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64"/>
  </p:notesMasterIdLst>
  <p:sldIdLst>
    <p:sldId id="278" r:id="rId3"/>
    <p:sldId id="427" r:id="rId4"/>
    <p:sldId id="312" r:id="rId5"/>
    <p:sldId id="428" r:id="rId6"/>
    <p:sldId id="429" r:id="rId7"/>
    <p:sldId id="430" r:id="rId8"/>
    <p:sldId id="458" r:id="rId9"/>
    <p:sldId id="457" r:id="rId10"/>
    <p:sldId id="431" r:id="rId11"/>
    <p:sldId id="432" r:id="rId12"/>
    <p:sldId id="461" r:id="rId13"/>
    <p:sldId id="433" r:id="rId14"/>
    <p:sldId id="289" r:id="rId15"/>
    <p:sldId id="291" r:id="rId16"/>
    <p:sldId id="462" r:id="rId17"/>
    <p:sldId id="292" r:id="rId18"/>
    <p:sldId id="434" r:id="rId19"/>
    <p:sldId id="435" r:id="rId20"/>
    <p:sldId id="437" r:id="rId21"/>
    <p:sldId id="438" r:id="rId22"/>
    <p:sldId id="316" r:id="rId23"/>
    <p:sldId id="459" r:id="rId24"/>
    <p:sldId id="359" r:id="rId25"/>
    <p:sldId id="360" r:id="rId26"/>
    <p:sldId id="401" r:id="rId27"/>
    <p:sldId id="460" r:id="rId28"/>
    <p:sldId id="463" r:id="rId29"/>
    <p:sldId id="297" r:id="rId30"/>
    <p:sldId id="469" r:id="rId31"/>
    <p:sldId id="439" r:id="rId32"/>
    <p:sldId id="440" r:id="rId33"/>
    <p:sldId id="416" r:id="rId34"/>
    <p:sldId id="318" r:id="rId35"/>
    <p:sldId id="417" r:id="rId36"/>
    <p:sldId id="281" r:id="rId37"/>
    <p:sldId id="441" r:id="rId38"/>
    <p:sldId id="464" r:id="rId39"/>
    <p:sldId id="443" r:id="rId40"/>
    <p:sldId id="444" r:id="rId41"/>
    <p:sldId id="445" r:id="rId42"/>
    <p:sldId id="446" r:id="rId43"/>
    <p:sldId id="447" r:id="rId44"/>
    <p:sldId id="465" r:id="rId45"/>
    <p:sldId id="449" r:id="rId46"/>
    <p:sldId id="451" r:id="rId47"/>
    <p:sldId id="304" r:id="rId48"/>
    <p:sldId id="452" r:id="rId49"/>
    <p:sldId id="305" r:id="rId50"/>
    <p:sldId id="326" r:id="rId51"/>
    <p:sldId id="327" r:id="rId52"/>
    <p:sldId id="453" r:id="rId53"/>
    <p:sldId id="407" r:id="rId54"/>
    <p:sldId id="355" r:id="rId55"/>
    <p:sldId id="408" r:id="rId56"/>
    <p:sldId id="409" r:id="rId57"/>
    <p:sldId id="454" r:id="rId58"/>
    <p:sldId id="455" r:id="rId59"/>
    <p:sldId id="456" r:id="rId60"/>
    <p:sldId id="468" r:id="rId61"/>
    <p:sldId id="314" r:id="rId62"/>
    <p:sldId id="467" r:id="rId6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n" id="{4B0E2D45-B7A9-472A-A346-758F4AE09B44}">
          <p14:sldIdLst>
            <p14:sldId id="278"/>
            <p14:sldId id="427"/>
            <p14:sldId id="312"/>
            <p14:sldId id="428"/>
            <p14:sldId id="429"/>
          </p14:sldIdLst>
        </p14:section>
        <p14:section name="Vorstellung und Impuls" id="{99F9C559-5DEF-4C2F-8644-2BAFF7033824}">
          <p14:sldIdLst>
            <p14:sldId id="430"/>
            <p14:sldId id="458"/>
          </p14:sldIdLst>
        </p14:section>
        <p14:section name="Hitze als Folge der Klimakrise" id="{FCD13F55-4A05-4F1A-BF5D-550B463D18F1}">
          <p14:sldIdLst>
            <p14:sldId id="457"/>
            <p14:sldId id="431"/>
            <p14:sldId id="432"/>
            <p14:sldId id="461"/>
          </p14:sldIdLst>
        </p14:section>
        <p14:section name="Grundlagen der menschlichen Thermoregulation" id="{E3545FEA-A66B-4815-9FE1-BF365A98EDB8}">
          <p14:sldIdLst>
            <p14:sldId id="433"/>
            <p14:sldId id="289"/>
            <p14:sldId id="291"/>
            <p14:sldId id="462"/>
          </p14:sldIdLst>
        </p14:section>
        <p14:section name="Folgen für die menschliche Gesundheit" id="{B95999B3-38F7-442A-853C-030498F9ECC6}">
          <p14:sldIdLst>
            <p14:sldId id="292"/>
            <p14:sldId id="434"/>
            <p14:sldId id="435"/>
            <p14:sldId id="437"/>
            <p14:sldId id="438"/>
            <p14:sldId id="316"/>
            <p14:sldId id="459"/>
            <p14:sldId id="359"/>
            <p14:sldId id="360"/>
            <p14:sldId id="401"/>
            <p14:sldId id="460"/>
            <p14:sldId id="463"/>
          </p14:sldIdLst>
        </p14:section>
        <p14:section name="Vulnerable Gruppen" id="{732206AB-4721-49D4-8B7A-4B25E356B275}">
          <p14:sldIdLst>
            <p14:sldId id="297"/>
            <p14:sldId id="469"/>
            <p14:sldId id="439"/>
            <p14:sldId id="440"/>
            <p14:sldId id="416"/>
            <p14:sldId id="318"/>
            <p14:sldId id="417"/>
            <p14:sldId id="281"/>
            <p14:sldId id="441"/>
            <p14:sldId id="464"/>
          </p14:sldIdLst>
        </p14:section>
        <p14:section name="Good Practice" id="{34EADE55-4A5F-4D8B-98D6-813DFF923826}">
          <p14:sldIdLst>
            <p14:sldId id="443"/>
            <p14:sldId id="444"/>
            <p14:sldId id="445"/>
            <p14:sldId id="446"/>
            <p14:sldId id="447"/>
            <p14:sldId id="465"/>
          </p14:sldIdLst>
        </p14:section>
        <p14:section name="Transfer: Handlungsempfehlungen zum Hitzeschutz" id="{1FEAD519-4D36-477A-8FF4-9976CBFF9356}">
          <p14:sldIdLst>
            <p14:sldId id="449"/>
            <p14:sldId id="451"/>
            <p14:sldId id="304"/>
            <p14:sldId id="452"/>
            <p14:sldId id="305"/>
            <p14:sldId id="326"/>
            <p14:sldId id="327"/>
            <p14:sldId id="453"/>
            <p14:sldId id="407"/>
            <p14:sldId id="355"/>
            <p14:sldId id="408"/>
            <p14:sldId id="409"/>
            <p14:sldId id="454"/>
          </p14:sldIdLst>
        </p14:section>
        <p14:section name="Literatur- und Medienverzeichnis" id="{8CA1F650-8C81-499F-A6A7-E60E536E56D7}">
          <p14:sldIdLst>
            <p14:sldId id="455"/>
            <p14:sldId id="456"/>
            <p14:sldId id="468"/>
            <p14:sldId id="314"/>
            <p14:sldId id="4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usser, Nikolaus" initials="HN" lastIdx="2" clrIdx="0">
    <p:extLst>
      <p:ext uri="{19B8F6BF-5375-455C-9EA6-DF929625EA0E}">
        <p15:presenceInfo xmlns:p15="http://schemas.microsoft.com/office/powerpoint/2012/main" userId="Hausser, Nikolaus" providerId="None"/>
      </p:ext>
    </p:extLst>
  </p:cmAuthor>
  <p:cmAuthor id="2" name="Lutz, Judith" initials="LJ" lastIdx="19" clrIdx="1">
    <p:extLst>
      <p:ext uri="{19B8F6BF-5375-455C-9EA6-DF929625EA0E}">
        <p15:presenceInfo xmlns:p15="http://schemas.microsoft.com/office/powerpoint/2012/main" userId="S-1-5-21-182873907-3845499309-3181774005-109718" providerId="AD"/>
      </p:ext>
    </p:extLst>
  </p:cmAuthor>
  <p:cmAuthor id="3" name="M. Weinheimer" initials="MW" lastIdx="1" clrIdx="2">
    <p:extLst>
      <p:ext uri="{19B8F6BF-5375-455C-9EA6-DF929625EA0E}">
        <p15:presenceInfo xmlns:p15="http://schemas.microsoft.com/office/powerpoint/2012/main" userId="8e11b9a4ad44ee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3"/>
    <a:srgbClr val="95D3EC"/>
    <a:srgbClr val="D1DD01"/>
    <a:srgbClr val="FFA569"/>
    <a:srgbClr val="FABA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85154" autoAdjust="0"/>
  </p:normalViewPr>
  <p:slideViewPr>
    <p:cSldViewPr snapToGrid="0">
      <p:cViewPr varScale="1">
        <p:scale>
          <a:sx n="65" d="100"/>
          <a:sy n="65" d="100"/>
        </p:scale>
        <p:origin x="6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tx1"/>
                </a:solidFill>
                <a:latin typeface="+mj-lt"/>
                <a:ea typeface="+mj-ea"/>
                <a:cs typeface="+mj-cs"/>
              </a:defRPr>
            </a:pPr>
            <a:r>
              <a:rPr lang="de-DE" dirty="0">
                <a:solidFill>
                  <a:schemeClr val="tx1"/>
                </a:solidFill>
              </a:rPr>
              <a:t>Neigen sie besonders zu hitzebedingten Beschwerden? (z. B. Beinschwellungen, Kopfschmerzen, Schwindel)</a:t>
            </a:r>
          </a:p>
        </c:rich>
      </c:tx>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tx1"/>
              </a:solidFill>
              <a:latin typeface="+mj-lt"/>
              <a:ea typeface="+mj-ea"/>
              <a:cs typeface="+mj-cs"/>
            </a:defRPr>
          </a:pPr>
          <a:endParaRPr lang="de-DE"/>
        </a:p>
      </c:txPr>
    </c:title>
    <c:autoTitleDeleted val="0"/>
    <c:plotArea>
      <c:layout/>
      <c:doughnutChart>
        <c:varyColors val="1"/>
        <c:ser>
          <c:idx val="0"/>
          <c:order val="0"/>
          <c:tx>
            <c:strRef>
              <c:f>Tabelle1!$B$1</c:f>
              <c:strCache>
                <c:ptCount val="1"/>
                <c:pt idx="0">
                  <c:v>Neigen sie besonders zu hitzebedingten Beschwerden? (z. B. Beinschwellungen, Kopfschmerzen, Schwindel)</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2-1008-4A1A-B601-D3B696DA731B}"/>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1-1008-4A1A-B601-D3B696DA731B}"/>
              </c:ext>
            </c:extLst>
          </c:dPt>
          <c:dLbls>
            <c:dLbl>
              <c:idx val="0"/>
              <c:tx>
                <c:rich>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fld id="{0EA22B8E-34DE-4408-B6D7-88E968E93DB3}" type="CATEGORYNAME">
                      <a:rPr lang="en-US" sz="1400"/>
                      <a:pPr>
                        <a:defRPr sz="1400"/>
                      </a:pPr>
                      <a:t>[RUBRIKENNAME]</a:t>
                    </a:fld>
                    <a:r>
                      <a:rPr lang="en-US" sz="1400"/>
                      <a:t>
</a:t>
                    </a:r>
                    <a:fld id="{A3028F06-9E23-4D3C-AC5B-01D427A6869F}" type="PERCENTAGE">
                      <a:rPr lang="en-US" sz="1400"/>
                      <a:pPr>
                        <a:defRPr sz="1400"/>
                      </a:pPr>
                      <a:t>[PROZENTSATZ]</a:t>
                    </a:fld>
                    <a:endParaRPr lang="en-US" sz="1400"/>
                  </a:p>
                </c:rich>
              </c:tx>
              <c:spPr>
                <a:noFill/>
                <a:ln w="9525">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2-1008-4A1A-B601-D3B696DA731B}"/>
                </c:ext>
              </c:extLst>
            </c:dLbl>
            <c:dLbl>
              <c:idx val="1"/>
              <c:tx>
                <c:rich>
                  <a:bodyPr/>
                  <a:lstStyle/>
                  <a:p>
                    <a:fld id="{18F09FD1-3746-42A1-8977-05DD909FBD2C}" type="CATEGORYNAME">
                      <a:rPr lang="en-US" sz="1400">
                        <a:latin typeface="Calibri" panose="020F0502020204030204" pitchFamily="34" charset="0"/>
                        <a:cs typeface="Calibri" panose="020F0502020204030204" pitchFamily="34" charset="0"/>
                      </a:rPr>
                      <a:pPr/>
                      <a:t>[RUBRIKENNAME]</a:t>
                    </a:fld>
                    <a:r>
                      <a:rPr lang="en-US" sz="1400" baseline="0" dirty="0">
                        <a:latin typeface="Calibri" panose="020F0502020204030204" pitchFamily="34" charset="0"/>
                        <a:cs typeface="Calibri" panose="020F0502020204030204" pitchFamily="34" charset="0"/>
                      </a:rPr>
                      <a:t>
</a:t>
                    </a:r>
                    <a:fld id="{23737422-AEBD-4FC2-BE68-6AB857249642}" type="PERCENTAGE">
                      <a:rPr lang="en-US" sz="1400" baseline="0">
                        <a:latin typeface="Calibri" panose="020F0502020204030204" pitchFamily="34" charset="0"/>
                        <a:cs typeface="Calibri" panose="020F0502020204030204" pitchFamily="34" charset="0"/>
                      </a:rPr>
                      <a:pPr/>
                      <a:t>[PROZENTSATZ]</a:t>
                    </a:fld>
                    <a:endParaRPr lang="en-US" sz="1400" baseline="0" dirty="0">
                      <a:latin typeface="Calibri" panose="020F0502020204030204" pitchFamily="34" charset="0"/>
                      <a:cs typeface="Calibri" panose="020F050202020403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08-4A1A-B601-D3B696DA73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Ja</c:v>
                </c:pt>
                <c:pt idx="1">
                  <c:v>Nein</c:v>
                </c:pt>
              </c:strCache>
            </c:strRef>
          </c:cat>
          <c:val>
            <c:numRef>
              <c:f>Tabelle1!$B$2:$B$3</c:f>
              <c:numCache>
                <c:formatCode>General</c:formatCode>
                <c:ptCount val="2"/>
                <c:pt idx="0">
                  <c:v>79.3</c:v>
                </c:pt>
                <c:pt idx="1">
                  <c:v>20.7</c:v>
                </c:pt>
              </c:numCache>
            </c:numRef>
          </c:val>
          <c:extLst>
            <c:ext xmlns:c16="http://schemas.microsoft.com/office/drawing/2014/chart" uri="{C3380CC4-5D6E-409C-BE32-E72D297353CC}">
              <c16:uniqueId val="{00000000-1008-4A1A-B601-D3B696DA731B}"/>
            </c:ext>
          </c:extLst>
        </c:ser>
        <c:dLbls>
          <c:showLegendKey val="0"/>
          <c:showVal val="0"/>
          <c:showCatName val="1"/>
          <c:showSerName val="0"/>
          <c:showPercent val="1"/>
          <c:showBubbleSize val="0"/>
          <c:showLeaderLines val="1"/>
        </c:dLbls>
        <c:firstSliceAng val="0"/>
        <c:holeSize val="50"/>
      </c:doughnut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de-DE"/>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normalizeH="0" baseline="0">
                <a:solidFill>
                  <a:schemeClr val="tx1"/>
                </a:solidFill>
                <a:latin typeface="+mj-lt"/>
                <a:ea typeface="+mj-ea"/>
                <a:cs typeface="+mj-cs"/>
              </a:defRPr>
            </a:pPr>
            <a:r>
              <a:rPr lang="de-DE" sz="2200" dirty="0">
                <a:solidFill>
                  <a:schemeClr val="tx1"/>
                </a:solidFill>
              </a:rPr>
              <a:t>Schaffen Sie es immer während Ihrer Arbeitszeit ausreichend zu trinken? </a:t>
            </a:r>
            <a:br>
              <a:rPr lang="de-DE" sz="2200" dirty="0">
                <a:solidFill>
                  <a:schemeClr val="tx1"/>
                </a:solidFill>
              </a:rPr>
            </a:br>
            <a:r>
              <a:rPr lang="de-DE" sz="2200" dirty="0">
                <a:solidFill>
                  <a:schemeClr val="tx1"/>
                </a:solidFill>
              </a:rPr>
              <a:t>(1,5 - 2l)</a:t>
            </a:r>
          </a:p>
        </c:rich>
      </c:tx>
      <c:overlay val="0"/>
      <c:spPr>
        <a:noFill/>
        <a:ln>
          <a:noFill/>
        </a:ln>
        <a:effectLst/>
      </c:spPr>
      <c:txPr>
        <a:bodyPr rot="0" spcFirstLastPara="1" vertOverflow="ellipsis" vert="horz" wrap="square" anchor="ctr" anchorCtr="1"/>
        <a:lstStyle/>
        <a:p>
          <a:pPr>
            <a:defRPr sz="2200" b="1" i="0" u="none" strike="noStrike" kern="1200" spc="0" normalizeH="0" baseline="0">
              <a:solidFill>
                <a:schemeClr val="tx1"/>
              </a:solidFill>
              <a:latin typeface="+mj-lt"/>
              <a:ea typeface="+mj-ea"/>
              <a:cs typeface="+mj-cs"/>
            </a:defRPr>
          </a:pPr>
          <a:endParaRPr lang="de-DE"/>
        </a:p>
      </c:txPr>
    </c:title>
    <c:autoTitleDeleted val="0"/>
    <c:plotArea>
      <c:layout/>
      <c:doughnutChart>
        <c:varyColors val="1"/>
        <c:ser>
          <c:idx val="0"/>
          <c:order val="0"/>
          <c:tx>
            <c:strRef>
              <c:f>Tabelle1!$B$1</c:f>
              <c:strCache>
                <c:ptCount val="1"/>
                <c:pt idx="0">
                  <c:v>Schaffen Sie es immer während Ihrer Arbeitszeit ausreichend zu trinken? (1,5 - 2l)</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B4FB-455C-B0E8-E8A093FFC80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1-0FAC-4B52-949C-1D5B66CD4D9A}"/>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2-0FAC-4B52-949C-1D5B66CD4D9A}"/>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3-0FAC-4B52-949C-1D5B66CD4D9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Immer</c:v>
                </c:pt>
                <c:pt idx="1">
                  <c:v>Häufig</c:v>
                </c:pt>
                <c:pt idx="2">
                  <c:v>Selten</c:v>
                </c:pt>
                <c:pt idx="3">
                  <c:v>Nie</c:v>
                </c:pt>
              </c:strCache>
            </c:strRef>
          </c:cat>
          <c:val>
            <c:numRef>
              <c:f>Tabelle1!$B$2:$B$5</c:f>
              <c:numCache>
                <c:formatCode>General</c:formatCode>
                <c:ptCount val="4"/>
                <c:pt idx="0">
                  <c:v>6.8</c:v>
                </c:pt>
                <c:pt idx="1">
                  <c:v>29.7</c:v>
                </c:pt>
                <c:pt idx="2">
                  <c:v>45.6</c:v>
                </c:pt>
                <c:pt idx="3">
                  <c:v>17.899999999999999</c:v>
                </c:pt>
              </c:numCache>
            </c:numRef>
          </c:val>
          <c:extLst>
            <c:ext xmlns:c16="http://schemas.microsoft.com/office/drawing/2014/chart" uri="{C3380CC4-5D6E-409C-BE32-E72D297353CC}">
              <c16:uniqueId val="{00000000-0FAC-4B52-949C-1D5B66CD4D9A}"/>
            </c:ext>
          </c:extLst>
        </c:ser>
        <c:dLbls>
          <c:showLegendKey val="0"/>
          <c:showVal val="0"/>
          <c:showCatName val="1"/>
          <c:showSerName val="0"/>
          <c:showPercent val="1"/>
          <c:showBubbleSize val="0"/>
          <c:showLeaderLines val="1"/>
        </c:dLbls>
        <c:firstSliceAng val="0"/>
        <c:holeSize val="50"/>
      </c:doughnut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de-DE"/>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solidFill>
                  <a:schemeClr val="tx1"/>
                </a:solidFill>
              </a:rPr>
              <a:t>Welche Hitzeschutzmaßnahmen</a:t>
            </a:r>
            <a:r>
              <a:rPr lang="de-DE" baseline="0">
                <a:solidFill>
                  <a:schemeClr val="tx1"/>
                </a:solidFill>
              </a:rPr>
              <a:t> werden getroffen?</a:t>
            </a:r>
            <a:endParaRPr lang="de-DE">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percentStacked"/>
        <c:varyColors val="0"/>
        <c:ser>
          <c:idx val="0"/>
          <c:order val="0"/>
          <c:tx>
            <c:strRef>
              <c:f>'[Diagramm in Microsoft PowerPoint]Tabelle1'!$B$1</c:f>
              <c:strCache>
                <c:ptCount val="1"/>
                <c:pt idx="0">
                  <c:v>ja</c:v>
                </c:pt>
              </c:strCache>
            </c:strRef>
          </c:tx>
          <c:spPr>
            <a:solidFill>
              <a:schemeClr val="accent1"/>
            </a:solidFill>
            <a:ln>
              <a:noFill/>
            </a:ln>
            <a:effectLst/>
          </c:spPr>
          <c:invertIfNegative val="0"/>
          <c:cat>
            <c:strRef>
              <c:f>'[Diagramm in Microsoft PowerPoint]Tabelle1'!$A$2:$A$9</c:f>
              <c:strCache>
                <c:ptCount val="8"/>
                <c:pt idx="0">
                  <c:v>zusätzliches Pflegepersonal eingesetzt</c:v>
                </c:pt>
                <c:pt idx="1">
                  <c:v>ambulanter Bereich: kürzere Einsatz-Touren</c:v>
                </c:pt>
                <c:pt idx="2">
                  <c:v>längere/mehr Pausen</c:v>
                </c:pt>
                <c:pt idx="3">
                  <c:v>anstrengende Arbeiten auf Morgen oder Abend verschieben</c:v>
                </c:pt>
                <c:pt idx="4">
                  <c:v>Änderungen in der Pflegeplanung</c:v>
                </c:pt>
                <c:pt idx="5">
                  <c:v>genug Personal da zum Helfen</c:v>
                </c:pt>
                <c:pt idx="6">
                  <c:v>stehen mir mehr Getränke zur Verfügung</c:v>
                </c:pt>
                <c:pt idx="7">
                  <c:v>trinke ich mehr</c:v>
                </c:pt>
              </c:strCache>
            </c:strRef>
          </c:cat>
          <c:val>
            <c:numRef>
              <c:f>'[Diagramm in Microsoft PowerPoint]Tabelle1'!$B$2:$B$9</c:f>
              <c:numCache>
                <c:formatCode>General</c:formatCode>
                <c:ptCount val="8"/>
                <c:pt idx="0">
                  <c:v>1</c:v>
                </c:pt>
                <c:pt idx="1">
                  <c:v>1</c:v>
                </c:pt>
                <c:pt idx="2">
                  <c:v>2</c:v>
                </c:pt>
                <c:pt idx="3">
                  <c:v>2</c:v>
                </c:pt>
                <c:pt idx="4">
                  <c:v>2</c:v>
                </c:pt>
                <c:pt idx="5">
                  <c:v>5</c:v>
                </c:pt>
                <c:pt idx="6">
                  <c:v>33</c:v>
                </c:pt>
                <c:pt idx="7">
                  <c:v>47</c:v>
                </c:pt>
              </c:numCache>
            </c:numRef>
          </c:val>
          <c:extLst>
            <c:ext xmlns:c16="http://schemas.microsoft.com/office/drawing/2014/chart" uri="{C3380CC4-5D6E-409C-BE32-E72D297353CC}">
              <c16:uniqueId val="{00000000-E2E3-4A95-ADA2-A993B50624F2}"/>
            </c:ext>
          </c:extLst>
        </c:ser>
        <c:ser>
          <c:idx val="1"/>
          <c:order val="1"/>
          <c:tx>
            <c:strRef>
              <c:f>'[Diagramm in Microsoft PowerPoint]Tabelle1'!$C$1</c:f>
              <c:strCache>
                <c:ptCount val="1"/>
                <c:pt idx="0">
                  <c:v>eher ja</c:v>
                </c:pt>
              </c:strCache>
            </c:strRef>
          </c:tx>
          <c:spPr>
            <a:solidFill>
              <a:schemeClr val="accent2"/>
            </a:solidFill>
            <a:ln>
              <a:noFill/>
            </a:ln>
            <a:effectLst/>
          </c:spPr>
          <c:invertIfNegative val="0"/>
          <c:cat>
            <c:strRef>
              <c:f>'[Diagramm in Microsoft PowerPoint]Tabelle1'!$A$2:$A$9</c:f>
              <c:strCache>
                <c:ptCount val="8"/>
                <c:pt idx="0">
                  <c:v>zusätzliches Pflegepersonal eingesetzt</c:v>
                </c:pt>
                <c:pt idx="1">
                  <c:v>ambulanter Bereich: kürzere Einsatz-Touren</c:v>
                </c:pt>
                <c:pt idx="2">
                  <c:v>längere/mehr Pausen</c:v>
                </c:pt>
                <c:pt idx="3">
                  <c:v>anstrengende Arbeiten auf Morgen oder Abend verschieben</c:v>
                </c:pt>
                <c:pt idx="4">
                  <c:v>Änderungen in der Pflegeplanung</c:v>
                </c:pt>
                <c:pt idx="5">
                  <c:v>genug Personal da zum Helfen</c:v>
                </c:pt>
                <c:pt idx="6">
                  <c:v>stehen mir mehr Getränke zur Verfügung</c:v>
                </c:pt>
                <c:pt idx="7">
                  <c:v>trinke ich mehr</c:v>
                </c:pt>
              </c:strCache>
            </c:strRef>
          </c:cat>
          <c:val>
            <c:numRef>
              <c:f>'[Diagramm in Microsoft PowerPoint]Tabelle1'!$C$2:$C$9</c:f>
              <c:numCache>
                <c:formatCode>General</c:formatCode>
                <c:ptCount val="8"/>
                <c:pt idx="0">
                  <c:v>2</c:v>
                </c:pt>
                <c:pt idx="1">
                  <c:v>5</c:v>
                </c:pt>
                <c:pt idx="2">
                  <c:v>7</c:v>
                </c:pt>
                <c:pt idx="3">
                  <c:v>7</c:v>
                </c:pt>
                <c:pt idx="4">
                  <c:v>7</c:v>
                </c:pt>
                <c:pt idx="5">
                  <c:v>21</c:v>
                </c:pt>
                <c:pt idx="6">
                  <c:v>10</c:v>
                </c:pt>
                <c:pt idx="7">
                  <c:v>20</c:v>
                </c:pt>
              </c:numCache>
            </c:numRef>
          </c:val>
          <c:extLst>
            <c:ext xmlns:c16="http://schemas.microsoft.com/office/drawing/2014/chart" uri="{C3380CC4-5D6E-409C-BE32-E72D297353CC}">
              <c16:uniqueId val="{00000001-E2E3-4A95-ADA2-A993B50624F2}"/>
            </c:ext>
          </c:extLst>
        </c:ser>
        <c:ser>
          <c:idx val="2"/>
          <c:order val="2"/>
          <c:tx>
            <c:strRef>
              <c:f>'[Diagramm in Microsoft PowerPoint]Tabelle1'!$D$1</c:f>
              <c:strCache>
                <c:ptCount val="1"/>
                <c:pt idx="0">
                  <c:v>eher nein</c:v>
                </c:pt>
              </c:strCache>
            </c:strRef>
          </c:tx>
          <c:spPr>
            <a:solidFill>
              <a:schemeClr val="accent3"/>
            </a:solidFill>
            <a:ln>
              <a:noFill/>
            </a:ln>
            <a:effectLst/>
          </c:spPr>
          <c:invertIfNegative val="0"/>
          <c:cat>
            <c:strRef>
              <c:f>'[Diagramm in Microsoft PowerPoint]Tabelle1'!$A$2:$A$9</c:f>
              <c:strCache>
                <c:ptCount val="8"/>
                <c:pt idx="0">
                  <c:v>zusätzliches Pflegepersonal eingesetzt</c:v>
                </c:pt>
                <c:pt idx="1">
                  <c:v>ambulanter Bereich: kürzere Einsatz-Touren</c:v>
                </c:pt>
                <c:pt idx="2">
                  <c:v>längere/mehr Pausen</c:v>
                </c:pt>
                <c:pt idx="3">
                  <c:v>anstrengende Arbeiten auf Morgen oder Abend verschieben</c:v>
                </c:pt>
                <c:pt idx="4">
                  <c:v>Änderungen in der Pflegeplanung</c:v>
                </c:pt>
                <c:pt idx="5">
                  <c:v>genug Personal da zum Helfen</c:v>
                </c:pt>
                <c:pt idx="6">
                  <c:v>stehen mir mehr Getränke zur Verfügung</c:v>
                </c:pt>
                <c:pt idx="7">
                  <c:v>trinke ich mehr</c:v>
                </c:pt>
              </c:strCache>
            </c:strRef>
          </c:cat>
          <c:val>
            <c:numRef>
              <c:f>'[Diagramm in Microsoft PowerPoint]Tabelle1'!$D$2:$D$9</c:f>
              <c:numCache>
                <c:formatCode>General</c:formatCode>
                <c:ptCount val="8"/>
                <c:pt idx="0">
                  <c:v>15</c:v>
                </c:pt>
                <c:pt idx="1">
                  <c:v>16</c:v>
                </c:pt>
                <c:pt idx="2">
                  <c:v>20</c:v>
                </c:pt>
                <c:pt idx="3">
                  <c:v>18</c:v>
                </c:pt>
                <c:pt idx="4">
                  <c:v>18</c:v>
                </c:pt>
                <c:pt idx="5">
                  <c:v>40</c:v>
                </c:pt>
                <c:pt idx="6">
                  <c:v>10</c:v>
                </c:pt>
                <c:pt idx="7">
                  <c:v>19</c:v>
                </c:pt>
              </c:numCache>
            </c:numRef>
          </c:val>
          <c:extLst>
            <c:ext xmlns:c16="http://schemas.microsoft.com/office/drawing/2014/chart" uri="{C3380CC4-5D6E-409C-BE32-E72D297353CC}">
              <c16:uniqueId val="{00000002-E2E3-4A95-ADA2-A993B50624F2}"/>
            </c:ext>
          </c:extLst>
        </c:ser>
        <c:ser>
          <c:idx val="3"/>
          <c:order val="3"/>
          <c:tx>
            <c:strRef>
              <c:f>'[Diagramm in Microsoft PowerPoint]Tabelle1'!$E$1</c:f>
              <c:strCache>
                <c:ptCount val="1"/>
                <c:pt idx="0">
                  <c:v>nein</c:v>
                </c:pt>
              </c:strCache>
            </c:strRef>
          </c:tx>
          <c:spPr>
            <a:solidFill>
              <a:schemeClr val="accent4"/>
            </a:solidFill>
            <a:ln>
              <a:noFill/>
            </a:ln>
            <a:effectLst/>
          </c:spPr>
          <c:invertIfNegative val="0"/>
          <c:cat>
            <c:strRef>
              <c:f>'[Diagramm in Microsoft PowerPoint]Tabelle1'!$A$2:$A$9</c:f>
              <c:strCache>
                <c:ptCount val="8"/>
                <c:pt idx="0">
                  <c:v>zusätzliches Pflegepersonal eingesetzt</c:v>
                </c:pt>
                <c:pt idx="1">
                  <c:v>ambulanter Bereich: kürzere Einsatz-Touren</c:v>
                </c:pt>
                <c:pt idx="2">
                  <c:v>längere/mehr Pausen</c:v>
                </c:pt>
                <c:pt idx="3">
                  <c:v>anstrengende Arbeiten auf Morgen oder Abend verschieben</c:v>
                </c:pt>
                <c:pt idx="4">
                  <c:v>Änderungen in der Pflegeplanung</c:v>
                </c:pt>
                <c:pt idx="5">
                  <c:v>genug Personal da zum Helfen</c:v>
                </c:pt>
                <c:pt idx="6">
                  <c:v>stehen mir mehr Getränke zur Verfügung</c:v>
                </c:pt>
                <c:pt idx="7">
                  <c:v>trinke ich mehr</c:v>
                </c:pt>
              </c:strCache>
            </c:strRef>
          </c:cat>
          <c:val>
            <c:numRef>
              <c:f>'[Diagramm in Microsoft PowerPoint]Tabelle1'!$E$2:$E$9</c:f>
              <c:numCache>
                <c:formatCode>General</c:formatCode>
                <c:ptCount val="8"/>
                <c:pt idx="0">
                  <c:v>82</c:v>
                </c:pt>
                <c:pt idx="1">
                  <c:v>78</c:v>
                </c:pt>
                <c:pt idx="2">
                  <c:v>71</c:v>
                </c:pt>
                <c:pt idx="3">
                  <c:v>73</c:v>
                </c:pt>
                <c:pt idx="4">
                  <c:v>73</c:v>
                </c:pt>
                <c:pt idx="5">
                  <c:v>34</c:v>
                </c:pt>
                <c:pt idx="6">
                  <c:v>47</c:v>
                </c:pt>
                <c:pt idx="7">
                  <c:v>14</c:v>
                </c:pt>
              </c:numCache>
            </c:numRef>
          </c:val>
          <c:extLst>
            <c:ext xmlns:c16="http://schemas.microsoft.com/office/drawing/2014/chart" uri="{C3380CC4-5D6E-409C-BE32-E72D297353CC}">
              <c16:uniqueId val="{00000003-E2E3-4A95-ADA2-A993B50624F2}"/>
            </c:ext>
          </c:extLst>
        </c:ser>
        <c:dLbls>
          <c:showLegendKey val="0"/>
          <c:showVal val="0"/>
          <c:showCatName val="0"/>
          <c:showSerName val="0"/>
          <c:showPercent val="0"/>
          <c:showBubbleSize val="0"/>
        </c:dLbls>
        <c:gapWidth val="150"/>
        <c:overlap val="100"/>
        <c:axId val="490689288"/>
        <c:axId val="490687976"/>
      </c:barChart>
      <c:catAx>
        <c:axId val="490689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490687976"/>
        <c:crosses val="autoZero"/>
        <c:auto val="1"/>
        <c:lblAlgn val="ctr"/>
        <c:lblOffset val="100"/>
        <c:noMultiLvlLbl val="0"/>
      </c:catAx>
      <c:valAx>
        <c:axId val="4906879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490689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2C900-0C1E-44C4-83CC-83888FFFFF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de-DE"/>
        </a:p>
      </dgm:t>
    </dgm:pt>
    <dgm:pt modelId="{B0991CA8-EDD3-49D1-960E-700848F96FF3}">
      <dgm:prSet/>
      <dgm:spPr>
        <a:solidFill>
          <a:srgbClr val="007193"/>
        </a:solidFill>
        <a:ln>
          <a:solidFill>
            <a:srgbClr val="007193"/>
          </a:solidFill>
        </a:ln>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Theorie-Praxis-Transfer</a:t>
          </a:r>
        </a:p>
      </dgm:t>
    </dgm:pt>
    <dgm:pt modelId="{9C5FEFFD-415C-4955-8F7C-F686B82AC707}" type="parTrans" cxnId="{676472DE-86A0-4762-9406-92933FB32F59}">
      <dgm:prSet/>
      <dgm:spPr/>
      <dgm:t>
        <a:bodyPr/>
        <a:lstStyle/>
        <a:p>
          <a:endParaRPr lang="de-DE">
            <a:latin typeface="Calibri" panose="020F0502020204030204" pitchFamily="34" charset="0"/>
            <a:cs typeface="Calibri" panose="020F0502020204030204" pitchFamily="34" charset="0"/>
          </a:endParaRPr>
        </a:p>
      </dgm:t>
    </dgm:pt>
    <dgm:pt modelId="{861348BC-6169-41BB-9277-7E6450CA5ACE}" type="sibTrans" cxnId="{676472DE-86A0-4762-9406-92933FB32F59}">
      <dgm:prSet/>
      <dgm:spPr/>
      <dgm:t>
        <a:bodyPr/>
        <a:lstStyle/>
        <a:p>
          <a:endParaRPr lang="de-DE">
            <a:latin typeface="Calibri" panose="020F0502020204030204" pitchFamily="34" charset="0"/>
            <a:cs typeface="Calibri" panose="020F0502020204030204" pitchFamily="34" charset="0"/>
          </a:endParaRPr>
        </a:p>
      </dgm:t>
    </dgm:pt>
    <dgm:pt modelId="{49756C23-2B67-4B58-B4AA-AF76EC3AC091}">
      <dgm:prSet/>
      <dgm:spPr>
        <a:solidFill>
          <a:srgbClr val="D1DD01"/>
        </a:solidFill>
        <a:ln>
          <a:solidFill>
            <a:srgbClr val="D1DD01"/>
          </a:solidFill>
        </a:ln>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Identifikation vulnerabler Gruppen</a:t>
          </a:r>
        </a:p>
      </dgm:t>
    </dgm:pt>
    <dgm:pt modelId="{7DFAF660-2007-4F7A-AE02-11094824CD9F}" type="parTrans" cxnId="{16C75E6C-1152-4661-94CA-2C0A76B95685}">
      <dgm:prSet/>
      <dgm:spPr/>
      <dgm:t>
        <a:bodyPr/>
        <a:lstStyle/>
        <a:p>
          <a:endParaRPr lang="de-DE">
            <a:latin typeface="Calibri" panose="020F0502020204030204" pitchFamily="34" charset="0"/>
            <a:cs typeface="Calibri" panose="020F0502020204030204" pitchFamily="34" charset="0"/>
          </a:endParaRPr>
        </a:p>
      </dgm:t>
    </dgm:pt>
    <dgm:pt modelId="{D98C0C91-6F74-4408-8B7C-9B632747FE94}" type="sibTrans" cxnId="{16C75E6C-1152-4661-94CA-2C0A76B95685}">
      <dgm:prSet/>
      <dgm:spPr/>
      <dgm:t>
        <a:bodyPr/>
        <a:lstStyle/>
        <a:p>
          <a:endParaRPr lang="de-DE">
            <a:latin typeface="Calibri" panose="020F0502020204030204" pitchFamily="34" charset="0"/>
            <a:cs typeface="Calibri" panose="020F0502020204030204" pitchFamily="34" charset="0"/>
          </a:endParaRPr>
        </a:p>
      </dgm:t>
    </dgm:pt>
    <dgm:pt modelId="{F1828834-1FDE-4053-93D7-1B093620E080}">
      <dgm:prSet/>
      <dgm:spPr>
        <a:solidFill>
          <a:srgbClr val="95D3EC"/>
        </a:solidFill>
      </dgm:spPr>
      <dgm:t>
        <a:bodyPr/>
        <a:lstStyle/>
        <a:p>
          <a:pPr rtl="0"/>
          <a:r>
            <a:rPr lang="de-DE"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Eigenschutz</a:t>
          </a:r>
        </a:p>
      </dgm:t>
    </dgm:pt>
    <dgm:pt modelId="{3980CA17-AC86-40B8-8D23-CD853DAA8F46}" type="parTrans" cxnId="{F1BEE016-1B7C-494F-9932-1FF356EB221C}">
      <dgm:prSet/>
      <dgm:spPr/>
      <dgm:t>
        <a:bodyPr/>
        <a:lstStyle/>
        <a:p>
          <a:endParaRPr lang="de-DE">
            <a:latin typeface="Calibri" panose="020F0502020204030204" pitchFamily="34" charset="0"/>
            <a:cs typeface="Calibri" panose="020F0502020204030204" pitchFamily="34" charset="0"/>
          </a:endParaRPr>
        </a:p>
      </dgm:t>
    </dgm:pt>
    <dgm:pt modelId="{13C8F79C-4B67-4316-BBA0-C26608ECC099}" type="sibTrans" cxnId="{F1BEE016-1B7C-494F-9932-1FF356EB221C}">
      <dgm:prSet/>
      <dgm:spPr/>
      <dgm:t>
        <a:bodyPr/>
        <a:lstStyle/>
        <a:p>
          <a:endParaRPr lang="de-DE">
            <a:latin typeface="Calibri" panose="020F0502020204030204" pitchFamily="34" charset="0"/>
            <a:cs typeface="Calibri" panose="020F0502020204030204" pitchFamily="34" charset="0"/>
          </a:endParaRPr>
        </a:p>
      </dgm:t>
    </dgm:pt>
    <dgm:pt modelId="{5B1A40A0-9708-458C-A22C-596D2EEFDAC6}">
      <dgm:prSet/>
      <dgm:spPr>
        <a:solidFill>
          <a:srgbClr val="FFFFFF">
            <a:alpha val="90000"/>
          </a:srgbClr>
        </a:solidFill>
      </dgm:spPr>
      <dgm:t>
        <a:bodyPr/>
        <a:lstStyle/>
        <a:p>
          <a:pPr rtl="0"/>
          <a:r>
            <a:rPr lang="de-DE" dirty="0">
              <a:latin typeface="Calibri" panose="020F0502020204030204" pitchFamily="34" charset="0"/>
              <a:cs typeface="Calibri" panose="020F0502020204030204" pitchFamily="34" charset="0"/>
            </a:rPr>
            <a:t>Wie können diese Informationen Auszubildende beim Theorie-Praxis-Transfer unterstützen?</a:t>
          </a:r>
        </a:p>
      </dgm:t>
    </dgm:pt>
    <dgm:pt modelId="{2BEE9F12-D175-49EA-9E4E-8BC33259DA01}" type="parTrans" cxnId="{4451F9DE-4821-4599-9C3E-38A402F09157}">
      <dgm:prSet/>
      <dgm:spPr/>
      <dgm:t>
        <a:bodyPr/>
        <a:lstStyle/>
        <a:p>
          <a:endParaRPr lang="de-DE">
            <a:latin typeface="Calibri" panose="020F0502020204030204" pitchFamily="34" charset="0"/>
            <a:cs typeface="Calibri" panose="020F0502020204030204" pitchFamily="34" charset="0"/>
          </a:endParaRPr>
        </a:p>
      </dgm:t>
    </dgm:pt>
    <dgm:pt modelId="{E568CE4C-3191-4DA3-9A63-4C33E5AB8FED}" type="sibTrans" cxnId="{4451F9DE-4821-4599-9C3E-38A402F09157}">
      <dgm:prSet/>
      <dgm:spPr/>
      <dgm:t>
        <a:bodyPr/>
        <a:lstStyle/>
        <a:p>
          <a:endParaRPr lang="de-DE">
            <a:latin typeface="Calibri" panose="020F0502020204030204" pitchFamily="34" charset="0"/>
            <a:cs typeface="Calibri" panose="020F0502020204030204" pitchFamily="34" charset="0"/>
          </a:endParaRPr>
        </a:p>
      </dgm:t>
    </dgm:pt>
    <dgm:pt modelId="{687F3268-A6BB-4A34-BAF8-4DDE79030BE3}">
      <dgm:prSet/>
      <dgm:spPr>
        <a:solidFill>
          <a:srgbClr val="FFFFFF">
            <a:alpha val="90000"/>
          </a:srgbClr>
        </a:solidFill>
      </dgm:spPr>
      <dgm:t>
        <a:bodyPr/>
        <a:lstStyle/>
        <a:p>
          <a:pPr rtl="0"/>
          <a:r>
            <a:rPr lang="de-DE" dirty="0">
              <a:latin typeface="Calibri" panose="020F0502020204030204" pitchFamily="34" charset="0"/>
              <a:cs typeface="Calibri" panose="020F0502020204030204" pitchFamily="34" charset="0"/>
            </a:rPr>
            <a:t>Wie lassen Sich die Informationen in Praxisanleitungen integrieren, um vulnerable Personen zu identifizieren?</a:t>
          </a:r>
        </a:p>
      </dgm:t>
    </dgm:pt>
    <dgm:pt modelId="{227A3944-7908-4BBB-BF61-1CE9B4725217}" type="parTrans" cxnId="{57A89331-8627-4DC8-ACDB-41CD97358C8F}">
      <dgm:prSet/>
      <dgm:spPr/>
      <dgm:t>
        <a:bodyPr/>
        <a:lstStyle/>
        <a:p>
          <a:endParaRPr lang="de-DE">
            <a:latin typeface="Calibri" panose="020F0502020204030204" pitchFamily="34" charset="0"/>
            <a:cs typeface="Calibri" panose="020F0502020204030204" pitchFamily="34" charset="0"/>
          </a:endParaRPr>
        </a:p>
      </dgm:t>
    </dgm:pt>
    <dgm:pt modelId="{8D3B165A-AC7A-4C4A-8474-6C4F64C0CB3F}" type="sibTrans" cxnId="{57A89331-8627-4DC8-ACDB-41CD97358C8F}">
      <dgm:prSet/>
      <dgm:spPr/>
      <dgm:t>
        <a:bodyPr/>
        <a:lstStyle/>
        <a:p>
          <a:endParaRPr lang="de-DE">
            <a:latin typeface="Calibri" panose="020F0502020204030204" pitchFamily="34" charset="0"/>
            <a:cs typeface="Calibri" panose="020F0502020204030204" pitchFamily="34" charset="0"/>
          </a:endParaRPr>
        </a:p>
      </dgm:t>
    </dgm:pt>
    <dgm:pt modelId="{AA31ACF7-CC82-40BC-B645-24480BE0C213}">
      <dgm:prSet/>
      <dgm:spPr>
        <a:solidFill>
          <a:srgbClr val="FFFFFF">
            <a:alpha val="90000"/>
          </a:srgbClr>
        </a:solidFill>
      </dgm:spPr>
      <dgm:t>
        <a:bodyPr/>
        <a:lstStyle/>
        <a:p>
          <a:pPr rtl="0"/>
          <a:r>
            <a:rPr lang="de-DE" dirty="0">
              <a:latin typeface="Calibri" panose="020F0502020204030204" pitchFamily="34" charset="0"/>
              <a:cs typeface="Calibri" panose="020F0502020204030204" pitchFamily="34" charset="0"/>
            </a:rPr>
            <a:t>Was sollten Sie an heißen Tagen beachten und auch den Auszubildenden weitergeben?</a:t>
          </a:r>
        </a:p>
      </dgm:t>
    </dgm:pt>
    <dgm:pt modelId="{31EB75AA-8AA0-47D7-8E4C-FE785492FC12}" type="parTrans" cxnId="{8EBE5A67-8F50-4B4B-A988-193046C5F7BD}">
      <dgm:prSet/>
      <dgm:spPr/>
      <dgm:t>
        <a:bodyPr/>
        <a:lstStyle/>
        <a:p>
          <a:endParaRPr lang="de-DE">
            <a:latin typeface="Calibri" panose="020F0502020204030204" pitchFamily="34" charset="0"/>
            <a:cs typeface="Calibri" panose="020F0502020204030204" pitchFamily="34" charset="0"/>
          </a:endParaRPr>
        </a:p>
      </dgm:t>
    </dgm:pt>
    <dgm:pt modelId="{9E47A713-2504-4201-A6A5-251542F2E165}" type="sibTrans" cxnId="{8EBE5A67-8F50-4B4B-A988-193046C5F7BD}">
      <dgm:prSet/>
      <dgm:spPr/>
      <dgm:t>
        <a:bodyPr/>
        <a:lstStyle/>
        <a:p>
          <a:endParaRPr lang="de-DE">
            <a:latin typeface="Calibri" panose="020F0502020204030204" pitchFamily="34" charset="0"/>
            <a:cs typeface="Calibri" panose="020F0502020204030204" pitchFamily="34" charset="0"/>
          </a:endParaRPr>
        </a:p>
      </dgm:t>
    </dgm:pt>
    <dgm:pt modelId="{8BE3D375-D91B-4A2E-92B9-0F98F58F568D}" type="pres">
      <dgm:prSet presAssocID="{EEF2C900-0C1E-44C4-83CC-83888FFFFF24}" presName="Name0" presStyleCnt="0">
        <dgm:presLayoutVars>
          <dgm:dir/>
          <dgm:animLvl val="lvl"/>
          <dgm:resizeHandles val="exact"/>
        </dgm:presLayoutVars>
      </dgm:prSet>
      <dgm:spPr/>
    </dgm:pt>
    <dgm:pt modelId="{33C4657B-8949-427F-ABBE-55202D822A5D}" type="pres">
      <dgm:prSet presAssocID="{B0991CA8-EDD3-49D1-960E-700848F96FF3}" presName="linNode" presStyleCnt="0"/>
      <dgm:spPr/>
    </dgm:pt>
    <dgm:pt modelId="{F51FBED9-6DAE-4B21-8DD7-95E65ECE6946}" type="pres">
      <dgm:prSet presAssocID="{B0991CA8-EDD3-49D1-960E-700848F96FF3}" presName="parentText" presStyleLbl="node1" presStyleIdx="0" presStyleCnt="3">
        <dgm:presLayoutVars>
          <dgm:chMax val="1"/>
          <dgm:bulletEnabled val="1"/>
        </dgm:presLayoutVars>
      </dgm:prSet>
      <dgm:spPr/>
    </dgm:pt>
    <dgm:pt modelId="{1C78F020-95DB-40FD-B248-D3E728D01758}" type="pres">
      <dgm:prSet presAssocID="{B0991CA8-EDD3-49D1-960E-700848F96FF3}" presName="descendantText" presStyleLbl="alignAccFollowNode1" presStyleIdx="0" presStyleCnt="3">
        <dgm:presLayoutVars>
          <dgm:bulletEnabled val="1"/>
        </dgm:presLayoutVars>
      </dgm:prSet>
      <dgm:spPr/>
    </dgm:pt>
    <dgm:pt modelId="{7D805DD6-7640-4DE2-A1B2-E4DE37091E8B}" type="pres">
      <dgm:prSet presAssocID="{861348BC-6169-41BB-9277-7E6450CA5ACE}" presName="sp" presStyleCnt="0"/>
      <dgm:spPr/>
    </dgm:pt>
    <dgm:pt modelId="{A434E4F6-B5DE-4E16-972C-5C1DD917E2DE}" type="pres">
      <dgm:prSet presAssocID="{49756C23-2B67-4B58-B4AA-AF76EC3AC091}" presName="linNode" presStyleCnt="0"/>
      <dgm:spPr/>
    </dgm:pt>
    <dgm:pt modelId="{C388CE42-9421-48B5-90B7-62C1060839F7}" type="pres">
      <dgm:prSet presAssocID="{49756C23-2B67-4B58-B4AA-AF76EC3AC091}" presName="parentText" presStyleLbl="node1" presStyleIdx="1" presStyleCnt="3">
        <dgm:presLayoutVars>
          <dgm:chMax val="1"/>
          <dgm:bulletEnabled val="1"/>
        </dgm:presLayoutVars>
      </dgm:prSet>
      <dgm:spPr/>
    </dgm:pt>
    <dgm:pt modelId="{D368473A-623B-4AC1-A2BC-C922EA8D7D4D}" type="pres">
      <dgm:prSet presAssocID="{49756C23-2B67-4B58-B4AA-AF76EC3AC091}" presName="descendantText" presStyleLbl="alignAccFollowNode1" presStyleIdx="1" presStyleCnt="3">
        <dgm:presLayoutVars>
          <dgm:bulletEnabled val="1"/>
        </dgm:presLayoutVars>
      </dgm:prSet>
      <dgm:spPr/>
    </dgm:pt>
    <dgm:pt modelId="{5A140440-3A05-4335-B401-6EC728B564F7}" type="pres">
      <dgm:prSet presAssocID="{D98C0C91-6F74-4408-8B7C-9B632747FE94}" presName="sp" presStyleCnt="0"/>
      <dgm:spPr/>
    </dgm:pt>
    <dgm:pt modelId="{D02276FC-67DD-43D5-A51D-C2B0543FE108}" type="pres">
      <dgm:prSet presAssocID="{F1828834-1FDE-4053-93D7-1B093620E080}" presName="linNode" presStyleCnt="0"/>
      <dgm:spPr/>
    </dgm:pt>
    <dgm:pt modelId="{1CF3BD8E-7C7E-4643-A856-1F2F2B953270}" type="pres">
      <dgm:prSet presAssocID="{F1828834-1FDE-4053-93D7-1B093620E080}" presName="parentText" presStyleLbl="node1" presStyleIdx="2" presStyleCnt="3">
        <dgm:presLayoutVars>
          <dgm:chMax val="1"/>
          <dgm:bulletEnabled val="1"/>
        </dgm:presLayoutVars>
      </dgm:prSet>
      <dgm:spPr/>
    </dgm:pt>
    <dgm:pt modelId="{3E66A341-BA90-4D90-98B9-F652F85E34B5}" type="pres">
      <dgm:prSet presAssocID="{F1828834-1FDE-4053-93D7-1B093620E080}" presName="descendantText" presStyleLbl="alignAccFollowNode1" presStyleIdx="2" presStyleCnt="3">
        <dgm:presLayoutVars>
          <dgm:bulletEnabled val="1"/>
        </dgm:presLayoutVars>
      </dgm:prSet>
      <dgm:spPr/>
    </dgm:pt>
  </dgm:ptLst>
  <dgm:cxnLst>
    <dgm:cxn modelId="{0A3CA612-84B6-4417-9224-F832CC17A719}" type="presOf" srcId="{49756C23-2B67-4B58-B4AA-AF76EC3AC091}" destId="{C388CE42-9421-48B5-90B7-62C1060839F7}" srcOrd="0" destOrd="0" presId="urn:microsoft.com/office/officeart/2005/8/layout/vList5"/>
    <dgm:cxn modelId="{F1BEE016-1B7C-494F-9932-1FF356EB221C}" srcId="{EEF2C900-0C1E-44C4-83CC-83888FFFFF24}" destId="{F1828834-1FDE-4053-93D7-1B093620E080}" srcOrd="2" destOrd="0" parTransId="{3980CA17-AC86-40B8-8D23-CD853DAA8F46}" sibTransId="{13C8F79C-4B67-4316-BBA0-C26608ECC099}"/>
    <dgm:cxn modelId="{5EEE6B20-D154-4627-B829-961977713647}" type="presOf" srcId="{EEF2C900-0C1E-44C4-83CC-83888FFFFF24}" destId="{8BE3D375-D91B-4A2E-92B9-0F98F58F568D}" srcOrd="0" destOrd="0" presId="urn:microsoft.com/office/officeart/2005/8/layout/vList5"/>
    <dgm:cxn modelId="{57A89331-8627-4DC8-ACDB-41CD97358C8F}" srcId="{49756C23-2B67-4B58-B4AA-AF76EC3AC091}" destId="{687F3268-A6BB-4A34-BAF8-4DDE79030BE3}" srcOrd="0" destOrd="0" parTransId="{227A3944-7908-4BBB-BF61-1CE9B4725217}" sibTransId="{8D3B165A-AC7A-4C4A-8474-6C4F64C0CB3F}"/>
    <dgm:cxn modelId="{85264E3A-F94C-49C8-B14D-418983620125}" type="presOf" srcId="{B0991CA8-EDD3-49D1-960E-700848F96FF3}" destId="{F51FBED9-6DAE-4B21-8DD7-95E65ECE6946}" srcOrd="0" destOrd="0" presId="urn:microsoft.com/office/officeart/2005/8/layout/vList5"/>
    <dgm:cxn modelId="{66E3363F-47A1-4FF7-B4BE-BB7546ECDD32}" type="presOf" srcId="{687F3268-A6BB-4A34-BAF8-4DDE79030BE3}" destId="{D368473A-623B-4AC1-A2BC-C922EA8D7D4D}" srcOrd="0" destOrd="0" presId="urn:microsoft.com/office/officeart/2005/8/layout/vList5"/>
    <dgm:cxn modelId="{8EBE5A67-8F50-4B4B-A988-193046C5F7BD}" srcId="{F1828834-1FDE-4053-93D7-1B093620E080}" destId="{AA31ACF7-CC82-40BC-B645-24480BE0C213}" srcOrd="0" destOrd="0" parTransId="{31EB75AA-8AA0-47D7-8E4C-FE785492FC12}" sibTransId="{9E47A713-2504-4201-A6A5-251542F2E165}"/>
    <dgm:cxn modelId="{16C75E6C-1152-4661-94CA-2C0A76B95685}" srcId="{EEF2C900-0C1E-44C4-83CC-83888FFFFF24}" destId="{49756C23-2B67-4B58-B4AA-AF76EC3AC091}" srcOrd="1" destOrd="0" parTransId="{7DFAF660-2007-4F7A-AE02-11094824CD9F}" sibTransId="{D98C0C91-6F74-4408-8B7C-9B632747FE94}"/>
    <dgm:cxn modelId="{44076E4E-7C28-4DAB-A0F2-6D7C9157A6EA}" type="presOf" srcId="{5B1A40A0-9708-458C-A22C-596D2EEFDAC6}" destId="{1C78F020-95DB-40FD-B248-D3E728D01758}" srcOrd="0" destOrd="0" presId="urn:microsoft.com/office/officeart/2005/8/layout/vList5"/>
    <dgm:cxn modelId="{BAFB2680-9AA9-4168-8B92-56392D78E671}" type="presOf" srcId="{AA31ACF7-CC82-40BC-B645-24480BE0C213}" destId="{3E66A341-BA90-4D90-98B9-F652F85E34B5}" srcOrd="0" destOrd="0" presId="urn:microsoft.com/office/officeart/2005/8/layout/vList5"/>
    <dgm:cxn modelId="{65636FC6-85AA-48E8-88E2-0DEC38C710AD}" type="presOf" srcId="{F1828834-1FDE-4053-93D7-1B093620E080}" destId="{1CF3BD8E-7C7E-4643-A856-1F2F2B953270}" srcOrd="0" destOrd="0" presId="urn:microsoft.com/office/officeart/2005/8/layout/vList5"/>
    <dgm:cxn modelId="{676472DE-86A0-4762-9406-92933FB32F59}" srcId="{EEF2C900-0C1E-44C4-83CC-83888FFFFF24}" destId="{B0991CA8-EDD3-49D1-960E-700848F96FF3}" srcOrd="0" destOrd="0" parTransId="{9C5FEFFD-415C-4955-8F7C-F686B82AC707}" sibTransId="{861348BC-6169-41BB-9277-7E6450CA5ACE}"/>
    <dgm:cxn modelId="{4451F9DE-4821-4599-9C3E-38A402F09157}" srcId="{B0991CA8-EDD3-49D1-960E-700848F96FF3}" destId="{5B1A40A0-9708-458C-A22C-596D2EEFDAC6}" srcOrd="0" destOrd="0" parTransId="{2BEE9F12-D175-49EA-9E4E-8BC33259DA01}" sibTransId="{E568CE4C-3191-4DA3-9A63-4C33E5AB8FED}"/>
    <dgm:cxn modelId="{CBB2E878-F3DD-49FE-B91A-644A8B495A62}" type="presParOf" srcId="{8BE3D375-D91B-4A2E-92B9-0F98F58F568D}" destId="{33C4657B-8949-427F-ABBE-55202D822A5D}" srcOrd="0" destOrd="0" presId="urn:microsoft.com/office/officeart/2005/8/layout/vList5"/>
    <dgm:cxn modelId="{03AF85C9-FDA7-4B33-B8F7-4F517367FA90}" type="presParOf" srcId="{33C4657B-8949-427F-ABBE-55202D822A5D}" destId="{F51FBED9-6DAE-4B21-8DD7-95E65ECE6946}" srcOrd="0" destOrd="0" presId="urn:microsoft.com/office/officeart/2005/8/layout/vList5"/>
    <dgm:cxn modelId="{0BAF267A-25C1-4215-A2F3-896F89DCC72B}" type="presParOf" srcId="{33C4657B-8949-427F-ABBE-55202D822A5D}" destId="{1C78F020-95DB-40FD-B248-D3E728D01758}" srcOrd="1" destOrd="0" presId="urn:microsoft.com/office/officeart/2005/8/layout/vList5"/>
    <dgm:cxn modelId="{64C930B8-52F5-416B-9782-7F1212EB0DB5}" type="presParOf" srcId="{8BE3D375-D91B-4A2E-92B9-0F98F58F568D}" destId="{7D805DD6-7640-4DE2-A1B2-E4DE37091E8B}" srcOrd="1" destOrd="0" presId="urn:microsoft.com/office/officeart/2005/8/layout/vList5"/>
    <dgm:cxn modelId="{BAF7462C-278D-4FA6-90F7-AFB9B526D1C8}" type="presParOf" srcId="{8BE3D375-D91B-4A2E-92B9-0F98F58F568D}" destId="{A434E4F6-B5DE-4E16-972C-5C1DD917E2DE}" srcOrd="2" destOrd="0" presId="urn:microsoft.com/office/officeart/2005/8/layout/vList5"/>
    <dgm:cxn modelId="{607819A8-6334-4F21-915E-F4D1019A2282}" type="presParOf" srcId="{A434E4F6-B5DE-4E16-972C-5C1DD917E2DE}" destId="{C388CE42-9421-48B5-90B7-62C1060839F7}" srcOrd="0" destOrd="0" presId="urn:microsoft.com/office/officeart/2005/8/layout/vList5"/>
    <dgm:cxn modelId="{350CDF9A-AF30-4B60-BE7B-A9960F8865D6}" type="presParOf" srcId="{A434E4F6-B5DE-4E16-972C-5C1DD917E2DE}" destId="{D368473A-623B-4AC1-A2BC-C922EA8D7D4D}" srcOrd="1" destOrd="0" presId="urn:microsoft.com/office/officeart/2005/8/layout/vList5"/>
    <dgm:cxn modelId="{5C2C2270-23C9-4065-9360-B312B866E667}" type="presParOf" srcId="{8BE3D375-D91B-4A2E-92B9-0F98F58F568D}" destId="{5A140440-3A05-4335-B401-6EC728B564F7}" srcOrd="3" destOrd="0" presId="urn:microsoft.com/office/officeart/2005/8/layout/vList5"/>
    <dgm:cxn modelId="{852C9632-A0EA-4A49-940B-B2E9DB1C7257}" type="presParOf" srcId="{8BE3D375-D91B-4A2E-92B9-0F98F58F568D}" destId="{D02276FC-67DD-43D5-A51D-C2B0543FE108}" srcOrd="4" destOrd="0" presId="urn:microsoft.com/office/officeart/2005/8/layout/vList5"/>
    <dgm:cxn modelId="{C35F8DB9-D616-48F3-BB0F-300D08FFFC09}" type="presParOf" srcId="{D02276FC-67DD-43D5-A51D-C2B0543FE108}" destId="{1CF3BD8E-7C7E-4643-A856-1F2F2B953270}" srcOrd="0" destOrd="0" presId="urn:microsoft.com/office/officeart/2005/8/layout/vList5"/>
    <dgm:cxn modelId="{B73889D9-BA8D-4D8B-A731-819040C5F6D7}" type="presParOf" srcId="{D02276FC-67DD-43D5-A51D-C2B0543FE108}" destId="{3E66A341-BA90-4D90-98B9-F652F85E34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8F020-95DB-40FD-B248-D3E728D01758}">
      <dsp:nvSpPr>
        <dsp:cNvPr id="0" name=""/>
        <dsp:cNvSpPr/>
      </dsp:nvSpPr>
      <dsp:spPr>
        <a:xfrm rot="5400000">
          <a:off x="6759543" y="-2874679"/>
          <a:ext cx="782129"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de-DE" sz="2200" kern="1200" dirty="0">
              <a:latin typeface="Calibri" panose="020F0502020204030204" pitchFamily="34" charset="0"/>
              <a:cs typeface="Calibri" panose="020F0502020204030204" pitchFamily="34" charset="0"/>
            </a:rPr>
            <a:t>Wie können diese Informationen Auszubildende beim Theorie-Praxis-Transfer unterstützen?</a:t>
          </a:r>
        </a:p>
      </dsp:txBody>
      <dsp:txXfrm rot="-5400000">
        <a:off x="3785616" y="137428"/>
        <a:ext cx="6691804" cy="705769"/>
      </dsp:txXfrm>
    </dsp:sp>
    <dsp:sp modelId="{F51FBED9-6DAE-4B21-8DD7-95E65ECE6946}">
      <dsp:nvSpPr>
        <dsp:cNvPr id="0" name=""/>
        <dsp:cNvSpPr/>
      </dsp:nvSpPr>
      <dsp:spPr>
        <a:xfrm>
          <a:off x="0" y="1481"/>
          <a:ext cx="3785616" cy="977661"/>
        </a:xfrm>
        <a:prstGeom prst="roundRect">
          <a:avLst/>
        </a:prstGeom>
        <a:solidFill>
          <a:srgbClr val="007193"/>
        </a:solidFill>
        <a:ln w="19050" cap="flat" cmpd="sng" algn="ctr">
          <a:solidFill>
            <a:srgbClr val="0071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de-DE" sz="27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Theorie-Praxis-Transfer</a:t>
          </a:r>
        </a:p>
      </dsp:txBody>
      <dsp:txXfrm>
        <a:off x="47725" y="49206"/>
        <a:ext cx="3690166" cy="882211"/>
      </dsp:txXfrm>
    </dsp:sp>
    <dsp:sp modelId="{D368473A-623B-4AC1-A2BC-C922EA8D7D4D}">
      <dsp:nvSpPr>
        <dsp:cNvPr id="0" name=""/>
        <dsp:cNvSpPr/>
      </dsp:nvSpPr>
      <dsp:spPr>
        <a:xfrm rot="5400000">
          <a:off x="6759543" y="-1848135"/>
          <a:ext cx="782129"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de-DE" sz="2200" kern="1200" dirty="0">
              <a:latin typeface="Calibri" panose="020F0502020204030204" pitchFamily="34" charset="0"/>
              <a:cs typeface="Calibri" panose="020F0502020204030204" pitchFamily="34" charset="0"/>
            </a:rPr>
            <a:t>Wie lassen Sich die Informationen in Praxisanleitungen integrieren, um vulnerable Personen zu identifizieren?</a:t>
          </a:r>
        </a:p>
      </dsp:txBody>
      <dsp:txXfrm rot="-5400000">
        <a:off x="3785616" y="1163972"/>
        <a:ext cx="6691804" cy="705769"/>
      </dsp:txXfrm>
    </dsp:sp>
    <dsp:sp modelId="{C388CE42-9421-48B5-90B7-62C1060839F7}">
      <dsp:nvSpPr>
        <dsp:cNvPr id="0" name=""/>
        <dsp:cNvSpPr/>
      </dsp:nvSpPr>
      <dsp:spPr>
        <a:xfrm>
          <a:off x="0" y="1028025"/>
          <a:ext cx="3785616" cy="977661"/>
        </a:xfrm>
        <a:prstGeom prst="roundRect">
          <a:avLst/>
        </a:prstGeom>
        <a:solidFill>
          <a:srgbClr val="D1DD01"/>
        </a:solidFill>
        <a:ln w="19050" cap="flat" cmpd="sng" algn="ctr">
          <a:solidFill>
            <a:srgbClr val="D1DD0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de-DE" sz="27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Identifikation vulnerabler Gruppen</a:t>
          </a:r>
        </a:p>
      </dsp:txBody>
      <dsp:txXfrm>
        <a:off x="47725" y="1075750"/>
        <a:ext cx="3690166" cy="882211"/>
      </dsp:txXfrm>
    </dsp:sp>
    <dsp:sp modelId="{3E66A341-BA90-4D90-98B9-F652F85E34B5}">
      <dsp:nvSpPr>
        <dsp:cNvPr id="0" name=""/>
        <dsp:cNvSpPr/>
      </dsp:nvSpPr>
      <dsp:spPr>
        <a:xfrm rot="5400000">
          <a:off x="6759543" y="-821591"/>
          <a:ext cx="782129" cy="6729984"/>
        </a:xfrm>
        <a:prstGeom prst="round2SameRect">
          <a:avLst/>
        </a:prstGeom>
        <a:solidFill>
          <a:srgbClr val="FFFFF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de-DE" sz="2200" kern="1200" dirty="0">
              <a:latin typeface="Calibri" panose="020F0502020204030204" pitchFamily="34" charset="0"/>
              <a:cs typeface="Calibri" panose="020F0502020204030204" pitchFamily="34" charset="0"/>
            </a:rPr>
            <a:t>Was sollten Sie an heißen Tagen beachten und auch den Auszubildenden weitergeben?</a:t>
          </a:r>
        </a:p>
      </dsp:txBody>
      <dsp:txXfrm rot="-5400000">
        <a:off x="3785616" y="2190516"/>
        <a:ext cx="6691804" cy="705769"/>
      </dsp:txXfrm>
    </dsp:sp>
    <dsp:sp modelId="{1CF3BD8E-7C7E-4643-A856-1F2F2B953270}">
      <dsp:nvSpPr>
        <dsp:cNvPr id="0" name=""/>
        <dsp:cNvSpPr/>
      </dsp:nvSpPr>
      <dsp:spPr>
        <a:xfrm>
          <a:off x="0" y="2054570"/>
          <a:ext cx="3785616" cy="977661"/>
        </a:xfrm>
        <a:prstGeom prst="roundRect">
          <a:avLst/>
        </a:prstGeom>
        <a:solidFill>
          <a:srgbClr val="95D3EC"/>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de-DE" sz="2700" kern="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Eigenschutz</a:t>
          </a:r>
        </a:p>
      </dsp:txBody>
      <dsp:txXfrm>
        <a:off x="47725" y="2102295"/>
        <a:ext cx="3690166" cy="8822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911A6-F8A1-492C-970E-D04766C4DFD1}" type="datetimeFigureOut">
              <a:rPr lang="de-DE" smtClean="0"/>
              <a:t>17.03.2026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367AA-DC43-43C4-BC99-49169608304F}" type="slidenum">
              <a:rPr lang="de-DE" smtClean="0"/>
              <a:t>‹Nr.›</a:t>
            </a:fld>
            <a:endParaRPr lang="de-DE"/>
          </a:p>
        </p:txBody>
      </p:sp>
    </p:spTree>
    <p:extLst>
      <p:ext uri="{BB962C8B-B14F-4D97-AF65-F5344CB8AC3E}">
        <p14:creationId xmlns:p14="http://schemas.microsoft.com/office/powerpoint/2010/main" val="420336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aIgh8xTCAK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hitze.info/hitzeschutz/hitzeschutzplane/?cmplz-force-reload=1710772689190"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klinikum.uni-muenchen.de/Bildungsmodule%20Aerzte/download/de/Klima3/Massnahmenplan/neu/LMU_Klinikum-Hitzemassnahmenplan_ONLINE.pdf"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dosing.de/Hitze/Medikamentenmanagement_bei_Hitzewellen.pdf"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www.gesundheitsamt-bw.de/lga/de/themen/gesundheit-umwelt/gesundheit-hitze/linksammlung/" TargetMode="External"/><Relationship Id="rId4" Type="http://schemas.openxmlformats.org/officeDocument/2006/relationships/hyperlink" Target="https://www.gesundheitsamt-bw.de/lga/de/themen/gesundheit-umwelt/gesundheit-hitze/"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file:///C:\Users\user\Downloads\2025-03_Modul%205_Massnahmenkatalog.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a:t>
            </a:fld>
            <a:endParaRPr lang="de-DE"/>
          </a:p>
        </p:txBody>
      </p:sp>
    </p:spTree>
    <p:extLst>
      <p:ext uri="{BB962C8B-B14F-4D97-AF65-F5344CB8AC3E}">
        <p14:creationId xmlns:p14="http://schemas.microsoft.com/office/powerpoint/2010/main" val="409651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Tobias Fuchs, Klimavorstand des Deutschen Wetterdienstes (DWD) sagt: "Unsere Bilanz des Jahres 2021 ist zwiespältig. Es gab zum Glück in Deutschland keine neuen Temperaturrekorde und für fast ganz Deutschland ausreichend Niederschlag. So konnten sich vor allem unsere Wälder von der Trockenheit der drei vorangegangenen Jahre etwas erholen. Zugleich war 2021 aber auch das Jahr der schlimmsten Flutkatastrophe seit Jahrzehnten - ausgelöst durch großflächigen Dauerregen und Starkniederschläge. Wir wissen, dass der Klimawandel dazu bereits beigetragen hat. Das zeigt: Wir erleben die Folgen des Klimawandels live. Wetterextreme können jeden von uns treffen. Wer das Klimas schützt, schützt sich selbst.“ (Fuchs</a:t>
            </a:r>
            <a:r>
              <a:rPr lang="de-DE" baseline="0" dirty="0"/>
              <a:t>, 2021)</a:t>
            </a:r>
            <a:r>
              <a:rPr lang="de-DE" dirty="0"/>
              <a:t>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Das World </a:t>
            </a:r>
            <a:r>
              <a:rPr lang="de-DE" dirty="0" err="1"/>
              <a:t>Weather</a:t>
            </a:r>
            <a:r>
              <a:rPr lang="de-DE" dirty="0"/>
              <a:t> Attribution Team, ein internationaler Zusammenschluss von Klimawissenschaftler*innen, hat zu diesem Ereignis unter Federführung des DWD eine Studie veröffentlicht, in der der Einfluss des Klimawandels auf die Eintrittswahrscheinlichkeit solch intensiver Niederschläge untersucht wurde.</a:t>
            </a:r>
          </a:p>
          <a:p>
            <a:pPr marL="171450" indent="-171450">
              <a:buFont typeface="Arial" panose="020B0604020202020204" pitchFamily="34" charset="0"/>
              <a:buChar char="•"/>
            </a:pPr>
            <a:r>
              <a:rPr lang="de-DE" dirty="0"/>
              <a:t>Alle verfügbaren Erkenntnisse, einschließlich physikalischer Daten, Beobachtungen in einer größeren Region und verschiedener regionaler Klimamodelle, belegten mit hoher Wahrscheinlichkeit, dass der vom Menschen verursachte Klimawandel die Wahrscheinlichkeit und Intensität von Ereignissen wie der Flutkatastrophe im Ahrtal erhöht hat und sich diese Veränderungen in einem sich rasch erwärmenden Klima fortsetzen werden.</a:t>
            </a:r>
          </a:p>
          <a:p>
            <a:pPr marL="0" indent="0">
              <a:buFont typeface="Arial" panose="020B0604020202020204" pitchFamily="34" charset="0"/>
              <a:buNone/>
            </a:pPr>
            <a:r>
              <a:rPr lang="de-DE" dirty="0"/>
              <a:t>(</a:t>
            </a:r>
            <a:r>
              <a:rPr lang="de-DE" dirty="0" err="1"/>
              <a:t>Kreienkamp</a:t>
            </a:r>
            <a:r>
              <a:rPr lang="de-DE" dirty="0"/>
              <a:t> et al., 2021)</a:t>
            </a:r>
          </a:p>
          <a:p>
            <a:pPr marL="0" indent="0">
              <a:buFont typeface="Arial" panose="020B0604020202020204" pitchFamily="34" charset="0"/>
              <a:buNone/>
            </a:pP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Überleitung: </a:t>
            </a:r>
            <a:r>
              <a:rPr lang="de-DE" baseline="0" dirty="0"/>
              <a:t>Wir Menschen sind zunehmenden auf sämtlichen Ebenen von den Folgen der Klimakrise betroffen. Hitze ist hierbei ein Phänomen, das direkt auf unseren Körper wirkt und uns an besonders heißen Tagen sichtlich zu schaffen macht. Wie genau die Thermoregulation beim Menschen funktioniert, wollen wir uns im Folgenden etwas genauer anschauen…</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3076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11</a:t>
            </a:fld>
            <a:endParaRPr lang="de-DE"/>
          </a:p>
        </p:txBody>
      </p:sp>
    </p:spTree>
    <p:extLst>
      <p:ext uri="{BB962C8B-B14F-4D97-AF65-F5344CB8AC3E}">
        <p14:creationId xmlns:p14="http://schemas.microsoft.com/office/powerpoint/2010/main" val="149058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i="1" dirty="0"/>
              <a:t>(Tiefe der Inhalte</a:t>
            </a:r>
            <a:r>
              <a:rPr lang="de-DE" i="1" baseline="0" dirty="0"/>
              <a:t> nach Wunsch und Vorwissen der Gruppe!)</a:t>
            </a:r>
            <a:endParaRPr lang="de-DE" i="1" dirty="0"/>
          </a:p>
          <a:p>
            <a:pPr marL="0" indent="0">
              <a:buFont typeface="Arial" panose="020B0604020202020204" pitchFamily="34" charset="0"/>
              <a:buNone/>
            </a:pPr>
            <a:endParaRPr lang="de-DE" i="1" dirty="0"/>
          </a:p>
          <a:p>
            <a:pPr marL="171450" indent="-171450">
              <a:buFont typeface="Arial" panose="020B0604020202020204" pitchFamily="34" charset="0"/>
              <a:buChar char="•"/>
            </a:pPr>
            <a:r>
              <a:rPr lang="de-DE" dirty="0"/>
              <a:t>Die menschliche Thermoregulation ist ein komplexer Prozess, bei dem der Körper seine Temperatur innerhalb eines engen Bereichs (ca. 36,4-37,4°C) hält, um optimale Bedingungen für Stoffwechselprozesse zu gewährleisten. Dabei übernimmt das Zusammenspiel von Nervensystem, Kreislaufsystem und endokrinem System eine entscheidende Rolle.</a:t>
            </a:r>
          </a:p>
          <a:p>
            <a:pPr marL="171450" indent="-171450">
              <a:buFont typeface="Arial" panose="020B0604020202020204" pitchFamily="34" charset="0"/>
              <a:buChar char="•"/>
            </a:pPr>
            <a:r>
              <a:rPr lang="de-DE" dirty="0"/>
              <a:t>Hypothalamus: Dieser „Thermostat“ erhält Informationen von Temperaturrezeptoren und aktiviert bei Abweichungen verschiedene Maßnahmen:</a:t>
            </a:r>
          </a:p>
          <a:p>
            <a:pPr marL="628650" lvl="1" indent="-171450">
              <a:buFont typeface="Arial" panose="020B0604020202020204" pitchFamily="34" charset="0"/>
              <a:buChar char="•"/>
            </a:pPr>
            <a:r>
              <a:rPr lang="de-DE" dirty="0"/>
              <a:t>Wärmeerzeugung: Bei Kälte durch Zittern/ Muskelaktivität und Stoffwechselanpassung (braunes Fettgewebe bei Säuglingen).</a:t>
            </a:r>
          </a:p>
          <a:p>
            <a:pPr marL="628650" lvl="1" indent="-171450">
              <a:buFont typeface="Arial" panose="020B0604020202020204" pitchFamily="34" charset="0"/>
              <a:buChar char="•"/>
            </a:pPr>
            <a:r>
              <a:rPr lang="de-DE" dirty="0"/>
              <a:t>Wärmeabgabe: Bei Hitze durch Schwitzen und Erweiterung der Hautgefäße, sodass Wärme nach außen abgegeben wird (in geringem Maße auch durch Atmung: Hyperventilation).</a:t>
            </a:r>
          </a:p>
          <a:p>
            <a:pPr marL="171450" lvl="0" indent="-171450">
              <a:buFont typeface="Arial" panose="020B0604020202020204" pitchFamily="34" charset="0"/>
              <a:buChar char="•"/>
            </a:pPr>
            <a:r>
              <a:rPr lang="de-DE" dirty="0"/>
              <a:t>Menschen reagieren auf Temperaturveränderungen auch durch ihr Verhalten:</a:t>
            </a:r>
          </a:p>
          <a:p>
            <a:pPr marL="628650" lvl="1" indent="-171450">
              <a:buFont typeface="Arial" panose="020B0604020202020204" pitchFamily="34" charset="0"/>
              <a:buChar char="•"/>
            </a:pPr>
            <a:r>
              <a:rPr lang="de-DE" dirty="0"/>
              <a:t>Bei Kälte ziehen sie sich wärmer an, suchen wärmere Orte oder erhöhen körperliche Aktivität.</a:t>
            </a:r>
          </a:p>
          <a:p>
            <a:pPr marL="628650" lvl="1" indent="-171450">
              <a:buFont typeface="Arial" panose="020B0604020202020204" pitchFamily="34" charset="0"/>
              <a:buChar char="•"/>
            </a:pPr>
            <a:r>
              <a:rPr lang="de-DE" dirty="0"/>
              <a:t>Bei Hitze suchen sie Schatten, trinken mehr Wasser oder nutzen Ventilatoren und Klimaanlagen.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a:t>
            </a:r>
            <a:r>
              <a:rPr lang="de-DE" sz="1200" dirty="0" err="1">
                <a:effectLst/>
                <a:latin typeface="BundesSans Web"/>
                <a:ea typeface="Calibri" panose="020F0502020204030204" pitchFamily="34" charset="0"/>
                <a:cs typeface="Calibri" panose="020F0502020204030204" pitchFamily="34" charset="0"/>
              </a:rPr>
              <a:t>Kenefick</a:t>
            </a:r>
            <a:r>
              <a:rPr lang="de-DE" sz="1200" dirty="0">
                <a:effectLst/>
                <a:latin typeface="BundesSans Web"/>
                <a:ea typeface="Calibri" panose="020F0502020204030204" pitchFamily="34" charset="0"/>
                <a:cs typeface="Calibri" panose="020F0502020204030204" pitchFamily="34" charset="0"/>
              </a:rPr>
              <a:t> </a:t>
            </a:r>
            <a:r>
              <a:rPr lang="de-DE" sz="1200" dirty="0">
                <a:latin typeface="BundesSans Web"/>
                <a:ea typeface="Calibri" panose="020F0502020204030204" pitchFamily="34" charset="0"/>
                <a:cs typeface="Calibri" panose="020F0502020204030204" pitchFamily="34" charset="0"/>
              </a:rPr>
              <a:t>&amp;</a:t>
            </a:r>
            <a:r>
              <a:rPr lang="de-DE" sz="1200" dirty="0">
                <a:effectLst/>
                <a:latin typeface="BundesSans Web"/>
                <a:ea typeface="Calibri" panose="020F0502020204030204" pitchFamily="34" charset="0"/>
                <a:cs typeface="Calibri" panose="020F0502020204030204" pitchFamily="34" charset="0"/>
              </a:rPr>
              <a:t> </a:t>
            </a:r>
            <a:r>
              <a:rPr lang="de-DE" sz="1200" dirty="0" err="1">
                <a:effectLst/>
                <a:latin typeface="BundesSans Web"/>
                <a:ea typeface="Calibri" panose="020F0502020204030204" pitchFamily="34" charset="0"/>
                <a:cs typeface="Calibri" panose="020F0502020204030204" pitchFamily="34" charset="0"/>
              </a:rPr>
              <a:t>Cheuvront</a:t>
            </a:r>
            <a:r>
              <a:rPr lang="de-DE" sz="1200" dirty="0">
                <a:effectLst/>
                <a:latin typeface="BundesSans Web"/>
                <a:ea typeface="Calibri" panose="020F0502020204030204" pitchFamily="34" charset="0"/>
                <a:cs typeface="Calibri" panose="020F0502020204030204" pitchFamily="34" charset="0"/>
              </a:rPr>
              <a:t>, 2016)</a:t>
            </a:r>
            <a:endParaRPr lang="de-DE" dirty="0"/>
          </a:p>
          <a:p>
            <a:pPr marL="171450" indent="-171450">
              <a:buFont typeface="Arial" panose="020B0604020202020204" pitchFamily="34" charset="0"/>
              <a:buChar char="•"/>
            </a:pPr>
            <a:r>
              <a:rPr lang="de-DE" dirty="0"/>
              <a:t>Bei einer </a:t>
            </a:r>
            <a:r>
              <a:rPr lang="de-DE" b="1" dirty="0"/>
              <a:t>Hyperthermie</a:t>
            </a:r>
            <a:r>
              <a:rPr lang="de-DE" dirty="0"/>
              <a:t> kommt es durch äußere oder innere Störgrößen zur Erhöhung der Körperkerntemperatur, es besteht ein Missverhältnis von Wärmebildung oder Wärmezufuhr und Wärmeabgabe. Bei </a:t>
            </a:r>
            <a:r>
              <a:rPr lang="de-DE" b="1" dirty="0"/>
              <a:t>Fieber</a:t>
            </a:r>
            <a:r>
              <a:rPr lang="de-DE" dirty="0"/>
              <a:t> kommt es zur Erhöhung der Körperkerntemperatur durch eine Sollwertverstellung im Hypothalamus. (Thieme via </a:t>
            </a:r>
            <a:r>
              <a:rPr lang="de-DE" dirty="0" err="1"/>
              <a:t>medici</a:t>
            </a:r>
            <a:r>
              <a:rPr lang="de-DE" dirty="0"/>
              <a:t>,</a:t>
            </a:r>
            <a:r>
              <a:rPr lang="de-DE" baseline="0" dirty="0"/>
              <a:t> 2025)</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24237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i="1" dirty="0"/>
              <a:t>(Tiefe der Inhalte</a:t>
            </a:r>
            <a:r>
              <a:rPr lang="de-DE" i="1" baseline="0" dirty="0"/>
              <a:t> nach Wunsch und Vorwissen der Gruppe!)</a:t>
            </a:r>
            <a:endParaRPr lang="de-DE" i="1"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Vasodilatation</a:t>
            </a:r>
            <a:r>
              <a:rPr lang="de-DE" baseline="0" dirty="0"/>
              <a:t> bedeutet</a:t>
            </a:r>
            <a:r>
              <a:rPr lang="de-DE" dirty="0"/>
              <a:t> "Ausdehnung" bzw. "Erweiterung" (Dilatation) von Blutgefäßen, d. h. sie vergrößern ihr Lumen.</a:t>
            </a:r>
          </a:p>
          <a:p>
            <a:pPr marL="742950" lvl="1" indent="-285750">
              <a:buFont typeface="Wingdings" panose="05000000000000000000" pitchFamily="2" charset="2"/>
              <a:buChar char="à"/>
            </a:pPr>
            <a:r>
              <a:rPr lang="de-DE" sz="1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Die Durchblutung der Haut kann um das bis zu 20-fache erhöht werden.</a:t>
            </a:r>
          </a:p>
          <a:p>
            <a:pPr marL="742950" lvl="1" indent="-285750">
              <a:buFont typeface="Wingdings" panose="05000000000000000000" pitchFamily="2" charset="2"/>
              <a:buChar char="à"/>
            </a:pPr>
            <a:r>
              <a:rPr lang="de-DE" sz="1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Das Herzminutenvolumen kann mehr als verdoppelt werden.</a:t>
            </a:r>
            <a:endParaRPr lang="de-DE" dirty="0"/>
          </a:p>
          <a:p>
            <a:pPr marL="171450" indent="-171450">
              <a:buFont typeface="Arial" panose="020B0604020202020204" pitchFamily="34" charset="0"/>
              <a:buChar char="•"/>
            </a:pPr>
            <a:r>
              <a:rPr lang="de-DE" dirty="0" err="1"/>
              <a:t>Hidrosis</a:t>
            </a:r>
            <a:r>
              <a:rPr lang="de-DE" dirty="0"/>
              <a:t>:</a:t>
            </a:r>
            <a:r>
              <a:rPr lang="de-DE" baseline="0" dirty="0"/>
              <a:t> Schwitzen</a:t>
            </a:r>
          </a:p>
          <a:p>
            <a:pPr marL="742950" lvl="1" indent="-285750">
              <a:buFont typeface="Wingdings" panose="05000000000000000000" pitchFamily="2" charset="2"/>
              <a:buChar char="à"/>
            </a:pPr>
            <a:r>
              <a:rPr lang="de-DE" sz="1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Effektivste Möglichkeit der Wärmeabgabe.</a:t>
            </a:r>
          </a:p>
          <a:p>
            <a:pPr marL="742950" lvl="1" indent="-285750">
              <a:buFont typeface="Wingdings" panose="05000000000000000000" pitchFamily="2" charset="2"/>
              <a:buChar char="à"/>
            </a:pPr>
            <a:r>
              <a:rPr lang="de-DE" sz="1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Basis ist die Wärmeabgabe über die Haut.</a:t>
            </a:r>
          </a:p>
          <a:p>
            <a:pPr marL="742950" lvl="1" indent="-285750">
              <a:buFont typeface="Wingdings" panose="05000000000000000000" pitchFamily="2" charset="2"/>
              <a:buChar char="à"/>
            </a:pPr>
            <a:r>
              <a:rPr lang="de-DE" sz="12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Verlust von Flüssigkeit und Kochsalz.</a:t>
            </a:r>
            <a:endParaRPr lang="de-DE" baseline="0" dirty="0"/>
          </a:p>
          <a:p>
            <a:pPr marL="171450" indent="-171450">
              <a:buFont typeface="Arial" panose="020B0604020202020204" pitchFamily="34" charset="0"/>
              <a:buChar char="•"/>
            </a:pPr>
            <a:r>
              <a:rPr lang="de-DE" baseline="0" dirty="0"/>
              <a:t>Regulationsprozesse bei Flüssigkeitsverlust und Elektrolythaushalt:</a:t>
            </a:r>
          </a:p>
          <a:p>
            <a:pPr marL="628650" lvl="1" indent="-171450">
              <a:buFont typeface="Arial" panose="020B0604020202020204" pitchFamily="34" charset="0"/>
              <a:buChar char="•"/>
            </a:pPr>
            <a:r>
              <a:rPr lang="de-DE" baseline="0" dirty="0"/>
              <a:t>Beim Schwitzen verliert der Körper Flüssigkeit und Elektrolyte. Um die Körperfunktionen aufrechtzuerhalten, ist es daher wichtig, diesen Verlust auszugleichen.</a:t>
            </a:r>
          </a:p>
          <a:p>
            <a:pPr marL="628650" lvl="1" indent="-171450">
              <a:buFont typeface="Arial" panose="020B0604020202020204" pitchFamily="34" charset="0"/>
              <a:buChar char="•"/>
            </a:pPr>
            <a:r>
              <a:rPr lang="de-DE" baseline="0" dirty="0"/>
              <a:t>Durstgefühl: Der Körper signalisiert durch Durst, dass Wasser nachgefüllt werden muss, um das Blutvolumen und die Blutzirkulation zu stabilisieren.</a:t>
            </a:r>
          </a:p>
          <a:p>
            <a:pPr marL="628650" lvl="1" indent="-171450">
              <a:buFont typeface="Arial" panose="020B0604020202020204" pitchFamily="34" charset="0"/>
              <a:buChar char="•"/>
            </a:pPr>
            <a:r>
              <a:rPr lang="de-DE" baseline="0" dirty="0"/>
              <a:t>Hormonelle Steuerung: Hormone wie das antidiuretische Hormon (ADH) helfen dabei, die Wasserausscheidung in den Nieren zu regulieren und so die Flüssigkeitsmenge im Körper zu erhalten.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Die Umverteilung des Blutvolumens bei Hitze kann langfristig andere Organe schädigen, weil der Körper versucht, die Temperaturregulation aufrechtzuerhalten. Bei hohen Temperaturen erweitern sich die Blutgefäße in der Haut, um mehr Wärme abzugeben. Diese Umverteilung bedeutet, dass mehr Blut in die Haut fließt, während die Durchblutung lebenswichtiger Organe wie der Nieren, des Darms und des Herzens reduziert werden kann.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a:t>
            </a:r>
            <a:r>
              <a:rPr lang="de-DE" sz="1200" dirty="0" err="1">
                <a:effectLst/>
                <a:latin typeface="BundesSans Web"/>
                <a:ea typeface="Calibri" panose="020F0502020204030204" pitchFamily="34" charset="0"/>
                <a:cs typeface="Calibri" panose="020F0502020204030204" pitchFamily="34" charset="0"/>
              </a:rPr>
              <a:t>Kenefick</a:t>
            </a:r>
            <a:r>
              <a:rPr lang="de-DE" sz="1200" dirty="0">
                <a:effectLst/>
                <a:latin typeface="BundesSans Web"/>
                <a:ea typeface="Calibri" panose="020F0502020204030204" pitchFamily="34" charset="0"/>
                <a:cs typeface="Calibri" panose="020F0502020204030204" pitchFamily="34" charset="0"/>
              </a:rPr>
              <a:t> </a:t>
            </a:r>
            <a:r>
              <a:rPr lang="de-DE" sz="1200" dirty="0">
                <a:latin typeface="BundesSans Web"/>
                <a:ea typeface="Calibri" panose="020F0502020204030204" pitchFamily="34" charset="0"/>
                <a:cs typeface="Calibri" panose="020F0502020204030204" pitchFamily="34" charset="0"/>
              </a:rPr>
              <a:t>&amp;</a:t>
            </a:r>
            <a:r>
              <a:rPr lang="de-DE" sz="1200" dirty="0">
                <a:effectLst/>
                <a:latin typeface="BundesSans Web"/>
                <a:ea typeface="Calibri" panose="020F0502020204030204" pitchFamily="34" charset="0"/>
                <a:cs typeface="Calibri" panose="020F0502020204030204" pitchFamily="34" charset="0"/>
              </a:rPr>
              <a:t> </a:t>
            </a:r>
            <a:r>
              <a:rPr lang="de-DE" sz="1200" dirty="0" err="1">
                <a:effectLst/>
                <a:latin typeface="BundesSans Web"/>
                <a:ea typeface="Calibri" panose="020F0502020204030204" pitchFamily="34" charset="0"/>
                <a:cs typeface="Calibri" panose="020F0502020204030204" pitchFamily="34" charset="0"/>
              </a:rPr>
              <a:t>Cheuvront</a:t>
            </a:r>
            <a:r>
              <a:rPr lang="de-DE" sz="1200" dirty="0">
                <a:effectLst/>
                <a:latin typeface="BundesSans Web"/>
                <a:ea typeface="Calibri" panose="020F0502020204030204" pitchFamily="34" charset="0"/>
                <a:cs typeface="Calibri" panose="020F0502020204030204" pitchFamily="34" charset="0"/>
              </a:rPr>
              <a:t>, 2016)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effectLst/>
              <a:latin typeface="BundesSans Web"/>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dirty="0">
                <a:effectLst/>
                <a:latin typeface="BundesSans Web"/>
                <a:cs typeface="Calibri" panose="020F0502020204030204" pitchFamily="34" charset="0"/>
              </a:rPr>
              <a:t>Überleitung: </a:t>
            </a:r>
            <a:r>
              <a:rPr lang="de-DE" dirty="0"/>
              <a:t>Durch</a:t>
            </a:r>
            <a:r>
              <a:rPr lang="de-DE" baseline="0" dirty="0"/>
              <a:t> </a:t>
            </a:r>
            <a:r>
              <a:rPr lang="de-DE" dirty="0"/>
              <a:t>Wärmestau und Versagen der</a:t>
            </a:r>
            <a:r>
              <a:rPr lang="de-DE" baseline="0" dirty="0"/>
              <a:t> </a:t>
            </a:r>
            <a:r>
              <a:rPr lang="de-DE" dirty="0"/>
              <a:t>Thermoregulation kommt es zu einer</a:t>
            </a:r>
            <a:r>
              <a:rPr lang="de-DE" baseline="0" dirty="0"/>
              <a:t> </a:t>
            </a:r>
            <a:r>
              <a:rPr lang="de-DE" dirty="0"/>
              <a:t>Erhöhung der Körpertemperatur (Hyperthermie) (KLUG, 2022b). Dies kann akute und langfristige Folgen haben…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13</a:t>
            </a:fld>
            <a:endParaRPr lang="de-DE"/>
          </a:p>
        </p:txBody>
      </p:sp>
    </p:spTree>
    <p:extLst>
      <p:ext uri="{BB962C8B-B14F-4D97-AF65-F5344CB8AC3E}">
        <p14:creationId xmlns:p14="http://schemas.microsoft.com/office/powerpoint/2010/main" val="2696433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1" dirty="0"/>
              <a:t>Zusatzfolie „Kinder“ (Tiefe der Inhalte</a:t>
            </a:r>
            <a:r>
              <a:rPr lang="de-DE" i="1" baseline="0" dirty="0"/>
              <a:t> nach Wunsch und Vorwissen der Gruppe!)  -&gt; </a:t>
            </a:r>
            <a:r>
              <a:rPr lang="de-DE" i="1" dirty="0"/>
              <a:t>Pädiatrie/ Kinder</a:t>
            </a:r>
            <a:r>
              <a:rPr lang="de-DE" i="1" baseline="0" dirty="0"/>
              <a:t> betreffende Folien sind blau hinterlegt.</a:t>
            </a:r>
            <a:endParaRPr lang="de-DE" i="1" dirty="0"/>
          </a:p>
          <a:p>
            <a:pPr marL="0" indent="0">
              <a:buFont typeface="Arial" panose="020B0604020202020204" pitchFamily="34" charset="0"/>
              <a:buNone/>
            </a:pPr>
            <a:endParaRPr lang="de-DE" i="1" baseline="0" dirty="0"/>
          </a:p>
          <a:p>
            <a:pPr marL="180000" indent="-180000">
              <a:buFont typeface="Arial" panose="020B0604020202020204" pitchFamily="34" charset="0"/>
              <a:buChar char="•"/>
            </a:pPr>
            <a:r>
              <a:rPr lang="de-DE" sz="2800" dirty="0"/>
              <a:t>Die Thermoregulation von Kindern unterscheidet sich von der bei Erwachsenen.</a:t>
            </a:r>
          </a:p>
          <a:p>
            <a:pPr marL="637200" lvl="1" indent="-180000">
              <a:buFont typeface="Arial" panose="020B0604020202020204" pitchFamily="34" charset="0"/>
              <a:buNone/>
            </a:pPr>
            <a:r>
              <a:rPr lang="de-DE" sz="2800" dirty="0">
                <a:sym typeface="Wingdings" panose="05000000000000000000" pitchFamily="2" charset="2"/>
              </a:rPr>
              <a:t> Erhöhte Wärmeabgabe durch Konvektion (</a:t>
            </a:r>
            <a:r>
              <a:rPr lang="de-DE" sz="2800" dirty="0"/>
              <a:t>Abgabe über die Ausatemluft) </a:t>
            </a:r>
            <a:r>
              <a:rPr lang="de-DE" sz="2800" dirty="0">
                <a:sym typeface="Wingdings" panose="05000000000000000000" pitchFamily="2" charset="2"/>
              </a:rPr>
              <a:t>und Strahlung</a:t>
            </a:r>
            <a:r>
              <a:rPr lang="de-DE" sz="2800" baseline="0" dirty="0">
                <a:sym typeface="Wingdings" panose="05000000000000000000" pitchFamily="2" charset="2"/>
              </a:rPr>
              <a:t> (</a:t>
            </a:r>
            <a:r>
              <a:rPr lang="de-DE" sz="2800" dirty="0"/>
              <a:t>Wärmeabstrahlung über den Körper,</a:t>
            </a:r>
            <a:r>
              <a:rPr lang="de-DE" sz="2800" baseline="0" dirty="0"/>
              <a:t> z. B. bei Neugeborenen v. a. über den Kopf)</a:t>
            </a:r>
            <a:endParaRPr lang="de-DE" sz="2800" dirty="0">
              <a:sym typeface="Wingdings" panose="05000000000000000000" pitchFamily="2" charset="2"/>
            </a:endParaRPr>
          </a:p>
          <a:p>
            <a:pPr marL="180000" indent="-180000">
              <a:buFont typeface="Arial" panose="020B0604020202020204" pitchFamily="34" charset="0"/>
              <a:buChar char="•"/>
            </a:pPr>
            <a:r>
              <a:rPr lang="de-DE" sz="2800" dirty="0">
                <a:sym typeface="Wingdings" panose="05000000000000000000" pitchFamily="2" charset="2"/>
              </a:rPr>
              <a:t>Ist die Umgebungstemperatur höher als die Körperschale, beginnen auch Kinder zu schwitzen.</a:t>
            </a:r>
          </a:p>
          <a:p>
            <a:pPr marL="180000" indent="-180000">
              <a:buFont typeface="Arial" panose="020B0604020202020204" pitchFamily="34" charset="0"/>
              <a:buChar char="•"/>
            </a:pPr>
            <a:r>
              <a:rPr lang="de-DE" sz="2800" dirty="0">
                <a:sym typeface="Wingdings" panose="05000000000000000000" pitchFamily="2" charset="2"/>
              </a:rPr>
              <a:t>Je jünger das Kind, desto höher das Risiko einer Hyperthermie trotz </a:t>
            </a:r>
            <a:r>
              <a:rPr lang="de-DE" sz="2800" dirty="0" err="1">
                <a:sym typeface="Wingdings" panose="05000000000000000000" pitchFamily="2" charset="2"/>
              </a:rPr>
              <a:t>Hidrosis</a:t>
            </a:r>
            <a:r>
              <a:rPr lang="de-DE" sz="2800"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800" dirty="0">
                <a:sym typeface="Wingdings" panose="05000000000000000000" pitchFamily="2" charset="2"/>
              </a:rPr>
              <a:t>(</a:t>
            </a:r>
            <a:r>
              <a:rPr lang="de-DE" sz="2800" dirty="0"/>
              <a:t>Grewe &amp; </a:t>
            </a:r>
            <a:r>
              <a:rPr lang="de-DE" sz="2800" dirty="0" err="1"/>
              <a:t>Blättner</a:t>
            </a:r>
            <a:r>
              <a:rPr lang="de-DE" sz="2800"/>
              <a:t>, 2024)</a:t>
            </a:r>
            <a:endParaRPr lang="de-DE" sz="2800">
              <a:sym typeface="Wingdings" panose="05000000000000000000" pitchFamily="2" charset="2"/>
            </a:endParaRPr>
          </a:p>
          <a:p>
            <a:pPr marL="0" indent="0">
              <a:buFont typeface="Arial" panose="020B0604020202020204" pitchFamily="34" charset="0"/>
              <a:buNone/>
            </a:pPr>
            <a:endParaRPr lang="de-DE" sz="280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14</a:t>
            </a:fld>
            <a:endParaRPr lang="de-DE"/>
          </a:p>
        </p:txBody>
      </p:sp>
    </p:spTree>
    <p:extLst>
      <p:ext uri="{BB962C8B-B14F-4D97-AF65-F5344CB8AC3E}">
        <p14:creationId xmlns:p14="http://schemas.microsoft.com/office/powerpoint/2010/main" val="4190214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15</a:t>
            </a:fld>
            <a:endParaRPr lang="de-DE"/>
          </a:p>
        </p:txBody>
      </p:sp>
    </p:spTree>
    <p:extLst>
      <p:ext uri="{BB962C8B-B14F-4D97-AF65-F5344CB8AC3E}">
        <p14:creationId xmlns:p14="http://schemas.microsoft.com/office/powerpoint/2010/main" val="2147450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2800" b="0" u="sng" dirty="0"/>
              <a:t>Akutfolgen</a:t>
            </a:r>
          </a:p>
          <a:p>
            <a:pPr marL="180000" indent="-180000">
              <a:buFont typeface="Arial" panose="020B0604020202020204" pitchFamily="34" charset="0"/>
              <a:buChar char="•"/>
            </a:pPr>
            <a:r>
              <a:rPr lang="de-DE" sz="2800" dirty="0"/>
              <a:t>Sonnenstich</a:t>
            </a:r>
          </a:p>
          <a:p>
            <a:pPr marL="180000" indent="-180000">
              <a:buFont typeface="Arial" panose="020B0604020202020204" pitchFamily="34" charset="0"/>
              <a:buChar char="•"/>
            </a:pPr>
            <a:r>
              <a:rPr lang="de-DE" sz="2800" dirty="0"/>
              <a:t>Je</a:t>
            </a:r>
            <a:r>
              <a:rPr lang="de-DE" sz="2800" baseline="0" dirty="0"/>
              <a:t> nach </a:t>
            </a:r>
            <a:r>
              <a:rPr lang="de-DE" sz="2800" dirty="0"/>
              <a:t>Schweregrad der Hyperthermie</a:t>
            </a:r>
            <a:r>
              <a:rPr lang="de-DE" sz="2800" baseline="0" dirty="0"/>
              <a:t> kommt es zu:</a:t>
            </a:r>
            <a:endParaRPr lang="de-DE" sz="2800" dirty="0"/>
          </a:p>
          <a:p>
            <a:pPr marL="0" indent="0" defTabSz="360000">
              <a:buFont typeface="Arial" panose="020B0604020202020204" pitchFamily="34" charset="0"/>
              <a:buNone/>
            </a:pPr>
            <a:r>
              <a:rPr lang="de-DE" sz="2800" dirty="0">
                <a:sym typeface="Wingdings" panose="05000000000000000000" pitchFamily="2" charset="2"/>
              </a:rPr>
              <a:t>	 </a:t>
            </a:r>
            <a:r>
              <a:rPr lang="de-DE" sz="2800" dirty="0"/>
              <a:t>Hitzestress</a:t>
            </a:r>
          </a:p>
          <a:p>
            <a:pPr marL="0" indent="0" defTabSz="360000">
              <a:buFont typeface="Arial" panose="020B0604020202020204" pitchFamily="34" charset="0"/>
              <a:buNone/>
            </a:pPr>
            <a:r>
              <a:rPr lang="de-DE" sz="2800" dirty="0">
                <a:sym typeface="Wingdings" panose="05000000000000000000" pitchFamily="2" charset="2"/>
              </a:rPr>
              <a:t>	 </a:t>
            </a:r>
            <a:r>
              <a:rPr lang="de-DE" sz="2800" dirty="0"/>
              <a:t>Hitzeerschöpfung</a:t>
            </a:r>
          </a:p>
          <a:p>
            <a:pPr marL="0" indent="0" defTabSz="360000">
              <a:buFont typeface="Arial" panose="020B0604020202020204" pitchFamily="34" charset="0"/>
              <a:buNone/>
            </a:pPr>
            <a:r>
              <a:rPr lang="de-DE" sz="2800" dirty="0">
                <a:sym typeface="Wingdings" panose="05000000000000000000" pitchFamily="2" charset="2"/>
              </a:rPr>
              <a:t>	 </a:t>
            </a:r>
            <a:r>
              <a:rPr lang="de-DE" sz="2800" dirty="0"/>
              <a:t>Hitzschlag mit potenziellem Organversagen</a:t>
            </a:r>
          </a:p>
          <a:p>
            <a:pPr marL="180000" indent="-180000">
              <a:buFont typeface="Arial" panose="020B0604020202020204" pitchFamily="34" charset="0"/>
              <a:buChar char="•"/>
            </a:pPr>
            <a:r>
              <a:rPr lang="de-DE" sz="2800" dirty="0"/>
              <a:t>Akut lebensbedrohlich wird es, wenn thermoregulatorische Mechanismen ausgeschöpft sind!</a:t>
            </a:r>
            <a:endParaRPr lang="de-DE" sz="2800" dirty="0">
              <a:solidFill>
                <a:srgbClr val="FF0000"/>
              </a:solidFill>
              <a:sym typeface="Wingdings" panose="05000000000000000000" pitchFamily="2" charset="2"/>
            </a:endParaRPr>
          </a:p>
          <a:p>
            <a:r>
              <a:rPr lang="de-DE" sz="2800" dirty="0">
                <a:solidFill>
                  <a:srgbClr val="FF0000"/>
                </a:solidFill>
                <a:sym typeface="Wingdings" panose="05000000000000000000" pitchFamily="2" charset="2"/>
              </a:rPr>
              <a:t>Bei Körperkerntemperatur </a:t>
            </a:r>
            <a:r>
              <a:rPr lang="de-DE" sz="2800" dirty="0">
                <a:solidFill>
                  <a:srgbClr val="FF0000"/>
                </a:solidFill>
              </a:rPr>
              <a:t>≥ </a:t>
            </a:r>
            <a:r>
              <a:rPr lang="de-DE" sz="2800" dirty="0">
                <a:solidFill>
                  <a:srgbClr val="FF0000"/>
                </a:solidFill>
                <a:sym typeface="Wingdings" panose="05000000000000000000" pitchFamily="2" charset="2"/>
              </a:rPr>
              <a:t>40,5°C  Zerstörung körpereigener Proteine</a:t>
            </a:r>
            <a:endParaRPr lang="de-DE" sz="2800" dirty="0">
              <a:solidFill>
                <a:srgbClr val="FF0000"/>
              </a:solidFill>
            </a:endParaRPr>
          </a:p>
          <a:p>
            <a:pPr algn="l"/>
            <a:r>
              <a:rPr lang="de-DE" sz="2000" dirty="0"/>
              <a:t>(Deutsches Rotes Kreuz (DRK), o. J.; KLUG, 2022b)</a:t>
            </a:r>
          </a:p>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16</a:t>
            </a:fld>
            <a:endParaRPr lang="de-DE"/>
          </a:p>
        </p:txBody>
      </p:sp>
    </p:spTree>
    <p:extLst>
      <p:ext uri="{BB962C8B-B14F-4D97-AF65-F5344CB8AC3E}">
        <p14:creationId xmlns:p14="http://schemas.microsoft.com/office/powerpoint/2010/main" val="174999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Sonnenstich</a:t>
            </a:r>
            <a:r>
              <a:rPr lang="de-DE" baseline="0" dirty="0"/>
              <a:t> = durch l</a:t>
            </a:r>
            <a:r>
              <a:rPr lang="de-DE" dirty="0"/>
              <a:t>ange direkte Sonneneinstrahlung auf den Kopf </a:t>
            </a:r>
            <a:r>
              <a:rPr lang="de-DE" dirty="0">
                <a:sym typeface="Wingdings" panose="05000000000000000000" pitchFamily="2" charset="2"/>
              </a:rPr>
              <a:t>kommt</a:t>
            </a:r>
            <a:r>
              <a:rPr lang="de-DE" baseline="0" dirty="0">
                <a:sym typeface="Wingdings" panose="05000000000000000000" pitchFamily="2" charset="2"/>
              </a:rPr>
              <a:t> es zu lokaler</a:t>
            </a:r>
            <a:r>
              <a:rPr lang="de-DE" dirty="0"/>
              <a:t> Überwärmung </a:t>
            </a:r>
            <a:r>
              <a:rPr lang="de-DE" dirty="0">
                <a:sym typeface="Wingdings" panose="05000000000000000000" pitchFamily="2" charset="2"/>
              </a:rPr>
              <a:t>und</a:t>
            </a:r>
            <a:r>
              <a:rPr lang="de-DE" dirty="0"/>
              <a:t> Reizung der Hirnhäute (</a:t>
            </a:r>
            <a:r>
              <a:rPr lang="de-DE" dirty="0" err="1"/>
              <a:t>Meningen</a:t>
            </a:r>
            <a:r>
              <a:rPr lang="de-DE" dirty="0"/>
              <a:t>).</a:t>
            </a:r>
            <a:r>
              <a:rPr lang="de-DE" baseline="0" dirty="0"/>
              <a:t> In schweren Fällen kommt es zum </a:t>
            </a:r>
            <a:r>
              <a:rPr lang="de-DE" dirty="0"/>
              <a:t>Hirnödem</a:t>
            </a:r>
            <a:r>
              <a:rPr lang="de-DE" baseline="0" dirty="0"/>
              <a:t> – </a:t>
            </a:r>
            <a:r>
              <a:rPr lang="de-DE" dirty="0"/>
              <a:t>Kleine Kinder und Menschen mit weniger Haarbedeckung sind besonders gefährdet!</a:t>
            </a:r>
          </a:p>
          <a:p>
            <a:pPr marL="628650" lvl="1" indent="-171450">
              <a:buFont typeface="Arial" panose="020B0604020202020204" pitchFamily="34" charset="0"/>
              <a:buChar char="•"/>
            </a:pPr>
            <a:r>
              <a:rPr lang="de-DE" dirty="0"/>
              <a:t>Symptome: Kopfschmerzen und Nackenschmerzen bzw. Nackensteifigkeit,</a:t>
            </a:r>
            <a:r>
              <a:rPr lang="de-DE" baseline="0" dirty="0"/>
              <a:t> </a:t>
            </a:r>
            <a:r>
              <a:rPr lang="de-DE" dirty="0"/>
              <a:t>Schwindel,</a:t>
            </a:r>
            <a:r>
              <a:rPr lang="de-DE" baseline="0" dirty="0"/>
              <a:t> </a:t>
            </a:r>
            <a:r>
              <a:rPr lang="de-DE" dirty="0"/>
              <a:t>hochroter/ heißer Kopf,</a:t>
            </a:r>
            <a:r>
              <a:rPr lang="de-DE" baseline="0" dirty="0"/>
              <a:t> </a:t>
            </a:r>
            <a:r>
              <a:rPr lang="de-DE" dirty="0"/>
              <a:t>kühle Körperhaut,</a:t>
            </a:r>
            <a:r>
              <a:rPr lang="de-DE" baseline="0" dirty="0"/>
              <a:t> </a:t>
            </a:r>
            <a:r>
              <a:rPr lang="de-DE" dirty="0"/>
              <a:t>Unruhe,</a:t>
            </a:r>
            <a:r>
              <a:rPr lang="de-DE" baseline="0" dirty="0"/>
              <a:t> </a:t>
            </a:r>
            <a:r>
              <a:rPr lang="de-DE" dirty="0"/>
              <a:t>Übelkeit,</a:t>
            </a:r>
            <a:r>
              <a:rPr lang="de-DE" baseline="0" dirty="0"/>
              <a:t> </a:t>
            </a:r>
            <a:r>
              <a:rPr lang="de-DE" dirty="0"/>
              <a:t>Erbrechen</a:t>
            </a:r>
            <a:r>
              <a:rPr lang="de-DE" baseline="0" dirty="0"/>
              <a:t> und </a:t>
            </a:r>
            <a:r>
              <a:rPr lang="de-DE" dirty="0"/>
              <a:t>Bewusstseinsschund.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Maßnahmen: Personen aus der direkten Sonne holen und an einen kühlen Ort bringen, Oberkörper erhöht lagern und Kopf mit nassen Tüchern kühlen, wiederholte Kontrolle von Bewusstsein, Atmung, Lebenszeichen durchführen, Flüssigkeit zuführen.</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(DRK, o.</a:t>
            </a:r>
            <a:r>
              <a:rPr lang="de-DE" baseline="0" dirty="0"/>
              <a:t> J.; </a:t>
            </a:r>
            <a:r>
              <a:rPr lang="de-DE" baseline="0" dirty="0" err="1"/>
              <a:t>Schoierer</a:t>
            </a:r>
            <a:r>
              <a:rPr lang="de-DE" baseline="0" dirty="0"/>
              <a:t> et al., 2018)</a:t>
            </a:r>
          </a:p>
        </p:txBody>
      </p:sp>
      <p:sp>
        <p:nvSpPr>
          <p:cNvPr id="4" name="Foliennummernplatzhalter 3"/>
          <p:cNvSpPr>
            <a:spLocks noGrp="1"/>
          </p:cNvSpPr>
          <p:nvPr>
            <p:ph type="sldNum" sz="quarter" idx="10"/>
          </p:nvPr>
        </p:nvSpPr>
        <p:spPr/>
        <p:txBody>
          <a:bodyPr/>
          <a:lstStyle/>
          <a:p>
            <a:fld id="{551367AA-DC43-43C4-BC99-49169608304F}" type="slidenum">
              <a:rPr lang="de-DE" smtClean="0"/>
              <a:t>17</a:t>
            </a:fld>
            <a:endParaRPr lang="de-DE"/>
          </a:p>
        </p:txBody>
      </p:sp>
    </p:spTree>
    <p:extLst>
      <p:ext uri="{BB962C8B-B14F-4D97-AF65-F5344CB8AC3E}">
        <p14:creationId xmlns:p14="http://schemas.microsoft.com/office/powerpoint/2010/main" val="2677289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indent="0">
              <a:buFont typeface="Arial" panose="020B0604020202020204" pitchFamily="34" charset="0"/>
              <a:buNone/>
            </a:pPr>
            <a:r>
              <a:rPr lang="de-DE" dirty="0"/>
              <a:t>Hitzestress = durch Hitze bedingte Belastung des Organismus.</a:t>
            </a:r>
          </a:p>
          <a:p>
            <a:pPr marL="171450" lvl="2" indent="-171450">
              <a:buFont typeface="Arial" panose="020B0604020202020204" pitchFamily="34" charset="0"/>
              <a:buChar char="•"/>
            </a:pPr>
            <a:r>
              <a:rPr lang="de-DE" dirty="0"/>
              <a:t>Symptome: normal bis leicht erhöhte</a:t>
            </a:r>
            <a:r>
              <a:rPr lang="de-DE" baseline="0" dirty="0"/>
              <a:t> </a:t>
            </a:r>
            <a:r>
              <a:rPr lang="de-DE" dirty="0"/>
              <a:t>Temperatur,</a:t>
            </a:r>
            <a:r>
              <a:rPr lang="de-DE" baseline="0" dirty="0"/>
              <a:t> </a:t>
            </a:r>
            <a:r>
              <a:rPr lang="de-DE" dirty="0"/>
              <a:t>Ödeme an Füßen oder Knöcheln,</a:t>
            </a:r>
            <a:r>
              <a:rPr lang="de-DE" baseline="0" dirty="0"/>
              <a:t> </a:t>
            </a:r>
            <a:r>
              <a:rPr lang="de-DE" dirty="0"/>
              <a:t>Hitzesynkope/ Hitzekollaps (Vasodilatation mit Hypotonie),</a:t>
            </a:r>
            <a:r>
              <a:rPr lang="de-DE" baseline="0" dirty="0"/>
              <a:t> </a:t>
            </a:r>
            <a:r>
              <a:rPr lang="de-DE" dirty="0"/>
              <a:t>Hitzekrampf.</a:t>
            </a:r>
            <a:r>
              <a:rPr lang="de-DE" baseline="0" dirty="0"/>
              <a:t> </a:t>
            </a:r>
            <a:r>
              <a:rPr lang="de-DE" dirty="0"/>
              <a:t>Bei körperlicher Anstrengung (z. B. Laufen, Radfahren, Gartenarbeit) bei Hitze entsteht durch starkes Schwitzen ein Mangel an Flüssigkeit und Elektrolyten</a:t>
            </a:r>
            <a:r>
              <a:rPr lang="de-DE" baseline="0" dirty="0"/>
              <a:t> </a:t>
            </a:r>
            <a:r>
              <a:rPr lang="de-DE" baseline="0" dirty="0">
                <a:sym typeface="Wingdings" panose="05000000000000000000" pitchFamily="2" charset="2"/>
              </a:rPr>
              <a:t></a:t>
            </a:r>
            <a:r>
              <a:rPr lang="de-DE" dirty="0"/>
              <a:t> zeigt sich in Krämpfen/ Muskelschmerzen der Arbeitsmuskulatur.</a:t>
            </a:r>
          </a:p>
          <a:p>
            <a:pPr marL="171450" lvl="2" indent="-171450">
              <a:buFont typeface="Arial" panose="020B0604020202020204" pitchFamily="34" charset="0"/>
              <a:buChar char="•"/>
            </a:pPr>
            <a:r>
              <a:rPr lang="de-DE" dirty="0"/>
              <a:t>Maßnahmen: körperliche Ruhe an einem</a:t>
            </a:r>
            <a:r>
              <a:rPr lang="de-DE" baseline="0" dirty="0"/>
              <a:t> </a:t>
            </a:r>
            <a:r>
              <a:rPr lang="de-DE" dirty="0"/>
              <a:t>kühlen Ort,</a:t>
            </a:r>
            <a:r>
              <a:rPr lang="de-DE" baseline="0" dirty="0"/>
              <a:t> </a:t>
            </a:r>
            <a:r>
              <a:rPr lang="de-DE" dirty="0"/>
              <a:t>kalte Wickel oder Bäder für</a:t>
            </a:r>
            <a:r>
              <a:rPr lang="de-DE" baseline="0" dirty="0"/>
              <a:t> </a:t>
            </a:r>
            <a:r>
              <a:rPr lang="de-DE" dirty="0"/>
              <a:t>Unterarme und Füße,</a:t>
            </a:r>
            <a:r>
              <a:rPr lang="de-DE" baseline="0" dirty="0"/>
              <a:t> </a:t>
            </a:r>
            <a:r>
              <a:rPr lang="de-DE" dirty="0"/>
              <a:t>Flüssigkeitszufuhr,</a:t>
            </a:r>
            <a:r>
              <a:rPr lang="de-DE" baseline="0" dirty="0"/>
              <a:t> </a:t>
            </a:r>
            <a:r>
              <a:rPr lang="de-DE" dirty="0"/>
              <a:t>Salzzufuhr.</a:t>
            </a:r>
          </a:p>
          <a:p>
            <a:pPr marL="0" lvl="2" indent="0">
              <a:buFont typeface="Arial" panose="020B0604020202020204" pitchFamily="34" charset="0"/>
              <a:buNone/>
            </a:pPr>
            <a:r>
              <a:rPr lang="de-DE" dirty="0"/>
              <a:t>(KLUG, 2022b; </a:t>
            </a:r>
            <a:r>
              <a:rPr lang="de-DE" dirty="0" err="1"/>
              <a:t>Schoierer</a:t>
            </a:r>
            <a:r>
              <a:rPr lang="de-DE" dirty="0"/>
              <a:t> et al., 2018)</a:t>
            </a:r>
          </a:p>
        </p:txBody>
      </p:sp>
      <p:sp>
        <p:nvSpPr>
          <p:cNvPr id="4" name="Foliennummernplatzhalter 3"/>
          <p:cNvSpPr>
            <a:spLocks noGrp="1"/>
          </p:cNvSpPr>
          <p:nvPr>
            <p:ph type="sldNum" sz="quarter" idx="10"/>
          </p:nvPr>
        </p:nvSpPr>
        <p:spPr/>
        <p:txBody>
          <a:bodyPr/>
          <a:lstStyle/>
          <a:p>
            <a:fld id="{551367AA-DC43-43C4-BC99-49169608304F}" type="slidenum">
              <a:rPr lang="de-DE" smtClean="0"/>
              <a:t>18</a:t>
            </a:fld>
            <a:endParaRPr lang="de-DE"/>
          </a:p>
        </p:txBody>
      </p:sp>
    </p:spTree>
    <p:extLst>
      <p:ext uri="{BB962C8B-B14F-4D97-AF65-F5344CB8AC3E}">
        <p14:creationId xmlns:p14="http://schemas.microsoft.com/office/powerpoint/2010/main" val="16257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2" indent="0">
              <a:buFont typeface="Arial" panose="020B0604020202020204" pitchFamily="34" charset="0"/>
              <a:buNone/>
            </a:pPr>
            <a:r>
              <a:rPr lang="de-DE" dirty="0"/>
              <a:t>Hitzeerschöpfung = systemische Reaktion auf verlängerte Hitzeexposition</a:t>
            </a:r>
            <a:r>
              <a:rPr lang="de-DE" baseline="0" dirty="0"/>
              <a:t> </a:t>
            </a:r>
            <a:r>
              <a:rPr lang="de-DE" dirty="0"/>
              <a:t>(Stunden bis Tage) </a:t>
            </a:r>
            <a:r>
              <a:rPr lang="de-DE" dirty="0">
                <a:sym typeface="Wingdings" panose="05000000000000000000" pitchFamily="2" charset="2"/>
              </a:rPr>
              <a:t></a:t>
            </a:r>
            <a:r>
              <a:rPr lang="de-DE" baseline="0" dirty="0">
                <a:sym typeface="Wingdings" panose="05000000000000000000" pitchFamily="2" charset="2"/>
              </a:rPr>
              <a:t> kann zum Hitzschlag führen!</a:t>
            </a:r>
            <a:endParaRPr lang="de-DE" dirty="0"/>
          </a:p>
          <a:p>
            <a:pPr marL="171450" lvl="2" indent="-171450">
              <a:buFont typeface="Arial" panose="020B0604020202020204" pitchFamily="34" charset="0"/>
              <a:buChar char="•"/>
            </a:pPr>
            <a:r>
              <a:rPr lang="de-DE" dirty="0"/>
              <a:t>Symptome: Körperkerntemperatur unter 40°C,</a:t>
            </a:r>
            <a:r>
              <a:rPr lang="de-DE" baseline="0" dirty="0"/>
              <a:t> </a:t>
            </a:r>
            <a:r>
              <a:rPr lang="de-DE" dirty="0"/>
              <a:t>blasse, kalt schweißige Haut,</a:t>
            </a:r>
            <a:r>
              <a:rPr lang="de-DE" baseline="0" dirty="0"/>
              <a:t> </a:t>
            </a:r>
            <a:r>
              <a:rPr lang="de-DE" dirty="0"/>
              <a:t>Abgeschlagenheit, Unwohlsein,</a:t>
            </a:r>
            <a:r>
              <a:rPr lang="de-DE" baseline="0" dirty="0"/>
              <a:t> </a:t>
            </a:r>
            <a:r>
              <a:rPr lang="de-DE" dirty="0"/>
              <a:t>Ohnmacht,</a:t>
            </a:r>
            <a:r>
              <a:rPr lang="de-DE" baseline="0" dirty="0"/>
              <a:t> </a:t>
            </a:r>
            <a:r>
              <a:rPr lang="de-DE" dirty="0"/>
              <a:t>Kopfschmerzen, Schwindel,</a:t>
            </a:r>
            <a:r>
              <a:rPr lang="de-DE" baseline="0" dirty="0"/>
              <a:t> </a:t>
            </a:r>
            <a:r>
              <a:rPr lang="de-DE" dirty="0"/>
              <a:t>Tachykardie , Hypotonie,</a:t>
            </a:r>
            <a:r>
              <a:rPr lang="de-DE" baseline="0" dirty="0"/>
              <a:t> </a:t>
            </a:r>
            <a:r>
              <a:rPr lang="de-DE" dirty="0"/>
              <a:t>Atembeschwerden,</a:t>
            </a:r>
            <a:r>
              <a:rPr lang="de-DE" baseline="0" dirty="0"/>
              <a:t> </a:t>
            </a:r>
            <a:r>
              <a:rPr lang="de-DE" dirty="0"/>
              <a:t>Übelkeit, Erbrechen, Durchfall.</a:t>
            </a:r>
          </a:p>
          <a:p>
            <a:pPr marL="171450" lvl="2" indent="-171450">
              <a:buFont typeface="Arial" panose="020B0604020202020204" pitchFamily="34" charset="0"/>
              <a:buChar char="•"/>
            </a:pPr>
            <a:r>
              <a:rPr lang="de-DE" dirty="0"/>
              <a:t>Maßnahmen: in kühle Umgebung bringen,</a:t>
            </a:r>
            <a:r>
              <a:rPr lang="de-DE" baseline="0" dirty="0"/>
              <a:t> </a:t>
            </a:r>
            <a:r>
              <a:rPr lang="de-DE" dirty="0"/>
              <a:t>Rückenlagerung mit erhöhten Beinen,</a:t>
            </a:r>
            <a:r>
              <a:rPr lang="de-DE" baseline="0" dirty="0"/>
              <a:t> </a:t>
            </a:r>
            <a:r>
              <a:rPr lang="de-DE" dirty="0"/>
              <a:t>Entkleiden, Kühlung,</a:t>
            </a:r>
            <a:r>
              <a:rPr lang="de-DE" baseline="0" dirty="0"/>
              <a:t> </a:t>
            </a:r>
            <a:r>
              <a:rPr lang="de-DE" dirty="0"/>
              <a:t>Flüssigkeitszufuhr , ggf. </a:t>
            </a:r>
            <a:r>
              <a:rPr lang="de-DE" dirty="0" err="1"/>
              <a:t>i.v.</a:t>
            </a:r>
            <a:r>
              <a:rPr lang="de-DE" dirty="0"/>
              <a:t>,</a:t>
            </a:r>
            <a:r>
              <a:rPr lang="de-DE" baseline="0" dirty="0"/>
              <a:t> </a:t>
            </a:r>
            <a:r>
              <a:rPr lang="de-DE" dirty="0"/>
              <a:t>Monitoring, ggf. Hospitalisierung,</a:t>
            </a:r>
            <a:r>
              <a:rPr lang="de-DE" baseline="0" dirty="0"/>
              <a:t> </a:t>
            </a:r>
            <a:r>
              <a:rPr lang="de-DE" dirty="0"/>
              <a:t>KEINE Antipyretika!</a:t>
            </a:r>
          </a:p>
          <a:p>
            <a:pPr marL="0" lvl="2" indent="0">
              <a:buFont typeface="Arial" panose="020B0604020202020204" pitchFamily="34" charset="0"/>
              <a:buNone/>
            </a:pPr>
            <a:r>
              <a:rPr lang="de-DE" dirty="0"/>
              <a:t>(KLUG, 2022b)</a:t>
            </a:r>
          </a:p>
        </p:txBody>
      </p:sp>
      <p:sp>
        <p:nvSpPr>
          <p:cNvPr id="4" name="Foliennummernplatzhalter 3"/>
          <p:cNvSpPr>
            <a:spLocks noGrp="1"/>
          </p:cNvSpPr>
          <p:nvPr>
            <p:ph type="sldNum" sz="quarter" idx="10"/>
          </p:nvPr>
        </p:nvSpPr>
        <p:spPr/>
        <p:txBody>
          <a:bodyPr/>
          <a:lstStyle/>
          <a:p>
            <a:fld id="{551367AA-DC43-43C4-BC99-49169608304F}" type="slidenum">
              <a:rPr lang="de-DE" smtClean="0"/>
              <a:t>19</a:t>
            </a:fld>
            <a:endParaRPr lang="de-DE"/>
          </a:p>
        </p:txBody>
      </p:sp>
    </p:spTree>
    <p:extLst>
      <p:ext uri="{BB962C8B-B14F-4D97-AF65-F5344CB8AC3E}">
        <p14:creationId xmlns:p14="http://schemas.microsoft.com/office/powerpoint/2010/main" val="189667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dirty="0">
                <a:latin typeface="Calibri" panose="020F0502020204030204" pitchFamily="34" charset="0"/>
                <a:cs typeface="Calibri" panose="020F0502020204030204" pitchFamily="34" charset="0"/>
              </a:rPr>
              <a:t>Das Projekt “Naht” wurde vom 01.04.2024 bis 31.03.2026 von den Hochschulen Esslingen, Bielefeld und Hannover durchgeführt und hatte zum Ziel, Nachhaltigkeit und digitale Kompetenzen in die pflegeberufliche Bildung zu integrieren. Es wurde vom Bundesministerium für Bildung, Familie, Senioren, Frauen und Jugend (BMFSFJ), im Rahmen der Förderrichtlinie "Nachhaltig im Beruf – zukunftsorientiert ausbilden" (NIB) sowie der Europäischen Union über den Europäischen Sozialfonds Plus (ESF Plus) gefördert.</a:t>
            </a:r>
          </a:p>
          <a:p>
            <a:pPr algn="just"/>
            <a:endParaRPr lang="de-DE" sz="1200" dirty="0">
              <a:latin typeface="Calibri" panose="020F0502020204030204" pitchFamily="34" charset="0"/>
              <a:cs typeface="Calibri" panose="020F0502020204030204" pitchFamily="34" charset="0"/>
            </a:endParaRPr>
          </a:p>
          <a:p>
            <a:pPr algn="just"/>
            <a:r>
              <a:rPr lang="de-DE" sz="1200" b="1" dirty="0">
                <a:latin typeface="Calibri" panose="020F0502020204030204" pitchFamily="34" charset="0"/>
                <a:cs typeface="Calibri" panose="020F0502020204030204" pitchFamily="34" charset="0"/>
              </a:rPr>
              <a:t>Ziele des Projekts</a:t>
            </a:r>
            <a:r>
              <a:rPr lang="de-DE" sz="1200" dirty="0">
                <a:latin typeface="Calibri" panose="020F0502020204030204" pitchFamily="34" charset="0"/>
                <a:cs typeface="Calibri" panose="020F0502020204030204" pitchFamily="34" charset="0"/>
              </a:rPr>
              <a:t>:</a:t>
            </a:r>
          </a:p>
          <a:p>
            <a:pPr algn="just"/>
            <a:endParaRPr lang="de-DE" sz="12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de-DE" sz="1200" dirty="0">
                <a:latin typeface="Calibri" panose="020F0502020204030204" pitchFamily="34" charset="0"/>
                <a:cs typeface="Calibri" panose="020F0502020204030204" pitchFamily="34" charset="0"/>
              </a:rPr>
              <a:t>Qualifizierung der Praxisanleitenden: Fort- und Weiterbildungen sollen Praxisanleitende dazu befähigen, nachhaltigkeitsbezogene Kompetenzen an Auszubildende weiterzugeben.</a:t>
            </a:r>
          </a:p>
          <a:p>
            <a:pPr marL="285750" indent="-285750" algn="just">
              <a:buFont typeface="Arial" panose="020B0604020202020204" pitchFamily="34" charset="0"/>
              <a:buChar char="•"/>
            </a:pPr>
            <a:r>
              <a:rPr lang="de-DE" sz="1200" dirty="0">
                <a:latin typeface="Calibri" panose="020F0502020204030204" pitchFamily="34" charset="0"/>
                <a:cs typeface="Calibri" panose="020F0502020204030204" pitchFamily="34" charset="0"/>
              </a:rPr>
              <a:t>Curriculare Integration: Nachhaltigkeitsinhalte werden dauerhaft in die Fort- und Weiterbildungspläne integriert, sodass das Konzept der Planetary </a:t>
            </a:r>
            <a:r>
              <a:rPr lang="de-DE" sz="1200" dirty="0" err="1">
                <a:latin typeface="Calibri" panose="020F0502020204030204" pitchFamily="34" charset="0"/>
                <a:cs typeface="Calibri" panose="020F0502020204030204" pitchFamily="34" charset="0"/>
              </a:rPr>
              <a:t>Health</a:t>
            </a:r>
            <a:r>
              <a:rPr lang="de-DE" sz="1200" dirty="0">
                <a:latin typeface="Calibri" panose="020F0502020204030204" pitchFamily="34" charset="0"/>
                <a:cs typeface="Calibri" panose="020F0502020204030204" pitchFamily="34" charset="0"/>
              </a:rPr>
              <a:t> von Anfang an in die pflegerische Praxis einfließt.</a:t>
            </a:r>
          </a:p>
          <a:p>
            <a:pPr marL="285750" indent="-285750" algn="just">
              <a:buFont typeface="Arial" panose="020B0604020202020204" pitchFamily="34" charset="0"/>
              <a:buChar char="•"/>
            </a:pPr>
            <a:r>
              <a:rPr lang="de-DE" sz="1200" dirty="0">
                <a:latin typeface="Calibri" panose="020F0502020204030204" pitchFamily="34" charset="0"/>
                <a:cs typeface="Calibri" panose="020F0502020204030204" pitchFamily="34" charset="0"/>
              </a:rPr>
              <a:t>Erfahrungsanalyse und Empfehlungen: Die gesammelten Erfahrungen werden ausgewertet und veröffentlicht, um Empfehlungen für die Pflegeausbildung zu formulieren.</a:t>
            </a:r>
          </a:p>
          <a:p>
            <a:pPr algn="just"/>
            <a:endParaRPr lang="de-DE" sz="1200" dirty="0">
              <a:latin typeface="Calibri" panose="020F0502020204030204" pitchFamily="34" charset="0"/>
              <a:cs typeface="Calibri" panose="020F0502020204030204" pitchFamily="34" charset="0"/>
            </a:endParaRPr>
          </a:p>
          <a:p>
            <a:endParaRPr lang="de-DE" sz="12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7413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indent="0">
              <a:buFont typeface="Arial" panose="020B0604020202020204" pitchFamily="34" charset="0"/>
              <a:buNone/>
            </a:pPr>
            <a:r>
              <a:rPr lang="de-DE" dirty="0"/>
              <a:t>Hitzschlag mit potenziellem Organversagen = nichtinfektiöse Entzündungsreaktion mit Körperkerntemperaturen ≥ 40,6°C </a:t>
            </a:r>
            <a:r>
              <a:rPr lang="de-DE" dirty="0">
                <a:sym typeface="Wingdings" panose="05000000000000000000" pitchFamily="2" charset="2"/>
              </a:rPr>
              <a:t> lebensbedrohlich, ca. 50 % tödlich!</a:t>
            </a:r>
          </a:p>
          <a:p>
            <a:pPr marL="171450" lvl="2" indent="-171450">
              <a:buFont typeface="Arial" panose="020B0604020202020204" pitchFamily="34" charset="0"/>
              <a:buChar char="•"/>
            </a:pPr>
            <a:r>
              <a:rPr lang="de-DE" dirty="0">
                <a:sym typeface="Wingdings" panose="05000000000000000000" pitchFamily="2" charset="2"/>
              </a:rPr>
              <a:t>Symptome: Körperkerntemperatur ≥ 40,6°C,</a:t>
            </a:r>
            <a:r>
              <a:rPr lang="de-DE" baseline="0" dirty="0">
                <a:sym typeface="Wingdings" panose="05000000000000000000" pitchFamily="2" charset="2"/>
              </a:rPr>
              <a:t> </a:t>
            </a:r>
            <a:r>
              <a:rPr lang="de-DE" dirty="0">
                <a:sym typeface="Wingdings" panose="05000000000000000000" pitchFamily="2" charset="2"/>
              </a:rPr>
              <a:t>heiße, gerötete, trockene Haut (auch</a:t>
            </a:r>
            <a:r>
              <a:rPr lang="de-DE" baseline="0" dirty="0">
                <a:sym typeface="Wingdings" panose="05000000000000000000" pitchFamily="2" charset="2"/>
              </a:rPr>
              <a:t> </a:t>
            </a:r>
            <a:r>
              <a:rPr lang="de-DE" dirty="0">
                <a:sym typeface="Wingdings" panose="05000000000000000000" pitchFamily="2" charset="2"/>
              </a:rPr>
              <a:t>Schwitzen möglich),</a:t>
            </a:r>
            <a:r>
              <a:rPr lang="de-DE" baseline="0" dirty="0">
                <a:sym typeface="Wingdings" panose="05000000000000000000" pitchFamily="2" charset="2"/>
              </a:rPr>
              <a:t> </a:t>
            </a:r>
            <a:r>
              <a:rPr lang="de-DE" dirty="0">
                <a:sym typeface="Wingdings" panose="05000000000000000000" pitchFamily="2" charset="2"/>
              </a:rPr>
              <a:t>Erregung, Verwirrtheit,</a:t>
            </a:r>
            <a:r>
              <a:rPr lang="de-DE" baseline="0" dirty="0">
                <a:sym typeface="Wingdings" panose="05000000000000000000" pitchFamily="2" charset="2"/>
              </a:rPr>
              <a:t> </a:t>
            </a:r>
            <a:r>
              <a:rPr lang="de-DE" dirty="0">
                <a:sym typeface="Wingdings" panose="05000000000000000000" pitchFamily="2" charset="2"/>
              </a:rPr>
              <a:t>Krampfanfälle, Bewusstseinstrübung</a:t>
            </a:r>
            <a:r>
              <a:rPr lang="de-DE" baseline="0" dirty="0">
                <a:sym typeface="Wingdings" panose="05000000000000000000" pitchFamily="2" charset="2"/>
              </a:rPr>
              <a:t> </a:t>
            </a:r>
            <a:r>
              <a:rPr lang="de-DE" dirty="0">
                <a:sym typeface="Wingdings" panose="05000000000000000000" pitchFamily="2" charset="2"/>
              </a:rPr>
              <a:t>bis Koma,</a:t>
            </a:r>
            <a:r>
              <a:rPr lang="de-DE" baseline="0" dirty="0">
                <a:sym typeface="Wingdings" panose="05000000000000000000" pitchFamily="2" charset="2"/>
              </a:rPr>
              <a:t> </a:t>
            </a:r>
            <a:r>
              <a:rPr lang="de-DE" dirty="0">
                <a:sym typeface="Wingdings" panose="05000000000000000000" pitchFamily="2" charset="2"/>
              </a:rPr>
              <a:t>Tachykardie, Hypotonie</a:t>
            </a:r>
            <a:r>
              <a:rPr lang="de-DE" baseline="0" dirty="0">
                <a:sym typeface="Wingdings" panose="05000000000000000000" pitchFamily="2" charset="2"/>
              </a:rPr>
              <a:t> </a:t>
            </a:r>
            <a:r>
              <a:rPr lang="de-DE" dirty="0">
                <a:sym typeface="Wingdings" panose="05000000000000000000" pitchFamily="2" charset="2"/>
              </a:rPr>
              <a:t>Hyperventilation,</a:t>
            </a:r>
            <a:r>
              <a:rPr lang="de-DE" baseline="0" dirty="0">
                <a:sym typeface="Wingdings" panose="05000000000000000000" pitchFamily="2" charset="2"/>
              </a:rPr>
              <a:t> </a:t>
            </a:r>
            <a:r>
              <a:rPr lang="de-DE" dirty="0">
                <a:sym typeface="Wingdings" panose="05000000000000000000" pitchFamily="2" charset="2"/>
              </a:rPr>
              <a:t>im Verlauf Multiorganversagen.</a:t>
            </a:r>
          </a:p>
          <a:p>
            <a:pPr marL="171450" lvl="2" indent="-171450">
              <a:buFont typeface="Arial" panose="020B0604020202020204" pitchFamily="34" charset="0"/>
              <a:buChar char="•"/>
            </a:pPr>
            <a:r>
              <a:rPr lang="de-DE" dirty="0">
                <a:sym typeface="Wingdings" panose="05000000000000000000" pitchFamily="2" charset="2"/>
              </a:rPr>
              <a:t>Maßnahmen: In kühle Umgebung bringen,</a:t>
            </a:r>
            <a:r>
              <a:rPr lang="de-DE" baseline="0" dirty="0">
                <a:sym typeface="Wingdings" panose="05000000000000000000" pitchFamily="2" charset="2"/>
              </a:rPr>
              <a:t> </a:t>
            </a:r>
            <a:r>
              <a:rPr lang="de-DE" dirty="0">
                <a:sym typeface="Wingdings" panose="05000000000000000000" pitchFamily="2" charset="2"/>
              </a:rPr>
              <a:t>entsprechende Lagerung,</a:t>
            </a:r>
            <a:r>
              <a:rPr lang="de-DE" baseline="0" dirty="0">
                <a:sym typeface="Wingdings" panose="05000000000000000000" pitchFamily="2" charset="2"/>
              </a:rPr>
              <a:t> </a:t>
            </a:r>
            <a:r>
              <a:rPr lang="de-DE" dirty="0">
                <a:sym typeface="Wingdings" panose="05000000000000000000" pitchFamily="2" charset="2"/>
              </a:rPr>
              <a:t>Entkleidung, Kühlung</a:t>
            </a:r>
            <a:r>
              <a:rPr lang="de-DE" baseline="0" dirty="0">
                <a:sym typeface="Wingdings" panose="05000000000000000000" pitchFamily="2" charset="2"/>
              </a:rPr>
              <a:t> </a:t>
            </a:r>
            <a:r>
              <a:rPr lang="de-DE" dirty="0">
                <a:sym typeface="Wingdings" panose="05000000000000000000" pitchFamily="2" charset="2"/>
              </a:rPr>
              <a:t>Infusion, Monitoring, ggf.</a:t>
            </a:r>
            <a:r>
              <a:rPr lang="de-DE" baseline="0" dirty="0">
                <a:sym typeface="Wingdings" panose="05000000000000000000" pitchFamily="2" charset="2"/>
              </a:rPr>
              <a:t> </a:t>
            </a:r>
            <a:r>
              <a:rPr lang="de-DE" dirty="0">
                <a:sym typeface="Wingdings" panose="05000000000000000000" pitchFamily="2" charset="2"/>
              </a:rPr>
              <a:t>Sauerstoffgabe und Schutzintubation,</a:t>
            </a:r>
            <a:r>
              <a:rPr lang="de-DE" baseline="0" dirty="0">
                <a:sym typeface="Wingdings" panose="05000000000000000000" pitchFamily="2" charset="2"/>
              </a:rPr>
              <a:t> </a:t>
            </a:r>
            <a:r>
              <a:rPr lang="de-DE" dirty="0">
                <a:sym typeface="Wingdings" panose="05000000000000000000" pitchFamily="2" charset="2"/>
              </a:rPr>
              <a:t>Hospitalisierung, ggf. Intensivstation,</a:t>
            </a:r>
            <a:r>
              <a:rPr lang="de-DE" baseline="0" dirty="0">
                <a:sym typeface="Wingdings" panose="05000000000000000000" pitchFamily="2" charset="2"/>
              </a:rPr>
              <a:t> </a:t>
            </a:r>
            <a:r>
              <a:rPr lang="de-DE" dirty="0">
                <a:sym typeface="Wingdings" panose="05000000000000000000" pitchFamily="2" charset="2"/>
              </a:rPr>
              <a:t>Behandlung von Komplikationen,</a:t>
            </a:r>
            <a:r>
              <a:rPr lang="de-DE" baseline="0" dirty="0">
                <a:sym typeface="Wingdings" panose="05000000000000000000" pitchFamily="2" charset="2"/>
              </a:rPr>
              <a:t> </a:t>
            </a:r>
            <a:r>
              <a:rPr lang="de-DE" dirty="0">
                <a:sym typeface="Wingdings" panose="05000000000000000000" pitchFamily="2" charset="2"/>
              </a:rPr>
              <a:t>KEINE Antipyretika!</a:t>
            </a:r>
          </a:p>
          <a:p>
            <a:pPr marL="0" lvl="2" indent="0">
              <a:buFont typeface="Arial" panose="020B0604020202020204" pitchFamily="34" charset="0"/>
              <a:buNone/>
            </a:pPr>
            <a:r>
              <a:rPr lang="de-DE" dirty="0">
                <a:sym typeface="Wingdings" panose="05000000000000000000" pitchFamily="2" charset="2"/>
              </a:rPr>
              <a:t> (KLUG, 2022b)</a:t>
            </a:r>
          </a:p>
          <a:p>
            <a:pPr marL="0" lvl="2" indent="0">
              <a:buFont typeface="Arial" panose="020B0604020202020204" pitchFamily="34" charset="0"/>
              <a:buNone/>
            </a:pPr>
            <a:endParaRPr lang="de-DE" dirty="0">
              <a:sym typeface="Wingdings" panose="05000000000000000000" pitchFamily="2" charset="2"/>
            </a:endParaRPr>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Überleitung: </a:t>
            </a:r>
            <a:r>
              <a:rPr lang="de-DE" dirty="0"/>
              <a:t>Damit es nicht „zu trocken“ wird und</a:t>
            </a:r>
            <a:r>
              <a:rPr lang="de-DE" baseline="0" dirty="0"/>
              <a:t> als Übergang zu den hitzebedingten Gesundheitsfolgen, dürfen Sie nun etwas grübeln…</a:t>
            </a:r>
          </a:p>
        </p:txBody>
      </p:sp>
      <p:sp>
        <p:nvSpPr>
          <p:cNvPr id="4" name="Foliennummernplatzhalter 3"/>
          <p:cNvSpPr>
            <a:spLocks noGrp="1"/>
          </p:cNvSpPr>
          <p:nvPr>
            <p:ph type="sldNum" sz="quarter" idx="10"/>
          </p:nvPr>
        </p:nvSpPr>
        <p:spPr/>
        <p:txBody>
          <a:bodyPr/>
          <a:lstStyle/>
          <a:p>
            <a:fld id="{551367AA-DC43-43C4-BC99-49169608304F}" type="slidenum">
              <a:rPr lang="de-DE" smtClean="0"/>
              <a:t>20</a:t>
            </a:fld>
            <a:endParaRPr lang="de-DE"/>
          </a:p>
        </p:txBody>
      </p:sp>
    </p:spTree>
    <p:extLst>
      <p:ext uri="{BB962C8B-B14F-4D97-AF65-F5344CB8AC3E}">
        <p14:creationId xmlns:p14="http://schemas.microsoft.com/office/powerpoint/2010/main" val="2009708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Auf ILIAS gibt es eine Zuordnungsaufgabe zum Thema Hitze, bei der ganz einfach per Drag </a:t>
            </a:r>
            <a:r>
              <a:rPr lang="de-DE" baseline="0" dirty="0" err="1"/>
              <a:t>and</a:t>
            </a:r>
            <a:r>
              <a:rPr lang="de-DE" baseline="0" dirty="0"/>
              <a:t> Drop die korrekten Antworten in den Text eingefügt werden können.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Sie können für sich alleine grübeln, aber auch gerne zu zweit arbeiten.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Wenn alle Felder ausgefüllt sind, kann automatisch überprüft werden, ob die Antworten korrekt sind.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Anschließend: kurze Nachbesprechung. Hatten Sie Schwierigkeiten? Hat Sie etwas überrascht? Gibt es Fragen?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aseline="0" dirty="0"/>
              <a:t>Alternativ kann die Zuordnungsaufgabe auch als Kreuzworträtsel angeboten werden [nächste Folie]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aseline="0" dirty="0"/>
              <a:t>Beides kann auch mit Auszubildenden in der Praxisanleitung </a:t>
            </a:r>
            <a:r>
              <a:rPr lang="de-DE" baseline="0"/>
              <a:t>gemacht werden.</a:t>
            </a: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21</a:t>
            </a:fld>
            <a:endParaRPr lang="de-DE"/>
          </a:p>
        </p:txBody>
      </p:sp>
    </p:spTree>
    <p:extLst>
      <p:ext uri="{BB962C8B-B14F-4D97-AF65-F5344CB8AC3E}">
        <p14:creationId xmlns:p14="http://schemas.microsoft.com/office/powerpoint/2010/main" val="3396863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Alternativ kann die Zuordnungsaufgabe auch als Kreuzworträtsel angeboten werden, das zuvor jedoch ausgedruckt werden muss.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Beim Kreuzworträtsel sollte letztlich ein Lösungswort herauskommen (KLIMAWANDEL)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Anschließend: kurze Nachbesprechung. Hatten Sie Schwierigkeiten? Hat Sie etwas überrascht? Gibt es Fragen?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anose="05000000000000000000" pitchFamily="2" charset="2"/>
              </a:rPr>
              <a:t> Das</a:t>
            </a:r>
            <a:r>
              <a:rPr lang="de-DE" dirty="0"/>
              <a:t> Kreuzworträtsel entstand im Projekt “Bildungsmodule für Medizinische Fachangestellte und Pflegepersonen” des Ludwig-</a:t>
            </a:r>
            <a:r>
              <a:rPr lang="de-DE" dirty="0" err="1"/>
              <a:t>Maximillian</a:t>
            </a:r>
            <a:r>
              <a:rPr lang="de-DE" dirty="0"/>
              <a:t>-Uniklinikums München unter Förderkennzeichen: 67DAS093 im Förderprogramm: "Maßnahmen zur Anpassung an den Klimawandel" des Bundesministeriums für Umwelt, Naturschutz, nukleare Sicherheit und Verbraucherschutz (BMUV).</a:t>
            </a:r>
            <a:r>
              <a:rPr lang="de-DE" baseline="0" dirty="0"/>
              <a:t> Nutzung und Verbreitung unter freundlicher Genehmigung der LMU München (</a:t>
            </a:r>
            <a:r>
              <a:rPr lang="de-DE" sz="1200" kern="1200" dirty="0">
                <a:solidFill>
                  <a:schemeClr val="tx1"/>
                </a:solidFill>
                <a:effectLst/>
                <a:latin typeface="+mn-lt"/>
                <a:ea typeface="+mn-ea"/>
                <a:cs typeface="+mn-cs"/>
              </a:rPr>
              <a:t>Birgit </a:t>
            </a:r>
            <a:r>
              <a:rPr lang="de-DE" sz="1200" kern="1200" dirty="0" err="1">
                <a:solidFill>
                  <a:schemeClr val="tx1"/>
                </a:solidFill>
                <a:effectLst/>
                <a:latin typeface="+mn-lt"/>
                <a:ea typeface="+mn-ea"/>
                <a:cs typeface="+mn-cs"/>
              </a:rPr>
              <a:t>Wershofen</a:t>
            </a:r>
            <a:r>
              <a:rPr lang="de-DE" sz="1200" kern="1200" dirty="0">
                <a:solidFill>
                  <a:schemeClr val="tx1"/>
                </a:solidFill>
                <a:effectLst/>
                <a:latin typeface="+mn-lt"/>
                <a:ea typeface="+mn-ea"/>
                <a:cs typeface="+mn-cs"/>
              </a:rPr>
              <a:t>).</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22</a:t>
            </a:fld>
            <a:endParaRPr lang="de-DE"/>
          </a:p>
        </p:txBody>
      </p:sp>
    </p:spTree>
    <p:extLst>
      <p:ext uri="{BB962C8B-B14F-4D97-AF65-F5344CB8AC3E}">
        <p14:creationId xmlns:p14="http://schemas.microsoft.com/office/powerpoint/2010/main" val="2242392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aseline="0" dirty="0"/>
              <a:t>Neben veränderten Vitalzeichen (z. B. Hyperthermie bis hin zu Fieber oder Tachypnoe), reduziertem Allgemeinzustand, Infektionen, Muskelkrämpfen- oder schmerzen gibt es noch einige weitere Symptome, die u. a. das Herz-Kreislauf-System, das Gehirn/ Nervensystem, Haut und Schleimhäute, den Flüssigkeitshaushalt, die Psyche aber auch Laborparametern betreffen.</a:t>
            </a:r>
          </a:p>
          <a:p>
            <a:pPr marL="171450" indent="-171450">
              <a:buFont typeface="Arial" panose="020B0604020202020204" pitchFamily="34" charset="0"/>
              <a:buChar char="•"/>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Welche Symptome</a:t>
            </a:r>
            <a:r>
              <a:rPr lang="de-DE" b="1" baseline="0" dirty="0"/>
              <a:t> fallen Ihnen bei Menschen ein, die unter Hitze leiden?</a:t>
            </a:r>
          </a:p>
          <a:p>
            <a:pPr marL="0" indent="0">
              <a:buFont typeface="Arial" panose="020B0604020202020204" pitchFamily="34" charset="0"/>
              <a:buNone/>
            </a:pPr>
            <a:endParaRPr lang="de-DE" baseline="0" dirty="0"/>
          </a:p>
          <a:p>
            <a:pPr marL="171450" indent="-171450">
              <a:buFont typeface="Arial" panose="020B0604020202020204" pitchFamily="34" charset="0"/>
              <a:buChar char="•"/>
            </a:pPr>
            <a:r>
              <a:rPr kumimoji="0" lang="de-DE" sz="28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Herz-Kreislauf-Symptomatik</a:t>
            </a:r>
            <a:r>
              <a:rPr kumimoji="0" lang="de-DE"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de-DE" dirty="0"/>
              <a:t>Tachykardie,</a:t>
            </a:r>
            <a:r>
              <a:rPr lang="de-DE" baseline="0" dirty="0"/>
              <a:t> </a:t>
            </a:r>
            <a:r>
              <a:rPr lang="de-DE" dirty="0"/>
              <a:t>Hypo- oder Hypertonie,</a:t>
            </a:r>
            <a:r>
              <a:rPr lang="de-DE" baseline="0" dirty="0"/>
              <a:t> </a:t>
            </a:r>
            <a:r>
              <a:rPr lang="de-DE" dirty="0"/>
              <a:t>Herzrhythmusstörungen, </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Kreislaufbeschwerden, Synkope</a:t>
            </a:r>
          </a:p>
          <a:p>
            <a:pPr marL="171450" indent="-171450">
              <a:buFont typeface="Arial" panose="020B0604020202020204" pitchFamily="34" charset="0"/>
              <a:buChar char="•"/>
            </a:pP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Neurologische Symptomatik</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Schwindel, Kopfschmerzen, Desorientiertheit, geminderte Kognition, Vigilanzminderung, Nackensteifigkeit,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Lichtscheuheit</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Krampfanfälle</a:t>
            </a:r>
          </a:p>
          <a:p>
            <a:pPr marL="171450" indent="-171450">
              <a:buFont typeface="Arial" panose="020B0604020202020204" pitchFamily="34" charset="0"/>
              <a:buChar char="•"/>
            </a:pP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Haut und Schleimhäute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Blasse oder gerötete Haut, Hitzeausschlag und Juckreiz, Trockene Haut und Schleimhäute, Xerostomie, Hyper- oder </a:t>
            </a:r>
            <a:r>
              <a:rPr kumimoji="0" lang="de-DE" sz="1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Hypohidrosis</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Kaltschweißigkeit, Verminderter Hautturgor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Ausscheidung und Bilanz</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Vermindertes oder ausbleibendes Hunger- oder Durstgefühl, Erhöhtes Durstgefühl, Anurie, Übelkeit und Erbrechen, Erhöhte Harnkonzentration, Obstipation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Psyche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Angst, Unwohlsein, Schlafstörungen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Laborparameter</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Erhöhte Laborwerte von Hämatokrit, Hämoglobin und Serumeiweiß</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(KLUG, 2022a)</a:t>
            </a:r>
          </a:p>
        </p:txBody>
      </p:sp>
      <p:sp>
        <p:nvSpPr>
          <p:cNvPr id="4" name="Foliennummernplatzhalter 3"/>
          <p:cNvSpPr>
            <a:spLocks noGrp="1"/>
          </p:cNvSpPr>
          <p:nvPr>
            <p:ph type="sldNum" sz="quarter" idx="10"/>
          </p:nvPr>
        </p:nvSpPr>
        <p:spPr/>
        <p:txBody>
          <a:bodyPr/>
          <a:lstStyle/>
          <a:p>
            <a:fld id="{551367AA-DC43-43C4-BC99-49169608304F}" type="slidenum">
              <a:rPr lang="de-DE" smtClean="0"/>
              <a:t>23</a:t>
            </a:fld>
            <a:endParaRPr lang="de-DE"/>
          </a:p>
        </p:txBody>
      </p:sp>
    </p:spTree>
    <p:extLst>
      <p:ext uri="{BB962C8B-B14F-4D97-AF65-F5344CB8AC3E}">
        <p14:creationId xmlns:p14="http://schemas.microsoft.com/office/powerpoint/2010/main" val="1373883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Und welche Langzeitfolgen</a:t>
            </a:r>
            <a:r>
              <a:rPr lang="de-DE" b="1" baseline="0" dirty="0"/>
              <a:t> sind Ihnen bekannt?</a:t>
            </a:r>
          </a:p>
          <a:p>
            <a:endParaRPr lang="de-DE" dirty="0"/>
          </a:p>
          <a:p>
            <a:pPr marL="171450" indent="-171450">
              <a:buFont typeface="Arial" panose="020B0604020202020204" pitchFamily="34" charset="0"/>
              <a:buChar char="•"/>
            </a:pPr>
            <a:r>
              <a:rPr kumimoji="0" lang="de-DE" sz="28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Herz-Kreislauf-Symptomatik</a:t>
            </a:r>
            <a:r>
              <a:rPr kumimoji="0" lang="de-DE"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Erhöhtes Thrombose- und Herzinfarktrisiko</a:t>
            </a:r>
            <a:endPar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Neurologische Symptomatik</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de-DE" sz="1200" dirty="0">
                <a:latin typeface="Calibri" panose="020F0502020204030204" pitchFamily="34" charset="0"/>
                <a:cs typeface="Calibri" panose="020F0502020204030204" pitchFamily="34" charset="0"/>
              </a:rPr>
              <a:t>Erhöhtes Schlaganfallrisiko, höhere Inzidenz neurologischer Erkrankungen</a:t>
            </a:r>
          </a:p>
          <a:p>
            <a:pPr marL="171450" indent="-171450">
              <a:buFont typeface="Arial" panose="020B0604020202020204" pitchFamily="34" charset="0"/>
              <a:buChar char="•"/>
            </a:pP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Haut und Schleimhäute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de-DE" sz="1200" dirty="0">
                <a:latin typeface="Calibri" panose="020F0502020204030204" pitchFamily="34" charset="0"/>
                <a:cs typeface="Calibri" panose="020F0502020204030204" pitchFamily="34" charset="0"/>
              </a:rPr>
              <a:t>Erhöhtes Risiko für Wundbildung und Infektionen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Ausscheidung und Bilanz</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Nierenschädigung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Psyche</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de-DE" sz="1200" dirty="0">
                <a:latin typeface="Calibri" panose="020F0502020204030204" pitchFamily="34" charset="0"/>
                <a:cs typeface="Calibri" panose="020F0502020204030204" pitchFamily="34" charset="0"/>
              </a:rPr>
              <a:t>Negative Beeinflussung der mentalen Gesundheit („Eco-</a:t>
            </a:r>
            <a:r>
              <a:rPr lang="de-DE" sz="1200" dirty="0" err="1">
                <a:latin typeface="Calibri" panose="020F0502020204030204" pitchFamily="34" charset="0"/>
                <a:cs typeface="Calibri" panose="020F0502020204030204" pitchFamily="34" charset="0"/>
              </a:rPr>
              <a:t>Emotions</a:t>
            </a:r>
            <a:r>
              <a:rPr lang="de-DE" sz="1200" dirty="0">
                <a:latin typeface="Calibri" panose="020F0502020204030204" pitchFamily="34" charset="0"/>
                <a:cs typeface="Calibri" panose="020F0502020204030204" pitchFamily="34" charset="0"/>
              </a:rPr>
              <a:t>“), erhöhte Suizidraten, erhöhte Gewaltbereitschaft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Laborparameter</a:t>
            </a:r>
            <a:r>
              <a:rPr kumimoji="0" lang="de-DE" sz="1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de-DE" sz="1200" dirty="0">
                <a:latin typeface="Calibri" panose="020F0502020204030204" pitchFamily="34" charset="0"/>
                <a:cs typeface="Calibri" panose="020F0502020204030204" pitchFamily="34" charset="0"/>
              </a:rPr>
              <a:t>Erhöhte Inzidenz von Diabetes mellitus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de-DE" sz="12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KlapP</a:t>
            </a:r>
            <a:r>
              <a:rPr lang="de-DE" sz="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Überleitung: </a:t>
            </a:r>
            <a:r>
              <a:rPr lang="de-DE" sz="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Nicht alle Menschen sind gleichermaßen von Hitze betroffen. Es gibt besonders vulnerable Gruppen.</a:t>
            </a:r>
            <a:r>
              <a:rPr lang="de-DE" sz="1200" baseline="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Bevor wir uns aber diese anschauen, wollen wir etwas für unsere eigene Gesunderhaltung tun…</a:t>
            </a:r>
            <a:endParaRPr lang="de-DE" sz="120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24</a:t>
            </a:fld>
            <a:endParaRPr lang="de-DE"/>
          </a:p>
        </p:txBody>
      </p:sp>
    </p:spTree>
    <p:extLst>
      <p:ext uri="{BB962C8B-B14F-4D97-AF65-F5344CB8AC3E}">
        <p14:creationId xmlns:p14="http://schemas.microsoft.com/office/powerpoint/2010/main" val="527045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Arial" panose="020B0604020202020204" pitchFamily="34" charset="0"/>
              <a:buNone/>
            </a:pPr>
            <a:r>
              <a:rPr lang="de-DE" i="1" dirty="0"/>
              <a:t>Zusatzfolie „Kinder“ </a:t>
            </a:r>
          </a:p>
          <a:p>
            <a:pPr marL="0" lvl="0" indent="0">
              <a:buFont typeface="Arial" panose="020B0604020202020204" pitchFamily="34" charset="0"/>
              <a:buNone/>
            </a:pPr>
            <a:r>
              <a:rPr lang="de-DE" dirty="0"/>
              <a:t>Dehydration ist das Symptom einer anderen Erkrankung, am häufigsten der Diarrhö. Säuglinge reagieren besonders empfindlich auf die Auswirkungen einer Dehydratation, da sie aufgrund eines erhöhten metabolischen Umsatzes einen größeren Grundbedarf an Flüssigkeit</a:t>
            </a:r>
            <a:r>
              <a:rPr lang="de-DE" baseline="0" dirty="0"/>
              <a:t> und </a:t>
            </a:r>
            <a:r>
              <a:rPr lang="de-DE" dirty="0"/>
              <a:t>wegen des Verhältnisses von Oberfläche zu Körpergewicht einen höheren Verlust durch Verdunstung haben.</a:t>
            </a:r>
            <a:r>
              <a:rPr lang="de-DE" baseline="0" dirty="0"/>
              <a:t> Außerdem sind sie nicht dazu fähig</a:t>
            </a:r>
            <a:r>
              <a:rPr lang="de-DE" dirty="0"/>
              <a:t>, Durst und Flüssigkeitsverlangen mitzuteilen.</a:t>
            </a:r>
          </a:p>
          <a:p>
            <a:pPr marL="0" lv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25</a:t>
            </a:fld>
            <a:endParaRPr lang="de-DE"/>
          </a:p>
        </p:txBody>
      </p:sp>
    </p:spTree>
    <p:extLst>
      <p:ext uri="{BB962C8B-B14F-4D97-AF65-F5344CB8AC3E}">
        <p14:creationId xmlns:p14="http://schemas.microsoft.com/office/powerpoint/2010/main" val="2183809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Bewegte Pause,</a:t>
            </a:r>
            <a:r>
              <a:rPr lang="de-DE" baseline="0" dirty="0"/>
              <a:t> ca. 5-7 Min.</a:t>
            </a:r>
          </a:p>
          <a:p>
            <a:r>
              <a:rPr lang="de-DE" baseline="0" dirty="0"/>
              <a:t>Es können alle oder nur einzelne Übungen mit den Teilnehmenden durchgeführt werden. Natürlich können die Übungen auch beliebig erweitert werden.</a:t>
            </a:r>
          </a:p>
          <a:p>
            <a:endParaRPr lang="de-DE" baseline="0" dirty="0"/>
          </a:p>
          <a:p>
            <a:r>
              <a:rPr lang="de-DE" u="sng" baseline="0" dirty="0"/>
              <a:t>Übung 1 „Kopf drehen“:</a:t>
            </a:r>
          </a:p>
          <a:p>
            <a:r>
              <a:rPr lang="de-DE" baseline="0" dirty="0"/>
              <a:t>Aufrechte, gerade Sitzposition einnehmen, Kopf nach vorne ausrichten. Dann Kopf weit nach links und nach rechts drehen, 10 mal.</a:t>
            </a:r>
          </a:p>
          <a:p>
            <a:r>
              <a:rPr lang="de-DE" baseline="0" dirty="0"/>
              <a:t>Selbe Ausgangslage. Kopf nun abwechselnd nach vorne und nach hinten legen („übermäßig nicken“), 10 mal.</a:t>
            </a:r>
          </a:p>
          <a:p>
            <a:r>
              <a:rPr lang="de-DE" baseline="0" dirty="0"/>
              <a:t>Selbe Ausgangslage. </a:t>
            </a:r>
            <a:r>
              <a:rPr lang="de-DE" dirty="0"/>
              <a:t>Nun</a:t>
            </a:r>
            <a:r>
              <a:rPr lang="de-DE" baseline="0" dirty="0"/>
              <a:t> </a:t>
            </a:r>
            <a:r>
              <a:rPr lang="de-DE" dirty="0"/>
              <a:t>Kopf zwischen Schultern in einem Halbkreis bewegen. Kopf dadurch nach vorne senken und Nacken strecken. Anschließend </a:t>
            </a:r>
          </a:p>
          <a:p>
            <a:r>
              <a:rPr lang="de-DE" dirty="0"/>
              <a:t>Kopf in einem Halbkreis</a:t>
            </a:r>
            <a:r>
              <a:rPr lang="de-DE" baseline="0" dirty="0"/>
              <a:t> </a:t>
            </a:r>
            <a:r>
              <a:rPr lang="de-DE" dirty="0"/>
              <a:t>von der einen Schulter zur anderen bewegen,</a:t>
            </a:r>
            <a:r>
              <a:rPr lang="de-DE" baseline="0" dirty="0"/>
              <a:t> 10 mal.</a:t>
            </a:r>
          </a:p>
          <a:p>
            <a:endParaRPr lang="de-DE" baseline="0" dirty="0"/>
          </a:p>
          <a:p>
            <a:r>
              <a:rPr lang="de-DE" u="sng" baseline="0" dirty="0"/>
              <a:t>Übung 2 „Schulter kreisen“:</a:t>
            </a:r>
          </a:p>
          <a:p>
            <a:r>
              <a:rPr lang="de-DE" dirty="0"/>
              <a:t>Aufrecht auf Stuhl sitzen, Beine stabil auf Boden stellen, Arme herab hängen lassen. Nun</a:t>
            </a:r>
            <a:r>
              <a:rPr lang="de-DE" baseline="0" dirty="0"/>
              <a:t> die Schultern nach vorne  und nach hinten kreisen, je 4 mal, dann Wechsel. Auch im Stehen möglich.</a:t>
            </a:r>
          </a:p>
          <a:p>
            <a:endParaRPr lang="de-DE" baseline="0" dirty="0"/>
          </a:p>
          <a:p>
            <a:r>
              <a:rPr lang="de-DE" u="sng" baseline="0" dirty="0"/>
              <a:t>Übung 3 „8er Kreisen“:</a:t>
            </a:r>
          </a:p>
          <a:p>
            <a:r>
              <a:rPr lang="de-DE" u="none" baseline="0" dirty="0"/>
              <a:t>Aufrecht hin stellen. Gewicht auf das linke Bein verlagern, das leicht gebeugt wird. Mit dem rechten Bein wird nun eine 8 in die Luft gemalt. Nach vier Wiederholungen wird das Standbein gewechselt und die andere Seite malt die 8. Wichtig: Rücken gerade halten.</a:t>
            </a:r>
          </a:p>
          <a:p>
            <a:endParaRPr lang="de-DE" u="none" baseline="0" dirty="0"/>
          </a:p>
          <a:p>
            <a:r>
              <a:rPr lang="de-DE" u="none" baseline="0" dirty="0"/>
              <a:t>(Deutsches Institut für betriebliches Gesundheitsmanagement &amp; Gesundheitsentwicklung [</a:t>
            </a:r>
            <a:r>
              <a:rPr lang="de-DE" u="none" baseline="0" dirty="0" err="1"/>
              <a:t>DiBGM</a:t>
            </a:r>
            <a:r>
              <a:rPr lang="de-DE" u="none" baseline="0" dirty="0"/>
              <a:t>], o. J.)</a:t>
            </a:r>
          </a:p>
          <a:p>
            <a:endParaRPr lang="de-DE" u="none" baseline="0" dirty="0"/>
          </a:p>
          <a:p>
            <a:r>
              <a:rPr lang="de-DE" u="sng" baseline="0" dirty="0"/>
              <a:t>Übung 4 „ Augen entspannen“:</a:t>
            </a:r>
          </a:p>
          <a:p>
            <a:r>
              <a:rPr lang="de-DE" dirty="0"/>
              <a:t>Handflächen durch kräftiges aneinander reiben aufwärmen. Anaschließend die geschlossenen Augen abdecken, sie dabei nicht berühren.</a:t>
            </a:r>
            <a:r>
              <a:rPr lang="de-DE" baseline="0" dirty="0"/>
              <a:t> Tief durchatmen, Gedanken wandern lassen, entspannen. Ca. 1 Min. halten.</a:t>
            </a:r>
          </a:p>
          <a:p>
            <a:endParaRPr lang="de-DE" baseline="0" dirty="0"/>
          </a:p>
          <a:p>
            <a:r>
              <a:rPr lang="de-DE" u="sng" baseline="0" dirty="0"/>
              <a:t>Übung 5 „Allgemeines Entspannen“:</a:t>
            </a:r>
          </a:p>
          <a:p>
            <a:r>
              <a:rPr lang="de-DE" baseline="0" dirty="0"/>
              <a:t>Mund weit öffnen und „künstlich“ gähnen, wodurch auch oft natürliches Gähnen gefördert wird. Dabei Arme lang machen und strecken, Augen zusammenkneifen. Hierdurch wird der Körper entspannt, die Augenbefeuchtung wird angeregt, die Sauerstoffzufuhr steigt, Blutdruck und Herzschlag erhöhen sich und wir können wieder besser denken und sehen.</a:t>
            </a:r>
          </a:p>
          <a:p>
            <a:endParaRPr lang="de-DE" baseline="0" dirty="0"/>
          </a:p>
          <a:p>
            <a:r>
              <a:rPr lang="de-DE" baseline="0" dirty="0"/>
              <a:t>(VISTA Augenpraxen und Kliniken, o. J.)</a:t>
            </a:r>
          </a:p>
        </p:txBody>
      </p:sp>
      <p:sp>
        <p:nvSpPr>
          <p:cNvPr id="4" name="Foliennummernplatzhalter 3"/>
          <p:cNvSpPr>
            <a:spLocks noGrp="1"/>
          </p:cNvSpPr>
          <p:nvPr>
            <p:ph type="sldNum" sz="quarter" idx="10"/>
          </p:nvPr>
        </p:nvSpPr>
        <p:spPr/>
        <p:txBody>
          <a:bodyPr/>
          <a:lstStyle/>
          <a:p>
            <a:fld id="{551367AA-DC43-43C4-BC99-49169608304F}" type="slidenum">
              <a:rPr lang="de-DE" smtClean="0"/>
              <a:t>26</a:t>
            </a:fld>
            <a:endParaRPr lang="de-DE"/>
          </a:p>
        </p:txBody>
      </p:sp>
    </p:spTree>
    <p:extLst>
      <p:ext uri="{BB962C8B-B14F-4D97-AF65-F5344CB8AC3E}">
        <p14:creationId xmlns:p14="http://schemas.microsoft.com/office/powerpoint/2010/main" val="56442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27</a:t>
            </a:fld>
            <a:endParaRPr lang="de-DE"/>
          </a:p>
        </p:txBody>
      </p:sp>
    </p:spTree>
    <p:extLst>
      <p:ext uri="{BB962C8B-B14F-4D97-AF65-F5344CB8AC3E}">
        <p14:creationId xmlns:p14="http://schemas.microsoft.com/office/powerpoint/2010/main" val="771597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Adjektiv „vulnerabel“ kommt aus dem Lateinischen und bedeutet „verwundbar“ oder „verletzlich“. Zu besonders vulnerablen Bevölkerungsgruppen zählen generell Frauen, Kinder und Jugendliche, Menschen mit Behinderungen, Menschen auf der Flucht, Menschen aus</a:t>
            </a:r>
            <a:r>
              <a:rPr lang="de-DE" baseline="0" dirty="0"/>
              <a:t> der </a:t>
            </a:r>
            <a:r>
              <a:rPr lang="de-DE" dirty="0"/>
              <a:t>LSBTIQ+⁠ Community sowie ethnische und religiöse Minderheiten.</a:t>
            </a:r>
            <a:r>
              <a:rPr lang="de-DE" baseline="0" dirty="0"/>
              <a:t> </a:t>
            </a:r>
            <a:r>
              <a:rPr lang="de-DE" dirty="0"/>
              <a:t>(</a:t>
            </a:r>
            <a:r>
              <a:rPr lang="de-DE" b="0" dirty="0"/>
              <a:t>Bundesministerium für wirtschaftliche Zusammenarbeit und Entwicklung [BMZ].,</a:t>
            </a:r>
            <a:r>
              <a:rPr lang="de-DE" b="0" baseline="0" dirty="0"/>
              <a:t> </a:t>
            </a:r>
            <a:r>
              <a:rPr lang="de-DE" b="0" dirty="0"/>
              <a:t>o.</a:t>
            </a:r>
            <a:r>
              <a:rPr lang="de-DE" b="0" baseline="0" dirty="0"/>
              <a:t> J.)</a:t>
            </a:r>
          </a:p>
          <a:p>
            <a:endParaRPr lang="de-DE" b="0" baseline="0" dirty="0"/>
          </a:p>
          <a:p>
            <a:r>
              <a:rPr lang="de-DE" b="0" baseline="0" dirty="0"/>
              <a:t>Besonders anfällig für die Auswirkungen von Hitze sind:</a:t>
            </a:r>
          </a:p>
          <a:p>
            <a:pPr marL="171450" indent="-171450">
              <a:buFont typeface="Arial" panose="020B0604020202020204" pitchFamily="34" charset="0"/>
              <a:buChar char="•"/>
            </a:pPr>
            <a:r>
              <a:rPr lang="de-DE" dirty="0"/>
              <a:t>Neugeborene und Säuglinge</a:t>
            </a:r>
          </a:p>
          <a:p>
            <a:pPr marL="171450" indent="-171450">
              <a:buFont typeface="Arial" panose="020B0604020202020204" pitchFamily="34" charset="0"/>
              <a:buChar char="•"/>
            </a:pPr>
            <a:r>
              <a:rPr lang="de-DE" dirty="0"/>
              <a:t>Kinder und Jugendliche</a:t>
            </a:r>
          </a:p>
          <a:p>
            <a:pPr marL="171450" indent="-171450">
              <a:buFont typeface="Arial" panose="020B0604020202020204" pitchFamily="34" charset="0"/>
              <a:buChar char="•"/>
            </a:pPr>
            <a:r>
              <a:rPr lang="de-DE" dirty="0"/>
              <a:t>Ältere Menschen &gt; 75 Jahre</a:t>
            </a:r>
          </a:p>
          <a:p>
            <a:pPr marL="171450" indent="-171450">
              <a:buFont typeface="Arial" panose="020B0604020202020204" pitchFamily="34" charset="0"/>
              <a:buChar char="•"/>
            </a:pPr>
            <a:r>
              <a:rPr lang="de-DE" dirty="0"/>
              <a:t>Vorerkrankte Menschen</a:t>
            </a:r>
          </a:p>
          <a:p>
            <a:pPr marL="171450" indent="-171450">
              <a:buFont typeface="Arial" panose="020B0604020202020204" pitchFamily="34" charset="0"/>
              <a:buChar char="•"/>
            </a:pPr>
            <a:r>
              <a:rPr lang="de-DE" dirty="0"/>
              <a:t>Menschen mit niedrigem sozioökonomischem Status</a:t>
            </a:r>
          </a:p>
          <a:p>
            <a:pPr marL="171450" indent="-171450">
              <a:buFont typeface="Arial" panose="020B0604020202020204" pitchFamily="34" charset="0"/>
              <a:buChar char="•"/>
            </a:pPr>
            <a:r>
              <a:rPr lang="de-DE" dirty="0"/>
              <a:t>Menschen, die einem Beruf im Freien nachgehen</a:t>
            </a:r>
          </a:p>
          <a:p>
            <a:pPr marL="171450" indent="-171450">
              <a:buFont typeface="Arial" panose="020B0604020202020204" pitchFamily="34" charset="0"/>
              <a:buChar char="•"/>
            </a:pPr>
            <a:r>
              <a:rPr lang="de-DE" dirty="0"/>
              <a:t>Professionell Pflegende</a:t>
            </a:r>
          </a:p>
          <a:p>
            <a:pPr marL="171450" indent="-171450">
              <a:buFont typeface="Arial" panose="020B0604020202020204" pitchFamily="34" charset="0"/>
              <a:buChar char="•"/>
            </a:pPr>
            <a:r>
              <a:rPr lang="de-DE" dirty="0"/>
              <a:t>Menschen, die Medikamente einnehmen</a:t>
            </a:r>
          </a:p>
          <a:p>
            <a:pPr marL="171450" indent="-171450">
              <a:buFont typeface="Arial" panose="020B0604020202020204" pitchFamily="34" charset="0"/>
              <a:buChar char="•"/>
            </a:pPr>
            <a:r>
              <a:rPr lang="de-DE" dirty="0"/>
              <a:t>Isoliert lebende Menschen</a:t>
            </a:r>
          </a:p>
          <a:p>
            <a:pPr marL="171450" indent="-171450">
              <a:buFont typeface="Arial" panose="020B0604020202020204" pitchFamily="34" charset="0"/>
              <a:buChar char="•"/>
            </a:pPr>
            <a:r>
              <a:rPr lang="de-DE" dirty="0"/>
              <a:t>Schwangere</a:t>
            </a:r>
          </a:p>
          <a:p>
            <a:pPr marL="171450" indent="-171450">
              <a:buFont typeface="Arial" panose="020B0604020202020204" pitchFamily="34" charset="0"/>
              <a:buChar char="•"/>
            </a:pPr>
            <a:r>
              <a:rPr lang="de-DE" dirty="0"/>
              <a:t>Menschen in städtischen Hitzeinseln</a:t>
            </a:r>
          </a:p>
          <a:p>
            <a:pPr marL="171450" indent="-171450">
              <a:buFont typeface="Arial" panose="020B0604020202020204" pitchFamily="34" charset="0"/>
              <a:buChar char="•"/>
            </a:pPr>
            <a:r>
              <a:rPr lang="de-DE" dirty="0"/>
              <a:t>Menschen ohne Zugang zum Gesundheitswesen</a:t>
            </a:r>
          </a:p>
          <a:p>
            <a:pPr marL="171450" indent="-171450">
              <a:buFont typeface="Arial" panose="020B0604020202020204" pitchFamily="34" charset="0"/>
              <a:buChar char="•"/>
            </a:pPr>
            <a:r>
              <a:rPr lang="de-DE" dirty="0"/>
              <a:t>Wohnungslose Menschen</a:t>
            </a:r>
          </a:p>
          <a:p>
            <a:pPr marL="171450" indent="-171450">
              <a:buFont typeface="Arial" panose="020B0604020202020204" pitchFamily="34" charset="0"/>
              <a:buChar char="•"/>
            </a:pPr>
            <a:r>
              <a:rPr lang="de-DE" dirty="0"/>
              <a:t>Pflegebedürftigkeit, Bettlägerigkeit, Leben in einem Pflegeheim</a:t>
            </a:r>
            <a:endParaRPr lang="de-DE" b="0" baseline="0" dirty="0"/>
          </a:p>
          <a:p>
            <a:endParaRPr lang="de-DE" dirty="0"/>
          </a:p>
          <a:p>
            <a:r>
              <a:rPr lang="de-DE" dirty="0"/>
              <a:t>Allgemein besteht in Deutschland</a:t>
            </a:r>
            <a:r>
              <a:rPr lang="de-DE" baseline="0" dirty="0"/>
              <a:t> ein </a:t>
            </a:r>
            <a:r>
              <a:rPr lang="de-DE" dirty="0"/>
              <a:t>Zirkel aus demographischem Wandel, Klimakrise und Urbanisierung:</a:t>
            </a:r>
          </a:p>
          <a:p>
            <a:pPr marL="171450" indent="-171450">
              <a:buFont typeface="Arial" panose="020B0604020202020204" pitchFamily="34" charset="0"/>
              <a:buChar char="•"/>
            </a:pPr>
            <a:r>
              <a:rPr lang="de-DE" dirty="0"/>
              <a:t>Demographischer Wandel: Die Gesellschaft altert immer mehr, sodass bei Hitze mehr ältere Menschen zu versorgen sind.</a:t>
            </a:r>
          </a:p>
          <a:p>
            <a:pPr marL="171450" indent="-171450">
              <a:buFont typeface="Arial" panose="020B0604020202020204" pitchFamily="34" charset="0"/>
              <a:buChar char="•"/>
            </a:pPr>
            <a:r>
              <a:rPr lang="de-DE" dirty="0"/>
              <a:t>Klimakrise: Hitzeperioden kommen öfter vor, dauern länger und fallen intensiver aus.</a:t>
            </a:r>
          </a:p>
          <a:p>
            <a:pPr marL="171450" indent="-171450">
              <a:buFont typeface="Arial" panose="020B0604020202020204" pitchFamily="34" charset="0"/>
              <a:buChar char="•"/>
            </a:pPr>
            <a:r>
              <a:rPr lang="de-DE" dirty="0"/>
              <a:t>Urbanisierung Viele Menschen ziehen in die Städte, die aufgrund des Wärmeinseleffektes bis zu 10°C wärmer werden können als das Umland. </a:t>
            </a:r>
          </a:p>
          <a:p>
            <a:pPr marL="0" indent="0">
              <a:buFont typeface="Arial" panose="020B0604020202020204" pitchFamily="34" charset="0"/>
              <a:buNone/>
            </a:pPr>
            <a:r>
              <a:rPr lang="de-DE" dirty="0"/>
              <a:t>(HIGELA, 2024)</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Kinder: Kinder haben eine noch entwickelnde Thermoregulation, kleinerer Körper, weniger Blutvolumen</a:t>
            </a:r>
            <a:r>
              <a:rPr lang="de-DE" baseline="0" dirty="0"/>
              <a:t> und eine </a:t>
            </a:r>
            <a:r>
              <a:rPr lang="de-DE" dirty="0"/>
              <a:t>hohe Gefahr bei Diarrhoe.</a:t>
            </a:r>
          </a:p>
          <a:p>
            <a:pPr marL="171450" indent="-171450">
              <a:buFont typeface="Arial" panose="020B0604020202020204" pitchFamily="34" charset="0"/>
              <a:buChar char="•"/>
            </a:pPr>
            <a:r>
              <a:rPr lang="de-DE" dirty="0"/>
              <a:t>Ältere</a:t>
            </a:r>
            <a:r>
              <a:rPr lang="de-DE" baseline="0" dirty="0"/>
              <a:t> Menschen: Ältere haben eine veränderte Thermoregulation, Gesundheitsstatus, Beweglichkeit, Nierenfunktion, vermindertes Durstgefühl und Geschmacksinn.</a:t>
            </a:r>
          </a:p>
          <a:p>
            <a:pPr marL="171450" indent="-171450">
              <a:buFont typeface="Arial" panose="020B0604020202020204" pitchFamily="34" charset="0"/>
              <a:buChar char="•"/>
            </a:pPr>
            <a:r>
              <a:rPr lang="de-DE" baseline="0" dirty="0"/>
              <a:t>Chronische Krankheiten: Auch chronisch Kranke haben oft eine reduzierte Thermoregulationsfähigkeit, zudem drohen Verschlimmerungen der Erkrankung und die Selbstversorgung ist eingeschränkt.</a:t>
            </a:r>
          </a:p>
          <a:p>
            <a:pPr marL="171450" indent="-171450">
              <a:buFont typeface="Arial" panose="020B0604020202020204" pitchFamily="34" charset="0"/>
              <a:buChar char="•"/>
            </a:pPr>
            <a:r>
              <a:rPr lang="de-DE" baseline="0" dirty="0"/>
              <a:t>Mehrere Medikamente: Polymedikation hat Auswirkungen auf Durstempfinden, Trinkverhalten und Wasserhaushalt.</a:t>
            </a:r>
          </a:p>
          <a:p>
            <a:pPr marL="171450" indent="-171450">
              <a:buFont typeface="Arial" panose="020B0604020202020204" pitchFamily="34" charset="0"/>
              <a:buChar char="•"/>
            </a:pPr>
            <a:r>
              <a:rPr lang="de-DE" baseline="0" dirty="0"/>
              <a:t>Pflegebedürftigkeit: Pflegebedürftige haben einen schlechteren Gesundheitsstatus, reduzierte Mobilität und sind abhängig von Unterstützung.</a:t>
            </a:r>
          </a:p>
          <a:p>
            <a:pPr marL="0" indent="0">
              <a:buFont typeface="Arial" panose="020B0604020202020204" pitchFamily="34" charset="0"/>
              <a:buNone/>
            </a:pPr>
            <a:r>
              <a:rPr lang="de-DE" baseline="0" dirty="0"/>
              <a:t>(</a:t>
            </a:r>
            <a:r>
              <a:rPr lang="de-DE" baseline="0" dirty="0" err="1"/>
              <a:t>Schoierer</a:t>
            </a:r>
            <a:r>
              <a:rPr lang="de-DE" baseline="0" dirty="0"/>
              <a:t> et al., 2018)</a:t>
            </a:r>
          </a:p>
          <a:p>
            <a:pPr marL="171450" indent="-171450">
              <a:buFont typeface="Arial" panose="020B0604020202020204" pitchFamily="34" charset="0"/>
              <a:buChar char="•"/>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Überleitung: </a:t>
            </a:r>
            <a:r>
              <a:rPr lang="de-DE" baseline="0" dirty="0"/>
              <a:t>Personen aus vulnerablen Gruppen nehmen häufig mehrere Medikamente in Dauermedikation ein. Auch hier gibt es bezüglich Hitze einiges zu beachten…</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28</a:t>
            </a:fld>
            <a:endParaRPr lang="de-DE"/>
          </a:p>
        </p:txBody>
      </p:sp>
    </p:spTree>
    <p:extLst>
      <p:ext uri="{BB962C8B-B14F-4D97-AF65-F5344CB8AC3E}">
        <p14:creationId xmlns:p14="http://schemas.microsoft.com/office/powerpoint/2010/main" val="1413021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Vertiefende Inhalte</a:t>
            </a:r>
          </a:p>
          <a:p>
            <a:endParaRPr lang="de-DE" dirty="0"/>
          </a:p>
          <a:p>
            <a:r>
              <a:rPr lang="de-DE" dirty="0"/>
              <a:t>In der PACE Befragung konnte zum Thema Hitze Folgendes</a:t>
            </a:r>
            <a:r>
              <a:rPr lang="de-DE" baseline="0" dirty="0"/>
              <a:t> herausgefunden werden:</a:t>
            </a:r>
            <a:br>
              <a:rPr lang="de-DE" baseline="0" dirty="0"/>
            </a:br>
            <a:r>
              <a:rPr lang="de-DE" baseline="0" dirty="0"/>
              <a:t>[„Die PACE Befragung (Welle 15: 23./24.05.2023, n = 1006) basiert auf einer deutschlandweiten, nicht-probabilistischen Online-Quotenstichprobe, die die erwachsene Allgemeinbevölkerung zwischen 18 und 74 Jahren für die Merkmale Alter x Geschlecht und Bundesland abbildet.“ PACE, 2023]</a:t>
            </a:r>
          </a:p>
          <a:p>
            <a:endParaRPr lang="de-D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„Knapp ein Drittel weiß nicht, dass bei ihnen ein Risikofaktor vorliegt. Sie schätzen die Gefahr durch Hitze für sich als geringer ein und zeigen weniger Schutzverhalten. Unterschätzte Risikofaktoren sind chronische Erkrankungen, Adipositas, intensiver Sport, schwere körperliche Arbeit oder Arbeit im Freien, Alkoholkonsum und Alter über 65.“(PACE, 2023)</a:t>
            </a:r>
          </a:p>
          <a:p>
            <a:pPr marL="171450" indent="-171450">
              <a:buFont typeface="Arial" panose="020B0604020202020204" pitchFamily="34" charset="0"/>
              <a:buChar char="•"/>
            </a:pPr>
            <a:r>
              <a:rPr lang="de-DE" baseline="0" dirty="0"/>
              <a:t>„Aktuell scheint es wichtig darauf hinzuweisen, dass subjektives Wohlbefinden nicht zwingend ein Indikator sein muss für Gefährdung, im Gegenteil: Ältere fühlten sich besonders bei wärmeren Temperaturen wohl; dies könnte dazu führen, dass sie sich womöglich übermäßig hohen Temperaturen aussetzen.“ (PACE, 2023)</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aseline="0" dirty="0"/>
              <a:t>Warum es mit zunehmendem Alter schwer fällt, bei Hitze „cool“ zu bleiben, zeigt auch folgendes Video: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latin typeface="Calibri" panose="020F0502020204030204" pitchFamily="34" charset="0"/>
                <a:cs typeface="Calibri" panose="020F0502020204030204" pitchFamily="34" charset="0"/>
                <a:hlinkClick r:id="rId3"/>
              </a:rPr>
              <a:t>https://www.youtube.com/watch?v=aIgh8xTCAK0</a:t>
            </a:r>
            <a:r>
              <a:rPr lang="de-DE" sz="1200" dirty="0">
                <a:latin typeface="Calibri" panose="020F0502020204030204" pitchFamily="34" charset="0"/>
                <a:cs typeface="Calibri" panose="020F0502020204030204" pitchFamily="34" charset="0"/>
              </a:rPr>
              <a:t> </a:t>
            </a:r>
            <a:endParaRPr lang="de-DE" baseline="0" dirty="0"/>
          </a:p>
          <a:p>
            <a:pPr marL="171450" indent="-171450">
              <a:buFont typeface="Arial" panose="020B0604020202020204" pitchFamily="34" charset="0"/>
              <a:buChar char="•"/>
            </a:pPr>
            <a:br>
              <a:rPr lang="de-DE" baseline="0" dirty="0"/>
            </a:b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29</a:t>
            </a:fld>
            <a:endParaRPr lang="de-DE"/>
          </a:p>
        </p:txBody>
      </p:sp>
    </p:spTree>
    <p:extLst>
      <p:ext uri="{BB962C8B-B14F-4D97-AF65-F5344CB8AC3E}">
        <p14:creationId xmlns:p14="http://schemas.microsoft.com/office/powerpoint/2010/main" val="255966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a:t>Im Rahmen des Projektes wurden für die Qualifizierung von Praxisanleitenden in Fort- und Weiterbildung sechs Module entwickelt, welche auf dem TOOLKIT des ehemaligen Erasmus+ Projekts „</a:t>
            </a:r>
            <a:r>
              <a:rPr lang="de-DE" b="0" baseline="0" dirty="0" err="1"/>
              <a:t>NurSuS</a:t>
            </a:r>
            <a:r>
              <a:rPr lang="de-DE" b="0" baseline="0" dirty="0"/>
              <a:t>“ (2014 - 2017) basieren.</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Modul 1 „</a:t>
            </a:r>
            <a:r>
              <a:rPr lang="de-DE" sz="1200" dirty="0"/>
              <a:t>Klimakrise und Gesundheit im Kontext der Pflege und Praxisanleitung“ (</a:t>
            </a:r>
            <a:r>
              <a:rPr lang="de-DE" baseline="0" dirty="0"/>
              <a:t>Grundlagenmodul)</a:t>
            </a:r>
          </a:p>
          <a:p>
            <a:r>
              <a:rPr lang="de-DE" baseline="0" dirty="0"/>
              <a:t>Modul 2 „</a:t>
            </a:r>
            <a:r>
              <a:rPr lang="de-DE" dirty="0">
                <a:latin typeface="BundesSans Web"/>
              </a:rPr>
              <a:t>Nachhaltigkeit und Hygiene im pflegerischen Handeln anleiten“</a:t>
            </a:r>
            <a:br>
              <a:rPr lang="de-DE" dirty="0">
                <a:latin typeface="BundesSans Web"/>
              </a:rPr>
            </a:br>
            <a:r>
              <a:rPr lang="de-DE" baseline="0" dirty="0"/>
              <a:t>Modul </a:t>
            </a:r>
            <a:r>
              <a:rPr lang="de-DE" b="0" baseline="0" dirty="0"/>
              <a:t>3 „</a:t>
            </a:r>
            <a:r>
              <a:rPr lang="de-DE" sz="1200" b="0" dirty="0"/>
              <a:t>Nachhaltigkeit in pflegerischen </a:t>
            </a:r>
            <a:r>
              <a:rPr lang="de-DE" sz="1200" b="0" dirty="0" err="1"/>
              <a:t>Mentoringgesprächen</a:t>
            </a:r>
            <a:r>
              <a:rPr lang="de-DE" sz="1200" b="0" dirty="0"/>
              <a:t> anleiten“</a:t>
            </a:r>
          </a:p>
          <a:p>
            <a:r>
              <a:rPr lang="de-DE" baseline="0" dirty="0"/>
              <a:t>Modul 4 „</a:t>
            </a:r>
            <a:r>
              <a:rPr lang="de-DE" dirty="0">
                <a:latin typeface="+mn-lt"/>
              </a:rPr>
              <a:t>Ressourcenschonendes pflegerisches Handeln anleiten“</a:t>
            </a:r>
          </a:p>
          <a:p>
            <a:r>
              <a:rPr lang="de-DE" baseline="0" dirty="0"/>
              <a:t>Modul 5 „</a:t>
            </a:r>
            <a:r>
              <a:rPr lang="de-DE" dirty="0"/>
              <a:t>Pflegerisches Handeln bei Hitze anleiten“</a:t>
            </a:r>
          </a:p>
          <a:p>
            <a:r>
              <a:rPr lang="de-DE" baseline="0" dirty="0"/>
              <a:t>Modul 6 „</a:t>
            </a:r>
            <a:r>
              <a:rPr lang="de-DE" b="0" dirty="0"/>
              <a:t>Pflegerisches Handeln bei klimabedingten Erkrankungen anleiten“</a:t>
            </a:r>
          </a:p>
          <a:p>
            <a:endParaRPr lang="de-DE" b="0" dirty="0"/>
          </a:p>
          <a:p>
            <a:pPr marL="0" indent="0">
              <a:buFont typeface="Wingdings" panose="05000000000000000000" pitchFamily="2" charset="2"/>
              <a:buNone/>
            </a:pPr>
            <a:r>
              <a:rPr lang="de-DE" b="0" dirty="0">
                <a:sym typeface="Wingdings" panose="05000000000000000000" pitchFamily="2" charset="2"/>
              </a:rPr>
              <a:t> Das Grundlagenmodul 1 soll</a:t>
            </a:r>
            <a:r>
              <a:rPr lang="de-DE" b="0" baseline="0" dirty="0">
                <a:sym typeface="Wingdings" panose="05000000000000000000" pitchFamily="2" charset="2"/>
              </a:rPr>
              <a:t> als Erstes durchlaufen werden, da es die Basis</a:t>
            </a:r>
            <a:r>
              <a:rPr lang="de-DE" b="0" dirty="0">
                <a:sym typeface="Wingdings" panose="05000000000000000000" pitchFamily="2" charset="2"/>
              </a:rPr>
              <a:t> für die Vertiefungsmodule 2-6</a:t>
            </a:r>
            <a:r>
              <a:rPr lang="de-DE" b="0" baseline="0" dirty="0">
                <a:sym typeface="Wingdings" panose="05000000000000000000" pitchFamily="2" charset="2"/>
              </a:rPr>
              <a:t> bildet.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b="0" baseline="0" dirty="0">
                <a:sym typeface="Wingdings" panose="05000000000000000000" pitchFamily="2" charset="2"/>
              </a:rPr>
              <a:t>Heute befinden Sie sich in Vertiefungsmodul 5 </a:t>
            </a:r>
            <a:r>
              <a:rPr lang="de-DE" baseline="0" dirty="0"/>
              <a:t>„</a:t>
            </a:r>
            <a:r>
              <a:rPr lang="de-DE" sz="1200" dirty="0"/>
              <a:t>Pflegerisches Handeln bei Hitze anleiten</a:t>
            </a:r>
            <a:r>
              <a:rPr lang="de-DE" dirty="0">
                <a:latin typeface="BundesSans Web"/>
              </a:rPr>
              <a:t>“</a:t>
            </a:r>
            <a:br>
              <a:rPr lang="de-DE" dirty="0">
                <a:latin typeface="BundesSans Web"/>
              </a:rPr>
            </a:b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a:t>
            </a:fld>
            <a:endParaRPr lang="de-DE"/>
          </a:p>
        </p:txBody>
      </p:sp>
    </p:spTree>
    <p:extLst>
      <p:ext uri="{BB962C8B-B14F-4D97-AF65-F5344CB8AC3E}">
        <p14:creationId xmlns:p14="http://schemas.microsoft.com/office/powerpoint/2010/main" val="2226764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342000">
              <a:lnSpc>
                <a:spcPct val="110000"/>
              </a:lnSpc>
              <a:spcBef>
                <a:spcPts val="600"/>
              </a:spcBef>
              <a:buNone/>
            </a:pPr>
            <a:r>
              <a:rPr lang="de-DE" sz="1200" b="1" u="none" dirty="0">
                <a:latin typeface="Calibri" panose="020F0502020204030204" pitchFamily="34" charset="0"/>
                <a:cs typeface="Calibri" panose="020F0502020204030204" pitchFamily="34" charset="0"/>
              </a:rPr>
              <a:t>Medikamentenrelevante körperliche Auswirkungen von Hitze:</a:t>
            </a:r>
          </a:p>
          <a:p>
            <a:pPr marL="0" indent="-180000">
              <a:lnSpc>
                <a:spcPct val="110000"/>
              </a:lnSpc>
              <a:spcBef>
                <a:spcPts val="600"/>
              </a:spcBef>
              <a:buFont typeface="Arial" panose="020B0604020202020204" pitchFamily="34" charset="0"/>
              <a:buChar char="•"/>
            </a:pPr>
            <a:r>
              <a:rPr lang="de-DE" sz="1200" dirty="0">
                <a:latin typeface="Calibri" panose="020F0502020204030204" pitchFamily="34" charset="0"/>
                <a:cs typeface="Calibri" panose="020F0502020204030204" pitchFamily="34" charset="0"/>
              </a:rPr>
              <a:t>Verstärkte Hautdurchblutung, kutane Vasodilatation</a:t>
            </a:r>
          </a:p>
          <a:p>
            <a:pPr marL="0" indent="-180000">
              <a:lnSpc>
                <a:spcPct val="110000"/>
              </a:lnSpc>
              <a:spcBef>
                <a:spcPts val="600"/>
              </a:spcBef>
              <a:buFont typeface="Arial" panose="020B0604020202020204" pitchFamily="34" charset="0"/>
              <a:buChar char="•"/>
            </a:pPr>
            <a:r>
              <a:rPr lang="de-DE" sz="1200" dirty="0">
                <a:latin typeface="Calibri" panose="020F0502020204030204" pitchFamily="34" charset="0"/>
                <a:cs typeface="Calibri" panose="020F0502020204030204" pitchFamily="34" charset="0"/>
              </a:rPr>
              <a:t>Gedämpftes Hungergefühl</a:t>
            </a:r>
          </a:p>
          <a:p>
            <a:pPr marL="0" indent="-180000">
              <a:lnSpc>
                <a:spcPct val="110000"/>
              </a:lnSpc>
              <a:spcBef>
                <a:spcPts val="600"/>
              </a:spcBef>
              <a:buFont typeface="Arial" panose="020B0604020202020204" pitchFamily="34" charset="0"/>
              <a:buChar char="•"/>
            </a:pPr>
            <a:r>
              <a:rPr lang="de-DE" sz="1200" dirty="0">
                <a:latin typeface="Calibri" panose="020F0502020204030204" pitchFamily="34" charset="0"/>
                <a:cs typeface="Calibri" panose="020F0502020204030204" pitchFamily="34" charset="0"/>
              </a:rPr>
              <a:t>Reduziertes Schwitzen</a:t>
            </a:r>
          </a:p>
          <a:p>
            <a:pPr marL="0" indent="-180000">
              <a:lnSpc>
                <a:spcPct val="110000"/>
              </a:lnSpc>
              <a:spcBef>
                <a:spcPts val="600"/>
              </a:spcBef>
              <a:buFont typeface="Arial" panose="020B0604020202020204" pitchFamily="34" charset="0"/>
              <a:buChar char="•"/>
            </a:pPr>
            <a:r>
              <a:rPr lang="de-DE" sz="1200" dirty="0">
                <a:latin typeface="Calibri" panose="020F0502020204030204" pitchFamily="34" charset="0"/>
                <a:cs typeface="Calibri" panose="020F0502020204030204" pitchFamily="34" charset="0"/>
              </a:rPr>
              <a:t>Zentrale Temperaturregulation</a:t>
            </a:r>
          </a:p>
          <a:p>
            <a:pPr marL="0" indent="-180000">
              <a:lnSpc>
                <a:spcPct val="110000"/>
              </a:lnSpc>
              <a:spcBef>
                <a:spcPts val="600"/>
              </a:spcBef>
              <a:buFont typeface="Arial" panose="020B0604020202020204" pitchFamily="34" charset="0"/>
              <a:buChar char="•"/>
            </a:pPr>
            <a:r>
              <a:rPr lang="de-DE" sz="1200" dirty="0">
                <a:latin typeface="Calibri" panose="020F0502020204030204" pitchFamily="34" charset="0"/>
                <a:cs typeface="Calibri" panose="020F0502020204030204" pitchFamily="34" charset="0"/>
              </a:rPr>
              <a:t>Dehydrierung</a:t>
            </a:r>
          </a:p>
          <a:p>
            <a:pPr marL="0" indent="-180000">
              <a:lnSpc>
                <a:spcPct val="110000"/>
              </a:lnSpc>
              <a:spcBef>
                <a:spcPts val="600"/>
              </a:spcBef>
              <a:buFont typeface="Arial" panose="020B0604020202020204" pitchFamily="34" charset="0"/>
              <a:buChar char="•"/>
            </a:pPr>
            <a:r>
              <a:rPr lang="de-DE" sz="1200" dirty="0">
                <a:latin typeface="Calibri" panose="020F0502020204030204" pitchFamily="34" charset="0"/>
                <a:cs typeface="Calibri" panose="020F0502020204030204" pitchFamily="34" charset="0"/>
              </a:rPr>
              <a:t>Vermehrter/ reduzierter Durst</a:t>
            </a:r>
          </a:p>
          <a:p>
            <a:pPr marL="0" indent="-180000">
              <a:lnSpc>
                <a:spcPct val="110000"/>
              </a:lnSpc>
              <a:spcBef>
                <a:spcPts val="600"/>
              </a:spcBef>
              <a:buFont typeface="Arial" panose="020B0604020202020204" pitchFamily="34" charset="0"/>
              <a:buChar char="•"/>
            </a:pPr>
            <a:r>
              <a:rPr lang="de-DE" sz="1200" dirty="0">
                <a:latin typeface="Calibri" panose="020F0502020204030204" pitchFamily="34" charset="0"/>
                <a:cs typeface="Calibri" panose="020F0502020204030204" pitchFamily="34" charset="0"/>
              </a:rPr>
              <a:t>Verstärkte Thermogenese</a:t>
            </a:r>
          </a:p>
          <a:p>
            <a:pPr marL="0" indent="-180000">
              <a:lnSpc>
                <a:spcPct val="110000"/>
              </a:lnSpc>
              <a:spcBef>
                <a:spcPts val="600"/>
              </a:spcBef>
              <a:buFont typeface="Arial" panose="020B0604020202020204" pitchFamily="34" charset="0"/>
              <a:buChar char="•"/>
            </a:pPr>
            <a:r>
              <a:rPr lang="de-DE" sz="1200" dirty="0">
                <a:latin typeface="Calibri" panose="020F0502020204030204" pitchFamily="34" charset="0"/>
                <a:cs typeface="Calibri" panose="020F0502020204030204" pitchFamily="34" charset="0"/>
              </a:rPr>
              <a:t>Verminderte Aufmerksamkeit</a:t>
            </a:r>
          </a:p>
          <a:p>
            <a:pPr marL="0" indent="-180000">
              <a:lnSpc>
                <a:spcPct val="110000"/>
              </a:lnSpc>
              <a:spcBef>
                <a:spcPts val="600"/>
              </a:spcBef>
              <a:buFont typeface="Arial" panose="020B0604020202020204" pitchFamily="34" charset="0"/>
              <a:buChar char="•"/>
            </a:pPr>
            <a:r>
              <a:rPr lang="de-DE" sz="1200" dirty="0">
                <a:latin typeface="Calibri" panose="020F0502020204030204" pitchFamily="34" charset="0"/>
                <a:cs typeface="Calibri" panose="020F0502020204030204" pitchFamily="34" charset="0"/>
              </a:rPr>
              <a:t>Risiko für </a:t>
            </a:r>
            <a:r>
              <a:rPr lang="de-DE" sz="1200" dirty="0" err="1">
                <a:latin typeface="Calibri" panose="020F0502020204030204" pitchFamily="34" charset="0"/>
                <a:cs typeface="Calibri" panose="020F0502020204030204" pitchFamily="34" charset="0"/>
              </a:rPr>
              <a:t>Hyponatriämie</a:t>
            </a:r>
            <a:endParaRPr lang="de-DE"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de-DE" sz="1200" dirty="0">
                <a:latin typeface="Calibri" panose="020F0502020204030204" pitchFamily="34" charset="0"/>
                <a:cs typeface="Calibri" panose="020F0502020204030204" pitchFamily="34" charset="0"/>
              </a:rPr>
              <a:t>(</a:t>
            </a:r>
            <a:r>
              <a:rPr lang="de-DE" sz="1200" dirty="0" err="1">
                <a:latin typeface="Calibri" panose="020F0502020204030204" pitchFamily="34" charset="0"/>
                <a:cs typeface="Calibri" panose="020F0502020204030204" pitchFamily="34" charset="0"/>
              </a:rPr>
              <a:t>Haefeli</a:t>
            </a:r>
            <a:r>
              <a:rPr lang="de-DE" sz="1200" dirty="0">
                <a:latin typeface="Calibri" panose="020F0502020204030204" pitchFamily="34" charset="0"/>
                <a:cs typeface="Calibri" panose="020F0502020204030204" pitchFamily="34" charset="0"/>
              </a:rPr>
              <a:t> &amp; </a:t>
            </a:r>
            <a:r>
              <a:rPr lang="de-DE" sz="1200" dirty="0" err="1">
                <a:latin typeface="Calibri" panose="020F0502020204030204" pitchFamily="34" charset="0"/>
                <a:cs typeface="Calibri" panose="020F0502020204030204" pitchFamily="34" charset="0"/>
              </a:rPr>
              <a:t>Czock</a:t>
            </a:r>
            <a:r>
              <a:rPr lang="de-DE" sz="1200" dirty="0">
                <a:latin typeface="Calibri" panose="020F0502020204030204" pitchFamily="34" charset="0"/>
                <a:cs typeface="Calibri" panose="020F0502020204030204" pitchFamily="34" charset="0"/>
              </a:rPr>
              <a:t>, 2024)</a:t>
            </a:r>
          </a:p>
          <a:p>
            <a:pPr marL="0" indent="0">
              <a:buFont typeface="Arial" panose="020B0604020202020204" pitchFamily="34" charset="0"/>
              <a:buNone/>
            </a:pPr>
            <a:endParaRPr lang="de-DE" baseline="0" dirty="0"/>
          </a:p>
          <a:p>
            <a:pPr marL="0" indent="0">
              <a:buFont typeface="Arial" panose="020B0604020202020204" pitchFamily="34" charset="0"/>
              <a:buNone/>
            </a:pP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30</a:t>
            </a:fld>
            <a:endParaRPr lang="de-DE"/>
          </a:p>
        </p:txBody>
      </p:sp>
    </p:spTree>
    <p:extLst>
      <p:ext uri="{BB962C8B-B14F-4D97-AF65-F5344CB8AC3E}">
        <p14:creationId xmlns:p14="http://schemas.microsoft.com/office/powerpoint/2010/main" val="222025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indent="-342000"/>
            <a:r>
              <a:rPr lang="de-DE" sz="2400" b="1" u="none" dirty="0">
                <a:latin typeface="Calibri" panose="020F0502020204030204" pitchFamily="34" charset="0"/>
                <a:cs typeface="Calibri" panose="020F0502020204030204" pitchFamily="34" charset="0"/>
              </a:rPr>
              <a:t>Auch</a:t>
            </a:r>
            <a:r>
              <a:rPr lang="de-DE" sz="2400" b="1" u="none" baseline="0" dirty="0">
                <a:latin typeface="Calibri" panose="020F0502020204030204" pitchFamily="34" charset="0"/>
                <a:cs typeface="Calibri" panose="020F0502020204030204" pitchFamily="34" charset="0"/>
              </a:rPr>
              <a:t> kommt es zu einer v</a:t>
            </a:r>
            <a:r>
              <a:rPr lang="de-DE" sz="2400" b="1" u="none" dirty="0">
                <a:latin typeface="Calibri" panose="020F0502020204030204" pitchFamily="34" charset="0"/>
                <a:cs typeface="Calibri" panose="020F0502020204030204" pitchFamily="34" charset="0"/>
              </a:rPr>
              <a:t>eränderten Wirkung der Medikamente:</a:t>
            </a:r>
          </a:p>
          <a:p>
            <a:pPr marL="0" indent="-180000">
              <a:buFont typeface="Arial" panose="020B0604020202020204" pitchFamily="34" charset="0"/>
              <a:buNone/>
            </a:pPr>
            <a:r>
              <a:rPr lang="de-DE" sz="2400" u="sng" dirty="0">
                <a:latin typeface="Calibri" panose="020F0502020204030204" pitchFamily="34" charset="0"/>
                <a:cs typeface="Calibri" panose="020F0502020204030204" pitchFamily="34" charset="0"/>
              </a:rPr>
              <a:t>Rasches </a:t>
            </a:r>
            <a:r>
              <a:rPr lang="de-DE" sz="2400" u="sng" dirty="0" err="1">
                <a:latin typeface="Calibri" panose="020F0502020204030204" pitchFamily="34" charset="0"/>
                <a:cs typeface="Calibri" panose="020F0502020204030204" pitchFamily="34" charset="0"/>
              </a:rPr>
              <a:t>Anfluten</a:t>
            </a:r>
            <a:r>
              <a:rPr lang="de-DE" sz="2400" u="sng" dirty="0">
                <a:latin typeface="Calibri" panose="020F0502020204030204" pitchFamily="34" charset="0"/>
                <a:cs typeface="Calibri" panose="020F0502020204030204" pitchFamily="34" charset="0"/>
              </a:rPr>
              <a:t>, z. B. bei: </a:t>
            </a:r>
          </a:p>
          <a:p>
            <a:pPr marL="0" lvl="3" indent="-180000">
              <a:buFont typeface="Arial" panose="020B0604020202020204" pitchFamily="34" charset="0"/>
              <a:buChar char="•"/>
            </a:pPr>
            <a:r>
              <a:rPr lang="de-DE" sz="2000" dirty="0">
                <a:latin typeface="Calibri" panose="020F0502020204030204" pitchFamily="34" charset="0"/>
                <a:cs typeface="Calibri" panose="020F0502020204030204" pitchFamily="34" charset="0"/>
              </a:rPr>
              <a:t>Opioid-Pflaster</a:t>
            </a:r>
          </a:p>
          <a:p>
            <a:pPr marL="0" lvl="3" indent="-180000">
              <a:buFont typeface="Arial" panose="020B0604020202020204" pitchFamily="34" charset="0"/>
              <a:buChar char="•"/>
            </a:pPr>
            <a:r>
              <a:rPr lang="de-DE" sz="2000" dirty="0">
                <a:latin typeface="Calibri" panose="020F0502020204030204" pitchFamily="34" charset="0"/>
                <a:cs typeface="Calibri" panose="020F0502020204030204" pitchFamily="34" charset="0"/>
              </a:rPr>
              <a:t>Insulin (subkutan)</a:t>
            </a:r>
          </a:p>
          <a:p>
            <a:pPr marL="0" lvl="3" indent="-180000">
              <a:buFont typeface="Arial" panose="020B0604020202020204" pitchFamily="34" charset="0"/>
              <a:buChar char="•"/>
            </a:pPr>
            <a:r>
              <a:rPr lang="de-DE" sz="2000" dirty="0">
                <a:latin typeface="Calibri" panose="020F0502020204030204" pitchFamily="34" charset="0"/>
                <a:cs typeface="Calibri" panose="020F0502020204030204" pitchFamily="34" charset="0"/>
              </a:rPr>
              <a:t>First-Pass-Medikamente (z. B. </a:t>
            </a:r>
            <a:r>
              <a:rPr lang="de-DE" sz="2000" dirty="0" err="1">
                <a:latin typeface="Calibri" panose="020F0502020204030204" pitchFamily="34" charset="0"/>
                <a:cs typeface="Calibri" panose="020F0502020204030204" pitchFamily="34" charset="0"/>
              </a:rPr>
              <a:t>Propranolol</a:t>
            </a:r>
            <a:r>
              <a:rPr lang="de-DE" sz="2000" dirty="0">
                <a:latin typeface="Calibri" panose="020F0502020204030204" pitchFamily="34" charset="0"/>
                <a:cs typeface="Calibri" panose="020F0502020204030204" pitchFamily="34" charset="0"/>
              </a:rPr>
              <a:t>)</a:t>
            </a:r>
          </a:p>
          <a:p>
            <a:pPr marL="0" indent="-180000">
              <a:buFont typeface="Arial" panose="020B0604020202020204" pitchFamily="34" charset="0"/>
              <a:buNone/>
            </a:pPr>
            <a:r>
              <a:rPr lang="de-DE" sz="2400" u="sng" dirty="0">
                <a:latin typeface="Calibri" panose="020F0502020204030204" pitchFamily="34" charset="0"/>
                <a:cs typeface="Calibri" panose="020F0502020204030204" pitchFamily="34" charset="0"/>
              </a:rPr>
              <a:t>Reduzierte Elimination:</a:t>
            </a:r>
          </a:p>
          <a:p>
            <a:pPr marL="0" lvl="3" indent="-180000">
              <a:buFont typeface="Arial" panose="020B0604020202020204" pitchFamily="34" charset="0"/>
              <a:buChar char="•"/>
            </a:pPr>
            <a:r>
              <a:rPr lang="de-DE" sz="2000" dirty="0">
                <a:latin typeface="Calibri" panose="020F0502020204030204" pitchFamily="34" charset="0"/>
                <a:cs typeface="Calibri" panose="020F0502020204030204" pitchFamily="34" charset="0"/>
              </a:rPr>
              <a:t>Abbau über die Niere</a:t>
            </a:r>
          </a:p>
          <a:p>
            <a:pPr marL="0" lvl="3" indent="-180000">
              <a:buFont typeface="Arial" panose="020B0604020202020204" pitchFamily="34" charset="0"/>
              <a:buChar char="•"/>
            </a:pPr>
            <a:r>
              <a:rPr lang="de-DE" sz="2000" dirty="0">
                <a:latin typeface="Calibri" panose="020F0502020204030204" pitchFamily="34" charset="0"/>
                <a:cs typeface="Calibri" panose="020F0502020204030204" pitchFamily="34" charset="0"/>
              </a:rPr>
              <a:t>Lithium</a:t>
            </a:r>
          </a:p>
          <a:p>
            <a:pPr marL="0" indent="-180000">
              <a:buFont typeface="Arial" panose="020B0604020202020204" pitchFamily="34" charset="0"/>
              <a:buNone/>
            </a:pPr>
            <a:r>
              <a:rPr lang="de-DE" sz="2400" u="sng" dirty="0">
                <a:latin typeface="Calibri" panose="020F0502020204030204" pitchFamily="34" charset="0"/>
                <a:cs typeface="Calibri" panose="020F0502020204030204" pitchFamily="34" charset="0"/>
              </a:rPr>
              <a:t>Verstärkung der Wirkung, z. B. bei:</a:t>
            </a:r>
          </a:p>
          <a:p>
            <a:pPr marL="0" lvl="3" indent="-180000">
              <a:buFont typeface="Arial" panose="020B0604020202020204" pitchFamily="34" charset="0"/>
              <a:buChar char="•"/>
            </a:pPr>
            <a:r>
              <a:rPr lang="de-DE" sz="2000" dirty="0">
                <a:latin typeface="Calibri" panose="020F0502020204030204" pitchFamily="34" charset="0"/>
                <a:cs typeface="Calibri" panose="020F0502020204030204" pitchFamily="34" charset="0"/>
              </a:rPr>
              <a:t>Diuretika</a:t>
            </a:r>
          </a:p>
          <a:p>
            <a:pPr marL="0" lvl="3" indent="-180000">
              <a:buFont typeface="Arial" panose="020B0604020202020204" pitchFamily="34" charset="0"/>
              <a:buChar char="•"/>
            </a:pPr>
            <a:r>
              <a:rPr lang="de-DE" sz="2000" dirty="0" err="1">
                <a:latin typeface="Calibri" panose="020F0502020204030204" pitchFamily="34" charset="0"/>
                <a:cs typeface="Calibri" panose="020F0502020204030204" pitchFamily="34" charset="0"/>
              </a:rPr>
              <a:t>Anticholinergika</a:t>
            </a:r>
            <a:r>
              <a:rPr lang="de-DE" sz="2000" dirty="0">
                <a:latin typeface="Calibri" panose="020F0502020204030204" pitchFamily="34" charset="0"/>
                <a:cs typeface="Calibri" panose="020F0502020204030204" pitchFamily="34" charset="0"/>
              </a:rPr>
              <a:t> (gehemmte Schweißproduktion)</a:t>
            </a:r>
          </a:p>
          <a:p>
            <a:pPr marL="0" lvl="3" indent="-180000">
              <a:buFont typeface="Arial" panose="020B0604020202020204" pitchFamily="34" charset="0"/>
              <a:buChar char="•"/>
            </a:pPr>
            <a:r>
              <a:rPr lang="de-DE" sz="2000" dirty="0" err="1">
                <a:latin typeface="Calibri" panose="020F0502020204030204" pitchFamily="34" charset="0"/>
                <a:cs typeface="Calibri" panose="020F0502020204030204" pitchFamily="34" charset="0"/>
              </a:rPr>
              <a:t>Antipsychotika</a:t>
            </a:r>
            <a:endParaRPr lang="de-DE" sz="2000" dirty="0">
              <a:latin typeface="Calibri" panose="020F0502020204030204" pitchFamily="34" charset="0"/>
              <a:cs typeface="Calibri" panose="020F0502020204030204" pitchFamily="34" charset="0"/>
            </a:endParaRPr>
          </a:p>
          <a:p>
            <a:pPr marL="0" lvl="3" indent="-180000">
              <a:buFont typeface="Arial" panose="020B0604020202020204" pitchFamily="34" charset="0"/>
              <a:buChar char="•"/>
            </a:pPr>
            <a:r>
              <a:rPr lang="de-DE" sz="2000" dirty="0">
                <a:latin typeface="Calibri" panose="020F0502020204030204" pitchFamily="34" charset="0"/>
                <a:cs typeface="Calibri" panose="020F0502020204030204" pitchFamily="34" charset="0"/>
              </a:rPr>
              <a:t>Medikamente zur RR-Senkung</a:t>
            </a:r>
          </a:p>
          <a:p>
            <a:pPr marL="0" marR="0" lvl="3"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dirty="0">
                <a:latin typeface="Calibri" panose="020F0502020204030204" pitchFamily="34" charset="0"/>
                <a:cs typeface="Calibri" panose="020F0502020204030204" pitchFamily="34" charset="0"/>
              </a:rPr>
              <a:t>(</a:t>
            </a:r>
            <a:r>
              <a:rPr lang="de-DE" sz="2000" dirty="0" err="1">
                <a:latin typeface="Calibri" panose="020F0502020204030204" pitchFamily="34" charset="0"/>
                <a:cs typeface="Calibri" panose="020F0502020204030204" pitchFamily="34" charset="0"/>
              </a:rPr>
              <a:t>Haefeli</a:t>
            </a:r>
            <a:r>
              <a:rPr lang="de-DE" sz="2000" dirty="0">
                <a:latin typeface="Calibri" panose="020F0502020204030204" pitchFamily="34" charset="0"/>
                <a:cs typeface="Calibri" panose="020F0502020204030204" pitchFamily="34" charset="0"/>
              </a:rPr>
              <a:t> &amp; </a:t>
            </a:r>
            <a:r>
              <a:rPr lang="de-DE" sz="2000" dirty="0" err="1">
                <a:latin typeface="Calibri" panose="020F0502020204030204" pitchFamily="34" charset="0"/>
                <a:cs typeface="Calibri" panose="020F0502020204030204" pitchFamily="34" charset="0"/>
              </a:rPr>
              <a:t>Czock</a:t>
            </a:r>
            <a:r>
              <a:rPr lang="de-DE" sz="2000" dirty="0">
                <a:latin typeface="Calibri" panose="020F0502020204030204" pitchFamily="34" charset="0"/>
                <a:cs typeface="Calibri" panose="020F0502020204030204" pitchFamily="34" charset="0"/>
              </a:rPr>
              <a:t>, 2024)</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1" baseline="0" dirty="0"/>
              <a:t>Überleitung: </a:t>
            </a:r>
            <a:r>
              <a:rPr lang="de-DE" baseline="0" dirty="0"/>
              <a:t>Wir konnten nun einige vulnerable Personengruppen ausmachen und benennen, die besonders von Hitze betroffen sind. Auch Sie alle gehören zu einer Gruppe, die an heißen Tagen unter den Temperaturen leidet…</a:t>
            </a:r>
          </a:p>
        </p:txBody>
      </p:sp>
      <p:sp>
        <p:nvSpPr>
          <p:cNvPr id="4" name="Foliennummernplatzhalter 3"/>
          <p:cNvSpPr>
            <a:spLocks noGrp="1"/>
          </p:cNvSpPr>
          <p:nvPr>
            <p:ph type="sldNum" sz="quarter" idx="10"/>
          </p:nvPr>
        </p:nvSpPr>
        <p:spPr/>
        <p:txBody>
          <a:bodyPr/>
          <a:lstStyle/>
          <a:p>
            <a:fld id="{551367AA-DC43-43C4-BC99-49169608304F}" type="slidenum">
              <a:rPr lang="de-DE" smtClean="0"/>
              <a:t>31</a:t>
            </a:fld>
            <a:endParaRPr lang="de-DE"/>
          </a:p>
        </p:txBody>
      </p:sp>
    </p:spTree>
    <p:extLst>
      <p:ext uri="{BB962C8B-B14F-4D97-AF65-F5344CB8AC3E}">
        <p14:creationId xmlns:p14="http://schemas.microsoft.com/office/powerpoint/2010/main" val="1680917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Calibri" panose="020F0502020204030204" pitchFamily="34" charset="0"/>
                <a:cs typeface="Calibri" panose="020F0502020204030204" pitchFamily="34" charset="0"/>
              </a:rPr>
              <a:t>Oft wird vergessen, dass nicht nur </a:t>
            </a:r>
            <a:r>
              <a:rPr lang="de-DE" baseline="0" dirty="0">
                <a:latin typeface="Calibri" panose="020F0502020204030204" pitchFamily="34" charset="0"/>
                <a:cs typeface="Calibri" panose="020F0502020204030204" pitchFamily="34" charset="0"/>
              </a:rPr>
              <a:t>Kinder oder alte Leute übermäßig von Hitze-Auswirkungen betroffen sind, sondern auch berufstätige Personen, wie z. B. Pflegende. Die </a:t>
            </a:r>
            <a:r>
              <a:rPr lang="de-DE" dirty="0"/>
              <a:t>Landespflegekammer</a:t>
            </a:r>
            <a:r>
              <a:rPr lang="de-DE" baseline="0" dirty="0">
                <a:latin typeface="Calibri" panose="020F0502020204030204" pitchFamily="34" charset="0"/>
                <a:cs typeface="Calibri" panose="020F0502020204030204" pitchFamily="34" charset="0"/>
              </a:rPr>
              <a:t> Rheinland-Pfalz hat 2023 diesbezüglich eine Befragung bei 878 Pflegefachpersonen durchgeführt. Die Ergebnisse sahen folgendermaßen aus…</a:t>
            </a:r>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„Zusammenfassung:</a:t>
            </a:r>
          </a:p>
          <a:p>
            <a:pPr marL="0" indent="0">
              <a:buFont typeface="Arial" panose="020B0604020202020204" pitchFamily="34" charset="0"/>
              <a:buNone/>
            </a:pPr>
            <a:r>
              <a:rPr lang="de-DE" dirty="0">
                <a:latin typeface="Calibri" panose="020F0502020204030204" pitchFamily="34" charset="0"/>
                <a:cs typeface="Calibri" panose="020F0502020204030204" pitchFamily="34" charset="0"/>
              </a:rPr>
              <a:t>Mehr als die Hälfte der Befragten (54,9 Prozent) haben keine Möglichkeit</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oder Erlaubnis, eine zusätzliche Pause einzulegen.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Die Mehrheit (85,4</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Prozent) berichtet, dass kein Thermometer oder Hygrometer am</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Arbeitsplatz vorhanden ist.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Ebenfalls geben 83,9 Prozent an, dass ihr</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Arbeitsbereich nicht klimatisiert ist.</a:t>
            </a:r>
          </a:p>
          <a:p>
            <a:r>
              <a:rPr lang="de-DE" dirty="0">
                <a:latin typeface="Calibri" panose="020F0502020204030204" pitchFamily="34" charset="0"/>
                <a:cs typeface="Calibri" panose="020F0502020204030204" pitchFamily="34" charset="0"/>
              </a:rPr>
              <a:t>Eine große Anzahl (79,3 Prozent) neigt zu hitzebedingten Beschwerden.</a:t>
            </a:r>
          </a:p>
          <a:p>
            <a:r>
              <a:rPr lang="de-DE" dirty="0">
                <a:latin typeface="Calibri" panose="020F0502020204030204" pitchFamily="34" charset="0"/>
                <a:cs typeface="Calibri" panose="020F0502020204030204" pitchFamily="34" charset="0"/>
              </a:rPr>
              <a:t>Mehr als die Hälfte (56,6 Prozent) gibt an, dass weder ein</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Hitzemaßnahmenplan noch ein Hitzebeauftragter vorhanden ist.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Zudem</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geben 45,6 Prozent an, dass sie selten genug Zeit haben, um ausreichend</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Wasser zu trinken.</a:t>
            </a:r>
          </a:p>
          <a:p>
            <a:r>
              <a:rPr lang="de-DE" dirty="0">
                <a:latin typeface="Calibri" panose="020F0502020204030204" pitchFamily="34" charset="0"/>
                <a:cs typeface="Calibri" panose="020F0502020204030204" pitchFamily="34" charset="0"/>
              </a:rPr>
              <a:t>Während kostenlose Getränke und Klimageräte/Ventilatoren oft zur</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Verfügung gestellt werden, werden andere Maßnahmen wie zusätzliches</a:t>
            </a:r>
            <a:r>
              <a:rPr lang="de-DE" baseline="0"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Hilfspersonal oder geeignetere Arbeitskleidung kaum umgesetzt.“ </a:t>
            </a:r>
          </a:p>
          <a:p>
            <a:r>
              <a:rPr lang="de-DE" dirty="0">
                <a:latin typeface="Calibri" panose="020F0502020204030204" pitchFamily="34" charset="0"/>
                <a:cs typeface="Calibri" panose="020F0502020204030204" pitchFamily="34" charset="0"/>
              </a:rPr>
              <a:t>(Landespflegekammer Rheinland-Pfalz,</a:t>
            </a:r>
            <a:r>
              <a:rPr lang="de-DE" baseline="0" dirty="0">
                <a:latin typeface="Calibri" panose="020F0502020204030204" pitchFamily="34" charset="0"/>
                <a:cs typeface="Calibri" panose="020F0502020204030204" pitchFamily="34" charset="0"/>
              </a:rPr>
              <a:t> 2023)</a:t>
            </a:r>
          </a:p>
          <a:p>
            <a:endParaRPr lang="de-DE" baseline="0" dirty="0">
              <a:latin typeface="Calibri" panose="020F0502020204030204" pitchFamily="34" charset="0"/>
              <a:cs typeface="Calibri" panose="020F0502020204030204" pitchFamily="34" charset="0"/>
            </a:endParaRPr>
          </a:p>
          <a:p>
            <a:r>
              <a:rPr lang="de-DE" b="1" baseline="0" dirty="0">
                <a:latin typeface="Calibri" panose="020F0502020204030204" pitchFamily="34" charset="0"/>
                <a:cs typeface="Calibri" panose="020F0502020204030204" pitchFamily="34" charset="0"/>
              </a:rPr>
              <a:t>Überleitung: </a:t>
            </a:r>
            <a:r>
              <a:rPr lang="de-DE" baseline="0" dirty="0">
                <a:latin typeface="Calibri" panose="020F0502020204030204" pitchFamily="34" charset="0"/>
                <a:cs typeface="Calibri" panose="020F0502020204030204" pitchFamily="34" charset="0"/>
              </a:rPr>
              <a:t>Auch im Sommer 2020, also während der </a:t>
            </a:r>
            <a:r>
              <a:rPr lang="de-DE" baseline="0" dirty="0" err="1">
                <a:latin typeface="Calibri" panose="020F0502020204030204" pitchFamily="34" charset="0"/>
                <a:cs typeface="Calibri" panose="020F0502020204030204" pitchFamily="34" charset="0"/>
              </a:rPr>
              <a:t>Coronapandemie</a:t>
            </a:r>
            <a:r>
              <a:rPr lang="de-DE" baseline="0" dirty="0">
                <a:latin typeface="Calibri" panose="020F0502020204030204" pitchFamily="34" charset="0"/>
                <a:cs typeface="Calibri" panose="020F0502020204030204" pitchFamily="34" charset="0"/>
              </a:rPr>
              <a:t>, wurden Pflegefachpersonen befragt…</a:t>
            </a:r>
            <a:endParaRPr lang="de-DE"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32</a:t>
            </a:fld>
            <a:endParaRPr lang="de-DE"/>
          </a:p>
        </p:txBody>
      </p:sp>
    </p:spTree>
    <p:extLst>
      <p:ext uri="{BB962C8B-B14F-4D97-AF65-F5344CB8AC3E}">
        <p14:creationId xmlns:p14="http://schemas.microsoft.com/office/powerpoint/2010/main" val="3636333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Auch ohne das Tragen von Schutzausrüstung kann Hitze zu schaffen machen, v. a. durch eine aufgeheizte Arbeitsumgebung. Dies wirkt sich negativ auf die Qualität der Arbeit und die Produktivität der Kolleg*innen aus und führt womöglich zu Krankheitsausfällen. </a:t>
            </a:r>
            <a:br>
              <a:rPr lang="de-DE" baseline="0" dirty="0"/>
            </a:br>
            <a:r>
              <a:rPr lang="de-DE" baseline="0" dirty="0"/>
              <a:t>Krankheitsausfälle, die in heißen Monaten liegende Urlaubszeit und der allgemeine Personalmangel führen so zu Mehrarbeit, was wiederum das verbleibende Personal belastet. Zusätzlich müssen spezielle Hitzeschutzmaßnahmen umgesetzt werden, was wiederum Mehrarbeit bedeutet. Das alles strengt unter der Hitze mehr an. So entsteht ein Teufelskreis. (HIGELA, 2024)</a:t>
            </a:r>
          </a:p>
          <a:p>
            <a:endParaRPr lang="de-DE" baseline="0" dirty="0"/>
          </a:p>
          <a:p>
            <a:r>
              <a:rPr lang="de-DE" baseline="0" dirty="0"/>
              <a:t>Auch eine Befragung von 428 Pflegefachpersonen im Sommer 2020 hat einige Gesundheitsprobleme aufgedeckt, die beim Tragen von persönlicher Schutzausrüstung (PSA) an heißen Tagen aufkommen. U. a. wurden hier Erschöpfung, Müdigkeit, Kopfschmerzen, Gereiztheit und Schwindel genannt.  </a:t>
            </a:r>
          </a:p>
          <a:p>
            <a:r>
              <a:rPr lang="de-DE" sz="1200" dirty="0"/>
              <a:t>Von</a:t>
            </a:r>
            <a:r>
              <a:rPr lang="de-DE" sz="1200" baseline="0" dirty="0"/>
              <a:t> den Befragten als</a:t>
            </a:r>
            <a:r>
              <a:rPr lang="de-DE" sz="1200" dirty="0"/>
              <a:t> besonders belastend empfunden</a:t>
            </a:r>
            <a:r>
              <a:rPr lang="de-DE" sz="1200" baseline="0" dirty="0"/>
              <a:t> wurden:</a:t>
            </a:r>
            <a:endParaRPr lang="de-DE" sz="1200" dirty="0"/>
          </a:p>
          <a:p>
            <a:pPr marL="171450" indent="-171450">
              <a:buFont typeface="Arial" panose="020B0604020202020204" pitchFamily="34" charset="0"/>
              <a:buChar char="•"/>
            </a:pPr>
            <a:r>
              <a:rPr lang="de-DE" sz="1200" dirty="0"/>
              <a:t>das Tragen einer Schutzausrüstung / Arbeitskleidung / Mund-Nasen-Schutz,</a:t>
            </a:r>
          </a:p>
          <a:p>
            <a:pPr marL="171450" indent="-171450">
              <a:buFont typeface="Arial" panose="020B0604020202020204" pitchFamily="34" charset="0"/>
              <a:buChar char="•"/>
            </a:pPr>
            <a:r>
              <a:rPr lang="de-DE" sz="1200" dirty="0"/>
              <a:t>körperlich schwere Arbeit,</a:t>
            </a:r>
          </a:p>
          <a:p>
            <a:pPr marL="171450" indent="-171450">
              <a:buFont typeface="Arial" panose="020B0604020202020204" pitchFamily="34" charset="0"/>
              <a:buChar char="•"/>
            </a:pPr>
            <a:r>
              <a:rPr lang="de-DE" sz="1200" dirty="0"/>
              <a:t>„</a:t>
            </a:r>
            <a:r>
              <a:rPr lang="de-DE" sz="1200" dirty="0" err="1"/>
              <a:t>durchgetaktete</a:t>
            </a:r>
            <a:r>
              <a:rPr lang="de-DE" sz="1200" dirty="0"/>
              <a:t> Arbeit“,</a:t>
            </a:r>
          </a:p>
          <a:p>
            <a:pPr marL="171450" indent="-171450">
              <a:buFont typeface="Arial" panose="020B0604020202020204" pitchFamily="34" charset="0"/>
              <a:buChar char="•"/>
            </a:pPr>
            <a:r>
              <a:rPr lang="de-DE" sz="1200" dirty="0"/>
              <a:t>aufgeheizte Innenräume.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t>(</a:t>
            </a:r>
            <a:r>
              <a:rPr lang="de-DE" sz="1200" dirty="0" err="1"/>
              <a:t>Jegodka</a:t>
            </a:r>
            <a:r>
              <a:rPr lang="de-DE" sz="1200" dirty="0"/>
              <a:t> et al., 2021)</a:t>
            </a:r>
          </a:p>
          <a:p>
            <a:pPr marL="0" indent="0">
              <a:buFont typeface="Arial" panose="020B0604020202020204" pitchFamily="34" charset="0"/>
              <a:buNone/>
            </a:pPr>
            <a:endParaRPr lang="de-DE" sz="1200" dirty="0"/>
          </a:p>
          <a:p>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33</a:t>
            </a:fld>
            <a:endParaRPr lang="de-DE"/>
          </a:p>
        </p:txBody>
      </p:sp>
    </p:spTree>
    <p:extLst>
      <p:ext uri="{BB962C8B-B14F-4D97-AF65-F5344CB8AC3E}">
        <p14:creationId xmlns:p14="http://schemas.microsoft.com/office/powerpoint/2010/main" val="2128002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In der Befragung wurde auch ermittelt, welche Hitzeschutzmaßnahmen im Fall der Fälle letztlich getroffen werden. Besonders eine durch Eigeninitiative erhöhte Flüssigkeitsaufnahme als auch die Bereitstellung von mehr Getränken durch den Arbeitgeber stehen hier im Vordergrund. Generell lässt sich aber feststellen, dass besonders strukturelle Gegebenheiten, wie z. B. eine Änderung in der Pflegeplanung, mehr Pausen oder Veränderungen in der Personalplanung oder Tourenplanung, deutlich zu kurz kommen. (</a:t>
            </a:r>
            <a:r>
              <a:rPr lang="de-DE" sz="1200" dirty="0" err="1">
                <a:latin typeface="Calibri" panose="020F0502020204030204" pitchFamily="34" charset="0"/>
                <a:cs typeface="Calibri" panose="020F0502020204030204" pitchFamily="34" charset="0"/>
              </a:rPr>
              <a:t>Jegodka</a:t>
            </a:r>
            <a:r>
              <a:rPr lang="de-DE" sz="1200" dirty="0">
                <a:latin typeface="Calibri" panose="020F0502020204030204" pitchFamily="34" charset="0"/>
                <a:cs typeface="Calibri" panose="020F0502020204030204" pitchFamily="34" charset="0"/>
              </a:rPr>
              <a:t> et al., 2021)</a:t>
            </a:r>
          </a:p>
          <a:p>
            <a:endParaRPr lang="de-DE" sz="12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baseline="0" dirty="0">
                <a:latin typeface="Calibri" panose="020F0502020204030204" pitchFamily="34" charset="0"/>
                <a:cs typeface="Calibri" panose="020F0502020204030204" pitchFamily="34" charset="0"/>
              </a:rPr>
              <a:t>Überleitung: </a:t>
            </a:r>
            <a:r>
              <a:rPr lang="de-DE" dirty="0">
                <a:latin typeface="Calibri" panose="020F0502020204030204" pitchFamily="34" charset="0"/>
                <a:cs typeface="Calibri" panose="020F0502020204030204" pitchFamily="34" charset="0"/>
              </a:rPr>
              <a:t>Hitzeschutz heißt vor allem Eigenschutz…</a:t>
            </a:r>
          </a:p>
          <a:p>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34</a:t>
            </a:fld>
            <a:endParaRPr lang="de-DE"/>
          </a:p>
        </p:txBody>
      </p:sp>
    </p:spTree>
    <p:extLst>
      <p:ext uri="{BB962C8B-B14F-4D97-AF65-F5344CB8AC3E}">
        <p14:creationId xmlns:p14="http://schemas.microsoft.com/office/powerpoint/2010/main" val="601690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3000" dirty="0">
                <a:latin typeface="Calibri" panose="020F0502020204030204" pitchFamily="34" charset="0"/>
                <a:cs typeface="Calibri" panose="020F0502020204030204" pitchFamily="34" charset="0"/>
              </a:rPr>
              <a:t>Anhaltende Hitze schadet sowohl der physischen als auch psychischen Gesundheit. Man entwickelt eine g</a:t>
            </a:r>
            <a:r>
              <a:rPr lang="de-DE" sz="3000" dirty="0">
                <a:latin typeface="Calibri" panose="020F0502020204030204" pitchFamily="34" charset="0"/>
                <a:cs typeface="Calibri" panose="020F0502020204030204" pitchFamily="34" charset="0"/>
                <a:sym typeface="Wingdings" panose="05000000000000000000" pitchFamily="2" charset="2"/>
              </a:rPr>
              <a:t>eringere Stresstoleranz, verminderte Konzentrationsfähigkeit und bekommt Stimmungsschwankungen.</a:t>
            </a:r>
            <a:r>
              <a:rPr lang="de-DE" sz="3000" baseline="0" dirty="0">
                <a:latin typeface="Calibri" panose="020F0502020204030204" pitchFamily="34" charset="0"/>
                <a:cs typeface="Calibri" panose="020F0502020204030204" pitchFamily="34" charset="0"/>
                <a:sym typeface="Wingdings" panose="05000000000000000000" pitchFamily="2" charset="2"/>
              </a:rPr>
              <a:t> Hierdurch kommt es zu einer verminderten Leistungsfähigkeit und zu einem erhöhten Unfallrisiko!</a:t>
            </a:r>
          </a:p>
          <a:p>
            <a:pPr marL="0" indent="0">
              <a:buNone/>
            </a:pPr>
            <a:r>
              <a:rPr lang="de-DE" sz="3000" dirty="0">
                <a:solidFill>
                  <a:srgbClr val="FF0000"/>
                </a:solidFill>
                <a:latin typeface="Calibri" panose="020F0502020204030204" pitchFamily="34" charset="0"/>
                <a:cs typeface="Calibri" panose="020F0502020204030204" pitchFamily="34" charset="0"/>
                <a:sym typeface="Wingdings" panose="05000000000000000000" pitchFamily="2" charset="2"/>
              </a:rPr>
              <a:t>Hitzeschutz ist also auch für Pflegefachpersonen unerlässlich! </a:t>
            </a:r>
          </a:p>
          <a:p>
            <a:pPr marL="0" indent="0">
              <a:buNone/>
            </a:pPr>
            <a:r>
              <a:rPr lang="de-DE" sz="2200" i="0" dirty="0">
                <a:latin typeface="Calibri" panose="020F0502020204030204" pitchFamily="34" charset="0"/>
                <a:cs typeface="Calibri" panose="020F0502020204030204" pitchFamily="34" charset="0"/>
                <a:sym typeface="Wingdings" panose="05000000000000000000" pitchFamily="2" charset="2"/>
              </a:rPr>
              <a:t>(</a:t>
            </a:r>
            <a:r>
              <a:rPr lang="de-DE" sz="2400" i="0" dirty="0">
                <a:latin typeface="Calibri" panose="020F0502020204030204" pitchFamily="34" charset="0"/>
                <a:cs typeface="Calibri" panose="020F0502020204030204" pitchFamily="34" charset="0"/>
              </a:rPr>
              <a:t>Berufsgenossenschaft für Gesundheitsdienst und Wohlfahrtspflege </a:t>
            </a:r>
            <a:r>
              <a:rPr lang="de-DE" sz="2400" i="1" dirty="0">
                <a:latin typeface="Calibri" panose="020F0502020204030204" pitchFamily="34" charset="0"/>
                <a:cs typeface="Calibri" panose="020F0502020204030204" pitchFamily="34" charset="0"/>
              </a:rPr>
              <a:t>(</a:t>
            </a:r>
            <a:r>
              <a:rPr lang="de-DE" sz="2200" dirty="0">
                <a:latin typeface="Calibri" panose="020F0502020204030204" pitchFamily="34" charset="0"/>
                <a:cs typeface="Calibri" panose="020F0502020204030204" pitchFamily="34" charset="0"/>
                <a:sym typeface="Wingdings" panose="05000000000000000000" pitchFamily="2" charset="2"/>
              </a:rPr>
              <a:t>BGW)</a:t>
            </a:r>
            <a:r>
              <a:rPr lang="de-DE" sz="2200" dirty="0">
                <a:effectLst/>
                <a:latin typeface="Calibri" panose="020F0502020204030204" pitchFamily="34" charset="0"/>
                <a:cs typeface="Calibri" panose="020F0502020204030204" pitchFamily="34" charset="0"/>
              </a:rPr>
              <a:t>, 2024; </a:t>
            </a:r>
            <a:r>
              <a:rPr lang="de-DE" sz="2200" dirty="0" err="1">
                <a:effectLst/>
                <a:latin typeface="Calibri" panose="020F0502020204030204" pitchFamily="34" charset="0"/>
                <a:cs typeface="Calibri" panose="020F0502020204030204" pitchFamily="34" charset="0"/>
              </a:rPr>
              <a:t>Foppa</a:t>
            </a:r>
            <a:r>
              <a:rPr lang="de-DE" sz="2200" dirty="0">
                <a:effectLst/>
                <a:latin typeface="Calibri" panose="020F0502020204030204" pitchFamily="34" charset="0"/>
                <a:cs typeface="Calibri" panose="020F0502020204030204" pitchFamily="34" charset="0"/>
              </a:rPr>
              <a:t>, 2015)</a:t>
            </a:r>
            <a:endParaRPr lang="de-DE"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de-DE" dirty="0">
                <a:latin typeface="Calibri" panose="020F0502020204030204" pitchFamily="34" charset="0"/>
                <a:cs typeface="Calibri" panose="020F0502020204030204" pitchFamily="34" charset="0"/>
              </a:rPr>
              <a:t>Folgende</a:t>
            </a:r>
            <a:r>
              <a:rPr lang="de-DE" baseline="0" dirty="0">
                <a:latin typeface="Calibri" panose="020F0502020204030204" pitchFamily="34" charset="0"/>
                <a:cs typeface="Calibri" panose="020F0502020204030204" pitchFamily="34" charset="0"/>
              </a:rPr>
              <a:t> Erkenntnisse sind besonders Interessant für die An- und Abreise von Mitarbeitenden, für Pflegefachpersonen im ambulanten Pflegedienst, aber auch Fahrer*innen von Krankentransporten oder Rettungswägen.</a:t>
            </a:r>
          </a:p>
          <a:p>
            <a:pPr marL="0" indent="0">
              <a:buFont typeface="Arial" panose="020B0604020202020204" pitchFamily="34" charset="0"/>
              <a:buNone/>
            </a:pPr>
            <a:endParaRPr lang="de-DE"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„Europäische Automobilclubs warnen seit längerem, dass Fahren bei Hitze die gleiche Wirkung habe wie 0,5 Promille Alkohol im Blut. Wie eine Studie des deutschen ADAC zeigt, ereignet sich jeder siebte Verkehrsunfall mit Verletzten an </a:t>
            </a:r>
            <a:r>
              <a:rPr lang="de-DE" dirty="0" err="1">
                <a:latin typeface="Calibri" panose="020F0502020204030204" pitchFamily="34" charset="0"/>
                <a:cs typeface="Calibri" panose="020F0502020204030204" pitchFamily="34" charset="0"/>
              </a:rPr>
              <a:t>heissen</a:t>
            </a:r>
            <a:r>
              <a:rPr lang="de-DE" dirty="0">
                <a:latin typeface="Calibri" panose="020F0502020204030204" pitchFamily="34" charset="0"/>
                <a:cs typeface="Calibri" panose="020F0502020204030204" pitchFamily="34" charset="0"/>
              </a:rPr>
              <a:t> Sommertagen mit Temperaturen von 25 Grad und mehr. Die Hauptursache sind Fahrfehler, die durch mangelnde Konzentration verursacht werden […]“ (</a:t>
            </a:r>
            <a:r>
              <a:rPr lang="de-DE" dirty="0" err="1">
                <a:latin typeface="Calibri" panose="020F0502020204030204" pitchFamily="34" charset="0"/>
                <a:cs typeface="Calibri" panose="020F0502020204030204" pitchFamily="34" charset="0"/>
              </a:rPr>
              <a:t>Foppa</a:t>
            </a:r>
            <a:r>
              <a:rPr lang="de-DE" dirty="0">
                <a:latin typeface="Calibri" panose="020F0502020204030204" pitchFamily="34" charset="0"/>
                <a:cs typeface="Calibri" panose="020F0502020204030204" pitchFamily="34" charset="0"/>
              </a:rPr>
              <a:t>, 2015)</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„Statistisch nachweisbar ist eine Koinzidenz zwischen hohen Temperaturen und mehr Verkehrsunfällen für den Hitzesommer 2003“ (</a:t>
            </a:r>
            <a:r>
              <a:rPr lang="de-DE" dirty="0" err="1">
                <a:latin typeface="Calibri" panose="020F0502020204030204" pitchFamily="34" charset="0"/>
                <a:cs typeface="Calibri" panose="020F0502020204030204" pitchFamily="34" charset="0"/>
              </a:rPr>
              <a:t>Foppa</a:t>
            </a:r>
            <a:r>
              <a:rPr lang="de-DE" dirty="0">
                <a:latin typeface="Calibri" panose="020F0502020204030204" pitchFamily="34" charset="0"/>
                <a:cs typeface="Calibri" panose="020F0502020204030204" pitchFamily="34" charset="0"/>
              </a:rPr>
              <a:t>, 2015)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latin typeface="Calibri" panose="020F0502020204030204" pitchFamily="34" charset="0"/>
                <a:cs typeface="Calibri" panose="020F0502020204030204" pitchFamily="34" charset="0"/>
              </a:rPr>
              <a:t>„Hitze kann aber auch für Autofahrer und -</a:t>
            </a:r>
            <a:r>
              <a:rPr lang="de-DE" dirty="0" err="1">
                <a:latin typeface="Calibri" panose="020F0502020204030204" pitchFamily="34" charset="0"/>
                <a:cs typeface="Calibri" panose="020F0502020204030204" pitchFamily="34" charset="0"/>
              </a:rPr>
              <a:t>fahrerinnen</a:t>
            </a:r>
            <a:r>
              <a:rPr lang="de-DE" dirty="0">
                <a:latin typeface="Calibri" panose="020F0502020204030204" pitchFamily="34" charset="0"/>
                <a:cs typeface="Calibri" panose="020F0502020204030204" pitchFamily="34" charset="0"/>
              </a:rPr>
              <a:t> gefährlich werden. Im Sommer können sich Fahrzeuge in wenigen Minuten auf bis zu 60 Grad Celsius aufheizen. Die gefährlichen Folgen: Autofahrer werden unkonzentriert, das Unfallrisiko steigt. Häufig nützen auch geöffnete Fenster nichts: Blieben die Fenster geschlossen, wurden in einem ADAC Test bei 28 Grad Außentemperatur im Fahrzeuginneren nach zehn Minuten 38 Grad und nach 20 Minuten sogar 45 Grad gemessen. Bei zwei leicht geöffneten Fensterscheiben erreichten die Werte immerhin noch 36 bzw. 42 Grad Celsius“ (</a:t>
            </a:r>
            <a:r>
              <a:rPr lang="de-DE" b="0" dirty="0"/>
              <a:t>Allgemeiner Deutscher Automobil-Club</a:t>
            </a:r>
            <a:r>
              <a:rPr lang="de-DE" b="0" baseline="0" dirty="0"/>
              <a:t> (</a:t>
            </a:r>
            <a:r>
              <a:rPr lang="de-DE" dirty="0">
                <a:latin typeface="Calibri" panose="020F0502020204030204" pitchFamily="34" charset="0"/>
                <a:cs typeface="Calibri" panose="020F0502020204030204" pitchFamily="34" charset="0"/>
              </a:rPr>
              <a:t>ADAC),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latin typeface="Calibri" panose="020F0502020204030204" pitchFamily="34" charset="0"/>
                <a:cs typeface="Calibri" panose="020F0502020204030204" pitchFamily="34" charset="0"/>
              </a:rPr>
              <a:t>Überleitung: </a:t>
            </a:r>
            <a:r>
              <a:rPr lang="de-DE" dirty="0">
                <a:latin typeface="Calibri" panose="020F0502020204030204" pitchFamily="34" charset="0"/>
                <a:cs typeface="Calibri" panose="020F0502020204030204" pitchFamily="34" charset="0"/>
              </a:rPr>
              <a:t>Bevor wir uns</a:t>
            </a:r>
            <a:r>
              <a:rPr lang="de-DE" baseline="0" dirty="0">
                <a:latin typeface="Calibri" panose="020F0502020204030204" pitchFamily="34" charset="0"/>
                <a:cs typeface="Calibri" panose="020F0502020204030204" pitchFamily="34" charset="0"/>
              </a:rPr>
              <a:t> nun bereits umgesetzte Maßnahmen aus der Praxis anschauen, wollen wir eine Pause machen, um etwas Energie zu tanken…</a:t>
            </a:r>
            <a:endParaRPr lang="de-DE"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35</a:t>
            </a:fld>
            <a:endParaRPr lang="de-DE"/>
          </a:p>
        </p:txBody>
      </p:sp>
    </p:spTree>
    <p:extLst>
      <p:ext uri="{BB962C8B-B14F-4D97-AF65-F5344CB8AC3E}">
        <p14:creationId xmlns:p14="http://schemas.microsoft.com/office/powerpoint/2010/main" val="32140116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15 Minuten</a:t>
            </a:r>
            <a:r>
              <a:rPr lang="de-DE" baseline="0" dirty="0"/>
              <a:t> Pause</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36</a:t>
            </a:fld>
            <a:endParaRPr lang="de-DE"/>
          </a:p>
        </p:txBody>
      </p:sp>
    </p:spTree>
    <p:extLst>
      <p:ext uri="{BB962C8B-B14F-4D97-AF65-F5344CB8AC3E}">
        <p14:creationId xmlns:p14="http://schemas.microsoft.com/office/powerpoint/2010/main" val="801427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37</a:t>
            </a:fld>
            <a:endParaRPr lang="de-DE"/>
          </a:p>
        </p:txBody>
      </p:sp>
    </p:spTree>
    <p:extLst>
      <p:ext uri="{BB962C8B-B14F-4D97-AF65-F5344CB8AC3E}">
        <p14:creationId xmlns:p14="http://schemas.microsoft.com/office/powerpoint/2010/main" val="2419009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b="0" u="none" dirty="0">
                <a:sym typeface="Wingdings" panose="05000000000000000000" pitchFamily="2" charset="2"/>
              </a:rPr>
              <a:t>Mal ein Blick in die Praxis…</a:t>
            </a:r>
          </a:p>
          <a:p>
            <a:pPr marL="0" indent="0">
              <a:buFont typeface="Wingdings" panose="05000000000000000000" pitchFamily="2" charset="2"/>
              <a:buNone/>
            </a:pPr>
            <a:endParaRPr lang="de-DE" b="0" u="sng"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Projekt HIGELA</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Förderung eines Konzeptes zum Schutz von Pflegebedürftigen und Beschäftigten in stationären Pflegeeinrichtungen durch die Betriebskrankenkassen. Der BKK Dachverband beschloss mit dem AWO Bundesverband und der Deutschen Allianz Klimawandel und Gesundheit (KLUG) eine entsprechende Projektförderung.</a:t>
            </a:r>
            <a:r>
              <a:rPr lang="de-DE" baseline="0" dirty="0"/>
              <a:t> </a:t>
            </a:r>
            <a:r>
              <a:rPr lang="de-DE" dirty="0"/>
              <a:t>Im Fokus der Kooperation steht die Erprobung verschiedener Maßnahmen und die Sensibilisierung von Bewohnenden und Pflegenden für die Gefahren von Hitze. Dazu werden in enger Zusammenarbeit mit den Projektregionen verhaltens- und verhältnispräventive Maßnahmen und Mustermaßnahmenpläne entwickelt. Ziel ist es die Lebens- und Arbeitsbedingungen in der stationären Pflege </a:t>
            </a:r>
            <a:r>
              <a:rPr lang="de-DE" dirty="0" err="1"/>
              <a:t>hitzeresilienter</a:t>
            </a:r>
            <a:r>
              <a:rPr lang="de-DE" dirty="0"/>
              <a:t> zu gestalten. Auch An- und Zugehörige werden informiert und zu Hitzethemen beraten. (HIGELA,</a:t>
            </a:r>
            <a:r>
              <a:rPr lang="de-DE" baseline="0" dirty="0"/>
              <a:t> o. J.)</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Mehr dazu</a:t>
            </a:r>
            <a:r>
              <a:rPr lang="de-DE" baseline="0" dirty="0"/>
              <a:t> unter https://higela.de/ (inklusive Materialien/ </a:t>
            </a:r>
            <a:r>
              <a:rPr lang="de-DE" dirty="0"/>
              <a:t>Schulungsunterlagen)</a:t>
            </a:r>
          </a:p>
        </p:txBody>
      </p:sp>
      <p:sp>
        <p:nvSpPr>
          <p:cNvPr id="4" name="Foliennummernplatzhalter 3"/>
          <p:cNvSpPr>
            <a:spLocks noGrp="1"/>
          </p:cNvSpPr>
          <p:nvPr>
            <p:ph type="sldNum" sz="quarter" idx="10"/>
          </p:nvPr>
        </p:nvSpPr>
        <p:spPr/>
        <p:txBody>
          <a:bodyPr/>
          <a:lstStyle/>
          <a:p>
            <a:fld id="{551367AA-DC43-43C4-BC99-49169608304F}" type="slidenum">
              <a:rPr lang="de-DE" smtClean="0"/>
              <a:t>38</a:t>
            </a:fld>
            <a:endParaRPr lang="de-DE"/>
          </a:p>
        </p:txBody>
      </p:sp>
    </p:spTree>
    <p:extLst>
      <p:ext uri="{BB962C8B-B14F-4D97-AF65-F5344CB8AC3E}">
        <p14:creationId xmlns:p14="http://schemas.microsoft.com/office/powerpoint/2010/main" val="1435028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b="1" u="none" dirty="0">
                <a:sym typeface="Wingdings" panose="05000000000000000000" pitchFamily="2" charset="2"/>
              </a:rPr>
              <a:t>Genannte</a:t>
            </a:r>
            <a:r>
              <a:rPr lang="de-DE" b="1" u="none" baseline="0" dirty="0">
                <a:sym typeface="Wingdings" panose="05000000000000000000" pitchFamily="2" charset="2"/>
              </a:rPr>
              <a:t> Maßnahmen seitens HIGELA:</a:t>
            </a:r>
            <a:endParaRPr lang="de-DE" b="1" u="none" dirty="0">
              <a:sym typeface="Wingdings" panose="05000000000000000000" pitchFamily="2" charset="2"/>
            </a:endParaRPr>
          </a:p>
          <a:p>
            <a:pPr marL="171450" indent="-171450">
              <a:buFont typeface="Arial" panose="020B0604020202020204" pitchFamily="34" charset="0"/>
              <a:buChar char="•"/>
            </a:pPr>
            <a:r>
              <a:rPr lang="de-DE" dirty="0"/>
              <a:t>Anpassung Ess- und Trinkverhalten (auch der zu Pflegenden); Sommerspeiseplan mit Küche ausarbeiten</a:t>
            </a:r>
          </a:p>
          <a:p>
            <a:pPr marL="171450" indent="-171450">
              <a:buFont typeface="Arial" panose="020B0604020202020204" pitchFamily="34" charset="0"/>
              <a:buChar char="•"/>
            </a:pPr>
            <a:r>
              <a:rPr lang="de-DE" dirty="0"/>
              <a:t>Heiße Bereiche identifizieren und Aufenthalt dort vermeiden</a:t>
            </a:r>
          </a:p>
          <a:p>
            <a:pPr marL="171450" indent="-171450">
              <a:buFont typeface="Arial" panose="020B0604020202020204" pitchFamily="34" charset="0"/>
              <a:buChar char="•"/>
            </a:pPr>
            <a:r>
              <a:rPr lang="de-DE" dirty="0"/>
              <a:t>Siesta einlegen soweit möglich (evtl. Besuchszeiten anpassen)</a:t>
            </a:r>
          </a:p>
          <a:p>
            <a:pPr marL="171450" indent="-171450">
              <a:buFont typeface="Arial" panose="020B0604020202020204" pitchFamily="34" charset="0"/>
              <a:buChar char="•"/>
            </a:pPr>
            <a:r>
              <a:rPr lang="de-DE" dirty="0"/>
              <a:t>Hitzeschutz im Freien</a:t>
            </a:r>
          </a:p>
          <a:p>
            <a:pPr marL="171450" indent="-171450">
              <a:buFont typeface="Arial" panose="020B0604020202020204" pitchFamily="34" charset="0"/>
              <a:buChar char="•"/>
            </a:pPr>
            <a:r>
              <a:rPr lang="de-DE" dirty="0"/>
              <a:t>Wohnraum anpassen</a:t>
            </a:r>
          </a:p>
          <a:p>
            <a:pPr marL="171450" indent="-171450">
              <a:buFont typeface="Arial" panose="020B0604020202020204" pitchFamily="34" charset="0"/>
              <a:buChar char="•"/>
            </a:pPr>
            <a:r>
              <a:rPr lang="de-DE" dirty="0"/>
              <a:t>Aufklärung aller (Personal, zu Pflegende, Angehörige, Ehrenamtliche…)</a:t>
            </a:r>
          </a:p>
          <a:p>
            <a:pPr marL="171450" indent="-171450">
              <a:buFont typeface="Arial" panose="020B0604020202020204" pitchFamily="34" charset="0"/>
              <a:buChar char="•"/>
            </a:pPr>
            <a:r>
              <a:rPr lang="de-DE" dirty="0"/>
              <a:t>usw.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(HIGELA,</a:t>
            </a:r>
            <a:r>
              <a:rPr lang="de-DE" baseline="0" dirty="0"/>
              <a:t> o. J.)</a:t>
            </a:r>
          </a:p>
        </p:txBody>
      </p:sp>
      <p:sp>
        <p:nvSpPr>
          <p:cNvPr id="4" name="Foliennummernplatzhalter 3"/>
          <p:cNvSpPr>
            <a:spLocks noGrp="1"/>
          </p:cNvSpPr>
          <p:nvPr>
            <p:ph type="sldNum" sz="quarter" idx="10"/>
          </p:nvPr>
        </p:nvSpPr>
        <p:spPr/>
        <p:txBody>
          <a:bodyPr/>
          <a:lstStyle/>
          <a:p>
            <a:fld id="{551367AA-DC43-43C4-BC99-49169608304F}" type="slidenum">
              <a:rPr lang="de-DE" smtClean="0"/>
              <a:t>39</a:t>
            </a:fld>
            <a:endParaRPr lang="de-DE"/>
          </a:p>
        </p:txBody>
      </p:sp>
    </p:spTree>
    <p:extLst>
      <p:ext uri="{BB962C8B-B14F-4D97-AF65-F5344CB8AC3E}">
        <p14:creationId xmlns:p14="http://schemas.microsoft.com/office/powerpoint/2010/main" val="246843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Lernziele:</a:t>
            </a:r>
          </a:p>
          <a:p>
            <a:endParaRPr lang="de-DE" baseline="0" dirty="0"/>
          </a:p>
          <a:p>
            <a:pPr marL="171450" lvl="0" indent="-171450">
              <a:buFont typeface="Arial" panose="020B0604020202020204" pitchFamily="34" charset="0"/>
              <a:buChar char="•"/>
            </a:pPr>
            <a:r>
              <a:rPr lang="de-DE" sz="1200" dirty="0"/>
              <a:t>Sie kennen die gesundheitlichen Risiken von Hitze und benennen Maßnahmen, um sich den klimatischen Bedingungen anzupassen und diese abzumildern. Sie lernen, während Hitzeperioden sowohl vorbeugend als auch im Notfall richtig zu handeln.</a:t>
            </a:r>
          </a:p>
          <a:p>
            <a:pPr marL="171450" lvl="0" indent="-171450">
              <a:buFont typeface="Arial" panose="020B0604020202020204" pitchFamily="34" charset="0"/>
              <a:buChar char="•"/>
            </a:pPr>
            <a:r>
              <a:rPr lang="de-DE" sz="1200" dirty="0"/>
              <a:t>Sie planen gemeinsam Maßnahmen zum Schutz vor Hitze und setzen sich für eine gute Einbindung in die Pflegepraxis und Praxisanleitung ein.</a:t>
            </a:r>
          </a:p>
          <a:p>
            <a:pPr marL="171450" lvl="0" indent="-171450">
              <a:buFont typeface="Arial" panose="020B0604020202020204" pitchFamily="34" charset="0"/>
              <a:buChar char="•"/>
            </a:pPr>
            <a:r>
              <a:rPr lang="de-DE" sz="1200" dirty="0"/>
              <a:t>Sie reflektieren Ihren eigenen Beitrag zum Gesundheitsschutz, besonders im Hinblick auf wirksame Hitzeschutzmaßnahmen im Pflegealltag.</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7780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0" dirty="0">
                <a:latin typeface="Calibri" panose="020F0502020204030204" pitchFamily="34" charset="0"/>
                <a:cs typeface="Calibri" panose="020F0502020204030204" pitchFamily="34" charset="0"/>
              </a:rPr>
              <a:t>Als besonders nachhaltig und auf Hitzeschutz</a:t>
            </a:r>
            <a:r>
              <a:rPr lang="de-DE" b="0" baseline="0" dirty="0">
                <a:latin typeface="Calibri" panose="020F0502020204030204" pitchFamily="34" charset="0"/>
                <a:cs typeface="Calibri" panose="020F0502020204030204" pitchFamily="34" charset="0"/>
              </a:rPr>
              <a:t> spezialisiert gilt auch das Universitätsklinikum Tübingen</a:t>
            </a:r>
          </a:p>
          <a:p>
            <a:pPr marL="0" indent="0">
              <a:buNone/>
            </a:pPr>
            <a:endParaRPr lang="de-DE" b="0" dirty="0">
              <a:latin typeface="Calibri" panose="020F0502020204030204" pitchFamily="34" charset="0"/>
              <a:cs typeface="Calibri" panose="020F0502020204030204" pitchFamily="34" charset="0"/>
            </a:endParaRPr>
          </a:p>
          <a:p>
            <a:pPr marL="0" indent="0">
              <a:buNone/>
            </a:pPr>
            <a:r>
              <a:rPr lang="de-DE" b="1" dirty="0">
                <a:latin typeface="Calibri" panose="020F0502020204030204" pitchFamily="34" charset="0"/>
                <a:cs typeface="Calibri" panose="020F0502020204030204" pitchFamily="34" charset="0"/>
              </a:rPr>
              <a:t>Hitzeschutz:</a:t>
            </a:r>
            <a:endParaRPr lang="de-DE" b="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Seit Juni 2024 Hitzeschutzplan</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Arbeitskreis Hitze: regelmäßig Maßnahmen zur Entlastung der „Hitze-Hotspots“</a:t>
            </a:r>
          </a:p>
          <a:p>
            <a:pPr marL="171450" indent="-171450">
              <a:buFont typeface="Arial" panose="020B0604020202020204" pitchFamily="34" charset="0"/>
              <a:buChar char="•"/>
            </a:pPr>
            <a:r>
              <a:rPr lang="de-DE" dirty="0">
                <a:latin typeface="Calibri" panose="020F0502020204030204" pitchFamily="34" charset="0"/>
                <a:cs typeface="Calibri" panose="020F0502020204030204" pitchFamily="34" charset="0"/>
              </a:rPr>
              <a:t>„Hitze-Formular“: Mitarbeitende können hohe Hitzebelastungen an ihrem Arbeitsplatz melden</a:t>
            </a:r>
          </a:p>
          <a:p>
            <a:pPr marL="0" indent="0">
              <a:spcBef>
                <a:spcPts val="600"/>
              </a:spcBef>
              <a:buNone/>
            </a:pPr>
            <a:r>
              <a:rPr lang="de-DE" b="1" dirty="0">
                <a:latin typeface="Calibri" panose="020F0502020204030204" pitchFamily="34" charset="0"/>
                <a:cs typeface="Calibri" panose="020F0502020204030204" pitchFamily="34" charset="0"/>
              </a:rPr>
              <a:t>Medizinische Lehre: </a:t>
            </a:r>
          </a:p>
          <a:p>
            <a:pPr marL="0" indent="0">
              <a:spcBef>
                <a:spcPts val="600"/>
              </a:spcBef>
              <a:buNone/>
            </a:pPr>
            <a:r>
              <a:rPr lang="de-DE" dirty="0">
                <a:latin typeface="Calibri" panose="020F0502020204030204" pitchFamily="34" charset="0"/>
                <a:cs typeface="Calibri" panose="020F0502020204030204" pitchFamily="34" charset="0"/>
              </a:rPr>
              <a:t>An medizinischer Fakultät Tübingen Wahlfach „Klimawandel &amp; Gesundheit in der Primärversorgung“ </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a:latin typeface="Calibri" panose="020F0502020204030204" pitchFamily="34" charset="0"/>
                <a:cs typeface="Calibri" panose="020F0502020204030204" pitchFamily="34" charset="0"/>
              </a:rPr>
              <a:t>vermittelt Faktenwissen zum Thema Klimawandel und Gesundheit im allgemeinmedizinischen Kontext und sensibilisiert Studierende früh für den Zusammenhang zwischen Klima und Gesundheit</a:t>
            </a:r>
          </a:p>
          <a:p>
            <a:pPr marL="0" indent="0">
              <a:spcBef>
                <a:spcPts val="600"/>
              </a:spcBef>
              <a:buNone/>
            </a:pPr>
            <a:r>
              <a:rPr lang="de-DE" dirty="0">
                <a:latin typeface="Calibri" panose="020F0502020204030204" pitchFamily="34" charset="0"/>
                <a:cs typeface="Calibri" panose="020F0502020204030204" pitchFamily="34" charset="0"/>
              </a:rPr>
              <a:t>(Universitätsklinikum</a:t>
            </a:r>
            <a:r>
              <a:rPr lang="de-DE" baseline="0" dirty="0">
                <a:latin typeface="Calibri" panose="020F0502020204030204" pitchFamily="34" charset="0"/>
                <a:cs typeface="Calibri" panose="020F0502020204030204" pitchFamily="34" charset="0"/>
              </a:rPr>
              <a:t> Tübingen, 2024)</a:t>
            </a:r>
            <a:endParaRPr lang="de-DE"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40</a:t>
            </a:fld>
            <a:endParaRPr lang="de-DE"/>
          </a:p>
        </p:txBody>
      </p:sp>
    </p:spTree>
    <p:extLst>
      <p:ext uri="{BB962C8B-B14F-4D97-AF65-F5344CB8AC3E}">
        <p14:creationId xmlns:p14="http://schemas.microsoft.com/office/powerpoint/2010/main" val="3986615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600"/>
              </a:spcBef>
              <a:buNone/>
            </a:pPr>
            <a:r>
              <a:rPr lang="de-DE" b="0" dirty="0">
                <a:latin typeface="Calibri" panose="020F0502020204030204" pitchFamily="34" charset="0"/>
                <a:ea typeface="Calibri" panose="020F0502020204030204" pitchFamily="34" charset="0"/>
                <a:cs typeface="Calibri" panose="020F0502020204030204" pitchFamily="34" charset="0"/>
              </a:rPr>
              <a:t>Online lassen sich mittlerweile auch zur Verfügung gestellte</a:t>
            </a:r>
            <a:r>
              <a:rPr lang="de-DE" b="0" baseline="0" dirty="0">
                <a:latin typeface="Calibri" panose="020F0502020204030204" pitchFamily="34" charset="0"/>
                <a:ea typeface="Calibri" panose="020F0502020204030204" pitchFamily="34" charset="0"/>
                <a:cs typeface="Calibri" panose="020F0502020204030204" pitchFamily="34" charset="0"/>
              </a:rPr>
              <a:t> </a:t>
            </a:r>
            <a:r>
              <a:rPr lang="de-DE" b="0" dirty="0">
                <a:latin typeface="Calibri" panose="020F0502020204030204" pitchFamily="34" charset="0"/>
                <a:ea typeface="Calibri" panose="020F0502020204030204" pitchFamily="34" charset="0"/>
                <a:cs typeface="Calibri" panose="020F0502020204030204" pitchFamily="34" charset="0"/>
              </a:rPr>
              <a:t>Musterhitzeschutzpläne finden:</a:t>
            </a:r>
          </a:p>
          <a:p>
            <a:pPr marL="0" indent="0">
              <a:spcBef>
                <a:spcPts val="600"/>
              </a:spcBef>
              <a:buNone/>
            </a:pPr>
            <a:endParaRPr lang="de-DE"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de-DE" b="1" dirty="0">
                <a:latin typeface="Calibri" panose="020F0502020204030204" pitchFamily="34" charset="0"/>
                <a:cs typeface="Calibri" panose="020F0502020204030204" pitchFamily="34" charset="0"/>
              </a:rPr>
              <a:t>Pilotprojekt Aktionsbündnis Hitzeschutz Berlin</a:t>
            </a:r>
          </a:p>
          <a:p>
            <a:pPr marL="0" indent="0">
              <a:buNone/>
            </a:pPr>
            <a:r>
              <a:rPr lang="de-DE" sz="1800" dirty="0">
                <a:latin typeface="Calibri" panose="020F0502020204030204" pitchFamily="34" charset="0"/>
                <a:cs typeface="Calibri" panose="020F0502020204030204" pitchFamily="34" charset="0"/>
              </a:rPr>
              <a:t>Musterhitzeschutzpläne für die verschiedenen Gesundheitssektoren und Einrichtungsarten, z. B. Krankenhäuser, ambulante Praxen, ambulante Pflege, stationäre Pflege:</a:t>
            </a:r>
          </a:p>
          <a:p>
            <a:pPr marL="0" indent="0">
              <a:buNone/>
            </a:pPr>
            <a:r>
              <a:rPr lang="de-DE" sz="1800" dirty="0">
                <a:latin typeface="Calibri" panose="020F0502020204030204" pitchFamily="34" charset="0"/>
                <a:cs typeface="Calibri" panose="020F0502020204030204" pitchFamily="34" charset="0"/>
                <a:hlinkClick r:id="rId3"/>
              </a:rPr>
              <a:t>https://hitze.info/hitzeschutz/hitzeschutzplane/?cmplz-force-reload=1710772689190</a:t>
            </a:r>
            <a:r>
              <a:rPr lang="de-DE" sz="1800" dirty="0">
                <a:latin typeface="Calibri" panose="020F0502020204030204" pitchFamily="34" charset="0"/>
                <a:cs typeface="Calibri" panose="020F0502020204030204" pitchFamily="34" charset="0"/>
              </a:rPr>
              <a:t> </a:t>
            </a:r>
          </a:p>
          <a:p>
            <a:pPr marL="457200" lvl="1" indent="0">
              <a:buNone/>
            </a:pPr>
            <a:endParaRPr lang="de-DE" sz="2200" b="1" dirty="0">
              <a:latin typeface="Calibri" panose="020F0502020204030204" pitchFamily="34" charset="0"/>
              <a:cs typeface="Calibri" panose="020F0502020204030204" pitchFamily="34" charset="0"/>
            </a:endParaRPr>
          </a:p>
          <a:p>
            <a:pPr marL="0" indent="0">
              <a:buNone/>
            </a:pPr>
            <a:r>
              <a:rPr lang="de-DE" b="1" dirty="0">
                <a:latin typeface="Calibri" panose="020F0502020204030204" pitchFamily="34" charset="0"/>
                <a:cs typeface="Calibri" panose="020F0502020204030204" pitchFamily="34" charset="0"/>
              </a:rPr>
              <a:t>Klinikum der Ludwig-Maximilians-Universität München</a:t>
            </a:r>
          </a:p>
          <a:p>
            <a:pPr marL="0" indent="0">
              <a:buNone/>
            </a:pPr>
            <a:r>
              <a:rPr lang="de-DE" sz="1800" dirty="0">
                <a:latin typeface="Calibri" panose="020F0502020204030204" pitchFamily="34" charset="0"/>
                <a:cs typeface="Calibri" panose="020F0502020204030204" pitchFamily="34" charset="0"/>
              </a:rPr>
              <a:t>Hitzemaßnahmenplan für stationäre Einrichtungen der Altenpflege, ab S. 65 Informationen zu Medikamenten mit Nennung konkreter Präparate:</a:t>
            </a:r>
          </a:p>
          <a:p>
            <a:pPr marL="0" indent="0">
              <a:buNone/>
            </a:pPr>
            <a:r>
              <a:rPr lang="de-DE" sz="1800" dirty="0">
                <a:latin typeface="Calibri" panose="020F0502020204030204" pitchFamily="34" charset="0"/>
                <a:cs typeface="Calibri" panose="020F0502020204030204" pitchFamily="34" charset="0"/>
                <a:hlinkClick r:id="rId4"/>
              </a:rPr>
              <a:t>https://www.klinikum.uni-muenchen.de/Bildungsmodule </a:t>
            </a:r>
            <a:r>
              <a:rPr lang="de-DE" sz="1800" dirty="0" err="1">
                <a:latin typeface="Calibri" panose="020F0502020204030204" pitchFamily="34" charset="0"/>
                <a:cs typeface="Calibri" panose="020F0502020204030204" pitchFamily="34" charset="0"/>
                <a:hlinkClick r:id="rId4"/>
              </a:rPr>
              <a:t>Aerzte</a:t>
            </a:r>
            <a:r>
              <a:rPr lang="de-DE" sz="1800" dirty="0">
                <a:latin typeface="Calibri" panose="020F0502020204030204" pitchFamily="34" charset="0"/>
                <a:cs typeface="Calibri" panose="020F0502020204030204" pitchFamily="34" charset="0"/>
                <a:hlinkClick r:id="rId4"/>
              </a:rPr>
              <a:t>/</a:t>
            </a:r>
            <a:r>
              <a:rPr lang="de-DE" sz="1800" dirty="0" err="1">
                <a:latin typeface="Calibri" panose="020F0502020204030204" pitchFamily="34" charset="0"/>
                <a:cs typeface="Calibri" panose="020F0502020204030204" pitchFamily="34" charset="0"/>
                <a:hlinkClick r:id="rId4"/>
              </a:rPr>
              <a:t>download</a:t>
            </a:r>
            <a:r>
              <a:rPr lang="de-DE" sz="1800" dirty="0">
                <a:latin typeface="Calibri" panose="020F0502020204030204" pitchFamily="34" charset="0"/>
                <a:cs typeface="Calibri" panose="020F0502020204030204" pitchFamily="34" charset="0"/>
                <a:hlinkClick r:id="rId4"/>
              </a:rPr>
              <a:t>/de/Klima3/</a:t>
            </a:r>
            <a:r>
              <a:rPr lang="de-DE" sz="1800" dirty="0" err="1">
                <a:latin typeface="Calibri" panose="020F0502020204030204" pitchFamily="34" charset="0"/>
                <a:cs typeface="Calibri" panose="020F0502020204030204" pitchFamily="34" charset="0"/>
                <a:hlinkClick r:id="rId4"/>
              </a:rPr>
              <a:t>Massnahmenplan</a:t>
            </a:r>
            <a:r>
              <a:rPr lang="de-DE" sz="1800" dirty="0">
                <a:latin typeface="Calibri" panose="020F0502020204030204" pitchFamily="34" charset="0"/>
                <a:cs typeface="Calibri" panose="020F0502020204030204" pitchFamily="34" charset="0"/>
                <a:hlinkClick r:id="rId4"/>
              </a:rPr>
              <a:t>/neu/LMU_Klinikum-Hitzemassnahmenplan_ONLINE.pdf</a:t>
            </a:r>
            <a:r>
              <a:rPr lang="de-DE" sz="1800" dirty="0">
                <a:latin typeface="Calibri" panose="020F0502020204030204" pitchFamily="34" charset="0"/>
                <a:cs typeface="Calibri" panose="020F0502020204030204" pitchFamily="34" charset="0"/>
              </a:rPr>
              <a:t> </a:t>
            </a:r>
            <a:endParaRPr lang="de-DE" dirty="0">
              <a:latin typeface="Calibri" panose="020F0502020204030204" pitchFamily="34" charset="0"/>
              <a:cs typeface="Calibri" panose="020F0502020204030204" pitchFamily="34" charset="0"/>
            </a:endParaRPr>
          </a:p>
          <a:p>
            <a:pPr marL="0" indent="0">
              <a:buNone/>
            </a:pPr>
            <a:endParaRPr lang="de-DE"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41</a:t>
            </a:fld>
            <a:endParaRPr lang="de-DE"/>
          </a:p>
        </p:txBody>
      </p:sp>
    </p:spTree>
    <p:extLst>
      <p:ext uri="{BB962C8B-B14F-4D97-AF65-F5344CB8AC3E}">
        <p14:creationId xmlns:p14="http://schemas.microsoft.com/office/powerpoint/2010/main" val="2452196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600"/>
              </a:spcBef>
              <a:buNone/>
            </a:pPr>
            <a:r>
              <a:rPr lang="de-DE" b="0" dirty="0">
                <a:latin typeface="Calibri" panose="020F0502020204030204" pitchFamily="34" charset="0"/>
                <a:ea typeface="Calibri" panose="020F0502020204030204" pitchFamily="34" charset="0"/>
                <a:cs typeface="Calibri" panose="020F0502020204030204" pitchFamily="34" charset="0"/>
              </a:rPr>
              <a:t>Auch zahlreiche weitere Informationsmaterialien sind online</a:t>
            </a:r>
            <a:r>
              <a:rPr lang="de-DE" b="0" baseline="0" dirty="0">
                <a:latin typeface="Calibri" panose="020F0502020204030204" pitchFamily="34" charset="0"/>
                <a:ea typeface="Calibri" panose="020F0502020204030204" pitchFamily="34" charset="0"/>
                <a:cs typeface="Calibri" panose="020F0502020204030204" pitchFamily="34" charset="0"/>
              </a:rPr>
              <a:t> abrufbar:</a:t>
            </a:r>
            <a:endParaRPr lang="de-DE" b="0"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None/>
            </a:pPr>
            <a:endParaRPr lang="de-DE" b="1" u="sng" dirty="0">
              <a:latin typeface="Calibri" panose="020F0502020204030204" pitchFamily="34" charset="0"/>
              <a:ea typeface="Calibri" panose="020F0502020204030204" pitchFamily="34" charset="0"/>
              <a:cs typeface="Calibri" panose="020F0502020204030204" pitchFamily="34" charset="0"/>
            </a:endParaRPr>
          </a:p>
          <a:p>
            <a:r>
              <a:rPr lang="de-DE" b="1" dirty="0">
                <a:latin typeface="Calibri" panose="020F0502020204030204" pitchFamily="34" charset="0"/>
                <a:cs typeface="Calibri" panose="020F0502020204030204" pitchFamily="34" charset="0"/>
              </a:rPr>
              <a:t>Heidelberger Hitzetabelle</a:t>
            </a:r>
          </a:p>
          <a:p>
            <a:r>
              <a:rPr lang="de-DE" sz="2000" dirty="0">
                <a:latin typeface="Calibri" panose="020F0502020204030204" pitchFamily="34" charset="0"/>
                <a:cs typeface="Calibri" panose="020F0502020204030204" pitchFamily="34" charset="0"/>
              </a:rPr>
              <a:t>Informationen zur Risikominimierung bei Hitze, besonders bei kritischen Medikamente (z. B. Diuretika, Sedativa, </a:t>
            </a:r>
            <a:r>
              <a:rPr lang="de-DE" sz="2000" dirty="0" err="1">
                <a:latin typeface="Calibri" panose="020F0502020204030204" pitchFamily="34" charset="0"/>
                <a:cs typeface="Calibri" panose="020F0502020204030204" pitchFamily="34" charset="0"/>
              </a:rPr>
              <a:t>Anticholinergika</a:t>
            </a:r>
            <a:r>
              <a:rPr lang="de-DE" sz="2000" dirty="0">
                <a:latin typeface="Calibri" panose="020F0502020204030204" pitchFamily="34" charset="0"/>
                <a:cs typeface="Calibri" panose="020F0502020204030204" pitchFamily="34" charset="0"/>
              </a:rPr>
              <a:t>, Opioide)</a:t>
            </a:r>
          </a:p>
          <a:p>
            <a:r>
              <a:rPr lang="de-DE" sz="2000" dirty="0">
                <a:latin typeface="Calibri" panose="020F0502020204030204" pitchFamily="34" charset="0"/>
                <a:cs typeface="Calibri" panose="020F0502020204030204" pitchFamily="34" charset="0"/>
                <a:hlinkClick r:id="rId3"/>
              </a:rPr>
              <a:t>https://dosing.de/Hitze/Medikamentenmanagement_bei_Hitzewellen.pdf</a:t>
            </a:r>
            <a:r>
              <a:rPr lang="de-DE" sz="2000" dirty="0">
                <a:latin typeface="Calibri" panose="020F0502020204030204" pitchFamily="34" charset="0"/>
                <a:cs typeface="Calibri" panose="020F0502020204030204" pitchFamily="34" charset="0"/>
              </a:rPr>
              <a:t> </a:t>
            </a:r>
          </a:p>
          <a:p>
            <a:pPr marL="457200" lvl="1" indent="0">
              <a:buNone/>
            </a:pPr>
            <a:endParaRPr lang="de-DE" dirty="0">
              <a:latin typeface="Calibri" panose="020F0502020204030204" pitchFamily="34" charset="0"/>
              <a:cs typeface="Calibri" panose="020F0502020204030204" pitchFamily="34" charset="0"/>
            </a:endParaRPr>
          </a:p>
          <a:p>
            <a:r>
              <a:rPr lang="de-DE" b="1" dirty="0">
                <a:latin typeface="Calibri" panose="020F0502020204030204" pitchFamily="34" charset="0"/>
                <a:cs typeface="Calibri" panose="020F0502020204030204" pitchFamily="34" charset="0"/>
              </a:rPr>
              <a:t>Informationsseite des LGA Baden-Württemberg</a:t>
            </a:r>
          </a:p>
          <a:p>
            <a:r>
              <a:rPr lang="de-DE" sz="2000" dirty="0">
                <a:latin typeface="Calibri" panose="020F0502020204030204" pitchFamily="34" charset="0"/>
                <a:cs typeface="Calibri" panose="020F0502020204030204" pitchFamily="34" charset="0"/>
              </a:rPr>
              <a:t>Informationsmaterial zu Gesundheit und Hitze mit Linksammlung zu weiteren Informations- und Materialquellen</a:t>
            </a:r>
          </a:p>
          <a:p>
            <a:r>
              <a:rPr lang="de-DE" sz="2000" dirty="0">
                <a:latin typeface="Calibri" panose="020F0502020204030204" pitchFamily="34" charset="0"/>
                <a:cs typeface="Calibri" panose="020F0502020204030204" pitchFamily="34" charset="0"/>
                <a:hlinkClick r:id="rId4"/>
              </a:rPr>
              <a:t>https://www.gesundheitsamt-bw.de/lga/de/themen/gesundheit-umwelt/gesundheit-hitze/</a:t>
            </a:r>
            <a:r>
              <a:rPr lang="de-DE" sz="2000" dirty="0">
                <a:latin typeface="Calibri" panose="020F0502020204030204" pitchFamily="34" charset="0"/>
                <a:cs typeface="Calibri" panose="020F0502020204030204" pitchFamily="34" charset="0"/>
              </a:rPr>
              <a:t> </a:t>
            </a:r>
          </a:p>
          <a:p>
            <a:r>
              <a:rPr lang="de-DE" sz="2000" dirty="0">
                <a:latin typeface="Calibri" panose="020F0502020204030204" pitchFamily="34" charset="0"/>
                <a:cs typeface="Calibri" panose="020F0502020204030204" pitchFamily="34" charset="0"/>
              </a:rPr>
              <a:t>Linksammlung:</a:t>
            </a:r>
          </a:p>
          <a:p>
            <a:r>
              <a:rPr lang="de-DE" sz="2000" dirty="0">
                <a:latin typeface="Calibri" panose="020F0502020204030204" pitchFamily="34" charset="0"/>
                <a:cs typeface="Calibri" panose="020F0502020204030204" pitchFamily="34" charset="0"/>
                <a:hlinkClick r:id="rId5"/>
              </a:rPr>
              <a:t>https://www.gesundheitsamt-bw.de/lga/de/themen/gesundheit-umwelt/gesundheit-hitze/linksammlung/</a:t>
            </a:r>
            <a:r>
              <a:rPr lang="de-DE" sz="2000" dirty="0">
                <a:latin typeface="Calibri" panose="020F0502020204030204" pitchFamily="34" charset="0"/>
                <a:cs typeface="Calibri" panose="020F0502020204030204" pitchFamily="34" charset="0"/>
              </a:rPr>
              <a:t> </a:t>
            </a:r>
          </a:p>
        </p:txBody>
      </p:sp>
      <p:sp>
        <p:nvSpPr>
          <p:cNvPr id="4" name="Foliennummernplatzhalter 3"/>
          <p:cNvSpPr>
            <a:spLocks noGrp="1"/>
          </p:cNvSpPr>
          <p:nvPr>
            <p:ph type="sldNum" sz="quarter" idx="10"/>
          </p:nvPr>
        </p:nvSpPr>
        <p:spPr/>
        <p:txBody>
          <a:bodyPr/>
          <a:lstStyle/>
          <a:p>
            <a:fld id="{551367AA-DC43-43C4-BC99-49169608304F}" type="slidenum">
              <a:rPr lang="de-DE" smtClean="0"/>
              <a:t>42</a:t>
            </a:fld>
            <a:endParaRPr lang="de-DE"/>
          </a:p>
        </p:txBody>
      </p:sp>
    </p:spTree>
    <p:extLst>
      <p:ext uri="{BB962C8B-B14F-4D97-AF65-F5344CB8AC3E}">
        <p14:creationId xmlns:p14="http://schemas.microsoft.com/office/powerpoint/2010/main" val="2783465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43</a:t>
            </a:fld>
            <a:endParaRPr lang="de-DE"/>
          </a:p>
        </p:txBody>
      </p:sp>
    </p:spTree>
    <p:extLst>
      <p:ext uri="{BB962C8B-B14F-4D97-AF65-F5344CB8AC3E}">
        <p14:creationId xmlns:p14="http://schemas.microsoft.com/office/powerpoint/2010/main" val="222142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Wir kommen zur</a:t>
            </a:r>
            <a:r>
              <a:rPr lang="de-DE" baseline="0" dirty="0"/>
              <a:t> Transferaufgabe für dieses Modul und somit zum Praxisbezug.</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44</a:t>
            </a:fld>
            <a:endParaRPr lang="de-DE"/>
          </a:p>
        </p:txBody>
      </p:sp>
    </p:spTree>
    <p:extLst>
      <p:ext uri="{BB962C8B-B14F-4D97-AF65-F5344CB8AC3E}">
        <p14:creationId xmlns:p14="http://schemas.microsoft.com/office/powerpoint/2010/main" val="1404337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Einleitend</a:t>
            </a:r>
            <a:r>
              <a:rPr lang="de-DE" baseline="0" dirty="0"/>
              <a:t> wird ein Szenario gezeigt, welches die pflegerische Betreuung des Ehepaars Karl und Helga Wagner zeigt…</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Die Teilnehmenden sollen im Tandem/ </a:t>
            </a:r>
            <a:r>
              <a:rPr lang="de-DE" dirty="0" err="1"/>
              <a:t>Tridem</a:t>
            </a:r>
            <a:r>
              <a:rPr lang="de-DE" dirty="0"/>
              <a:t>, also mit den </a:t>
            </a:r>
            <a:r>
              <a:rPr lang="de-DE" dirty="0" err="1"/>
              <a:t>Nebensitzer</a:t>
            </a:r>
            <a:r>
              <a:rPr lang="de-DE" dirty="0"/>
              <a:t>*innen, herausarbeiten, welche Symptome sie ausmachen können.</a:t>
            </a:r>
          </a:p>
          <a:p>
            <a:pPr marL="171450" lvl="0" indent="-171450">
              <a:buFont typeface="Arial" panose="020B0604020202020204" pitchFamily="34" charset="0"/>
              <a:buChar char="•"/>
            </a:pPr>
            <a:r>
              <a:rPr lang="de-DE" dirty="0"/>
              <a:t>Für die Analyse folgt auf den nächsten Folien ein möglicher Erwartungshorizont. Die</a:t>
            </a:r>
            <a:r>
              <a:rPr lang="de-DE" baseline="0" dirty="0"/>
              <a:t> Ideen der Praxisanleitenden sollen im Plenum am Flipchart, digital etc. gesammelt/ mitgeschrieben werden.</a:t>
            </a:r>
          </a:p>
          <a:p>
            <a:pPr marL="171450" lvl="0" indent="-171450">
              <a:buFont typeface="Arial" panose="020B0604020202020204" pitchFamily="34" charset="0"/>
              <a:buChar char="•"/>
            </a:pPr>
            <a:endParaRPr lang="de-DE" baseline="0" dirty="0"/>
          </a:p>
          <a:p>
            <a:pPr algn="l"/>
            <a:r>
              <a:rPr lang="de-DE" baseline="0" dirty="0"/>
              <a:t>Video: </a:t>
            </a:r>
            <a:r>
              <a:rPr lang="de-DE" sz="1200" b="0" i="0" u="none" strike="noStrike" kern="1200" baseline="0" dirty="0">
                <a:solidFill>
                  <a:schemeClr val="tx1"/>
                </a:solidFill>
                <a:latin typeface="+mn-lt"/>
                <a:ea typeface="+mn-ea"/>
                <a:cs typeface="+mn-cs"/>
              </a:rPr>
              <a:t> h</a:t>
            </a:r>
            <a:r>
              <a:rPr lang="nn-NO" sz="1800" b="0" i="0" u="none" strike="noStrike" baseline="0" dirty="0">
                <a:solidFill>
                  <a:srgbClr val="0462C1"/>
                </a:solidFill>
                <a:latin typeface="Arial" panose="020B0604020202020204" pitchFamily="34" charset="0"/>
              </a:rPr>
              <a:t>ttps://av.tib.eu/media/72147 </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45</a:t>
            </a:fld>
            <a:endParaRPr lang="de-DE"/>
          </a:p>
        </p:txBody>
      </p:sp>
    </p:spTree>
    <p:extLst>
      <p:ext uri="{BB962C8B-B14F-4D97-AF65-F5344CB8AC3E}">
        <p14:creationId xmlns:p14="http://schemas.microsoft.com/office/powerpoint/2010/main" val="14376607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Haben</a:t>
            </a:r>
            <a:r>
              <a:rPr lang="de-DE" baseline="0" dirty="0"/>
              <a:t> Sie noch weitere Symptome entdeckt?</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46</a:t>
            </a:fld>
            <a:endParaRPr lang="de-DE"/>
          </a:p>
        </p:txBody>
      </p:sp>
    </p:spTree>
    <p:extLst>
      <p:ext uri="{BB962C8B-B14F-4D97-AF65-F5344CB8AC3E}">
        <p14:creationId xmlns:p14="http://schemas.microsoft.com/office/powerpoint/2010/main" val="3427727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Teilnehmenden sollen sich das Video</a:t>
            </a:r>
            <a:r>
              <a:rPr lang="de-DE" baseline="0" dirty="0"/>
              <a:t> erneut ansehen, e</a:t>
            </a:r>
            <a:r>
              <a:rPr lang="de-DE" dirty="0"/>
              <a:t>s folgt eine weitere Analyse des Szenarios im Tandem/ </a:t>
            </a:r>
            <a:r>
              <a:rPr lang="de-DE" dirty="0" err="1"/>
              <a:t>Tridem</a:t>
            </a:r>
            <a:r>
              <a:rPr lang="de-DE" baseline="0" dirty="0"/>
              <a:t> anhand der TOP-Prinzipien:</a:t>
            </a:r>
          </a:p>
          <a:p>
            <a:pPr marL="628650" lvl="1" indent="-171450">
              <a:buFont typeface="Arial" panose="020B0604020202020204" pitchFamily="34" charset="0"/>
              <a:buChar char="•"/>
            </a:pPr>
            <a:r>
              <a:rPr lang="de-DE" b="1" dirty="0"/>
              <a:t>T</a:t>
            </a:r>
            <a:r>
              <a:rPr lang="de-DE" dirty="0"/>
              <a:t>echnische Maßnahmen: Dienen dazu, die </a:t>
            </a:r>
            <a:r>
              <a:rPr lang="de-DE" b="1" dirty="0"/>
              <a:t>Räumlichkeiten</a:t>
            </a:r>
            <a:r>
              <a:rPr lang="de-DE" dirty="0"/>
              <a:t> einer Einrichtung möglichst kühl zu halten und eine erhöhte Hitzebelastung zu vermeiden.</a:t>
            </a:r>
          </a:p>
          <a:p>
            <a:pPr marL="628650" lvl="1" indent="-171450">
              <a:buFont typeface="Arial" panose="020B0604020202020204" pitchFamily="34" charset="0"/>
              <a:buChar char="•"/>
            </a:pPr>
            <a:r>
              <a:rPr lang="de-DE" b="1" dirty="0"/>
              <a:t>O</a:t>
            </a:r>
            <a:r>
              <a:rPr lang="de-DE" dirty="0"/>
              <a:t>rganisatorische Maßnahmen: Betreffen </a:t>
            </a:r>
            <a:r>
              <a:rPr lang="de-DE" b="1" dirty="0"/>
              <a:t>präventive</a:t>
            </a:r>
            <a:r>
              <a:rPr lang="de-DE" dirty="0"/>
              <a:t> Maßnahmen, welche getroffen werden, um der Entstehung hitzebedingter Gesundheitsfolgen vorzubeugen.</a:t>
            </a:r>
          </a:p>
          <a:p>
            <a:pPr marL="628650" lvl="1" indent="-171450">
              <a:buFont typeface="Arial" panose="020B0604020202020204" pitchFamily="34" charset="0"/>
              <a:buChar char="•"/>
            </a:pPr>
            <a:r>
              <a:rPr lang="de-DE" b="1" dirty="0"/>
              <a:t>P</a:t>
            </a:r>
            <a:r>
              <a:rPr lang="de-DE" dirty="0"/>
              <a:t>raktische Maßnahmen: Bezeichnen Maßnahmen, welche </a:t>
            </a:r>
            <a:r>
              <a:rPr lang="de-DE" b="1" dirty="0"/>
              <a:t>während</a:t>
            </a:r>
            <a:r>
              <a:rPr lang="de-DE" dirty="0"/>
              <a:t> einer Hitzeperiode ergriffen werden sollten und direkt an den Patient*innen bzw. an den Pflegenden selbst durchgeführt werden können. </a:t>
            </a:r>
            <a:r>
              <a:rPr lang="de-DE" sz="1500" dirty="0"/>
              <a:t>(</a:t>
            </a:r>
            <a:r>
              <a:rPr lang="de-DE" sz="1500" dirty="0" err="1"/>
              <a:t>KlapP</a:t>
            </a:r>
            <a:r>
              <a:rPr lang="de-DE" sz="1500" dirty="0"/>
              <a:t>, 2024)</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Die</a:t>
            </a:r>
            <a:r>
              <a:rPr lang="de-DE" baseline="0" dirty="0"/>
              <a:t> </a:t>
            </a:r>
            <a:r>
              <a:rPr lang="de-DE" dirty="0"/>
              <a:t>Folie kann während der Bearbeitung</a:t>
            </a:r>
            <a:r>
              <a:rPr lang="de-DE" baseline="0" dirty="0"/>
              <a:t> an die Wand geworfen werden. Sollte dies mit dem Video korrelieren, können sich die Teilnehmenden z. B. zuvor auch die TOP-Prinzipien notieren oder sie auf dem Smartphone/ Tablet vor sich haben.</a:t>
            </a:r>
          </a:p>
          <a:p>
            <a:pPr marL="171450" indent="-171450">
              <a:buFont typeface="Arial" panose="020B0604020202020204" pitchFamily="34" charset="0"/>
              <a:buChar char="•"/>
            </a:pPr>
            <a:r>
              <a:rPr lang="de-DE" baseline="0" dirty="0"/>
              <a:t>Die Ergebnisse sollen anschließend ebenfalls auf Flipchart (o. ä.) notiert werden.</a:t>
            </a:r>
          </a:p>
          <a:p>
            <a:pPr marL="171450" indent="-171450">
              <a:buFont typeface="Arial" panose="020B0604020202020204" pitchFamily="34" charset="0"/>
              <a:buChar char="•"/>
            </a:pPr>
            <a:r>
              <a:rPr lang="de-DE" dirty="0"/>
              <a:t>Zur Info: Praktische Maßnahmen</a:t>
            </a:r>
            <a:r>
              <a:rPr lang="de-DE" baseline="0" dirty="0"/>
              <a:t> umfassen nicht nur die pflegerischen Maßnahmen an zu Pflegenden, sondern auch die persönlichen Schutzmaßnahmen der Pflegefachpersonen.</a:t>
            </a:r>
          </a:p>
          <a:p>
            <a:pPr marL="171450" indent="-171450">
              <a:buFont typeface="Arial" panose="020B0604020202020204" pitchFamily="34" charset="0"/>
              <a:buChar char="•"/>
            </a:pPr>
            <a:r>
              <a:rPr lang="de-DE" baseline="0" dirty="0"/>
              <a:t>Teilweise gibt es Überschneidungen der drei Maßnahmen: diese sind nicht so trennscharf.</a:t>
            </a:r>
          </a:p>
          <a:p>
            <a:pPr marL="171450" lvl="0" indent="-171450">
              <a:buFont typeface="Arial" panose="020B0604020202020204" pitchFamily="34" charset="0"/>
              <a:buChar char="•"/>
            </a:pPr>
            <a:r>
              <a:rPr lang="de-DE" dirty="0"/>
              <a:t>Für die Analyse gibt</a:t>
            </a:r>
            <a:r>
              <a:rPr lang="de-DE" baseline="0" dirty="0"/>
              <a:t> es</a:t>
            </a:r>
            <a:r>
              <a:rPr lang="de-DE" dirty="0"/>
              <a:t> auf den folgenden Folien ebenfalls einen möglichen</a:t>
            </a:r>
            <a:r>
              <a:rPr lang="de-DE" baseline="0" dirty="0"/>
              <a:t> </a:t>
            </a:r>
            <a:r>
              <a:rPr lang="de-DE" dirty="0"/>
              <a:t>Erwartungshorizont.</a:t>
            </a:r>
          </a:p>
        </p:txBody>
      </p:sp>
      <p:sp>
        <p:nvSpPr>
          <p:cNvPr id="4" name="Foliennummernplatzhalter 3"/>
          <p:cNvSpPr>
            <a:spLocks noGrp="1"/>
          </p:cNvSpPr>
          <p:nvPr>
            <p:ph type="sldNum" sz="quarter" idx="10"/>
          </p:nvPr>
        </p:nvSpPr>
        <p:spPr/>
        <p:txBody>
          <a:bodyPr/>
          <a:lstStyle/>
          <a:p>
            <a:fld id="{551367AA-DC43-43C4-BC99-49169608304F}" type="slidenum">
              <a:rPr lang="de-DE" smtClean="0"/>
              <a:t>47</a:t>
            </a:fld>
            <a:endParaRPr lang="de-DE"/>
          </a:p>
        </p:txBody>
      </p:sp>
    </p:spTree>
    <p:extLst>
      <p:ext uri="{BB962C8B-B14F-4D97-AF65-F5344CB8AC3E}">
        <p14:creationId xmlns:p14="http://schemas.microsoft.com/office/powerpoint/2010/main" val="4167794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BundesSans Web" panose="020B0002030500000203"/>
              </a:rPr>
              <a:t>Erwartungshorizont mit den Beispielen aus</a:t>
            </a:r>
            <a:r>
              <a:rPr lang="de-DE" baseline="0" dirty="0">
                <a:latin typeface="BundesSans Web" panose="020B0002030500000203"/>
              </a:rPr>
              <a:t> dem Szenario.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BundesSans Web" panose="020B000203050000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BundesSans Web" panose="020B0002030500000203"/>
              </a:rPr>
              <a:t>Welche Maßnahmen fallen Ihnen darüber hinaus ein? </a:t>
            </a:r>
            <a:r>
              <a:rPr lang="de-DE" dirty="0">
                <a:latin typeface="BundesSans Web" panose="020B0002030500000203"/>
                <a:sym typeface="Wingdings" panose="05000000000000000000" pitchFamily="2" charset="2"/>
              </a:rPr>
              <a:t> </a:t>
            </a:r>
            <a:r>
              <a:rPr lang="de-DE" dirty="0"/>
              <a:t>Die</a:t>
            </a:r>
            <a:r>
              <a:rPr lang="de-DE" baseline="0" dirty="0"/>
              <a:t> Ideen der Praxisanleitenden sollen im Plenum ebenfalls am Flipchart bzw. digital gesammelt werden/ mitgeschrieben werden.</a:t>
            </a:r>
            <a:endParaRPr lang="de-DE" dirty="0">
              <a:latin typeface="BundesSans Web" panose="020B00020305000002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kern="100" dirty="0"/>
              <a:t>Weitere Ideen</a:t>
            </a:r>
            <a:r>
              <a:rPr lang="de-DE" kern="100" baseline="0" dirty="0"/>
              <a:t> könnten sein:</a:t>
            </a:r>
            <a:endParaRPr lang="de-DE" kern="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Verschatten von Patientenzimmern mittels Jalousien/Rollläden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Verschatten von transparenten Bauelementen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Schließen der Fenster tagsüber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Nächtliches Querlüften oder Stoßlüften in den frühen Morgenstunden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Öffnen der Innentüren zur Luftzirkulation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Falls Lüften erforderlich, ausschließlich von der Schattenseite des Gebäudes lüften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Nutzung von Wetter-Apps und Frühwarnsystemen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Befeuchten der Raumluft (z. B. durch feuchte Laken und Ventilator)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Ausschalten nicht genutzter elektronischer Geräte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Nutzung von Klimaanlagen und/oder Ventilatoren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Identifikation und Umfunktionierung der kühlsten Räume (z. B. als Medikamentenlager, “Notfallzimmer”, Aufenthaltsräume oder Personalräume)</a:t>
            </a:r>
            <a:r>
              <a:rPr lang="de-DE" kern="100"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kern="100" dirty="0"/>
              <a:t>(Grewe</a:t>
            </a:r>
            <a:r>
              <a:rPr lang="de-DE" kern="100" baseline="0" dirty="0"/>
              <a:t> &amp;</a:t>
            </a:r>
            <a:r>
              <a:rPr lang="de-DE" kern="100" dirty="0"/>
              <a:t> </a:t>
            </a:r>
            <a:r>
              <a:rPr lang="de-DE" kern="100" dirty="0" err="1"/>
              <a:t>Blättner</a:t>
            </a:r>
            <a:r>
              <a:rPr lang="de-DE" kern="100" dirty="0"/>
              <a:t>, 2024)</a:t>
            </a:r>
            <a:endParaRPr lang="de-DE" u="sng" kern="100" dirty="0">
              <a:effectLst/>
            </a:endParaRPr>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48</a:t>
            </a:fld>
            <a:endParaRPr lang="de-DE"/>
          </a:p>
        </p:txBody>
      </p:sp>
    </p:spTree>
    <p:extLst>
      <p:ext uri="{BB962C8B-B14F-4D97-AF65-F5344CB8AC3E}">
        <p14:creationId xmlns:p14="http://schemas.microsoft.com/office/powerpoint/2010/main" val="38363949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BundesSans Web" panose="020B0002030500000203"/>
              </a:rPr>
              <a:t>Erwartungshorizont mit den Beispielen aus</a:t>
            </a:r>
            <a:r>
              <a:rPr lang="de-DE" baseline="0" dirty="0">
                <a:latin typeface="BundesSans Web" panose="020B0002030500000203"/>
              </a:rPr>
              <a:t> dem Szenario.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BundesSans Web" panose="020B000203050000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BundesSans Web" panose="020B0002030500000203"/>
              </a:rPr>
              <a:t>Welche Maßnahmen fallen Ihnen darüber hinaus ein? </a:t>
            </a:r>
            <a:r>
              <a:rPr lang="de-DE" dirty="0">
                <a:latin typeface="BundesSans Web" panose="020B0002030500000203"/>
                <a:sym typeface="Wingdings" panose="05000000000000000000" pitchFamily="2" charset="2"/>
              </a:rPr>
              <a:t> </a:t>
            </a:r>
            <a:r>
              <a:rPr lang="de-DE" dirty="0"/>
              <a:t>Die</a:t>
            </a:r>
            <a:r>
              <a:rPr lang="de-DE" baseline="0" dirty="0"/>
              <a:t> Ideen der Praxisanleitenden sollen im Plenum ebenfalls am Flipchart bzw. digital gesammelt werden/ mitgeschrieben werden.</a:t>
            </a:r>
            <a:endParaRPr lang="de-DE" dirty="0">
              <a:latin typeface="BundesSans Web" panose="020B00020305000002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kern="100" dirty="0"/>
              <a:t>Weitere Ideen</a:t>
            </a:r>
            <a:r>
              <a:rPr lang="de-DE" kern="100" baseline="0" dirty="0"/>
              <a:t> könnten sein:</a:t>
            </a:r>
            <a:endParaRPr lang="de-DE" kern="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effectLst/>
              </a:rPr>
              <a:t>Identifikation von Ressourcen und Risikofaktoren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effectLst/>
              </a:rPr>
              <a:t>Bildungsmaßnahmen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effectLst/>
              </a:rPr>
              <a:t>Kommunikation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effectLst/>
              </a:rPr>
              <a:t>Anpassung von Abläufen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err="1">
                <a:effectLst/>
              </a:rPr>
              <a:t>Exsikkoseprophylaxe</a:t>
            </a:r>
            <a:endParaRPr lang="de-DE" kern="1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effectLst/>
              </a:rPr>
              <a:t>Medikamentenmanagement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effectLst/>
              </a:rPr>
              <a:t>Ressourcenmanagement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effectLst/>
              </a:rPr>
              <a:t>Entlassungsmanagement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kern="100" dirty="0">
                <a:effectLst/>
              </a:rPr>
              <a:t>Ernährung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u="none" kern="100" dirty="0">
                <a:effectLst/>
              </a:rPr>
              <a:t>(Grewe &amp; </a:t>
            </a:r>
            <a:r>
              <a:rPr lang="de-DE" u="none" kern="100" dirty="0" err="1">
                <a:effectLst/>
              </a:rPr>
              <a:t>Blättner</a:t>
            </a:r>
            <a:r>
              <a:rPr lang="de-DE" u="none" kern="100" dirty="0">
                <a:effectLst/>
              </a:rPr>
              <a:t>, 2024; </a:t>
            </a:r>
            <a:r>
              <a:rPr lang="de-DE" u="none" kern="100" dirty="0" err="1">
                <a:effectLst/>
              </a:rPr>
              <a:t>KlapP</a:t>
            </a:r>
            <a:r>
              <a:rPr lang="de-DE" u="none" kern="100" dirty="0">
                <a:effectLst/>
              </a:rPr>
              <a:t>, 024; KLUG 2022b)</a:t>
            </a:r>
            <a:endParaRPr lang="de-DE" u="sng" kern="100" dirty="0">
              <a:effectLst/>
            </a:endParaRPr>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49</a:t>
            </a:fld>
            <a:endParaRPr lang="de-DE"/>
          </a:p>
        </p:txBody>
      </p:sp>
    </p:spTree>
    <p:extLst>
      <p:ext uri="{BB962C8B-B14F-4D97-AF65-F5344CB8AC3E}">
        <p14:creationId xmlns:p14="http://schemas.microsoft.com/office/powerpoint/2010/main" val="61802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Vorstellung der</a:t>
            </a:r>
            <a:r>
              <a:rPr lang="de-DE" baseline="0" dirty="0"/>
              <a:t> Modulinhalte</a:t>
            </a:r>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a:t>
            </a:fld>
            <a:endParaRPr lang="de-DE"/>
          </a:p>
        </p:txBody>
      </p:sp>
    </p:spTree>
    <p:extLst>
      <p:ext uri="{BB962C8B-B14F-4D97-AF65-F5344CB8AC3E}">
        <p14:creationId xmlns:p14="http://schemas.microsoft.com/office/powerpoint/2010/main" val="4090478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BundesSans Web" panose="020B0002030500000203"/>
              </a:rPr>
              <a:t>Erwartungshorizont mit den Beispielen aus</a:t>
            </a:r>
            <a:r>
              <a:rPr lang="de-DE" baseline="0" dirty="0">
                <a:latin typeface="BundesSans Web" panose="020B0002030500000203"/>
              </a:rPr>
              <a:t> dem Szenario.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latin typeface="BundesSans Web" panose="020B000203050000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latin typeface="BundesSans Web" panose="020B0002030500000203"/>
              </a:rPr>
              <a:t>Welche Maßnahmen fallen Ihnen darüber hinaus ein? </a:t>
            </a:r>
            <a:r>
              <a:rPr lang="de-DE" dirty="0">
                <a:latin typeface="BundesSans Web" panose="020B0002030500000203"/>
                <a:sym typeface="Wingdings" panose="05000000000000000000" pitchFamily="2" charset="2"/>
              </a:rPr>
              <a:t> </a:t>
            </a:r>
            <a:r>
              <a:rPr lang="de-DE" dirty="0"/>
              <a:t>Die</a:t>
            </a:r>
            <a:r>
              <a:rPr lang="de-DE" baseline="0" dirty="0"/>
              <a:t> Ideen der Praxisanleitenden sollen im Plenum ebenfalls am Flipchart bzw. digital gesammelt werden/ mitgeschrieben werden.</a:t>
            </a:r>
            <a:endParaRPr lang="de-DE" dirty="0">
              <a:latin typeface="BundesSans Web" panose="020B000203050000020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kern="1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kern="100" dirty="0"/>
              <a:t>Weitere Ideen</a:t>
            </a:r>
            <a:r>
              <a:rPr lang="de-DE" kern="100" baseline="0" dirty="0"/>
              <a:t> könnten sein:</a:t>
            </a:r>
            <a:endParaRPr lang="de-DE" kern="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baseline="0" dirty="0">
                <a:effectLst/>
              </a:rPr>
              <a:t>Förderung der Trinkmotivation</a:t>
            </a:r>
            <a:endParaRPr lang="de-DE" kern="100"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effectLst/>
              </a:rPr>
              <a:t>Abkühlungsmaßnahmen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t>Akut</a:t>
            </a:r>
            <a:r>
              <a:rPr lang="de-DE" kern="100" dirty="0">
                <a:effectLst/>
              </a:rPr>
              <a:t>maßnahmen bei hitzebedingten Notfällen,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kern="100" dirty="0">
                <a:effectLst/>
              </a:rPr>
              <a:t>Hitzeschutz der Pflegenden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kern="100" dirty="0">
                <a:effectLst/>
              </a:rPr>
              <a:t>(Grewe &amp; </a:t>
            </a:r>
            <a:r>
              <a:rPr lang="de-DE" kern="100" dirty="0" err="1">
                <a:effectLst/>
              </a:rPr>
              <a:t>Blättner</a:t>
            </a:r>
            <a:r>
              <a:rPr lang="de-DE" kern="100" dirty="0">
                <a:effectLst/>
              </a:rPr>
              <a:t>, 2024; </a:t>
            </a:r>
            <a:r>
              <a:rPr lang="de-DE" kern="100" dirty="0" err="1">
                <a:effectLst/>
              </a:rPr>
              <a:t>KlapP</a:t>
            </a:r>
            <a:r>
              <a:rPr lang="de-DE" kern="100" dirty="0">
                <a:effectLst/>
              </a:rPr>
              <a:t>, 2024; KLUG, 2022a)</a:t>
            </a:r>
            <a:endParaRPr lang="de-DE" u="sng" kern="100" dirty="0">
              <a:effectLst/>
            </a:endParaRPr>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50</a:t>
            </a:fld>
            <a:endParaRPr lang="de-DE"/>
          </a:p>
        </p:txBody>
      </p:sp>
    </p:spTree>
    <p:extLst>
      <p:ext uri="{BB962C8B-B14F-4D97-AF65-F5344CB8AC3E}">
        <p14:creationId xmlns:p14="http://schemas.microsoft.com/office/powerpoint/2010/main" val="4212313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a:t>Vertiefende</a:t>
            </a:r>
            <a:r>
              <a:rPr lang="de-DE" sz="1000" b="1" baseline="0" dirty="0"/>
              <a:t> Inhalte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b="1" dirty="0">
              <a:latin typeface="+mn-lt"/>
            </a:endParaRPr>
          </a:p>
          <a:p>
            <a:r>
              <a:rPr lang="de-DE" sz="1000" dirty="0"/>
              <a:t>Der erweiterte </a:t>
            </a:r>
            <a:r>
              <a:rPr lang="de-DE" sz="1000" baseline="0" dirty="0"/>
              <a:t>Transfer bietet Raum für Diskussion und hilft dabei, einen intensiveren Bezug zur Praxisanleitung herzustellen.</a:t>
            </a:r>
          </a:p>
          <a:p>
            <a:r>
              <a:rPr lang="de-DE" sz="1000" baseline="0" dirty="0"/>
              <a:t>Hier kann eine offene Diskussion stattfinden.</a:t>
            </a:r>
          </a:p>
          <a:p>
            <a:r>
              <a:rPr lang="de-DE" sz="1000" baseline="0" dirty="0"/>
              <a:t>Je nach verfügbarer Zeit können auch nur einzelne Fragen behandelt werden.</a:t>
            </a:r>
            <a:endParaRPr lang="de-DE" sz="1000" dirty="0"/>
          </a:p>
          <a:p>
            <a:endParaRPr lang="de-DE" sz="1000" baseline="0" dirty="0"/>
          </a:p>
          <a:p>
            <a:r>
              <a:rPr lang="de-DE" sz="1000" baseline="0" dirty="0"/>
              <a:t>Mögliche Ideen:</a:t>
            </a:r>
            <a:endParaRPr lang="de-DE" sz="1000" b="1" dirty="0">
              <a:latin typeface="+mn-lt"/>
            </a:endParaRPr>
          </a:p>
          <a:p>
            <a:pPr marL="0" indent="0">
              <a:buFont typeface="+mj-lt"/>
              <a:buNone/>
            </a:pPr>
            <a:r>
              <a:rPr lang="de-DE" b="1" baseline="0" dirty="0"/>
              <a:t>Theorie-Praxis-Transfer:</a:t>
            </a:r>
            <a:r>
              <a:rPr lang="de-DE" baseline="0" dirty="0"/>
              <a:t> Auszubildende tun sich häufig schwer, die Theorie und Praxis zusammen zu bringen.</a:t>
            </a:r>
          </a:p>
          <a:p>
            <a:pPr marL="171450" indent="-171450">
              <a:buFont typeface="Arial" panose="020B0604020202020204" pitchFamily="34" charset="0"/>
              <a:buChar char="•"/>
            </a:pPr>
            <a:r>
              <a:rPr lang="de-DE" baseline="0" dirty="0"/>
              <a:t>Informationsmaterialien können in Praxisanleitungen genutzt werden und an Auszubildende gegeben werden </a:t>
            </a:r>
            <a:r>
              <a:rPr lang="de-DE" baseline="0" dirty="0">
                <a:sym typeface="Wingdings" panose="05000000000000000000" pitchFamily="2" charset="2"/>
              </a:rPr>
              <a:t> Nutzen Sie gern das gesamte Material, um es mit den Auszubildenden durchzusprechen</a:t>
            </a:r>
          </a:p>
          <a:p>
            <a:pPr marL="171450" indent="-171450">
              <a:buFont typeface="Arial" panose="020B0604020202020204" pitchFamily="34" charset="0"/>
              <a:buChar char="•"/>
            </a:pPr>
            <a:r>
              <a:rPr lang="de-DE" baseline="0" dirty="0"/>
              <a:t>Grundlagen der Thermoregulation wichtig für Verständnis bzw. Ableiten der Symptome und Langzeitfolgen </a:t>
            </a:r>
            <a:r>
              <a:rPr lang="de-DE" baseline="0" dirty="0">
                <a:sym typeface="Wingdings" panose="05000000000000000000" pitchFamily="2" charset="2"/>
              </a:rPr>
              <a:t> wenn Physiologie verstanden wird, kann Pathophysiologie immer daraus abgeleitet werden  Auszubildende dafür sensibilisieren, wie wichtig das ist</a:t>
            </a:r>
          </a:p>
          <a:p>
            <a:pPr marL="171450" indent="-171450">
              <a:buFont typeface="Arial" panose="020B0604020202020204" pitchFamily="34" charset="0"/>
              <a:buChar char="•"/>
            </a:pPr>
            <a:r>
              <a:rPr lang="de-DE" baseline="0" dirty="0">
                <a:sym typeface="Wingdings" panose="05000000000000000000" pitchFamily="2" charset="2"/>
              </a:rPr>
              <a:t>Auf Notfallsituation vorbereiten  Auszubildende gewinnen dadurch Sicherheit</a:t>
            </a:r>
            <a:endParaRPr lang="de-DE" baseline="0" dirty="0"/>
          </a:p>
          <a:p>
            <a:pPr marL="0" indent="0">
              <a:buFont typeface="+mj-lt"/>
              <a:buNone/>
            </a:pPr>
            <a:r>
              <a:rPr lang="de-DE" b="1" baseline="0" dirty="0"/>
              <a:t>Identifikation vulnerabler Gruppen:</a:t>
            </a:r>
          </a:p>
          <a:p>
            <a:pPr marL="171450" indent="-171450">
              <a:buFont typeface="Arial" panose="020B0604020202020204" pitchFamily="34" charset="0"/>
              <a:buChar char="•"/>
            </a:pPr>
            <a:r>
              <a:rPr lang="de-DE" baseline="0" dirty="0"/>
              <a:t>Als Pflegefachpersonen haben wir Kontakt zu vulnerablen Gruppen </a:t>
            </a:r>
            <a:r>
              <a:rPr lang="de-DE" baseline="0" dirty="0">
                <a:sym typeface="Wingdings" panose="05000000000000000000" pitchFamily="2" charset="2"/>
              </a:rPr>
              <a:t> damit geht Verantwortung einher, diese Menschen zu identifizieren und entsprechend pflegerische Maßnahmen zu ergreifen</a:t>
            </a:r>
          </a:p>
          <a:p>
            <a:pPr marL="171450" indent="-171450">
              <a:buFont typeface="Arial" panose="020B0604020202020204" pitchFamily="34" charset="0"/>
              <a:buChar char="•"/>
            </a:pPr>
            <a:r>
              <a:rPr lang="de-DE" baseline="0" dirty="0">
                <a:sym typeface="Wingdings" panose="05000000000000000000" pitchFamily="2" charset="2"/>
              </a:rPr>
              <a:t>In der Betreuung bedeutet dies, Risikofaktoren zu erkennen, zu benennen und auch mit dem pflegebedürftigen Menschen darüber zu sprechen. Gerade in Praxisanleitungssituationen zu Beobachtung und Anamnese sollte dieses Assessment integriert werden, auch mit Kontext zur Jahreszeit und Pflegesetting. Deswegen sollte bereits im Frühjahr eine Risikoeinschätzung für Bewohner*innen eines Pflegeheims erfolgen, um sich da bereits auf den Sommer vorzubereiten.</a:t>
            </a:r>
            <a:endParaRPr lang="de-DE" baseline="0" dirty="0"/>
          </a:p>
          <a:p>
            <a:pPr marL="0" indent="0">
              <a:buFont typeface="+mj-lt"/>
              <a:buNone/>
            </a:pPr>
            <a:r>
              <a:rPr lang="de-DE" b="1" baseline="0" dirty="0"/>
              <a:t>Eigenschutz:</a:t>
            </a:r>
          </a:p>
          <a:p>
            <a:pPr marL="171450" indent="-171450">
              <a:buFont typeface="Arial" panose="020B0604020202020204" pitchFamily="34" charset="0"/>
              <a:buChar char="•"/>
            </a:pPr>
            <a:r>
              <a:rPr lang="de-DE" dirty="0"/>
              <a:t>Gesundheitsförderung und Prävention</a:t>
            </a:r>
            <a:r>
              <a:rPr lang="de-DE" baseline="0" dirty="0"/>
              <a:t> nicht nur gegenüber den uns anvertrauten Menschen, sondern auch uns selbst, sollte den Auszubildenden vorgelebt werden</a:t>
            </a:r>
          </a:p>
          <a:p>
            <a:pPr marL="171450" indent="-171450">
              <a:buFont typeface="Arial" panose="020B0604020202020204" pitchFamily="34" charset="0"/>
              <a:buChar char="•"/>
            </a:pPr>
            <a:r>
              <a:rPr lang="de-DE" baseline="0" dirty="0"/>
              <a:t>Das bedeutet an heißen Tagen mehr kleinere Pausen einzulegen, häufiger zu Trinken &amp; Auszubildende zum Trinken zu schicken, Geduld mit sich und den Pflegebedürftigen aufzubringen, Prioritäten zu setzen und Tätigkeiten zu streichen, die nicht unbedingt erledigt werden müssen, genauso wie insgesamt den Tagesablauf anzupassen</a:t>
            </a:r>
          </a:p>
          <a:p>
            <a:pPr marL="171450" indent="-171450">
              <a:buFont typeface="Arial" panose="020B0604020202020204" pitchFamily="34" charset="0"/>
              <a:buChar char="•"/>
            </a:pPr>
            <a:r>
              <a:rPr lang="de-DE" dirty="0"/>
              <a:t>Hinsichtlich</a:t>
            </a:r>
            <a:r>
              <a:rPr lang="de-DE" baseline="0" dirty="0"/>
              <a:t> Praxisanleitungen, aber auch Prüfungen ist darauf zu achten diese nicht an zu heiße Tage zu legen bzw. in der Tageszeit variabel zu sein </a:t>
            </a:r>
            <a:r>
              <a:rPr lang="de-DE" baseline="0" dirty="0">
                <a:sym typeface="Wingdings" panose="05000000000000000000" pitchFamily="2" charset="2"/>
              </a:rPr>
              <a:t> gerade für Herbstkurse ist das relevant, da diese im Sommer ihre Prüfungen ablegen</a:t>
            </a: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51</a:t>
            </a:fld>
            <a:endParaRPr lang="de-DE"/>
          </a:p>
        </p:txBody>
      </p:sp>
    </p:spTree>
    <p:extLst>
      <p:ext uri="{BB962C8B-B14F-4D97-AF65-F5344CB8AC3E}">
        <p14:creationId xmlns:p14="http://schemas.microsoft.com/office/powerpoint/2010/main" val="2956477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Vertiefende</a:t>
            </a:r>
            <a:r>
              <a:rPr lang="de-DE" sz="1200" b="1" baseline="0" dirty="0"/>
              <a:t> Inhalte</a:t>
            </a:r>
          </a:p>
          <a:p>
            <a:r>
              <a:rPr lang="de-DE" baseline="0" dirty="0"/>
              <a:t>Bei verfügbarer Zeit kann nochmals eine Vertiefung stattfinden. Diskussionszeit zusätzliche 15-20 Min.</a:t>
            </a:r>
          </a:p>
          <a:p>
            <a:endParaRPr lang="de-DE" dirty="0"/>
          </a:p>
          <a:p>
            <a:r>
              <a:rPr lang="de-DE" dirty="0"/>
              <a:t>Sie haben jetzt das TOP-Prinzip kennen gelernt. Häufig ist Auszubildenden</a:t>
            </a:r>
            <a:r>
              <a:rPr lang="de-DE" baseline="0" dirty="0"/>
              <a:t> jedoch nicht klar, was die Vorteile von prinzipienorientiertem Arbeiten sind. Was antworten sie auf die Frage?</a:t>
            </a:r>
          </a:p>
          <a:p>
            <a:endParaRPr lang="de-DE" baseline="0" dirty="0"/>
          </a:p>
          <a:p>
            <a:r>
              <a:rPr lang="de-DE" b="1" baseline="0" dirty="0"/>
              <a:t>Mögliche Antworten:</a:t>
            </a:r>
          </a:p>
          <a:p>
            <a:r>
              <a:rPr lang="de-DE" baseline="0" dirty="0"/>
              <a:t>Welcher übergeordnete Nutzen ergibt sich aus prinzipienorientiertem Arbeiten?</a:t>
            </a:r>
          </a:p>
          <a:p>
            <a:pPr marL="171450" indent="-171450">
              <a:buFont typeface="Arial" panose="020B0604020202020204" pitchFamily="34" charset="0"/>
              <a:buChar char="•"/>
            </a:pPr>
            <a:r>
              <a:rPr lang="de-DE" baseline="0" dirty="0"/>
              <a:t>Prinzipien bieten Schema zur eigenen Orientierung</a:t>
            </a:r>
          </a:p>
          <a:p>
            <a:pPr marL="171450" indent="-171450">
              <a:buFont typeface="Arial" panose="020B0604020202020204" pitchFamily="34" charset="0"/>
              <a:buChar char="•"/>
            </a:pPr>
            <a:r>
              <a:rPr lang="de-DE" baseline="0" dirty="0"/>
              <a:t>Können von Auszubildenden als „Spickzettel“ genutzt werden</a:t>
            </a:r>
          </a:p>
          <a:p>
            <a:pPr marL="171450" indent="-171450">
              <a:buFont typeface="Arial" panose="020B0604020202020204" pitchFamily="34" charset="0"/>
              <a:buChar char="•"/>
            </a:pPr>
            <a:r>
              <a:rPr lang="de-DE" baseline="0" dirty="0"/>
              <a:t>Darin klären sich auch Verantwortlichkeiten </a:t>
            </a:r>
            <a:r>
              <a:rPr lang="de-DE" baseline="0" dirty="0">
                <a:sym typeface="Wingdings" panose="05000000000000000000" pitchFamily="2" charset="2"/>
              </a:rPr>
              <a:t> also Möglichkeit, sich im Berufsalltag auch abzugrenzen und so wieder Eigenschutz/Selbstschutz zu betreiben  nicht alles kann von Pflegenden „geheilt“ werden</a:t>
            </a:r>
          </a:p>
          <a:p>
            <a:pPr marL="171450" indent="-171450">
              <a:buFont typeface="Arial" panose="020B0604020202020204" pitchFamily="34" charset="0"/>
              <a:buChar char="•"/>
            </a:pPr>
            <a:r>
              <a:rPr lang="de-DE" baseline="0" dirty="0">
                <a:sym typeface="Wingdings" panose="05000000000000000000" pitchFamily="2" charset="2"/>
              </a:rPr>
              <a:t>Prinzipien führen zu verbesserter und ganzheitlicher Patientenversorgung, da sie z. B. Ressourcenorientierung und ethisches Vorgehen beschreiben</a:t>
            </a:r>
          </a:p>
          <a:p>
            <a:pPr marL="171450" indent="-171450">
              <a:buFont typeface="Arial" panose="020B0604020202020204" pitchFamily="34" charset="0"/>
              <a:buChar char="•"/>
            </a:pPr>
            <a:r>
              <a:rPr lang="de-DE" baseline="0" dirty="0">
                <a:sym typeface="Wingdings" panose="05000000000000000000" pitchFamily="2" charset="2"/>
              </a:rPr>
              <a:t>Pflege an bestimmten Prinzipien auszurichten führt auch zu professioneller Weiterentwicklung  Handlungen werden begründbar, auch gegenüber anderen Berufsgruppen und führen damit zu einem besseren Standing</a:t>
            </a:r>
          </a:p>
          <a:p>
            <a:pPr marL="0" indent="0">
              <a:buFont typeface="Arial" panose="020B0604020202020204" pitchFamily="34" charset="0"/>
              <a:buNone/>
            </a:pPr>
            <a:endParaRPr lang="de-DE" baseline="0" dirty="0">
              <a:sym typeface="Wingdings" panose="05000000000000000000" pitchFamily="2" charset="2"/>
            </a:endParaRPr>
          </a:p>
          <a:p>
            <a:pPr marL="0" indent="0">
              <a:buFont typeface="Arial" panose="020B0604020202020204" pitchFamily="34" charset="0"/>
              <a:buNone/>
            </a:pPr>
            <a:r>
              <a:rPr lang="de-DE" baseline="0" dirty="0"/>
              <a:t>Wie kann Auszubildenden das vermittelt werden?</a:t>
            </a:r>
          </a:p>
          <a:p>
            <a:pPr marL="171450" indent="-171450">
              <a:buFont typeface="Arial" panose="020B0604020202020204" pitchFamily="34" charset="0"/>
              <a:buChar char="•"/>
            </a:pPr>
            <a:r>
              <a:rPr lang="de-DE" baseline="0" dirty="0"/>
              <a:t>Im täglichen Pflegehandeln aufzeigen, was alles nach Prinzipien abläuft, um es den Auszubildenden zu vergegenwärtigen </a:t>
            </a:r>
            <a:r>
              <a:rPr lang="de-DE" baseline="0" dirty="0">
                <a:sym typeface="Wingdings" panose="05000000000000000000" pitchFamily="2" charset="2"/>
              </a:rPr>
              <a:t> hier ist auch eine Reflexionsaufgabe möglich, in welcher Auszubildende ihre Erfahrungen reflektieren und diskutieren, ob Prinzipien in den Situationen geholfen hätten</a:t>
            </a:r>
          </a:p>
          <a:p>
            <a:pPr marL="171450" indent="-171450">
              <a:buFont typeface="Arial" panose="020B0604020202020204" pitchFamily="34" charset="0"/>
              <a:buChar char="•"/>
            </a:pPr>
            <a:r>
              <a:rPr lang="de-DE" baseline="0" dirty="0">
                <a:sym typeface="Wingdings" panose="05000000000000000000" pitchFamily="2" charset="2"/>
              </a:rPr>
              <a:t>Mentoring: Sie als Praxisanleitende oder weitere erfahrene Kolleg*innen bilden ein Tandem mit dem oder der Auszubildenden  sie dienen als Vorbild für prinzipienorientiertes Arbeiten</a:t>
            </a:r>
          </a:p>
          <a:p>
            <a:pPr marL="171450" indent="-171450">
              <a:buFont typeface="Arial" panose="020B0604020202020204" pitchFamily="34" charset="0"/>
              <a:buChar char="•"/>
            </a:pPr>
            <a:r>
              <a:rPr lang="de-DE" baseline="0" dirty="0">
                <a:sym typeface="Wingdings" panose="05000000000000000000" pitchFamily="2" charset="2"/>
              </a:rPr>
              <a:t>Feedback: Nutzen Sie konstruktives Feedback, um hier ganz klar auch auf Prinzipien als Lösungsstrategien oder Unterstützung bei der Bearbeitung von Fällen hinzuweisen</a:t>
            </a:r>
          </a:p>
          <a:p>
            <a:pPr marL="171450" indent="-171450">
              <a:buFont typeface="Arial" panose="020B0604020202020204" pitchFamily="34" charset="0"/>
              <a:buChar char="•"/>
            </a:pPr>
            <a:r>
              <a:rPr lang="de-DE" baseline="0" dirty="0">
                <a:sym typeface="Wingdings" panose="05000000000000000000" pitchFamily="2" charset="2"/>
              </a:rPr>
              <a:t>Karrierechancen: Prinzipienorientiertes Arbeiten führt zu höherer Professionalität und damit Verbesserung der Karrierechancen</a:t>
            </a:r>
            <a:endParaRPr lang="de-DE" baseline="0" dirty="0"/>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endParaRPr lang="de-DE" baseline="0" dirty="0"/>
          </a:p>
          <a:p>
            <a:pPr marL="228600" indent="-228600">
              <a:buFont typeface="+mj-lt"/>
              <a:buAutoNum type="arabicPeriod"/>
            </a:pP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52</a:t>
            </a:fld>
            <a:endParaRPr lang="de-DE"/>
          </a:p>
        </p:txBody>
      </p:sp>
    </p:spTree>
    <p:extLst>
      <p:ext uri="{BB962C8B-B14F-4D97-AF65-F5344CB8AC3E}">
        <p14:creationId xmlns:p14="http://schemas.microsoft.com/office/powerpoint/2010/main" val="2451437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Vertiefende</a:t>
            </a:r>
            <a:r>
              <a:rPr lang="de-DE" sz="1200" b="1" baseline="0" dirty="0"/>
              <a:t> Inhalte: 3-3-1 Methode</a:t>
            </a:r>
            <a:endParaRPr lang="de-DE" dirty="0"/>
          </a:p>
          <a:p>
            <a:r>
              <a:rPr lang="de-DE" dirty="0"/>
              <a:t>Vertiefungsmethode, wenn viel Zeit bleibt! Zeit: ca. 30-35 Min. (je nach Diskussion im Plenum).</a:t>
            </a:r>
          </a:p>
          <a:p>
            <a:endParaRPr lang="de-DE" dirty="0"/>
          </a:p>
          <a:p>
            <a:pPr marL="342000" indent="-342000">
              <a:lnSpc>
                <a:spcPct val="100000"/>
              </a:lnSpc>
              <a:spcBef>
                <a:spcPts val="600"/>
              </a:spcBef>
              <a:buFont typeface="+mj-lt"/>
              <a:buAutoNum type="arabicPeriod"/>
            </a:pPr>
            <a:r>
              <a:rPr lang="de-DE" sz="1200" dirty="0"/>
              <a:t>Beantworten Sie bitte die erste Frage, indem Sie drei verschiedene Aspekte dazu aufschreiben (jeden in ein Kästchen der obersten Zeile),</a:t>
            </a:r>
          </a:p>
          <a:p>
            <a:pPr marL="342000" indent="-342000">
              <a:lnSpc>
                <a:spcPct val="100000"/>
              </a:lnSpc>
              <a:spcBef>
                <a:spcPts val="600"/>
              </a:spcBef>
              <a:buFont typeface="+mj-lt"/>
              <a:buAutoNum type="arabicPeriod"/>
            </a:pPr>
            <a:r>
              <a:rPr lang="de-DE" sz="1200" dirty="0"/>
              <a:t>Geben Sie den Zettel nach Ablauf der Zeit (2 Min.) an die Person weiter, die links von Ihnen sitzt,</a:t>
            </a:r>
          </a:p>
          <a:p>
            <a:pPr marL="342000" indent="-342000">
              <a:lnSpc>
                <a:spcPct val="100000"/>
              </a:lnSpc>
              <a:spcBef>
                <a:spcPts val="600"/>
              </a:spcBef>
              <a:buFont typeface="+mj-lt"/>
              <a:buAutoNum type="arabicPeriod"/>
            </a:pPr>
            <a:r>
              <a:rPr lang="de-DE" sz="1200" dirty="0"/>
              <a:t>Beantworten Sie die nächste Frage auf dem neu erhaltenen Zettel und beziehen Sie sich dabei immer auf die Antworten, die in der gleichen Spalte oben drüber stehen.</a:t>
            </a:r>
          </a:p>
          <a:p>
            <a:pPr marL="342000" indent="-342000">
              <a:lnSpc>
                <a:spcPct val="100000"/>
              </a:lnSpc>
              <a:spcBef>
                <a:spcPts val="600"/>
              </a:spcBef>
              <a:buFont typeface="+mj-lt"/>
              <a:buAutoNum type="arabicPeriod"/>
            </a:pPr>
            <a:r>
              <a:rPr lang="de-DE" sz="1200" dirty="0"/>
              <a:t>Jede Person füllt auf jedem Zettel immer nur </a:t>
            </a:r>
            <a:r>
              <a:rPr lang="de-DE" sz="1200" b="1" dirty="0"/>
              <a:t>eine Zeile</a:t>
            </a:r>
            <a:r>
              <a:rPr lang="de-DE" sz="1200" dirty="0"/>
              <a:t> aus und bezieht sich dabei auf die vorher gegebenen Antworten der jeweiligen Spalte.</a:t>
            </a:r>
          </a:p>
          <a:p>
            <a:endParaRPr lang="de-DE" dirty="0"/>
          </a:p>
          <a:p>
            <a:r>
              <a:rPr lang="de-DE" dirty="0"/>
              <a:t>Das Dokument für die 3-3-1 Methode muss ausgedruckt</a:t>
            </a:r>
            <a:r>
              <a:rPr lang="de-DE" baseline="0" dirty="0"/>
              <a:t> werden, damit es die Teilnehmenden ausfüllen können. Das Dokument befindet sich in ILIAS und im Anhang des Strukturgitters.</a:t>
            </a:r>
            <a:endParaRPr lang="de-DE"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53</a:t>
            </a:fld>
            <a:endParaRPr lang="de-DE"/>
          </a:p>
        </p:txBody>
      </p:sp>
    </p:spTree>
    <p:extLst>
      <p:ext uri="{BB962C8B-B14F-4D97-AF65-F5344CB8AC3E}">
        <p14:creationId xmlns:p14="http://schemas.microsoft.com/office/powerpoint/2010/main" val="22146199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14350" indent="-514350">
              <a:buFont typeface="+mj-lt"/>
              <a:buAutoNum type="arabicPeriod" startAt="5"/>
            </a:pPr>
            <a:r>
              <a:rPr lang="de-DE" sz="1200" dirty="0"/>
              <a:t>Kreisen Sie zwei Kästchen ein, die Sie besonders interessant / relevant / diskussionswürdig finden</a:t>
            </a:r>
          </a:p>
          <a:p>
            <a:pPr marL="514350" indent="-514350">
              <a:buFont typeface="+mj-lt"/>
              <a:buAutoNum type="arabicPeriod" startAt="5"/>
            </a:pPr>
            <a:r>
              <a:rPr lang="de-DE" sz="1200" dirty="0"/>
              <a:t>Besprechung im Plenum</a:t>
            </a:r>
          </a:p>
          <a:p>
            <a:endParaRPr lang="de-DE" baseline="0" dirty="0"/>
          </a:p>
          <a:p>
            <a:r>
              <a:rPr lang="de-DE" baseline="0" dirty="0"/>
              <a:t>Sammlung der Antworten auf einer Flipchart/ Whiteboard/ Tafel.</a:t>
            </a:r>
          </a:p>
          <a:p>
            <a:pPr marL="171450" indent="-171450">
              <a:buFont typeface="Wingdings" panose="05000000000000000000" pitchFamily="2" charset="2"/>
              <a:buChar char="à"/>
            </a:pPr>
            <a:r>
              <a:rPr lang="de-DE" baseline="0" dirty="0">
                <a:sym typeface="Wingdings" panose="05000000000000000000" pitchFamily="2" charset="2"/>
              </a:rPr>
              <a:t>Clustern nach ähnlichen Antworten.</a:t>
            </a:r>
          </a:p>
          <a:p>
            <a:pPr marL="171450" indent="-171450">
              <a:buFont typeface="Wingdings" panose="05000000000000000000" pitchFamily="2" charset="2"/>
              <a:buChar char="à"/>
            </a:pPr>
            <a:r>
              <a:rPr lang="de-DE" baseline="0" dirty="0">
                <a:sym typeface="Wingdings" panose="05000000000000000000" pitchFamily="2" charset="2"/>
              </a:rPr>
              <a:t>Herausarbeiten, was die Praxisanleitenden selbst tun können (z. B. Fortbildung: Wissensvermittlung in Praxisanleitungssituationen).</a:t>
            </a:r>
            <a:endParaRPr lang="de-DE" baseline="0" dirty="0"/>
          </a:p>
        </p:txBody>
      </p:sp>
      <p:sp>
        <p:nvSpPr>
          <p:cNvPr id="4" name="Foliennummernplatzhalter 3"/>
          <p:cNvSpPr>
            <a:spLocks noGrp="1"/>
          </p:cNvSpPr>
          <p:nvPr>
            <p:ph type="sldNum" sz="quarter" idx="10"/>
          </p:nvPr>
        </p:nvSpPr>
        <p:spPr/>
        <p:txBody>
          <a:bodyPr/>
          <a:lstStyle/>
          <a:p>
            <a:fld id="{551367AA-DC43-43C4-BC99-49169608304F}" type="slidenum">
              <a:rPr lang="de-DE" smtClean="0"/>
              <a:t>54</a:t>
            </a:fld>
            <a:endParaRPr lang="de-DE"/>
          </a:p>
        </p:txBody>
      </p:sp>
    </p:spTree>
    <p:extLst>
      <p:ext uri="{BB962C8B-B14F-4D97-AF65-F5344CB8AC3E}">
        <p14:creationId xmlns:p14="http://schemas.microsoft.com/office/powerpoint/2010/main" val="17647860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latin typeface="Calibri" panose="020F0502020204030204" pitchFamily="34" charset="0"/>
                <a:cs typeface="Calibri" panose="020F0502020204030204" pitchFamily="34" charset="0"/>
              </a:rPr>
              <a:t>Vertiefende</a:t>
            </a:r>
            <a:r>
              <a:rPr lang="de-DE" sz="1200" b="1" baseline="0" dirty="0">
                <a:latin typeface="Calibri" panose="020F0502020204030204" pitchFamily="34" charset="0"/>
                <a:cs typeface="Calibri" panose="020F0502020204030204" pitchFamily="34" charset="0"/>
              </a:rPr>
              <a:t> Inhalte: Maßnahmenkatalog</a:t>
            </a: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Vertiefungsmethode, wenn viel Zeit bleibt! Zeit: ca. 15-20 Min.</a:t>
            </a:r>
          </a:p>
          <a:p>
            <a:endParaRPr lang="de-DE" baseline="0" dirty="0">
              <a:latin typeface="Calibri" panose="020F0502020204030204" pitchFamily="34" charset="0"/>
              <a:cs typeface="Calibri" panose="020F0502020204030204" pitchFamily="34" charset="0"/>
            </a:endParaRPr>
          </a:p>
          <a:p>
            <a:pPr marL="0" indent="180000">
              <a:lnSpc>
                <a:spcPct val="100000"/>
              </a:lnSpc>
              <a:buFont typeface="Arial" panose="020B0604020202020204" pitchFamily="34" charset="0"/>
              <a:buChar char="•"/>
            </a:pPr>
            <a:r>
              <a:rPr lang="de-DE" sz="3200" dirty="0">
                <a:latin typeface="Calibri" panose="020F0502020204030204" pitchFamily="34" charset="0"/>
                <a:cs typeface="Calibri" panose="020F0502020204030204" pitchFamily="34" charset="0"/>
                <a:sym typeface="Wingdings" panose="05000000000000000000" pitchFamily="2" charset="2"/>
              </a:rPr>
              <a:t>Setzen Sie sich in Berufsgruppen zusammen (max. 4 Personen)</a:t>
            </a:r>
          </a:p>
          <a:p>
            <a:pPr marL="0" indent="180000">
              <a:lnSpc>
                <a:spcPct val="100000"/>
              </a:lnSpc>
              <a:buFont typeface="Arial" panose="020B0604020202020204" pitchFamily="34" charset="0"/>
              <a:buChar char="•"/>
            </a:pPr>
            <a:r>
              <a:rPr lang="de-DE" sz="3200" dirty="0">
                <a:latin typeface="Calibri" panose="020F0502020204030204" pitchFamily="34" charset="0"/>
                <a:cs typeface="Calibri" panose="020F0502020204030204" pitchFamily="34" charset="0"/>
                <a:sym typeface="Wingdings" panose="05000000000000000000" pitchFamily="2" charset="2"/>
              </a:rPr>
              <a:t>Lesen Sie sich den Maßnahmenkatalog durch (in </a:t>
            </a:r>
            <a:r>
              <a:rPr lang="de-DE" sz="3200" dirty="0">
                <a:solidFill>
                  <a:srgbClr val="FF0000"/>
                </a:solidFill>
                <a:latin typeface="Calibri" panose="020F0502020204030204" pitchFamily="34" charset="0"/>
                <a:cs typeface="Calibri" panose="020F0502020204030204" pitchFamily="34" charset="0"/>
                <a:sym typeface="Wingdings" panose="05000000000000000000" pitchFamily="2" charset="2"/>
              </a:rPr>
              <a:t>ILIAS</a:t>
            </a:r>
            <a:r>
              <a:rPr lang="de-DE" sz="3200" dirty="0">
                <a:latin typeface="Calibri" panose="020F0502020204030204" pitchFamily="34" charset="0"/>
                <a:cs typeface="Calibri" panose="020F0502020204030204" pitchFamily="34" charset="0"/>
                <a:sym typeface="Wingdings" panose="05000000000000000000" pitchFamily="2" charset="2"/>
              </a:rPr>
              <a:t>):</a:t>
            </a:r>
            <a:r>
              <a:rPr lang="de-DE" sz="3200" baseline="0" dirty="0">
                <a:latin typeface="Calibri" panose="020F0502020204030204" pitchFamily="34" charset="0"/>
                <a:cs typeface="Calibri" panose="020F0502020204030204" pitchFamily="34" charset="0"/>
                <a:sym typeface="Wingdings" panose="05000000000000000000" pitchFamily="2" charset="2"/>
              </a:rPr>
              <a:t> </a:t>
            </a:r>
            <a:r>
              <a:rPr lang="de-DE" sz="4400" dirty="0">
                <a:hlinkClick r:id="rId3"/>
              </a:rPr>
              <a:t>C:\Users\user\Downloads\2025-03_Modul 5_Massnahmenkatalog.pdf</a:t>
            </a:r>
            <a:endParaRPr lang="de-DE" sz="3200" baseline="0" dirty="0">
              <a:latin typeface="Calibri" panose="020F0502020204030204" pitchFamily="34" charset="0"/>
              <a:cs typeface="Calibri" panose="020F0502020204030204" pitchFamily="34" charset="0"/>
              <a:sym typeface="Wingdings" panose="05000000000000000000" pitchFamily="2" charset="2"/>
            </a:endParaRPr>
          </a:p>
          <a:p>
            <a:pPr marL="0" indent="180000">
              <a:lnSpc>
                <a:spcPct val="100000"/>
              </a:lnSpc>
              <a:buFont typeface="Arial" panose="020B0604020202020204" pitchFamily="34" charset="0"/>
              <a:buChar char="•"/>
            </a:pPr>
            <a:r>
              <a:rPr lang="de-DE" sz="3200" dirty="0">
                <a:latin typeface="Calibri" panose="020F0502020204030204" pitchFamily="34" charset="0"/>
                <a:cs typeface="Calibri" panose="020F0502020204030204" pitchFamily="34" charset="0"/>
              </a:rPr>
              <a:t>Diskutieren Sie in Ihren Gruppen, </a:t>
            </a:r>
          </a:p>
          <a:p>
            <a:pPr marL="457200" lvl="2" indent="180000">
              <a:lnSpc>
                <a:spcPct val="100000"/>
              </a:lnSpc>
              <a:buFont typeface="Arial" panose="020B0604020202020204" pitchFamily="34" charset="0"/>
              <a:buChar char="•"/>
            </a:pPr>
            <a:r>
              <a:rPr lang="de-DE" sz="2800" dirty="0">
                <a:latin typeface="Calibri" panose="020F0502020204030204" pitchFamily="34" charset="0"/>
                <a:cs typeface="Calibri" panose="020F0502020204030204" pitchFamily="34" charset="0"/>
              </a:rPr>
              <a:t>welche der Maßnahmen Sie bereits umsetzen, </a:t>
            </a:r>
          </a:p>
          <a:p>
            <a:pPr marL="457200" lvl="2" indent="180000">
              <a:lnSpc>
                <a:spcPct val="100000"/>
              </a:lnSpc>
              <a:buFont typeface="Arial" panose="020B0604020202020204" pitchFamily="34" charset="0"/>
              <a:buChar char="•"/>
            </a:pPr>
            <a:r>
              <a:rPr lang="de-DE" sz="2800" dirty="0">
                <a:latin typeface="Calibri" panose="020F0502020204030204" pitchFamily="34" charset="0"/>
                <a:cs typeface="Calibri" panose="020F0502020204030204" pitchFamily="34" charset="0"/>
              </a:rPr>
              <a:t>welche Sie in Zukunft umsetzen wollen und </a:t>
            </a:r>
          </a:p>
          <a:p>
            <a:pPr marL="457200" lvl="2" indent="180000">
              <a:lnSpc>
                <a:spcPct val="100000"/>
              </a:lnSpc>
              <a:buFont typeface="Arial" panose="020B0604020202020204" pitchFamily="34" charset="0"/>
              <a:buChar char="•"/>
            </a:pPr>
            <a:r>
              <a:rPr lang="de-DE" sz="2800" dirty="0">
                <a:latin typeface="Calibri" panose="020F0502020204030204" pitchFamily="34" charset="0"/>
                <a:cs typeface="Calibri" panose="020F0502020204030204" pitchFamily="34" charset="0"/>
              </a:rPr>
              <a:t>welche nicht praktikabel sind für Sie.</a:t>
            </a:r>
          </a:p>
          <a:p>
            <a:endParaRPr lang="de-DE" baseline="0" dirty="0">
              <a:latin typeface="Calibri" panose="020F0502020204030204" pitchFamily="34" charset="0"/>
              <a:cs typeface="Calibri" panose="020F0502020204030204" pitchFamily="34" charset="0"/>
            </a:endParaRPr>
          </a:p>
          <a:p>
            <a:r>
              <a:rPr lang="de-DE" baseline="0" dirty="0">
                <a:latin typeface="Calibri" panose="020F0502020204030204" pitchFamily="34" charset="0"/>
                <a:cs typeface="Calibri" panose="020F0502020204030204" pitchFamily="34" charset="0"/>
              </a:rPr>
              <a:t>Sammlung der Antworten auf einer Flipchart/ Whiteboard/ Tafel.</a:t>
            </a:r>
          </a:p>
          <a:p>
            <a:pPr marL="171450" indent="-171450">
              <a:buFont typeface="Wingdings" panose="05000000000000000000" pitchFamily="2" charset="2"/>
              <a:buChar char="à"/>
            </a:pPr>
            <a:r>
              <a:rPr lang="de-DE" baseline="0" dirty="0">
                <a:latin typeface="Calibri" panose="020F0502020204030204" pitchFamily="34" charset="0"/>
                <a:cs typeface="Calibri" panose="020F0502020204030204" pitchFamily="34" charset="0"/>
                <a:sym typeface="Wingdings" panose="05000000000000000000" pitchFamily="2" charset="2"/>
              </a:rPr>
              <a:t>Clustern nach ähnlichen Antworten</a:t>
            </a:r>
          </a:p>
          <a:p>
            <a:pPr marL="171450" indent="-171450">
              <a:buFont typeface="Wingdings" panose="05000000000000000000" pitchFamily="2" charset="2"/>
              <a:buChar char="à"/>
            </a:pPr>
            <a:r>
              <a:rPr lang="de-DE" baseline="0" dirty="0">
                <a:latin typeface="Calibri" panose="020F0502020204030204" pitchFamily="34" charset="0"/>
                <a:cs typeface="Calibri" panose="020F0502020204030204" pitchFamily="34" charset="0"/>
                <a:sym typeface="Wingdings" panose="05000000000000000000" pitchFamily="2" charset="2"/>
              </a:rPr>
              <a:t>Herausarbeiten, was die Praxisanleitenden selbst tun können (z. B. Fortbildung: Wissensvermittlung in Praxisanleitungssituationen)</a:t>
            </a:r>
            <a:endParaRPr lang="de-DE" baseline="0" dirty="0">
              <a:latin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55</a:t>
            </a:fld>
            <a:endParaRPr lang="de-DE"/>
          </a:p>
        </p:txBody>
      </p:sp>
    </p:spTree>
    <p:extLst>
      <p:ext uri="{BB962C8B-B14F-4D97-AF65-F5344CB8AC3E}">
        <p14:creationId xmlns:p14="http://schemas.microsoft.com/office/powerpoint/2010/main" val="9489499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Zum Abschluss erfolgt eine Reflexion.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Frage an die Gruppe: Was konnten Sie aus der heutigen Veranstaltung mitnehmen?</a:t>
            </a:r>
          </a:p>
          <a:p>
            <a:pPr lvl="0"/>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Hinweis: </a:t>
            </a:r>
            <a:r>
              <a:rPr lang="de-DE" dirty="0">
                <a:latin typeface="Calibri" panose="020F0502020204030204" pitchFamily="34" charset="0"/>
                <a:cs typeface="Calibri" panose="020F0502020204030204" pitchFamily="34" charset="0"/>
              </a:rPr>
              <a:t>In ILIAS finden Sie Dokumente zu Ideen für Praxisanleitungen bzgl. Hitze und einen Maßnahmenkatalog.</a:t>
            </a:r>
            <a:endParaRPr lang="de-DE" sz="1200" kern="1200" dirty="0">
              <a:solidFill>
                <a:schemeClr val="tx1"/>
              </a:solidFill>
              <a:effectLst/>
              <a:latin typeface="+mn-lt"/>
              <a:ea typeface="+mn-ea"/>
              <a:cs typeface="+mn-cs"/>
            </a:endParaRP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Nochmal</a:t>
            </a:r>
            <a:r>
              <a:rPr lang="de-DE" sz="1200" kern="1200" baseline="0" dirty="0">
                <a:solidFill>
                  <a:schemeClr val="tx1"/>
                </a:solidFill>
                <a:effectLst/>
                <a:latin typeface="+mn-lt"/>
                <a:ea typeface="+mn-ea"/>
                <a:cs typeface="+mn-cs"/>
              </a:rPr>
              <a:t> e</a:t>
            </a:r>
            <a:r>
              <a:rPr lang="de-DE" sz="1200" kern="1200" dirty="0">
                <a:solidFill>
                  <a:schemeClr val="tx1"/>
                </a:solidFill>
                <a:effectLst/>
                <a:latin typeface="+mn-lt"/>
                <a:ea typeface="+mn-ea"/>
                <a:cs typeface="+mn-cs"/>
              </a:rPr>
              <a:t>rwähnenswert</a:t>
            </a:r>
            <a:r>
              <a:rPr lang="de-DE" sz="1200" kern="1200" baseline="0" dirty="0">
                <a:solidFill>
                  <a:schemeClr val="tx1"/>
                </a:solidFill>
                <a:effectLst/>
                <a:latin typeface="+mn-lt"/>
                <a:ea typeface="+mn-ea"/>
                <a:cs typeface="+mn-cs"/>
              </a:rPr>
              <a:t> für Lehrende:</a:t>
            </a:r>
            <a:endParaRPr lang="de-DE" sz="1200" kern="1200" dirty="0">
              <a:solidFill>
                <a:schemeClr val="tx1"/>
              </a:solidFill>
              <a:effectLst/>
              <a:latin typeface="+mn-lt"/>
              <a:ea typeface="+mn-ea"/>
              <a:cs typeface="+mn-cs"/>
            </a:endParaRPr>
          </a:p>
          <a:p>
            <a:pPr marL="342900" lvl="0" indent="-342900">
              <a:lnSpc>
                <a:spcPct val="107000"/>
              </a:lnSpc>
              <a:spcAft>
                <a:spcPts val="0"/>
              </a:spcAft>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Reflexion und Bewusstsein für die Auswirkungen des eigenen Tuns ist eine wichtige Triebfeder für mehr Nachhaltigkeit in der Pflege.</a:t>
            </a:r>
          </a:p>
          <a:p>
            <a:pPr marL="342900" lvl="0" indent="-342900">
              <a:lnSpc>
                <a:spcPct val="107000"/>
              </a:lnSpc>
              <a:spcAft>
                <a:spcPts val="0"/>
              </a:spcAft>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Beim Thema</a:t>
            </a:r>
            <a:r>
              <a:rPr lang="de-DE" sz="1200" baseline="0" dirty="0">
                <a:effectLst/>
                <a:latin typeface="Arial" panose="020B0604020202020204" pitchFamily="34" charset="0"/>
                <a:ea typeface="Calibri" panose="020F0502020204030204" pitchFamily="34" charset="0"/>
                <a:cs typeface="Times New Roman" panose="02020603050405020304" pitchFamily="18" charset="0"/>
              </a:rPr>
              <a:t> Hitze spüren wir es bereits jetzt und sehr direkt.</a:t>
            </a:r>
          </a:p>
          <a:p>
            <a:pPr marL="342900" lvl="0" indent="-342900">
              <a:lnSpc>
                <a:spcPct val="107000"/>
              </a:lnSpc>
              <a:spcAft>
                <a:spcPts val="0"/>
              </a:spcAft>
              <a:buFont typeface="Arial" panose="020B0604020202020204" pitchFamily="34" charset="0"/>
              <a:buChar char="•"/>
            </a:pPr>
            <a:r>
              <a:rPr lang="de-DE" sz="1200" baseline="0" dirty="0">
                <a:effectLst/>
                <a:latin typeface="Arial" panose="020B0604020202020204" pitchFamily="34" charset="0"/>
                <a:ea typeface="Calibri" panose="020F0502020204030204" pitchFamily="34" charset="0"/>
                <a:cs typeface="Times New Roman" panose="02020603050405020304" pitchFamily="18" charset="0"/>
              </a:rPr>
              <a:t>Hier geht es also nicht mehr nur um Prävention, sondern Adaption (Anpassung) und </a:t>
            </a:r>
            <a:r>
              <a:rPr lang="de-DE" sz="1200" baseline="0" dirty="0" err="1">
                <a:effectLst/>
                <a:latin typeface="Arial" panose="020B0604020202020204" pitchFamily="34" charset="0"/>
                <a:ea typeface="Calibri" panose="020F0502020204030204" pitchFamily="34" charset="0"/>
                <a:cs typeface="Times New Roman" panose="02020603050405020304" pitchFamily="18" charset="0"/>
              </a:rPr>
              <a:t>Mitigation</a:t>
            </a:r>
            <a:r>
              <a:rPr lang="de-DE" sz="1200" baseline="0" dirty="0">
                <a:effectLst/>
                <a:latin typeface="Arial" panose="020B0604020202020204" pitchFamily="34" charset="0"/>
                <a:ea typeface="Calibri" panose="020F0502020204030204" pitchFamily="34" charset="0"/>
                <a:cs typeface="Times New Roman" panose="02020603050405020304" pitchFamily="18" charset="0"/>
              </a:rPr>
              <a:t> (Abmilderung).</a:t>
            </a:r>
          </a:p>
          <a:p>
            <a:pPr marL="342900" lvl="0" indent="-342900">
              <a:lnSpc>
                <a:spcPct val="107000"/>
              </a:lnSpc>
              <a:spcAft>
                <a:spcPts val="0"/>
              </a:spcAft>
              <a:buFont typeface="Arial" panose="020B0604020202020204" pitchFamily="34" charset="0"/>
              <a:buChar char="•"/>
            </a:pPr>
            <a:r>
              <a:rPr lang="de-DE" sz="1200" baseline="0" dirty="0">
                <a:effectLst/>
                <a:latin typeface="Arial" panose="020B0604020202020204" pitchFamily="34" charset="0"/>
                <a:ea typeface="Calibri" panose="020F0502020204030204" pitchFamily="34" charset="0"/>
                <a:cs typeface="Times New Roman" panose="02020603050405020304" pitchFamily="18" charset="0"/>
              </a:rPr>
              <a:t>Dies muss entsprechend an Auszubildende als Pflegende von morgen weitergegeben werden, auch unter dem Aspekt</a:t>
            </a:r>
            <a:r>
              <a:rPr lang="de-DE"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de-DE" sz="1200" dirty="0">
                <a:effectLst/>
                <a:latin typeface="Arial" panose="020B0604020202020204" pitchFamily="34" charset="0"/>
                <a:ea typeface="Calibri" panose="020F0502020204030204" pitchFamily="34" charset="0"/>
                <a:cs typeface="Times New Roman" panose="02020603050405020304" pitchFamily="18" charset="0"/>
              </a:rPr>
              <a:t>der persönlichen Gesunderhaltung.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de-DE" sz="1200" dirty="0">
                <a:effectLst/>
                <a:latin typeface="Arial" panose="020B0604020202020204" pitchFamily="34" charset="0"/>
                <a:ea typeface="Calibri" panose="020F0502020204030204" pitchFamily="34" charset="0"/>
                <a:cs typeface="Times New Roman" panose="02020603050405020304" pitchFamily="18" charset="0"/>
              </a:rPr>
              <a:t>Wie das konkret thematisiert werden kann, findet sich auch in Modul 3 zu </a:t>
            </a:r>
            <a:r>
              <a:rPr lang="de-DE" sz="1200" dirty="0" err="1">
                <a:effectLst/>
                <a:latin typeface="Arial" panose="020B0604020202020204" pitchFamily="34" charset="0"/>
                <a:ea typeface="Calibri" panose="020F0502020204030204" pitchFamily="34" charset="0"/>
                <a:cs typeface="Times New Roman" panose="02020603050405020304" pitchFamily="18" charset="0"/>
              </a:rPr>
              <a:t>Mentoringgesprächen</a:t>
            </a:r>
            <a:r>
              <a:rPr lang="de-DE" sz="1200" dirty="0">
                <a:effectLst/>
                <a:latin typeface="Arial" panose="020B0604020202020204" pitchFamily="34" charset="0"/>
                <a:ea typeface="Calibri" panose="020F0502020204030204" pitchFamily="34" charset="0"/>
                <a:cs typeface="Times New Roman" panose="02020603050405020304" pitchFamily="18" charset="0"/>
              </a:rPr>
              <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p:cNvSpPr>
            <a:spLocks noGrp="1"/>
          </p:cNvSpPr>
          <p:nvPr>
            <p:ph type="sldNum" sz="quarter" idx="10"/>
          </p:nvPr>
        </p:nvSpPr>
        <p:spPr/>
        <p:txBody>
          <a:bodyPr/>
          <a:lstStyle/>
          <a:p>
            <a:fld id="{551367AA-DC43-43C4-BC99-49169608304F}" type="slidenum">
              <a:rPr lang="de-DE" smtClean="0"/>
              <a:t>56</a:t>
            </a:fld>
            <a:endParaRPr lang="de-DE"/>
          </a:p>
        </p:txBody>
      </p:sp>
    </p:spTree>
    <p:extLst>
      <p:ext uri="{BB962C8B-B14F-4D97-AF65-F5344CB8AC3E}">
        <p14:creationId xmlns:p14="http://schemas.microsoft.com/office/powerpoint/2010/main" val="35753954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57</a:t>
            </a:fld>
            <a:endParaRPr lang="de-DE"/>
          </a:p>
        </p:txBody>
      </p:sp>
    </p:spTree>
    <p:extLst>
      <p:ext uri="{BB962C8B-B14F-4D97-AF65-F5344CB8AC3E}">
        <p14:creationId xmlns:p14="http://schemas.microsoft.com/office/powerpoint/2010/main" val="2059256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95B5D12-5DE9-4078-9463-F38CBF960316}" type="slidenum">
              <a:rPr lang="de-DE" smtClean="0"/>
              <a:t>58</a:t>
            </a:fld>
            <a:endParaRPr lang="de-DE"/>
          </a:p>
        </p:txBody>
      </p:sp>
    </p:spTree>
    <p:extLst>
      <p:ext uri="{BB962C8B-B14F-4D97-AF65-F5344CB8AC3E}">
        <p14:creationId xmlns:p14="http://schemas.microsoft.com/office/powerpoint/2010/main" val="37837738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B5D12-5DE9-4078-9463-F38CBF960316}"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861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dirty="0"/>
              <a:t>Vorstellung</a:t>
            </a:r>
            <a:r>
              <a:rPr lang="de-DE" b="0" u="none" baseline="0" dirty="0"/>
              <a:t>srunde (Name, Arbeitsplatz/ Setting) (sofern zuvor kein anderes Modul stattgefunden 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0" u="non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u="none" baseline="0" dirty="0"/>
              <a:t>Einstieg (auch optional möglich)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Zum Einstieg wird mit einer Impulsfrage begonnen: </a:t>
            </a:r>
            <a:r>
              <a:rPr kumimoji="0" lang="de-DE"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lang="de-DE" sz="1200" b="1" dirty="0">
                <a:latin typeface="Calibri" panose="020F0502020204030204" pitchFamily="34" charset="0"/>
                <a:ea typeface="Calibri" panose="020F0502020204030204" pitchFamily="34" charset="0"/>
                <a:cs typeface="Calibri" panose="020F0502020204030204" pitchFamily="34" charset="0"/>
              </a:rPr>
              <a:t>Was verbinde ich mit Klimakrise und Hitze?“ </a:t>
            </a:r>
            <a:endParaRPr lang="de-DE" b="1"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Vorzugweise wird mit digitaler Wortwolke gearbeitet. Hierzu muss zuvor ein „</a:t>
            </a:r>
            <a:r>
              <a:rPr lang="de-DE" b="0" u="none" baseline="0" dirty="0" err="1"/>
              <a:t>AnswerGarden</a:t>
            </a:r>
            <a:r>
              <a:rPr lang="de-DE" b="0" u="none" baseline="0" dirty="0"/>
              <a:t>“ erstellt werden, worauf die Teilnehmenden mit ihrem Smartphone/ Tablet zugreifen können.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sng" dirty="0"/>
              <a:t>https://answergarden.ch/</a:t>
            </a:r>
            <a:endParaRPr lang="de-DE"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Die Teilnehmenden können ihre Begrifflichkeiten digital eingeben, im Plenum kann das Ergebnis über die „Refresh“-Funktion gemeinsam betrachtet und diskutiert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u="none" baseline="0" dirty="0"/>
              <a:t>Alternativ kann die Sammlung der Beiträge auch über Tafelaufschrieb, Moderationskarten, usw. erfolgen.</a:t>
            </a:r>
            <a:endParaRPr lang="de-DE" dirty="0"/>
          </a:p>
          <a:p>
            <a:pPr marL="171450" indent="-171450">
              <a:buFont typeface="Arial" panose="020B0604020202020204" pitchFamily="34" charset="0"/>
              <a:buChar char="•"/>
            </a:pPr>
            <a:r>
              <a:rPr lang="de-DE" dirty="0"/>
              <a:t>Im</a:t>
            </a:r>
            <a:r>
              <a:rPr lang="de-DE" baseline="0" dirty="0"/>
              <a:t> Anschluss können die Erwartungen und Motivationen der Teilnehmen hinsichtlich der Thematik erfragt werden.</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r>
              <a:rPr lang="de-DE" b="1" baseline="0" dirty="0"/>
              <a:t>Überleitung:</a:t>
            </a:r>
            <a:r>
              <a:rPr lang="de-DE" baseline="0" dirty="0"/>
              <a:t> Für den thematischen Einstieg wollen wir mit einem kleinen Quiz beginne…</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76123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60</a:t>
            </a:fld>
            <a:endParaRPr lang="de-DE"/>
          </a:p>
        </p:txBody>
      </p:sp>
    </p:spTree>
    <p:extLst>
      <p:ext uri="{BB962C8B-B14F-4D97-AF65-F5344CB8AC3E}">
        <p14:creationId xmlns:p14="http://schemas.microsoft.com/office/powerpoint/2010/main" val="202468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7</a:t>
            </a:fld>
            <a:endParaRPr lang="de-DE"/>
          </a:p>
        </p:txBody>
      </p:sp>
    </p:spTree>
    <p:extLst>
      <p:ext uri="{BB962C8B-B14F-4D97-AF65-F5344CB8AC3E}">
        <p14:creationId xmlns:p14="http://schemas.microsoft.com/office/powerpoint/2010/main" val="1107207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Nachdem wir uns</a:t>
            </a:r>
            <a:r>
              <a:rPr lang="de-DE" baseline="0" dirty="0"/>
              <a:t> schon etwas zu Ihren Ideen bezüglich Hitze und Klimakrise ausgetauscht haben, wird es etwas theoretischer. Wir starten mit dem Input und dazugehörig ein paar Evidenzen, die nochmal verdeutlich, wie eng Hitze und Klimawandel zusammenhängen und wie wir Menschen gesundheitlich dadurch belastet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endParaRPr lang="de-DE" dirty="0"/>
          </a:p>
        </p:txBody>
      </p:sp>
      <p:sp>
        <p:nvSpPr>
          <p:cNvPr id="4" name="Foliennummernplatzhalter 3"/>
          <p:cNvSpPr>
            <a:spLocks noGrp="1"/>
          </p:cNvSpPr>
          <p:nvPr>
            <p:ph type="sldNum" sz="quarter" idx="10"/>
          </p:nvPr>
        </p:nvSpPr>
        <p:spPr/>
        <p:txBody>
          <a:bodyPr/>
          <a:lstStyle/>
          <a:p>
            <a:fld id="{551367AA-DC43-43C4-BC99-49169608304F}" type="slidenum">
              <a:rPr lang="de-DE" smtClean="0"/>
              <a:t>8</a:t>
            </a:fld>
            <a:endParaRPr lang="de-DE"/>
          </a:p>
        </p:txBody>
      </p:sp>
    </p:spTree>
    <p:extLst>
      <p:ext uri="{BB962C8B-B14F-4D97-AF65-F5344CB8AC3E}">
        <p14:creationId xmlns:p14="http://schemas.microsoft.com/office/powerpoint/2010/main" val="389707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BundesSans Web"/>
              </a:rPr>
              <a:t>Durch die Klimakrise</a:t>
            </a:r>
            <a:r>
              <a:rPr lang="de-DE" baseline="0" dirty="0">
                <a:latin typeface="BundesSans Web"/>
              </a:rPr>
              <a:t> bedingte</a:t>
            </a:r>
            <a:r>
              <a:rPr lang="de-DE" dirty="0">
                <a:latin typeface="BundesSans Web"/>
              </a:rPr>
              <a:t> Hitze gilt als offensichtliches Gesundheitsrisiko:</a:t>
            </a:r>
            <a:endParaRPr lang="de-DE" baseline="0" dirty="0">
              <a:latin typeface="BundesSans Web"/>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800" dirty="0">
                <a:effectLst/>
                <a:latin typeface="BundesSans Web"/>
                <a:sym typeface="Wingdings" panose="05000000000000000000" pitchFamily="2" charset="2"/>
              </a:rPr>
              <a:t>Sie ist Ursache für </a:t>
            </a:r>
            <a:r>
              <a:rPr lang="de-DE" sz="2800" dirty="0">
                <a:effectLst/>
                <a:latin typeface="BundesSans Web"/>
              </a:rPr>
              <a:t>einige der „bedeutendsten direkten Gesundheitseffekte[n] des Klimawandels“ </a:t>
            </a:r>
            <a:r>
              <a:rPr lang="de-DE" sz="2000" dirty="0">
                <a:effectLst/>
                <a:latin typeface="BundesSans Web"/>
              </a:rPr>
              <a:t>(Haas in </a:t>
            </a:r>
            <a:r>
              <a:rPr lang="de-DE" sz="2000" dirty="0" err="1">
                <a:effectLst/>
                <a:latin typeface="BundesSans Web"/>
              </a:rPr>
              <a:t>Dullinger</a:t>
            </a:r>
            <a:r>
              <a:rPr lang="de-DE" sz="2000" dirty="0">
                <a:effectLst/>
                <a:latin typeface="BundesSans Web"/>
              </a:rPr>
              <a:t>, 2023, S. 41)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800" dirty="0">
                <a:latin typeface="BundesSans Web"/>
              </a:rPr>
              <a:t>Betrifft Menschen aller Gesellschaftsschichten.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800" dirty="0">
                <a:effectLst/>
                <a:latin typeface="BundesSans Web"/>
              </a:rPr>
              <a:t>Zeichnet sich in Deutschland vor allem durch eine Zunahme an Hitzewellen und Anstieg der Durchschnittstemperatur aus </a:t>
            </a:r>
            <a:r>
              <a:rPr lang="de-DE" sz="2000" dirty="0">
                <a:effectLst/>
                <a:latin typeface="BundesSans Web"/>
              </a:rPr>
              <a:t>(Deutsche Allianz Klimawandel und Gesundheit</a:t>
            </a:r>
            <a:r>
              <a:rPr lang="de-DE" sz="2000" baseline="0" dirty="0">
                <a:effectLst/>
                <a:latin typeface="BundesSans Web"/>
              </a:rPr>
              <a:t> [</a:t>
            </a:r>
            <a:r>
              <a:rPr lang="de-DE" sz="2000" dirty="0">
                <a:effectLst/>
                <a:latin typeface="BundesSans Web"/>
              </a:rPr>
              <a:t>KLUG], 2022a).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2000" baseline="0" dirty="0">
                <a:latin typeface="BundesSans Web"/>
                <a:sym typeface="Wingdings" panose="05000000000000000000" pitchFamily="2" charset="2"/>
              </a:rPr>
              <a:t> </a:t>
            </a:r>
            <a:r>
              <a:rPr lang="de-DE" sz="2000" baseline="0" dirty="0">
                <a:latin typeface="BundesSans Web"/>
              </a:rPr>
              <a:t>Wie auch auf der Abbildung zu sehen ist, nimmt die Häufigkeit der Tage mit Höchsttemperatur von mind. 30° C generell zu.</a:t>
            </a:r>
            <a:endParaRPr lang="de-DE" sz="2000" dirty="0">
              <a:latin typeface="BundesSans Web"/>
            </a:endParaRPr>
          </a:p>
          <a:p>
            <a:pPr lvl="1">
              <a:buFont typeface="Wingdings" panose="05000000000000000000" pitchFamily="2" charset="2"/>
              <a:buNone/>
            </a:pPr>
            <a:endParaRPr lang="de-DE" sz="2000" dirty="0">
              <a:effectLst/>
              <a:latin typeface="BundesSans Web"/>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Im August 2003 kam es in Europa zu einer Übersterblichkeit von ca. 70.000 Todesfällen. Insbesondere die ältere Bevölkerung war betroffen, Menschen mit Pflegebedarf, mit chronischen Erkrankungen sowie einem geringerem sozioökonomischen Status.</a:t>
            </a:r>
            <a:r>
              <a:rPr lang="de-DE" baseline="0" dirty="0"/>
              <a:t> (</a:t>
            </a:r>
            <a:r>
              <a:rPr lang="de-DE" baseline="0" dirty="0" err="1"/>
              <a:t>Steul</a:t>
            </a:r>
            <a:r>
              <a:rPr lang="de-DE" baseline="0" dirty="0"/>
              <a:t> et al., 2019</a:t>
            </a:r>
            <a:r>
              <a:rPr lang="de-DE"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In Deutschland war es im Jahr 2021 wärmer, feuchter und sonnenscheinreicher als im vieljährigen Mittel (1961-1990). Bemerkenswert waren vor allem im Juli 2021 aus </a:t>
            </a:r>
            <a:r>
              <a:rPr lang="de-DE" dirty="0" err="1"/>
              <a:t>klimatologischer</a:t>
            </a:r>
            <a:r>
              <a:rPr lang="de-DE" dirty="0"/>
              <a:t> Sicht,</a:t>
            </a:r>
            <a:r>
              <a:rPr lang="de-DE" baseline="0" dirty="0"/>
              <a:t> </a:t>
            </a:r>
            <a:r>
              <a:rPr lang="de-DE" dirty="0"/>
              <a:t>im Gegensatz zu den vorangegangenen Jahren,</a:t>
            </a:r>
            <a:r>
              <a:rPr lang="de-DE" baseline="0" dirty="0"/>
              <a:t> </a:t>
            </a:r>
            <a:r>
              <a:rPr lang="de-DE" dirty="0"/>
              <a:t>nicht die sehr hohen Temperaturen und Trockenheit, sondern die Überschwemmungen in Nordrhein-Westfalen und Rheinland-Pfalz, die aufgrund intensiver Starkniederschlagsereignisse entstanden sind.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Weitere außergewöhnliche Witterungsereignisse waren eine intensive Kältewelle im Februar 2021, auf die eine sehr milde Phase mit regional fast sommerlichen Temperaturen folgte, dann ein relativ kühles Frühjahr sowie ein ausgesprochen mildes Jahresende.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a:t>
            </a:r>
            <a:r>
              <a:rPr lang="de-DE" dirty="0" err="1"/>
              <a:t>Imbery</a:t>
            </a:r>
            <a:r>
              <a:rPr lang="de-DE" dirty="0"/>
              <a:t> et al., 2022)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Optional:</a:t>
            </a:r>
            <a:r>
              <a:rPr lang="de-DE" baseline="0" dirty="0"/>
              <a:t> </a:t>
            </a:r>
            <a:r>
              <a:rPr lang="de-DE" dirty="0"/>
              <a:t>Unter „https://reportage.wdr.de/chronik-ahrtal-hochwasser-katastrophe“ ist</a:t>
            </a:r>
            <a:r>
              <a:rPr lang="de-DE" baseline="0" dirty="0"/>
              <a:t> eine Videodokumentation der Flutkatastrophe im Ahrtal 2021 als Erfahrungsbericht zu finden, die zur Vertiefung der Thematik dienen kann und auch von den Teilnehmenden zuhause angeschaut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baseline="0" dirty="0"/>
              <a:t>Überleitung: </a:t>
            </a:r>
            <a:r>
              <a:rPr lang="de-DE" baseline="0" dirty="0"/>
              <a:t>Nicht nur die Hitze bzw. die Tage mit Höchsttemperatur sind als Folge der Klimakrise interessant zu betrachten, sondern auch</a:t>
            </a:r>
            <a:r>
              <a:rPr lang="de-DE" dirty="0"/>
              <a:t> die</a:t>
            </a:r>
            <a:r>
              <a:rPr lang="de-DE" baseline="0" dirty="0"/>
              <a:t> Jahresmitteltemperatur, die ebenfalls kontinuierlich steigt…</a:t>
            </a:r>
            <a:endParaRPr lang="de-D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367AA-DC43-43C4-BC99-49169608304F}" type="slidenum">
              <a:rPr kumimoji="0" lang="de-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2329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75521-40D1-7F2F-C9A9-15981F30E204}"/>
              </a:ext>
            </a:extLst>
          </p:cNvPr>
          <p:cNvSpPr>
            <a:spLocks noGrp="1"/>
          </p:cNvSpPr>
          <p:nvPr>
            <p:ph type="ctrTitle"/>
          </p:nvPr>
        </p:nvSpPr>
        <p:spPr>
          <a:xfrm>
            <a:off x="1524000" y="1718533"/>
            <a:ext cx="9144000" cy="2387600"/>
          </a:xfrm>
        </p:spPr>
        <p:txBody>
          <a:bodyPr anchor="b"/>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E16869E7-BF60-CD80-2EEF-383E5BC4395A}"/>
              </a:ext>
            </a:extLst>
          </p:cNvPr>
          <p:cNvSpPr>
            <a:spLocks noGrp="1"/>
          </p:cNvSpPr>
          <p:nvPr>
            <p:ph type="subTitle" idx="1"/>
          </p:nvPr>
        </p:nvSpPr>
        <p:spPr>
          <a:xfrm>
            <a:off x="1524000" y="4198208"/>
            <a:ext cx="9144000" cy="1655762"/>
          </a:xfr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D0CA5182-6EEA-2F54-1F19-F31532A4202B}"/>
              </a:ext>
            </a:extLst>
          </p:cNvPr>
          <p:cNvSpPr>
            <a:spLocks noGrp="1"/>
          </p:cNvSpPr>
          <p:nvPr>
            <p:ph type="dt" sz="half" idx="10"/>
          </p:nvPr>
        </p:nvSpPr>
        <p:spPr/>
        <p:txBody>
          <a:bodyPr/>
          <a:lstStyle/>
          <a:p>
            <a:fld id="{203EA535-2EF9-444F-91FE-6347F282BFB8}" type="datetime1">
              <a:rPr lang="de-DE" smtClean="0"/>
              <a:t>17.03.2026</a:t>
            </a:fld>
            <a:endParaRPr lang="de-DE"/>
          </a:p>
        </p:txBody>
      </p:sp>
      <p:sp>
        <p:nvSpPr>
          <p:cNvPr id="5" name="Fußzeilenplatzhalter 4">
            <a:extLst>
              <a:ext uri="{FF2B5EF4-FFF2-40B4-BE49-F238E27FC236}">
                <a16:creationId xmlns:a16="http://schemas.microsoft.com/office/drawing/2014/main" id="{516FE547-14DF-50B2-0A2B-25BE6E7618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54887-1BA9-C260-D1C1-71D0CF599B3D}"/>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8714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CB92C-14C1-1F5B-95DC-61CAF973E1D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52CEE04-F870-8EDE-8E51-F940D313E58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A6B8DB-62D7-D152-E2AA-3B8B49167B4D}"/>
              </a:ext>
            </a:extLst>
          </p:cNvPr>
          <p:cNvSpPr>
            <a:spLocks noGrp="1"/>
          </p:cNvSpPr>
          <p:nvPr>
            <p:ph type="dt" sz="half" idx="10"/>
          </p:nvPr>
        </p:nvSpPr>
        <p:spPr/>
        <p:txBody>
          <a:bodyPr/>
          <a:lstStyle/>
          <a:p>
            <a:fld id="{B0ED1939-D104-492F-B5FE-A4D0C1FA8F16}" type="datetime1">
              <a:rPr lang="de-DE" smtClean="0"/>
              <a:t>17.03.2026</a:t>
            </a:fld>
            <a:endParaRPr lang="de-DE"/>
          </a:p>
        </p:txBody>
      </p:sp>
      <p:sp>
        <p:nvSpPr>
          <p:cNvPr id="5" name="Fußzeilenplatzhalter 4">
            <a:extLst>
              <a:ext uri="{FF2B5EF4-FFF2-40B4-BE49-F238E27FC236}">
                <a16:creationId xmlns:a16="http://schemas.microsoft.com/office/drawing/2014/main" id="{2511FE65-1D44-6B02-6632-3590D7A9C5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4DA75F-6B00-4D26-0462-EB16E8E4844A}"/>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7" name="Grafik 6">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20877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3EE45E-0546-DB08-81DC-3090AD7B8B1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E7B7763-4C87-99B6-965C-3A70C8BDCA1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28B1C0-2762-5CF7-88F6-2EB8A7FF2A12}"/>
              </a:ext>
            </a:extLst>
          </p:cNvPr>
          <p:cNvSpPr>
            <a:spLocks noGrp="1"/>
          </p:cNvSpPr>
          <p:nvPr>
            <p:ph type="dt" sz="half" idx="10"/>
          </p:nvPr>
        </p:nvSpPr>
        <p:spPr/>
        <p:txBody>
          <a:bodyPr/>
          <a:lstStyle/>
          <a:p>
            <a:fld id="{73690FB1-A404-4595-9C8D-69A4A4A309DC}" type="datetime1">
              <a:rPr lang="de-DE" smtClean="0"/>
              <a:t>17.03.2026</a:t>
            </a:fld>
            <a:endParaRPr lang="de-DE"/>
          </a:p>
        </p:txBody>
      </p:sp>
      <p:sp>
        <p:nvSpPr>
          <p:cNvPr id="5" name="Fußzeilenplatzhalter 4">
            <a:extLst>
              <a:ext uri="{FF2B5EF4-FFF2-40B4-BE49-F238E27FC236}">
                <a16:creationId xmlns:a16="http://schemas.microsoft.com/office/drawing/2014/main" id="{31393EF4-2C60-E678-7E2F-4EBBFE125D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232FAD-4041-666C-3492-DB3A2AC1E7DA}"/>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30087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0A812FA-2383-A3D4-B823-EDA53EB496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a:xfrm>
            <a:off x="838200" y="6356350"/>
            <a:ext cx="2743200" cy="365125"/>
          </a:xfrm>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a:xfrm>
            <a:off x="4038600" y="6356350"/>
            <a:ext cx="4114800" cy="365125"/>
          </a:xfrm>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a:xfrm>
            <a:off x="8610600" y="6356350"/>
            <a:ext cx="2743200" cy="365125"/>
          </a:xfrm>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210937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75521-40D1-7F2F-C9A9-15981F30E204}"/>
              </a:ext>
            </a:extLst>
          </p:cNvPr>
          <p:cNvSpPr>
            <a:spLocks noGrp="1"/>
          </p:cNvSpPr>
          <p:nvPr>
            <p:ph type="ctrTitle"/>
          </p:nvPr>
        </p:nvSpPr>
        <p:spPr>
          <a:xfrm>
            <a:off x="1524000" y="1718533"/>
            <a:ext cx="9144000" cy="2387600"/>
          </a:xfrm>
        </p:spPr>
        <p:txBody>
          <a:bodyPr anchor="b"/>
          <a:lstStyle>
            <a:lvl1pPr algn="ctr">
              <a:defRPr sz="6000">
                <a:latin typeface="Calibri" panose="020F0502020204030204" pitchFamily="34" charset="0"/>
                <a:ea typeface="Calibri" panose="020F0502020204030204" pitchFamily="34" charset="0"/>
                <a:cs typeface="Calibri" panose="020F0502020204030204" pitchFamily="34" charset="0"/>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E16869E7-BF60-CD80-2EEF-383E5BC4395A}"/>
              </a:ext>
            </a:extLst>
          </p:cNvPr>
          <p:cNvSpPr>
            <a:spLocks noGrp="1"/>
          </p:cNvSpPr>
          <p:nvPr>
            <p:ph type="subTitle" idx="1"/>
          </p:nvPr>
        </p:nvSpPr>
        <p:spPr>
          <a:xfrm>
            <a:off x="1524000" y="4198208"/>
            <a:ext cx="9144000" cy="1655762"/>
          </a:xfrm>
        </p:spPr>
        <p:txBody>
          <a:bodyPr/>
          <a:lstStyle>
            <a:lvl1pPr marL="0" indent="0" algn="ctr">
              <a:buNone/>
              <a:defRPr sz="240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4" name="Datumsplatzhalter 3">
            <a:extLst>
              <a:ext uri="{FF2B5EF4-FFF2-40B4-BE49-F238E27FC236}">
                <a16:creationId xmlns:a16="http://schemas.microsoft.com/office/drawing/2014/main" id="{D0CA5182-6EEA-2F54-1F19-F31532A4202B}"/>
              </a:ext>
            </a:extLst>
          </p:cNvPr>
          <p:cNvSpPr>
            <a:spLocks noGrp="1"/>
          </p:cNvSpPr>
          <p:nvPr>
            <p:ph type="dt" sz="half" idx="10"/>
          </p:nvPr>
        </p:nvSpPr>
        <p:spPr/>
        <p:txBody>
          <a:bodyPr/>
          <a:lstStyle/>
          <a:p>
            <a:fld id="{203EA535-2EF9-444F-91FE-6347F282BFB8}" type="datetime1">
              <a:rPr lang="de-DE" smtClean="0"/>
              <a:t>17.03.2026</a:t>
            </a:fld>
            <a:endParaRPr lang="de-DE"/>
          </a:p>
        </p:txBody>
      </p:sp>
      <p:sp>
        <p:nvSpPr>
          <p:cNvPr id="5" name="Fußzeilenplatzhalter 4">
            <a:extLst>
              <a:ext uri="{FF2B5EF4-FFF2-40B4-BE49-F238E27FC236}">
                <a16:creationId xmlns:a16="http://schemas.microsoft.com/office/drawing/2014/main" id="{516FE547-14DF-50B2-0A2B-25BE6E76188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554887-1BA9-C260-D1C1-71D0CF599B3D}"/>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9" name="Grafik 8">
            <a:extLst>
              <a:ext uri="{FF2B5EF4-FFF2-40B4-BE49-F238E27FC236}">
                <a16:creationId xmlns:a16="http://schemas.microsoft.com/office/drawing/2014/main" id="{AA2C949F-7DFD-1D62-E541-7E7E094EB5D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11799" y="0"/>
            <a:ext cx="2135357" cy="1216154"/>
          </a:xfrm>
          <a:prstGeom prst="rect">
            <a:avLst/>
          </a:prstGeom>
        </p:spPr>
      </p:pic>
    </p:spTree>
    <p:extLst>
      <p:ext uri="{BB962C8B-B14F-4D97-AF65-F5344CB8AC3E}">
        <p14:creationId xmlns:p14="http://schemas.microsoft.com/office/powerpoint/2010/main" val="143306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03840-F898-A7E2-A2D1-72472BE73874}"/>
              </a:ext>
            </a:extLst>
          </p:cNvPr>
          <p:cNvSpPr>
            <a:spLocks noGrp="1"/>
          </p:cNvSpPr>
          <p:nvPr>
            <p:ph type="title"/>
          </p:nvPr>
        </p:nvSpPr>
        <p:spPr>
          <a:xfrm>
            <a:off x="838200" y="1216154"/>
            <a:ext cx="10515600" cy="1325563"/>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5543FCC-D3D1-5858-7360-67B4FBF56F48}"/>
              </a:ext>
            </a:extLst>
          </p:cNvPr>
          <p:cNvSpPr>
            <a:spLocks noGrp="1"/>
          </p:cNvSpPr>
          <p:nvPr>
            <p:ph idx="1"/>
          </p:nvPr>
        </p:nvSpPr>
        <p:spPr>
          <a:xfrm>
            <a:off x="838200" y="2643809"/>
            <a:ext cx="10515600" cy="353315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12" name="Grafik 11">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185141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IB-Foli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8C0FD1-0601-4CE9-846E-9EA1DA1CF60B}"/>
              </a:ext>
            </a:extLst>
          </p:cNvPr>
          <p:cNvSpPr/>
          <p:nvPr userDrawn="1"/>
        </p:nvSpPr>
        <p:spPr>
          <a:xfrm>
            <a:off x="2314868" y="3795116"/>
            <a:ext cx="6070349" cy="567784"/>
          </a:xfrm>
          <a:prstGeom prst="rect">
            <a:avLst/>
          </a:prstGeom>
        </p:spPr>
        <p:txBody>
          <a:bodyPr wrap="square">
            <a:spAutoFit/>
          </a:bodyPr>
          <a:lstStyle/>
          <a:p>
            <a:pPr algn="just">
              <a:lnSpc>
                <a:spcPct val="107000"/>
              </a:lnSpc>
              <a:spcAft>
                <a:spcPts val="1067"/>
              </a:spcAft>
            </a:pPr>
            <a:r>
              <a:rPr lang="de-DE" sz="1467" dirty="0">
                <a:latin typeface="Poppins" panose="00000500000000000000" pitchFamily="2" charset="0"/>
                <a:cs typeface="Times New Roman" panose="02020603050405020304" pitchFamily="18" charset="0"/>
              </a:rPr>
              <a:t>Mit dem Programm stärkt das Bundesministerium für Bildung und Forschung eine Berufsbildung für nachhaltige Entwicklung.</a:t>
            </a:r>
          </a:p>
        </p:txBody>
      </p:sp>
      <p:sp>
        <p:nvSpPr>
          <p:cNvPr id="4" name="Rechteck 3">
            <a:extLst>
              <a:ext uri="{FF2B5EF4-FFF2-40B4-BE49-F238E27FC236}">
                <a16:creationId xmlns:a16="http://schemas.microsoft.com/office/drawing/2014/main" id="{AA1B3095-3CF9-4D97-8E61-9B3A5B55EFD6}"/>
              </a:ext>
            </a:extLst>
          </p:cNvPr>
          <p:cNvSpPr/>
          <p:nvPr userDrawn="1"/>
        </p:nvSpPr>
        <p:spPr>
          <a:xfrm>
            <a:off x="2343896" y="3328085"/>
            <a:ext cx="7831733" cy="338554"/>
          </a:xfrm>
          <a:prstGeom prst="rect">
            <a:avLst/>
          </a:prstGeom>
        </p:spPr>
        <p:txBody>
          <a:bodyPr wrap="square">
            <a:spAutoFit/>
          </a:bodyPr>
          <a:lstStyle/>
          <a:p>
            <a:r>
              <a:rPr lang="de-DE" sz="1600" b="1" dirty="0">
                <a:solidFill>
                  <a:srgbClr val="007194"/>
                </a:solidFill>
                <a:latin typeface="Poppins" panose="00000500000000000000" pitchFamily="2" charset="0"/>
                <a:ea typeface="Calibri" panose="020F0502020204030204" pitchFamily="34" charset="0"/>
              </a:rPr>
              <a:t>Nachhaltig im Beruf – zukunftsorientiert ausbilden (NIB) </a:t>
            </a:r>
            <a:endParaRPr lang="de-DE" sz="1600" b="1" dirty="0">
              <a:solidFill>
                <a:srgbClr val="007194"/>
              </a:solidFill>
            </a:endParaRPr>
          </a:p>
        </p:txBody>
      </p:sp>
      <p:pic>
        <p:nvPicPr>
          <p:cNvPr id="5" name="Grafik 4">
            <a:extLst>
              <a:ext uri="{FF2B5EF4-FFF2-40B4-BE49-F238E27FC236}">
                <a16:creationId xmlns:a16="http://schemas.microsoft.com/office/drawing/2014/main" id="{E711A90E-624E-4978-837B-4C3D9478F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4836" y="3348976"/>
            <a:ext cx="2843072" cy="2843072"/>
          </a:xfrm>
          <a:prstGeom prst="rect">
            <a:avLst/>
          </a:prstGeom>
        </p:spPr>
      </p:pic>
      <p:sp>
        <p:nvSpPr>
          <p:cNvPr id="6" name="Rechteck 5">
            <a:extLst>
              <a:ext uri="{FF2B5EF4-FFF2-40B4-BE49-F238E27FC236}">
                <a16:creationId xmlns:a16="http://schemas.microsoft.com/office/drawing/2014/main" id="{02DAE842-C3C5-4D54-80D6-A91A1DF7A722}"/>
              </a:ext>
            </a:extLst>
          </p:cNvPr>
          <p:cNvSpPr/>
          <p:nvPr userDrawn="1"/>
        </p:nvSpPr>
        <p:spPr>
          <a:xfrm>
            <a:off x="8880417" y="6017642"/>
            <a:ext cx="2539478" cy="318100"/>
          </a:xfrm>
          <a:prstGeom prst="rect">
            <a:avLst/>
          </a:prstGeom>
        </p:spPr>
        <p:txBody>
          <a:bodyPr wrap="none">
            <a:spAutoFit/>
          </a:bodyPr>
          <a:lstStyle/>
          <a:p>
            <a:r>
              <a:rPr lang="de-DE" sz="1467" b="1" dirty="0">
                <a:solidFill>
                  <a:srgbClr val="007194"/>
                </a:solidFill>
                <a:latin typeface="Poppins" panose="00000500000000000000" pitchFamily="2" charset="0"/>
                <a:cs typeface="Times New Roman" panose="02020603050405020304" pitchFamily="18" charset="0"/>
              </a:rPr>
              <a:t>nachhaltig-im-beruf.de</a:t>
            </a:r>
            <a:endParaRPr lang="de-DE" sz="1467" b="1" dirty="0">
              <a:solidFill>
                <a:srgbClr val="007194"/>
              </a:solidFill>
            </a:endParaRPr>
          </a:p>
        </p:txBody>
      </p:sp>
      <p:pic>
        <p:nvPicPr>
          <p:cNvPr id="7" name="Grafik 6">
            <a:extLst>
              <a:ext uri="{FF2B5EF4-FFF2-40B4-BE49-F238E27FC236}">
                <a16:creationId xmlns:a16="http://schemas.microsoft.com/office/drawing/2014/main" id="{568C2B5F-86DB-41F7-B367-886EAB4681B5}"/>
              </a:ext>
            </a:extLst>
          </p:cNvPr>
          <p:cNvPicPr>
            <a:picLocks noChangeAspect="1"/>
          </p:cNvPicPr>
          <p:nvPr userDrawn="1"/>
        </p:nvPicPr>
        <p:blipFill>
          <a:blip r:embed="rId3"/>
          <a:stretch>
            <a:fillRect/>
          </a:stretch>
        </p:blipFill>
        <p:spPr>
          <a:xfrm>
            <a:off x="732529" y="2936034"/>
            <a:ext cx="1541964" cy="1549305"/>
          </a:xfrm>
          <a:prstGeom prst="rect">
            <a:avLst/>
          </a:prstGeom>
        </p:spPr>
      </p:pic>
      <p:sp>
        <p:nvSpPr>
          <p:cNvPr id="8" name="Rechteck 7">
            <a:extLst>
              <a:ext uri="{FF2B5EF4-FFF2-40B4-BE49-F238E27FC236}">
                <a16:creationId xmlns:a16="http://schemas.microsoft.com/office/drawing/2014/main" id="{6C6B17C2-2D5D-4F9F-8BCA-154862E94CD8}"/>
              </a:ext>
            </a:extLst>
          </p:cNvPr>
          <p:cNvSpPr/>
          <p:nvPr userDrawn="1"/>
        </p:nvSpPr>
        <p:spPr>
          <a:xfrm>
            <a:off x="857293" y="4509766"/>
            <a:ext cx="7527924" cy="1675010"/>
          </a:xfrm>
          <a:prstGeom prst="rect">
            <a:avLst/>
          </a:prstGeom>
        </p:spPr>
        <p:txBody>
          <a:bodyPr wrap="square">
            <a:spAutoFit/>
          </a:bodyPr>
          <a:lstStyle/>
          <a:p>
            <a:pPr algn="just">
              <a:lnSpc>
                <a:spcPct val="107000"/>
              </a:lnSpc>
              <a:spcAft>
                <a:spcPts val="1067"/>
              </a:spcAft>
            </a:pPr>
            <a:r>
              <a:rPr lang="de-DE" sz="1467" dirty="0">
                <a:latin typeface="Poppins" panose="00000500000000000000" pitchFamily="2" charset="0"/>
                <a:cs typeface="Times New Roman" panose="02020603050405020304" pitchFamily="18" charset="0"/>
              </a:rPr>
              <a:t>Kernziel der ersten Förderung des ESF Plus kofinanzierten Programms ist die Umsetzung, Verbreitung und Verankerung von Qualifizierungsangeboten für das ausbildende Personal. </a:t>
            </a:r>
          </a:p>
          <a:p>
            <a:pPr algn="just">
              <a:lnSpc>
                <a:spcPct val="107000"/>
              </a:lnSpc>
              <a:spcAft>
                <a:spcPts val="1067"/>
              </a:spcAft>
            </a:pPr>
            <a:r>
              <a:rPr lang="de-DE" sz="1467" dirty="0">
                <a:latin typeface="Poppins" panose="00000500000000000000" pitchFamily="2" charset="0"/>
                <a:cs typeface="Times New Roman" panose="02020603050405020304" pitchFamily="18" charset="0"/>
              </a:rPr>
              <a:t>Ausbilderinnen und Ausbilder werden dadurch zu Multiplikatoren, Fachkräfte werden dadurch zu Pionieren, und Unternehmen zu Orten der nachhaltigen Transformation.</a:t>
            </a:r>
          </a:p>
        </p:txBody>
      </p:sp>
      <p:pic>
        <p:nvPicPr>
          <p:cNvPr id="9" name="Grafik 8">
            <a:extLst>
              <a:ext uri="{FF2B5EF4-FFF2-40B4-BE49-F238E27FC236}">
                <a16:creationId xmlns:a16="http://schemas.microsoft.com/office/drawing/2014/main" id="{35217592-D932-49C5-B0C9-4E5213CAE716}"/>
              </a:ext>
            </a:extLst>
          </p:cNvPr>
          <p:cNvPicPr>
            <a:picLocks noChangeAspect="1"/>
          </p:cNvPicPr>
          <p:nvPr userDrawn="1"/>
        </p:nvPicPr>
        <p:blipFill>
          <a:blip r:embed="rId4"/>
          <a:stretch>
            <a:fillRect/>
          </a:stretch>
        </p:blipFill>
        <p:spPr>
          <a:xfrm>
            <a:off x="10489783" y="67550"/>
            <a:ext cx="1579319" cy="900893"/>
          </a:xfrm>
          <a:prstGeom prst="rect">
            <a:avLst/>
          </a:prstGeom>
        </p:spPr>
      </p:pic>
      <p:pic>
        <p:nvPicPr>
          <p:cNvPr id="11" name="Grafik 10">
            <a:extLst>
              <a:ext uri="{FF2B5EF4-FFF2-40B4-BE49-F238E27FC236}">
                <a16:creationId xmlns:a16="http://schemas.microsoft.com/office/drawing/2014/main" id="{80A812FA-2383-A3D4-B823-EDA53EB49699}"/>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41286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E8C0FD1-0601-4CE9-846E-9EA1DA1CF60B}"/>
              </a:ext>
            </a:extLst>
          </p:cNvPr>
          <p:cNvSpPr/>
          <p:nvPr userDrawn="1"/>
        </p:nvSpPr>
        <p:spPr>
          <a:xfrm>
            <a:off x="2314868" y="3626611"/>
            <a:ext cx="6070349" cy="816955"/>
          </a:xfrm>
          <a:prstGeom prst="rect">
            <a:avLst/>
          </a:prstGeom>
        </p:spPr>
        <p:txBody>
          <a:bodyPr wrap="square">
            <a:spAutoFit/>
          </a:bodyPr>
          <a:lstStyle/>
          <a:p>
            <a:pPr algn="just">
              <a:lnSpc>
                <a:spcPct val="107000"/>
              </a:lnSpc>
              <a:spcAft>
                <a:spcPts val="1067"/>
              </a:spcAft>
            </a:pPr>
            <a:r>
              <a:rPr lang="de-DE" sz="1467" dirty="0">
                <a:latin typeface="Poppins" panose="00000500000000000000" pitchFamily="2" charset="0"/>
                <a:cs typeface="Times New Roman" panose="02020603050405020304" pitchFamily="18" charset="0"/>
              </a:rPr>
              <a:t>Mit dem Programm stärkt das Bundesministerium für Bildung, Familie, Senioren, Frauen und Jugend eine Berufsbildung für nachhaltige Entwicklung.</a:t>
            </a:r>
          </a:p>
        </p:txBody>
      </p:sp>
      <p:sp>
        <p:nvSpPr>
          <p:cNvPr id="4" name="Rechteck 3">
            <a:extLst>
              <a:ext uri="{FF2B5EF4-FFF2-40B4-BE49-F238E27FC236}">
                <a16:creationId xmlns:a16="http://schemas.microsoft.com/office/drawing/2014/main" id="{AA1B3095-3CF9-4D97-8E61-9B3A5B55EFD6}"/>
              </a:ext>
            </a:extLst>
          </p:cNvPr>
          <p:cNvSpPr/>
          <p:nvPr userDrawn="1"/>
        </p:nvSpPr>
        <p:spPr>
          <a:xfrm>
            <a:off x="2343896" y="3129845"/>
            <a:ext cx="7831733" cy="338554"/>
          </a:xfrm>
          <a:prstGeom prst="rect">
            <a:avLst/>
          </a:prstGeom>
        </p:spPr>
        <p:txBody>
          <a:bodyPr wrap="square">
            <a:spAutoFit/>
          </a:bodyPr>
          <a:lstStyle/>
          <a:p>
            <a:r>
              <a:rPr lang="de-DE" sz="1600" b="1" dirty="0">
                <a:solidFill>
                  <a:srgbClr val="007194"/>
                </a:solidFill>
                <a:latin typeface="Poppins" panose="00000500000000000000" pitchFamily="2" charset="0"/>
                <a:ea typeface="Calibri" panose="020F0502020204030204" pitchFamily="34" charset="0"/>
              </a:rPr>
              <a:t>Nachhaltig im Beruf – zukunftsorientiert ausbilden (NIB) </a:t>
            </a:r>
            <a:endParaRPr lang="de-DE" sz="1600" b="1" dirty="0">
              <a:solidFill>
                <a:srgbClr val="007194"/>
              </a:solidFill>
            </a:endParaRPr>
          </a:p>
        </p:txBody>
      </p:sp>
      <p:pic>
        <p:nvPicPr>
          <p:cNvPr id="5" name="Grafik 4">
            <a:extLst>
              <a:ext uri="{FF2B5EF4-FFF2-40B4-BE49-F238E27FC236}">
                <a16:creationId xmlns:a16="http://schemas.microsoft.com/office/drawing/2014/main" id="{E711A90E-624E-4978-837B-4C3D9478F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94836" y="3348976"/>
            <a:ext cx="2843072" cy="2843072"/>
          </a:xfrm>
          <a:prstGeom prst="rect">
            <a:avLst/>
          </a:prstGeom>
        </p:spPr>
      </p:pic>
      <p:sp>
        <p:nvSpPr>
          <p:cNvPr id="6" name="Rechteck 5">
            <a:extLst>
              <a:ext uri="{FF2B5EF4-FFF2-40B4-BE49-F238E27FC236}">
                <a16:creationId xmlns:a16="http://schemas.microsoft.com/office/drawing/2014/main" id="{02DAE842-C3C5-4D54-80D6-A91A1DF7A722}"/>
              </a:ext>
            </a:extLst>
          </p:cNvPr>
          <p:cNvSpPr/>
          <p:nvPr userDrawn="1"/>
        </p:nvSpPr>
        <p:spPr>
          <a:xfrm>
            <a:off x="8880417" y="6017642"/>
            <a:ext cx="2653290" cy="318100"/>
          </a:xfrm>
          <a:prstGeom prst="rect">
            <a:avLst/>
          </a:prstGeom>
        </p:spPr>
        <p:txBody>
          <a:bodyPr wrap="none">
            <a:spAutoFit/>
          </a:bodyPr>
          <a:lstStyle/>
          <a:p>
            <a:r>
              <a:rPr lang="de-DE" sz="1467" b="1" dirty="0">
                <a:solidFill>
                  <a:srgbClr val="007194"/>
                </a:solidFill>
                <a:latin typeface="Poppins" panose="00000500000000000000" pitchFamily="2" charset="0"/>
                <a:cs typeface="Times New Roman" panose="02020603050405020304" pitchFamily="18" charset="0"/>
              </a:rPr>
              <a:t>nachhaltig-im-beruf.de</a:t>
            </a:r>
            <a:endParaRPr lang="de-DE" sz="1467" b="1" dirty="0">
              <a:solidFill>
                <a:srgbClr val="007194"/>
              </a:solidFill>
            </a:endParaRPr>
          </a:p>
        </p:txBody>
      </p:sp>
      <p:pic>
        <p:nvPicPr>
          <p:cNvPr id="7" name="Grafik 6">
            <a:extLst>
              <a:ext uri="{FF2B5EF4-FFF2-40B4-BE49-F238E27FC236}">
                <a16:creationId xmlns:a16="http://schemas.microsoft.com/office/drawing/2014/main" id="{568C2B5F-86DB-41F7-B367-886EAB4681B5}"/>
              </a:ext>
            </a:extLst>
          </p:cNvPr>
          <p:cNvPicPr>
            <a:picLocks noChangeAspect="1"/>
          </p:cNvPicPr>
          <p:nvPr userDrawn="1"/>
        </p:nvPicPr>
        <p:blipFill>
          <a:blip r:embed="rId3"/>
          <a:stretch>
            <a:fillRect/>
          </a:stretch>
        </p:blipFill>
        <p:spPr>
          <a:xfrm>
            <a:off x="732529" y="2936034"/>
            <a:ext cx="1541964" cy="1549305"/>
          </a:xfrm>
          <a:prstGeom prst="rect">
            <a:avLst/>
          </a:prstGeom>
        </p:spPr>
      </p:pic>
      <p:sp>
        <p:nvSpPr>
          <p:cNvPr id="8" name="Rechteck 7">
            <a:extLst>
              <a:ext uri="{FF2B5EF4-FFF2-40B4-BE49-F238E27FC236}">
                <a16:creationId xmlns:a16="http://schemas.microsoft.com/office/drawing/2014/main" id="{6C6B17C2-2D5D-4F9F-8BCA-154862E94CD8}"/>
              </a:ext>
            </a:extLst>
          </p:cNvPr>
          <p:cNvSpPr/>
          <p:nvPr userDrawn="1"/>
        </p:nvSpPr>
        <p:spPr>
          <a:xfrm>
            <a:off x="857293" y="4509765"/>
            <a:ext cx="7527924" cy="1682640"/>
          </a:xfrm>
          <a:prstGeom prst="rect">
            <a:avLst/>
          </a:prstGeom>
        </p:spPr>
        <p:txBody>
          <a:bodyPr wrap="square">
            <a:spAutoFit/>
          </a:bodyPr>
          <a:lstStyle/>
          <a:p>
            <a:pPr algn="just">
              <a:lnSpc>
                <a:spcPct val="107000"/>
              </a:lnSpc>
              <a:spcAft>
                <a:spcPts val="1067"/>
              </a:spcAft>
            </a:pPr>
            <a:r>
              <a:rPr lang="de-DE" sz="1467" dirty="0">
                <a:latin typeface="Poppins" panose="00000500000000000000" pitchFamily="2" charset="0"/>
                <a:cs typeface="Times New Roman" panose="02020603050405020304" pitchFamily="18" charset="0"/>
              </a:rPr>
              <a:t>Kernziel der ersten Förderung des ESF Plus kofinanzierten Programms ist die Umsetzung, Verbreitung und Verankerung von Qualifizierungsangeboten für das ausbildende Personal. </a:t>
            </a:r>
          </a:p>
          <a:p>
            <a:pPr algn="just">
              <a:lnSpc>
                <a:spcPct val="107000"/>
              </a:lnSpc>
              <a:spcAft>
                <a:spcPts val="1067"/>
              </a:spcAft>
            </a:pPr>
            <a:r>
              <a:rPr lang="de-DE" sz="1467" dirty="0">
                <a:latin typeface="Poppins" panose="00000500000000000000" pitchFamily="2" charset="0"/>
                <a:cs typeface="Times New Roman" panose="02020603050405020304" pitchFamily="18" charset="0"/>
              </a:rPr>
              <a:t>Ausbilderinnen und Ausbilder werden dadurch zu Multiplikatoren, Fachkräfte werden dadurch zu Pionieren, und Unternehmen zu Orten der nachhaltigen Transformation.</a:t>
            </a:r>
          </a:p>
        </p:txBody>
      </p:sp>
      <p:pic>
        <p:nvPicPr>
          <p:cNvPr id="9" name="Grafik 8">
            <a:extLst>
              <a:ext uri="{FF2B5EF4-FFF2-40B4-BE49-F238E27FC236}">
                <a16:creationId xmlns:a16="http://schemas.microsoft.com/office/drawing/2014/main" id="{35217592-D932-49C5-B0C9-4E5213CAE716}"/>
              </a:ext>
            </a:extLst>
          </p:cNvPr>
          <p:cNvPicPr>
            <a:picLocks noChangeAspect="1"/>
          </p:cNvPicPr>
          <p:nvPr userDrawn="1"/>
        </p:nvPicPr>
        <p:blipFill>
          <a:blip r:embed="rId4"/>
          <a:stretch>
            <a:fillRect/>
          </a:stretch>
        </p:blipFill>
        <p:spPr>
          <a:xfrm>
            <a:off x="10489783" y="67550"/>
            <a:ext cx="1579319" cy="900893"/>
          </a:xfrm>
          <a:prstGeom prst="rect">
            <a:avLst/>
          </a:prstGeom>
        </p:spPr>
      </p:pic>
      <p:pic>
        <p:nvPicPr>
          <p:cNvPr id="10" name="Grafik 9">
            <a:extLst>
              <a:ext uri="{FF2B5EF4-FFF2-40B4-BE49-F238E27FC236}">
                <a16:creationId xmlns:a16="http://schemas.microsoft.com/office/drawing/2014/main" id="{80A812FA-2383-A3D4-B823-EDA53EB49699}"/>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444189" y="198014"/>
            <a:ext cx="576679" cy="586096"/>
          </a:xfrm>
          <a:prstGeom prst="rect">
            <a:avLst/>
          </a:prstGeom>
        </p:spPr>
      </p:pic>
    </p:spTree>
    <p:extLst>
      <p:ext uri="{BB962C8B-B14F-4D97-AF65-F5344CB8AC3E}">
        <p14:creationId xmlns:p14="http://schemas.microsoft.com/office/powerpoint/2010/main" val="4069887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915987" y="3746591"/>
            <a:ext cx="3783336" cy="2009725"/>
          </a:xfrm>
          <a:prstGeom prst="rect">
            <a:avLst/>
          </a:prstGeom>
        </p:spPr>
      </p:pic>
      <p:sp>
        <p:nvSpPr>
          <p:cNvPr id="3" name="object 2">
            <a:extLst>
              <a:ext uri="{FF2B5EF4-FFF2-40B4-BE49-F238E27FC236}">
                <a16:creationId xmlns:a16="http://schemas.microsoft.com/office/drawing/2014/main" id="{F880D3E4-0086-4CA1-BBBF-492754BD731A}"/>
              </a:ext>
            </a:extLst>
          </p:cNvPr>
          <p:cNvSpPr txBox="1"/>
          <p:nvPr userDrawn="1"/>
        </p:nvSpPr>
        <p:spPr>
          <a:xfrm>
            <a:off x="1937154" y="5993079"/>
            <a:ext cx="725243" cy="79028"/>
          </a:xfrm>
          <a:prstGeom prst="rect">
            <a:avLst/>
          </a:prstGeom>
        </p:spPr>
        <p:txBody>
          <a:bodyPr vert="horz" wrap="square" lIns="0" tIns="17177" rIns="0" bIns="0" rtlCol="0">
            <a:spAutoFit/>
          </a:bodyPr>
          <a:lstStyle/>
          <a:p>
            <a:pPr marL="12724">
              <a:spcBef>
                <a:spcPts val="135"/>
              </a:spcBef>
            </a:pPr>
            <a:r>
              <a:rPr sz="401" spc="11" dirty="0">
                <a:latin typeface="Lucida Sans Unicode"/>
                <a:cs typeface="Lucida Sans Unicode"/>
              </a:rPr>
              <a:t>Administrative</a:t>
            </a:r>
            <a:r>
              <a:rPr sz="401" spc="100" dirty="0">
                <a:latin typeface="Lucida Sans Unicode"/>
                <a:cs typeface="Lucida Sans Unicode"/>
              </a:rPr>
              <a:t> </a:t>
            </a:r>
            <a:r>
              <a:rPr sz="401" spc="-11" dirty="0">
                <a:latin typeface="Lucida Sans Unicode"/>
                <a:cs typeface="Lucida Sans Unicode"/>
              </a:rPr>
              <a:t>Begleitung</a:t>
            </a:r>
            <a:endParaRPr sz="401">
              <a:latin typeface="Lucida Sans Unicode"/>
              <a:cs typeface="Lucida Sans Unicode"/>
            </a:endParaRPr>
          </a:p>
        </p:txBody>
      </p:sp>
      <p:sp>
        <p:nvSpPr>
          <p:cNvPr id="4" name="object 3">
            <a:extLst>
              <a:ext uri="{FF2B5EF4-FFF2-40B4-BE49-F238E27FC236}">
                <a16:creationId xmlns:a16="http://schemas.microsoft.com/office/drawing/2014/main" id="{A3341117-4AEE-452A-B592-FFAB47423AB4}"/>
              </a:ext>
            </a:extLst>
          </p:cNvPr>
          <p:cNvSpPr txBox="1"/>
          <p:nvPr userDrawn="1"/>
        </p:nvSpPr>
        <p:spPr>
          <a:xfrm>
            <a:off x="548596" y="5993079"/>
            <a:ext cx="594827" cy="79028"/>
          </a:xfrm>
          <a:prstGeom prst="rect">
            <a:avLst/>
          </a:prstGeom>
        </p:spPr>
        <p:txBody>
          <a:bodyPr vert="horz" wrap="square" lIns="0" tIns="17177" rIns="0" bIns="0" rtlCol="0">
            <a:spAutoFit/>
          </a:bodyPr>
          <a:lstStyle/>
          <a:p>
            <a:pPr marL="12724">
              <a:spcBef>
                <a:spcPts val="135"/>
              </a:spcBef>
            </a:pPr>
            <a:r>
              <a:rPr sz="401" spc="20" dirty="0">
                <a:latin typeface="Lucida Sans Unicode"/>
                <a:cs typeface="Lucida Sans Unicode"/>
              </a:rPr>
              <a:t>Fachliche</a:t>
            </a:r>
            <a:r>
              <a:rPr sz="401" spc="75" dirty="0">
                <a:latin typeface="Lucida Sans Unicode"/>
                <a:cs typeface="Lucida Sans Unicode"/>
              </a:rPr>
              <a:t> </a:t>
            </a:r>
            <a:r>
              <a:rPr sz="401" spc="-11" dirty="0">
                <a:latin typeface="Lucida Sans Unicode"/>
                <a:cs typeface="Lucida Sans Unicode"/>
              </a:rPr>
              <a:t>Begleitung</a:t>
            </a:r>
            <a:endParaRPr sz="401">
              <a:latin typeface="Lucida Sans Unicode"/>
              <a:cs typeface="Lucida Sans Unicode"/>
            </a:endParaRPr>
          </a:p>
        </p:txBody>
      </p:sp>
      <p:pic>
        <p:nvPicPr>
          <p:cNvPr id="5" name="object 4">
            <a:extLst>
              <a:ext uri="{FF2B5EF4-FFF2-40B4-BE49-F238E27FC236}">
                <a16:creationId xmlns:a16="http://schemas.microsoft.com/office/drawing/2014/main" id="{7ED7E467-79D2-4044-AA88-B0FD6AE3AC43}"/>
              </a:ext>
            </a:extLst>
          </p:cNvPr>
          <p:cNvPicPr/>
          <p:nvPr userDrawn="1"/>
        </p:nvPicPr>
        <p:blipFill>
          <a:blip r:embed="rId3" cstate="print"/>
          <a:stretch>
            <a:fillRect/>
          </a:stretch>
        </p:blipFill>
        <p:spPr>
          <a:xfrm>
            <a:off x="1949873" y="6225374"/>
            <a:ext cx="1065356" cy="235385"/>
          </a:xfrm>
          <a:prstGeom prst="rect">
            <a:avLst/>
          </a:prstGeom>
        </p:spPr>
      </p:pic>
      <p:pic>
        <p:nvPicPr>
          <p:cNvPr id="6" name="object 5">
            <a:extLst>
              <a:ext uri="{FF2B5EF4-FFF2-40B4-BE49-F238E27FC236}">
                <a16:creationId xmlns:a16="http://schemas.microsoft.com/office/drawing/2014/main" id="{7E4D8D57-B261-41BB-A240-B86868333ED1}"/>
              </a:ext>
            </a:extLst>
          </p:cNvPr>
          <p:cNvPicPr/>
          <p:nvPr userDrawn="1"/>
        </p:nvPicPr>
        <p:blipFill>
          <a:blip r:embed="rId4" cstate="print"/>
          <a:stretch>
            <a:fillRect/>
          </a:stretch>
        </p:blipFill>
        <p:spPr>
          <a:xfrm>
            <a:off x="568646" y="6251159"/>
            <a:ext cx="994283" cy="213677"/>
          </a:xfrm>
          <a:prstGeom prst="rect">
            <a:avLst/>
          </a:prstGeom>
        </p:spPr>
      </p:pic>
      <p:grpSp>
        <p:nvGrpSpPr>
          <p:cNvPr id="20" name="object 19">
            <a:extLst>
              <a:ext uri="{FF2B5EF4-FFF2-40B4-BE49-F238E27FC236}">
                <a16:creationId xmlns:a16="http://schemas.microsoft.com/office/drawing/2014/main" id="{858835F5-4414-47A6-91DE-EAFF88099AB0}"/>
              </a:ext>
            </a:extLst>
          </p:cNvPr>
          <p:cNvGrpSpPr/>
          <p:nvPr userDrawn="1"/>
        </p:nvGrpSpPr>
        <p:grpSpPr>
          <a:xfrm>
            <a:off x="10038388" y="4288904"/>
            <a:ext cx="1033153" cy="688981"/>
            <a:chOff x="8130108" y="4216679"/>
            <a:chExt cx="1031240" cy="687705"/>
          </a:xfrm>
        </p:grpSpPr>
        <p:sp>
          <p:nvSpPr>
            <p:cNvPr id="21" name="object 20">
              <a:extLst>
                <a:ext uri="{FF2B5EF4-FFF2-40B4-BE49-F238E27FC236}">
                  <a16:creationId xmlns:a16="http://schemas.microsoft.com/office/drawing/2014/main" id="{65B06EB6-69CF-400F-8D0D-B744EEA95123}"/>
                </a:ext>
              </a:extLst>
            </p:cNvPr>
            <p:cNvSpPr/>
            <p:nvPr/>
          </p:nvSpPr>
          <p:spPr>
            <a:xfrm>
              <a:off x="8130108" y="4216679"/>
              <a:ext cx="1031240" cy="687705"/>
            </a:xfrm>
            <a:custGeom>
              <a:avLst/>
              <a:gdLst/>
              <a:ahLst/>
              <a:cxnLst/>
              <a:rect l="l" t="t" r="r" b="b"/>
              <a:pathLst>
                <a:path w="1031240" h="687704">
                  <a:moveTo>
                    <a:pt x="1031011" y="0"/>
                  </a:moveTo>
                  <a:lnTo>
                    <a:pt x="0" y="0"/>
                  </a:lnTo>
                  <a:lnTo>
                    <a:pt x="0" y="687349"/>
                  </a:lnTo>
                  <a:lnTo>
                    <a:pt x="1031011" y="687349"/>
                  </a:lnTo>
                  <a:lnTo>
                    <a:pt x="1031011" y="0"/>
                  </a:lnTo>
                  <a:close/>
                </a:path>
              </a:pathLst>
            </a:custGeom>
            <a:solidFill>
              <a:srgbClr val="034EA2"/>
            </a:solidFill>
          </p:spPr>
          <p:txBody>
            <a:bodyPr wrap="square" lIns="0" tIns="0" rIns="0" bIns="0" rtlCol="0"/>
            <a:lstStyle/>
            <a:p>
              <a:endParaRPr sz="1804"/>
            </a:p>
          </p:txBody>
        </p:sp>
        <p:pic>
          <p:nvPicPr>
            <p:cNvPr id="22" name="object 21">
              <a:extLst>
                <a:ext uri="{FF2B5EF4-FFF2-40B4-BE49-F238E27FC236}">
                  <a16:creationId xmlns:a16="http://schemas.microsoft.com/office/drawing/2014/main" id="{04FF5618-480A-4586-910A-C91148C112C0}"/>
                </a:ext>
              </a:extLst>
            </p:cNvPr>
            <p:cNvPicPr/>
            <p:nvPr/>
          </p:nvPicPr>
          <p:blipFill>
            <a:blip r:embed="rId5" cstate="print"/>
            <a:stretch>
              <a:fillRect/>
            </a:stretch>
          </p:blipFill>
          <p:spPr>
            <a:xfrm>
              <a:off x="8609840" y="4298896"/>
              <a:ext cx="71132" cy="67538"/>
            </a:xfrm>
            <a:prstGeom prst="rect">
              <a:avLst/>
            </a:prstGeom>
          </p:spPr>
        </p:pic>
        <p:pic>
          <p:nvPicPr>
            <p:cNvPr id="23" name="object 22">
              <a:extLst>
                <a:ext uri="{FF2B5EF4-FFF2-40B4-BE49-F238E27FC236}">
                  <a16:creationId xmlns:a16="http://schemas.microsoft.com/office/drawing/2014/main" id="{7D12CA5E-097F-4D50-8406-3C6C636D8AD3}"/>
                </a:ext>
              </a:extLst>
            </p:cNvPr>
            <p:cNvPicPr/>
            <p:nvPr/>
          </p:nvPicPr>
          <p:blipFill>
            <a:blip r:embed="rId6" cstate="print"/>
            <a:stretch>
              <a:fillRect/>
            </a:stretch>
          </p:blipFill>
          <p:spPr>
            <a:xfrm>
              <a:off x="8414877" y="4329121"/>
              <a:ext cx="153497" cy="150121"/>
            </a:xfrm>
            <a:prstGeom prst="rect">
              <a:avLst/>
            </a:prstGeom>
          </p:spPr>
        </p:pic>
        <p:pic>
          <p:nvPicPr>
            <p:cNvPr id="24" name="object 23">
              <a:extLst>
                <a:ext uri="{FF2B5EF4-FFF2-40B4-BE49-F238E27FC236}">
                  <a16:creationId xmlns:a16="http://schemas.microsoft.com/office/drawing/2014/main" id="{75108578-4B92-4507-AB64-845DF69E3726}"/>
                </a:ext>
              </a:extLst>
            </p:cNvPr>
            <p:cNvPicPr/>
            <p:nvPr/>
          </p:nvPicPr>
          <p:blipFill>
            <a:blip r:embed="rId7" cstate="print"/>
            <a:stretch>
              <a:fillRect/>
            </a:stretch>
          </p:blipFill>
          <p:spPr>
            <a:xfrm>
              <a:off x="8384645" y="4524124"/>
              <a:ext cx="71132" cy="67563"/>
            </a:xfrm>
            <a:prstGeom prst="rect">
              <a:avLst/>
            </a:prstGeom>
          </p:spPr>
        </p:pic>
        <p:pic>
          <p:nvPicPr>
            <p:cNvPr id="25" name="object 24">
              <a:extLst>
                <a:ext uri="{FF2B5EF4-FFF2-40B4-BE49-F238E27FC236}">
                  <a16:creationId xmlns:a16="http://schemas.microsoft.com/office/drawing/2014/main" id="{76E62F46-16C1-4268-9029-6376939D8830}"/>
                </a:ext>
              </a:extLst>
            </p:cNvPr>
            <p:cNvPicPr/>
            <p:nvPr/>
          </p:nvPicPr>
          <p:blipFill>
            <a:blip r:embed="rId8" cstate="print"/>
            <a:stretch>
              <a:fillRect/>
            </a:stretch>
          </p:blipFill>
          <p:spPr>
            <a:xfrm>
              <a:off x="8414883" y="4636899"/>
              <a:ext cx="153670" cy="150112"/>
            </a:xfrm>
            <a:prstGeom prst="rect">
              <a:avLst/>
            </a:prstGeom>
          </p:spPr>
        </p:pic>
        <p:pic>
          <p:nvPicPr>
            <p:cNvPr id="26" name="object 25">
              <a:extLst>
                <a:ext uri="{FF2B5EF4-FFF2-40B4-BE49-F238E27FC236}">
                  <a16:creationId xmlns:a16="http://schemas.microsoft.com/office/drawing/2014/main" id="{A6BBD3B0-EFE2-4B0F-B7EA-19E2F8C7C8DF}"/>
                </a:ext>
              </a:extLst>
            </p:cNvPr>
            <p:cNvPicPr/>
            <p:nvPr/>
          </p:nvPicPr>
          <p:blipFill>
            <a:blip r:embed="rId9" cstate="print"/>
            <a:stretch>
              <a:fillRect/>
            </a:stretch>
          </p:blipFill>
          <p:spPr>
            <a:xfrm>
              <a:off x="8609864" y="4749346"/>
              <a:ext cx="71120" cy="67576"/>
            </a:xfrm>
            <a:prstGeom prst="rect">
              <a:avLst/>
            </a:prstGeom>
          </p:spPr>
        </p:pic>
        <p:pic>
          <p:nvPicPr>
            <p:cNvPr id="27" name="object 26">
              <a:extLst>
                <a:ext uri="{FF2B5EF4-FFF2-40B4-BE49-F238E27FC236}">
                  <a16:creationId xmlns:a16="http://schemas.microsoft.com/office/drawing/2014/main" id="{FBA99107-81BF-458E-BA57-DB78BA42E6C0}"/>
                </a:ext>
              </a:extLst>
            </p:cNvPr>
            <p:cNvPicPr/>
            <p:nvPr/>
          </p:nvPicPr>
          <p:blipFill>
            <a:blip r:embed="rId10" cstate="print"/>
            <a:stretch>
              <a:fillRect/>
            </a:stretch>
          </p:blipFill>
          <p:spPr>
            <a:xfrm>
              <a:off x="8722318" y="4636899"/>
              <a:ext cx="153654" cy="150112"/>
            </a:xfrm>
            <a:prstGeom prst="rect">
              <a:avLst/>
            </a:prstGeom>
          </p:spPr>
        </p:pic>
        <p:pic>
          <p:nvPicPr>
            <p:cNvPr id="28" name="object 27">
              <a:extLst>
                <a:ext uri="{FF2B5EF4-FFF2-40B4-BE49-F238E27FC236}">
                  <a16:creationId xmlns:a16="http://schemas.microsoft.com/office/drawing/2014/main" id="{FF2F6A0C-8960-4D76-ADAA-A503F0481423}"/>
                </a:ext>
              </a:extLst>
            </p:cNvPr>
            <p:cNvPicPr/>
            <p:nvPr/>
          </p:nvPicPr>
          <p:blipFill>
            <a:blip r:embed="rId11" cstate="print"/>
            <a:stretch>
              <a:fillRect/>
            </a:stretch>
          </p:blipFill>
          <p:spPr>
            <a:xfrm>
              <a:off x="8834728" y="4523816"/>
              <a:ext cx="71145" cy="67563"/>
            </a:xfrm>
            <a:prstGeom prst="rect">
              <a:avLst/>
            </a:prstGeom>
          </p:spPr>
        </p:pic>
        <p:pic>
          <p:nvPicPr>
            <p:cNvPr id="29" name="object 28">
              <a:extLst>
                <a:ext uri="{FF2B5EF4-FFF2-40B4-BE49-F238E27FC236}">
                  <a16:creationId xmlns:a16="http://schemas.microsoft.com/office/drawing/2014/main" id="{DD01AAF1-2B60-4C61-A213-FFC472D31EEA}"/>
                </a:ext>
              </a:extLst>
            </p:cNvPr>
            <p:cNvPicPr/>
            <p:nvPr/>
          </p:nvPicPr>
          <p:blipFill>
            <a:blip r:embed="rId12" cstate="print"/>
            <a:stretch>
              <a:fillRect/>
            </a:stretch>
          </p:blipFill>
          <p:spPr>
            <a:xfrm>
              <a:off x="8722621" y="4329144"/>
              <a:ext cx="153346" cy="149763"/>
            </a:xfrm>
            <a:prstGeom prst="rect">
              <a:avLst/>
            </a:prstGeom>
          </p:spPr>
        </p:pic>
      </p:grpSp>
      <p:pic>
        <p:nvPicPr>
          <p:cNvPr id="30" name="object 29">
            <a:extLst>
              <a:ext uri="{FF2B5EF4-FFF2-40B4-BE49-F238E27FC236}">
                <a16:creationId xmlns:a16="http://schemas.microsoft.com/office/drawing/2014/main" id="{FE51B7C7-2E72-4433-AA5F-05B114CEC917}"/>
              </a:ext>
            </a:extLst>
          </p:cNvPr>
          <p:cNvPicPr/>
          <p:nvPr userDrawn="1"/>
        </p:nvPicPr>
        <p:blipFill>
          <a:blip r:embed="rId13" cstate="print"/>
          <a:stretch>
            <a:fillRect/>
          </a:stretch>
        </p:blipFill>
        <p:spPr>
          <a:xfrm>
            <a:off x="9961245" y="5085274"/>
            <a:ext cx="1186793" cy="261784"/>
          </a:xfrm>
          <a:prstGeom prst="rect">
            <a:avLst/>
          </a:prstGeom>
        </p:spPr>
      </p:pic>
      <p:sp>
        <p:nvSpPr>
          <p:cNvPr id="31" name="object 30">
            <a:extLst>
              <a:ext uri="{FF2B5EF4-FFF2-40B4-BE49-F238E27FC236}">
                <a16:creationId xmlns:a16="http://schemas.microsoft.com/office/drawing/2014/main" id="{696C5E29-F797-456E-87D2-7572FFA61D33}"/>
              </a:ext>
            </a:extLst>
          </p:cNvPr>
          <p:cNvSpPr txBox="1"/>
          <p:nvPr userDrawn="1"/>
        </p:nvSpPr>
        <p:spPr>
          <a:xfrm>
            <a:off x="548596" y="5670636"/>
            <a:ext cx="1887228" cy="171361"/>
          </a:xfrm>
          <a:prstGeom prst="rect">
            <a:avLst/>
          </a:prstGeom>
        </p:spPr>
        <p:txBody>
          <a:bodyPr vert="horz" wrap="square" lIns="0" tIns="17177" rIns="0" bIns="0" rtlCol="0">
            <a:spAutoFit/>
          </a:bodyPr>
          <a:lstStyle/>
          <a:p>
            <a:pPr marL="12724">
              <a:spcBef>
                <a:spcPts val="135"/>
              </a:spcBef>
            </a:pPr>
            <a:r>
              <a:rPr sz="1001" spc="-40" dirty="0">
                <a:latin typeface="Poppins" panose="00000500000000000000" pitchFamily="2" charset="0"/>
                <a:cs typeface="Poppins" panose="00000500000000000000" pitchFamily="2" charset="0"/>
              </a:rPr>
              <a:t>www.nachhaltig-im-</a:t>
            </a:r>
            <a:r>
              <a:rPr sz="1001" spc="-45" dirty="0">
                <a:latin typeface="Poppins" panose="00000500000000000000" pitchFamily="2" charset="0"/>
                <a:cs typeface="Poppins" panose="00000500000000000000" pitchFamily="2" charset="0"/>
              </a:rPr>
              <a:t>beruf.de</a:t>
            </a:r>
            <a:endParaRPr sz="1001" dirty="0">
              <a:latin typeface="Poppins" panose="00000500000000000000" pitchFamily="2" charset="0"/>
              <a:cs typeface="Poppins" panose="00000500000000000000" pitchFamily="2" charset="0"/>
            </a:endParaRPr>
          </a:p>
        </p:txBody>
      </p:sp>
      <p:pic>
        <p:nvPicPr>
          <p:cNvPr id="32" name="Grafik 31">
            <a:extLst>
              <a:ext uri="{FF2B5EF4-FFF2-40B4-BE49-F238E27FC236}">
                <a16:creationId xmlns:a16="http://schemas.microsoft.com/office/drawing/2014/main" id="{80E384F8-3100-4F15-91B2-5E61F7A11137}"/>
              </a:ext>
            </a:extLst>
          </p:cNvPr>
          <p:cNvPicPr>
            <a:picLocks noChangeAspect="1"/>
          </p:cNvPicPr>
          <p:nvPr userDrawn="1"/>
        </p:nvPicPr>
        <p:blipFill>
          <a:blip r:embed="rId14"/>
          <a:stretch>
            <a:fillRect/>
          </a:stretch>
        </p:blipFill>
        <p:spPr>
          <a:xfrm>
            <a:off x="10489783" y="67550"/>
            <a:ext cx="1579319" cy="900893"/>
          </a:xfrm>
          <a:prstGeom prst="rect">
            <a:avLst/>
          </a:prstGeom>
        </p:spPr>
      </p:pic>
      <p:pic>
        <p:nvPicPr>
          <p:cNvPr id="33" name="Grafik 32">
            <a:extLst>
              <a:ext uri="{FF2B5EF4-FFF2-40B4-BE49-F238E27FC236}">
                <a16:creationId xmlns:a16="http://schemas.microsoft.com/office/drawing/2014/main" id="{80A812FA-2383-A3D4-B823-EDA53EB49699}"/>
              </a:ext>
            </a:extLst>
          </p:cNvPr>
          <p:cNvPicPr>
            <a:picLocks noChangeAspect="1"/>
          </p:cNvPicPr>
          <p:nvPr userDrawn="1"/>
        </p:nvPicPr>
        <p:blipFill>
          <a:blip r:embed="rId15" cstate="hqprint">
            <a:extLst>
              <a:ext uri="{28A0092B-C50C-407E-A947-70E740481C1C}">
                <a14:useLocalDpi xmlns:a14="http://schemas.microsoft.com/office/drawing/2010/main" val="0"/>
              </a:ext>
            </a:extLst>
          </a:blip>
          <a:srcRect/>
          <a:stretch/>
        </p:blipFill>
        <p:spPr>
          <a:xfrm>
            <a:off x="367356" y="241088"/>
            <a:ext cx="576679" cy="586096"/>
          </a:xfrm>
          <a:prstGeom prst="rect">
            <a:avLst/>
          </a:prstGeom>
        </p:spPr>
      </p:pic>
      <p:sp>
        <p:nvSpPr>
          <p:cNvPr id="34" name="Textfeld 33">
            <a:extLst>
              <a:ext uri="{FF2B5EF4-FFF2-40B4-BE49-F238E27FC236}">
                <a16:creationId xmlns:a16="http://schemas.microsoft.com/office/drawing/2014/main" id="{6928C330-9BE5-70A7-3B74-DA6FF5842F54}"/>
              </a:ext>
            </a:extLst>
          </p:cNvPr>
          <p:cNvSpPr txBox="1">
            <a:spLocks noChangeAspect="1"/>
          </p:cNvSpPr>
          <p:nvPr userDrawn="1"/>
        </p:nvSpPr>
        <p:spPr>
          <a:xfrm>
            <a:off x="444345" y="4226695"/>
            <a:ext cx="5292220" cy="966418"/>
          </a:xfrm>
          <a:prstGeom prst="rect">
            <a:avLst/>
          </a:prstGeom>
          <a:noFill/>
        </p:spPr>
        <p:txBody>
          <a:bodyPr wrap="square" rtlCol="0">
            <a:spAutoFit/>
          </a:bodyPr>
          <a:lstStyle/>
          <a:p>
            <a:pPr>
              <a:lnSpc>
                <a:spcPct val="107000"/>
              </a:lnSpc>
              <a:spcAft>
                <a:spcPts val="800"/>
              </a:spcAft>
            </a:pPr>
            <a:r>
              <a:rPr lang="de-DE" sz="1070" kern="100" dirty="0">
                <a:latin typeface="BundesSans Web" panose="020B0002030500000203" pitchFamily="34" charset="0"/>
                <a:ea typeface="Aptos" panose="020B0004020202020204" pitchFamily="34" charset="0"/>
                <a:cs typeface="Times New Roman" panose="02020603050405020304" pitchFamily="18" charset="0"/>
              </a:rPr>
              <a:t>Das Projekt „Nachhaltiges Handeln in der pflegeberuflichen Bildung: Curriculare Integration von Planetary </a:t>
            </a:r>
            <a:r>
              <a:rPr lang="de-DE" sz="1070" kern="100" dirty="0" err="1">
                <a:latin typeface="BundesSans Web" panose="020B0002030500000203" pitchFamily="34" charset="0"/>
                <a:ea typeface="Aptos" panose="020B0004020202020204" pitchFamily="34" charset="0"/>
                <a:cs typeface="Times New Roman" panose="02020603050405020304" pitchFamily="18" charset="0"/>
              </a:rPr>
              <a:t>Health</a:t>
            </a:r>
            <a:r>
              <a:rPr lang="de-DE" sz="1070" kern="100" dirty="0">
                <a:latin typeface="BundesSans Web" panose="020B0002030500000203" pitchFamily="34" charset="0"/>
                <a:ea typeface="Aptos" panose="020B0004020202020204" pitchFamily="34" charset="0"/>
                <a:cs typeface="Times New Roman" panose="02020603050405020304" pitchFamily="18" charset="0"/>
              </a:rPr>
              <a:t> und digitaler Kompetenz (Naht)“ wird im Rahmen des Programms „Nachhaltig im Beruf - zukunftsorientiert ausbilden“ durch das Bundesministerium für Bildung, Familie, Senioren, Frauen und Jugend und die Europäische Union über den Europäischen Sozialfonds Plus (ESF Plus) gefördert.</a:t>
            </a:r>
            <a:endParaRPr lang="de-DE" sz="107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88408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83A91-2C62-C94D-A65E-D01071EC8B8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0E70158-9678-E109-3347-416DCEE72D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00D6D2A-C886-C24E-166E-E79CB49FEDB8}"/>
              </a:ext>
            </a:extLst>
          </p:cNvPr>
          <p:cNvSpPr>
            <a:spLocks noGrp="1"/>
          </p:cNvSpPr>
          <p:nvPr>
            <p:ph type="dt" sz="half" idx="10"/>
          </p:nvPr>
        </p:nvSpPr>
        <p:spPr/>
        <p:txBody>
          <a:bodyPr/>
          <a:lstStyle/>
          <a:p>
            <a:fld id="{33E6B6BB-64A7-49EF-9327-4A686EDBEE57}" type="datetime1">
              <a:rPr lang="de-DE" smtClean="0"/>
              <a:t>17.03.2026</a:t>
            </a:fld>
            <a:endParaRPr lang="de-DE"/>
          </a:p>
        </p:txBody>
      </p:sp>
      <p:sp>
        <p:nvSpPr>
          <p:cNvPr id="5" name="Fußzeilenplatzhalter 4">
            <a:extLst>
              <a:ext uri="{FF2B5EF4-FFF2-40B4-BE49-F238E27FC236}">
                <a16:creationId xmlns:a16="http://schemas.microsoft.com/office/drawing/2014/main" id="{8ED3243F-1825-12B1-5955-C0BB623B11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EB070-64CE-78AE-8C66-656ED8A4CF6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716470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4FD60-2797-7D59-6A44-8B22767B63F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C69FE06-0EF2-AF4F-3B94-96E4B657E9A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B6157A7-E755-D4A5-148D-619266C3B86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A3EB61-932B-2F8C-5E7A-F13A760AFDEE}"/>
              </a:ext>
            </a:extLst>
          </p:cNvPr>
          <p:cNvSpPr>
            <a:spLocks noGrp="1"/>
          </p:cNvSpPr>
          <p:nvPr>
            <p:ph type="dt" sz="half" idx="10"/>
          </p:nvPr>
        </p:nvSpPr>
        <p:spPr/>
        <p:txBody>
          <a:bodyPr/>
          <a:lstStyle/>
          <a:p>
            <a:fld id="{BFF99227-7EF2-4DAF-9B50-236C7E7DC6C7}" type="datetime1">
              <a:rPr lang="de-DE" smtClean="0"/>
              <a:t>17.03.2026</a:t>
            </a:fld>
            <a:endParaRPr lang="de-DE"/>
          </a:p>
        </p:txBody>
      </p:sp>
      <p:sp>
        <p:nvSpPr>
          <p:cNvPr id="6" name="Fußzeilenplatzhalter 5">
            <a:extLst>
              <a:ext uri="{FF2B5EF4-FFF2-40B4-BE49-F238E27FC236}">
                <a16:creationId xmlns:a16="http://schemas.microsoft.com/office/drawing/2014/main" id="{2E3425EE-466C-005D-7BAE-BEBCCB91A7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503204-722B-8C47-DC63-627D736BC4D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7590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03840-F898-A7E2-A2D1-72472BE73874}"/>
              </a:ext>
            </a:extLst>
          </p:cNvPr>
          <p:cNvSpPr>
            <a:spLocks noGrp="1"/>
          </p:cNvSpPr>
          <p:nvPr>
            <p:ph type="title"/>
          </p:nvPr>
        </p:nvSpPr>
        <p:spPr>
          <a:xfrm>
            <a:off x="838200" y="1216154"/>
            <a:ext cx="10515600" cy="1325563"/>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25543FCC-D3D1-5858-7360-67B4FBF56F48}"/>
              </a:ext>
            </a:extLst>
          </p:cNvPr>
          <p:cNvSpPr>
            <a:spLocks noGrp="1"/>
          </p:cNvSpPr>
          <p:nvPr>
            <p:ph idx="1"/>
          </p:nvPr>
        </p:nvSpPr>
        <p:spPr>
          <a:xfrm>
            <a:off x="838200" y="2643809"/>
            <a:ext cx="10515600" cy="3533154"/>
          </a:xfr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a:extLst>
              <a:ext uri="{FF2B5EF4-FFF2-40B4-BE49-F238E27FC236}">
                <a16:creationId xmlns:a16="http://schemas.microsoft.com/office/drawing/2014/main" id="{0FC392AC-6A61-5C64-20F5-570B03E0A5AB}"/>
              </a:ext>
            </a:extLst>
          </p:cNvPr>
          <p:cNvSpPr>
            <a:spLocks noGrp="1"/>
          </p:cNvSpPr>
          <p:nvPr>
            <p:ph type="dt" sz="half" idx="10"/>
          </p:nvPr>
        </p:nvSpPr>
        <p:spPr/>
        <p:txBody>
          <a:bodyPr/>
          <a:lstStyle/>
          <a:p>
            <a:fld id="{83708645-D66A-46C2-AAE5-F308721510CE}" type="datetime1">
              <a:rPr lang="de-DE" smtClean="0"/>
              <a:t>17.03.2026</a:t>
            </a:fld>
            <a:endParaRPr lang="de-DE"/>
          </a:p>
        </p:txBody>
      </p:sp>
      <p:sp>
        <p:nvSpPr>
          <p:cNvPr id="5" name="Fußzeilenplatzhalter 4">
            <a:extLst>
              <a:ext uri="{FF2B5EF4-FFF2-40B4-BE49-F238E27FC236}">
                <a16:creationId xmlns:a16="http://schemas.microsoft.com/office/drawing/2014/main" id="{BE8BA1A1-58FA-1DAF-B1CD-91CBFEF58C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2104AA-AD4D-D3C5-0474-1F6D35C121A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12" name="Grafik 11">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71378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9EE41-E56A-058D-96F8-BF07A41B96E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4C51909-1BFC-D3DA-EC16-E4619F0CF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AA80497-38B8-5A1B-5A88-D283D7E7450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F59828C-A140-5B16-33E4-45EC42C49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95D12C9-EC34-5ECC-F642-799F0148A3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1528F05-4055-7091-54E6-131D1A43A3A2}"/>
              </a:ext>
            </a:extLst>
          </p:cNvPr>
          <p:cNvSpPr>
            <a:spLocks noGrp="1"/>
          </p:cNvSpPr>
          <p:nvPr>
            <p:ph type="dt" sz="half" idx="10"/>
          </p:nvPr>
        </p:nvSpPr>
        <p:spPr/>
        <p:txBody>
          <a:bodyPr/>
          <a:lstStyle/>
          <a:p>
            <a:fld id="{0B042045-8566-4596-9FDD-8EB2F3A771B9}" type="datetime1">
              <a:rPr lang="de-DE" smtClean="0"/>
              <a:t>17.03.2026</a:t>
            </a:fld>
            <a:endParaRPr lang="de-DE"/>
          </a:p>
        </p:txBody>
      </p:sp>
      <p:sp>
        <p:nvSpPr>
          <p:cNvPr id="8" name="Fußzeilenplatzhalter 7">
            <a:extLst>
              <a:ext uri="{FF2B5EF4-FFF2-40B4-BE49-F238E27FC236}">
                <a16:creationId xmlns:a16="http://schemas.microsoft.com/office/drawing/2014/main" id="{77F56F61-315A-306D-E605-BB8699D0B7D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4A91A5-530B-66E4-41E0-7EDBA1C103F2}"/>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845731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C4129-C147-3868-6EA3-D8879FC761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44D84ED-DE0C-C9BC-42D5-439D37A89BA5}"/>
              </a:ext>
            </a:extLst>
          </p:cNvPr>
          <p:cNvSpPr>
            <a:spLocks noGrp="1"/>
          </p:cNvSpPr>
          <p:nvPr>
            <p:ph type="dt" sz="half" idx="10"/>
          </p:nvPr>
        </p:nvSpPr>
        <p:spPr/>
        <p:txBody>
          <a:bodyPr/>
          <a:lstStyle/>
          <a:p>
            <a:fld id="{C9F7158C-DDBA-40B6-BCA0-0F014D3A519C}" type="datetime1">
              <a:rPr lang="de-DE" smtClean="0"/>
              <a:t>17.03.2026</a:t>
            </a:fld>
            <a:endParaRPr lang="de-DE"/>
          </a:p>
        </p:txBody>
      </p:sp>
      <p:sp>
        <p:nvSpPr>
          <p:cNvPr id="4" name="Fußzeilenplatzhalter 3">
            <a:extLst>
              <a:ext uri="{FF2B5EF4-FFF2-40B4-BE49-F238E27FC236}">
                <a16:creationId xmlns:a16="http://schemas.microsoft.com/office/drawing/2014/main" id="{28680F11-2749-0BC3-45E0-73208207066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036506C-3A93-EE39-E641-0F462EB2A7A7}"/>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826429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8F15F3-7D85-C1CE-18A7-1B75437DF9AD}"/>
              </a:ext>
            </a:extLst>
          </p:cNvPr>
          <p:cNvSpPr>
            <a:spLocks noGrp="1"/>
          </p:cNvSpPr>
          <p:nvPr>
            <p:ph type="dt" sz="half" idx="10"/>
          </p:nvPr>
        </p:nvSpPr>
        <p:spPr/>
        <p:txBody>
          <a:bodyPr/>
          <a:lstStyle/>
          <a:p>
            <a:fld id="{872FD3C8-2BA9-42BC-871D-0EBBEC557CC1}" type="datetime1">
              <a:rPr lang="de-DE" smtClean="0"/>
              <a:t>17.03.2026</a:t>
            </a:fld>
            <a:endParaRPr lang="de-DE"/>
          </a:p>
        </p:txBody>
      </p:sp>
      <p:sp>
        <p:nvSpPr>
          <p:cNvPr id="3" name="Fußzeilenplatzhalter 2">
            <a:extLst>
              <a:ext uri="{FF2B5EF4-FFF2-40B4-BE49-F238E27FC236}">
                <a16:creationId xmlns:a16="http://schemas.microsoft.com/office/drawing/2014/main" id="{7B02CA32-E550-63E2-479C-36473A42CD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3064C27-1870-8B71-D3D9-A9AEB763788F}"/>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57573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682B1-2BCA-C710-F8DE-D0CC67225FD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7ECAE3E-DA15-2E09-9716-593BBFDA3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3A684B0-0B87-6C21-A34D-DD922D5FC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E71834-E791-6F8B-5481-F9999165F9D6}"/>
              </a:ext>
            </a:extLst>
          </p:cNvPr>
          <p:cNvSpPr>
            <a:spLocks noGrp="1"/>
          </p:cNvSpPr>
          <p:nvPr>
            <p:ph type="dt" sz="half" idx="10"/>
          </p:nvPr>
        </p:nvSpPr>
        <p:spPr/>
        <p:txBody>
          <a:bodyPr/>
          <a:lstStyle/>
          <a:p>
            <a:fld id="{61BBB137-D009-4E21-A6A7-88FB22E01813}" type="datetime1">
              <a:rPr lang="de-DE" smtClean="0"/>
              <a:t>17.03.2026</a:t>
            </a:fld>
            <a:endParaRPr lang="de-DE"/>
          </a:p>
        </p:txBody>
      </p:sp>
      <p:sp>
        <p:nvSpPr>
          <p:cNvPr id="6" name="Fußzeilenplatzhalter 5">
            <a:extLst>
              <a:ext uri="{FF2B5EF4-FFF2-40B4-BE49-F238E27FC236}">
                <a16:creationId xmlns:a16="http://schemas.microsoft.com/office/drawing/2014/main" id="{9509EE1F-053C-AF4B-85C8-3C5DAF7C48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DA192-FE14-3EBD-50F4-8A6F748BF56C}"/>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191113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AAF8D-A893-2C9C-A1C1-D8DA166F827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FEBD076-FF48-D3EB-E217-9CC59FF1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D627D4EE-0703-118B-D8C7-45085D90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9B05AA0-AC10-9723-9C71-754346252917}"/>
              </a:ext>
            </a:extLst>
          </p:cNvPr>
          <p:cNvSpPr>
            <a:spLocks noGrp="1"/>
          </p:cNvSpPr>
          <p:nvPr>
            <p:ph type="dt" sz="half" idx="10"/>
          </p:nvPr>
        </p:nvSpPr>
        <p:spPr/>
        <p:txBody>
          <a:bodyPr/>
          <a:lstStyle/>
          <a:p>
            <a:fld id="{7F38DA89-8237-4199-8ACD-9EE0E0133C47}" type="datetime1">
              <a:rPr lang="de-DE" smtClean="0"/>
              <a:t>17.03.2026</a:t>
            </a:fld>
            <a:endParaRPr lang="de-DE"/>
          </a:p>
        </p:txBody>
      </p:sp>
      <p:sp>
        <p:nvSpPr>
          <p:cNvPr id="6" name="Fußzeilenplatzhalter 5">
            <a:extLst>
              <a:ext uri="{FF2B5EF4-FFF2-40B4-BE49-F238E27FC236}">
                <a16:creationId xmlns:a16="http://schemas.microsoft.com/office/drawing/2014/main" id="{8B805D6A-2741-024B-D3EF-FD08A7C51F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279A95-BDA3-5797-FF02-97DF20E689E5}"/>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3171139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CB92C-14C1-1F5B-95DC-61CAF973E1D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52CEE04-F870-8EDE-8E51-F940D313E58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A6B8DB-62D7-D152-E2AA-3B8B49167B4D}"/>
              </a:ext>
            </a:extLst>
          </p:cNvPr>
          <p:cNvSpPr>
            <a:spLocks noGrp="1"/>
          </p:cNvSpPr>
          <p:nvPr>
            <p:ph type="dt" sz="half" idx="10"/>
          </p:nvPr>
        </p:nvSpPr>
        <p:spPr/>
        <p:txBody>
          <a:bodyPr/>
          <a:lstStyle/>
          <a:p>
            <a:fld id="{B0ED1939-D104-492F-B5FE-A4D0C1FA8F16}" type="datetime1">
              <a:rPr lang="de-DE" smtClean="0"/>
              <a:t>17.03.2026</a:t>
            </a:fld>
            <a:endParaRPr lang="de-DE"/>
          </a:p>
        </p:txBody>
      </p:sp>
      <p:sp>
        <p:nvSpPr>
          <p:cNvPr id="5" name="Fußzeilenplatzhalter 4">
            <a:extLst>
              <a:ext uri="{FF2B5EF4-FFF2-40B4-BE49-F238E27FC236}">
                <a16:creationId xmlns:a16="http://schemas.microsoft.com/office/drawing/2014/main" id="{2511FE65-1D44-6B02-6632-3590D7A9C5D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4DA75F-6B00-4D26-0462-EB16E8E4844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2788785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3EE45E-0546-DB08-81DC-3090AD7B8B1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E7B7763-4C87-99B6-965C-3A70C8BDCA1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28B1C0-2762-5CF7-88F6-2EB8A7FF2A12}"/>
              </a:ext>
            </a:extLst>
          </p:cNvPr>
          <p:cNvSpPr>
            <a:spLocks noGrp="1"/>
          </p:cNvSpPr>
          <p:nvPr>
            <p:ph type="dt" sz="half" idx="10"/>
          </p:nvPr>
        </p:nvSpPr>
        <p:spPr/>
        <p:txBody>
          <a:bodyPr/>
          <a:lstStyle/>
          <a:p>
            <a:fld id="{73690FB1-A404-4595-9C8D-69A4A4A309DC}" type="datetime1">
              <a:rPr lang="de-DE" smtClean="0"/>
              <a:t>17.03.2026</a:t>
            </a:fld>
            <a:endParaRPr lang="de-DE"/>
          </a:p>
        </p:txBody>
      </p:sp>
      <p:sp>
        <p:nvSpPr>
          <p:cNvPr id="5" name="Fußzeilenplatzhalter 4">
            <a:extLst>
              <a:ext uri="{FF2B5EF4-FFF2-40B4-BE49-F238E27FC236}">
                <a16:creationId xmlns:a16="http://schemas.microsoft.com/office/drawing/2014/main" id="{31393EF4-2C60-E678-7E2F-4EBBFE125D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232FAD-4041-666C-3492-DB3A2AC1E7DA}"/>
              </a:ext>
            </a:extLst>
          </p:cNvPr>
          <p:cNvSpPr>
            <a:spLocks noGrp="1"/>
          </p:cNvSpPr>
          <p:nvPr>
            <p:ph type="sldNum" sz="quarter" idx="12"/>
          </p:nvPr>
        </p:nvSpPr>
        <p:spPr/>
        <p:txBody>
          <a:bodyPr/>
          <a:lstStyle/>
          <a:p>
            <a:fld id="{8B252D48-C67B-44A6-8265-40F3173E8570}" type="slidenum">
              <a:rPr lang="de-DE" smtClean="0"/>
              <a:t>‹Nr.›</a:t>
            </a:fld>
            <a:endParaRPr lang="de-DE"/>
          </a:p>
        </p:txBody>
      </p:sp>
    </p:spTree>
    <p:extLst>
      <p:ext uri="{BB962C8B-B14F-4D97-AF65-F5344CB8AC3E}">
        <p14:creationId xmlns:p14="http://schemas.microsoft.com/office/powerpoint/2010/main" val="1924085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83A91-2C62-C94D-A65E-D01071EC8B8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0E70158-9678-E109-3347-416DCEE72D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00D6D2A-C886-C24E-166E-E79CB49FEDB8}"/>
              </a:ext>
            </a:extLst>
          </p:cNvPr>
          <p:cNvSpPr>
            <a:spLocks noGrp="1"/>
          </p:cNvSpPr>
          <p:nvPr>
            <p:ph type="dt" sz="half" idx="10"/>
          </p:nvPr>
        </p:nvSpPr>
        <p:spPr/>
        <p:txBody>
          <a:bodyPr/>
          <a:lstStyle/>
          <a:p>
            <a:fld id="{33E6B6BB-64A7-49EF-9327-4A686EDBEE57}" type="datetime1">
              <a:rPr lang="de-DE" smtClean="0"/>
              <a:t>17.03.2026</a:t>
            </a:fld>
            <a:endParaRPr lang="de-DE"/>
          </a:p>
        </p:txBody>
      </p:sp>
      <p:sp>
        <p:nvSpPr>
          <p:cNvPr id="5" name="Fußzeilenplatzhalter 4">
            <a:extLst>
              <a:ext uri="{FF2B5EF4-FFF2-40B4-BE49-F238E27FC236}">
                <a16:creationId xmlns:a16="http://schemas.microsoft.com/office/drawing/2014/main" id="{8ED3243F-1825-12B1-5955-C0BB623B119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1EB070-64CE-78AE-8C66-656ED8A4CF65}"/>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7" name="Grafik 6">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36175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4FD60-2797-7D59-6A44-8B22767B63F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C69FE06-0EF2-AF4F-3B94-96E4B657E9A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B6157A7-E755-D4A5-148D-619266C3B86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FA3EB61-932B-2F8C-5E7A-F13A760AFDEE}"/>
              </a:ext>
            </a:extLst>
          </p:cNvPr>
          <p:cNvSpPr>
            <a:spLocks noGrp="1"/>
          </p:cNvSpPr>
          <p:nvPr>
            <p:ph type="dt" sz="half" idx="10"/>
          </p:nvPr>
        </p:nvSpPr>
        <p:spPr/>
        <p:txBody>
          <a:bodyPr/>
          <a:lstStyle/>
          <a:p>
            <a:fld id="{BFF99227-7EF2-4DAF-9B50-236C7E7DC6C7}" type="datetime1">
              <a:rPr lang="de-DE" smtClean="0"/>
              <a:t>17.03.2026</a:t>
            </a:fld>
            <a:endParaRPr lang="de-DE"/>
          </a:p>
        </p:txBody>
      </p:sp>
      <p:sp>
        <p:nvSpPr>
          <p:cNvPr id="6" name="Fußzeilenplatzhalter 5">
            <a:extLst>
              <a:ext uri="{FF2B5EF4-FFF2-40B4-BE49-F238E27FC236}">
                <a16:creationId xmlns:a16="http://schemas.microsoft.com/office/drawing/2014/main" id="{2E3425EE-466C-005D-7BAE-BEBCCB91A7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503204-722B-8C47-DC63-627D736BC4D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411676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9EE41-E56A-058D-96F8-BF07A41B96E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4C51909-1BFC-D3DA-EC16-E4619F0CFF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AA80497-38B8-5A1B-5A88-D283D7E7450F}"/>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9F59828C-A140-5B16-33E4-45EC42C49B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95D12C9-EC34-5ECC-F642-799F0148A3F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1528F05-4055-7091-54E6-131D1A43A3A2}"/>
              </a:ext>
            </a:extLst>
          </p:cNvPr>
          <p:cNvSpPr>
            <a:spLocks noGrp="1"/>
          </p:cNvSpPr>
          <p:nvPr>
            <p:ph type="dt" sz="half" idx="10"/>
          </p:nvPr>
        </p:nvSpPr>
        <p:spPr/>
        <p:txBody>
          <a:bodyPr/>
          <a:lstStyle/>
          <a:p>
            <a:fld id="{0B042045-8566-4596-9FDD-8EB2F3A771B9}" type="datetime1">
              <a:rPr lang="de-DE" smtClean="0"/>
              <a:t>17.03.2026</a:t>
            </a:fld>
            <a:endParaRPr lang="de-DE"/>
          </a:p>
        </p:txBody>
      </p:sp>
      <p:sp>
        <p:nvSpPr>
          <p:cNvPr id="8" name="Fußzeilenplatzhalter 7">
            <a:extLst>
              <a:ext uri="{FF2B5EF4-FFF2-40B4-BE49-F238E27FC236}">
                <a16:creationId xmlns:a16="http://schemas.microsoft.com/office/drawing/2014/main" id="{77F56F61-315A-306D-E605-BB8699D0B7D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A4A91A5-530B-66E4-41E0-7EDBA1C103F2}"/>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10" name="Grafik 9">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64613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C4129-C147-3868-6EA3-D8879FC7617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44D84ED-DE0C-C9BC-42D5-439D37A89BA5}"/>
              </a:ext>
            </a:extLst>
          </p:cNvPr>
          <p:cNvSpPr>
            <a:spLocks noGrp="1"/>
          </p:cNvSpPr>
          <p:nvPr>
            <p:ph type="dt" sz="half" idx="10"/>
          </p:nvPr>
        </p:nvSpPr>
        <p:spPr/>
        <p:txBody>
          <a:bodyPr/>
          <a:lstStyle/>
          <a:p>
            <a:fld id="{C9F7158C-DDBA-40B6-BCA0-0F014D3A519C}" type="datetime1">
              <a:rPr lang="de-DE" smtClean="0"/>
              <a:t>17.03.2026</a:t>
            </a:fld>
            <a:endParaRPr lang="de-DE"/>
          </a:p>
        </p:txBody>
      </p:sp>
      <p:sp>
        <p:nvSpPr>
          <p:cNvPr id="4" name="Fußzeilenplatzhalter 3">
            <a:extLst>
              <a:ext uri="{FF2B5EF4-FFF2-40B4-BE49-F238E27FC236}">
                <a16:creationId xmlns:a16="http://schemas.microsoft.com/office/drawing/2014/main" id="{28680F11-2749-0BC3-45E0-73208207066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036506C-3A93-EE39-E641-0F462EB2A7A7}"/>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6" name="Grafik 5">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93721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8F15F3-7D85-C1CE-18A7-1B75437DF9AD}"/>
              </a:ext>
            </a:extLst>
          </p:cNvPr>
          <p:cNvSpPr>
            <a:spLocks noGrp="1"/>
          </p:cNvSpPr>
          <p:nvPr>
            <p:ph type="dt" sz="half" idx="10"/>
          </p:nvPr>
        </p:nvSpPr>
        <p:spPr/>
        <p:txBody>
          <a:bodyPr/>
          <a:lstStyle/>
          <a:p>
            <a:fld id="{872FD3C8-2BA9-42BC-871D-0EBBEC557CC1}" type="datetime1">
              <a:rPr lang="de-DE" smtClean="0"/>
              <a:t>17.03.2026</a:t>
            </a:fld>
            <a:endParaRPr lang="de-DE"/>
          </a:p>
        </p:txBody>
      </p:sp>
      <p:sp>
        <p:nvSpPr>
          <p:cNvPr id="3" name="Fußzeilenplatzhalter 2">
            <a:extLst>
              <a:ext uri="{FF2B5EF4-FFF2-40B4-BE49-F238E27FC236}">
                <a16:creationId xmlns:a16="http://schemas.microsoft.com/office/drawing/2014/main" id="{7B02CA32-E550-63E2-479C-36473A42CD5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3064C27-1870-8B71-D3D9-A9AEB763788F}"/>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5" name="Grafik 4">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1964105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682B1-2BCA-C710-F8DE-D0CC67225FD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7ECAE3E-DA15-2E09-9716-593BBFDA3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3A684B0-0B87-6C21-A34D-DD922D5FC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E71834-E791-6F8B-5481-F9999165F9D6}"/>
              </a:ext>
            </a:extLst>
          </p:cNvPr>
          <p:cNvSpPr>
            <a:spLocks noGrp="1"/>
          </p:cNvSpPr>
          <p:nvPr>
            <p:ph type="dt" sz="half" idx="10"/>
          </p:nvPr>
        </p:nvSpPr>
        <p:spPr/>
        <p:txBody>
          <a:bodyPr/>
          <a:lstStyle/>
          <a:p>
            <a:fld id="{61BBB137-D009-4E21-A6A7-88FB22E01813}" type="datetime1">
              <a:rPr lang="de-DE" smtClean="0"/>
              <a:t>17.03.2026</a:t>
            </a:fld>
            <a:endParaRPr lang="de-DE"/>
          </a:p>
        </p:txBody>
      </p:sp>
      <p:sp>
        <p:nvSpPr>
          <p:cNvPr id="6" name="Fußzeilenplatzhalter 5">
            <a:extLst>
              <a:ext uri="{FF2B5EF4-FFF2-40B4-BE49-F238E27FC236}">
                <a16:creationId xmlns:a16="http://schemas.microsoft.com/office/drawing/2014/main" id="{9509EE1F-053C-AF4B-85C8-3C5DAF7C480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ADA192-FE14-3EBD-50F4-8A6F748BF56C}"/>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366208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AAF8D-A893-2C9C-A1C1-D8DA166F827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FEBD076-FF48-D3EB-E217-9CC59FF126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D627D4EE-0703-118B-D8C7-45085D90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9B05AA0-AC10-9723-9C71-754346252917}"/>
              </a:ext>
            </a:extLst>
          </p:cNvPr>
          <p:cNvSpPr>
            <a:spLocks noGrp="1"/>
          </p:cNvSpPr>
          <p:nvPr>
            <p:ph type="dt" sz="half" idx="10"/>
          </p:nvPr>
        </p:nvSpPr>
        <p:spPr/>
        <p:txBody>
          <a:bodyPr/>
          <a:lstStyle/>
          <a:p>
            <a:fld id="{7F38DA89-8237-4199-8ACD-9EE0E0133C47}" type="datetime1">
              <a:rPr lang="de-DE" smtClean="0"/>
              <a:t>17.03.2026</a:t>
            </a:fld>
            <a:endParaRPr lang="de-DE"/>
          </a:p>
        </p:txBody>
      </p:sp>
      <p:sp>
        <p:nvSpPr>
          <p:cNvPr id="6" name="Fußzeilenplatzhalter 5">
            <a:extLst>
              <a:ext uri="{FF2B5EF4-FFF2-40B4-BE49-F238E27FC236}">
                <a16:creationId xmlns:a16="http://schemas.microsoft.com/office/drawing/2014/main" id="{8B805D6A-2741-024B-D3EF-FD08A7C51F7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279A95-BDA3-5797-FF02-97DF20E689E5}"/>
              </a:ext>
            </a:extLst>
          </p:cNvPr>
          <p:cNvSpPr>
            <a:spLocks noGrp="1"/>
          </p:cNvSpPr>
          <p:nvPr>
            <p:ph type="sldNum" sz="quarter" idx="12"/>
          </p:nvPr>
        </p:nvSpPr>
        <p:spPr/>
        <p:txBody>
          <a:bodyPr/>
          <a:lstStyle/>
          <a:p>
            <a:fld id="{8B252D48-C67B-44A6-8265-40F3173E8570}" type="slidenum">
              <a:rPr lang="de-DE" smtClean="0"/>
              <a:t>‹Nr.›</a:t>
            </a:fld>
            <a:endParaRPr lang="de-DE"/>
          </a:p>
        </p:txBody>
      </p:sp>
      <p:pic>
        <p:nvPicPr>
          <p:cNvPr id="8" name="Grafik 7">
            <a:extLst>
              <a:ext uri="{FF2B5EF4-FFF2-40B4-BE49-F238E27FC236}">
                <a16:creationId xmlns:a16="http://schemas.microsoft.com/office/drawing/2014/main" id="{80A812FA-2383-A3D4-B823-EDA53EB4969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444189" y="178766"/>
            <a:ext cx="576679" cy="586096"/>
          </a:xfrm>
          <a:prstGeom prst="rect">
            <a:avLst/>
          </a:prstGeom>
        </p:spPr>
      </p:pic>
    </p:spTree>
    <p:extLst>
      <p:ext uri="{BB962C8B-B14F-4D97-AF65-F5344CB8AC3E}">
        <p14:creationId xmlns:p14="http://schemas.microsoft.com/office/powerpoint/2010/main" val="292761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5CD6D8-C511-E3FB-6734-723ED2E3A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B4C12-BCCE-D789-CAEC-A5140FE9C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59B5D9-702D-9E7C-BAB6-DB452D09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67187-E051-4609-A0DD-1FF006B46EA6}" type="datetime1">
              <a:rPr lang="de-DE" smtClean="0"/>
              <a:t>17.03.2026</a:t>
            </a:fld>
            <a:endParaRPr lang="de-DE"/>
          </a:p>
        </p:txBody>
      </p:sp>
      <p:sp>
        <p:nvSpPr>
          <p:cNvPr id="5" name="Fußzeilenplatzhalter 4">
            <a:extLst>
              <a:ext uri="{FF2B5EF4-FFF2-40B4-BE49-F238E27FC236}">
                <a16:creationId xmlns:a16="http://schemas.microsoft.com/office/drawing/2014/main" id="{BDC26019-6AA7-EBC1-521F-CC78D127D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44331A3-4629-AF86-186B-B0B0DF5A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52D48-C67B-44A6-8265-40F3173E8570}" type="slidenum">
              <a:rPr lang="de-DE" smtClean="0"/>
              <a:t>‹Nr.›</a:t>
            </a:fld>
            <a:endParaRPr lang="de-DE"/>
          </a:p>
        </p:txBody>
      </p:sp>
    </p:spTree>
    <p:extLst>
      <p:ext uri="{BB962C8B-B14F-4D97-AF65-F5344CB8AC3E}">
        <p14:creationId xmlns:p14="http://schemas.microsoft.com/office/powerpoint/2010/main" val="328319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5CD6D8-C511-E3FB-6734-723ED2E3A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98AB4C12-BCCE-D789-CAEC-A5140FE9C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59B5D9-702D-9E7C-BAB6-DB452D090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667187-E051-4609-A0DD-1FF006B46EA6}" type="datetime1">
              <a:rPr lang="de-DE" smtClean="0"/>
              <a:t>17.03.2026</a:t>
            </a:fld>
            <a:endParaRPr lang="de-DE"/>
          </a:p>
        </p:txBody>
      </p:sp>
      <p:sp>
        <p:nvSpPr>
          <p:cNvPr id="5" name="Fußzeilenplatzhalter 4">
            <a:extLst>
              <a:ext uri="{FF2B5EF4-FFF2-40B4-BE49-F238E27FC236}">
                <a16:creationId xmlns:a16="http://schemas.microsoft.com/office/drawing/2014/main" id="{BDC26019-6AA7-EBC1-521F-CC78D127D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44331A3-4629-AF86-186B-B0B0DF5A2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52D48-C67B-44A6-8265-40F3173E8570}" type="slidenum">
              <a:rPr lang="de-DE" smtClean="0"/>
              <a:t>‹Nr.›</a:t>
            </a:fld>
            <a:endParaRPr lang="de-DE"/>
          </a:p>
        </p:txBody>
      </p:sp>
    </p:spTree>
    <p:extLst>
      <p:ext uri="{BB962C8B-B14F-4D97-AF65-F5344CB8AC3E}">
        <p14:creationId xmlns:p14="http://schemas.microsoft.com/office/powerpoint/2010/main" val="36720834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s://www.youtube.com/watch?v=aIgh8xTCAK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higela.de/"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hitze.info/hitzeschutz/hitzeschutzplane/?cmplz-force-reload=1710772689190"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hyperlink" Target="https://www.klinikum.uni-muenchen.de/Bildungsmodule%20Aerzte/download/de/Klima3/Massnahmenplan/neu/LMU_Klinikum-Hitzemassnahmenplan_ONLINE.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osing.de/Hitze/Medikamentenmanagement_bei_Hitzewellen.pdf"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hyperlink" Target="https://www.gesundheitsamt-bw.de/lga/de/themen/gesundheit-umwelt/gesundheit-hitze/linksammlung/" TargetMode="External"/><Relationship Id="rId4" Type="http://schemas.openxmlformats.org/officeDocument/2006/relationships/hyperlink" Target="https://www.gesundheitsamt-bw.de/lga/de/themen/gesundheit-umwelt/gesundheit-hitze/"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av.tib.eu/media/72147"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file:///C:\Users\user\Downloads\2025-03_Modul%205_Massnahmenkatalog.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drk.de/hilfe-in-deutschland/erste-hilfe/sonnenstich/" TargetMode="External"/><Relationship Id="rId3" Type="http://schemas.openxmlformats.org/officeDocument/2006/relationships/hyperlink" Target="https://www.adac.de/news/reise-kroatien-hitzewelle/" TargetMode="External"/><Relationship Id="rId7" Type="http://schemas.openxmlformats.org/officeDocument/2006/relationships/hyperlink" Target="https://hitze.info/wp-content/uploads/2022/06/Folien_Hitzebedingte_Notfaelle_Aerztinnen.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hitze.info/wp-content/uploads/2022/06/Folien-Hitzebedingte-Gesundheitsprobleme-Pflege.pdf" TargetMode="External"/><Relationship Id="rId5" Type="http://schemas.openxmlformats.org/officeDocument/2006/relationships/hyperlink" Target="https://www.msdmanuals.com/de/profi/p%C3%A4diatrie/dehydratation-und-fl%C3%BCssigkeitstherapie-bei-kindern/dehydration-bei-kindern" TargetMode="External"/><Relationship Id="rId4" Type="http://schemas.openxmlformats.org/officeDocument/2006/relationships/hyperlink" Target="https://www.bgw-online.de/bgw-online-de/service/medien-arbeitshilfen/bgw-magazin/alle-artikel/hitzeschutz-104264" TargetMode="External"/><Relationship Id="rId9" Type="http://schemas.openxmlformats.org/officeDocument/2006/relationships/hyperlink" Target="https://www.tagesanzeiger.ch/fahren-bei-hitze-wirkt-gleich-wie-0-5-promille-alkohol-im-blut-365162673192"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higela.de/wp-content/uploads/20240416_HIGELA_Kick-Off_Workshop.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survey.lamapoll.de/Hitzeschulung/" TargetMode="External"/><Relationship Id="rId5" Type="http://schemas.openxmlformats.org/officeDocument/2006/relationships/hyperlink" Target="https://pubmed.ncbi.nlm.nih.gov/26944095/" TargetMode="External"/><Relationship Id="rId4" Type="http://schemas.openxmlformats.org/officeDocument/2006/relationships/hyperlink" Target="https://doi.org/10.1016/j.joclim.2021.100031"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worldweatherattribution.org/heavy-rainfall-which-led-to-severe-flooding-in-western-europe-made-more-likely-by-climate-chang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s://projekte.uni-erfurt.de/pace/summary/15/" TargetMode="External"/><Relationship Id="rId4" Type="http://schemas.openxmlformats.org/officeDocument/2006/relationships/hyperlink" Target="https://pflegekammer-rlp.de/download/hitzeaktionstag-2023-mitgliederbefragung/?wpdmdl=47490&amp;refresh=67e64bc0c722517431459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0.xml.rels><?xml version="1.0" encoding="UTF-8" standalone="yes"?>
<Relationships xmlns="http://schemas.openxmlformats.org/package/2006/relationships"><Relationship Id="rId8" Type="http://schemas.openxmlformats.org/officeDocument/2006/relationships/hyperlink" Target="https://www.cosinuss.com/de/messdaten/vitalparameter/koerpertemperatur/" TargetMode="External"/><Relationship Id="rId3" Type="http://schemas.openxmlformats.org/officeDocument/2006/relationships/hyperlink" Target="https://www.flickr.com/photos/30845644@N04/49322012698" TargetMode="External"/><Relationship Id="rId7" Type="http://schemas.openxmlformats.org/officeDocument/2006/relationships/hyperlink" Target="https://de.statista.com/statistik/daten/studie/914891/umfrage/durchschnittstemperatur-in-deutschland/"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hyperlink" Target="https://creativecommons.org/public-domain/cc0/" TargetMode="External"/><Relationship Id="rId5" Type="http://schemas.openxmlformats.org/officeDocument/2006/relationships/hyperlink" Target="https://de.statista.com/statistik/daten/studie/917728/umfrage/anzahl-der-heissen-tage-in-deutschland/" TargetMode="External"/><Relationship Id="rId10" Type="http://schemas.openxmlformats.org/officeDocument/2006/relationships/hyperlink" Target="https://www.lmu-klinikum.de/klimawandel-bildung/projekte/bildungsmodule-fur-mfas-und-pflegepersonen/0747fffe79614907" TargetMode="External"/><Relationship Id="rId4" Type="http://schemas.openxmlformats.org/officeDocument/2006/relationships/hyperlink" Target="https://creativecommons.org/licenses/by-sa/2.0/?ref=openverse" TargetMode="External"/><Relationship Id="rId9" Type="http://schemas.openxmlformats.org/officeDocument/2006/relationships/hyperlink" Target="https://pixahive.com/photo/heat-on-illustration/"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283E37A-2295-09D2-E7DA-8A28C8C3AAE4}"/>
              </a:ext>
            </a:extLst>
          </p:cNvPr>
          <p:cNvSpPr txBox="1">
            <a:spLocks/>
          </p:cNvSpPr>
          <p:nvPr/>
        </p:nvSpPr>
        <p:spPr>
          <a:xfrm>
            <a:off x="587566" y="1619480"/>
            <a:ext cx="5763053" cy="188769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l">
              <a:lnSpc>
                <a:spcPct val="120000"/>
              </a:lnSpc>
            </a:pPr>
            <a:r>
              <a:rPr lang="de-DE" sz="7200" dirty="0"/>
              <a:t>Verbundprojekt </a:t>
            </a:r>
          </a:p>
          <a:p>
            <a:pPr algn="l">
              <a:lnSpc>
                <a:spcPct val="120000"/>
              </a:lnSpc>
            </a:pPr>
            <a:r>
              <a:rPr lang="de-DE" sz="7200" dirty="0"/>
              <a:t>Naht</a:t>
            </a:r>
          </a:p>
        </p:txBody>
      </p:sp>
      <p:sp>
        <p:nvSpPr>
          <p:cNvPr id="5" name="Untertitel 2">
            <a:extLst>
              <a:ext uri="{FF2B5EF4-FFF2-40B4-BE49-F238E27FC236}">
                <a16:creationId xmlns:a16="http://schemas.microsoft.com/office/drawing/2014/main" id="{1A694755-F070-3C8B-8303-9EED20358E2A}"/>
              </a:ext>
            </a:extLst>
          </p:cNvPr>
          <p:cNvSpPr txBox="1">
            <a:spLocks/>
          </p:cNvSpPr>
          <p:nvPr/>
        </p:nvSpPr>
        <p:spPr>
          <a:xfrm>
            <a:off x="587567" y="3858095"/>
            <a:ext cx="5592896"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kern="0" dirty="0">
                <a:latin typeface="Calibri" panose="020F0502020204030204" pitchFamily="34" charset="0"/>
                <a:ea typeface="Times New Roman" panose="02020603050405020304" pitchFamily="18" charset="0"/>
                <a:cs typeface="Calibri" panose="020F0502020204030204" pitchFamily="34" charset="0"/>
              </a:rPr>
              <a:t>Nachhaltiges Handeln in der pflegeberuflichen Bildung: Curriculare Integration von Planetary Health und digitaler Kompetenz </a:t>
            </a:r>
            <a:endParaRPr lang="de-DE" sz="3600" dirty="0">
              <a:latin typeface="Calibri" panose="020F0502020204030204" pitchFamily="34" charset="0"/>
              <a:cs typeface="Calibri" panose="020F0502020204030204" pitchFamily="34" charset="0"/>
            </a:endParaRPr>
          </a:p>
        </p:txBody>
      </p:sp>
      <p:pic>
        <p:nvPicPr>
          <p:cNvPr id="3" name="Grafik 2" descr="Ein Bild, das Zeichnung, Grafiken, Kunst, Design enthält.&#10;&#10;Automatisch generierte Beschreibung">
            <a:extLst>
              <a:ext uri="{FF2B5EF4-FFF2-40B4-BE49-F238E27FC236}">
                <a16:creationId xmlns:a16="http://schemas.microsoft.com/office/drawing/2014/main" id="{6D62E697-6011-2F74-0256-FC108C5D0F9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20533" y="1366506"/>
            <a:ext cx="4508570" cy="4582188"/>
          </a:xfrm>
          <a:prstGeom prst="rect">
            <a:avLst/>
          </a:prstGeom>
        </p:spPr>
      </p:pic>
      <p:cxnSp>
        <p:nvCxnSpPr>
          <p:cNvPr id="17" name="Gerader Verbinder 16">
            <a:extLst>
              <a:ext uri="{FF2B5EF4-FFF2-40B4-BE49-F238E27FC236}">
                <a16:creationId xmlns:a16="http://schemas.microsoft.com/office/drawing/2014/main" id="{FB05AB29-E48A-25BC-A63F-C065042A8D15}"/>
              </a:ext>
            </a:extLst>
          </p:cNvPr>
          <p:cNvCxnSpPr>
            <a:cxnSpLocks/>
          </p:cNvCxnSpPr>
          <p:nvPr/>
        </p:nvCxnSpPr>
        <p:spPr>
          <a:xfrm>
            <a:off x="587567" y="3657600"/>
            <a:ext cx="5508433" cy="0"/>
          </a:xfrm>
          <a:prstGeom prst="line">
            <a:avLst/>
          </a:prstGeom>
          <a:ln w="57150">
            <a:solidFill>
              <a:srgbClr val="007094"/>
            </a:solidFill>
          </a:ln>
        </p:spPr>
        <p:style>
          <a:lnRef idx="2">
            <a:schemeClr val="accent1"/>
          </a:lnRef>
          <a:fillRef idx="0">
            <a:schemeClr val="accent1"/>
          </a:fillRef>
          <a:effectRef idx="1">
            <a:schemeClr val="accent1"/>
          </a:effectRef>
          <a:fontRef idx="minor">
            <a:schemeClr val="tx1"/>
          </a:fontRef>
        </p:style>
      </p:cxnSp>
      <p:pic>
        <p:nvPicPr>
          <p:cNvPr id="6" name="Grafik 5" descr="Ein Bild, das Text, Schrift, Grafiken, Logo enthält.&#10;&#10;Automatisch generierte Beschreibung">
            <a:extLst>
              <a:ext uri="{FF2B5EF4-FFF2-40B4-BE49-F238E27FC236}">
                <a16:creationId xmlns:a16="http://schemas.microsoft.com/office/drawing/2014/main" id="{28A48F5B-2741-33D4-D558-E2F13E1346B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0754" y="255554"/>
            <a:ext cx="1775321" cy="727566"/>
          </a:xfrm>
          <a:prstGeom prst="rect">
            <a:avLst/>
          </a:prstGeom>
        </p:spPr>
      </p:pic>
      <p:pic>
        <p:nvPicPr>
          <p:cNvPr id="8" name="Grafik 7" descr="Ein Bild, das Text, Schrift, weiß, Symbol enthält.&#10;&#10;Automatisch generierte Beschreibung">
            <a:extLst>
              <a:ext uri="{FF2B5EF4-FFF2-40B4-BE49-F238E27FC236}">
                <a16:creationId xmlns:a16="http://schemas.microsoft.com/office/drawing/2014/main" id="{C202F4F6-33E3-ABF7-B5D0-BAB022AFD6E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57165" y="401055"/>
            <a:ext cx="2239585" cy="458916"/>
          </a:xfrm>
          <a:prstGeom prst="rect">
            <a:avLst/>
          </a:prstGeom>
        </p:spPr>
      </p:pic>
      <p:pic>
        <p:nvPicPr>
          <p:cNvPr id="7" name="Grafik 6" descr="Ein Bild, das Symbol, Grafiken, Schrift, Grafikdesign enthält.&#10;&#10;Automatisch generierte Beschreibung">
            <a:extLst>
              <a:ext uri="{FF2B5EF4-FFF2-40B4-BE49-F238E27FC236}">
                <a16:creationId xmlns:a16="http://schemas.microsoft.com/office/drawing/2014/main" id="{C1EAF07F-34AB-EF19-3959-7F8355BC50A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97840" y="366101"/>
            <a:ext cx="308771" cy="617019"/>
          </a:xfrm>
          <a:prstGeom prst="rect">
            <a:avLst/>
          </a:prstGeom>
        </p:spPr>
      </p:pic>
      <p:sp>
        <p:nvSpPr>
          <p:cNvPr id="9" name="Textfeld 8">
            <a:extLst>
              <a:ext uri="{FF2B5EF4-FFF2-40B4-BE49-F238E27FC236}">
                <a16:creationId xmlns:a16="http://schemas.microsoft.com/office/drawing/2014/main" id="{C04E3ECB-D11A-271D-986D-90F941EF8B07}"/>
              </a:ext>
            </a:extLst>
          </p:cNvPr>
          <p:cNvSpPr txBox="1"/>
          <p:nvPr/>
        </p:nvSpPr>
        <p:spPr>
          <a:xfrm>
            <a:off x="5106611" y="354358"/>
            <a:ext cx="1785802" cy="646331"/>
          </a:xfrm>
          <a:prstGeom prst="rect">
            <a:avLst/>
          </a:prstGeom>
          <a:noFill/>
          <a:ln>
            <a:noFill/>
          </a:ln>
        </p:spPr>
        <p:txBody>
          <a:bodyPr wrap="square" rtlCol="0">
            <a:spAutoFit/>
          </a:bodyPr>
          <a:lstStyle/>
          <a:p>
            <a:r>
              <a:rPr lang="de-DE" dirty="0"/>
              <a:t>Hochschule Hannover</a:t>
            </a:r>
          </a:p>
        </p:txBody>
      </p:sp>
    </p:spTree>
    <p:extLst>
      <p:ext uri="{BB962C8B-B14F-4D97-AF65-F5344CB8AC3E}">
        <p14:creationId xmlns:p14="http://schemas.microsoft.com/office/powerpoint/2010/main" val="2608470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12" name="Foliennummernplatzhalter 4">
            <a:extLst>
              <a:ext uri="{FF2B5EF4-FFF2-40B4-BE49-F238E27FC236}">
                <a16:creationId xmlns:a16="http://schemas.microsoft.com/office/drawing/2014/main" id="{32461AC0-EAFF-6C0C-3F06-3E3F7C59950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252D48-C67B-44A6-8265-40F3173E8570}" type="slidenum">
              <a:rPr lang="de-DE" smtClean="0"/>
              <a:pPr/>
              <a:t>10</a:t>
            </a:fld>
            <a:endParaRPr lang="de-DE"/>
          </a:p>
        </p:txBody>
      </p:sp>
      <p:sp>
        <p:nvSpPr>
          <p:cNvPr id="10" name="Foliennummernplatzhalter 4">
            <a:extLst>
              <a:ext uri="{FF2B5EF4-FFF2-40B4-BE49-F238E27FC236}">
                <a16:creationId xmlns:a16="http://schemas.microsoft.com/office/drawing/2014/main" id="{CDDC9F9F-C8D2-D820-6853-7FCD82EABA4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252D48-C67B-44A6-8265-40F3173E8570}" type="slidenum">
              <a:rPr lang="de-DE" smtClean="0"/>
              <a:pPr/>
              <a:t>10</a:t>
            </a:fld>
            <a:endParaRPr lang="de-DE"/>
          </a:p>
        </p:txBody>
      </p:sp>
      <p:pic>
        <p:nvPicPr>
          <p:cNvPr id="11" name="Inhaltsplatzhalter 5">
            <a:extLst>
              <a:ext uri="{FF2B5EF4-FFF2-40B4-BE49-F238E27FC236}">
                <a16:creationId xmlns:a16="http://schemas.microsoft.com/office/drawing/2014/main" id="{F7AFA518-53A2-E1E2-23B5-1CF4A1B39E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6244" y="1653509"/>
            <a:ext cx="8770722" cy="4933531"/>
          </a:xfrm>
          <a:prstGeom prst="rect">
            <a:avLst/>
          </a:prstGeom>
        </p:spPr>
      </p:pic>
      <p:sp>
        <p:nvSpPr>
          <p:cNvPr id="13" name="Titel 1"/>
          <p:cNvSpPr>
            <a:spLocks noGrp="1"/>
          </p:cNvSpPr>
          <p:nvPr>
            <p:ph type="title"/>
          </p:nvPr>
        </p:nvSpPr>
        <p:spPr>
          <a:xfrm>
            <a:off x="2607757" y="264696"/>
            <a:ext cx="6984819" cy="1325563"/>
          </a:xfrm>
        </p:spPr>
        <p:txBody>
          <a:bodyPr/>
          <a:lstStyle/>
          <a:p>
            <a:pPr algn="ctr"/>
            <a:r>
              <a:rPr lang="de-DE" dirty="0">
                <a:solidFill>
                  <a:srgbClr val="007094"/>
                </a:solidFill>
              </a:rPr>
              <a:t>Hitze als Folge der Klimakrise</a:t>
            </a:r>
          </a:p>
        </p:txBody>
      </p:sp>
      <p:sp>
        <p:nvSpPr>
          <p:cNvPr id="17" name="Textfeld 16"/>
          <p:cNvSpPr txBox="1"/>
          <p:nvPr/>
        </p:nvSpPr>
        <p:spPr>
          <a:xfrm>
            <a:off x="1864909" y="6110129"/>
            <a:ext cx="190148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a:t>
            </a:r>
            <a:r>
              <a:rPr lang="de-DE" sz="1000" dirty="0">
                <a:solidFill>
                  <a:prstClr val="black"/>
                </a:solidFill>
                <a:latin typeface="Calibri" panose="020F0502020204030204" pitchFamily="34" charset="0"/>
                <a:cs typeface="Calibri" panose="020F0502020204030204" pitchFamily="34" charset="0"/>
              </a:rPr>
              <a:t>3: Durchschnittstemperatur</a:t>
            </a:r>
            <a:endPar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59638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410819"/>
            <a:ext cx="10515600" cy="1024754"/>
          </a:xfrm>
        </p:spPr>
        <p:txBody>
          <a:bodyPr/>
          <a:lstStyle/>
          <a:p>
            <a:pPr algn="ctr"/>
            <a:r>
              <a:rPr lang="de-DE" dirty="0">
                <a:solidFill>
                  <a:srgbClr val="007094"/>
                </a:solidFill>
              </a:rPr>
              <a:t>Pflegerisches Handeln bei Hitze anleiten</a:t>
            </a:r>
          </a:p>
        </p:txBody>
      </p:sp>
      <p:sp>
        <p:nvSpPr>
          <p:cNvPr id="3" name="Inhaltsplatzhalter 2"/>
          <p:cNvSpPr>
            <a:spLocks noGrp="1"/>
          </p:cNvSpPr>
          <p:nvPr>
            <p:ph idx="1"/>
          </p:nvPr>
        </p:nvSpPr>
        <p:spPr>
          <a:xfrm>
            <a:off x="733508" y="2005960"/>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Hitze als Folge der Klimakrise</a:t>
            </a:r>
          </a:p>
          <a:p>
            <a:pPr marL="514350" indent="-514350">
              <a:buFont typeface="+mj-lt"/>
              <a:buAutoNum type="arabicPeriod"/>
            </a:pPr>
            <a:r>
              <a:rPr lang="de-DE" dirty="0">
                <a:solidFill>
                  <a:srgbClr val="007193"/>
                </a:solidFill>
              </a:rPr>
              <a:t>Grundlagen der menschlichen Thermoregulation</a:t>
            </a:r>
          </a:p>
          <a:p>
            <a:pPr marL="514350" indent="-514350">
              <a:buFont typeface="+mj-lt"/>
              <a:buAutoNum type="arabicPeriod"/>
            </a:pPr>
            <a:r>
              <a:rPr lang="de-DE" dirty="0"/>
              <a:t>Folgen für die menschliche Gesundheit</a:t>
            </a:r>
          </a:p>
          <a:p>
            <a:pPr marL="514350" indent="-514350">
              <a:buFont typeface="+mj-lt"/>
              <a:buAutoNum type="arabicPeriod"/>
            </a:pPr>
            <a:r>
              <a:rPr lang="de-DE" dirty="0"/>
              <a:t>Vulnerable Gruppen </a:t>
            </a:r>
          </a:p>
          <a:p>
            <a:pPr marL="514350" indent="-514350">
              <a:buFont typeface="+mj-lt"/>
              <a:buAutoNum type="arabicPeriod"/>
            </a:pPr>
            <a:r>
              <a:rPr lang="de-DE" dirty="0" err="1"/>
              <a:t>Good</a:t>
            </a:r>
            <a:r>
              <a:rPr lang="de-DE" dirty="0"/>
              <a:t> Practice</a:t>
            </a:r>
          </a:p>
          <a:p>
            <a:pPr marL="514350" indent="-514350">
              <a:buFont typeface="+mj-lt"/>
              <a:buAutoNum type="arabicPeriod"/>
            </a:pPr>
            <a:r>
              <a:rPr lang="de-DE" dirty="0"/>
              <a:t>Transfer: Handlungsempfehlungen zum Hitzeschutz</a:t>
            </a:r>
          </a:p>
          <a:p>
            <a:pPr marL="514350" indent="-514350">
              <a:buFont typeface="+mj-lt"/>
              <a:buAutoNum type="arabicPeriod"/>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11</a:t>
            </a:fld>
            <a:endParaRPr lang="de-DE"/>
          </a:p>
        </p:txBody>
      </p:sp>
    </p:spTree>
    <p:extLst>
      <p:ext uri="{BB962C8B-B14F-4D97-AF65-F5344CB8AC3E}">
        <p14:creationId xmlns:p14="http://schemas.microsoft.com/office/powerpoint/2010/main" val="3698846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A0442244-3FDB-68C6-92B8-A3E84D34F6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30195" y="1798321"/>
            <a:ext cx="8752274" cy="4923154"/>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12" name="Foliennummernplatzhalter 4">
            <a:extLst>
              <a:ext uri="{FF2B5EF4-FFF2-40B4-BE49-F238E27FC236}">
                <a16:creationId xmlns:a16="http://schemas.microsoft.com/office/drawing/2014/main" id="{32461AC0-EAFF-6C0C-3F06-3E3F7C59950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252D48-C67B-44A6-8265-40F3173E8570}" type="slidenum">
              <a:rPr lang="de-DE" smtClean="0"/>
              <a:pPr/>
              <a:t>12</a:t>
            </a:fld>
            <a:endParaRPr lang="de-DE"/>
          </a:p>
        </p:txBody>
      </p:sp>
      <p:sp>
        <p:nvSpPr>
          <p:cNvPr id="10" name="Foliennummernplatzhalter 4">
            <a:extLst>
              <a:ext uri="{FF2B5EF4-FFF2-40B4-BE49-F238E27FC236}">
                <a16:creationId xmlns:a16="http://schemas.microsoft.com/office/drawing/2014/main" id="{CDDC9F9F-C8D2-D820-6853-7FCD82EABA4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252D48-C67B-44A6-8265-40F3173E8570}" type="slidenum">
              <a:rPr lang="de-DE" smtClean="0"/>
              <a:pPr/>
              <a:t>12</a:t>
            </a:fld>
            <a:endParaRPr lang="de-DE"/>
          </a:p>
        </p:txBody>
      </p:sp>
      <p:sp>
        <p:nvSpPr>
          <p:cNvPr id="13" name="Titel 1"/>
          <p:cNvSpPr>
            <a:spLocks noGrp="1"/>
          </p:cNvSpPr>
          <p:nvPr>
            <p:ph type="title"/>
          </p:nvPr>
        </p:nvSpPr>
        <p:spPr>
          <a:xfrm>
            <a:off x="503582" y="556243"/>
            <a:ext cx="11198091" cy="1325563"/>
          </a:xfrm>
        </p:spPr>
        <p:txBody>
          <a:bodyPr>
            <a:normAutofit/>
          </a:bodyPr>
          <a:lstStyle/>
          <a:p>
            <a:pPr algn="ctr"/>
            <a:r>
              <a:rPr lang="de-DE" dirty="0">
                <a:solidFill>
                  <a:srgbClr val="007094"/>
                </a:solidFill>
              </a:rPr>
              <a:t>Grundlagen der menschlichen Thermoregulation</a:t>
            </a:r>
          </a:p>
        </p:txBody>
      </p:sp>
      <p:sp>
        <p:nvSpPr>
          <p:cNvPr id="17" name="Textfeld 16"/>
          <p:cNvSpPr txBox="1"/>
          <p:nvPr/>
        </p:nvSpPr>
        <p:spPr>
          <a:xfrm>
            <a:off x="1895295" y="6428501"/>
            <a:ext cx="152477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4: Thermoregulation</a:t>
            </a:r>
          </a:p>
        </p:txBody>
      </p:sp>
    </p:spTree>
    <p:extLst>
      <p:ext uri="{BB962C8B-B14F-4D97-AF65-F5344CB8AC3E}">
        <p14:creationId xmlns:p14="http://schemas.microsoft.com/office/powerpoint/2010/main" val="599308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D2BE224-8ADE-9EB1-D194-21480CD7F589}"/>
              </a:ext>
            </a:extLst>
          </p:cNvPr>
          <p:cNvSpPr>
            <a:spLocks noGrp="1"/>
          </p:cNvSpPr>
          <p:nvPr>
            <p:ph idx="1"/>
          </p:nvPr>
        </p:nvSpPr>
        <p:spPr>
          <a:xfrm>
            <a:off x="838200" y="2128146"/>
            <a:ext cx="10515600" cy="469801"/>
          </a:xfrm>
        </p:spPr>
        <p:txBody>
          <a:bodyPr>
            <a:normAutofit lnSpcReduction="10000"/>
          </a:bodyPr>
          <a:lstStyle/>
          <a:p>
            <a:pPr marL="0" indent="0">
              <a:buNone/>
            </a:pPr>
            <a:r>
              <a:rPr lang="de-DE" dirty="0"/>
              <a:t>Autonome Reaktion des Körpers über den Sympathikus:</a:t>
            </a:r>
          </a:p>
          <a:p>
            <a:pPr marL="0" indent="0">
              <a:buNone/>
            </a:pPr>
            <a:endParaRPr lang="de-DE" dirty="0"/>
          </a:p>
        </p:txBody>
      </p:sp>
      <p:sp>
        <p:nvSpPr>
          <p:cNvPr id="4" name="Datumsplatzhalter 3">
            <a:extLst>
              <a:ext uri="{FF2B5EF4-FFF2-40B4-BE49-F238E27FC236}">
                <a16:creationId xmlns:a16="http://schemas.microsoft.com/office/drawing/2014/main" id="{A07AACD0-63C1-5ABA-2AF2-48E1EBCB7976}"/>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3E76AC3C-583E-36FE-F9C1-C6C4B2B60185}"/>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13</a:t>
            </a:fld>
            <a:endParaRPr lang="de-DE">
              <a:latin typeface="Calibri" panose="020F0502020204030204" pitchFamily="34" charset="0"/>
              <a:ea typeface="Calibri" panose="020F0502020204030204" pitchFamily="34" charset="0"/>
              <a:cs typeface="Calibri" panose="020F0502020204030204" pitchFamily="34" charset="0"/>
            </a:endParaRPr>
          </a:p>
        </p:txBody>
      </p:sp>
      <p:grpSp>
        <p:nvGrpSpPr>
          <p:cNvPr id="12" name="Gruppieren 11"/>
          <p:cNvGrpSpPr/>
          <p:nvPr/>
        </p:nvGrpSpPr>
        <p:grpSpPr>
          <a:xfrm>
            <a:off x="552889" y="2871932"/>
            <a:ext cx="11103864" cy="3035808"/>
            <a:chOff x="606676" y="2871932"/>
            <a:chExt cx="11103864" cy="3035808"/>
          </a:xfrm>
        </p:grpSpPr>
        <p:sp>
          <p:nvSpPr>
            <p:cNvPr id="6" name="Rechteck: abgerundete Ecken 5">
              <a:extLst>
                <a:ext uri="{FF2B5EF4-FFF2-40B4-BE49-F238E27FC236}">
                  <a16:creationId xmlns:a16="http://schemas.microsoft.com/office/drawing/2014/main" id="{6F48D1C1-053D-AB60-BE4A-ED4E76C7C7DF}"/>
                </a:ext>
              </a:extLst>
            </p:cNvPr>
            <p:cNvSpPr/>
            <p:nvPr/>
          </p:nvSpPr>
          <p:spPr>
            <a:xfrm>
              <a:off x="606676" y="2871932"/>
              <a:ext cx="3960000" cy="3035808"/>
            </a:xfrm>
            <a:prstGeom prst="round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400" b="1" dirty="0">
                  <a:solidFill>
                    <a:schemeClr val="tx1"/>
                  </a:solidFill>
                  <a:latin typeface="Calibri" panose="020F0502020204030204" pitchFamily="34" charset="0"/>
                  <a:ea typeface="Calibri" panose="020F0502020204030204" pitchFamily="34" charset="0"/>
                  <a:cs typeface="Calibri" panose="020F0502020204030204" pitchFamily="34" charset="0"/>
                </a:rPr>
                <a:t>Vasodilatation:</a:t>
              </a:r>
            </a:p>
            <a:p>
              <a:pPr marL="285750" indent="-285750">
                <a:buFont typeface="Wingdings" panose="05000000000000000000" pitchFamily="2" charset="2"/>
                <a:buChar char="à"/>
              </a:pPr>
              <a:r>
                <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Durchblutung der Haut kann um das bis zu 20-fache erhöht werden</a:t>
              </a:r>
            </a:p>
            <a:p>
              <a:pPr marL="285750" indent="-285750">
                <a:buFont typeface="Wingdings" panose="05000000000000000000" pitchFamily="2" charset="2"/>
                <a:buChar char="à"/>
              </a:pPr>
              <a:r>
                <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Herzminutenvolumen kann mehr als verdoppelt werden</a:t>
              </a:r>
              <a:endPar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hteck: abgerundete Ecken 6">
              <a:extLst>
                <a:ext uri="{FF2B5EF4-FFF2-40B4-BE49-F238E27FC236}">
                  <a16:creationId xmlns:a16="http://schemas.microsoft.com/office/drawing/2014/main" id="{B45126BD-0D60-3572-59B9-95A46E70A1D6}"/>
                </a:ext>
              </a:extLst>
            </p:cNvPr>
            <p:cNvSpPr/>
            <p:nvPr/>
          </p:nvSpPr>
          <p:spPr>
            <a:xfrm>
              <a:off x="4751956" y="2871932"/>
              <a:ext cx="3960000" cy="3035808"/>
            </a:xfrm>
            <a:prstGeom prst="round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400" b="1" dirty="0" err="1">
                  <a:solidFill>
                    <a:schemeClr val="tx1"/>
                  </a:solidFill>
                  <a:latin typeface="Calibri" panose="020F0502020204030204" pitchFamily="34" charset="0"/>
                  <a:ea typeface="Calibri" panose="020F0502020204030204" pitchFamily="34" charset="0"/>
                  <a:cs typeface="Calibri" panose="020F0502020204030204" pitchFamily="34" charset="0"/>
                </a:rPr>
                <a:t>Hidrosis</a:t>
              </a:r>
              <a:r>
                <a:rPr lang="de-DE" sz="24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285750" indent="-285750">
                <a:buFont typeface="Wingdings" panose="05000000000000000000" pitchFamily="2" charset="2"/>
                <a:buChar char="à"/>
              </a:pPr>
              <a:r>
                <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Effektivste Möglichkeit der Wärmeabgabe</a:t>
              </a:r>
            </a:p>
            <a:p>
              <a:pPr marL="285750" indent="-285750">
                <a:buFont typeface="Wingdings" panose="05000000000000000000" pitchFamily="2" charset="2"/>
                <a:buChar char="à"/>
              </a:pPr>
              <a:r>
                <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Basis ist die Wärmeabgabe über die Haut</a:t>
              </a:r>
            </a:p>
            <a:p>
              <a:pPr marL="285750" indent="-285750">
                <a:buFont typeface="Wingdings" panose="05000000000000000000" pitchFamily="2" charset="2"/>
                <a:buChar char="à"/>
              </a:pPr>
              <a:r>
                <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Verlust von Flüssigkeit und Kochsalz</a:t>
              </a:r>
              <a:endParaRPr lang="de-DE"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hteck 7">
              <a:extLst>
                <a:ext uri="{FF2B5EF4-FFF2-40B4-BE49-F238E27FC236}">
                  <a16:creationId xmlns:a16="http://schemas.microsoft.com/office/drawing/2014/main" id="{8458AF96-82D6-046D-99F1-592205B5AE2B}"/>
                </a:ext>
              </a:extLst>
            </p:cNvPr>
            <p:cNvSpPr/>
            <p:nvPr/>
          </p:nvSpPr>
          <p:spPr>
            <a:xfrm>
              <a:off x="8897236" y="2871932"/>
              <a:ext cx="2813304" cy="3035808"/>
            </a:xfrm>
            <a:prstGeom prst="rect">
              <a:avLst/>
            </a:prstGeom>
            <a:solidFill>
              <a:srgbClr val="FABAA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FF0000"/>
                  </a:solidFill>
                  <a:latin typeface="Calibri" panose="020F0502020204030204" pitchFamily="34" charset="0"/>
                  <a:ea typeface="Calibri" panose="020F0502020204030204" pitchFamily="34" charset="0"/>
                  <a:cs typeface="Calibri" panose="020F0502020204030204" pitchFamily="34" charset="0"/>
                </a:rPr>
                <a:t>Durch Umverteilung des Blutvolumens bei Hitze können langfristig andere Organe gravierend geschädigt werden!</a:t>
              </a:r>
            </a:p>
          </p:txBody>
        </p:sp>
      </p:grpSp>
      <p:sp>
        <p:nvSpPr>
          <p:cNvPr id="9" name="Textfeld 8">
            <a:extLst>
              <a:ext uri="{FF2B5EF4-FFF2-40B4-BE49-F238E27FC236}">
                <a16:creationId xmlns:a16="http://schemas.microsoft.com/office/drawing/2014/main" id="{1C6C5481-0046-4E3C-8A57-9366CFAE5203}"/>
              </a:ext>
            </a:extLst>
          </p:cNvPr>
          <p:cNvSpPr txBox="1"/>
          <p:nvPr/>
        </p:nvSpPr>
        <p:spPr>
          <a:xfrm>
            <a:off x="8801734" y="6088545"/>
            <a:ext cx="2515444" cy="323165"/>
          </a:xfrm>
          <a:prstGeom prst="rect">
            <a:avLst/>
          </a:prstGeom>
          <a:noFill/>
        </p:spPr>
        <p:txBody>
          <a:bodyPr wrap="square" rtlCol="0">
            <a:spAutoFit/>
          </a:bodyPr>
          <a:lstStyle/>
          <a:p>
            <a:r>
              <a:rPr lang="de-DE" sz="1500" dirty="0">
                <a:effectLst/>
                <a:latin typeface="Calibri" panose="020F0502020204030204" pitchFamily="34" charset="0"/>
                <a:ea typeface="Calibri" panose="020F0502020204030204" pitchFamily="34" charset="0"/>
                <a:cs typeface="Calibri" panose="020F0502020204030204" pitchFamily="34" charset="0"/>
              </a:rPr>
              <a:t>(</a:t>
            </a:r>
            <a:r>
              <a:rPr lang="de-DE" sz="1500" dirty="0" err="1">
                <a:effectLst/>
                <a:latin typeface="Calibri" panose="020F0502020204030204" pitchFamily="34" charset="0"/>
                <a:ea typeface="Calibri" panose="020F0502020204030204" pitchFamily="34" charset="0"/>
                <a:cs typeface="Calibri" panose="020F0502020204030204" pitchFamily="34" charset="0"/>
              </a:rPr>
              <a:t>Kenefick</a:t>
            </a:r>
            <a:r>
              <a:rPr lang="de-DE" sz="1500" dirty="0">
                <a:effectLst/>
                <a:latin typeface="Calibri" panose="020F0502020204030204" pitchFamily="34" charset="0"/>
                <a:ea typeface="Calibri" panose="020F0502020204030204" pitchFamily="34" charset="0"/>
                <a:cs typeface="Calibri" panose="020F0502020204030204" pitchFamily="34" charset="0"/>
              </a:rPr>
              <a:t> </a:t>
            </a:r>
            <a:r>
              <a:rPr lang="de-DE" sz="1500" dirty="0">
                <a:latin typeface="Calibri" panose="020F0502020204030204" pitchFamily="34" charset="0"/>
                <a:ea typeface="Calibri" panose="020F0502020204030204" pitchFamily="34" charset="0"/>
                <a:cs typeface="Calibri" panose="020F0502020204030204" pitchFamily="34" charset="0"/>
              </a:rPr>
              <a:t>&amp;</a:t>
            </a:r>
            <a:r>
              <a:rPr lang="de-DE" sz="1500" dirty="0">
                <a:effectLst/>
                <a:latin typeface="Calibri" panose="020F0502020204030204" pitchFamily="34" charset="0"/>
                <a:ea typeface="Calibri" panose="020F0502020204030204" pitchFamily="34" charset="0"/>
                <a:cs typeface="Calibri" panose="020F0502020204030204" pitchFamily="34" charset="0"/>
              </a:rPr>
              <a:t> </a:t>
            </a:r>
            <a:r>
              <a:rPr lang="de-DE" sz="1500" dirty="0" err="1">
                <a:effectLst/>
                <a:latin typeface="Calibri" panose="020F0502020204030204" pitchFamily="34" charset="0"/>
                <a:ea typeface="Calibri" panose="020F0502020204030204" pitchFamily="34" charset="0"/>
                <a:cs typeface="Calibri" panose="020F0502020204030204" pitchFamily="34" charset="0"/>
              </a:rPr>
              <a:t>Cheuvront</a:t>
            </a:r>
            <a:r>
              <a:rPr lang="de-DE" sz="1500" dirty="0">
                <a:effectLst/>
                <a:latin typeface="Calibri" panose="020F0502020204030204" pitchFamily="34" charset="0"/>
                <a:ea typeface="Calibri" panose="020F0502020204030204" pitchFamily="34" charset="0"/>
                <a:cs typeface="Calibri" panose="020F0502020204030204" pitchFamily="34" charset="0"/>
              </a:rPr>
              <a:t>, 2016)</a:t>
            </a:r>
            <a:endParaRPr lang="de-DE" sz="1500" dirty="0">
              <a:latin typeface="Calibri" panose="020F0502020204030204" pitchFamily="34" charset="0"/>
              <a:ea typeface="Calibri" panose="020F0502020204030204" pitchFamily="34" charset="0"/>
              <a:cs typeface="Calibri" panose="020F0502020204030204" pitchFamily="34" charset="0"/>
            </a:endParaRPr>
          </a:p>
        </p:txBody>
      </p:sp>
      <p:sp>
        <p:nvSpPr>
          <p:cNvPr id="11" name="Titel 1"/>
          <p:cNvSpPr>
            <a:spLocks noGrp="1"/>
          </p:cNvSpPr>
          <p:nvPr>
            <p:ph type="title"/>
          </p:nvPr>
        </p:nvSpPr>
        <p:spPr>
          <a:xfrm>
            <a:off x="503582" y="556243"/>
            <a:ext cx="11198091" cy="1325563"/>
          </a:xfrm>
        </p:spPr>
        <p:txBody>
          <a:bodyPr>
            <a:normAutofit/>
          </a:bodyPr>
          <a:lstStyle/>
          <a:p>
            <a:pPr algn="ctr"/>
            <a:r>
              <a:rPr lang="de-DE" dirty="0">
                <a:solidFill>
                  <a:srgbClr val="007094"/>
                </a:solidFill>
              </a:rPr>
              <a:t>Grundlagen der menschlichen Thermoregulation</a:t>
            </a:r>
          </a:p>
        </p:txBody>
      </p:sp>
    </p:spTree>
    <p:extLst>
      <p:ext uri="{BB962C8B-B14F-4D97-AF65-F5344CB8AC3E}">
        <p14:creationId xmlns:p14="http://schemas.microsoft.com/office/powerpoint/2010/main" val="424002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487AA82-81AD-96AC-17EE-106B5EE5A5EC}"/>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65E2B715-59FC-21B7-7937-1735C6282CFB}"/>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14</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7" name="Titel 1"/>
          <p:cNvSpPr txBox="1">
            <a:spLocks/>
          </p:cNvSpPr>
          <p:nvPr/>
        </p:nvSpPr>
        <p:spPr>
          <a:xfrm>
            <a:off x="1800127" y="556243"/>
            <a:ext cx="86131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Grundlagen der Thermoregulation bei Kindern</a:t>
            </a:r>
          </a:p>
        </p:txBody>
      </p:sp>
      <p:sp>
        <p:nvSpPr>
          <p:cNvPr id="9" name="Textfeld 8"/>
          <p:cNvSpPr txBox="1"/>
          <p:nvPr/>
        </p:nvSpPr>
        <p:spPr>
          <a:xfrm>
            <a:off x="677518" y="2689313"/>
            <a:ext cx="10850218" cy="3416320"/>
          </a:xfrm>
          <a:prstGeom prst="rect">
            <a:avLst/>
          </a:prstGeom>
          <a:noFill/>
        </p:spPr>
        <p:txBody>
          <a:bodyPr wrap="square" rtlCol="0">
            <a:spAutoFit/>
          </a:bodyPr>
          <a:lstStyle/>
          <a:p>
            <a:pPr marL="457200" indent="-457200">
              <a:buFont typeface="Arial" panose="020B0604020202020204" pitchFamily="34" charset="0"/>
              <a:buChar char="•"/>
            </a:pPr>
            <a:r>
              <a:rPr lang="de-DE" sz="2800" dirty="0"/>
              <a:t>Die Thermoregulation von Kindern unterscheidet sich von der bei Erwachsenen.</a:t>
            </a:r>
          </a:p>
          <a:p>
            <a:pPr lvl="1"/>
            <a:r>
              <a:rPr lang="de-DE" sz="2800" dirty="0">
                <a:sym typeface="Wingdings" panose="05000000000000000000" pitchFamily="2" charset="2"/>
              </a:rPr>
              <a:t> Erhöhte Wärmeabgabe durch Konvektion und Strahlung.</a:t>
            </a:r>
          </a:p>
          <a:p>
            <a:pPr marL="457200" indent="-457200">
              <a:buFont typeface="Arial" panose="020B0604020202020204" pitchFamily="34" charset="0"/>
              <a:buChar char="•"/>
            </a:pPr>
            <a:r>
              <a:rPr lang="de-DE" sz="2800" dirty="0">
                <a:sym typeface="Wingdings" panose="05000000000000000000" pitchFamily="2" charset="2"/>
              </a:rPr>
              <a:t>Ist die Umgebungstemperatur höher als die Körperschale, beginnen auch Kinder zu schwitzen.</a:t>
            </a:r>
          </a:p>
          <a:p>
            <a:pPr marL="457200" indent="-457200">
              <a:buFont typeface="Arial" panose="020B0604020202020204" pitchFamily="34" charset="0"/>
              <a:buChar char="•"/>
            </a:pPr>
            <a:r>
              <a:rPr lang="de-DE" sz="2800" dirty="0">
                <a:sym typeface="Wingdings" panose="05000000000000000000" pitchFamily="2" charset="2"/>
              </a:rPr>
              <a:t>Je jünger das Kind, desto höher das Risiko einer Hyperthermie trotz </a:t>
            </a:r>
            <a:r>
              <a:rPr lang="de-DE" sz="2800" dirty="0" err="1">
                <a:sym typeface="Wingdings" panose="05000000000000000000" pitchFamily="2" charset="2"/>
              </a:rPr>
              <a:t>Hidrosis</a:t>
            </a:r>
            <a:r>
              <a:rPr lang="de-DE" sz="2800" dirty="0">
                <a:sym typeface="Wingdings" panose="05000000000000000000" pitchFamily="2" charset="2"/>
              </a:rPr>
              <a:t>.</a:t>
            </a:r>
          </a:p>
          <a:p>
            <a:pPr algn="r"/>
            <a:endParaRPr lang="de-DE" sz="2000" dirty="0">
              <a:sym typeface="Wingdings" panose="05000000000000000000" pitchFamily="2" charset="2"/>
            </a:endParaRPr>
          </a:p>
        </p:txBody>
      </p:sp>
      <p:pic>
        <p:nvPicPr>
          <p:cNvPr id="11" name="Grafik 10"/>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13816" y="394871"/>
            <a:ext cx="1079968" cy="1679950"/>
          </a:xfrm>
          <a:prstGeom prst="rect">
            <a:avLst/>
          </a:prstGeom>
        </p:spPr>
      </p:pic>
      <p:sp>
        <p:nvSpPr>
          <p:cNvPr id="2" name="Rechteck 1"/>
          <p:cNvSpPr/>
          <p:nvPr/>
        </p:nvSpPr>
        <p:spPr>
          <a:xfrm>
            <a:off x="9132492" y="6092560"/>
            <a:ext cx="2126928" cy="323165"/>
          </a:xfrm>
          <a:prstGeom prst="rect">
            <a:avLst/>
          </a:prstGeom>
        </p:spPr>
        <p:txBody>
          <a:bodyPr wrap="none">
            <a:spAutoFit/>
          </a:bodyPr>
          <a:lstStyle/>
          <a:p>
            <a:pPr algn="r"/>
            <a:r>
              <a:rPr lang="de-DE" sz="1500" dirty="0">
                <a:sym typeface="Wingdings" panose="05000000000000000000" pitchFamily="2" charset="2"/>
              </a:rPr>
              <a:t>(</a:t>
            </a:r>
            <a:r>
              <a:rPr lang="de-DE" sz="1500" dirty="0"/>
              <a:t>Grewe &amp; </a:t>
            </a:r>
            <a:r>
              <a:rPr lang="de-DE" sz="1500" dirty="0" err="1"/>
              <a:t>Blättner</a:t>
            </a:r>
            <a:r>
              <a:rPr lang="de-DE" sz="1500" dirty="0"/>
              <a:t>, 2024)</a:t>
            </a:r>
            <a:endParaRPr lang="de-DE" sz="1500" dirty="0">
              <a:sym typeface="Wingdings" panose="05000000000000000000" pitchFamily="2" charset="2"/>
            </a:endParaRPr>
          </a:p>
        </p:txBody>
      </p:sp>
    </p:spTree>
    <p:extLst>
      <p:ext uri="{BB962C8B-B14F-4D97-AF65-F5344CB8AC3E}">
        <p14:creationId xmlns:p14="http://schemas.microsoft.com/office/powerpoint/2010/main" val="99174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410819"/>
            <a:ext cx="10515600" cy="1024754"/>
          </a:xfrm>
        </p:spPr>
        <p:txBody>
          <a:bodyPr/>
          <a:lstStyle/>
          <a:p>
            <a:pPr algn="ctr"/>
            <a:r>
              <a:rPr lang="de-DE" dirty="0">
                <a:solidFill>
                  <a:srgbClr val="007094"/>
                </a:solidFill>
              </a:rPr>
              <a:t>Pflegerisches Handeln bei Hitze anleiten</a:t>
            </a:r>
          </a:p>
        </p:txBody>
      </p:sp>
      <p:sp>
        <p:nvSpPr>
          <p:cNvPr id="3" name="Inhaltsplatzhalter 2"/>
          <p:cNvSpPr>
            <a:spLocks noGrp="1"/>
          </p:cNvSpPr>
          <p:nvPr>
            <p:ph idx="1"/>
          </p:nvPr>
        </p:nvSpPr>
        <p:spPr>
          <a:xfrm>
            <a:off x="733508" y="2005960"/>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Hitze als Folge der Klimakrise</a:t>
            </a:r>
          </a:p>
          <a:p>
            <a:pPr marL="514350" indent="-514350">
              <a:buFont typeface="+mj-lt"/>
              <a:buAutoNum type="arabicPeriod"/>
            </a:pPr>
            <a:r>
              <a:rPr lang="de-DE" dirty="0"/>
              <a:t>Grundlagen der menschlichen Thermoregulation</a:t>
            </a:r>
          </a:p>
          <a:p>
            <a:pPr marL="514350" indent="-514350">
              <a:buFont typeface="+mj-lt"/>
              <a:buAutoNum type="arabicPeriod"/>
            </a:pPr>
            <a:r>
              <a:rPr lang="de-DE" dirty="0">
                <a:solidFill>
                  <a:srgbClr val="007193"/>
                </a:solidFill>
              </a:rPr>
              <a:t>Folgen für die menschliche Gesundheit</a:t>
            </a:r>
          </a:p>
          <a:p>
            <a:pPr marL="514350" indent="-514350">
              <a:buFont typeface="+mj-lt"/>
              <a:buAutoNum type="arabicPeriod"/>
            </a:pPr>
            <a:r>
              <a:rPr lang="de-DE" dirty="0"/>
              <a:t>Vulnerable Gruppen </a:t>
            </a:r>
          </a:p>
          <a:p>
            <a:pPr marL="514350" indent="-514350">
              <a:buFont typeface="+mj-lt"/>
              <a:buAutoNum type="arabicPeriod"/>
            </a:pPr>
            <a:r>
              <a:rPr lang="de-DE" dirty="0" err="1"/>
              <a:t>Good</a:t>
            </a:r>
            <a:r>
              <a:rPr lang="de-DE" dirty="0"/>
              <a:t> Practice</a:t>
            </a:r>
          </a:p>
          <a:p>
            <a:pPr marL="514350" indent="-514350">
              <a:buFont typeface="+mj-lt"/>
              <a:buAutoNum type="arabicPeriod"/>
            </a:pPr>
            <a:r>
              <a:rPr lang="de-DE" dirty="0"/>
              <a:t>Transfer: Handlungsempfehlungen zum Hitzeschutz</a:t>
            </a:r>
          </a:p>
          <a:p>
            <a:pPr marL="514350" indent="-514350">
              <a:buFont typeface="+mj-lt"/>
              <a:buAutoNum type="arabicPeriod"/>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15</a:t>
            </a:fld>
            <a:endParaRPr lang="de-DE"/>
          </a:p>
        </p:txBody>
      </p:sp>
    </p:spTree>
    <p:extLst>
      <p:ext uri="{BB962C8B-B14F-4D97-AF65-F5344CB8AC3E}">
        <p14:creationId xmlns:p14="http://schemas.microsoft.com/office/powerpoint/2010/main" val="1577751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81C845D-3C76-41A1-1963-48FC13530713}"/>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A5742B51-4763-A035-DC23-5982A0C2CE8F}"/>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16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Folgen für die menschliche Gesundheit</a:t>
            </a:r>
          </a:p>
        </p:txBody>
      </p:sp>
      <p:sp>
        <p:nvSpPr>
          <p:cNvPr id="7" name="Textfeld 6"/>
          <p:cNvSpPr txBox="1"/>
          <p:nvPr/>
        </p:nvSpPr>
        <p:spPr>
          <a:xfrm>
            <a:off x="599561" y="1618721"/>
            <a:ext cx="10924384" cy="3970318"/>
          </a:xfrm>
          <a:prstGeom prst="rect">
            <a:avLst/>
          </a:prstGeom>
          <a:noFill/>
        </p:spPr>
        <p:txBody>
          <a:bodyPr wrap="square" rtlCol="0">
            <a:spAutoFit/>
          </a:bodyPr>
          <a:lstStyle/>
          <a:p>
            <a:r>
              <a:rPr lang="de-DE" sz="2800" b="1" dirty="0"/>
              <a:t>Akutfolgen</a:t>
            </a:r>
          </a:p>
          <a:p>
            <a:pPr marL="457200" indent="-457200">
              <a:buFont typeface="Arial" panose="020B0604020202020204" pitchFamily="34" charset="0"/>
              <a:buChar char="•"/>
            </a:pPr>
            <a:r>
              <a:rPr lang="de-DE" sz="2800" dirty="0"/>
              <a:t>Sonnenstich</a:t>
            </a:r>
          </a:p>
          <a:p>
            <a:pPr marL="457200" indent="-457200">
              <a:buFont typeface="Arial" panose="020B0604020202020204" pitchFamily="34" charset="0"/>
              <a:buChar char="•"/>
            </a:pPr>
            <a:r>
              <a:rPr lang="de-DE" sz="2800" dirty="0"/>
              <a:t>Schweregrade der Hyperthermie:</a:t>
            </a:r>
          </a:p>
          <a:p>
            <a:pPr lvl="2"/>
            <a:r>
              <a:rPr lang="de-DE" sz="2800" dirty="0">
                <a:sym typeface="Wingdings" panose="05000000000000000000" pitchFamily="2" charset="2"/>
              </a:rPr>
              <a:t> </a:t>
            </a:r>
            <a:r>
              <a:rPr lang="de-DE" sz="2800" dirty="0"/>
              <a:t>Hitzestress</a:t>
            </a:r>
          </a:p>
          <a:p>
            <a:pPr lvl="2"/>
            <a:r>
              <a:rPr lang="de-DE" sz="2800" dirty="0">
                <a:sym typeface="Wingdings" panose="05000000000000000000" pitchFamily="2" charset="2"/>
              </a:rPr>
              <a:t> </a:t>
            </a:r>
            <a:r>
              <a:rPr lang="de-DE" sz="2800" dirty="0"/>
              <a:t>Hitzeerschöpfung</a:t>
            </a:r>
          </a:p>
          <a:p>
            <a:pPr lvl="2"/>
            <a:r>
              <a:rPr lang="de-DE" sz="2800" dirty="0">
                <a:sym typeface="Wingdings" panose="05000000000000000000" pitchFamily="2" charset="2"/>
              </a:rPr>
              <a:t> </a:t>
            </a:r>
            <a:r>
              <a:rPr lang="de-DE" sz="2800" dirty="0"/>
              <a:t>Hitzschlag mit potenziellem Organversagen</a:t>
            </a:r>
          </a:p>
          <a:p>
            <a:pPr marL="457200" indent="-457200">
              <a:buFont typeface="Arial" panose="020B0604020202020204" pitchFamily="34" charset="0"/>
              <a:buChar char="•"/>
            </a:pPr>
            <a:r>
              <a:rPr lang="de-DE" sz="2800" dirty="0"/>
              <a:t>Akut lebensbedrohlich, wenn thermoregulatorische Mechanismen ausgeschöpft sind!</a:t>
            </a:r>
            <a:endParaRPr lang="de-DE" sz="2800" dirty="0">
              <a:solidFill>
                <a:srgbClr val="FF0000"/>
              </a:solidFill>
            </a:endParaRPr>
          </a:p>
          <a:p>
            <a:r>
              <a:rPr lang="de-DE" sz="2800" dirty="0">
                <a:effectLst>
                  <a:outerShdw blurRad="38100" dist="38100" dir="2700000" algn="tl">
                    <a:srgbClr val="000000">
                      <a:alpha val="43137"/>
                    </a:srgbClr>
                  </a:outerShdw>
                </a:effectLst>
                <a:sym typeface="Wingdings" panose="05000000000000000000" pitchFamily="2" charset="2"/>
              </a:rPr>
              <a:t>Bei Körperkerntemperatur </a:t>
            </a:r>
            <a:r>
              <a:rPr lang="de-DE" sz="2800" dirty="0">
                <a:effectLst>
                  <a:outerShdw blurRad="38100" dist="38100" dir="2700000" algn="tl">
                    <a:srgbClr val="000000">
                      <a:alpha val="43137"/>
                    </a:srgbClr>
                  </a:outerShdw>
                </a:effectLst>
              </a:rPr>
              <a:t>≥ </a:t>
            </a:r>
            <a:r>
              <a:rPr lang="de-DE" sz="2800" dirty="0">
                <a:effectLst>
                  <a:outerShdw blurRad="38100" dist="38100" dir="2700000" algn="tl">
                    <a:srgbClr val="000000">
                      <a:alpha val="43137"/>
                    </a:srgbClr>
                  </a:outerShdw>
                </a:effectLst>
                <a:sym typeface="Wingdings" panose="05000000000000000000" pitchFamily="2" charset="2"/>
              </a:rPr>
              <a:t>40,5°C  Zerstörung körpereigener Proteine</a:t>
            </a:r>
          </a:p>
        </p:txBody>
      </p:sp>
      <p:sp>
        <p:nvSpPr>
          <p:cNvPr id="2" name="Rechteck 1"/>
          <p:cNvSpPr/>
          <p:nvPr/>
        </p:nvSpPr>
        <p:spPr>
          <a:xfrm>
            <a:off x="7227615" y="6092560"/>
            <a:ext cx="4035335" cy="323165"/>
          </a:xfrm>
          <a:prstGeom prst="rect">
            <a:avLst/>
          </a:prstGeom>
        </p:spPr>
        <p:txBody>
          <a:bodyPr wrap="none">
            <a:spAutoFit/>
          </a:bodyPr>
          <a:lstStyle/>
          <a:p>
            <a:pPr algn="r"/>
            <a:r>
              <a:rPr lang="de-DE" sz="1500" dirty="0"/>
              <a:t>(Deutsches Rotes Kreuz (DRK), o. J.; KLUG, 2022b)</a:t>
            </a:r>
          </a:p>
        </p:txBody>
      </p:sp>
    </p:spTree>
    <p:extLst>
      <p:ext uri="{BB962C8B-B14F-4D97-AF65-F5344CB8AC3E}">
        <p14:creationId xmlns:p14="http://schemas.microsoft.com/office/powerpoint/2010/main" val="31981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81C845D-3C76-41A1-1963-48FC13530713}"/>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A5742B51-4763-A035-DC23-5982A0C2CE8F}"/>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17</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Folgen für die menschliche Gesundheit</a:t>
            </a:r>
          </a:p>
        </p:txBody>
      </p:sp>
      <p:sp>
        <p:nvSpPr>
          <p:cNvPr id="7" name="Textfeld 6"/>
          <p:cNvSpPr txBox="1"/>
          <p:nvPr/>
        </p:nvSpPr>
        <p:spPr>
          <a:xfrm>
            <a:off x="599561" y="1618721"/>
            <a:ext cx="10924384" cy="954107"/>
          </a:xfrm>
          <a:prstGeom prst="rect">
            <a:avLst/>
          </a:prstGeom>
          <a:noFill/>
        </p:spPr>
        <p:txBody>
          <a:bodyPr wrap="square" rtlCol="0">
            <a:spAutoFit/>
          </a:bodyPr>
          <a:lstStyle/>
          <a:p>
            <a:r>
              <a:rPr lang="de-DE" sz="2800" b="1" dirty="0"/>
              <a:t>Akutfolgen</a:t>
            </a:r>
          </a:p>
          <a:p>
            <a:pPr marL="457200" indent="-457200">
              <a:buFont typeface="Arial" panose="020B0604020202020204" pitchFamily="34" charset="0"/>
              <a:buChar char="•"/>
            </a:pPr>
            <a:r>
              <a:rPr lang="de-DE" sz="2800" b="1" dirty="0">
                <a:solidFill>
                  <a:srgbClr val="FF0000"/>
                </a:solidFill>
              </a:rPr>
              <a:t>Sonnenstich</a:t>
            </a:r>
          </a:p>
        </p:txBody>
      </p:sp>
      <p:sp>
        <p:nvSpPr>
          <p:cNvPr id="9" name="Textfeld 8"/>
          <p:cNvSpPr txBox="1"/>
          <p:nvPr/>
        </p:nvSpPr>
        <p:spPr>
          <a:xfrm>
            <a:off x="1781583" y="2512293"/>
            <a:ext cx="4280170" cy="3711785"/>
          </a:xfrm>
          <a:prstGeom prst="rect">
            <a:avLst/>
          </a:prstGeom>
          <a:noFill/>
        </p:spPr>
        <p:txBody>
          <a:bodyPr wrap="square" rtlCol="0">
            <a:spAutoFit/>
          </a:bodyPr>
          <a:lstStyle/>
          <a:p>
            <a:r>
              <a:rPr lang="de-DE" sz="2400" b="1" dirty="0">
                <a:latin typeface="+mj-lt"/>
              </a:rPr>
              <a:t>Symptome</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Kopf- und Nackenschmerzen bzw. Nackensteifigkeit</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Schwindel</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Hochroter, heißer Kopf</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Kühle Körperhaut</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Unruhe</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Übelkeit, Erbrechen</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Bewusstseinsschwund</a:t>
            </a:r>
            <a:endParaRPr lang="de-DE" sz="2400" dirty="0">
              <a:latin typeface="+mj-lt"/>
            </a:endParaRPr>
          </a:p>
        </p:txBody>
      </p:sp>
      <p:sp>
        <p:nvSpPr>
          <p:cNvPr id="10" name="Textfeld 9"/>
          <p:cNvSpPr txBox="1"/>
          <p:nvPr/>
        </p:nvSpPr>
        <p:spPr>
          <a:xfrm>
            <a:off x="6842804" y="2512293"/>
            <a:ext cx="4961968" cy="3711785"/>
          </a:xfrm>
          <a:prstGeom prst="rect">
            <a:avLst/>
          </a:prstGeom>
          <a:noFill/>
        </p:spPr>
        <p:txBody>
          <a:bodyPr wrap="square" rtlCol="0">
            <a:spAutoFit/>
          </a:bodyPr>
          <a:lstStyle/>
          <a:p>
            <a:r>
              <a:rPr lang="de-DE" sz="2400" b="1" dirty="0">
                <a:latin typeface="+mj-lt"/>
              </a:rPr>
              <a:t>Maßnahmen</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Aus der direkten Sonne holen und an einen kühlen Ort bringen</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Oberkörper erhöht lagern </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Kopf mit nassen Tüchern kühlen, </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Wiederholte Kontrolle von Bewusstsein, Atmung, Lebenszeichen</a:t>
            </a:r>
          </a:p>
          <a:p>
            <a:pPr marL="342900" indent="-342900">
              <a:lnSpc>
                <a:spcPct val="110000"/>
              </a:lnSpc>
              <a:buFont typeface="Arial" panose="020B0604020202020204" pitchFamily="34" charset="0"/>
              <a:buChar char="•"/>
            </a:pPr>
            <a:r>
              <a:rPr lang="de-DE" sz="2400" dirty="0">
                <a:latin typeface="+mj-lt"/>
                <a:cs typeface="Calibri" panose="020F0502020204030204" pitchFamily="34" charset="0"/>
              </a:rPr>
              <a:t>Flüssigkeit zuführen </a:t>
            </a:r>
          </a:p>
        </p:txBody>
      </p:sp>
      <p:grpSp>
        <p:nvGrpSpPr>
          <p:cNvPr id="14" name="Gruppieren 13"/>
          <p:cNvGrpSpPr/>
          <p:nvPr/>
        </p:nvGrpSpPr>
        <p:grpSpPr>
          <a:xfrm>
            <a:off x="10168950" y="834919"/>
            <a:ext cx="1997649" cy="1924644"/>
            <a:chOff x="10035940" y="214053"/>
            <a:chExt cx="1909211" cy="1879066"/>
          </a:xfrm>
        </p:grpSpPr>
        <p:pic>
          <p:nvPicPr>
            <p:cNvPr id="15" name="Grafik 14">
              <a:extLst>
                <a:ext uri="{FF2B5EF4-FFF2-40B4-BE49-F238E27FC236}">
                  <a16:creationId xmlns:a16="http://schemas.microsoft.com/office/drawing/2014/main" id="{4DAD170E-4C14-4484-858A-DD59FA0EE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940" y="214053"/>
              <a:ext cx="1909211" cy="1879066"/>
            </a:xfrm>
            <a:prstGeom prst="rect">
              <a:avLst/>
            </a:prstGeom>
          </p:spPr>
        </p:pic>
        <p:pic>
          <p:nvPicPr>
            <p:cNvPr id="16" name="Grafik 15">
              <a:extLst>
                <a:ext uri="{FF2B5EF4-FFF2-40B4-BE49-F238E27FC236}">
                  <a16:creationId xmlns:a16="http://schemas.microsoft.com/office/drawing/2014/main" id="{351C8AEB-F996-47D2-938B-1F9269C1E091}"/>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23392" y="591251"/>
              <a:ext cx="986730" cy="946728"/>
            </a:xfrm>
            <a:prstGeom prst="rect">
              <a:avLst/>
            </a:prstGeom>
          </p:spPr>
        </p:pic>
      </p:grpSp>
      <p:sp>
        <p:nvSpPr>
          <p:cNvPr id="12" name="Rechteck 11"/>
          <p:cNvSpPr/>
          <p:nvPr/>
        </p:nvSpPr>
        <p:spPr>
          <a:xfrm>
            <a:off x="4711290" y="6314190"/>
            <a:ext cx="2761846" cy="323165"/>
          </a:xfrm>
          <a:prstGeom prst="rect">
            <a:avLst/>
          </a:prstGeom>
        </p:spPr>
        <p:txBody>
          <a:bodyPr wrap="none">
            <a:spAutoFit/>
          </a:bodyPr>
          <a:lstStyle/>
          <a:p>
            <a:pPr marL="0" lvl="1">
              <a:defRPr/>
            </a:pPr>
            <a:r>
              <a:rPr lang="de-DE" sz="1500" dirty="0"/>
              <a:t>(DRK, o. J.; </a:t>
            </a:r>
            <a:r>
              <a:rPr lang="de-DE" sz="1500" dirty="0" err="1"/>
              <a:t>Schoierer</a:t>
            </a:r>
            <a:r>
              <a:rPr lang="de-DE" sz="1500" dirty="0"/>
              <a:t> et al., 2018)</a:t>
            </a:r>
          </a:p>
        </p:txBody>
      </p:sp>
    </p:spTree>
    <p:extLst>
      <p:ext uri="{BB962C8B-B14F-4D97-AF65-F5344CB8AC3E}">
        <p14:creationId xmlns:p14="http://schemas.microsoft.com/office/powerpoint/2010/main" val="1502878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81C845D-3C76-41A1-1963-48FC13530713}"/>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A5742B51-4763-A035-DC23-5982A0C2CE8F}"/>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18</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Folgen für die menschliche Gesundheit</a:t>
            </a:r>
          </a:p>
        </p:txBody>
      </p:sp>
      <p:sp>
        <p:nvSpPr>
          <p:cNvPr id="7" name="Textfeld 6"/>
          <p:cNvSpPr txBox="1"/>
          <p:nvPr/>
        </p:nvSpPr>
        <p:spPr>
          <a:xfrm>
            <a:off x="599561" y="1618721"/>
            <a:ext cx="10924384" cy="1384995"/>
          </a:xfrm>
          <a:prstGeom prst="rect">
            <a:avLst/>
          </a:prstGeom>
          <a:noFill/>
        </p:spPr>
        <p:txBody>
          <a:bodyPr wrap="square" rtlCol="0">
            <a:spAutoFit/>
          </a:bodyPr>
          <a:lstStyle/>
          <a:p>
            <a:r>
              <a:rPr lang="de-DE" sz="2800" b="1" dirty="0"/>
              <a:t>Akutfolgen</a:t>
            </a:r>
            <a:endParaRPr lang="de-DE" sz="2800" dirty="0">
              <a:solidFill>
                <a:schemeClr val="bg1">
                  <a:lumMod val="85000"/>
                </a:schemeClr>
              </a:solidFill>
            </a:endParaRPr>
          </a:p>
          <a:p>
            <a:pPr marL="457200" indent="-457200">
              <a:buFont typeface="Arial" panose="020B0604020202020204" pitchFamily="34" charset="0"/>
              <a:buChar char="•"/>
            </a:pPr>
            <a:r>
              <a:rPr lang="de-DE" sz="2800" dirty="0"/>
              <a:t>Schweregrade der Hyperthermie:</a:t>
            </a:r>
          </a:p>
          <a:p>
            <a:pPr lvl="2"/>
            <a:r>
              <a:rPr lang="de-DE" sz="2800" b="1" dirty="0">
                <a:solidFill>
                  <a:srgbClr val="FF0000"/>
                </a:solidFill>
                <a:sym typeface="Wingdings" panose="05000000000000000000" pitchFamily="2" charset="2"/>
              </a:rPr>
              <a:t> </a:t>
            </a:r>
            <a:r>
              <a:rPr lang="de-DE" sz="2800" b="1" dirty="0">
                <a:solidFill>
                  <a:srgbClr val="FF0000"/>
                </a:solidFill>
              </a:rPr>
              <a:t>Hitzestress</a:t>
            </a:r>
          </a:p>
        </p:txBody>
      </p:sp>
      <p:grpSp>
        <p:nvGrpSpPr>
          <p:cNvPr id="9" name="Gruppieren 8"/>
          <p:cNvGrpSpPr/>
          <p:nvPr/>
        </p:nvGrpSpPr>
        <p:grpSpPr>
          <a:xfrm>
            <a:off x="10206589" y="851852"/>
            <a:ext cx="1909211" cy="1879066"/>
            <a:chOff x="10035940" y="214053"/>
            <a:chExt cx="1909211" cy="1879066"/>
          </a:xfrm>
        </p:grpSpPr>
        <p:pic>
          <p:nvPicPr>
            <p:cNvPr id="10" name="Grafik 9">
              <a:extLst>
                <a:ext uri="{FF2B5EF4-FFF2-40B4-BE49-F238E27FC236}">
                  <a16:creationId xmlns:a16="http://schemas.microsoft.com/office/drawing/2014/main" id="{34327F2C-3238-4BDC-9991-677781793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940" y="214053"/>
              <a:ext cx="1909211" cy="1879066"/>
            </a:xfrm>
            <a:prstGeom prst="rect">
              <a:avLst/>
            </a:prstGeom>
          </p:spPr>
        </p:pic>
        <p:pic>
          <p:nvPicPr>
            <p:cNvPr id="11" name="Grafik 10">
              <a:extLst>
                <a:ext uri="{FF2B5EF4-FFF2-40B4-BE49-F238E27FC236}">
                  <a16:creationId xmlns:a16="http://schemas.microsoft.com/office/drawing/2014/main" id="{24BDA153-6549-4F4C-9E4D-A1D5D3217332}"/>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8414" y="572535"/>
              <a:ext cx="998212" cy="969457"/>
            </a:xfrm>
            <a:prstGeom prst="rect">
              <a:avLst/>
            </a:prstGeom>
          </p:spPr>
        </p:pic>
      </p:grpSp>
      <p:sp>
        <p:nvSpPr>
          <p:cNvPr id="15" name="Textfeld 14"/>
          <p:cNvSpPr txBox="1"/>
          <p:nvPr/>
        </p:nvSpPr>
        <p:spPr>
          <a:xfrm>
            <a:off x="1054183" y="2962464"/>
            <a:ext cx="5334000" cy="3305520"/>
          </a:xfrm>
          <a:prstGeom prst="rect">
            <a:avLst/>
          </a:prstGeom>
          <a:noFill/>
        </p:spPr>
        <p:txBody>
          <a:bodyPr wrap="square" rtlCol="0">
            <a:spAutoFit/>
          </a:bodyPr>
          <a:lstStyle/>
          <a:p>
            <a:r>
              <a:rPr lang="de-DE" sz="2400" b="1" dirty="0">
                <a:latin typeface="+mj-lt"/>
              </a:rPr>
              <a:t>Symptome</a:t>
            </a:r>
          </a:p>
          <a:p>
            <a:pPr marL="342900" indent="-342900">
              <a:lnSpc>
                <a:spcPct val="11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Normal bis leicht erhöhte Temperatur</a:t>
            </a:r>
          </a:p>
          <a:p>
            <a:pPr marL="342900" indent="-342900">
              <a:lnSpc>
                <a:spcPct val="11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Ödeme an Füßen oder Knöcheln</a:t>
            </a:r>
          </a:p>
          <a:p>
            <a:pPr marL="342900" indent="-342900">
              <a:lnSpc>
                <a:spcPct val="11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Hitzesynkope/Hitzekollaps (Vasodilatation mit Hypotonie)</a:t>
            </a:r>
          </a:p>
          <a:p>
            <a:pPr marL="342900" indent="-342900">
              <a:lnSpc>
                <a:spcPct val="11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Hitzekrampf (v.a. bei körperlicher Anstrengung, z.B. Laufen, Radfahren, Gartenarbeit) </a:t>
            </a:r>
          </a:p>
        </p:txBody>
      </p:sp>
      <p:sp>
        <p:nvSpPr>
          <p:cNvPr id="16" name="Textfeld 15"/>
          <p:cNvSpPr txBox="1"/>
          <p:nvPr/>
        </p:nvSpPr>
        <p:spPr>
          <a:xfrm>
            <a:off x="6842805" y="3003716"/>
            <a:ext cx="4961968" cy="2899255"/>
          </a:xfrm>
          <a:prstGeom prst="rect">
            <a:avLst/>
          </a:prstGeom>
          <a:noFill/>
        </p:spPr>
        <p:txBody>
          <a:bodyPr wrap="square" rtlCol="0">
            <a:spAutoFit/>
          </a:bodyPr>
          <a:lstStyle/>
          <a:p>
            <a:r>
              <a:rPr lang="de-DE" sz="2400" b="1" dirty="0">
                <a:latin typeface="+mj-lt"/>
              </a:rPr>
              <a:t>Maßnahmen</a:t>
            </a:r>
          </a:p>
          <a:p>
            <a:pPr marL="342900" indent="-342900">
              <a:lnSpc>
                <a:spcPct val="11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Körperliche Ruhe an einem kühlen Ort </a:t>
            </a:r>
          </a:p>
          <a:p>
            <a:pPr marL="342900" indent="-342900">
              <a:lnSpc>
                <a:spcPct val="11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Kalte Wickel oder Bäder für Unterarme und Füße</a:t>
            </a:r>
          </a:p>
          <a:p>
            <a:pPr marL="342900" indent="-342900">
              <a:lnSpc>
                <a:spcPct val="11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Flüssigkeitszufuhr</a:t>
            </a:r>
          </a:p>
          <a:p>
            <a:pPr marL="342900" indent="-342900">
              <a:lnSpc>
                <a:spcPct val="110000"/>
              </a:lnSpc>
              <a:buFont typeface="Arial" panose="020B0604020202020204" pitchFamily="34" charset="0"/>
              <a:buChar char="•"/>
            </a:pPr>
            <a:r>
              <a:rPr lang="de-DE" sz="2400" dirty="0">
                <a:latin typeface="Calibri" panose="020F0502020204030204" pitchFamily="34" charset="0"/>
                <a:cs typeface="Calibri" panose="020F0502020204030204" pitchFamily="34" charset="0"/>
              </a:rPr>
              <a:t>Salzzufuhr </a:t>
            </a:r>
          </a:p>
        </p:txBody>
      </p:sp>
      <p:sp>
        <p:nvSpPr>
          <p:cNvPr id="17" name="Rechteck 16"/>
          <p:cNvSpPr/>
          <p:nvPr/>
        </p:nvSpPr>
        <p:spPr>
          <a:xfrm>
            <a:off x="4711290" y="6314190"/>
            <a:ext cx="2761846" cy="323165"/>
          </a:xfrm>
          <a:prstGeom prst="rect">
            <a:avLst/>
          </a:prstGeom>
        </p:spPr>
        <p:txBody>
          <a:bodyPr wrap="none">
            <a:spAutoFit/>
          </a:bodyPr>
          <a:lstStyle/>
          <a:p>
            <a:pPr marL="0" lvl="1">
              <a:defRPr/>
            </a:pPr>
            <a:r>
              <a:rPr lang="de-DE" sz="1500" dirty="0"/>
              <a:t>(DRK, o. J.; </a:t>
            </a:r>
            <a:r>
              <a:rPr lang="de-DE" sz="1500" dirty="0" err="1"/>
              <a:t>Schoierer</a:t>
            </a:r>
            <a:r>
              <a:rPr lang="de-DE" sz="1500" dirty="0"/>
              <a:t> et al., 2018)</a:t>
            </a:r>
          </a:p>
        </p:txBody>
      </p:sp>
    </p:spTree>
    <p:extLst>
      <p:ext uri="{BB962C8B-B14F-4D97-AF65-F5344CB8AC3E}">
        <p14:creationId xmlns:p14="http://schemas.microsoft.com/office/powerpoint/2010/main" val="3627414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81C845D-3C76-41A1-1963-48FC13530713}"/>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A5742B51-4763-A035-DC23-5982A0C2CE8F}"/>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19</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Folgen für die menschliche Gesundheit</a:t>
            </a:r>
          </a:p>
        </p:txBody>
      </p:sp>
      <p:sp>
        <p:nvSpPr>
          <p:cNvPr id="7" name="Textfeld 6"/>
          <p:cNvSpPr txBox="1"/>
          <p:nvPr/>
        </p:nvSpPr>
        <p:spPr>
          <a:xfrm>
            <a:off x="599561" y="1618721"/>
            <a:ext cx="10924384" cy="1384995"/>
          </a:xfrm>
          <a:prstGeom prst="rect">
            <a:avLst/>
          </a:prstGeom>
          <a:noFill/>
        </p:spPr>
        <p:txBody>
          <a:bodyPr wrap="square" rtlCol="0">
            <a:spAutoFit/>
          </a:bodyPr>
          <a:lstStyle/>
          <a:p>
            <a:r>
              <a:rPr lang="de-DE" sz="2800" b="1" dirty="0"/>
              <a:t>Akutfolgen</a:t>
            </a:r>
            <a:endParaRPr lang="de-DE" sz="2800" dirty="0">
              <a:solidFill>
                <a:schemeClr val="bg1">
                  <a:lumMod val="85000"/>
                </a:schemeClr>
              </a:solidFill>
            </a:endParaRPr>
          </a:p>
          <a:p>
            <a:pPr marL="457200" indent="-457200">
              <a:buFont typeface="Arial" panose="020B0604020202020204" pitchFamily="34" charset="0"/>
              <a:buChar char="•"/>
            </a:pPr>
            <a:r>
              <a:rPr lang="de-DE" sz="2800" dirty="0"/>
              <a:t>Schweregrade der Hyperthermie:</a:t>
            </a:r>
          </a:p>
          <a:p>
            <a:pPr lvl="2"/>
            <a:r>
              <a:rPr lang="de-DE" sz="2800" b="1" dirty="0">
                <a:solidFill>
                  <a:srgbClr val="FF0000"/>
                </a:solidFill>
                <a:sym typeface="Wingdings" panose="05000000000000000000" pitchFamily="2" charset="2"/>
              </a:rPr>
              <a:t> Hitzeerschöpfung</a:t>
            </a:r>
            <a:endParaRPr lang="de-DE" sz="2800" b="1" dirty="0">
              <a:solidFill>
                <a:srgbClr val="FF0000"/>
              </a:solidFill>
            </a:endParaRPr>
          </a:p>
        </p:txBody>
      </p:sp>
      <p:sp>
        <p:nvSpPr>
          <p:cNvPr id="15" name="Textfeld 14"/>
          <p:cNvSpPr txBox="1"/>
          <p:nvPr/>
        </p:nvSpPr>
        <p:spPr>
          <a:xfrm>
            <a:off x="1054183" y="2962464"/>
            <a:ext cx="5507794" cy="3170099"/>
          </a:xfrm>
          <a:prstGeom prst="rect">
            <a:avLst/>
          </a:prstGeom>
          <a:noFill/>
        </p:spPr>
        <p:txBody>
          <a:bodyPr wrap="square" rtlCol="0">
            <a:spAutoFit/>
          </a:bodyPr>
          <a:lstStyle/>
          <a:p>
            <a:r>
              <a:rPr lang="de-DE" sz="2400" b="1" dirty="0">
                <a:latin typeface="+mj-lt"/>
              </a:rPr>
              <a:t>Symptome</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Körperkerntemperatur erhöht, aber unter 40°C</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Blasse, kalt schweißige Haut</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Abgeschlagenheit, Unwohlsein</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Ohnmacht</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Kopfschmerzen, Schwindel</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Tachykardie, Hypotonie</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Atembeschwerden</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Übelkeit, Erbrechen, Durchfall</a:t>
            </a:r>
          </a:p>
        </p:txBody>
      </p:sp>
      <p:sp>
        <p:nvSpPr>
          <p:cNvPr id="16" name="Textfeld 15"/>
          <p:cNvSpPr txBox="1"/>
          <p:nvPr/>
        </p:nvSpPr>
        <p:spPr>
          <a:xfrm>
            <a:off x="6842805" y="3003716"/>
            <a:ext cx="4961968" cy="2492990"/>
          </a:xfrm>
          <a:prstGeom prst="rect">
            <a:avLst/>
          </a:prstGeom>
          <a:noFill/>
        </p:spPr>
        <p:txBody>
          <a:bodyPr wrap="square" rtlCol="0">
            <a:spAutoFit/>
          </a:bodyPr>
          <a:lstStyle/>
          <a:p>
            <a:r>
              <a:rPr lang="de-DE" sz="2400" b="1" dirty="0">
                <a:latin typeface="+mj-lt"/>
              </a:rPr>
              <a:t>Maßnahmen</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In kühle Umgebung bringen </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Rückenlagerung mit erhöhten Beinen </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Kühlung (u.a. Entkleiden)</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Flüssigkeitszufuhr , ggf. </a:t>
            </a:r>
            <a:r>
              <a:rPr lang="de-DE" sz="2000" dirty="0" err="1">
                <a:latin typeface="Calibri" panose="020F0502020204030204" pitchFamily="34" charset="0"/>
                <a:cs typeface="Calibri" panose="020F0502020204030204" pitchFamily="34" charset="0"/>
              </a:rPr>
              <a:t>i.v.</a:t>
            </a:r>
            <a:endParaRPr lang="de-DE" sz="2000" dirty="0">
              <a:latin typeface="Calibri" panose="020F0502020204030204" pitchFamily="34" charset="0"/>
              <a:cs typeface="Calibri" panose="020F0502020204030204" pitchFamily="34" charset="0"/>
            </a:endParaRP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Monitoring, ggf. Hospitalisierung</a:t>
            </a:r>
          </a:p>
          <a:p>
            <a:pPr marL="342900" indent="-342900">
              <a:lnSpc>
                <a:spcPct val="110000"/>
              </a:lnSpc>
              <a:buFont typeface="Arial" panose="020B0604020202020204" pitchFamily="34" charset="0"/>
              <a:buChar char="•"/>
            </a:pPr>
            <a:r>
              <a:rPr lang="de-DE" sz="2000" dirty="0">
                <a:latin typeface="Calibri" panose="020F0502020204030204" pitchFamily="34" charset="0"/>
                <a:cs typeface="Calibri" panose="020F0502020204030204" pitchFamily="34" charset="0"/>
              </a:rPr>
              <a:t>KEINE Antipyretika </a:t>
            </a:r>
          </a:p>
        </p:txBody>
      </p:sp>
      <p:grpSp>
        <p:nvGrpSpPr>
          <p:cNvPr id="18" name="Gruppieren 17"/>
          <p:cNvGrpSpPr/>
          <p:nvPr/>
        </p:nvGrpSpPr>
        <p:grpSpPr>
          <a:xfrm>
            <a:off x="10206588" y="851852"/>
            <a:ext cx="1909211" cy="1879066"/>
            <a:chOff x="10035940" y="214053"/>
            <a:chExt cx="1909211" cy="1879066"/>
          </a:xfrm>
        </p:grpSpPr>
        <p:pic>
          <p:nvPicPr>
            <p:cNvPr id="19" name="Grafik 18">
              <a:extLst>
                <a:ext uri="{FF2B5EF4-FFF2-40B4-BE49-F238E27FC236}">
                  <a16:creationId xmlns:a16="http://schemas.microsoft.com/office/drawing/2014/main" id="{82D5B455-6F4A-4C4F-907E-0CFD719C1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940" y="214053"/>
              <a:ext cx="1909211" cy="1879066"/>
            </a:xfrm>
            <a:prstGeom prst="rect">
              <a:avLst/>
            </a:prstGeom>
          </p:spPr>
        </p:pic>
        <p:pic>
          <p:nvPicPr>
            <p:cNvPr id="20" name="Grafik 19">
              <a:extLst>
                <a:ext uri="{FF2B5EF4-FFF2-40B4-BE49-F238E27FC236}">
                  <a16:creationId xmlns:a16="http://schemas.microsoft.com/office/drawing/2014/main" id="{18D22687-A003-4B52-B1C0-1B23DDD29B0E}"/>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89097" y="625648"/>
              <a:ext cx="969448" cy="972172"/>
            </a:xfrm>
            <a:prstGeom prst="rect">
              <a:avLst/>
            </a:prstGeom>
          </p:spPr>
        </p:pic>
      </p:grpSp>
      <p:sp>
        <p:nvSpPr>
          <p:cNvPr id="12" name="Rechteck 11"/>
          <p:cNvSpPr/>
          <p:nvPr/>
        </p:nvSpPr>
        <p:spPr>
          <a:xfrm>
            <a:off x="5443866" y="6320725"/>
            <a:ext cx="1304268" cy="323165"/>
          </a:xfrm>
          <a:prstGeom prst="rect">
            <a:avLst/>
          </a:prstGeom>
        </p:spPr>
        <p:txBody>
          <a:bodyPr wrap="none">
            <a:spAutoFit/>
          </a:bodyPr>
          <a:lstStyle/>
          <a:p>
            <a:pPr marL="0" lvl="1">
              <a:defRPr/>
            </a:pPr>
            <a:r>
              <a:rPr lang="de-DE" sz="1500" dirty="0"/>
              <a:t>(KLUG, 2022b)</a:t>
            </a:r>
          </a:p>
        </p:txBody>
      </p:sp>
    </p:spTree>
    <p:extLst>
      <p:ext uri="{BB962C8B-B14F-4D97-AF65-F5344CB8AC3E}">
        <p14:creationId xmlns:p14="http://schemas.microsoft.com/office/powerpoint/2010/main" val="222525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05919" y="1800616"/>
            <a:ext cx="11008662"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Das </a:t>
            </a: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Verbundprojekt “Naht” </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wurde vom 01.04.2024 bis 31.03.2026 von den Hochschulen Esslingen, Bielefeld und Hannover durchgeführt und hatte zum Ziel, Nachhaltigkeit und digitale Kompetenzen in die pflegeberufliche Bildung zu integrieren. Es wurde vom Bundesministerium für Bildung, Familie, Senioren, Frauen und Jugend (BMFSFJ), im Rahmen der Förderrichtlinie "Nachhaltig im Beruf – zukunftsorientiert ausbilden" (NIB) sowie der Europäischen Union über den Europäischen Sozialfonds Plus (ESF Plus) gefördert.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Ziele des Projekts</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Qualifizierung der Praxisanleitenden: Fort- und Weiterbildungen sollen Praxisanleitende dazu befähigen, nachhaltigkeitsbezogene Kompetenzen an Auszubildende weiterzugeben.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Curriculare Integration: Nachhaltigkeitsinhalte werden dauerhaft in die Fort- und Weiterbildungspläne integriert, sodass das Konzept der Planetary </a:t>
            </a:r>
            <a:r>
              <a:rPr kumimoji="0" lang="de-DE"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Health</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von Anfang an in die pflegerische Praxis einfließt.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Erfahrungsanalyse und Empfehlungen: Die gesammelten Erfahrungen werden ausgewertet und veröffentlicht, um Empfehlungen für die Pflegeausbildung zu formulieren.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feld 4"/>
          <p:cNvSpPr txBox="1"/>
          <p:nvPr/>
        </p:nvSpPr>
        <p:spPr>
          <a:xfrm>
            <a:off x="3435334" y="463134"/>
            <a:ext cx="5346865" cy="85068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007193"/>
                </a:solidFill>
                <a:effectLst/>
                <a:uLnTx/>
                <a:uFillTx/>
                <a:latin typeface="Calibri" panose="020F0502020204030204"/>
                <a:ea typeface="+mn-ea"/>
                <a:cs typeface="+mn-cs"/>
              </a:rPr>
              <a:t>Verbundprojekt Naht</a:t>
            </a:r>
          </a:p>
        </p:txBody>
      </p:sp>
    </p:spTree>
    <p:extLst>
      <p:ext uri="{BB962C8B-B14F-4D97-AF65-F5344CB8AC3E}">
        <p14:creationId xmlns:p14="http://schemas.microsoft.com/office/powerpoint/2010/main" val="306117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81C845D-3C76-41A1-1963-48FC13530713}"/>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A5742B51-4763-A035-DC23-5982A0C2CE8F}"/>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20</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Folgen für die menschliche Gesundheit</a:t>
            </a:r>
          </a:p>
        </p:txBody>
      </p:sp>
      <p:sp>
        <p:nvSpPr>
          <p:cNvPr id="7" name="Textfeld 6"/>
          <p:cNvSpPr txBox="1"/>
          <p:nvPr/>
        </p:nvSpPr>
        <p:spPr>
          <a:xfrm>
            <a:off x="599561" y="1618721"/>
            <a:ext cx="10924384" cy="1384995"/>
          </a:xfrm>
          <a:prstGeom prst="rect">
            <a:avLst/>
          </a:prstGeom>
          <a:noFill/>
        </p:spPr>
        <p:txBody>
          <a:bodyPr wrap="square" rtlCol="0">
            <a:spAutoFit/>
          </a:bodyPr>
          <a:lstStyle/>
          <a:p>
            <a:r>
              <a:rPr lang="de-DE" sz="2800" b="1" dirty="0"/>
              <a:t>Akutfolgen</a:t>
            </a:r>
            <a:endParaRPr lang="de-DE" sz="2800" dirty="0">
              <a:solidFill>
                <a:schemeClr val="bg1">
                  <a:lumMod val="85000"/>
                </a:schemeClr>
              </a:solidFill>
            </a:endParaRPr>
          </a:p>
          <a:p>
            <a:pPr marL="457200" indent="-457200">
              <a:buFont typeface="Arial" panose="020B0604020202020204" pitchFamily="34" charset="0"/>
              <a:buChar char="•"/>
            </a:pPr>
            <a:r>
              <a:rPr lang="de-DE" sz="2800" dirty="0"/>
              <a:t>Schweregrade der Hyperthermie:</a:t>
            </a:r>
          </a:p>
          <a:p>
            <a:pPr lvl="2"/>
            <a:r>
              <a:rPr lang="de-DE" sz="2800" b="1" dirty="0">
                <a:solidFill>
                  <a:srgbClr val="FF0000"/>
                </a:solidFill>
                <a:sym typeface="Wingdings" panose="05000000000000000000" pitchFamily="2" charset="2"/>
              </a:rPr>
              <a:t> Hitzschlag</a:t>
            </a:r>
            <a:endParaRPr lang="de-DE" sz="2800" b="1" dirty="0">
              <a:solidFill>
                <a:srgbClr val="FF0000"/>
              </a:solidFill>
            </a:endParaRPr>
          </a:p>
        </p:txBody>
      </p:sp>
      <p:sp>
        <p:nvSpPr>
          <p:cNvPr id="15" name="Textfeld 14"/>
          <p:cNvSpPr txBox="1"/>
          <p:nvPr/>
        </p:nvSpPr>
        <p:spPr>
          <a:xfrm>
            <a:off x="1054183" y="2962464"/>
            <a:ext cx="5334000" cy="3440942"/>
          </a:xfrm>
          <a:prstGeom prst="rect">
            <a:avLst/>
          </a:prstGeom>
          <a:noFill/>
        </p:spPr>
        <p:txBody>
          <a:bodyPr wrap="square" rtlCol="0">
            <a:spAutoFit/>
          </a:bodyPr>
          <a:lstStyle/>
          <a:p>
            <a:r>
              <a:rPr lang="de-DE" sz="2400" b="1" dirty="0">
                <a:latin typeface="+mj-lt"/>
              </a:rPr>
              <a:t>Symptome</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Körperkerntemperatur über 40 °C</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Heiße, gerötete, trockene Haut</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Erregung, Verwirrtheit</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Krampfanfälle</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Bewusstseinstrübung bis Koma </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Tachykardie, Hypotonie</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Hyperventilation</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Im Verlauf Multiorganversagen</a:t>
            </a:r>
          </a:p>
        </p:txBody>
      </p:sp>
      <p:sp>
        <p:nvSpPr>
          <p:cNvPr id="16" name="Textfeld 15"/>
          <p:cNvSpPr txBox="1"/>
          <p:nvPr/>
        </p:nvSpPr>
        <p:spPr>
          <a:xfrm>
            <a:off x="6842805" y="3003716"/>
            <a:ext cx="4961968" cy="3440942"/>
          </a:xfrm>
          <a:prstGeom prst="rect">
            <a:avLst/>
          </a:prstGeom>
          <a:noFill/>
        </p:spPr>
        <p:txBody>
          <a:bodyPr wrap="square" rtlCol="0">
            <a:spAutoFit/>
          </a:bodyPr>
          <a:lstStyle/>
          <a:p>
            <a:r>
              <a:rPr lang="de-DE" sz="2400" b="1" dirty="0">
                <a:latin typeface="+mj-lt"/>
              </a:rPr>
              <a:t>Maßnahmen</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In kühle Umgebung bringen und lagern</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Kühlung (evtl. entkleiden) </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Infusion</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Monitoring, ggf. Sauerstoffgabe und Schutzintubation</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Hospitalisierung, ggf. Intensivstation</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Behandlung von Komplikationen</a:t>
            </a:r>
          </a:p>
          <a:p>
            <a:pPr marL="342900" indent="-342900">
              <a:lnSpc>
                <a:spcPct val="110000"/>
              </a:lnSpc>
              <a:buFont typeface="Arial" panose="020B0604020202020204" pitchFamily="34" charset="0"/>
              <a:buChar char="•"/>
            </a:pPr>
            <a:r>
              <a:rPr lang="de-DE" sz="2200" dirty="0">
                <a:latin typeface="Calibri" panose="020F0502020204030204" pitchFamily="34" charset="0"/>
                <a:cs typeface="Calibri" panose="020F0502020204030204" pitchFamily="34" charset="0"/>
              </a:rPr>
              <a:t>KEINE Antipyretika </a:t>
            </a:r>
          </a:p>
        </p:txBody>
      </p:sp>
      <p:sp>
        <p:nvSpPr>
          <p:cNvPr id="17" name="Rechteck 16"/>
          <p:cNvSpPr/>
          <p:nvPr/>
        </p:nvSpPr>
        <p:spPr>
          <a:xfrm>
            <a:off x="5443866" y="6320725"/>
            <a:ext cx="1304268" cy="323165"/>
          </a:xfrm>
          <a:prstGeom prst="rect">
            <a:avLst/>
          </a:prstGeom>
        </p:spPr>
        <p:txBody>
          <a:bodyPr wrap="none">
            <a:spAutoFit/>
          </a:bodyPr>
          <a:lstStyle/>
          <a:p>
            <a:pPr marL="0" lvl="1">
              <a:defRPr/>
            </a:pPr>
            <a:r>
              <a:rPr lang="de-DE" sz="1500" dirty="0"/>
              <a:t>(KLUG, 2022b)</a:t>
            </a:r>
          </a:p>
        </p:txBody>
      </p:sp>
      <p:grpSp>
        <p:nvGrpSpPr>
          <p:cNvPr id="21" name="Gruppieren 20"/>
          <p:cNvGrpSpPr/>
          <p:nvPr/>
        </p:nvGrpSpPr>
        <p:grpSpPr>
          <a:xfrm>
            <a:off x="10215177" y="857359"/>
            <a:ext cx="1909211" cy="1879066"/>
            <a:chOff x="10035940" y="214053"/>
            <a:chExt cx="1909211" cy="1879066"/>
          </a:xfrm>
        </p:grpSpPr>
        <p:pic>
          <p:nvPicPr>
            <p:cNvPr id="22" name="Grafik 21">
              <a:extLst>
                <a:ext uri="{FF2B5EF4-FFF2-40B4-BE49-F238E27FC236}">
                  <a16:creationId xmlns:a16="http://schemas.microsoft.com/office/drawing/2014/main" id="{C606A661-86BC-40B2-9E99-C6213203C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940" y="214053"/>
              <a:ext cx="1909211" cy="1879066"/>
            </a:xfrm>
            <a:prstGeom prst="rect">
              <a:avLst/>
            </a:prstGeom>
          </p:spPr>
        </p:pic>
        <p:pic>
          <p:nvPicPr>
            <p:cNvPr id="23" name="Grafik 22">
              <a:extLst>
                <a:ext uri="{FF2B5EF4-FFF2-40B4-BE49-F238E27FC236}">
                  <a16:creationId xmlns:a16="http://schemas.microsoft.com/office/drawing/2014/main" id="{586EE6A0-93EE-4CD1-9E04-589E023627F2}"/>
                </a:ext>
              </a:extLst>
            </p:cNvPr>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51440" y="634664"/>
              <a:ext cx="1078210" cy="1027866"/>
            </a:xfrm>
            <a:prstGeom prst="rect">
              <a:avLst/>
            </a:prstGeom>
          </p:spPr>
        </p:pic>
      </p:grpSp>
    </p:spTree>
    <p:extLst>
      <p:ext uri="{BB962C8B-B14F-4D97-AF65-F5344CB8AC3E}">
        <p14:creationId xmlns:p14="http://schemas.microsoft.com/office/powerpoint/2010/main" val="2841424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21</a:t>
            </a:fld>
            <a:endParaRPr lang="de-DE"/>
          </a:p>
        </p:txBody>
      </p:sp>
      <p:sp>
        <p:nvSpPr>
          <p:cNvPr id="12"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Folgen für die menschliche Gesundheit</a:t>
            </a:r>
          </a:p>
        </p:txBody>
      </p:sp>
      <p:sp>
        <p:nvSpPr>
          <p:cNvPr id="14" name="Textfeld 13"/>
          <p:cNvSpPr txBox="1"/>
          <p:nvPr/>
        </p:nvSpPr>
        <p:spPr>
          <a:xfrm>
            <a:off x="599561" y="1618721"/>
            <a:ext cx="10924384" cy="523220"/>
          </a:xfrm>
          <a:prstGeom prst="rect">
            <a:avLst/>
          </a:prstGeom>
          <a:noFill/>
        </p:spPr>
        <p:txBody>
          <a:bodyPr wrap="square" rtlCol="0">
            <a:spAutoFit/>
          </a:bodyPr>
          <a:lstStyle/>
          <a:p>
            <a:r>
              <a:rPr lang="de-DE" sz="2800" b="1" dirty="0"/>
              <a:t>Akute und langfristige Folgen</a:t>
            </a:r>
            <a:endParaRPr lang="de-DE" sz="2800" dirty="0">
              <a:solidFill>
                <a:schemeClr val="bg1">
                  <a:lumMod val="85000"/>
                </a:schemeClr>
              </a:solidFill>
            </a:endParaRPr>
          </a:p>
        </p:txBody>
      </p:sp>
      <p:sp>
        <p:nvSpPr>
          <p:cNvPr id="2" name="Rechteck 1"/>
          <p:cNvSpPr/>
          <p:nvPr/>
        </p:nvSpPr>
        <p:spPr>
          <a:xfrm>
            <a:off x="599561" y="2611644"/>
            <a:ext cx="6096000" cy="1815882"/>
          </a:xfrm>
          <a:prstGeom prst="rect">
            <a:avLst/>
          </a:prstGeom>
        </p:spPr>
        <p:txBody>
          <a:bodyPr>
            <a:spAutoFit/>
          </a:bodyPr>
          <a:lstStyle/>
          <a:p>
            <a:pPr lvl="0">
              <a:defRPr/>
            </a:pPr>
            <a:r>
              <a:rPr lang="de-DE" sz="2800" dirty="0"/>
              <a:t>Zuordnungsaufgabe</a:t>
            </a:r>
          </a:p>
          <a:p>
            <a:pPr lvl="0">
              <a:defRPr/>
            </a:pPr>
            <a:r>
              <a:rPr lang="de-DE" sz="2800" dirty="0">
                <a:solidFill>
                  <a:srgbClr val="FF0000"/>
                </a:solidFill>
              </a:rPr>
              <a:t>https://www.hsbi.de/elearning/ilias.php?baseClass=ilrepositorygui&amp;ref_id=1430564</a:t>
            </a: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19148" r="22928"/>
          <a:stretch/>
        </p:blipFill>
        <p:spPr>
          <a:xfrm>
            <a:off x="7748258" y="2115308"/>
            <a:ext cx="3275463" cy="4241042"/>
          </a:xfrm>
          <a:prstGeom prst="rect">
            <a:avLst/>
          </a:prstGeom>
          <a:ln>
            <a:noFill/>
          </a:ln>
          <a:effectLst>
            <a:outerShdw blurRad="292100" dist="139700" dir="2700000" algn="tl" rotWithShape="0">
              <a:srgbClr val="333333">
                <a:alpha val="65000"/>
              </a:srgbClr>
            </a:outerShdw>
          </a:effectLst>
        </p:spPr>
      </p:pic>
      <p:sp>
        <p:nvSpPr>
          <p:cNvPr id="11" name="Textfeld 10"/>
          <p:cNvSpPr txBox="1"/>
          <p:nvPr/>
        </p:nvSpPr>
        <p:spPr>
          <a:xfrm>
            <a:off x="7748258" y="6356350"/>
            <a:ext cx="117692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5: Hitzefolgen</a:t>
            </a:r>
          </a:p>
        </p:txBody>
      </p:sp>
      <p:sp>
        <p:nvSpPr>
          <p:cNvPr id="13" name="Rechteck 12"/>
          <p:cNvSpPr/>
          <p:nvPr/>
        </p:nvSpPr>
        <p:spPr>
          <a:xfrm>
            <a:off x="838200" y="6055258"/>
            <a:ext cx="5130892" cy="369332"/>
          </a:xfrm>
          <a:prstGeom prst="rect">
            <a:avLst/>
          </a:prstGeom>
        </p:spPr>
        <p:txBody>
          <a:bodyPr wrap="none">
            <a:spAutoFit/>
          </a:bodyPr>
          <a:lstStyle/>
          <a:p>
            <a:pPr lvl="0">
              <a:defRPr/>
            </a:pPr>
            <a:r>
              <a:rPr lang="de-DE" dirty="0"/>
              <a:t>Bearbeitungszeit und Nachbesprechung: 20-25 Min.</a:t>
            </a:r>
          </a:p>
        </p:txBody>
      </p:sp>
    </p:spTree>
    <p:extLst>
      <p:ext uri="{BB962C8B-B14F-4D97-AF65-F5344CB8AC3E}">
        <p14:creationId xmlns:p14="http://schemas.microsoft.com/office/powerpoint/2010/main" val="265969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22</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143" y="1618721"/>
            <a:ext cx="5287967" cy="4698278"/>
          </a:xfrm>
          <a:prstGeom prst="rect">
            <a:avLst/>
          </a:prstGeom>
        </p:spPr>
      </p:pic>
      <p:sp>
        <p:nvSpPr>
          <p:cNvPr id="12"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Folgen für die menschliche Gesundheit</a:t>
            </a:r>
          </a:p>
        </p:txBody>
      </p:sp>
      <p:sp>
        <p:nvSpPr>
          <p:cNvPr id="9" name="Textfeld 8"/>
          <p:cNvSpPr txBox="1"/>
          <p:nvPr/>
        </p:nvSpPr>
        <p:spPr>
          <a:xfrm>
            <a:off x="599561" y="1618721"/>
            <a:ext cx="10924384" cy="523220"/>
          </a:xfrm>
          <a:prstGeom prst="rect">
            <a:avLst/>
          </a:prstGeom>
          <a:noFill/>
        </p:spPr>
        <p:txBody>
          <a:bodyPr wrap="square" rtlCol="0">
            <a:spAutoFit/>
          </a:bodyPr>
          <a:lstStyle/>
          <a:p>
            <a:r>
              <a:rPr lang="de-DE" sz="2800" b="1" dirty="0"/>
              <a:t>Akute und langfristige Folgen</a:t>
            </a:r>
            <a:endParaRPr lang="de-DE" sz="2800" dirty="0">
              <a:solidFill>
                <a:schemeClr val="bg1">
                  <a:lumMod val="85000"/>
                </a:schemeClr>
              </a:solidFill>
            </a:endParaRPr>
          </a:p>
        </p:txBody>
      </p:sp>
      <p:sp>
        <p:nvSpPr>
          <p:cNvPr id="11" name="Rechteck 10"/>
          <p:cNvSpPr/>
          <p:nvPr/>
        </p:nvSpPr>
        <p:spPr>
          <a:xfrm>
            <a:off x="838200" y="6055258"/>
            <a:ext cx="5130892" cy="369332"/>
          </a:xfrm>
          <a:prstGeom prst="rect">
            <a:avLst/>
          </a:prstGeom>
        </p:spPr>
        <p:txBody>
          <a:bodyPr wrap="none">
            <a:spAutoFit/>
          </a:bodyPr>
          <a:lstStyle/>
          <a:p>
            <a:pPr lvl="0">
              <a:defRPr/>
            </a:pPr>
            <a:r>
              <a:rPr lang="de-DE" dirty="0"/>
              <a:t>Bearbeitungszeit und Nachbesprechung: 20-25 Min.</a:t>
            </a:r>
          </a:p>
        </p:txBody>
      </p:sp>
      <p:sp>
        <p:nvSpPr>
          <p:cNvPr id="13" name="Textfeld 12"/>
          <p:cNvSpPr txBox="1"/>
          <p:nvPr/>
        </p:nvSpPr>
        <p:spPr>
          <a:xfrm>
            <a:off x="10367472" y="6110129"/>
            <a:ext cx="141577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6: Kreuzworträtsel</a:t>
            </a:r>
          </a:p>
        </p:txBody>
      </p:sp>
      <p:sp>
        <p:nvSpPr>
          <p:cNvPr id="14" name="Rechteck 13"/>
          <p:cNvSpPr/>
          <p:nvPr/>
        </p:nvSpPr>
        <p:spPr>
          <a:xfrm>
            <a:off x="599561" y="2611644"/>
            <a:ext cx="6096000" cy="523220"/>
          </a:xfrm>
          <a:prstGeom prst="rect">
            <a:avLst/>
          </a:prstGeom>
        </p:spPr>
        <p:txBody>
          <a:bodyPr>
            <a:spAutoFit/>
          </a:bodyPr>
          <a:lstStyle/>
          <a:p>
            <a:pPr lvl="0">
              <a:defRPr/>
            </a:pPr>
            <a:r>
              <a:rPr lang="de-DE" sz="2800" dirty="0"/>
              <a:t>Kreuzworträtsel</a:t>
            </a:r>
          </a:p>
        </p:txBody>
      </p:sp>
    </p:spTree>
    <p:extLst>
      <p:ext uri="{BB962C8B-B14F-4D97-AF65-F5344CB8AC3E}">
        <p14:creationId xmlns:p14="http://schemas.microsoft.com/office/powerpoint/2010/main" val="3626385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B4824E2-252F-26C9-DCC1-DAE5791FF985}"/>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AFEB530E-78D0-3C04-9347-01CE09FF8E6C}"/>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23</a:t>
            </a:fld>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B745E3F8-F2E5-4811-98FF-C117CBE1C951}"/>
              </a:ext>
            </a:extLst>
          </p:cNvPr>
          <p:cNvSpPr txBox="1"/>
          <p:nvPr/>
        </p:nvSpPr>
        <p:spPr>
          <a:xfrm>
            <a:off x="6808954" y="208157"/>
            <a:ext cx="4053010" cy="1015663"/>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Tachykardie, Hypo- oder Hypertonie, Herzrhythmusstörungen, </a:t>
            </a:r>
            <a:r>
              <a:rPr lang="de-DE" sz="2000" dirty="0">
                <a:solidFill>
                  <a:prstClr val="black"/>
                </a:solidFill>
                <a:latin typeface="Calibri" panose="020F0502020204030204" pitchFamily="34" charset="0"/>
                <a:cs typeface="Calibri" panose="020F0502020204030204" pitchFamily="34" charset="0"/>
              </a:rPr>
              <a:t>Kreislauf-beschwerden, Synkope </a:t>
            </a:r>
            <a:endParaRPr lang="de-DE" sz="2000" dirty="0">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2135E053-7555-4686-B0F5-C9B8D87F7BD9}"/>
              </a:ext>
            </a:extLst>
          </p:cNvPr>
          <p:cNvSpPr txBox="1"/>
          <p:nvPr/>
        </p:nvSpPr>
        <p:spPr>
          <a:xfrm>
            <a:off x="9240579" y="1555361"/>
            <a:ext cx="3076112" cy="1938992"/>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Schwindel, Kopfschmerzen, Desorientiertheit, geminderte Kognition, Vigilanzminderung, Nackensteifigkeit, Lichtscheue, Krampfanfälle</a:t>
            </a:r>
          </a:p>
        </p:txBody>
      </p:sp>
      <p:sp>
        <p:nvSpPr>
          <p:cNvPr id="9" name="Textfeld 8">
            <a:extLst>
              <a:ext uri="{FF2B5EF4-FFF2-40B4-BE49-F238E27FC236}">
                <a16:creationId xmlns:a16="http://schemas.microsoft.com/office/drawing/2014/main" id="{769C19CA-B306-4511-B0D3-2E8AE74E7D32}"/>
              </a:ext>
            </a:extLst>
          </p:cNvPr>
          <p:cNvSpPr txBox="1"/>
          <p:nvPr/>
        </p:nvSpPr>
        <p:spPr>
          <a:xfrm>
            <a:off x="8728532" y="4384783"/>
            <a:ext cx="3466532" cy="2246769"/>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Blasse oder gerötete Haut, Hitzeausschlag und Juckreiz, trockene Haut und Schleimhäute, Hyper- oder </a:t>
            </a:r>
            <a:r>
              <a:rPr lang="de-DE" sz="2000" dirty="0" err="1">
                <a:latin typeface="Calibri" panose="020F0502020204030204" pitchFamily="34" charset="0"/>
                <a:cs typeface="Calibri" panose="020F0502020204030204" pitchFamily="34" charset="0"/>
              </a:rPr>
              <a:t>Hypohidrosis</a:t>
            </a:r>
            <a:r>
              <a:rPr lang="de-DE" sz="2000" dirty="0">
                <a:latin typeface="Calibri" panose="020F0502020204030204" pitchFamily="34" charset="0"/>
                <a:cs typeface="Calibri" panose="020F0502020204030204" pitchFamily="34" charset="0"/>
              </a:rPr>
              <a:t>, </a:t>
            </a:r>
            <a:r>
              <a:rPr lang="de-DE" sz="2000" dirty="0" err="1">
                <a:latin typeface="Calibri" panose="020F0502020204030204" pitchFamily="34" charset="0"/>
                <a:cs typeface="Calibri" panose="020F0502020204030204" pitchFamily="34" charset="0"/>
              </a:rPr>
              <a:t>Kaltschweißigkeit</a:t>
            </a:r>
            <a:r>
              <a:rPr lang="de-DE" sz="2000" dirty="0">
                <a:latin typeface="Calibri" panose="020F0502020204030204" pitchFamily="34" charset="0"/>
                <a:cs typeface="Calibri" panose="020F0502020204030204" pitchFamily="34" charset="0"/>
              </a:rPr>
              <a:t>, verminderter Hautturgor</a:t>
            </a:r>
          </a:p>
        </p:txBody>
      </p:sp>
      <p:sp>
        <p:nvSpPr>
          <p:cNvPr id="10" name="Textfeld 9">
            <a:extLst>
              <a:ext uri="{FF2B5EF4-FFF2-40B4-BE49-F238E27FC236}">
                <a16:creationId xmlns:a16="http://schemas.microsoft.com/office/drawing/2014/main" id="{A26E9880-4CBF-4E25-A0D4-91BFC0F06DC1}"/>
              </a:ext>
            </a:extLst>
          </p:cNvPr>
          <p:cNvSpPr txBox="1"/>
          <p:nvPr/>
        </p:nvSpPr>
        <p:spPr>
          <a:xfrm>
            <a:off x="1909106" y="5162023"/>
            <a:ext cx="4042614"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Vermindertes Hunger- oder Durstgefühl, erhöhtes Durstgefühl, Anurie, Übelkeit und Erbrechen, erhöhte Harnkonzentration, Obstipation</a:t>
            </a:r>
          </a:p>
        </p:txBody>
      </p:sp>
      <p:sp>
        <p:nvSpPr>
          <p:cNvPr id="11" name="Textfeld 10">
            <a:extLst>
              <a:ext uri="{FF2B5EF4-FFF2-40B4-BE49-F238E27FC236}">
                <a16:creationId xmlns:a16="http://schemas.microsoft.com/office/drawing/2014/main" id="{727AD9C5-FF24-4D0E-911F-E3A1A32D719E}"/>
              </a:ext>
            </a:extLst>
          </p:cNvPr>
          <p:cNvSpPr txBox="1"/>
          <p:nvPr/>
        </p:nvSpPr>
        <p:spPr>
          <a:xfrm>
            <a:off x="446345" y="3993804"/>
            <a:ext cx="2186802" cy="70788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Angst, Unwohlsein, Schlafstörungen</a:t>
            </a:r>
          </a:p>
        </p:txBody>
      </p:sp>
      <p:sp>
        <p:nvSpPr>
          <p:cNvPr id="12" name="Textfeld 11">
            <a:extLst>
              <a:ext uri="{FF2B5EF4-FFF2-40B4-BE49-F238E27FC236}">
                <a16:creationId xmlns:a16="http://schemas.microsoft.com/office/drawing/2014/main" id="{C1603411-03DD-4100-A191-30B2EDBD7C48}"/>
              </a:ext>
            </a:extLst>
          </p:cNvPr>
          <p:cNvSpPr txBox="1"/>
          <p:nvPr/>
        </p:nvSpPr>
        <p:spPr>
          <a:xfrm>
            <a:off x="763804" y="779716"/>
            <a:ext cx="2604346"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Veränderte Laborwerte, z. B. erhöhtes Hämatokrit, Hämoglobin und Serumeiweiß</a:t>
            </a:r>
          </a:p>
        </p:txBody>
      </p:sp>
      <p:sp>
        <p:nvSpPr>
          <p:cNvPr id="8" name="Ellipse 7">
            <a:extLst>
              <a:ext uri="{FF2B5EF4-FFF2-40B4-BE49-F238E27FC236}">
                <a16:creationId xmlns:a16="http://schemas.microsoft.com/office/drawing/2014/main" id="{B689EB12-396C-41B2-8F6D-B99750B1DEFD}"/>
              </a:ext>
            </a:extLst>
          </p:cNvPr>
          <p:cNvSpPr/>
          <p:nvPr/>
        </p:nvSpPr>
        <p:spPr>
          <a:xfrm>
            <a:off x="4936800" y="2263234"/>
            <a:ext cx="2318400" cy="23194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effectLst>
                <a:outerShdw blurRad="38100" dist="38100" dir="2700000" algn="tl">
                  <a:srgbClr val="000000">
                    <a:alpha val="43137"/>
                  </a:srgbClr>
                </a:outerShdw>
              </a:effectLst>
              <a:latin typeface="BundesSans Web" panose="020B0002030500000203" pitchFamily="34" charset="0"/>
            </a:endParaRPr>
          </a:p>
        </p:txBody>
      </p:sp>
      <p:sp>
        <p:nvSpPr>
          <p:cNvPr id="14" name="Textfeld 13">
            <a:extLst>
              <a:ext uri="{FF2B5EF4-FFF2-40B4-BE49-F238E27FC236}">
                <a16:creationId xmlns:a16="http://schemas.microsoft.com/office/drawing/2014/main" id="{EFA85383-481A-4E86-B39B-F6E59DB00CA2}"/>
              </a:ext>
            </a:extLst>
          </p:cNvPr>
          <p:cNvSpPr txBox="1"/>
          <p:nvPr/>
        </p:nvSpPr>
        <p:spPr>
          <a:xfrm>
            <a:off x="4909011" y="2985860"/>
            <a:ext cx="2373978" cy="830997"/>
          </a:xfrm>
          <a:prstGeom prst="rect">
            <a:avLst/>
          </a:prstGeom>
          <a:noFill/>
        </p:spPr>
        <p:txBody>
          <a:bodyPr wrap="square" rtlCol="0">
            <a:spAutoFit/>
          </a:bodyPr>
          <a:lstStyle/>
          <a:p>
            <a:pPr algn="ctr"/>
            <a:r>
              <a:rPr lang="de-DE"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Symptome</a:t>
            </a:r>
            <a:br>
              <a:rPr lang="de-DE"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de-DE"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(KLUG, 2022a)</a:t>
            </a:r>
          </a:p>
        </p:txBody>
      </p:sp>
      <p:cxnSp>
        <p:nvCxnSpPr>
          <p:cNvPr id="17" name="Gerader Verbinder 16">
            <a:extLst>
              <a:ext uri="{FF2B5EF4-FFF2-40B4-BE49-F238E27FC236}">
                <a16:creationId xmlns:a16="http://schemas.microsoft.com/office/drawing/2014/main" id="{A5079611-E4B8-4ECF-906B-E8B7177FE57E}"/>
              </a:ext>
            </a:extLst>
          </p:cNvPr>
          <p:cNvCxnSpPr>
            <a:cxnSpLocks/>
            <a:stCxn id="18" idx="2"/>
            <a:endCxn id="8" idx="0"/>
          </p:cNvCxnSpPr>
          <p:nvPr/>
        </p:nvCxnSpPr>
        <p:spPr>
          <a:xfrm>
            <a:off x="6096000" y="1915673"/>
            <a:ext cx="0" cy="347561"/>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Grafik 17">
            <a:extLst>
              <a:ext uri="{FF2B5EF4-FFF2-40B4-BE49-F238E27FC236}">
                <a16:creationId xmlns:a16="http://schemas.microsoft.com/office/drawing/2014/main" id="{7BFC5D59-5267-495B-A224-EC75033DF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445" y="293212"/>
            <a:ext cx="1309110" cy="1622461"/>
          </a:xfrm>
          <a:prstGeom prst="rect">
            <a:avLst/>
          </a:prstGeom>
        </p:spPr>
      </p:pic>
      <p:pic>
        <p:nvPicPr>
          <p:cNvPr id="26" name="Grafik 25">
            <a:extLst>
              <a:ext uri="{FF2B5EF4-FFF2-40B4-BE49-F238E27FC236}">
                <a16:creationId xmlns:a16="http://schemas.microsoft.com/office/drawing/2014/main" id="{F9710E34-D089-4F38-B1A4-5A3DB8649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000" y="1857600"/>
            <a:ext cx="1491640" cy="991319"/>
          </a:xfrm>
          <a:prstGeom prst="rect">
            <a:avLst/>
          </a:prstGeom>
        </p:spPr>
      </p:pic>
      <p:pic>
        <p:nvPicPr>
          <p:cNvPr id="38" name="Grafik 37">
            <a:extLst>
              <a:ext uri="{FF2B5EF4-FFF2-40B4-BE49-F238E27FC236}">
                <a16:creationId xmlns:a16="http://schemas.microsoft.com/office/drawing/2014/main" id="{6CFB64ED-0209-4C70-9E8F-9952A22DF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114" y="3778844"/>
            <a:ext cx="1251632" cy="1504154"/>
          </a:xfrm>
          <a:prstGeom prst="rect">
            <a:avLst/>
          </a:prstGeom>
        </p:spPr>
      </p:pic>
      <p:cxnSp>
        <p:nvCxnSpPr>
          <p:cNvPr id="39" name="Gerader Verbinder 38">
            <a:extLst>
              <a:ext uri="{FF2B5EF4-FFF2-40B4-BE49-F238E27FC236}">
                <a16:creationId xmlns:a16="http://schemas.microsoft.com/office/drawing/2014/main" id="{987E2FEE-16A6-44BF-A818-5AC93555D789}"/>
              </a:ext>
            </a:extLst>
          </p:cNvPr>
          <p:cNvCxnSpPr>
            <a:cxnSpLocks/>
            <a:stCxn id="38" idx="1"/>
            <a:endCxn id="8" idx="5"/>
          </p:cNvCxnSpPr>
          <p:nvPr/>
        </p:nvCxnSpPr>
        <p:spPr>
          <a:xfrm flipH="1" flipV="1">
            <a:off x="6915678" y="4243039"/>
            <a:ext cx="560436" cy="287882"/>
          </a:xfrm>
          <a:prstGeom prst="line">
            <a:avLst/>
          </a:prstGeom>
        </p:spPr>
        <p:style>
          <a:lnRef idx="2">
            <a:schemeClr val="accent1"/>
          </a:lnRef>
          <a:fillRef idx="0">
            <a:schemeClr val="accent1"/>
          </a:fillRef>
          <a:effectRef idx="1">
            <a:schemeClr val="accent1"/>
          </a:effectRef>
          <a:fontRef idx="minor">
            <a:schemeClr val="tx1"/>
          </a:fontRef>
        </p:style>
      </p:cxnSp>
      <p:pic>
        <p:nvPicPr>
          <p:cNvPr id="44" name="Grafik 43">
            <a:extLst>
              <a:ext uri="{FF2B5EF4-FFF2-40B4-BE49-F238E27FC236}">
                <a16:creationId xmlns:a16="http://schemas.microsoft.com/office/drawing/2014/main" id="{A694C00B-7E72-42A3-A3D7-01AE9DECED1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72816" y="4949242"/>
            <a:ext cx="646368" cy="1832642"/>
          </a:xfrm>
          <a:prstGeom prst="rect">
            <a:avLst/>
          </a:prstGeom>
        </p:spPr>
      </p:pic>
      <p:cxnSp>
        <p:nvCxnSpPr>
          <p:cNvPr id="45" name="Gerader Verbinder 44">
            <a:extLst>
              <a:ext uri="{FF2B5EF4-FFF2-40B4-BE49-F238E27FC236}">
                <a16:creationId xmlns:a16="http://schemas.microsoft.com/office/drawing/2014/main" id="{4463D822-26BD-4441-B854-E0A7410F91A0}"/>
              </a:ext>
            </a:extLst>
          </p:cNvPr>
          <p:cNvCxnSpPr>
            <a:cxnSpLocks/>
            <a:stCxn id="44" idx="0"/>
            <a:endCxn id="8" idx="4"/>
          </p:cNvCxnSpPr>
          <p:nvPr/>
        </p:nvCxnSpPr>
        <p:spPr>
          <a:xfrm flipV="1">
            <a:off x="6096000" y="4582720"/>
            <a:ext cx="0" cy="366522"/>
          </a:xfrm>
          <a:prstGeom prst="line">
            <a:avLst/>
          </a:prstGeom>
        </p:spPr>
        <p:style>
          <a:lnRef idx="2">
            <a:schemeClr val="accent1"/>
          </a:lnRef>
          <a:fillRef idx="0">
            <a:schemeClr val="accent1"/>
          </a:fillRef>
          <a:effectRef idx="1">
            <a:schemeClr val="accent1"/>
          </a:effectRef>
          <a:fontRef idx="minor">
            <a:schemeClr val="tx1"/>
          </a:fontRef>
        </p:style>
      </p:cxnSp>
      <p:pic>
        <p:nvPicPr>
          <p:cNvPr id="49" name="Grafik 48">
            <a:extLst>
              <a:ext uri="{FF2B5EF4-FFF2-40B4-BE49-F238E27FC236}">
                <a16:creationId xmlns:a16="http://schemas.microsoft.com/office/drawing/2014/main" id="{A3014E8A-3DC2-4BA2-8FF0-EBD6C9254B3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694420" y="3911564"/>
            <a:ext cx="1634211" cy="1068203"/>
          </a:xfrm>
          <a:prstGeom prst="rect">
            <a:avLst/>
          </a:prstGeom>
        </p:spPr>
      </p:pic>
      <p:cxnSp>
        <p:nvCxnSpPr>
          <p:cNvPr id="50" name="Gerader Verbinder 49">
            <a:extLst>
              <a:ext uri="{FF2B5EF4-FFF2-40B4-BE49-F238E27FC236}">
                <a16:creationId xmlns:a16="http://schemas.microsoft.com/office/drawing/2014/main" id="{6E6EBB86-5702-49F5-AE98-3B38CCD5EECD}"/>
              </a:ext>
            </a:extLst>
          </p:cNvPr>
          <p:cNvCxnSpPr>
            <a:cxnSpLocks/>
            <a:endCxn id="49" idx="3"/>
          </p:cNvCxnSpPr>
          <p:nvPr/>
        </p:nvCxnSpPr>
        <p:spPr>
          <a:xfrm flipH="1">
            <a:off x="4328631" y="4007708"/>
            <a:ext cx="801837" cy="437958"/>
          </a:xfrm>
          <a:prstGeom prst="line">
            <a:avLst/>
          </a:prstGeom>
        </p:spPr>
        <p:style>
          <a:lnRef idx="2">
            <a:schemeClr val="accent1"/>
          </a:lnRef>
          <a:fillRef idx="0">
            <a:schemeClr val="accent1"/>
          </a:fillRef>
          <a:effectRef idx="1">
            <a:schemeClr val="accent1"/>
          </a:effectRef>
          <a:fontRef idx="minor">
            <a:schemeClr val="tx1"/>
          </a:fontRef>
        </p:style>
      </p:cxnSp>
      <p:pic>
        <p:nvPicPr>
          <p:cNvPr id="54" name="Grafik 53">
            <a:extLst>
              <a:ext uri="{FF2B5EF4-FFF2-40B4-BE49-F238E27FC236}">
                <a16:creationId xmlns:a16="http://schemas.microsoft.com/office/drawing/2014/main" id="{8BA5C4E9-1AA6-41FF-8409-8CFA240172A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981622" y="1699035"/>
            <a:ext cx="1527515" cy="1423795"/>
          </a:xfrm>
          <a:prstGeom prst="rect">
            <a:avLst/>
          </a:prstGeom>
        </p:spPr>
      </p:pic>
      <p:cxnSp>
        <p:nvCxnSpPr>
          <p:cNvPr id="55" name="Gerader Verbinder 54">
            <a:extLst>
              <a:ext uri="{FF2B5EF4-FFF2-40B4-BE49-F238E27FC236}">
                <a16:creationId xmlns:a16="http://schemas.microsoft.com/office/drawing/2014/main" id="{9684EF18-1D2A-4BE9-B85D-924FBF13A8B4}"/>
              </a:ext>
            </a:extLst>
          </p:cNvPr>
          <p:cNvCxnSpPr>
            <a:cxnSpLocks/>
            <a:endCxn id="54" idx="3"/>
          </p:cNvCxnSpPr>
          <p:nvPr/>
        </p:nvCxnSpPr>
        <p:spPr>
          <a:xfrm flipH="1" flipV="1">
            <a:off x="4509137" y="2410933"/>
            <a:ext cx="561609" cy="357189"/>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Gerader Verbinder 65">
            <a:extLst>
              <a:ext uri="{FF2B5EF4-FFF2-40B4-BE49-F238E27FC236}">
                <a16:creationId xmlns:a16="http://schemas.microsoft.com/office/drawing/2014/main" id="{0891151F-7568-4E9E-AD88-9148F96186EC}"/>
              </a:ext>
            </a:extLst>
          </p:cNvPr>
          <p:cNvCxnSpPr>
            <a:cxnSpLocks/>
          </p:cNvCxnSpPr>
          <p:nvPr/>
        </p:nvCxnSpPr>
        <p:spPr>
          <a:xfrm flipH="1">
            <a:off x="7121256" y="2607054"/>
            <a:ext cx="547324" cy="26778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77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B4824E2-252F-26C9-DCC1-DAE5791FF985}"/>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AFEB530E-78D0-3C04-9347-01CE09FF8E6C}"/>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24</a:t>
            </a:fld>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B745E3F8-F2E5-4811-98FF-C117CBE1C951}"/>
              </a:ext>
            </a:extLst>
          </p:cNvPr>
          <p:cNvSpPr txBox="1"/>
          <p:nvPr/>
        </p:nvSpPr>
        <p:spPr>
          <a:xfrm>
            <a:off x="6933732" y="305321"/>
            <a:ext cx="2961336" cy="70788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Erhöhtes Thrombose- und Herzinfarktrisiko</a:t>
            </a:r>
          </a:p>
        </p:txBody>
      </p:sp>
      <p:sp>
        <p:nvSpPr>
          <p:cNvPr id="6" name="Textfeld 5">
            <a:extLst>
              <a:ext uri="{FF2B5EF4-FFF2-40B4-BE49-F238E27FC236}">
                <a16:creationId xmlns:a16="http://schemas.microsoft.com/office/drawing/2014/main" id="{2135E053-7555-4686-B0F5-C9B8D87F7BD9}"/>
              </a:ext>
            </a:extLst>
          </p:cNvPr>
          <p:cNvSpPr txBox="1"/>
          <p:nvPr/>
        </p:nvSpPr>
        <p:spPr>
          <a:xfrm>
            <a:off x="9241159" y="1518901"/>
            <a:ext cx="3119473" cy="1323439"/>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Erhöhtes Schlaganfallrisiko, höhere Inzidenz neurologischer Erkrankungen</a:t>
            </a:r>
          </a:p>
        </p:txBody>
      </p:sp>
      <p:sp>
        <p:nvSpPr>
          <p:cNvPr id="9" name="Textfeld 8">
            <a:extLst>
              <a:ext uri="{FF2B5EF4-FFF2-40B4-BE49-F238E27FC236}">
                <a16:creationId xmlns:a16="http://schemas.microsoft.com/office/drawing/2014/main" id="{769C19CA-B306-4511-B0D3-2E8AE74E7D32}"/>
              </a:ext>
            </a:extLst>
          </p:cNvPr>
          <p:cNvSpPr txBox="1"/>
          <p:nvPr/>
        </p:nvSpPr>
        <p:spPr>
          <a:xfrm>
            <a:off x="8948660" y="4119613"/>
            <a:ext cx="2859100" cy="1015663"/>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Erhöhtes Risiko für Wundbildung und Infektionen</a:t>
            </a:r>
          </a:p>
        </p:txBody>
      </p:sp>
      <p:sp>
        <p:nvSpPr>
          <p:cNvPr id="13" name="Textfeld 12">
            <a:extLst>
              <a:ext uri="{FF2B5EF4-FFF2-40B4-BE49-F238E27FC236}">
                <a16:creationId xmlns:a16="http://schemas.microsoft.com/office/drawing/2014/main" id="{1D7CA620-C181-4193-9ED8-2F15E80A8921}"/>
              </a:ext>
            </a:extLst>
          </p:cNvPr>
          <p:cNvSpPr txBox="1"/>
          <p:nvPr/>
        </p:nvSpPr>
        <p:spPr>
          <a:xfrm>
            <a:off x="6532700" y="5855355"/>
            <a:ext cx="2529476" cy="400110"/>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Nierenschädigung</a:t>
            </a:r>
          </a:p>
        </p:txBody>
      </p:sp>
      <p:sp>
        <p:nvSpPr>
          <p:cNvPr id="8" name="Ellipse 7">
            <a:extLst>
              <a:ext uri="{FF2B5EF4-FFF2-40B4-BE49-F238E27FC236}">
                <a16:creationId xmlns:a16="http://schemas.microsoft.com/office/drawing/2014/main" id="{B689EB12-396C-41B2-8F6D-B99750B1DEFD}"/>
              </a:ext>
            </a:extLst>
          </p:cNvPr>
          <p:cNvSpPr/>
          <p:nvPr/>
        </p:nvSpPr>
        <p:spPr>
          <a:xfrm>
            <a:off x="4936800" y="2263234"/>
            <a:ext cx="2318400" cy="23194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latin typeface="BundesSans Web" panose="020B0002030500000203" pitchFamily="34" charset="0"/>
            </a:endParaRPr>
          </a:p>
        </p:txBody>
      </p:sp>
      <p:sp>
        <p:nvSpPr>
          <p:cNvPr id="14" name="Textfeld 13">
            <a:extLst>
              <a:ext uri="{FF2B5EF4-FFF2-40B4-BE49-F238E27FC236}">
                <a16:creationId xmlns:a16="http://schemas.microsoft.com/office/drawing/2014/main" id="{EFA85383-481A-4E86-B39B-F6E59DB00CA2}"/>
              </a:ext>
            </a:extLst>
          </p:cNvPr>
          <p:cNvSpPr txBox="1"/>
          <p:nvPr/>
        </p:nvSpPr>
        <p:spPr>
          <a:xfrm>
            <a:off x="4964676" y="2796174"/>
            <a:ext cx="2253065" cy="1323439"/>
          </a:xfrm>
          <a:prstGeom prst="rect">
            <a:avLst/>
          </a:prstGeom>
          <a:noFill/>
        </p:spPr>
        <p:txBody>
          <a:bodyPr wrap="square" rtlCol="0">
            <a:spAutoFit/>
          </a:bodyPr>
          <a:lstStyle/>
          <a:p>
            <a:pPr algn="ctr"/>
            <a:r>
              <a:rPr lang="de-DE"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Langzeit-folgen</a:t>
            </a:r>
            <a:br>
              <a:rPr lang="de-DE"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de-DE"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de-DE" sz="16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KlapP</a:t>
            </a:r>
            <a:r>
              <a:rPr lang="de-DE"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2024)</a:t>
            </a:r>
          </a:p>
        </p:txBody>
      </p:sp>
      <p:cxnSp>
        <p:nvCxnSpPr>
          <p:cNvPr id="17" name="Gerader Verbinder 16">
            <a:extLst>
              <a:ext uri="{FF2B5EF4-FFF2-40B4-BE49-F238E27FC236}">
                <a16:creationId xmlns:a16="http://schemas.microsoft.com/office/drawing/2014/main" id="{A5079611-E4B8-4ECF-906B-E8B7177FE57E}"/>
              </a:ext>
            </a:extLst>
          </p:cNvPr>
          <p:cNvCxnSpPr>
            <a:cxnSpLocks/>
            <a:stCxn id="18" idx="2"/>
            <a:endCxn id="8" idx="0"/>
          </p:cNvCxnSpPr>
          <p:nvPr/>
        </p:nvCxnSpPr>
        <p:spPr>
          <a:xfrm>
            <a:off x="6096000" y="1915673"/>
            <a:ext cx="0" cy="347561"/>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Grafik 17">
            <a:extLst>
              <a:ext uri="{FF2B5EF4-FFF2-40B4-BE49-F238E27FC236}">
                <a16:creationId xmlns:a16="http://schemas.microsoft.com/office/drawing/2014/main" id="{7BFC5D59-5267-495B-A224-EC75033DF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445" y="293212"/>
            <a:ext cx="1309110" cy="1622461"/>
          </a:xfrm>
          <a:prstGeom prst="rect">
            <a:avLst/>
          </a:prstGeom>
        </p:spPr>
      </p:pic>
      <p:pic>
        <p:nvPicPr>
          <p:cNvPr id="26" name="Grafik 25">
            <a:extLst>
              <a:ext uri="{FF2B5EF4-FFF2-40B4-BE49-F238E27FC236}">
                <a16:creationId xmlns:a16="http://schemas.microsoft.com/office/drawing/2014/main" id="{F9710E34-D089-4F38-B1A4-5A3DB8649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580" y="1855659"/>
            <a:ext cx="1491640" cy="991319"/>
          </a:xfrm>
          <a:prstGeom prst="rect">
            <a:avLst/>
          </a:prstGeom>
        </p:spPr>
      </p:pic>
      <p:cxnSp>
        <p:nvCxnSpPr>
          <p:cNvPr id="27" name="Gerader Verbinder 26">
            <a:extLst>
              <a:ext uri="{FF2B5EF4-FFF2-40B4-BE49-F238E27FC236}">
                <a16:creationId xmlns:a16="http://schemas.microsoft.com/office/drawing/2014/main" id="{AC8B012C-76C4-4AC6-B419-D81D7561F9BC}"/>
              </a:ext>
            </a:extLst>
          </p:cNvPr>
          <p:cNvCxnSpPr>
            <a:cxnSpLocks/>
          </p:cNvCxnSpPr>
          <p:nvPr/>
        </p:nvCxnSpPr>
        <p:spPr>
          <a:xfrm flipH="1">
            <a:off x="7121256" y="2607054"/>
            <a:ext cx="547324" cy="267783"/>
          </a:xfrm>
          <a:prstGeom prst="line">
            <a:avLst/>
          </a:prstGeom>
        </p:spPr>
        <p:style>
          <a:lnRef idx="2">
            <a:schemeClr val="accent1"/>
          </a:lnRef>
          <a:fillRef idx="0">
            <a:schemeClr val="accent1"/>
          </a:fillRef>
          <a:effectRef idx="1">
            <a:schemeClr val="accent1"/>
          </a:effectRef>
          <a:fontRef idx="minor">
            <a:schemeClr val="tx1"/>
          </a:fontRef>
        </p:style>
      </p:cxnSp>
      <p:pic>
        <p:nvPicPr>
          <p:cNvPr id="38" name="Grafik 37">
            <a:extLst>
              <a:ext uri="{FF2B5EF4-FFF2-40B4-BE49-F238E27FC236}">
                <a16:creationId xmlns:a16="http://schemas.microsoft.com/office/drawing/2014/main" id="{6CFB64ED-0209-4C70-9E8F-9952A22DF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6114" y="3778844"/>
            <a:ext cx="1251632" cy="1504154"/>
          </a:xfrm>
          <a:prstGeom prst="rect">
            <a:avLst/>
          </a:prstGeom>
        </p:spPr>
      </p:pic>
      <p:cxnSp>
        <p:nvCxnSpPr>
          <p:cNvPr id="39" name="Gerader Verbinder 38">
            <a:extLst>
              <a:ext uri="{FF2B5EF4-FFF2-40B4-BE49-F238E27FC236}">
                <a16:creationId xmlns:a16="http://schemas.microsoft.com/office/drawing/2014/main" id="{987E2FEE-16A6-44BF-A818-5AC93555D789}"/>
              </a:ext>
            </a:extLst>
          </p:cNvPr>
          <p:cNvCxnSpPr>
            <a:cxnSpLocks/>
            <a:stCxn id="38" idx="1"/>
            <a:endCxn id="8" idx="5"/>
          </p:cNvCxnSpPr>
          <p:nvPr/>
        </p:nvCxnSpPr>
        <p:spPr>
          <a:xfrm flipH="1" flipV="1">
            <a:off x="6915678" y="4243039"/>
            <a:ext cx="560436" cy="287882"/>
          </a:xfrm>
          <a:prstGeom prst="line">
            <a:avLst/>
          </a:prstGeom>
        </p:spPr>
        <p:style>
          <a:lnRef idx="2">
            <a:schemeClr val="accent1"/>
          </a:lnRef>
          <a:fillRef idx="0">
            <a:schemeClr val="accent1"/>
          </a:fillRef>
          <a:effectRef idx="1">
            <a:schemeClr val="accent1"/>
          </a:effectRef>
          <a:fontRef idx="minor">
            <a:schemeClr val="tx1"/>
          </a:fontRef>
        </p:style>
      </p:cxnSp>
      <p:pic>
        <p:nvPicPr>
          <p:cNvPr id="44" name="Grafik 43">
            <a:extLst>
              <a:ext uri="{FF2B5EF4-FFF2-40B4-BE49-F238E27FC236}">
                <a16:creationId xmlns:a16="http://schemas.microsoft.com/office/drawing/2014/main" id="{A694C00B-7E72-42A3-A3D7-01AE9DECED1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72816" y="4949242"/>
            <a:ext cx="646368" cy="1832642"/>
          </a:xfrm>
          <a:prstGeom prst="rect">
            <a:avLst/>
          </a:prstGeom>
        </p:spPr>
      </p:pic>
      <p:cxnSp>
        <p:nvCxnSpPr>
          <p:cNvPr id="45" name="Gerader Verbinder 44">
            <a:extLst>
              <a:ext uri="{FF2B5EF4-FFF2-40B4-BE49-F238E27FC236}">
                <a16:creationId xmlns:a16="http://schemas.microsoft.com/office/drawing/2014/main" id="{4463D822-26BD-4441-B854-E0A7410F91A0}"/>
              </a:ext>
            </a:extLst>
          </p:cNvPr>
          <p:cNvCxnSpPr>
            <a:cxnSpLocks/>
            <a:stCxn id="44" idx="0"/>
            <a:endCxn id="8" idx="4"/>
          </p:cNvCxnSpPr>
          <p:nvPr/>
        </p:nvCxnSpPr>
        <p:spPr>
          <a:xfrm flipV="1">
            <a:off x="6096000" y="4582720"/>
            <a:ext cx="0" cy="366522"/>
          </a:xfrm>
          <a:prstGeom prst="line">
            <a:avLst/>
          </a:prstGeom>
        </p:spPr>
        <p:style>
          <a:lnRef idx="2">
            <a:schemeClr val="accent1"/>
          </a:lnRef>
          <a:fillRef idx="0">
            <a:schemeClr val="accent1"/>
          </a:fillRef>
          <a:effectRef idx="1">
            <a:schemeClr val="accent1"/>
          </a:effectRef>
          <a:fontRef idx="minor">
            <a:schemeClr val="tx1"/>
          </a:fontRef>
        </p:style>
      </p:cxnSp>
      <p:pic>
        <p:nvPicPr>
          <p:cNvPr id="49" name="Grafik 48">
            <a:extLst>
              <a:ext uri="{FF2B5EF4-FFF2-40B4-BE49-F238E27FC236}">
                <a16:creationId xmlns:a16="http://schemas.microsoft.com/office/drawing/2014/main" id="{A3014E8A-3DC2-4BA2-8FF0-EBD6C9254B3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696400" y="3913200"/>
            <a:ext cx="1634211" cy="1068203"/>
          </a:xfrm>
          <a:prstGeom prst="rect">
            <a:avLst/>
          </a:prstGeom>
        </p:spPr>
      </p:pic>
      <p:cxnSp>
        <p:nvCxnSpPr>
          <p:cNvPr id="50" name="Gerader Verbinder 49">
            <a:extLst>
              <a:ext uri="{FF2B5EF4-FFF2-40B4-BE49-F238E27FC236}">
                <a16:creationId xmlns:a16="http://schemas.microsoft.com/office/drawing/2014/main" id="{6E6EBB86-5702-49F5-AE98-3B38CCD5EECD}"/>
              </a:ext>
            </a:extLst>
          </p:cNvPr>
          <p:cNvCxnSpPr>
            <a:cxnSpLocks/>
            <a:endCxn id="49" idx="3"/>
          </p:cNvCxnSpPr>
          <p:nvPr/>
        </p:nvCxnSpPr>
        <p:spPr>
          <a:xfrm flipH="1">
            <a:off x="7047218" y="8003079"/>
            <a:ext cx="750220" cy="403283"/>
          </a:xfrm>
          <a:prstGeom prst="line">
            <a:avLst/>
          </a:prstGeom>
        </p:spPr>
        <p:style>
          <a:lnRef idx="2">
            <a:schemeClr val="accent1"/>
          </a:lnRef>
          <a:fillRef idx="0">
            <a:schemeClr val="accent1"/>
          </a:fillRef>
          <a:effectRef idx="1">
            <a:schemeClr val="accent1"/>
          </a:effectRef>
          <a:fontRef idx="minor">
            <a:schemeClr val="tx1"/>
          </a:fontRef>
        </p:style>
      </p:cxnSp>
      <p:pic>
        <p:nvPicPr>
          <p:cNvPr id="54" name="Grafik 53">
            <a:extLst>
              <a:ext uri="{FF2B5EF4-FFF2-40B4-BE49-F238E27FC236}">
                <a16:creationId xmlns:a16="http://schemas.microsoft.com/office/drawing/2014/main" id="{8BA5C4E9-1AA6-41FF-8409-8CFA240172A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981622" y="1699035"/>
            <a:ext cx="1527515" cy="1423795"/>
          </a:xfrm>
          <a:prstGeom prst="rect">
            <a:avLst/>
          </a:prstGeom>
        </p:spPr>
      </p:pic>
      <p:cxnSp>
        <p:nvCxnSpPr>
          <p:cNvPr id="55" name="Gerader Verbinder 54">
            <a:extLst>
              <a:ext uri="{FF2B5EF4-FFF2-40B4-BE49-F238E27FC236}">
                <a16:creationId xmlns:a16="http://schemas.microsoft.com/office/drawing/2014/main" id="{9684EF18-1D2A-4BE9-B85D-924FBF13A8B4}"/>
              </a:ext>
            </a:extLst>
          </p:cNvPr>
          <p:cNvCxnSpPr>
            <a:cxnSpLocks/>
            <a:endCxn id="54" idx="3"/>
          </p:cNvCxnSpPr>
          <p:nvPr/>
        </p:nvCxnSpPr>
        <p:spPr>
          <a:xfrm flipH="1" flipV="1">
            <a:off x="4509137" y="2410933"/>
            <a:ext cx="561609" cy="357189"/>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feld 24">
            <a:extLst>
              <a:ext uri="{FF2B5EF4-FFF2-40B4-BE49-F238E27FC236}">
                <a16:creationId xmlns:a16="http://schemas.microsoft.com/office/drawing/2014/main" id="{EE36339D-4D2F-4255-8167-F1A9F1657B12}"/>
              </a:ext>
            </a:extLst>
          </p:cNvPr>
          <p:cNvSpPr txBox="1"/>
          <p:nvPr/>
        </p:nvSpPr>
        <p:spPr>
          <a:xfrm>
            <a:off x="624525" y="1202867"/>
            <a:ext cx="3405085" cy="70788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Erhöhte Inzidenz von Diabetes mellitus </a:t>
            </a:r>
          </a:p>
        </p:txBody>
      </p:sp>
      <p:sp>
        <p:nvSpPr>
          <p:cNvPr id="28" name="Textfeld 27">
            <a:extLst>
              <a:ext uri="{FF2B5EF4-FFF2-40B4-BE49-F238E27FC236}">
                <a16:creationId xmlns:a16="http://schemas.microsoft.com/office/drawing/2014/main" id="{F18E505F-21C6-44D3-921D-FF5E570D24F7}"/>
              </a:ext>
            </a:extLst>
          </p:cNvPr>
          <p:cNvSpPr txBox="1"/>
          <p:nvPr/>
        </p:nvSpPr>
        <p:spPr>
          <a:xfrm>
            <a:off x="249328" y="3457893"/>
            <a:ext cx="2732294" cy="1938992"/>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Negative Beeinflussung der mentalen Gesundheit („Eco-</a:t>
            </a:r>
            <a:r>
              <a:rPr lang="de-DE" sz="2000" dirty="0" err="1">
                <a:latin typeface="Calibri" panose="020F0502020204030204" pitchFamily="34" charset="0"/>
                <a:cs typeface="Calibri" panose="020F0502020204030204" pitchFamily="34" charset="0"/>
              </a:rPr>
              <a:t>Emotions</a:t>
            </a:r>
            <a:r>
              <a:rPr lang="de-DE" sz="2000" dirty="0">
                <a:latin typeface="Calibri" panose="020F0502020204030204" pitchFamily="34" charset="0"/>
                <a:cs typeface="Calibri" panose="020F0502020204030204" pitchFamily="34" charset="0"/>
              </a:rPr>
              <a:t>“), erhöhte Suizidraten, erhöhte Gewaltbereitschaft</a:t>
            </a:r>
          </a:p>
        </p:txBody>
      </p:sp>
      <p:cxnSp>
        <p:nvCxnSpPr>
          <p:cNvPr id="29" name="Gerader Verbinder 28">
            <a:extLst>
              <a:ext uri="{FF2B5EF4-FFF2-40B4-BE49-F238E27FC236}">
                <a16:creationId xmlns:a16="http://schemas.microsoft.com/office/drawing/2014/main" id="{962B91E3-FFF2-4842-AA43-7A67555F8316}"/>
              </a:ext>
            </a:extLst>
          </p:cNvPr>
          <p:cNvCxnSpPr>
            <a:cxnSpLocks/>
          </p:cNvCxnSpPr>
          <p:nvPr/>
        </p:nvCxnSpPr>
        <p:spPr>
          <a:xfrm flipH="1">
            <a:off x="4328631" y="4007708"/>
            <a:ext cx="801837" cy="43795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02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3" grpId="0"/>
      <p:bldP spid="25"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95CA026-AE40-04D7-E0E1-423AD49B60D6}"/>
              </a:ext>
            </a:extLst>
          </p:cNvPr>
          <p:cNvSpPr>
            <a:spLocks noGrp="1"/>
          </p:cNvSpPr>
          <p:nvPr>
            <p:ph sz="half" idx="2"/>
          </p:nvPr>
        </p:nvSpPr>
        <p:spPr>
          <a:xfrm>
            <a:off x="518615" y="1706957"/>
            <a:ext cx="5478960" cy="4235712"/>
          </a:xfrm>
        </p:spPr>
        <p:txBody>
          <a:bodyPr>
            <a:noAutofit/>
          </a:bodyPr>
          <a:lstStyle/>
          <a:p>
            <a:pPr marL="0" indent="0">
              <a:lnSpc>
                <a:spcPct val="100000"/>
              </a:lnSpc>
              <a:spcBef>
                <a:spcPts val="600"/>
              </a:spcBef>
              <a:buNone/>
            </a:pPr>
            <a:r>
              <a:rPr lang="de-DE" sz="2400" b="1" dirty="0">
                <a:latin typeface="Calibri" panose="020F0502020204030204" pitchFamily="34" charset="0"/>
                <a:cs typeface="Calibri" panose="020F0502020204030204" pitchFamily="34" charset="0"/>
              </a:rPr>
              <a:t>Symptome</a:t>
            </a:r>
            <a:r>
              <a:rPr lang="de-DE" sz="2400" dirty="0">
                <a:latin typeface="Calibri" panose="020F0502020204030204" pitchFamily="34" charset="0"/>
                <a:cs typeface="Calibri" panose="020F0502020204030204" pitchFamily="34" charset="0"/>
              </a:rPr>
              <a:t> </a:t>
            </a:r>
          </a:p>
          <a:p>
            <a:pPr>
              <a:lnSpc>
                <a:spcPct val="100000"/>
              </a:lnSpc>
              <a:spcBef>
                <a:spcPts val="600"/>
              </a:spcBef>
            </a:pPr>
            <a:r>
              <a:rPr lang="de-DE" sz="2000" dirty="0">
                <a:latin typeface="Calibri" panose="020F0502020204030204" pitchFamily="34" charset="0"/>
                <a:cs typeface="Calibri" panose="020F0502020204030204" pitchFamily="34" charset="0"/>
              </a:rPr>
              <a:t>Apathie </a:t>
            </a:r>
          </a:p>
          <a:p>
            <a:pPr>
              <a:lnSpc>
                <a:spcPct val="100000"/>
              </a:lnSpc>
              <a:spcBef>
                <a:spcPts val="600"/>
              </a:spcBef>
            </a:pPr>
            <a:r>
              <a:rPr lang="de-DE" sz="2000" dirty="0">
                <a:latin typeface="Calibri" panose="020F0502020204030204" pitchFamily="34" charset="0"/>
                <a:cs typeface="Calibri" panose="020F0502020204030204" pitchFamily="34" charset="0"/>
              </a:rPr>
              <a:t>Erhöhtes Schlafbedürfnis und Verschlafen von Mahlzeiten</a:t>
            </a:r>
          </a:p>
          <a:p>
            <a:pPr>
              <a:lnSpc>
                <a:spcPct val="100000"/>
              </a:lnSpc>
              <a:spcBef>
                <a:spcPts val="600"/>
              </a:spcBef>
            </a:pPr>
            <a:r>
              <a:rPr lang="de-DE" sz="2000" dirty="0">
                <a:latin typeface="Calibri" panose="020F0502020204030204" pitchFamily="34" charset="0"/>
                <a:cs typeface="Calibri" panose="020F0502020204030204" pitchFamily="34" charset="0"/>
              </a:rPr>
              <a:t>Wechsel in eine gestreckte Liegeposition</a:t>
            </a:r>
          </a:p>
          <a:p>
            <a:pPr>
              <a:lnSpc>
                <a:spcPct val="100000"/>
              </a:lnSpc>
              <a:spcBef>
                <a:spcPts val="600"/>
              </a:spcBef>
            </a:pPr>
            <a:r>
              <a:rPr lang="de-DE" sz="2000" dirty="0">
                <a:latin typeface="Calibri" panose="020F0502020204030204" pitchFamily="34" charset="0"/>
                <a:cs typeface="Calibri" panose="020F0502020204030204" pitchFamily="34" charset="0"/>
              </a:rPr>
              <a:t>Hautrötung und Schwitzen</a:t>
            </a:r>
          </a:p>
          <a:p>
            <a:pPr>
              <a:lnSpc>
                <a:spcPct val="100000"/>
              </a:lnSpc>
              <a:spcBef>
                <a:spcPts val="600"/>
              </a:spcBef>
            </a:pPr>
            <a:r>
              <a:rPr lang="de-DE" sz="2000" dirty="0">
                <a:latin typeface="Calibri" panose="020F0502020204030204" pitchFamily="34" charset="0"/>
                <a:cs typeface="Calibri" panose="020F0502020204030204" pitchFamily="34" charset="0"/>
              </a:rPr>
              <a:t>Angleichung der Temperatur der Extremitäten zur Körpermitte</a:t>
            </a:r>
          </a:p>
          <a:p>
            <a:pPr>
              <a:lnSpc>
                <a:spcPct val="100000"/>
              </a:lnSpc>
              <a:spcBef>
                <a:spcPts val="600"/>
              </a:spcBef>
            </a:pPr>
            <a:r>
              <a:rPr lang="de-DE" sz="2000" dirty="0">
                <a:latin typeface="Calibri" panose="020F0502020204030204" pitchFamily="34" charset="0"/>
                <a:cs typeface="Calibri" panose="020F0502020204030204" pitchFamily="34" charset="0"/>
              </a:rPr>
              <a:t>Ruhelosigkeit, Weinen</a:t>
            </a:r>
          </a:p>
          <a:p>
            <a:pPr>
              <a:lnSpc>
                <a:spcPct val="100000"/>
              </a:lnSpc>
              <a:spcBef>
                <a:spcPts val="600"/>
              </a:spcBef>
            </a:pPr>
            <a:r>
              <a:rPr lang="de-DE" sz="2000" dirty="0">
                <a:latin typeface="Calibri" panose="020F0502020204030204" pitchFamily="34" charset="0"/>
                <a:cs typeface="Calibri" panose="020F0502020204030204" pitchFamily="34" charset="0"/>
              </a:rPr>
              <a:t>Konzentrierter Urin und verminderte Urinmenge</a:t>
            </a:r>
          </a:p>
          <a:p>
            <a:pPr marL="0" indent="0">
              <a:lnSpc>
                <a:spcPct val="100000"/>
              </a:lnSpc>
              <a:spcBef>
                <a:spcPts val="600"/>
              </a:spcBef>
              <a:buNone/>
            </a:pP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Harpin</a:t>
            </a:r>
            <a:r>
              <a:rPr lang="de-DE" sz="1500" dirty="0">
                <a:latin typeface="Calibri" panose="020F0502020204030204" pitchFamily="34" charset="0"/>
                <a:cs typeface="Calibri" panose="020F0502020204030204" pitchFamily="34" charset="0"/>
              </a:rPr>
              <a:t> et al., 1983)</a:t>
            </a:r>
          </a:p>
        </p:txBody>
      </p:sp>
      <p:sp>
        <p:nvSpPr>
          <p:cNvPr id="11" name="Inhaltsplatzhalter 10">
            <a:extLst>
              <a:ext uri="{FF2B5EF4-FFF2-40B4-BE49-F238E27FC236}">
                <a16:creationId xmlns:a16="http://schemas.microsoft.com/office/drawing/2014/main" id="{856A5357-E1F6-46EE-822B-E377533A35B6}"/>
              </a:ext>
            </a:extLst>
          </p:cNvPr>
          <p:cNvSpPr>
            <a:spLocks noGrp="1"/>
          </p:cNvSpPr>
          <p:nvPr>
            <p:ph sz="quarter" idx="4"/>
          </p:nvPr>
        </p:nvSpPr>
        <p:spPr>
          <a:xfrm>
            <a:off x="6172200" y="1655998"/>
            <a:ext cx="5183188" cy="4949516"/>
          </a:xfrm>
        </p:spPr>
        <p:txBody>
          <a:bodyPr>
            <a:noAutofit/>
          </a:bodyPr>
          <a:lstStyle/>
          <a:p>
            <a:pPr marL="0" indent="0">
              <a:lnSpc>
                <a:spcPct val="110000"/>
              </a:lnSpc>
              <a:spcBef>
                <a:spcPts val="600"/>
              </a:spcBef>
              <a:buNone/>
            </a:pPr>
            <a:r>
              <a:rPr lang="de-DE" sz="2400" b="1" dirty="0">
                <a:latin typeface="Calibri" panose="020F0502020204030204" pitchFamily="34" charset="0"/>
                <a:cs typeface="Calibri" panose="020F0502020204030204" pitchFamily="34" charset="0"/>
              </a:rPr>
              <a:t>Langzeitfolgen</a:t>
            </a:r>
          </a:p>
          <a:p>
            <a:pPr>
              <a:lnSpc>
                <a:spcPct val="110000"/>
              </a:lnSpc>
              <a:spcBef>
                <a:spcPts val="600"/>
              </a:spcBef>
            </a:pPr>
            <a:r>
              <a:rPr lang="de-DE" sz="2000" dirty="0">
                <a:latin typeface="Calibri" panose="020F0502020204030204" pitchFamily="34" charset="0"/>
                <a:cs typeface="Calibri" panose="020F0502020204030204" pitchFamily="34" charset="0"/>
              </a:rPr>
              <a:t>Dehydration bleibt weltweit ein Hauptgrund für die Morbidität und Mortalität bei Säuglingen und Kindern </a:t>
            </a: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Cellucci</a:t>
            </a:r>
            <a:r>
              <a:rPr lang="de-DE" sz="1500" dirty="0">
                <a:latin typeface="Calibri" panose="020F0502020204030204" pitchFamily="34" charset="0"/>
                <a:cs typeface="Calibri" panose="020F0502020204030204" pitchFamily="34" charset="0"/>
              </a:rPr>
              <a:t>, 2025).</a:t>
            </a:r>
          </a:p>
          <a:p>
            <a:pPr>
              <a:lnSpc>
                <a:spcPct val="110000"/>
              </a:lnSpc>
              <a:spcBef>
                <a:spcPts val="600"/>
              </a:spcBef>
            </a:pPr>
            <a:r>
              <a:rPr lang="de-DE" sz="2000" dirty="0">
                <a:latin typeface="Calibri" panose="020F0502020204030204" pitchFamily="34" charset="0"/>
                <a:cs typeface="Calibri" panose="020F0502020204030204" pitchFamily="34" charset="0"/>
              </a:rPr>
              <a:t>Signifikanter Anstieg der Anzahl der Frühgeborenen.</a:t>
            </a:r>
          </a:p>
          <a:p>
            <a:pPr>
              <a:lnSpc>
                <a:spcPct val="110000"/>
              </a:lnSpc>
              <a:spcBef>
                <a:spcPts val="600"/>
              </a:spcBef>
            </a:pPr>
            <a:r>
              <a:rPr lang="de-DE" sz="2000" dirty="0">
                <a:latin typeface="Calibri" panose="020F0502020204030204" pitchFamily="34" charset="0"/>
                <a:cs typeface="Calibri" panose="020F0502020204030204" pitchFamily="34" charset="0"/>
              </a:rPr>
              <a:t>Anstieg der Neugeborenen mit niedrigem Geburtsgewicht. </a:t>
            </a: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Yüzen</a:t>
            </a:r>
            <a:r>
              <a:rPr lang="de-DE" sz="1500" dirty="0">
                <a:latin typeface="Calibri" panose="020F0502020204030204" pitchFamily="34" charset="0"/>
                <a:cs typeface="Calibri" panose="020F0502020204030204" pitchFamily="34" charset="0"/>
              </a:rPr>
              <a:t> et al., 2023)</a:t>
            </a:r>
          </a:p>
          <a:p>
            <a:pPr>
              <a:lnSpc>
                <a:spcPct val="110000"/>
              </a:lnSpc>
              <a:spcBef>
                <a:spcPts val="600"/>
              </a:spcBef>
            </a:pPr>
            <a:r>
              <a:rPr lang="de-DE" sz="2000" dirty="0">
                <a:latin typeface="Calibri" panose="020F0502020204030204" pitchFamily="34" charset="0"/>
                <a:cs typeface="Calibri" panose="020F0502020204030204" pitchFamily="34" charset="0"/>
              </a:rPr>
              <a:t>Häufungen des plötzlichen Kindstodes </a:t>
            </a:r>
            <a:r>
              <a:rPr lang="de-DE" sz="1500" dirty="0">
                <a:latin typeface="Calibri" panose="020F0502020204030204" pitchFamily="34" charset="0"/>
                <a:cs typeface="Calibri" panose="020F0502020204030204" pitchFamily="34" charset="0"/>
              </a:rPr>
              <a:t>(AWMF, 2022).</a:t>
            </a:r>
          </a:p>
          <a:p>
            <a:pPr>
              <a:lnSpc>
                <a:spcPct val="110000"/>
              </a:lnSpc>
              <a:spcBef>
                <a:spcPts val="600"/>
              </a:spcBef>
            </a:pPr>
            <a:r>
              <a:rPr lang="de-DE" sz="2000" dirty="0">
                <a:latin typeface="Calibri" panose="020F0502020204030204" pitchFamily="34" charset="0"/>
                <a:cs typeface="Calibri" panose="020F0502020204030204" pitchFamily="34" charset="0"/>
              </a:rPr>
              <a:t>Erhöhtes Risiko für vektorbasierte Erkrankungen (z. B. Zecken, Tigermücke) </a:t>
            </a:r>
            <a:r>
              <a:rPr lang="de-DE" sz="1500" dirty="0">
                <a:latin typeface="Calibri" panose="020F0502020204030204" pitchFamily="34" charset="0"/>
                <a:cs typeface="Calibri" panose="020F0502020204030204" pitchFamily="34" charset="0"/>
              </a:rPr>
              <a:t>(Jensen et al., 2025)</a:t>
            </a:r>
          </a:p>
        </p:txBody>
      </p:sp>
      <p:sp>
        <p:nvSpPr>
          <p:cNvPr id="4" name="Datumsplatzhalter 3">
            <a:extLst>
              <a:ext uri="{FF2B5EF4-FFF2-40B4-BE49-F238E27FC236}">
                <a16:creationId xmlns:a16="http://schemas.microsoft.com/office/drawing/2014/main" id="{A81C845D-3C76-41A1-1963-48FC13530713}"/>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A5742B51-4763-A035-DC23-5982A0C2CE8F}"/>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25</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13"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Folgen für die Gesundheit von Kindern</a:t>
            </a:r>
          </a:p>
        </p:txBody>
      </p:sp>
      <p:pic>
        <p:nvPicPr>
          <p:cNvPr id="14" name="Grafik 1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13816" y="394871"/>
            <a:ext cx="1079968" cy="1679950"/>
          </a:xfrm>
          <a:prstGeom prst="rect">
            <a:avLst/>
          </a:prstGeom>
        </p:spPr>
      </p:pic>
    </p:spTree>
    <p:extLst>
      <p:ext uri="{BB962C8B-B14F-4D97-AF65-F5344CB8AC3E}">
        <p14:creationId xmlns:p14="http://schemas.microsoft.com/office/powerpoint/2010/main" val="320838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5307" y="450271"/>
            <a:ext cx="5361709" cy="931301"/>
          </a:xfrm>
        </p:spPr>
        <p:txBody>
          <a:bodyPr>
            <a:noAutofit/>
          </a:bodyPr>
          <a:lstStyle/>
          <a:p>
            <a:pPr algn="ctr"/>
            <a:r>
              <a:rPr lang="de-DE" sz="6000" dirty="0">
                <a:solidFill>
                  <a:srgbClr val="007094"/>
                </a:solidFill>
              </a:rPr>
              <a:t>Bewegte Pause</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26</a:t>
            </a:fld>
            <a:endParaRPr lang="de-DE"/>
          </a:p>
        </p:txBody>
      </p:sp>
      <p:pic>
        <p:nvPicPr>
          <p:cNvPr id="3074" name="Picture 2" descr="Beweg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096" y="2725011"/>
            <a:ext cx="2604092" cy="292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992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410819"/>
            <a:ext cx="10515600" cy="1024754"/>
          </a:xfrm>
        </p:spPr>
        <p:txBody>
          <a:bodyPr/>
          <a:lstStyle/>
          <a:p>
            <a:pPr algn="ctr"/>
            <a:r>
              <a:rPr lang="de-DE" dirty="0">
                <a:solidFill>
                  <a:srgbClr val="007094"/>
                </a:solidFill>
              </a:rPr>
              <a:t>Pflegerisches Handeln bei Hitze anleiten</a:t>
            </a:r>
          </a:p>
        </p:txBody>
      </p:sp>
      <p:sp>
        <p:nvSpPr>
          <p:cNvPr id="3" name="Inhaltsplatzhalter 2"/>
          <p:cNvSpPr>
            <a:spLocks noGrp="1"/>
          </p:cNvSpPr>
          <p:nvPr>
            <p:ph idx="1"/>
          </p:nvPr>
        </p:nvSpPr>
        <p:spPr>
          <a:xfrm>
            <a:off x="733508" y="2005960"/>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Hitze als Folge der Klimakrise</a:t>
            </a:r>
          </a:p>
          <a:p>
            <a:pPr marL="514350" indent="-514350">
              <a:buFont typeface="+mj-lt"/>
              <a:buAutoNum type="arabicPeriod"/>
            </a:pPr>
            <a:r>
              <a:rPr lang="de-DE" dirty="0"/>
              <a:t>Grundlagen der menschlichen Thermoregulation</a:t>
            </a:r>
          </a:p>
          <a:p>
            <a:pPr marL="514350" indent="-514350">
              <a:buFont typeface="+mj-lt"/>
              <a:buAutoNum type="arabicPeriod"/>
            </a:pPr>
            <a:r>
              <a:rPr lang="de-DE" dirty="0"/>
              <a:t>Folgen für die menschliche Gesundheit</a:t>
            </a:r>
          </a:p>
          <a:p>
            <a:pPr marL="514350" indent="-514350">
              <a:buFont typeface="+mj-lt"/>
              <a:buAutoNum type="arabicPeriod"/>
            </a:pPr>
            <a:r>
              <a:rPr lang="de-DE" dirty="0">
                <a:solidFill>
                  <a:srgbClr val="007193"/>
                </a:solidFill>
              </a:rPr>
              <a:t>Vulnerable Gruppen </a:t>
            </a:r>
          </a:p>
          <a:p>
            <a:pPr marL="514350" indent="-514350">
              <a:buFont typeface="+mj-lt"/>
              <a:buAutoNum type="arabicPeriod"/>
            </a:pPr>
            <a:r>
              <a:rPr lang="de-DE" dirty="0" err="1"/>
              <a:t>Good</a:t>
            </a:r>
            <a:r>
              <a:rPr lang="de-DE" dirty="0"/>
              <a:t> Practice</a:t>
            </a:r>
          </a:p>
          <a:p>
            <a:pPr marL="514350" indent="-514350">
              <a:buFont typeface="+mj-lt"/>
              <a:buAutoNum type="arabicPeriod"/>
            </a:pPr>
            <a:r>
              <a:rPr lang="de-DE" dirty="0"/>
              <a:t>Transfer: Handlungsempfehlungen zum Hitzeschutz</a:t>
            </a:r>
          </a:p>
          <a:p>
            <a:pPr marL="514350" indent="-514350">
              <a:buFont typeface="+mj-lt"/>
              <a:buAutoNum type="arabicPeriod"/>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27</a:t>
            </a:fld>
            <a:endParaRPr lang="de-DE"/>
          </a:p>
        </p:txBody>
      </p:sp>
    </p:spTree>
    <p:extLst>
      <p:ext uri="{BB962C8B-B14F-4D97-AF65-F5344CB8AC3E}">
        <p14:creationId xmlns:p14="http://schemas.microsoft.com/office/powerpoint/2010/main" val="3619890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D1F3B6D-81CB-0FBE-7CD5-98D73B4E2D12}"/>
              </a:ext>
            </a:extLst>
          </p:cNvPr>
          <p:cNvSpPr>
            <a:spLocks noGrp="1"/>
          </p:cNvSpPr>
          <p:nvPr>
            <p:ph idx="1"/>
          </p:nvPr>
        </p:nvSpPr>
        <p:spPr>
          <a:xfrm>
            <a:off x="532830" y="1726933"/>
            <a:ext cx="5257800" cy="3712541"/>
          </a:xfrm>
        </p:spPr>
        <p:txBody>
          <a:bodyPr>
            <a:normAutofit fontScale="92500" lnSpcReduction="10000"/>
          </a:bodyPr>
          <a:lstStyle/>
          <a:p>
            <a:r>
              <a:rPr lang="de-DE" dirty="0"/>
              <a:t>Neugeborene und Säuglinge</a:t>
            </a:r>
          </a:p>
          <a:p>
            <a:r>
              <a:rPr lang="de-DE" dirty="0"/>
              <a:t>Kinder und Jugendliche</a:t>
            </a:r>
          </a:p>
          <a:p>
            <a:r>
              <a:rPr lang="de-DE" dirty="0"/>
              <a:t>Ältere Menschen &gt; 75 Jahre</a:t>
            </a:r>
          </a:p>
          <a:p>
            <a:r>
              <a:rPr lang="de-DE" dirty="0"/>
              <a:t>Vorerkrankte Menschen</a:t>
            </a:r>
          </a:p>
          <a:p>
            <a:r>
              <a:rPr lang="de-DE" dirty="0"/>
              <a:t>Menschen mit niedrigem sozioökonomischem Status</a:t>
            </a:r>
          </a:p>
          <a:p>
            <a:r>
              <a:rPr lang="de-DE" dirty="0"/>
              <a:t>Menschen, die einem Beruf im Freien nachgehen</a:t>
            </a:r>
          </a:p>
          <a:p>
            <a:r>
              <a:rPr lang="de-DE" dirty="0"/>
              <a:t>Professionell Pflegende</a:t>
            </a:r>
          </a:p>
          <a:p>
            <a:endParaRPr lang="de-DE" dirty="0"/>
          </a:p>
        </p:txBody>
      </p:sp>
      <p:sp>
        <p:nvSpPr>
          <p:cNvPr id="4" name="Datumsplatzhalter 3">
            <a:extLst>
              <a:ext uri="{FF2B5EF4-FFF2-40B4-BE49-F238E27FC236}">
                <a16:creationId xmlns:a16="http://schemas.microsoft.com/office/drawing/2014/main" id="{017A760E-2E72-1B07-3A55-EFE8660FECA6}"/>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CFAAA25E-4FA8-80BC-A299-4336E144C7C1}"/>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28</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Inhaltsplatzhalter 2">
            <a:extLst>
              <a:ext uri="{FF2B5EF4-FFF2-40B4-BE49-F238E27FC236}">
                <a16:creationId xmlns:a16="http://schemas.microsoft.com/office/drawing/2014/main" id="{96B79C06-EE87-58A3-AD88-1C531A27E862}"/>
              </a:ext>
            </a:extLst>
          </p:cNvPr>
          <p:cNvSpPr txBox="1">
            <a:spLocks/>
          </p:cNvSpPr>
          <p:nvPr/>
        </p:nvSpPr>
        <p:spPr>
          <a:xfrm>
            <a:off x="6096000" y="1762016"/>
            <a:ext cx="5793205" cy="384843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Menschen, die Medikamente einnehmen</a:t>
            </a:r>
          </a:p>
          <a:p>
            <a:r>
              <a:rPr lang="de-DE" dirty="0"/>
              <a:t>Isoliert lebende Menschen</a:t>
            </a:r>
          </a:p>
          <a:p>
            <a:r>
              <a:rPr lang="de-DE" dirty="0"/>
              <a:t>Schwangere</a:t>
            </a:r>
          </a:p>
          <a:p>
            <a:r>
              <a:rPr lang="de-DE" dirty="0"/>
              <a:t>Menschen in städtischen Hitzeinseln</a:t>
            </a:r>
          </a:p>
          <a:p>
            <a:r>
              <a:rPr lang="de-DE" dirty="0"/>
              <a:t>Menschen ohne Zugang zum Gesundheitswesen</a:t>
            </a:r>
          </a:p>
          <a:p>
            <a:r>
              <a:rPr lang="de-DE" dirty="0"/>
              <a:t>Wohnungslose Menschen</a:t>
            </a:r>
          </a:p>
          <a:p>
            <a:r>
              <a:rPr lang="de-DE" dirty="0"/>
              <a:t>Pflegebedürftigkeit, Bettlägerigkeit, Leben in einem Pflegeheim</a:t>
            </a:r>
          </a:p>
          <a:p>
            <a:endParaRPr lang="de-DE" dirty="0"/>
          </a:p>
        </p:txBody>
      </p:sp>
      <p:sp>
        <p:nvSpPr>
          <p:cNvPr id="7" name="Textfeld 6">
            <a:extLst>
              <a:ext uri="{FF2B5EF4-FFF2-40B4-BE49-F238E27FC236}">
                <a16:creationId xmlns:a16="http://schemas.microsoft.com/office/drawing/2014/main" id="{7E6AB957-4159-8F99-1C2C-590251784EF6}"/>
              </a:ext>
            </a:extLst>
          </p:cNvPr>
          <p:cNvSpPr txBox="1"/>
          <p:nvPr/>
        </p:nvSpPr>
        <p:spPr>
          <a:xfrm>
            <a:off x="8981585" y="6100189"/>
            <a:ext cx="2628878" cy="323165"/>
          </a:xfrm>
          <a:prstGeom prst="rect">
            <a:avLst/>
          </a:prstGeom>
          <a:noFill/>
        </p:spPr>
        <p:txBody>
          <a:bodyPr wrap="square" rtlCol="0">
            <a:spAutoFit/>
          </a:bodyPr>
          <a:lstStyle/>
          <a:p>
            <a:pPr algn="ctr"/>
            <a:r>
              <a:rPr lang="de-DE" sz="1500" dirty="0">
                <a:effectLst/>
                <a:latin typeface="Calibri" panose="020F0502020204030204" pitchFamily="34" charset="0"/>
                <a:ea typeface="Calibri" panose="020F0502020204030204" pitchFamily="34" charset="0"/>
                <a:cs typeface="Calibri" panose="020F0502020204030204" pitchFamily="34" charset="0"/>
              </a:rPr>
              <a:t>(Hermann et al., 2019)</a:t>
            </a:r>
            <a:endParaRPr lang="de-DE" sz="1500" dirty="0">
              <a:latin typeface="Calibri" panose="020F0502020204030204" pitchFamily="34" charset="0"/>
              <a:ea typeface="Calibri" panose="020F0502020204030204" pitchFamily="34" charset="0"/>
              <a:cs typeface="Calibri" panose="020F0502020204030204" pitchFamily="34" charset="0"/>
            </a:endParaRPr>
          </a:p>
        </p:txBody>
      </p:sp>
      <p:sp>
        <p:nvSpPr>
          <p:cNvPr id="9"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Vulnerable Gruppen</a:t>
            </a:r>
          </a:p>
        </p:txBody>
      </p:sp>
    </p:spTree>
    <p:extLst>
      <p:ext uri="{BB962C8B-B14F-4D97-AF65-F5344CB8AC3E}">
        <p14:creationId xmlns:p14="http://schemas.microsoft.com/office/powerpoint/2010/main" val="251364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052619" y="1020211"/>
            <a:ext cx="8811323" cy="1002939"/>
          </a:xfrm>
        </p:spPr>
        <p:txBody>
          <a:bodyPr>
            <a:noAutofit/>
          </a:bodyPr>
          <a:lstStyle/>
          <a:p>
            <a:r>
              <a:rPr lang="de-DE" dirty="0"/>
              <a:t>Warum fällt es mit zunehmenden Alter schwer bei Hitze „cool“ zu bleiben?</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29</a:t>
            </a:fld>
            <a:endParaRPr lang="de-DE"/>
          </a:p>
        </p:txBody>
      </p:sp>
      <p:pic>
        <p:nvPicPr>
          <p:cNvPr id="8" name="Grafik 7"/>
          <p:cNvPicPr>
            <a:picLocks noChangeAspect="1"/>
          </p:cNvPicPr>
          <p:nvPr/>
        </p:nvPicPr>
        <p:blipFill>
          <a:blip r:embed="rId3"/>
          <a:stretch>
            <a:fillRect/>
          </a:stretch>
        </p:blipFill>
        <p:spPr>
          <a:xfrm>
            <a:off x="983217" y="1216154"/>
            <a:ext cx="979310" cy="2203447"/>
          </a:xfrm>
          <a:prstGeom prst="rect">
            <a:avLst/>
          </a:prstGeom>
        </p:spPr>
      </p:pic>
      <p:sp>
        <p:nvSpPr>
          <p:cNvPr id="9" name="Rechteck 8"/>
          <p:cNvSpPr/>
          <p:nvPr/>
        </p:nvSpPr>
        <p:spPr>
          <a:xfrm>
            <a:off x="2229391" y="3600483"/>
            <a:ext cx="7736412" cy="523220"/>
          </a:xfrm>
          <a:prstGeom prst="rect">
            <a:avLst/>
          </a:prstGeom>
        </p:spPr>
        <p:txBody>
          <a:bodyPr wrap="square">
            <a:spAutoFit/>
          </a:bodyPr>
          <a:lstStyle/>
          <a:p>
            <a:r>
              <a:rPr lang="de-DE" sz="28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https://www.youtube.com/watch?v=aIgh8xTCAK0</a:t>
            </a:r>
            <a:r>
              <a:rPr lang="de-DE" sz="2800" dirty="0">
                <a:latin typeface="Calibri" panose="020F0502020204030204" pitchFamily="34" charset="0"/>
                <a:cs typeface="Calibri" panose="020F0502020204030204" pitchFamily="34" charset="0"/>
              </a:rPr>
              <a:t> </a:t>
            </a:r>
          </a:p>
        </p:txBody>
      </p:sp>
      <p:pic>
        <p:nvPicPr>
          <p:cNvPr id="10" name="Grafik 9">
            <a:extLst>
              <a:ext uri="{FF2B5EF4-FFF2-40B4-BE49-F238E27FC236}">
                <a16:creationId xmlns:a16="http://schemas.microsoft.com/office/drawing/2014/main" id="{47CD9858-A05D-4F46-9EB1-7E0FE0531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5702" y="4843055"/>
            <a:ext cx="2253670" cy="1513295"/>
          </a:xfrm>
          <a:prstGeom prst="rect">
            <a:avLst/>
          </a:prstGeom>
        </p:spPr>
      </p:pic>
    </p:spTree>
    <p:extLst>
      <p:ext uri="{BB962C8B-B14F-4D97-AF65-F5344CB8AC3E}">
        <p14:creationId xmlns:p14="http://schemas.microsoft.com/office/powerpoint/2010/main" val="13936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a:t>
            </a:fld>
            <a:endParaRPr lang="de-DE"/>
          </a:p>
        </p:txBody>
      </p:sp>
      <p:pic>
        <p:nvPicPr>
          <p:cNvPr id="6" name="Grafik 5"/>
          <p:cNvPicPr>
            <a:picLocks noChangeAspect="1"/>
          </p:cNvPicPr>
          <p:nvPr/>
        </p:nvPicPr>
        <p:blipFill rotWithShape="1">
          <a:blip r:embed="rId3"/>
          <a:srcRect t="14300" b="29983"/>
          <a:stretch/>
        </p:blipFill>
        <p:spPr>
          <a:xfrm>
            <a:off x="2203112" y="1609025"/>
            <a:ext cx="7805125" cy="3261624"/>
          </a:xfrm>
          <a:prstGeom prst="rect">
            <a:avLst/>
          </a:prstGeom>
          <a:ln>
            <a:noFill/>
          </a:ln>
          <a:effectLst>
            <a:outerShdw blurRad="292100" dist="139700" dir="2700000" algn="tl" rotWithShape="0">
              <a:srgbClr val="333333">
                <a:alpha val="65000"/>
              </a:srgbClr>
            </a:outerShdw>
          </a:effectLst>
        </p:spPr>
      </p:pic>
      <p:sp>
        <p:nvSpPr>
          <p:cNvPr id="9" name="Textfeld 8"/>
          <p:cNvSpPr txBox="1"/>
          <p:nvPr/>
        </p:nvSpPr>
        <p:spPr>
          <a:xfrm>
            <a:off x="2558335" y="534390"/>
            <a:ext cx="7101444" cy="769441"/>
          </a:xfrm>
          <a:prstGeom prst="rect">
            <a:avLst/>
          </a:prstGeom>
          <a:noFill/>
        </p:spPr>
        <p:txBody>
          <a:bodyPr wrap="square" rtlCol="0">
            <a:spAutoFit/>
          </a:bodyPr>
          <a:lstStyle/>
          <a:p>
            <a:pPr lvl="0" algn="ctr"/>
            <a:r>
              <a:rPr kumimoji="0" lang="de-DE" sz="4400" b="1" i="0" u="none" strike="noStrike" kern="1200" cap="none" spc="0" normalizeH="0" baseline="0" noProof="0" dirty="0">
                <a:ln>
                  <a:noFill/>
                </a:ln>
                <a:solidFill>
                  <a:srgbClr val="007094"/>
                </a:solidFill>
                <a:effectLst/>
                <a:uLnTx/>
                <a:uFillTx/>
                <a:latin typeface="Calibri" panose="020F0502020204030204"/>
                <a:ea typeface="+mn-ea"/>
                <a:cs typeface="+mn-cs"/>
              </a:rPr>
              <a:t>Modul 5: Vertiefung</a:t>
            </a:r>
            <a:endParaRPr kumimoji="0" lang="de-DE"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Inhaltsplatzhalter 2">
            <a:extLst>
              <a:ext uri="{FF2B5EF4-FFF2-40B4-BE49-F238E27FC236}">
                <a16:creationId xmlns:a16="http://schemas.microsoft.com/office/drawing/2014/main" id="{6CD59458-D581-9783-43BB-87330FF4433B}"/>
              </a:ext>
            </a:extLst>
          </p:cNvPr>
          <p:cNvSpPr>
            <a:spLocks noGrp="1"/>
          </p:cNvSpPr>
          <p:nvPr>
            <p:ph idx="1"/>
          </p:nvPr>
        </p:nvSpPr>
        <p:spPr>
          <a:xfrm>
            <a:off x="853162" y="5195206"/>
            <a:ext cx="10515600" cy="1067579"/>
          </a:xfrm>
        </p:spPr>
        <p:txBody>
          <a:bodyPr>
            <a:normAutofit/>
          </a:bodyPr>
          <a:lstStyle/>
          <a:p>
            <a:pPr marL="0" lvl="0" indent="0" algn="ctr">
              <a:buNone/>
            </a:pPr>
            <a:r>
              <a:rPr lang="de-DE" sz="3600" dirty="0"/>
              <a:t>Pflegerisches Handeln bei Hitze anleiten</a:t>
            </a:r>
            <a:endParaRPr lang="de-DE" sz="3600" dirty="0">
              <a:solidFill>
                <a:prstClr val="black"/>
              </a:solidFill>
              <a:latin typeface="Calibri" panose="020F0502020204030204"/>
            </a:endParaRPr>
          </a:p>
        </p:txBody>
      </p:sp>
      <p:sp>
        <p:nvSpPr>
          <p:cNvPr id="13" name="Textfeld 12"/>
          <p:cNvSpPr txBox="1"/>
          <p:nvPr/>
        </p:nvSpPr>
        <p:spPr>
          <a:xfrm>
            <a:off x="2203112" y="4870649"/>
            <a:ext cx="99578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1: 33 Grad</a:t>
            </a:r>
          </a:p>
        </p:txBody>
      </p:sp>
    </p:spTree>
    <p:extLst>
      <p:ext uri="{BB962C8B-B14F-4D97-AF65-F5344CB8AC3E}">
        <p14:creationId xmlns:p14="http://schemas.microsoft.com/office/powerpoint/2010/main" val="3850581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30</a:t>
            </a:fld>
            <a:endParaRPr lang="de-DE"/>
          </a:p>
        </p:txBody>
      </p:sp>
      <p:sp>
        <p:nvSpPr>
          <p:cNvPr id="13" name="Titel 1">
            <a:extLst>
              <a:ext uri="{FF2B5EF4-FFF2-40B4-BE49-F238E27FC236}">
                <a16:creationId xmlns:a16="http://schemas.microsoft.com/office/drawing/2014/main" id="{98C71EF2-1612-3DC8-E586-081377AE1CFC}"/>
              </a:ext>
            </a:extLst>
          </p:cNvPr>
          <p:cNvSpPr>
            <a:spLocks noGrp="1"/>
          </p:cNvSpPr>
          <p:nvPr>
            <p:ph type="title"/>
          </p:nvPr>
        </p:nvSpPr>
        <p:spPr>
          <a:xfrm>
            <a:off x="4213321" y="1060386"/>
            <a:ext cx="3780703" cy="644825"/>
          </a:xfrm>
        </p:spPr>
        <p:txBody>
          <a:bodyPr>
            <a:normAutofit/>
          </a:bodyPr>
          <a:lstStyle/>
          <a:p>
            <a:pPr algn="ctr">
              <a:lnSpc>
                <a:spcPct val="100000"/>
              </a:lnSpc>
            </a:pPr>
            <a:r>
              <a:rPr lang="de-DE" sz="2800" dirty="0">
                <a:latin typeface="Calibri" panose="020F0502020204030204" pitchFamily="34" charset="0"/>
                <a:cs typeface="Calibri" panose="020F0502020204030204" pitchFamily="34" charset="0"/>
              </a:rPr>
              <a:t>Hitze und Medikamente</a:t>
            </a:r>
          </a:p>
        </p:txBody>
      </p:sp>
      <p:sp>
        <p:nvSpPr>
          <p:cNvPr id="14" name="Inhaltsplatzhalter 2">
            <a:extLst>
              <a:ext uri="{FF2B5EF4-FFF2-40B4-BE49-F238E27FC236}">
                <a16:creationId xmlns:a16="http://schemas.microsoft.com/office/drawing/2014/main" id="{595CA026-AE40-04D7-E0E1-423AD49B60D6}"/>
              </a:ext>
            </a:extLst>
          </p:cNvPr>
          <p:cNvSpPr>
            <a:spLocks noGrp="1"/>
          </p:cNvSpPr>
          <p:nvPr>
            <p:ph sz="half" idx="4294967295"/>
          </p:nvPr>
        </p:nvSpPr>
        <p:spPr>
          <a:xfrm>
            <a:off x="534053" y="1852307"/>
            <a:ext cx="9660793" cy="4796873"/>
          </a:xfrm>
          <a:prstGeom prst="rect">
            <a:avLst/>
          </a:prstGeom>
        </p:spPr>
        <p:txBody>
          <a:bodyPr>
            <a:noAutofit/>
          </a:bodyPr>
          <a:lstStyle/>
          <a:p>
            <a:pPr marL="0" indent="-342000">
              <a:lnSpc>
                <a:spcPct val="100000"/>
              </a:lnSpc>
              <a:spcBef>
                <a:spcPts val="600"/>
              </a:spcBef>
              <a:buNone/>
            </a:pPr>
            <a:r>
              <a:rPr lang="de-DE" sz="2400" b="1" dirty="0">
                <a:latin typeface="Calibri" panose="020F0502020204030204" pitchFamily="34" charset="0"/>
                <a:cs typeface="Calibri" panose="020F0502020204030204" pitchFamily="34" charset="0"/>
              </a:rPr>
              <a:t>Medikamentenrelevante körperliche Auswirkungen von Hitze</a:t>
            </a:r>
          </a:p>
          <a:p>
            <a:pPr marL="900" indent="-342900">
              <a:lnSpc>
                <a:spcPct val="100000"/>
              </a:lnSpc>
              <a:spcBef>
                <a:spcPts val="600"/>
              </a:spcBef>
            </a:pPr>
            <a:r>
              <a:rPr lang="de-DE" sz="2200" dirty="0">
                <a:latin typeface="Calibri" panose="020F0502020204030204" pitchFamily="34" charset="0"/>
                <a:cs typeface="Calibri" panose="020F0502020204030204" pitchFamily="34" charset="0"/>
              </a:rPr>
              <a:t>Verstärkte Hautdurchblutung, kutane Vasodilatation</a:t>
            </a:r>
          </a:p>
          <a:p>
            <a:pPr marL="0" indent="-342000">
              <a:lnSpc>
                <a:spcPct val="100000"/>
              </a:lnSpc>
              <a:spcBef>
                <a:spcPts val="600"/>
              </a:spcBef>
            </a:pPr>
            <a:r>
              <a:rPr lang="de-DE" sz="2200" dirty="0">
                <a:latin typeface="Calibri" panose="020F0502020204030204" pitchFamily="34" charset="0"/>
                <a:cs typeface="Calibri" panose="020F0502020204030204" pitchFamily="34" charset="0"/>
              </a:rPr>
              <a:t>Gedämpftes Hungergefühl</a:t>
            </a:r>
          </a:p>
          <a:p>
            <a:pPr marL="0" indent="-342000">
              <a:lnSpc>
                <a:spcPct val="100000"/>
              </a:lnSpc>
              <a:spcBef>
                <a:spcPts val="600"/>
              </a:spcBef>
            </a:pPr>
            <a:r>
              <a:rPr lang="de-DE" sz="2200" dirty="0">
                <a:latin typeface="Calibri" panose="020F0502020204030204" pitchFamily="34" charset="0"/>
                <a:cs typeface="Calibri" panose="020F0502020204030204" pitchFamily="34" charset="0"/>
              </a:rPr>
              <a:t>Reduziertes Schwitzen</a:t>
            </a:r>
          </a:p>
          <a:p>
            <a:pPr marL="0" indent="-342000">
              <a:lnSpc>
                <a:spcPct val="100000"/>
              </a:lnSpc>
              <a:spcBef>
                <a:spcPts val="600"/>
              </a:spcBef>
            </a:pPr>
            <a:r>
              <a:rPr lang="de-DE" sz="2200" dirty="0">
                <a:latin typeface="Calibri" panose="020F0502020204030204" pitchFamily="34" charset="0"/>
                <a:cs typeface="Calibri" panose="020F0502020204030204" pitchFamily="34" charset="0"/>
              </a:rPr>
              <a:t>Zentrale Temperaturregulation</a:t>
            </a:r>
          </a:p>
          <a:p>
            <a:pPr marL="0" indent="-342000">
              <a:lnSpc>
                <a:spcPct val="100000"/>
              </a:lnSpc>
              <a:spcBef>
                <a:spcPts val="600"/>
              </a:spcBef>
            </a:pPr>
            <a:r>
              <a:rPr lang="de-DE" sz="2200" dirty="0">
                <a:latin typeface="Calibri" panose="020F0502020204030204" pitchFamily="34" charset="0"/>
                <a:cs typeface="Calibri" panose="020F0502020204030204" pitchFamily="34" charset="0"/>
              </a:rPr>
              <a:t>Dehydrierung</a:t>
            </a:r>
          </a:p>
          <a:p>
            <a:pPr marL="0" indent="-342000">
              <a:lnSpc>
                <a:spcPct val="100000"/>
              </a:lnSpc>
              <a:spcBef>
                <a:spcPts val="600"/>
              </a:spcBef>
            </a:pPr>
            <a:r>
              <a:rPr lang="de-DE" sz="2200" dirty="0">
                <a:latin typeface="Calibri" panose="020F0502020204030204" pitchFamily="34" charset="0"/>
                <a:cs typeface="Calibri" panose="020F0502020204030204" pitchFamily="34" charset="0"/>
              </a:rPr>
              <a:t>Vermehrter/reduzierter Durst</a:t>
            </a:r>
          </a:p>
          <a:p>
            <a:pPr marL="0" indent="-342000">
              <a:lnSpc>
                <a:spcPct val="100000"/>
              </a:lnSpc>
              <a:spcBef>
                <a:spcPts val="600"/>
              </a:spcBef>
            </a:pPr>
            <a:r>
              <a:rPr lang="de-DE" sz="2200" dirty="0">
                <a:latin typeface="Calibri" panose="020F0502020204030204" pitchFamily="34" charset="0"/>
                <a:cs typeface="Calibri" panose="020F0502020204030204" pitchFamily="34" charset="0"/>
              </a:rPr>
              <a:t>Verstärkte Thermogenese</a:t>
            </a:r>
          </a:p>
          <a:p>
            <a:pPr marL="0" indent="-342000">
              <a:lnSpc>
                <a:spcPct val="100000"/>
              </a:lnSpc>
              <a:spcBef>
                <a:spcPts val="600"/>
              </a:spcBef>
            </a:pPr>
            <a:r>
              <a:rPr lang="de-DE" sz="2200" dirty="0">
                <a:latin typeface="Calibri" panose="020F0502020204030204" pitchFamily="34" charset="0"/>
                <a:cs typeface="Calibri" panose="020F0502020204030204" pitchFamily="34" charset="0"/>
              </a:rPr>
              <a:t>Verminderte Aufmerksamkeit</a:t>
            </a:r>
          </a:p>
          <a:p>
            <a:pPr marL="0" indent="-342000">
              <a:lnSpc>
                <a:spcPct val="100000"/>
              </a:lnSpc>
              <a:spcBef>
                <a:spcPts val="600"/>
              </a:spcBef>
            </a:pPr>
            <a:r>
              <a:rPr lang="de-DE" sz="2200" dirty="0">
                <a:latin typeface="Calibri" panose="020F0502020204030204" pitchFamily="34" charset="0"/>
                <a:cs typeface="Calibri" panose="020F0502020204030204" pitchFamily="34" charset="0"/>
              </a:rPr>
              <a:t>Risiko für </a:t>
            </a:r>
            <a:r>
              <a:rPr lang="de-DE" sz="2200" dirty="0" err="1">
                <a:latin typeface="Calibri" panose="020F0502020204030204" pitchFamily="34" charset="0"/>
                <a:cs typeface="Calibri" panose="020F0502020204030204" pitchFamily="34" charset="0"/>
              </a:rPr>
              <a:t>Hyponatriämie</a:t>
            </a:r>
            <a:endParaRPr lang="de-DE" sz="2200" dirty="0">
              <a:latin typeface="Calibri" panose="020F0502020204030204" pitchFamily="34" charset="0"/>
              <a:cs typeface="Calibri" panose="020F0502020204030204" pitchFamily="34" charset="0"/>
            </a:endParaRPr>
          </a:p>
          <a:p>
            <a:pPr marL="0" indent="0">
              <a:lnSpc>
                <a:spcPct val="100000"/>
              </a:lnSpc>
              <a:spcBef>
                <a:spcPts val="600"/>
              </a:spcBef>
              <a:buNone/>
            </a:pP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Haefeli</a:t>
            </a:r>
            <a:r>
              <a:rPr lang="de-DE" sz="1500" dirty="0">
                <a:latin typeface="Calibri" panose="020F0502020204030204" pitchFamily="34" charset="0"/>
                <a:cs typeface="Calibri" panose="020F0502020204030204" pitchFamily="34" charset="0"/>
              </a:rPr>
              <a:t> &amp; </a:t>
            </a:r>
            <a:r>
              <a:rPr lang="de-DE" sz="1500" dirty="0" err="1">
                <a:latin typeface="Calibri" panose="020F0502020204030204" pitchFamily="34" charset="0"/>
                <a:cs typeface="Calibri" panose="020F0502020204030204" pitchFamily="34" charset="0"/>
              </a:rPr>
              <a:t>Czock</a:t>
            </a:r>
            <a:r>
              <a:rPr lang="de-DE" sz="1500" dirty="0">
                <a:latin typeface="Calibri" panose="020F0502020204030204" pitchFamily="34" charset="0"/>
                <a:cs typeface="Calibri" panose="020F0502020204030204" pitchFamily="34" charset="0"/>
              </a:rPr>
              <a:t>, 2024)</a:t>
            </a:r>
          </a:p>
        </p:txBody>
      </p:sp>
      <p:sp>
        <p:nvSpPr>
          <p:cNvPr id="15" name="Foliennummernplatzhalter 4">
            <a:extLst>
              <a:ext uri="{FF2B5EF4-FFF2-40B4-BE49-F238E27FC236}">
                <a16:creationId xmlns:a16="http://schemas.microsoft.com/office/drawing/2014/main" id="{A5742B51-4763-A035-DC23-5982A0C2CE8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pPr/>
              <a:t>30</a:t>
            </a:fld>
            <a:endParaRPr lang="de-DE" dirty="0">
              <a:latin typeface="Calibri" panose="020F0502020204030204" pitchFamily="34" charset="0"/>
              <a:ea typeface="Calibri" panose="020F0502020204030204" pitchFamily="34" charset="0"/>
              <a:cs typeface="Calibri" panose="020F0502020204030204" pitchFamily="34" charset="0"/>
            </a:endParaRPr>
          </a:p>
        </p:txBody>
      </p:sp>
      <p:pic>
        <p:nvPicPr>
          <p:cNvPr id="16" name="Grafik 15">
            <a:extLst>
              <a:ext uri="{FF2B5EF4-FFF2-40B4-BE49-F238E27FC236}">
                <a16:creationId xmlns:a16="http://schemas.microsoft.com/office/drawing/2014/main" id="{C606A661-86BC-40B2-9E99-C6213203C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940" y="214053"/>
            <a:ext cx="1909211" cy="1879066"/>
          </a:xfrm>
          <a:prstGeom prst="rect">
            <a:avLst/>
          </a:prstGeom>
        </p:spPr>
      </p:pic>
      <p:pic>
        <p:nvPicPr>
          <p:cNvPr id="17" name="Grafik 16">
            <a:extLst>
              <a:ext uri="{FF2B5EF4-FFF2-40B4-BE49-F238E27FC236}">
                <a16:creationId xmlns:a16="http://schemas.microsoft.com/office/drawing/2014/main" id="{C8DEE7DD-B290-4E26-A792-29FB69839C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852199">
            <a:off x="8839608" y="5301196"/>
            <a:ext cx="1910117" cy="630086"/>
          </a:xfrm>
          <a:prstGeom prst="rect">
            <a:avLst/>
          </a:prstGeom>
        </p:spPr>
      </p:pic>
      <p:sp>
        <p:nvSpPr>
          <p:cNvPr id="19"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Vulnerable Gruppen</a:t>
            </a:r>
          </a:p>
        </p:txBody>
      </p:sp>
      <p:pic>
        <p:nvPicPr>
          <p:cNvPr id="20" name="Grafik 19">
            <a:extLst>
              <a:ext uri="{FF2B5EF4-FFF2-40B4-BE49-F238E27FC236}">
                <a16:creationId xmlns:a16="http://schemas.microsoft.com/office/drawing/2014/main" id="{D9992608-F17D-4E6A-839F-8DE0A56D61D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92384" y="4336685"/>
            <a:ext cx="928711" cy="960894"/>
          </a:xfrm>
          <a:prstGeom prst="rect">
            <a:avLst/>
          </a:prstGeom>
        </p:spPr>
      </p:pic>
    </p:spTree>
    <p:extLst>
      <p:ext uri="{BB962C8B-B14F-4D97-AF65-F5344CB8AC3E}">
        <p14:creationId xmlns:p14="http://schemas.microsoft.com/office/powerpoint/2010/main" val="1161961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31</a:t>
            </a:fld>
            <a:endParaRPr lang="de-DE"/>
          </a:p>
        </p:txBody>
      </p:sp>
      <p:sp>
        <p:nvSpPr>
          <p:cNvPr id="13" name="Titel 1">
            <a:extLst>
              <a:ext uri="{FF2B5EF4-FFF2-40B4-BE49-F238E27FC236}">
                <a16:creationId xmlns:a16="http://schemas.microsoft.com/office/drawing/2014/main" id="{98C71EF2-1612-3DC8-E586-081377AE1CFC}"/>
              </a:ext>
            </a:extLst>
          </p:cNvPr>
          <p:cNvSpPr>
            <a:spLocks noGrp="1"/>
          </p:cNvSpPr>
          <p:nvPr>
            <p:ph type="title"/>
          </p:nvPr>
        </p:nvSpPr>
        <p:spPr>
          <a:xfrm>
            <a:off x="4213321" y="1060386"/>
            <a:ext cx="3780703" cy="644825"/>
          </a:xfrm>
        </p:spPr>
        <p:txBody>
          <a:bodyPr>
            <a:normAutofit/>
          </a:bodyPr>
          <a:lstStyle/>
          <a:p>
            <a:pPr algn="ctr">
              <a:lnSpc>
                <a:spcPct val="100000"/>
              </a:lnSpc>
            </a:pPr>
            <a:r>
              <a:rPr lang="de-DE" sz="2800" dirty="0">
                <a:latin typeface="Calibri" panose="020F0502020204030204" pitchFamily="34" charset="0"/>
                <a:cs typeface="Calibri" panose="020F0502020204030204" pitchFamily="34" charset="0"/>
              </a:rPr>
              <a:t>Hitze und Medikamente</a:t>
            </a:r>
          </a:p>
        </p:txBody>
      </p:sp>
      <p:sp>
        <p:nvSpPr>
          <p:cNvPr id="15" name="Foliennummernplatzhalter 4">
            <a:extLst>
              <a:ext uri="{FF2B5EF4-FFF2-40B4-BE49-F238E27FC236}">
                <a16:creationId xmlns:a16="http://schemas.microsoft.com/office/drawing/2014/main" id="{A5742B51-4763-A035-DC23-5982A0C2CE8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pPr/>
              <a:t>31</a:t>
            </a:fld>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19"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Vulnerable Gruppen</a:t>
            </a:r>
          </a:p>
        </p:txBody>
      </p:sp>
      <p:sp>
        <p:nvSpPr>
          <p:cNvPr id="11" name="Textplatzhalter 7">
            <a:extLst>
              <a:ext uri="{FF2B5EF4-FFF2-40B4-BE49-F238E27FC236}">
                <a16:creationId xmlns:a16="http://schemas.microsoft.com/office/drawing/2014/main" id="{9EA4AEB5-29DC-42FA-99A6-D8030675A070}"/>
              </a:ext>
            </a:extLst>
          </p:cNvPr>
          <p:cNvSpPr txBox="1">
            <a:spLocks/>
          </p:cNvSpPr>
          <p:nvPr/>
        </p:nvSpPr>
        <p:spPr>
          <a:xfrm>
            <a:off x="836612" y="1593090"/>
            <a:ext cx="10515600"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latin typeface="Calibri" panose="020F0502020204030204" pitchFamily="34" charset="0"/>
              <a:cs typeface="Calibri" panose="020F0502020204030204" pitchFamily="34" charset="0"/>
            </a:endParaRPr>
          </a:p>
        </p:txBody>
      </p:sp>
      <p:pic>
        <p:nvPicPr>
          <p:cNvPr id="20" name="Grafik 19">
            <a:extLst>
              <a:ext uri="{FF2B5EF4-FFF2-40B4-BE49-F238E27FC236}">
                <a16:creationId xmlns:a16="http://schemas.microsoft.com/office/drawing/2014/main" id="{C606A661-86BC-40B2-9E99-C6213203C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5940" y="214053"/>
            <a:ext cx="1909211" cy="1879066"/>
          </a:xfrm>
          <a:prstGeom prst="rect">
            <a:avLst/>
          </a:prstGeom>
        </p:spPr>
      </p:pic>
      <p:sp>
        <p:nvSpPr>
          <p:cNvPr id="23" name="Rechteck 22">
            <a:extLst>
              <a:ext uri="{FF2B5EF4-FFF2-40B4-BE49-F238E27FC236}">
                <a16:creationId xmlns:a16="http://schemas.microsoft.com/office/drawing/2014/main" id="{C767A7D1-5AB4-44D7-B4A9-629BB573878B}"/>
              </a:ext>
            </a:extLst>
          </p:cNvPr>
          <p:cNvSpPr/>
          <p:nvPr/>
        </p:nvSpPr>
        <p:spPr>
          <a:xfrm>
            <a:off x="8511905" y="3327790"/>
            <a:ext cx="3867001" cy="830997"/>
          </a:xfrm>
          <a:prstGeom prst="rect">
            <a:avLst/>
          </a:prstGeom>
        </p:spPr>
        <p:txBody>
          <a:bodyPr wrap="square">
            <a:spAutoFit/>
          </a:bodyPr>
          <a:lstStyle/>
          <a:p>
            <a:r>
              <a:rPr lang="de-DE" sz="2400" b="1" dirty="0">
                <a:latin typeface="Calibri" panose="020F0502020204030204" pitchFamily="34" charset="0"/>
                <a:cs typeface="Calibri" panose="020F0502020204030204" pitchFamily="34" charset="0"/>
                <a:sym typeface="Wingdings" panose="05000000000000000000" pitchFamily="2" charset="2"/>
              </a:rPr>
              <a:t>Heidelberger Hitzetabelle und Empfehlungen</a:t>
            </a:r>
            <a:endParaRPr lang="de-DE" sz="2400" b="1" dirty="0"/>
          </a:p>
        </p:txBody>
      </p:sp>
      <p:sp>
        <p:nvSpPr>
          <p:cNvPr id="24" name="Pfeil: nach rechts 15">
            <a:extLst>
              <a:ext uri="{FF2B5EF4-FFF2-40B4-BE49-F238E27FC236}">
                <a16:creationId xmlns:a16="http://schemas.microsoft.com/office/drawing/2014/main" id="{7E0884BC-B415-45CC-B52D-54A9B2A866BD}"/>
              </a:ext>
            </a:extLst>
          </p:cNvPr>
          <p:cNvSpPr/>
          <p:nvPr/>
        </p:nvSpPr>
        <p:spPr>
          <a:xfrm>
            <a:off x="7539487" y="3403347"/>
            <a:ext cx="707366" cy="679881"/>
          </a:xfrm>
          <a:prstGeom prst="rightArrow">
            <a:avLst/>
          </a:prstGeom>
          <a:solidFill>
            <a:srgbClr val="6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p:cNvSpPr txBox="1"/>
          <p:nvPr/>
        </p:nvSpPr>
        <p:spPr>
          <a:xfrm>
            <a:off x="529620" y="1857909"/>
            <a:ext cx="7042915" cy="4955203"/>
          </a:xfrm>
          <a:prstGeom prst="rect">
            <a:avLst/>
          </a:prstGeom>
          <a:noFill/>
        </p:spPr>
        <p:txBody>
          <a:bodyPr wrap="square" rtlCol="0">
            <a:spAutoFit/>
          </a:bodyPr>
          <a:lstStyle/>
          <a:p>
            <a:pPr indent="-342000"/>
            <a:r>
              <a:rPr lang="de-DE" sz="2400" b="1" dirty="0">
                <a:latin typeface="Calibri" panose="020F0502020204030204" pitchFamily="34" charset="0"/>
                <a:cs typeface="Calibri" panose="020F0502020204030204" pitchFamily="34" charset="0"/>
              </a:rPr>
              <a:t>Veränderte Wirkung der Medikamente</a:t>
            </a:r>
          </a:p>
          <a:p>
            <a:pPr marL="900" indent="-342900">
              <a:buFont typeface="Arial" panose="020B0604020202020204" pitchFamily="34" charset="0"/>
              <a:buChar char="•"/>
            </a:pPr>
            <a:r>
              <a:rPr lang="de-DE" sz="2400" dirty="0">
                <a:latin typeface="Calibri" panose="020F0502020204030204" pitchFamily="34" charset="0"/>
                <a:cs typeface="Calibri" panose="020F0502020204030204" pitchFamily="34" charset="0"/>
              </a:rPr>
              <a:t>Rasches </a:t>
            </a:r>
            <a:r>
              <a:rPr lang="de-DE" sz="2400" dirty="0" err="1">
                <a:latin typeface="Calibri" panose="020F0502020204030204" pitchFamily="34" charset="0"/>
                <a:cs typeface="Calibri" panose="020F0502020204030204" pitchFamily="34" charset="0"/>
              </a:rPr>
              <a:t>Anfluten</a:t>
            </a:r>
            <a:r>
              <a:rPr lang="de-DE" sz="2400" dirty="0">
                <a:latin typeface="Calibri" panose="020F0502020204030204" pitchFamily="34" charset="0"/>
                <a:cs typeface="Calibri" panose="020F0502020204030204" pitchFamily="34" charset="0"/>
              </a:rPr>
              <a:t>, z. B. bei: </a:t>
            </a:r>
          </a:p>
          <a:p>
            <a:pPr marL="915300" lvl="3"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Opioid-Pflaster</a:t>
            </a:r>
          </a:p>
          <a:p>
            <a:pPr marL="915300" lvl="3"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Insulin (subkutan)</a:t>
            </a:r>
          </a:p>
          <a:p>
            <a:pPr marL="915300" lvl="3"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First-Pass-Medikamente (z. B. </a:t>
            </a:r>
            <a:r>
              <a:rPr lang="de-DE" sz="2000" dirty="0" err="1">
                <a:latin typeface="Calibri" panose="020F0502020204030204" pitchFamily="34" charset="0"/>
                <a:cs typeface="Calibri" panose="020F0502020204030204" pitchFamily="34" charset="0"/>
              </a:rPr>
              <a:t>Propranolol</a:t>
            </a:r>
            <a:r>
              <a:rPr lang="de-DE" sz="2000" dirty="0">
                <a:latin typeface="Calibri" panose="020F0502020204030204" pitchFamily="34" charset="0"/>
                <a:cs typeface="Calibri" panose="020F0502020204030204" pitchFamily="34" charset="0"/>
              </a:rPr>
              <a:t>)</a:t>
            </a:r>
          </a:p>
          <a:p>
            <a:pPr marL="900" indent="-342900">
              <a:buFont typeface="Arial" panose="020B0604020202020204" pitchFamily="34" charset="0"/>
              <a:buChar char="•"/>
            </a:pPr>
            <a:r>
              <a:rPr lang="de-DE" sz="2400" dirty="0">
                <a:latin typeface="Calibri" panose="020F0502020204030204" pitchFamily="34" charset="0"/>
                <a:cs typeface="Calibri" panose="020F0502020204030204" pitchFamily="34" charset="0"/>
              </a:rPr>
              <a:t>Reduzierte Elimination:</a:t>
            </a:r>
          </a:p>
          <a:p>
            <a:pPr marL="915300" lvl="3"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Abbau über die Niere</a:t>
            </a:r>
          </a:p>
          <a:p>
            <a:pPr marL="915300" lvl="3"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Lithium</a:t>
            </a:r>
          </a:p>
          <a:p>
            <a:pPr marL="900" indent="-342900">
              <a:buFont typeface="Arial" panose="020B0604020202020204" pitchFamily="34" charset="0"/>
              <a:buChar char="•"/>
            </a:pPr>
            <a:r>
              <a:rPr lang="de-DE" sz="2400" dirty="0">
                <a:latin typeface="Calibri" panose="020F0502020204030204" pitchFamily="34" charset="0"/>
                <a:cs typeface="Calibri" panose="020F0502020204030204" pitchFamily="34" charset="0"/>
              </a:rPr>
              <a:t>Verstärkung der Wirkung, z. B. bei:</a:t>
            </a:r>
          </a:p>
          <a:p>
            <a:pPr marL="915300" lvl="3"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Diuretika</a:t>
            </a:r>
          </a:p>
          <a:p>
            <a:pPr marL="915300" lvl="3" indent="-342900">
              <a:buFont typeface="Arial" panose="020B0604020202020204" pitchFamily="34" charset="0"/>
              <a:buChar char="•"/>
            </a:pPr>
            <a:r>
              <a:rPr lang="de-DE" sz="2000" dirty="0" err="1">
                <a:latin typeface="Calibri" panose="020F0502020204030204" pitchFamily="34" charset="0"/>
                <a:cs typeface="Calibri" panose="020F0502020204030204" pitchFamily="34" charset="0"/>
              </a:rPr>
              <a:t>Anticholinergika</a:t>
            </a:r>
            <a:r>
              <a:rPr lang="de-DE" sz="2000" dirty="0">
                <a:latin typeface="Calibri" panose="020F0502020204030204" pitchFamily="34" charset="0"/>
                <a:cs typeface="Calibri" panose="020F0502020204030204" pitchFamily="34" charset="0"/>
              </a:rPr>
              <a:t> (gehemmte Schweißproduktion)</a:t>
            </a:r>
          </a:p>
          <a:p>
            <a:pPr marL="915300" lvl="3" indent="-342900">
              <a:buFont typeface="Arial" panose="020B0604020202020204" pitchFamily="34" charset="0"/>
              <a:buChar char="•"/>
            </a:pPr>
            <a:r>
              <a:rPr lang="de-DE" sz="2000" dirty="0" err="1">
                <a:latin typeface="Calibri" panose="020F0502020204030204" pitchFamily="34" charset="0"/>
                <a:cs typeface="Calibri" panose="020F0502020204030204" pitchFamily="34" charset="0"/>
              </a:rPr>
              <a:t>Antipsychotika</a:t>
            </a:r>
            <a:endParaRPr lang="de-DE" sz="2000" dirty="0">
              <a:latin typeface="Calibri" panose="020F0502020204030204" pitchFamily="34" charset="0"/>
              <a:cs typeface="Calibri" panose="020F0502020204030204" pitchFamily="34" charset="0"/>
            </a:endParaRPr>
          </a:p>
          <a:p>
            <a:pPr marL="915300" lvl="3"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Medikamente zur RR-Senkung</a:t>
            </a:r>
          </a:p>
          <a:p>
            <a:pPr marL="0" lvl="3"/>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Haefeli</a:t>
            </a:r>
            <a:r>
              <a:rPr lang="de-DE" sz="1500" dirty="0">
                <a:latin typeface="Calibri" panose="020F0502020204030204" pitchFamily="34" charset="0"/>
                <a:cs typeface="Calibri" panose="020F0502020204030204" pitchFamily="34" charset="0"/>
              </a:rPr>
              <a:t> &amp; </a:t>
            </a:r>
            <a:r>
              <a:rPr lang="de-DE" sz="1500" dirty="0" err="1">
                <a:latin typeface="Calibri" panose="020F0502020204030204" pitchFamily="34" charset="0"/>
                <a:cs typeface="Calibri" panose="020F0502020204030204" pitchFamily="34" charset="0"/>
              </a:rPr>
              <a:t>Czock</a:t>
            </a:r>
            <a:r>
              <a:rPr lang="de-DE" sz="1500" dirty="0">
                <a:latin typeface="Calibri" panose="020F0502020204030204" pitchFamily="34" charset="0"/>
                <a:cs typeface="Calibri" panose="020F0502020204030204" pitchFamily="34" charset="0"/>
              </a:rPr>
              <a:t>, 2024)</a:t>
            </a:r>
          </a:p>
          <a:p>
            <a:pPr marL="572400" lvl="3"/>
            <a:endParaRPr lang="de-DE" sz="2000" dirty="0">
              <a:latin typeface="Calibri" panose="020F0502020204030204" pitchFamily="34" charset="0"/>
              <a:cs typeface="Calibri" panose="020F0502020204030204" pitchFamily="34" charset="0"/>
            </a:endParaRPr>
          </a:p>
        </p:txBody>
      </p:sp>
      <p:pic>
        <p:nvPicPr>
          <p:cNvPr id="25" name="Grafik 24">
            <a:extLst>
              <a:ext uri="{FF2B5EF4-FFF2-40B4-BE49-F238E27FC236}">
                <a16:creationId xmlns:a16="http://schemas.microsoft.com/office/drawing/2014/main" id="{C8DEE7DD-B290-4E26-A792-29FB69839C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852199">
            <a:off x="8839608" y="5301196"/>
            <a:ext cx="1910117" cy="630086"/>
          </a:xfrm>
          <a:prstGeom prst="rect">
            <a:avLst/>
          </a:prstGeom>
        </p:spPr>
      </p:pic>
      <p:pic>
        <p:nvPicPr>
          <p:cNvPr id="27" name="Grafik 26">
            <a:extLst>
              <a:ext uri="{FF2B5EF4-FFF2-40B4-BE49-F238E27FC236}">
                <a16:creationId xmlns:a16="http://schemas.microsoft.com/office/drawing/2014/main" id="{D9992608-F17D-4E6A-839F-8DE0A56D61D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592384" y="4336685"/>
            <a:ext cx="928711" cy="960894"/>
          </a:xfrm>
          <a:prstGeom prst="rect">
            <a:avLst/>
          </a:prstGeom>
        </p:spPr>
      </p:pic>
    </p:spTree>
    <p:extLst>
      <p:ext uri="{BB962C8B-B14F-4D97-AF65-F5344CB8AC3E}">
        <p14:creationId xmlns:p14="http://schemas.microsoft.com/office/powerpoint/2010/main" val="1444603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918438"/>
            <a:ext cx="10515600" cy="1325563"/>
          </a:xfrm>
        </p:spPr>
        <p:txBody>
          <a:bodyPr>
            <a:normAutofit/>
          </a:bodyPr>
          <a:lstStyle/>
          <a:p>
            <a:pPr algn="ctr"/>
            <a:r>
              <a:rPr lang="de-DE" sz="2800" dirty="0"/>
              <a:t>Befragung von 878 Pflegefachpersonen durch die Landespflegekammer Rheinland-Pfalz 2023</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138353916"/>
              </p:ext>
            </p:extLst>
          </p:nvPr>
        </p:nvGraphicFramePr>
        <p:xfrm>
          <a:off x="504860" y="2443594"/>
          <a:ext cx="5486400" cy="3713162"/>
        </p:xfrm>
        <a:graphic>
          <a:graphicData uri="http://schemas.openxmlformats.org/drawingml/2006/chart">
            <c:chart xmlns:c="http://schemas.openxmlformats.org/drawingml/2006/chart" xmlns:r="http://schemas.openxmlformats.org/officeDocument/2006/relationships" r:id="rId3"/>
          </a:graphicData>
        </a:graphic>
      </p:graphicFrame>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32</a:t>
            </a:fld>
            <a:endParaRPr lang="de-DE"/>
          </a:p>
        </p:txBody>
      </p:sp>
      <p:graphicFrame>
        <p:nvGraphicFramePr>
          <p:cNvPr id="11" name="Diagramm 10"/>
          <p:cNvGraphicFramePr/>
          <p:nvPr>
            <p:extLst>
              <p:ext uri="{D42A27DB-BD31-4B8C-83A1-F6EECF244321}">
                <p14:modId xmlns:p14="http://schemas.microsoft.com/office/powerpoint/2010/main" val="2436646750"/>
              </p:ext>
            </p:extLst>
          </p:nvPr>
        </p:nvGraphicFramePr>
        <p:xfrm>
          <a:off x="6205182" y="2443594"/>
          <a:ext cx="5486400" cy="371316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Vulnerable Gruppen</a:t>
            </a:r>
          </a:p>
        </p:txBody>
      </p:sp>
      <p:sp>
        <p:nvSpPr>
          <p:cNvPr id="3" name="Rechteck 2"/>
          <p:cNvSpPr/>
          <p:nvPr/>
        </p:nvSpPr>
        <p:spPr>
          <a:xfrm>
            <a:off x="6038604" y="6098881"/>
            <a:ext cx="5267852" cy="323165"/>
          </a:xfrm>
          <a:prstGeom prst="rect">
            <a:avLst/>
          </a:prstGeom>
        </p:spPr>
        <p:txBody>
          <a:bodyPr wrap="none">
            <a:spAutoFit/>
          </a:bodyPr>
          <a:lstStyle/>
          <a:p>
            <a:r>
              <a:rPr lang="de-DE" sz="1500" dirty="0">
                <a:latin typeface="Calibri" panose="020F0502020204030204" pitchFamily="34" charset="0"/>
                <a:cs typeface="Calibri" panose="020F0502020204030204" pitchFamily="34" charset="0"/>
              </a:rPr>
              <a:t>(Landespflegekammer Rheinland-Pfalz, 2023; eigene Darstellung)</a:t>
            </a:r>
          </a:p>
        </p:txBody>
      </p:sp>
    </p:spTree>
    <p:extLst>
      <p:ext uri="{BB962C8B-B14F-4D97-AF65-F5344CB8AC3E}">
        <p14:creationId xmlns:p14="http://schemas.microsoft.com/office/powerpoint/2010/main" val="3835125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BD6AF-E470-A780-BABA-377A37CB048D}"/>
              </a:ext>
            </a:extLst>
          </p:cNvPr>
          <p:cNvSpPr>
            <a:spLocks noGrp="1"/>
          </p:cNvSpPr>
          <p:nvPr>
            <p:ph type="title"/>
          </p:nvPr>
        </p:nvSpPr>
        <p:spPr>
          <a:xfrm>
            <a:off x="838200" y="1091463"/>
            <a:ext cx="10515600" cy="828777"/>
          </a:xfrm>
        </p:spPr>
        <p:txBody>
          <a:bodyPr>
            <a:noAutofit/>
          </a:bodyPr>
          <a:lstStyle/>
          <a:p>
            <a:pPr algn="ctr"/>
            <a:r>
              <a:rPr lang="de-DE" sz="2800" dirty="0"/>
              <a:t>Befragung von 428 Pflegefachpersonen im Sommer 2020: Das Tragen von Persönlicher Schutzausrüstung (PSA) an heißen Tagen führte zu…</a:t>
            </a:r>
          </a:p>
        </p:txBody>
      </p:sp>
      <p:graphicFrame>
        <p:nvGraphicFramePr>
          <p:cNvPr id="10" name="Inhaltsplatzhalter 9"/>
          <p:cNvGraphicFramePr>
            <a:graphicFrameLocks noGrp="1"/>
          </p:cNvGraphicFramePr>
          <p:nvPr>
            <p:ph idx="1"/>
            <p:extLst>
              <p:ext uri="{D42A27DB-BD31-4B8C-83A1-F6EECF244321}">
                <p14:modId xmlns:p14="http://schemas.microsoft.com/office/powerpoint/2010/main" val="2700103219"/>
              </p:ext>
            </p:extLst>
          </p:nvPr>
        </p:nvGraphicFramePr>
        <p:xfrm>
          <a:off x="838200" y="2073275"/>
          <a:ext cx="5257800" cy="4257040"/>
        </p:xfrm>
        <a:graphic>
          <a:graphicData uri="http://schemas.openxmlformats.org/drawingml/2006/table">
            <a:tbl>
              <a:tblPr firstRow="1" bandRow="1">
                <a:tableStyleId>{5C22544A-7EE6-4342-B048-85BDC9FD1C3A}</a:tableStyleId>
              </a:tblPr>
              <a:tblGrid>
                <a:gridCol w="2879035">
                  <a:extLst>
                    <a:ext uri="{9D8B030D-6E8A-4147-A177-3AD203B41FA5}">
                      <a16:colId xmlns:a16="http://schemas.microsoft.com/office/drawing/2014/main" val="3180348283"/>
                    </a:ext>
                  </a:extLst>
                </a:gridCol>
                <a:gridCol w="2378765">
                  <a:extLst>
                    <a:ext uri="{9D8B030D-6E8A-4147-A177-3AD203B41FA5}">
                      <a16:colId xmlns:a16="http://schemas.microsoft.com/office/drawing/2014/main" val="3702117627"/>
                    </a:ext>
                  </a:extLst>
                </a:gridCol>
              </a:tblGrid>
              <a:tr h="370840">
                <a:tc>
                  <a:txBody>
                    <a:bodyPr/>
                    <a:lstStyle/>
                    <a:p>
                      <a:r>
                        <a:rPr lang="de-DE" sz="1500" dirty="0">
                          <a:latin typeface="Calibri" panose="020F0502020204030204" pitchFamily="34" charset="0"/>
                          <a:cs typeface="Calibri" panose="020F0502020204030204" pitchFamily="34" charset="0"/>
                        </a:rPr>
                        <a:t>Gesundheitsprobleme</a:t>
                      </a:r>
                    </a:p>
                  </a:txBody>
                  <a:tcPr/>
                </a:tc>
                <a:tc>
                  <a:txBody>
                    <a:bodyPr/>
                    <a:lstStyle/>
                    <a:p>
                      <a:r>
                        <a:rPr lang="de-DE" sz="1500" dirty="0">
                          <a:latin typeface="Calibri" panose="020F0502020204030204" pitchFamily="34" charset="0"/>
                          <a:cs typeface="Calibri" panose="020F0502020204030204" pitchFamily="34" charset="0"/>
                        </a:rPr>
                        <a:t>% der befragten Pflegefachpersonen</a:t>
                      </a:r>
                    </a:p>
                  </a:txBody>
                  <a:tcPr/>
                </a:tc>
                <a:extLst>
                  <a:ext uri="{0D108BD9-81ED-4DB2-BD59-A6C34878D82A}">
                    <a16:rowId xmlns:a16="http://schemas.microsoft.com/office/drawing/2014/main" val="3955277536"/>
                  </a:ext>
                </a:extLst>
              </a:tr>
              <a:tr h="370840">
                <a:tc>
                  <a:txBody>
                    <a:bodyPr/>
                    <a:lstStyle/>
                    <a:p>
                      <a:r>
                        <a:rPr lang="de-DE" sz="1500" dirty="0">
                          <a:latin typeface="Calibri" panose="020F0502020204030204" pitchFamily="34" charset="0"/>
                          <a:cs typeface="Calibri" panose="020F0502020204030204" pitchFamily="34" charset="0"/>
                        </a:rPr>
                        <a:t>Unsicherheit</a:t>
                      </a:r>
                    </a:p>
                  </a:txBody>
                  <a:tcPr/>
                </a:tc>
                <a:tc>
                  <a:txBody>
                    <a:bodyPr/>
                    <a:lstStyle/>
                    <a:p>
                      <a:r>
                        <a:rPr lang="de-DE" sz="1500" dirty="0">
                          <a:latin typeface="Calibri" panose="020F0502020204030204" pitchFamily="34" charset="0"/>
                          <a:cs typeface="Calibri" panose="020F0502020204030204" pitchFamily="34" charset="0"/>
                        </a:rPr>
                        <a:t>28,1</a:t>
                      </a:r>
                    </a:p>
                  </a:txBody>
                  <a:tcPr/>
                </a:tc>
                <a:extLst>
                  <a:ext uri="{0D108BD9-81ED-4DB2-BD59-A6C34878D82A}">
                    <a16:rowId xmlns:a16="http://schemas.microsoft.com/office/drawing/2014/main" val="738511380"/>
                  </a:ext>
                </a:extLst>
              </a:tr>
              <a:tr h="370840">
                <a:tc>
                  <a:txBody>
                    <a:bodyPr/>
                    <a:lstStyle/>
                    <a:p>
                      <a:r>
                        <a:rPr lang="de-DE" sz="1500" dirty="0">
                          <a:latin typeface="Calibri" panose="020F0502020204030204" pitchFamily="34" charset="0"/>
                          <a:cs typeface="Calibri" panose="020F0502020204030204" pitchFamily="34" charset="0"/>
                        </a:rPr>
                        <a:t>Nervosität</a:t>
                      </a:r>
                    </a:p>
                  </a:txBody>
                  <a:tcPr/>
                </a:tc>
                <a:tc>
                  <a:txBody>
                    <a:bodyPr/>
                    <a:lstStyle/>
                    <a:p>
                      <a:r>
                        <a:rPr lang="de-DE" sz="1500" dirty="0">
                          <a:latin typeface="Calibri" panose="020F0502020204030204" pitchFamily="34" charset="0"/>
                          <a:cs typeface="Calibri" panose="020F0502020204030204" pitchFamily="34" charset="0"/>
                        </a:rPr>
                        <a:t>37,4</a:t>
                      </a:r>
                    </a:p>
                  </a:txBody>
                  <a:tcPr/>
                </a:tc>
                <a:extLst>
                  <a:ext uri="{0D108BD9-81ED-4DB2-BD59-A6C34878D82A}">
                    <a16:rowId xmlns:a16="http://schemas.microsoft.com/office/drawing/2014/main" val="2170153278"/>
                  </a:ext>
                </a:extLst>
              </a:tr>
              <a:tr h="370840">
                <a:tc>
                  <a:txBody>
                    <a:bodyPr/>
                    <a:lstStyle/>
                    <a:p>
                      <a:r>
                        <a:rPr lang="de-DE" sz="1500" dirty="0">
                          <a:latin typeface="Calibri" panose="020F0502020204030204" pitchFamily="34" charset="0"/>
                          <a:cs typeface="Calibri" panose="020F0502020204030204" pitchFamily="34" charset="0"/>
                        </a:rPr>
                        <a:t>Schwindel</a:t>
                      </a:r>
                    </a:p>
                  </a:txBody>
                  <a:tcPr/>
                </a:tc>
                <a:tc>
                  <a:txBody>
                    <a:bodyPr/>
                    <a:lstStyle/>
                    <a:p>
                      <a:r>
                        <a:rPr lang="de-DE" sz="1500" dirty="0">
                          <a:latin typeface="Calibri" panose="020F0502020204030204" pitchFamily="34" charset="0"/>
                          <a:cs typeface="Calibri" panose="020F0502020204030204" pitchFamily="34" charset="0"/>
                        </a:rPr>
                        <a:t>48,8</a:t>
                      </a:r>
                    </a:p>
                  </a:txBody>
                  <a:tcPr/>
                </a:tc>
                <a:extLst>
                  <a:ext uri="{0D108BD9-81ED-4DB2-BD59-A6C34878D82A}">
                    <a16:rowId xmlns:a16="http://schemas.microsoft.com/office/drawing/2014/main" val="348704534"/>
                  </a:ext>
                </a:extLst>
              </a:tr>
              <a:tr h="370840">
                <a:tc>
                  <a:txBody>
                    <a:bodyPr/>
                    <a:lstStyle/>
                    <a:p>
                      <a:r>
                        <a:rPr lang="de-DE" sz="1500" dirty="0">
                          <a:latin typeface="Calibri" panose="020F0502020204030204" pitchFamily="34" charset="0"/>
                          <a:cs typeface="Calibri" panose="020F0502020204030204" pitchFamily="34" charset="0"/>
                        </a:rPr>
                        <a:t>Hautprobleme</a:t>
                      </a:r>
                    </a:p>
                  </a:txBody>
                  <a:tcPr/>
                </a:tc>
                <a:tc>
                  <a:txBody>
                    <a:bodyPr/>
                    <a:lstStyle/>
                    <a:p>
                      <a:r>
                        <a:rPr lang="de-DE" sz="1500" dirty="0">
                          <a:latin typeface="Calibri" panose="020F0502020204030204" pitchFamily="34" charset="0"/>
                          <a:cs typeface="Calibri" panose="020F0502020204030204" pitchFamily="34" charset="0"/>
                        </a:rPr>
                        <a:t>57,8</a:t>
                      </a:r>
                    </a:p>
                  </a:txBody>
                  <a:tcPr/>
                </a:tc>
                <a:extLst>
                  <a:ext uri="{0D108BD9-81ED-4DB2-BD59-A6C34878D82A}">
                    <a16:rowId xmlns:a16="http://schemas.microsoft.com/office/drawing/2014/main" val="1060440906"/>
                  </a:ext>
                </a:extLst>
              </a:tr>
              <a:tr h="370840">
                <a:tc>
                  <a:txBody>
                    <a:bodyPr/>
                    <a:lstStyle/>
                    <a:p>
                      <a:r>
                        <a:rPr lang="de-DE" sz="1500" dirty="0">
                          <a:latin typeface="Calibri" panose="020F0502020204030204" pitchFamily="34" charset="0"/>
                          <a:cs typeface="Calibri" panose="020F0502020204030204" pitchFamily="34" charset="0"/>
                        </a:rPr>
                        <a:t>Kurzatmigkeit</a:t>
                      </a:r>
                    </a:p>
                  </a:txBody>
                  <a:tcPr/>
                </a:tc>
                <a:tc>
                  <a:txBody>
                    <a:bodyPr/>
                    <a:lstStyle/>
                    <a:p>
                      <a:r>
                        <a:rPr lang="de-DE" sz="1500" dirty="0">
                          <a:latin typeface="Calibri" panose="020F0502020204030204" pitchFamily="34" charset="0"/>
                          <a:cs typeface="Calibri" panose="020F0502020204030204" pitchFamily="34" charset="0"/>
                        </a:rPr>
                        <a:t>69,3</a:t>
                      </a:r>
                    </a:p>
                  </a:txBody>
                  <a:tcPr/>
                </a:tc>
                <a:extLst>
                  <a:ext uri="{0D108BD9-81ED-4DB2-BD59-A6C34878D82A}">
                    <a16:rowId xmlns:a16="http://schemas.microsoft.com/office/drawing/2014/main" val="746940336"/>
                  </a:ext>
                </a:extLst>
              </a:tr>
              <a:tr h="370840">
                <a:tc>
                  <a:txBody>
                    <a:bodyPr/>
                    <a:lstStyle/>
                    <a:p>
                      <a:r>
                        <a:rPr lang="de-DE" sz="1500" dirty="0">
                          <a:latin typeface="Calibri" panose="020F0502020204030204" pitchFamily="34" charset="0"/>
                          <a:cs typeface="Calibri" panose="020F0502020204030204" pitchFamily="34" charset="0"/>
                        </a:rPr>
                        <a:t>Kopfschmerzen</a:t>
                      </a:r>
                    </a:p>
                  </a:txBody>
                  <a:tcPr/>
                </a:tc>
                <a:tc>
                  <a:txBody>
                    <a:bodyPr/>
                    <a:lstStyle/>
                    <a:p>
                      <a:r>
                        <a:rPr lang="de-DE" sz="1500" dirty="0">
                          <a:latin typeface="Calibri" panose="020F0502020204030204" pitchFamily="34" charset="0"/>
                          <a:cs typeface="Calibri" panose="020F0502020204030204" pitchFamily="34" charset="0"/>
                        </a:rPr>
                        <a:t>71,2</a:t>
                      </a:r>
                    </a:p>
                  </a:txBody>
                  <a:tcPr/>
                </a:tc>
                <a:extLst>
                  <a:ext uri="{0D108BD9-81ED-4DB2-BD59-A6C34878D82A}">
                    <a16:rowId xmlns:a16="http://schemas.microsoft.com/office/drawing/2014/main" val="3928559148"/>
                  </a:ext>
                </a:extLst>
              </a:tr>
              <a:tr h="370840">
                <a:tc>
                  <a:txBody>
                    <a:bodyPr/>
                    <a:lstStyle/>
                    <a:p>
                      <a:r>
                        <a:rPr lang="de-DE" sz="1500" dirty="0">
                          <a:latin typeface="Calibri" panose="020F0502020204030204" pitchFamily="34" charset="0"/>
                          <a:cs typeface="Calibri" panose="020F0502020204030204" pitchFamily="34" charset="0"/>
                        </a:rPr>
                        <a:t>Gereiztheit</a:t>
                      </a:r>
                    </a:p>
                  </a:txBody>
                  <a:tcPr/>
                </a:tc>
                <a:tc>
                  <a:txBody>
                    <a:bodyPr/>
                    <a:lstStyle/>
                    <a:p>
                      <a:r>
                        <a:rPr lang="de-DE" sz="1500" dirty="0">
                          <a:latin typeface="Calibri" panose="020F0502020204030204" pitchFamily="34" charset="0"/>
                          <a:cs typeface="Calibri" panose="020F0502020204030204" pitchFamily="34" charset="0"/>
                        </a:rPr>
                        <a:t>74,8</a:t>
                      </a:r>
                    </a:p>
                  </a:txBody>
                  <a:tcPr/>
                </a:tc>
                <a:extLst>
                  <a:ext uri="{0D108BD9-81ED-4DB2-BD59-A6C34878D82A}">
                    <a16:rowId xmlns:a16="http://schemas.microsoft.com/office/drawing/2014/main" val="4013664035"/>
                  </a:ext>
                </a:extLst>
              </a:tr>
              <a:tr h="370840">
                <a:tc>
                  <a:txBody>
                    <a:bodyPr/>
                    <a:lstStyle/>
                    <a:p>
                      <a:r>
                        <a:rPr lang="de-DE" sz="1500" dirty="0">
                          <a:latin typeface="Calibri" panose="020F0502020204030204" pitchFamily="34" charset="0"/>
                          <a:cs typeface="Calibri" panose="020F0502020204030204" pitchFamily="34" charset="0"/>
                        </a:rPr>
                        <a:t>Unzufriedenheit</a:t>
                      </a:r>
                    </a:p>
                  </a:txBody>
                  <a:tcPr/>
                </a:tc>
                <a:tc>
                  <a:txBody>
                    <a:bodyPr/>
                    <a:lstStyle/>
                    <a:p>
                      <a:r>
                        <a:rPr lang="de-DE" sz="1500" dirty="0">
                          <a:latin typeface="Calibri" panose="020F0502020204030204" pitchFamily="34" charset="0"/>
                          <a:cs typeface="Calibri" panose="020F0502020204030204" pitchFamily="34" charset="0"/>
                        </a:rPr>
                        <a:t>82,6</a:t>
                      </a:r>
                    </a:p>
                  </a:txBody>
                  <a:tcPr/>
                </a:tc>
                <a:extLst>
                  <a:ext uri="{0D108BD9-81ED-4DB2-BD59-A6C34878D82A}">
                    <a16:rowId xmlns:a16="http://schemas.microsoft.com/office/drawing/2014/main" val="709819262"/>
                  </a:ext>
                </a:extLst>
              </a:tr>
              <a:tr h="370840">
                <a:tc>
                  <a:txBody>
                    <a:bodyPr/>
                    <a:lstStyle/>
                    <a:p>
                      <a:r>
                        <a:rPr lang="de-DE" sz="1500" dirty="0">
                          <a:latin typeface="Calibri" panose="020F0502020204030204" pitchFamily="34" charset="0"/>
                          <a:cs typeface="Calibri" panose="020F0502020204030204" pitchFamily="34" charset="0"/>
                        </a:rPr>
                        <a:t>Müdigkeit</a:t>
                      </a:r>
                    </a:p>
                  </a:txBody>
                  <a:tcPr/>
                </a:tc>
                <a:tc>
                  <a:txBody>
                    <a:bodyPr/>
                    <a:lstStyle/>
                    <a:p>
                      <a:r>
                        <a:rPr lang="de-DE" sz="1500" dirty="0">
                          <a:latin typeface="Calibri" panose="020F0502020204030204" pitchFamily="34" charset="0"/>
                          <a:cs typeface="Calibri" panose="020F0502020204030204" pitchFamily="34" charset="0"/>
                        </a:rPr>
                        <a:t>90,3</a:t>
                      </a:r>
                    </a:p>
                  </a:txBody>
                  <a:tcPr/>
                </a:tc>
                <a:extLst>
                  <a:ext uri="{0D108BD9-81ED-4DB2-BD59-A6C34878D82A}">
                    <a16:rowId xmlns:a16="http://schemas.microsoft.com/office/drawing/2014/main" val="3347110909"/>
                  </a:ext>
                </a:extLst>
              </a:tr>
              <a:tr h="370840">
                <a:tc>
                  <a:txBody>
                    <a:bodyPr/>
                    <a:lstStyle/>
                    <a:p>
                      <a:r>
                        <a:rPr lang="de-DE" sz="1500" dirty="0">
                          <a:latin typeface="Calibri" panose="020F0502020204030204" pitchFamily="34" charset="0"/>
                          <a:cs typeface="Calibri" panose="020F0502020204030204" pitchFamily="34" charset="0"/>
                        </a:rPr>
                        <a:t>Erschöpfung</a:t>
                      </a:r>
                    </a:p>
                  </a:txBody>
                  <a:tcPr/>
                </a:tc>
                <a:tc>
                  <a:txBody>
                    <a:bodyPr/>
                    <a:lstStyle/>
                    <a:p>
                      <a:r>
                        <a:rPr lang="de-DE" sz="1500" dirty="0">
                          <a:latin typeface="Calibri" panose="020F0502020204030204" pitchFamily="34" charset="0"/>
                          <a:cs typeface="Calibri" panose="020F0502020204030204" pitchFamily="34" charset="0"/>
                        </a:rPr>
                        <a:t>96,5</a:t>
                      </a:r>
                    </a:p>
                  </a:txBody>
                  <a:tcPr/>
                </a:tc>
                <a:extLst>
                  <a:ext uri="{0D108BD9-81ED-4DB2-BD59-A6C34878D82A}">
                    <a16:rowId xmlns:a16="http://schemas.microsoft.com/office/drawing/2014/main" val="3960436027"/>
                  </a:ext>
                </a:extLst>
              </a:tr>
            </a:tbl>
          </a:graphicData>
        </a:graphic>
      </p:graphicFrame>
      <p:sp>
        <p:nvSpPr>
          <p:cNvPr id="4" name="Datumsplatzhalter 3">
            <a:extLst>
              <a:ext uri="{FF2B5EF4-FFF2-40B4-BE49-F238E27FC236}">
                <a16:creationId xmlns:a16="http://schemas.microsoft.com/office/drawing/2014/main" id="{017A760E-2E72-1B07-3A55-EFE8660FECA6}"/>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CFAAA25E-4FA8-80BC-A299-4336E144C7C1}"/>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33</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Inhaltsplatzhalter 2">
            <a:extLst>
              <a:ext uri="{FF2B5EF4-FFF2-40B4-BE49-F238E27FC236}">
                <a16:creationId xmlns:a16="http://schemas.microsoft.com/office/drawing/2014/main" id="{96B79C06-EE87-58A3-AD88-1C531A27E862}"/>
              </a:ext>
            </a:extLst>
          </p:cNvPr>
          <p:cNvSpPr txBox="1">
            <a:spLocks/>
          </p:cNvSpPr>
          <p:nvPr/>
        </p:nvSpPr>
        <p:spPr>
          <a:xfrm>
            <a:off x="6422620" y="2275336"/>
            <a:ext cx="5338850" cy="4263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p:txBody>
      </p:sp>
      <p:sp>
        <p:nvSpPr>
          <p:cNvPr id="7"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Vulnerable Gruppen</a:t>
            </a:r>
          </a:p>
        </p:txBody>
      </p:sp>
      <p:sp>
        <p:nvSpPr>
          <p:cNvPr id="8" name="Textfeld 7"/>
          <p:cNvSpPr txBox="1"/>
          <p:nvPr/>
        </p:nvSpPr>
        <p:spPr>
          <a:xfrm>
            <a:off x="6422620" y="2616832"/>
            <a:ext cx="5338850" cy="3046988"/>
          </a:xfrm>
          <a:prstGeom prst="rect">
            <a:avLst/>
          </a:prstGeom>
          <a:noFill/>
        </p:spPr>
        <p:txBody>
          <a:bodyPr wrap="square" rtlCol="0">
            <a:spAutoFit/>
          </a:bodyPr>
          <a:lstStyle/>
          <a:p>
            <a:r>
              <a:rPr lang="de-DE" sz="2400" dirty="0"/>
              <a:t>Als besonders belastend wurde empfunden:</a:t>
            </a:r>
          </a:p>
          <a:p>
            <a:pPr marL="342900" indent="-342900">
              <a:buFont typeface="Arial" panose="020B0604020202020204" pitchFamily="34" charset="0"/>
              <a:buChar char="•"/>
            </a:pPr>
            <a:r>
              <a:rPr lang="de-DE" sz="2400" dirty="0"/>
              <a:t>das Tragen einer Schutzausrüstung / Arbeitskleidung / Mund-Nasen-Schutz</a:t>
            </a:r>
          </a:p>
          <a:p>
            <a:pPr marL="342900" indent="-342900">
              <a:buFont typeface="Arial" panose="020B0604020202020204" pitchFamily="34" charset="0"/>
              <a:buChar char="•"/>
            </a:pPr>
            <a:r>
              <a:rPr lang="de-DE" sz="2400" dirty="0"/>
              <a:t>körperlich schwere Arbeit</a:t>
            </a:r>
          </a:p>
          <a:p>
            <a:pPr marL="342900" indent="-342900">
              <a:buFont typeface="Arial" panose="020B0604020202020204" pitchFamily="34" charset="0"/>
              <a:buChar char="•"/>
            </a:pPr>
            <a:r>
              <a:rPr lang="de-DE" sz="2400" dirty="0"/>
              <a:t>„</a:t>
            </a:r>
            <a:r>
              <a:rPr lang="de-DE" sz="2400" dirty="0" err="1"/>
              <a:t>durchgetaktete</a:t>
            </a:r>
            <a:r>
              <a:rPr lang="de-DE" sz="2400" dirty="0"/>
              <a:t> Arbeit“</a:t>
            </a:r>
          </a:p>
          <a:p>
            <a:pPr marL="342900" indent="-342900">
              <a:buFont typeface="Arial" panose="020B0604020202020204" pitchFamily="34" charset="0"/>
              <a:buChar char="•"/>
            </a:pPr>
            <a:r>
              <a:rPr lang="de-DE" sz="2400" dirty="0"/>
              <a:t>aufgeheizte Innenräume</a:t>
            </a:r>
          </a:p>
          <a:p>
            <a:endParaRPr lang="de-DE" sz="2400" dirty="0"/>
          </a:p>
        </p:txBody>
      </p:sp>
      <p:sp>
        <p:nvSpPr>
          <p:cNvPr id="9" name="Rechteck 8"/>
          <p:cNvSpPr/>
          <p:nvPr/>
        </p:nvSpPr>
        <p:spPr>
          <a:xfrm>
            <a:off x="9441873" y="6085678"/>
            <a:ext cx="1836528" cy="323165"/>
          </a:xfrm>
          <a:prstGeom prst="rect">
            <a:avLst/>
          </a:prstGeom>
        </p:spPr>
        <p:txBody>
          <a:bodyPr wrap="none">
            <a:spAutoFit/>
          </a:bodyPr>
          <a:lstStyle/>
          <a:p>
            <a:pPr lvl="0">
              <a:defRPr/>
            </a:pPr>
            <a:r>
              <a:rPr lang="de-DE" sz="1500" dirty="0"/>
              <a:t>(</a:t>
            </a:r>
            <a:r>
              <a:rPr lang="de-DE" sz="1500" dirty="0" err="1"/>
              <a:t>Jegodka</a:t>
            </a:r>
            <a:r>
              <a:rPr lang="de-DE" sz="1500" dirty="0"/>
              <a:t> et al., 2021)</a:t>
            </a:r>
          </a:p>
        </p:txBody>
      </p:sp>
    </p:spTree>
    <p:extLst>
      <p:ext uri="{BB962C8B-B14F-4D97-AF65-F5344CB8AC3E}">
        <p14:creationId xmlns:p14="http://schemas.microsoft.com/office/powerpoint/2010/main" val="3044327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017A760E-2E72-1B07-3A55-EFE8660FECA6}"/>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CFAAA25E-4FA8-80BC-A299-4336E144C7C1}"/>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34</a:t>
            </a:fld>
            <a:endParaRPr lang="de-DE">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5" name="Diagramm 14"/>
          <p:cNvGraphicFramePr>
            <a:graphicFrameLocks/>
          </p:cNvGraphicFramePr>
          <p:nvPr>
            <p:extLst>
              <p:ext uri="{D42A27DB-BD31-4B8C-83A1-F6EECF244321}">
                <p14:modId xmlns:p14="http://schemas.microsoft.com/office/powerpoint/2010/main" val="3770049123"/>
              </p:ext>
            </p:extLst>
          </p:nvPr>
        </p:nvGraphicFramePr>
        <p:xfrm>
          <a:off x="878364" y="1976367"/>
          <a:ext cx="9917113" cy="443611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p:cNvSpPr/>
          <p:nvPr/>
        </p:nvSpPr>
        <p:spPr>
          <a:xfrm>
            <a:off x="7857842" y="6089312"/>
            <a:ext cx="3383940" cy="323165"/>
          </a:xfrm>
          <a:prstGeom prst="rect">
            <a:avLst/>
          </a:prstGeom>
        </p:spPr>
        <p:txBody>
          <a:bodyPr wrap="none">
            <a:spAutoFit/>
          </a:bodyPr>
          <a:lstStyle/>
          <a:p>
            <a:pPr algn="r"/>
            <a:r>
              <a:rPr lang="de-DE" sz="1500" dirty="0">
                <a:latin typeface="Calibri" panose="020F0502020204030204" pitchFamily="34" charset="0"/>
                <a:cs typeface="Calibri" panose="020F0502020204030204" pitchFamily="34" charset="0"/>
              </a:rPr>
              <a:t>(</a:t>
            </a:r>
            <a:r>
              <a:rPr lang="de-DE" sz="1500" dirty="0" err="1">
                <a:latin typeface="Calibri" panose="020F0502020204030204" pitchFamily="34" charset="0"/>
                <a:cs typeface="Calibri" panose="020F0502020204030204" pitchFamily="34" charset="0"/>
              </a:rPr>
              <a:t>Jegodka</a:t>
            </a:r>
            <a:r>
              <a:rPr lang="de-DE" sz="1500" dirty="0">
                <a:latin typeface="Calibri" panose="020F0502020204030204" pitchFamily="34" charset="0"/>
                <a:cs typeface="Calibri" panose="020F0502020204030204" pitchFamily="34" charset="0"/>
              </a:rPr>
              <a:t> et al., 2021; eigene Darstellung)</a:t>
            </a:r>
          </a:p>
        </p:txBody>
      </p:sp>
      <p:sp>
        <p:nvSpPr>
          <p:cNvPr id="8" name="Titel 1">
            <a:extLst>
              <a:ext uri="{FF2B5EF4-FFF2-40B4-BE49-F238E27FC236}">
                <a16:creationId xmlns:a16="http://schemas.microsoft.com/office/drawing/2014/main" id="{D4CBD6AF-E470-A780-BABA-377A37CB048D}"/>
              </a:ext>
            </a:extLst>
          </p:cNvPr>
          <p:cNvSpPr>
            <a:spLocks noGrp="1"/>
          </p:cNvSpPr>
          <p:nvPr>
            <p:ph type="title"/>
          </p:nvPr>
        </p:nvSpPr>
        <p:spPr>
          <a:xfrm>
            <a:off x="838200" y="1228623"/>
            <a:ext cx="10515600" cy="828777"/>
          </a:xfrm>
        </p:spPr>
        <p:txBody>
          <a:bodyPr>
            <a:noAutofit/>
          </a:bodyPr>
          <a:lstStyle/>
          <a:p>
            <a:pPr algn="ctr"/>
            <a:r>
              <a:rPr lang="de-DE" sz="2800" dirty="0"/>
              <a:t>Befragung von 428 Pflegefachpersonen im Sommer 2020</a:t>
            </a:r>
          </a:p>
        </p:txBody>
      </p:sp>
      <p:sp>
        <p:nvSpPr>
          <p:cNvPr id="9"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Vulnerable Gruppen</a:t>
            </a:r>
          </a:p>
        </p:txBody>
      </p:sp>
    </p:spTree>
    <p:extLst>
      <p:ext uri="{BB962C8B-B14F-4D97-AF65-F5344CB8AC3E}">
        <p14:creationId xmlns:p14="http://schemas.microsoft.com/office/powerpoint/2010/main" val="2326647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B4824E2-252F-26C9-DCC1-DAE5791FF985}"/>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AFEB530E-78D0-3C04-9347-01CE09FF8E6C}"/>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35</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8" name="Titel 1"/>
          <p:cNvSpPr txBox="1">
            <a:spLocks/>
          </p:cNvSpPr>
          <p:nvPr/>
        </p:nvSpPr>
        <p:spPr>
          <a:xfrm>
            <a:off x="1193330" y="394871"/>
            <a:ext cx="9830391" cy="1017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Vulnerable Gruppen</a:t>
            </a:r>
          </a:p>
        </p:txBody>
      </p:sp>
      <p:sp>
        <p:nvSpPr>
          <p:cNvPr id="9" name="Titel 1">
            <a:extLst>
              <a:ext uri="{FF2B5EF4-FFF2-40B4-BE49-F238E27FC236}">
                <a16:creationId xmlns:a16="http://schemas.microsoft.com/office/drawing/2014/main" id="{D4CBD6AF-E470-A780-BABA-377A37CB048D}"/>
              </a:ext>
            </a:extLst>
          </p:cNvPr>
          <p:cNvSpPr>
            <a:spLocks noGrp="1"/>
          </p:cNvSpPr>
          <p:nvPr>
            <p:ph type="title"/>
          </p:nvPr>
        </p:nvSpPr>
        <p:spPr>
          <a:xfrm>
            <a:off x="838200" y="1228623"/>
            <a:ext cx="10515600" cy="828777"/>
          </a:xfrm>
        </p:spPr>
        <p:txBody>
          <a:bodyPr>
            <a:noAutofit/>
          </a:bodyPr>
          <a:lstStyle/>
          <a:p>
            <a:pPr algn="ctr"/>
            <a:r>
              <a:rPr lang="de-DE" sz="2800" dirty="0"/>
              <a:t>Hitzeschutz heißt Eigenschutz!</a:t>
            </a:r>
          </a:p>
        </p:txBody>
      </p:sp>
      <p:sp>
        <p:nvSpPr>
          <p:cNvPr id="10" name="Textfeld 9"/>
          <p:cNvSpPr txBox="1"/>
          <p:nvPr/>
        </p:nvSpPr>
        <p:spPr>
          <a:xfrm>
            <a:off x="838200" y="2057400"/>
            <a:ext cx="10185521" cy="3785652"/>
          </a:xfrm>
          <a:prstGeom prst="rect">
            <a:avLst/>
          </a:prstGeom>
          <a:noFill/>
        </p:spPr>
        <p:txBody>
          <a:bodyPr wrap="square" rtlCol="0">
            <a:spAutoFit/>
          </a:bodyPr>
          <a:lstStyle/>
          <a:p>
            <a:r>
              <a:rPr lang="de-DE" sz="3000" dirty="0"/>
              <a:t>Anhaltende Hitze schadet sowohl der physischen als auch psychischen Gesundheit:</a:t>
            </a:r>
          </a:p>
          <a:p>
            <a:pPr marL="914400" lvl="1" indent="-457200">
              <a:buFont typeface="Arial" panose="020B0604020202020204" pitchFamily="34" charset="0"/>
              <a:buChar char="•"/>
            </a:pPr>
            <a:r>
              <a:rPr lang="de-DE" sz="3000" dirty="0">
                <a:sym typeface="Wingdings" panose="05000000000000000000" pitchFamily="2" charset="2"/>
              </a:rPr>
              <a:t>Geringere Stresstoleranz</a:t>
            </a:r>
          </a:p>
          <a:p>
            <a:pPr marL="914400" lvl="1" indent="-457200">
              <a:buFont typeface="Arial" panose="020B0604020202020204" pitchFamily="34" charset="0"/>
              <a:buChar char="•"/>
            </a:pPr>
            <a:r>
              <a:rPr lang="de-DE" sz="3000" dirty="0">
                <a:sym typeface="Wingdings" panose="05000000000000000000" pitchFamily="2" charset="2"/>
              </a:rPr>
              <a:t>Verminderte Konzentrationsfähigkeit</a:t>
            </a:r>
          </a:p>
          <a:p>
            <a:pPr marL="914400" lvl="1" indent="-457200">
              <a:buFont typeface="Arial" panose="020B0604020202020204" pitchFamily="34" charset="0"/>
              <a:buChar char="•"/>
            </a:pPr>
            <a:r>
              <a:rPr lang="de-DE" sz="3000" dirty="0">
                <a:sym typeface="Wingdings" panose="05000000000000000000" pitchFamily="2" charset="2"/>
              </a:rPr>
              <a:t>Stimmungsschwankungen </a:t>
            </a:r>
          </a:p>
          <a:p>
            <a:pPr>
              <a:buFont typeface="Wingdings" panose="05000000000000000000" pitchFamily="2" charset="2"/>
              <a:buChar char="à"/>
            </a:pPr>
            <a:r>
              <a:rPr lang="de-DE" sz="3000" dirty="0">
                <a:sym typeface="Wingdings" panose="05000000000000000000" pitchFamily="2" charset="2"/>
              </a:rPr>
              <a:t> Erhöhtes Unfallrisiko</a:t>
            </a:r>
          </a:p>
          <a:p>
            <a:pPr>
              <a:buFont typeface="Wingdings" panose="05000000000000000000" pitchFamily="2" charset="2"/>
              <a:buChar char="à"/>
            </a:pPr>
            <a:r>
              <a:rPr lang="de-DE" sz="3000" dirty="0">
                <a:sym typeface="Wingdings" panose="05000000000000000000" pitchFamily="2" charset="2"/>
              </a:rPr>
              <a:t> Verminderte Leistungsfähigkeit</a:t>
            </a:r>
          </a:p>
          <a:p>
            <a:r>
              <a:rPr lang="de-DE" sz="3000" dirty="0">
                <a:solidFill>
                  <a:srgbClr val="FF0000"/>
                </a:solidFill>
                <a:sym typeface="Wingdings" panose="05000000000000000000" pitchFamily="2" charset="2"/>
              </a:rPr>
              <a:t>Hitzeschutz ist auch für Pflegefachpersonen unerlässlich!</a:t>
            </a:r>
          </a:p>
        </p:txBody>
      </p:sp>
      <p:sp>
        <p:nvSpPr>
          <p:cNvPr id="11" name="Rechteck 10"/>
          <p:cNvSpPr/>
          <p:nvPr/>
        </p:nvSpPr>
        <p:spPr>
          <a:xfrm>
            <a:off x="3543481" y="6099214"/>
            <a:ext cx="7727889" cy="323165"/>
          </a:xfrm>
          <a:prstGeom prst="rect">
            <a:avLst/>
          </a:prstGeom>
        </p:spPr>
        <p:txBody>
          <a:bodyPr wrap="square">
            <a:spAutoFit/>
          </a:bodyPr>
          <a:lstStyle/>
          <a:p>
            <a:pPr algn="r"/>
            <a:r>
              <a:rPr lang="de-DE" sz="1500" dirty="0">
                <a:sym typeface="Wingdings" panose="05000000000000000000" pitchFamily="2" charset="2"/>
              </a:rPr>
              <a:t>(</a:t>
            </a:r>
            <a:r>
              <a:rPr lang="de-DE" sz="1500" dirty="0"/>
              <a:t>Berufsgenossenschaft für Gesundheitsdienst und Wohlfahrtspflege (</a:t>
            </a:r>
            <a:r>
              <a:rPr lang="de-DE" sz="1500" dirty="0">
                <a:sym typeface="Wingdings" panose="05000000000000000000" pitchFamily="2" charset="2"/>
              </a:rPr>
              <a:t>BGW)</a:t>
            </a:r>
            <a:r>
              <a:rPr lang="de-DE" sz="1500" dirty="0"/>
              <a:t>, 2024; </a:t>
            </a:r>
            <a:r>
              <a:rPr lang="de-DE" sz="1500" dirty="0" err="1"/>
              <a:t>Foppa</a:t>
            </a:r>
            <a:r>
              <a:rPr lang="de-DE" sz="1500" dirty="0"/>
              <a:t>, 2015)</a:t>
            </a:r>
            <a:endParaRPr lang="de-DE" sz="1500" dirty="0">
              <a:sym typeface="Wingdings" panose="05000000000000000000" pitchFamily="2" charset="2"/>
            </a:endParaRPr>
          </a:p>
        </p:txBody>
      </p:sp>
      <p:sp>
        <p:nvSpPr>
          <p:cNvPr id="12" name="Rechteck 11"/>
          <p:cNvSpPr/>
          <p:nvPr/>
        </p:nvSpPr>
        <p:spPr>
          <a:xfrm rot="873457">
            <a:off x="2140120" y="2832941"/>
            <a:ext cx="7936810" cy="1188124"/>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effectLst>
                  <a:outerShdw blurRad="38100" dist="38100" dir="2700000" algn="tl">
                    <a:srgbClr val="000000">
                      <a:alpha val="43137"/>
                    </a:srgbClr>
                  </a:outerShdw>
                </a:effectLst>
              </a:rPr>
              <a:t>Fahren bei Hitze wirkt gleich wie 0,5 Promille Alkohol im Blut! </a:t>
            </a:r>
            <a:r>
              <a:rPr lang="de-DE" sz="1500" dirty="0">
                <a:solidFill>
                  <a:schemeClr val="tx1"/>
                </a:solidFill>
                <a:effectLst>
                  <a:outerShdw blurRad="38100" dist="38100" dir="2700000" algn="tl">
                    <a:srgbClr val="000000">
                      <a:alpha val="43137"/>
                    </a:srgbClr>
                  </a:outerShdw>
                </a:effectLst>
              </a:rPr>
              <a:t>(</a:t>
            </a:r>
            <a:r>
              <a:rPr lang="de-DE" sz="1500" dirty="0" err="1">
                <a:solidFill>
                  <a:schemeClr val="tx1"/>
                </a:solidFill>
                <a:effectLst>
                  <a:outerShdw blurRad="38100" dist="38100" dir="2700000" algn="tl">
                    <a:srgbClr val="000000">
                      <a:alpha val="43137"/>
                    </a:srgbClr>
                  </a:outerShdw>
                </a:effectLst>
              </a:rPr>
              <a:t>Foppa</a:t>
            </a:r>
            <a:r>
              <a:rPr lang="de-DE" sz="1500" dirty="0">
                <a:solidFill>
                  <a:schemeClr val="tx1"/>
                </a:solidFill>
                <a:effectLst>
                  <a:outerShdw blurRad="38100" dist="38100" dir="2700000" algn="tl">
                    <a:srgbClr val="000000">
                      <a:alpha val="43137"/>
                    </a:srgbClr>
                  </a:outerShdw>
                </a:effectLst>
              </a:rPr>
              <a:t>, 2015)</a:t>
            </a:r>
          </a:p>
        </p:txBody>
      </p:sp>
    </p:spTree>
    <p:extLst>
      <p:ext uri="{BB962C8B-B14F-4D97-AF65-F5344CB8AC3E}">
        <p14:creationId xmlns:p14="http://schemas.microsoft.com/office/powerpoint/2010/main" val="46757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96321" y="270758"/>
            <a:ext cx="2431942" cy="1325563"/>
          </a:xfrm>
        </p:spPr>
        <p:txBody>
          <a:bodyPr>
            <a:noAutofit/>
          </a:bodyPr>
          <a:lstStyle/>
          <a:p>
            <a:pPr algn="ctr"/>
            <a:r>
              <a:rPr lang="de-DE" sz="6000" dirty="0">
                <a:solidFill>
                  <a:srgbClr val="007094"/>
                </a:solidFill>
              </a:rPr>
              <a:t>Pause</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36</a:t>
            </a:fld>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165" y="1989884"/>
            <a:ext cx="3096351" cy="3579644"/>
          </a:xfrm>
          <a:prstGeom prst="rect">
            <a:avLst/>
          </a:prstGeom>
        </p:spPr>
      </p:pic>
    </p:spTree>
    <p:extLst>
      <p:ext uri="{BB962C8B-B14F-4D97-AF65-F5344CB8AC3E}">
        <p14:creationId xmlns:p14="http://schemas.microsoft.com/office/powerpoint/2010/main" val="1044010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410819"/>
            <a:ext cx="10515600" cy="1024754"/>
          </a:xfrm>
        </p:spPr>
        <p:txBody>
          <a:bodyPr/>
          <a:lstStyle/>
          <a:p>
            <a:pPr algn="ctr"/>
            <a:r>
              <a:rPr lang="de-DE" dirty="0">
                <a:solidFill>
                  <a:srgbClr val="007094"/>
                </a:solidFill>
              </a:rPr>
              <a:t>Pflegerisches Handeln bei Hitze anleiten</a:t>
            </a:r>
          </a:p>
        </p:txBody>
      </p:sp>
      <p:sp>
        <p:nvSpPr>
          <p:cNvPr id="3" name="Inhaltsplatzhalter 2"/>
          <p:cNvSpPr>
            <a:spLocks noGrp="1"/>
          </p:cNvSpPr>
          <p:nvPr>
            <p:ph idx="1"/>
          </p:nvPr>
        </p:nvSpPr>
        <p:spPr>
          <a:xfrm>
            <a:off x="733508" y="2005960"/>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Hitze als Folge der Klimakrise</a:t>
            </a:r>
          </a:p>
          <a:p>
            <a:pPr marL="514350" indent="-514350">
              <a:buFont typeface="+mj-lt"/>
              <a:buAutoNum type="arabicPeriod"/>
            </a:pPr>
            <a:r>
              <a:rPr lang="de-DE" dirty="0"/>
              <a:t>Grundlagen der menschlichen Thermoregulation</a:t>
            </a:r>
          </a:p>
          <a:p>
            <a:pPr marL="514350" indent="-514350">
              <a:buFont typeface="+mj-lt"/>
              <a:buAutoNum type="arabicPeriod"/>
            </a:pPr>
            <a:r>
              <a:rPr lang="de-DE" dirty="0"/>
              <a:t>Folgen für die menschliche Gesundheit</a:t>
            </a:r>
          </a:p>
          <a:p>
            <a:pPr marL="514350" indent="-514350">
              <a:buFont typeface="+mj-lt"/>
              <a:buAutoNum type="arabicPeriod"/>
            </a:pPr>
            <a:r>
              <a:rPr lang="de-DE" dirty="0"/>
              <a:t>Vulnerable Gruppen </a:t>
            </a:r>
          </a:p>
          <a:p>
            <a:pPr marL="514350" indent="-514350">
              <a:buFont typeface="+mj-lt"/>
              <a:buAutoNum type="arabicPeriod"/>
            </a:pPr>
            <a:r>
              <a:rPr lang="de-DE" dirty="0" err="1">
                <a:solidFill>
                  <a:srgbClr val="007193"/>
                </a:solidFill>
              </a:rPr>
              <a:t>Good</a:t>
            </a:r>
            <a:r>
              <a:rPr lang="de-DE" dirty="0">
                <a:solidFill>
                  <a:srgbClr val="007193"/>
                </a:solidFill>
              </a:rPr>
              <a:t> Practice</a:t>
            </a:r>
          </a:p>
          <a:p>
            <a:pPr marL="514350" indent="-514350">
              <a:buFont typeface="+mj-lt"/>
              <a:buAutoNum type="arabicPeriod"/>
            </a:pPr>
            <a:r>
              <a:rPr lang="de-DE" dirty="0"/>
              <a:t>Transfer: Handlungsempfehlungen zum Hitzeschutz</a:t>
            </a:r>
          </a:p>
          <a:p>
            <a:pPr marL="514350" indent="-514350">
              <a:buFont typeface="+mj-lt"/>
              <a:buAutoNum type="arabicPeriod"/>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37</a:t>
            </a:fld>
            <a:endParaRPr lang="de-DE"/>
          </a:p>
        </p:txBody>
      </p:sp>
    </p:spTree>
    <p:extLst>
      <p:ext uri="{BB962C8B-B14F-4D97-AF65-F5344CB8AC3E}">
        <p14:creationId xmlns:p14="http://schemas.microsoft.com/office/powerpoint/2010/main" val="4013011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8" y="1423687"/>
            <a:ext cx="10514012" cy="613458"/>
          </a:xfrm>
        </p:spPr>
        <p:txBody>
          <a:bodyPr>
            <a:normAutofit/>
          </a:bodyPr>
          <a:lstStyle/>
          <a:p>
            <a:r>
              <a:rPr lang="de-DE" sz="3200" dirty="0" err="1">
                <a:latin typeface="Calibri" panose="020F0502020204030204" pitchFamily="34" charset="0"/>
                <a:ea typeface="Calibri" panose="020F0502020204030204" pitchFamily="34" charset="0"/>
                <a:cs typeface="Calibri" panose="020F0502020204030204" pitchFamily="34" charset="0"/>
              </a:rPr>
              <a:t>Good</a:t>
            </a:r>
            <a:r>
              <a:rPr lang="de-DE" sz="3200" dirty="0">
                <a:latin typeface="Calibri" panose="020F0502020204030204" pitchFamily="34" charset="0"/>
                <a:ea typeface="Calibri" panose="020F0502020204030204" pitchFamily="34" charset="0"/>
                <a:cs typeface="Calibri" panose="020F0502020204030204" pitchFamily="34" charset="0"/>
              </a:rPr>
              <a:t> Practice</a:t>
            </a:r>
          </a:p>
        </p:txBody>
      </p:sp>
      <p:sp>
        <p:nvSpPr>
          <p:cNvPr id="4" name="Inhaltsplatzhalter 3"/>
          <p:cNvSpPr>
            <a:spLocks noGrp="1"/>
          </p:cNvSpPr>
          <p:nvPr>
            <p:ph sz="half" idx="2"/>
          </p:nvPr>
        </p:nvSpPr>
        <p:spPr>
          <a:xfrm>
            <a:off x="603579" y="2037145"/>
            <a:ext cx="10943772" cy="4684330"/>
          </a:xfrm>
        </p:spPr>
        <p:txBody>
          <a:bodyPr>
            <a:normAutofit/>
          </a:bodyPr>
          <a:lstStyle/>
          <a:p>
            <a:pPr marL="0" indent="0">
              <a:spcBef>
                <a:spcPts val="600"/>
              </a:spcBef>
              <a:buNone/>
            </a:pPr>
            <a:r>
              <a:rPr lang="de-DE" b="1" dirty="0" err="1">
                <a:latin typeface="Calibri" panose="020F0502020204030204" pitchFamily="34" charset="0"/>
                <a:ea typeface="Calibri" panose="020F0502020204030204" pitchFamily="34" charset="0"/>
                <a:cs typeface="Calibri" panose="020F0502020204030204" pitchFamily="34" charset="0"/>
              </a:rPr>
              <a:t>Hitzeresiliente</a:t>
            </a:r>
            <a:r>
              <a:rPr lang="de-DE" b="1" dirty="0">
                <a:latin typeface="Calibri" panose="020F0502020204030204" pitchFamily="34" charset="0"/>
                <a:ea typeface="Calibri" panose="020F0502020204030204" pitchFamily="34" charset="0"/>
                <a:cs typeface="Calibri" panose="020F0502020204030204" pitchFamily="34" charset="0"/>
              </a:rPr>
              <a:t> und gesundheitsfördernde Lebens- und Arbeitsbedingungen in der stationären Pflege (HIGELA, o. J.)</a:t>
            </a:r>
            <a:endParaRPr lang="de-DE" b="1" u="sng" dirty="0">
              <a:latin typeface="Calibri" panose="020F0502020204030204" pitchFamily="34" charset="0"/>
              <a:ea typeface="Calibri" panose="020F0502020204030204" pitchFamily="34" charset="0"/>
              <a:cs typeface="Calibri" panose="020F0502020204030204" pitchFamily="34" charset="0"/>
            </a:endParaRPr>
          </a:p>
          <a:p>
            <a:pPr lvl="1">
              <a:spcBef>
                <a:spcPts val="600"/>
              </a:spcBef>
            </a:pPr>
            <a:r>
              <a:rPr lang="de-DE" dirty="0"/>
              <a:t>Partizipative Identifikation von möglichen Maßnahmen </a:t>
            </a:r>
            <a:r>
              <a:rPr lang="de-DE" dirty="0">
                <a:sym typeface="Wingdings" panose="05000000000000000000" pitchFamily="2" charset="2"/>
              </a:rPr>
              <a:t> </a:t>
            </a:r>
            <a:r>
              <a:rPr lang="de-DE" dirty="0"/>
              <a:t>Hitzeschutzmaßnahmenplan</a:t>
            </a:r>
          </a:p>
          <a:p>
            <a:pPr lvl="1">
              <a:spcBef>
                <a:spcPts val="600"/>
              </a:spcBef>
            </a:pPr>
            <a:r>
              <a:rPr lang="de-DE" dirty="0"/>
              <a:t>Schulungen (</a:t>
            </a:r>
            <a:r>
              <a:rPr lang="de-DE" dirty="0" err="1"/>
              <a:t>Blended</a:t>
            </a:r>
            <a:r>
              <a:rPr lang="de-DE" dirty="0"/>
              <a:t>-Learning-Verfahren): 20 Arbeits- und Informationsblätter mit Bearbeitungszeit von jeweils ca. 5-10 Minuten</a:t>
            </a:r>
          </a:p>
          <a:p>
            <a:pPr lvl="1">
              <a:spcBef>
                <a:spcPts val="600"/>
              </a:spcBef>
            </a:pPr>
            <a:r>
              <a:rPr lang="de-DE" dirty="0"/>
              <a:t>Fokus: Erkennung und Behandlung hitzebedingter Gesundheitsprobleme, hitzesensible pflegerische Versorgung</a:t>
            </a:r>
          </a:p>
          <a:p>
            <a:pPr lvl="1">
              <a:spcBef>
                <a:spcPts val="600"/>
              </a:spcBef>
            </a:pPr>
            <a:r>
              <a:rPr lang="de-DE" dirty="0"/>
              <a:t>Vernetzung</a:t>
            </a:r>
          </a:p>
          <a:p>
            <a:pPr lvl="1">
              <a:spcBef>
                <a:spcPts val="600"/>
              </a:spcBef>
            </a:pPr>
            <a:endParaRPr lang="de-DE" dirty="0"/>
          </a:p>
          <a:p>
            <a:pPr marL="457200" lvl="1" indent="0">
              <a:spcBef>
                <a:spcPts val="600"/>
              </a:spcBef>
              <a:buNone/>
            </a:pPr>
            <a:r>
              <a:rPr lang="de-DE" dirty="0"/>
              <a:t>Mehr dazu unter </a:t>
            </a:r>
            <a:r>
              <a:rPr lang="de-DE" dirty="0">
                <a:hlinkClick r:id="rId3"/>
              </a:rPr>
              <a:t>https://higela.de/</a:t>
            </a:r>
            <a:r>
              <a:rPr lang="de-DE" dirty="0"/>
              <a:t> (inklusive Materialien/ Schulungsunterlagen)</a:t>
            </a:r>
          </a:p>
        </p:txBody>
      </p:sp>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38</a:t>
            </a:fld>
            <a:endParaRPr lang="de-DE" dirty="0"/>
          </a:p>
        </p:txBody>
      </p:sp>
      <p:sp>
        <p:nvSpPr>
          <p:cNvPr id="11"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Hitzeschutz</a:t>
            </a:r>
          </a:p>
        </p:txBody>
      </p:sp>
      <p:pic>
        <p:nvPicPr>
          <p:cNvPr id="13" name="Grafik 12"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Tree>
    <p:extLst>
      <p:ext uri="{BB962C8B-B14F-4D97-AF65-F5344CB8AC3E}">
        <p14:creationId xmlns:p14="http://schemas.microsoft.com/office/powerpoint/2010/main" val="29895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8" y="1423687"/>
            <a:ext cx="10514012" cy="613458"/>
          </a:xfrm>
        </p:spPr>
        <p:txBody>
          <a:bodyPr>
            <a:normAutofit/>
          </a:bodyPr>
          <a:lstStyle/>
          <a:p>
            <a:r>
              <a:rPr lang="de-DE" sz="3200" dirty="0" err="1">
                <a:latin typeface="Calibri" panose="020F0502020204030204" pitchFamily="34" charset="0"/>
                <a:ea typeface="Calibri" panose="020F0502020204030204" pitchFamily="34" charset="0"/>
                <a:cs typeface="Calibri" panose="020F0502020204030204" pitchFamily="34" charset="0"/>
              </a:rPr>
              <a:t>Good</a:t>
            </a:r>
            <a:r>
              <a:rPr lang="de-DE" sz="3200" dirty="0">
                <a:latin typeface="Calibri" panose="020F0502020204030204" pitchFamily="34" charset="0"/>
                <a:ea typeface="Calibri" panose="020F0502020204030204" pitchFamily="34" charset="0"/>
                <a:cs typeface="Calibri" panose="020F0502020204030204" pitchFamily="34" charset="0"/>
              </a:rPr>
              <a:t> Practice</a:t>
            </a:r>
          </a:p>
        </p:txBody>
      </p:sp>
      <p:sp>
        <p:nvSpPr>
          <p:cNvPr id="4" name="Inhaltsplatzhalter 3"/>
          <p:cNvSpPr>
            <a:spLocks noGrp="1"/>
          </p:cNvSpPr>
          <p:nvPr>
            <p:ph sz="half" idx="2"/>
          </p:nvPr>
        </p:nvSpPr>
        <p:spPr>
          <a:xfrm>
            <a:off x="603579" y="2037145"/>
            <a:ext cx="10943772" cy="4684330"/>
          </a:xfrm>
        </p:spPr>
        <p:txBody>
          <a:bodyPr>
            <a:normAutofit/>
          </a:bodyPr>
          <a:lstStyle/>
          <a:p>
            <a:pPr marL="0" indent="0">
              <a:spcBef>
                <a:spcPts val="600"/>
              </a:spcBef>
              <a:buNone/>
            </a:pPr>
            <a:r>
              <a:rPr lang="de-DE" b="1" dirty="0" err="1">
                <a:latin typeface="Calibri" panose="020F0502020204030204" pitchFamily="34" charset="0"/>
                <a:ea typeface="Calibri" panose="020F0502020204030204" pitchFamily="34" charset="0"/>
                <a:cs typeface="Calibri" panose="020F0502020204030204" pitchFamily="34" charset="0"/>
              </a:rPr>
              <a:t>Hitzeresiliente</a:t>
            </a:r>
            <a:r>
              <a:rPr lang="de-DE" b="1" dirty="0">
                <a:latin typeface="Calibri" panose="020F0502020204030204" pitchFamily="34" charset="0"/>
                <a:ea typeface="Calibri" panose="020F0502020204030204" pitchFamily="34" charset="0"/>
                <a:cs typeface="Calibri" panose="020F0502020204030204" pitchFamily="34" charset="0"/>
              </a:rPr>
              <a:t> und gesundheitsfördernde Lebens- und Arbeitsbedingungen in der stationären Pflege (HIGELA, o. J.)</a:t>
            </a:r>
            <a:endParaRPr lang="de-DE" b="1" u="sng" dirty="0">
              <a:latin typeface="Calibri" panose="020F0502020204030204" pitchFamily="34" charset="0"/>
              <a:ea typeface="Calibri" panose="020F0502020204030204" pitchFamily="34" charset="0"/>
              <a:cs typeface="Calibri" panose="020F0502020204030204" pitchFamily="34" charset="0"/>
            </a:endParaRPr>
          </a:p>
          <a:p>
            <a:pPr lvl="1"/>
            <a:r>
              <a:rPr lang="de-DE" dirty="0"/>
              <a:t>Anpassung Ess- und Trinkverhalten (auch der zu Pflegenden); Sommerspeiseplan mit Küche ausarbeiten</a:t>
            </a:r>
          </a:p>
          <a:p>
            <a:pPr lvl="1"/>
            <a:r>
              <a:rPr lang="de-DE" dirty="0"/>
              <a:t>Heiße Bereiche identifizieren und Aufenthalt dort vermeiden</a:t>
            </a:r>
          </a:p>
          <a:p>
            <a:pPr lvl="1"/>
            <a:r>
              <a:rPr lang="de-DE" dirty="0"/>
              <a:t>Siesta einlegen soweit möglich (evtl. Besuchszeiten anpassen)</a:t>
            </a:r>
          </a:p>
          <a:p>
            <a:pPr lvl="1"/>
            <a:r>
              <a:rPr lang="de-DE" dirty="0"/>
              <a:t>Hitzeschutz im Freien</a:t>
            </a:r>
          </a:p>
          <a:p>
            <a:pPr lvl="1"/>
            <a:r>
              <a:rPr lang="de-DE" dirty="0"/>
              <a:t>Wohnraum anpassen</a:t>
            </a:r>
          </a:p>
          <a:p>
            <a:pPr lvl="1"/>
            <a:r>
              <a:rPr lang="de-DE" dirty="0"/>
              <a:t>Aufklärung aller (Personal, zu Pflegende, Angehörige, Ehrenamtliche…)</a:t>
            </a:r>
          </a:p>
          <a:p>
            <a:pPr lvl="1"/>
            <a:r>
              <a:rPr lang="de-DE" dirty="0"/>
              <a:t>usw.</a:t>
            </a:r>
          </a:p>
        </p:txBody>
      </p:sp>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39</a:t>
            </a:fld>
            <a:endParaRPr lang="de-DE" dirty="0"/>
          </a:p>
        </p:txBody>
      </p:sp>
      <p:sp>
        <p:nvSpPr>
          <p:cNvPr id="11"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Hitzeschutz</a:t>
            </a:r>
          </a:p>
        </p:txBody>
      </p:sp>
      <p:pic>
        <p:nvPicPr>
          <p:cNvPr id="13" name="Grafik 12"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Tree>
    <p:extLst>
      <p:ext uri="{BB962C8B-B14F-4D97-AF65-F5344CB8AC3E}">
        <p14:creationId xmlns:p14="http://schemas.microsoft.com/office/powerpoint/2010/main" val="17053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80793" y="246724"/>
            <a:ext cx="2461054" cy="1325563"/>
          </a:xfrm>
        </p:spPr>
        <p:txBody>
          <a:bodyPr/>
          <a:lstStyle/>
          <a:p>
            <a:pPr algn="ctr"/>
            <a:r>
              <a:rPr lang="de-DE" dirty="0">
                <a:solidFill>
                  <a:srgbClr val="007094"/>
                </a:solidFill>
              </a:rPr>
              <a:t>Lernziele</a:t>
            </a:r>
          </a:p>
        </p:txBody>
      </p:sp>
      <p:sp>
        <p:nvSpPr>
          <p:cNvPr id="3" name="Inhaltsplatzhalter 2"/>
          <p:cNvSpPr>
            <a:spLocks noGrp="1"/>
          </p:cNvSpPr>
          <p:nvPr>
            <p:ph idx="1"/>
          </p:nvPr>
        </p:nvSpPr>
        <p:spPr>
          <a:xfrm>
            <a:off x="516926" y="1572287"/>
            <a:ext cx="10515600" cy="4317173"/>
          </a:xfrm>
        </p:spPr>
        <p:txBody>
          <a:bodyPr>
            <a:noAutofit/>
          </a:bodyPr>
          <a:lstStyle/>
          <a:p>
            <a:pPr lvl="0"/>
            <a:r>
              <a:rPr lang="de-DE" sz="2600" dirty="0"/>
              <a:t>Sie kennen die gesundheitlichen Risiken von Hitze und benennen Maßnahmen, um sich den klimatischen Bedingungen anzupassen und diese abzumildern. Sie lernen, während Hitzeperioden sowohl vorbeugend als auch im Notfall richtig zu handeln.</a:t>
            </a:r>
          </a:p>
          <a:p>
            <a:pPr lvl="0"/>
            <a:r>
              <a:rPr lang="de-DE" sz="2600" dirty="0"/>
              <a:t>Sie planen gemeinsam Maßnahmen zum Schutz vor Hitze und setzen sich für eine gute Einbindung in die Pflegepraxis und Praxisanleitung ein.</a:t>
            </a:r>
          </a:p>
          <a:p>
            <a:pPr lvl="0"/>
            <a:r>
              <a:rPr lang="de-DE" sz="2600" dirty="0"/>
              <a:t>Sie reflektieren Ihren eigenen Beitrag zum Gesundheitsschutz, besonders im Hinblick auf wirksame Hitzeschutzmaßnahmen im Pflegealltag.</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6262" y="371455"/>
            <a:ext cx="1147678" cy="1076102"/>
          </a:xfrm>
          <a:prstGeom prst="rect">
            <a:avLst/>
          </a:prstGeom>
        </p:spPr>
      </p:pic>
    </p:spTree>
    <p:extLst>
      <p:ext uri="{BB962C8B-B14F-4D97-AF65-F5344CB8AC3E}">
        <p14:creationId xmlns:p14="http://schemas.microsoft.com/office/powerpoint/2010/main" val="2564350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8" y="1423687"/>
            <a:ext cx="10514012" cy="613458"/>
          </a:xfrm>
        </p:spPr>
        <p:txBody>
          <a:bodyPr>
            <a:normAutofit/>
          </a:bodyPr>
          <a:lstStyle/>
          <a:p>
            <a:r>
              <a:rPr lang="de-DE" sz="3200" dirty="0" err="1">
                <a:latin typeface="Calibri" panose="020F0502020204030204" pitchFamily="34" charset="0"/>
                <a:ea typeface="Calibri" panose="020F0502020204030204" pitchFamily="34" charset="0"/>
                <a:cs typeface="Calibri" panose="020F0502020204030204" pitchFamily="34" charset="0"/>
              </a:rPr>
              <a:t>Good</a:t>
            </a:r>
            <a:r>
              <a:rPr lang="de-DE" sz="3200" dirty="0">
                <a:latin typeface="Calibri" panose="020F0502020204030204" pitchFamily="34" charset="0"/>
                <a:ea typeface="Calibri" panose="020F0502020204030204" pitchFamily="34" charset="0"/>
                <a:cs typeface="Calibri" panose="020F0502020204030204" pitchFamily="34" charset="0"/>
              </a:rPr>
              <a:t> Practice</a:t>
            </a:r>
          </a:p>
        </p:txBody>
      </p:sp>
      <p:sp>
        <p:nvSpPr>
          <p:cNvPr id="4" name="Inhaltsplatzhalter 3"/>
          <p:cNvSpPr>
            <a:spLocks noGrp="1"/>
          </p:cNvSpPr>
          <p:nvPr>
            <p:ph sz="half" idx="2"/>
          </p:nvPr>
        </p:nvSpPr>
        <p:spPr>
          <a:xfrm>
            <a:off x="603579" y="2037145"/>
            <a:ext cx="10943772" cy="4684330"/>
          </a:xfrm>
        </p:spPr>
        <p:txBody>
          <a:bodyPr>
            <a:normAutofit/>
          </a:bodyPr>
          <a:lstStyle/>
          <a:p>
            <a:pPr marL="0" indent="0">
              <a:spcBef>
                <a:spcPts val="600"/>
              </a:spcBef>
              <a:buNone/>
            </a:pPr>
            <a:r>
              <a:rPr lang="de-DE" b="1" dirty="0">
                <a:latin typeface="Calibri" panose="020F0502020204030204" pitchFamily="34" charset="0"/>
                <a:ea typeface="Calibri" panose="020F0502020204030204" pitchFamily="34" charset="0"/>
                <a:cs typeface="Calibri" panose="020F0502020204030204" pitchFamily="34" charset="0"/>
              </a:rPr>
              <a:t>Universitätsklinikum Tübingen (2024)</a:t>
            </a:r>
            <a:endParaRPr lang="de-DE" b="1" u="sng"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de-DE" b="1" dirty="0">
                <a:latin typeface="Calibri" panose="020F0502020204030204" pitchFamily="34" charset="0"/>
                <a:cs typeface="Calibri" panose="020F0502020204030204" pitchFamily="34" charset="0"/>
              </a:rPr>
              <a:t>Hitzeschutz:</a:t>
            </a:r>
            <a:endParaRPr lang="de-DE" dirty="0">
              <a:latin typeface="Calibri" panose="020F0502020204030204" pitchFamily="34" charset="0"/>
              <a:cs typeface="Calibri" panose="020F0502020204030204" pitchFamily="34" charset="0"/>
            </a:endParaRPr>
          </a:p>
          <a:p>
            <a:pPr lvl="1">
              <a:spcBef>
                <a:spcPts val="600"/>
              </a:spcBef>
            </a:pPr>
            <a:r>
              <a:rPr lang="de-DE" dirty="0">
                <a:latin typeface="Calibri" panose="020F0502020204030204" pitchFamily="34" charset="0"/>
                <a:cs typeface="Calibri" panose="020F0502020204030204" pitchFamily="34" charset="0"/>
              </a:rPr>
              <a:t>Seit Juni 2024 Hitzeschutzplan</a:t>
            </a:r>
          </a:p>
          <a:p>
            <a:pPr lvl="1">
              <a:spcBef>
                <a:spcPts val="600"/>
              </a:spcBef>
            </a:pPr>
            <a:r>
              <a:rPr lang="de-DE" dirty="0">
                <a:latin typeface="Calibri" panose="020F0502020204030204" pitchFamily="34" charset="0"/>
                <a:cs typeface="Calibri" panose="020F0502020204030204" pitchFamily="34" charset="0"/>
              </a:rPr>
              <a:t>Arbeitskreis Hitze: regelmäßig Maßnahmen zur Entlastung der „Hitze-Hotspots“</a:t>
            </a:r>
          </a:p>
          <a:p>
            <a:pPr lvl="1">
              <a:spcBef>
                <a:spcPts val="600"/>
              </a:spcBef>
            </a:pPr>
            <a:r>
              <a:rPr lang="de-DE" dirty="0">
                <a:latin typeface="Calibri" panose="020F0502020204030204" pitchFamily="34" charset="0"/>
                <a:cs typeface="Calibri" panose="020F0502020204030204" pitchFamily="34" charset="0"/>
              </a:rPr>
              <a:t>„Hitze-Formular“: Mitarbeitende können hohe Hitzebelastungen an ihrem Arbeitsplatz melden</a:t>
            </a:r>
          </a:p>
          <a:p>
            <a:pPr>
              <a:spcBef>
                <a:spcPts val="600"/>
              </a:spcBef>
            </a:pPr>
            <a:r>
              <a:rPr lang="de-DE" b="1" dirty="0">
                <a:latin typeface="Calibri" panose="020F0502020204030204" pitchFamily="34" charset="0"/>
                <a:cs typeface="Calibri" panose="020F0502020204030204" pitchFamily="34" charset="0"/>
              </a:rPr>
              <a:t>Medizinische Lehre: </a:t>
            </a:r>
          </a:p>
          <a:p>
            <a:pPr marL="457200" lvl="1" indent="0">
              <a:spcBef>
                <a:spcPts val="600"/>
              </a:spcBef>
              <a:buNone/>
            </a:pPr>
            <a:r>
              <a:rPr lang="de-DE" dirty="0">
                <a:latin typeface="Calibri" panose="020F0502020204030204" pitchFamily="34" charset="0"/>
                <a:cs typeface="Calibri" panose="020F0502020204030204" pitchFamily="34" charset="0"/>
              </a:rPr>
              <a:t>An medizinischer Fakultät Tübingen Wahlfach „Klimawandel &amp; Gesundheit in der Primärversorgung“ </a:t>
            </a:r>
            <a:r>
              <a:rPr lang="de-DE" dirty="0">
                <a:latin typeface="Calibri" panose="020F0502020204030204" pitchFamily="34" charset="0"/>
                <a:cs typeface="Calibri" panose="020F0502020204030204" pitchFamily="34" charset="0"/>
                <a:sym typeface="Wingdings" panose="05000000000000000000" pitchFamily="2" charset="2"/>
              </a:rPr>
              <a:t> </a:t>
            </a:r>
            <a:r>
              <a:rPr lang="de-DE" dirty="0">
                <a:latin typeface="Calibri" panose="020F0502020204030204" pitchFamily="34" charset="0"/>
                <a:cs typeface="Calibri" panose="020F0502020204030204" pitchFamily="34" charset="0"/>
              </a:rPr>
              <a:t>vermittelt Faktenwissen zum Thema Klimawandel und Gesundheit im allgemeinmedizinischen Kontext und sensibilisiert Studierende früh für den Zusammenhang zwischen Klima und Gesundheit</a:t>
            </a:r>
          </a:p>
        </p:txBody>
      </p:sp>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40</a:t>
            </a:fld>
            <a:endParaRPr lang="de-DE" dirty="0"/>
          </a:p>
        </p:txBody>
      </p:sp>
      <p:sp>
        <p:nvSpPr>
          <p:cNvPr id="11"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Hitzeschutz</a:t>
            </a:r>
          </a:p>
        </p:txBody>
      </p:sp>
      <p:pic>
        <p:nvPicPr>
          <p:cNvPr id="13" name="Grafik 12"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Tree>
    <p:extLst>
      <p:ext uri="{BB962C8B-B14F-4D97-AF65-F5344CB8AC3E}">
        <p14:creationId xmlns:p14="http://schemas.microsoft.com/office/powerpoint/2010/main" val="5056747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8" y="1423687"/>
            <a:ext cx="10514012" cy="613458"/>
          </a:xfrm>
        </p:spPr>
        <p:txBody>
          <a:bodyPr>
            <a:normAutofit/>
          </a:bodyPr>
          <a:lstStyle/>
          <a:p>
            <a:r>
              <a:rPr lang="de-DE" sz="3200" dirty="0" err="1">
                <a:latin typeface="Calibri" panose="020F0502020204030204" pitchFamily="34" charset="0"/>
                <a:ea typeface="Calibri" panose="020F0502020204030204" pitchFamily="34" charset="0"/>
                <a:cs typeface="Calibri" panose="020F0502020204030204" pitchFamily="34" charset="0"/>
              </a:rPr>
              <a:t>Good</a:t>
            </a:r>
            <a:r>
              <a:rPr lang="de-DE" sz="3200" dirty="0">
                <a:latin typeface="Calibri" panose="020F0502020204030204" pitchFamily="34" charset="0"/>
                <a:ea typeface="Calibri" panose="020F0502020204030204" pitchFamily="34" charset="0"/>
                <a:cs typeface="Calibri" panose="020F0502020204030204" pitchFamily="34" charset="0"/>
              </a:rPr>
              <a:t> Practice</a:t>
            </a:r>
          </a:p>
        </p:txBody>
      </p:sp>
      <p:sp>
        <p:nvSpPr>
          <p:cNvPr id="4" name="Inhaltsplatzhalter 3"/>
          <p:cNvSpPr>
            <a:spLocks noGrp="1"/>
          </p:cNvSpPr>
          <p:nvPr>
            <p:ph sz="half" idx="2"/>
          </p:nvPr>
        </p:nvSpPr>
        <p:spPr>
          <a:xfrm>
            <a:off x="603579" y="2037145"/>
            <a:ext cx="10943772" cy="4684330"/>
          </a:xfrm>
        </p:spPr>
        <p:txBody>
          <a:bodyPr>
            <a:normAutofit/>
          </a:bodyPr>
          <a:lstStyle/>
          <a:p>
            <a:pPr marL="0" indent="0">
              <a:spcBef>
                <a:spcPts val="600"/>
              </a:spcBef>
              <a:buNone/>
            </a:pPr>
            <a:r>
              <a:rPr lang="de-DE" b="1" dirty="0">
                <a:latin typeface="Calibri" panose="020F0502020204030204" pitchFamily="34" charset="0"/>
                <a:ea typeface="Calibri" panose="020F0502020204030204" pitchFamily="34" charset="0"/>
                <a:cs typeface="Calibri" panose="020F0502020204030204" pitchFamily="34" charset="0"/>
              </a:rPr>
              <a:t>Musterhitzeschutzpläne</a:t>
            </a:r>
            <a:endParaRPr lang="de-DE" b="1" u="sng" dirty="0">
              <a:latin typeface="Calibri" panose="020F0502020204030204" pitchFamily="34" charset="0"/>
              <a:ea typeface="Calibri" panose="020F0502020204030204" pitchFamily="34" charset="0"/>
              <a:cs typeface="Calibri" panose="020F0502020204030204" pitchFamily="34" charset="0"/>
            </a:endParaRPr>
          </a:p>
          <a:p>
            <a:r>
              <a:rPr lang="de-DE" b="1" dirty="0">
                <a:latin typeface="Calibri" panose="020F0502020204030204" pitchFamily="34" charset="0"/>
                <a:cs typeface="Calibri" panose="020F0502020204030204" pitchFamily="34" charset="0"/>
              </a:rPr>
              <a:t>Pilotprojekt Aktionsbündnis Hitzeschutz Berlin</a:t>
            </a:r>
          </a:p>
          <a:p>
            <a:pPr lvl="1"/>
            <a:r>
              <a:rPr lang="de-DE" sz="1800" dirty="0">
                <a:latin typeface="Calibri" panose="020F0502020204030204" pitchFamily="34" charset="0"/>
                <a:cs typeface="Calibri" panose="020F0502020204030204" pitchFamily="34" charset="0"/>
              </a:rPr>
              <a:t>Musterhitzeschutzpläne für die verschiedenen Gesundheitssektoren und Einrichtungsarten, z. B. Krankenhäuser, ambulante Praxen, ambulante Pflege, stationäre Pflege:</a:t>
            </a:r>
          </a:p>
          <a:p>
            <a:pPr marL="457200" lvl="1" indent="0">
              <a:buNone/>
            </a:pPr>
            <a:r>
              <a:rPr lang="de-DE" sz="1800" dirty="0">
                <a:latin typeface="Calibri" panose="020F0502020204030204" pitchFamily="34" charset="0"/>
                <a:cs typeface="Calibri" panose="020F0502020204030204" pitchFamily="34" charset="0"/>
                <a:hlinkClick r:id="rId3"/>
              </a:rPr>
              <a:t>https://hitze.info/hitzeschutz/hitzeschutzplane/?cmplz-force-reload=1710772689190</a:t>
            </a:r>
            <a:r>
              <a:rPr lang="de-DE" sz="1800" dirty="0">
                <a:latin typeface="Calibri" panose="020F0502020204030204" pitchFamily="34" charset="0"/>
                <a:cs typeface="Calibri" panose="020F0502020204030204" pitchFamily="34" charset="0"/>
              </a:rPr>
              <a:t> </a:t>
            </a:r>
          </a:p>
          <a:p>
            <a:pPr marL="457200" lvl="1" indent="0">
              <a:buNone/>
            </a:pPr>
            <a:endParaRPr lang="de-DE" sz="2200" b="1" dirty="0">
              <a:latin typeface="Calibri" panose="020F0502020204030204" pitchFamily="34" charset="0"/>
              <a:cs typeface="Calibri" panose="020F0502020204030204" pitchFamily="34" charset="0"/>
            </a:endParaRPr>
          </a:p>
          <a:p>
            <a:r>
              <a:rPr lang="de-DE" b="1" dirty="0">
                <a:latin typeface="Calibri" panose="020F0502020204030204" pitchFamily="34" charset="0"/>
                <a:cs typeface="Calibri" panose="020F0502020204030204" pitchFamily="34" charset="0"/>
              </a:rPr>
              <a:t>Klinikum der Ludwig-Maximilians-Universität München</a:t>
            </a:r>
          </a:p>
          <a:p>
            <a:pPr lvl="1"/>
            <a:r>
              <a:rPr lang="de-DE" sz="1800" dirty="0">
                <a:latin typeface="Calibri" panose="020F0502020204030204" pitchFamily="34" charset="0"/>
                <a:cs typeface="Calibri" panose="020F0502020204030204" pitchFamily="34" charset="0"/>
              </a:rPr>
              <a:t>Hitzemaßnahmenplan für stationäre Einrichtungen der Altenpflege, ab S. 65 Informationen zu Medikamenten mit Nennung konkreter Präparate:</a:t>
            </a:r>
          </a:p>
          <a:p>
            <a:pPr marL="457200" lvl="1" indent="0">
              <a:buNone/>
            </a:pPr>
            <a:r>
              <a:rPr lang="de-DE" sz="1800" dirty="0">
                <a:latin typeface="Calibri" panose="020F0502020204030204" pitchFamily="34" charset="0"/>
                <a:cs typeface="Calibri" panose="020F0502020204030204" pitchFamily="34" charset="0"/>
                <a:hlinkClick r:id="rId4"/>
              </a:rPr>
              <a:t>https://www.klinikum.uni-muenchen.de/Bildungsmodule </a:t>
            </a:r>
            <a:r>
              <a:rPr lang="de-DE" sz="1800" dirty="0" err="1">
                <a:latin typeface="Calibri" panose="020F0502020204030204" pitchFamily="34" charset="0"/>
                <a:cs typeface="Calibri" panose="020F0502020204030204" pitchFamily="34" charset="0"/>
                <a:hlinkClick r:id="rId4"/>
              </a:rPr>
              <a:t>Aerzte</a:t>
            </a:r>
            <a:r>
              <a:rPr lang="de-DE" sz="1800" dirty="0">
                <a:latin typeface="Calibri" panose="020F0502020204030204" pitchFamily="34" charset="0"/>
                <a:cs typeface="Calibri" panose="020F0502020204030204" pitchFamily="34" charset="0"/>
                <a:hlinkClick r:id="rId4"/>
              </a:rPr>
              <a:t>/</a:t>
            </a:r>
            <a:r>
              <a:rPr lang="de-DE" sz="1800" dirty="0" err="1">
                <a:latin typeface="Calibri" panose="020F0502020204030204" pitchFamily="34" charset="0"/>
                <a:cs typeface="Calibri" panose="020F0502020204030204" pitchFamily="34" charset="0"/>
                <a:hlinkClick r:id="rId4"/>
              </a:rPr>
              <a:t>download</a:t>
            </a:r>
            <a:r>
              <a:rPr lang="de-DE" sz="1800" dirty="0">
                <a:latin typeface="Calibri" panose="020F0502020204030204" pitchFamily="34" charset="0"/>
                <a:cs typeface="Calibri" panose="020F0502020204030204" pitchFamily="34" charset="0"/>
                <a:hlinkClick r:id="rId4"/>
              </a:rPr>
              <a:t>/de/Klima3/</a:t>
            </a:r>
            <a:r>
              <a:rPr lang="de-DE" sz="1800" dirty="0" err="1">
                <a:latin typeface="Calibri" panose="020F0502020204030204" pitchFamily="34" charset="0"/>
                <a:cs typeface="Calibri" panose="020F0502020204030204" pitchFamily="34" charset="0"/>
                <a:hlinkClick r:id="rId4"/>
              </a:rPr>
              <a:t>Massnahmenplan</a:t>
            </a:r>
            <a:r>
              <a:rPr lang="de-DE" sz="1800" dirty="0">
                <a:latin typeface="Calibri" panose="020F0502020204030204" pitchFamily="34" charset="0"/>
                <a:cs typeface="Calibri" panose="020F0502020204030204" pitchFamily="34" charset="0"/>
                <a:hlinkClick r:id="rId4"/>
              </a:rPr>
              <a:t>/neu/LMU_Klinikum-Hitzemassnahmenplan_ONLINE.pdf</a:t>
            </a:r>
            <a:r>
              <a:rPr lang="de-DE" sz="1800" dirty="0">
                <a:latin typeface="Calibri" panose="020F0502020204030204" pitchFamily="34" charset="0"/>
                <a:cs typeface="Calibri" panose="020F0502020204030204" pitchFamily="34" charset="0"/>
              </a:rPr>
              <a:t> </a:t>
            </a:r>
            <a:endParaRPr lang="de-DE" dirty="0">
              <a:latin typeface="Calibri" panose="020F0502020204030204" pitchFamily="34" charset="0"/>
              <a:cs typeface="Calibri" panose="020F0502020204030204" pitchFamily="34" charset="0"/>
            </a:endParaRPr>
          </a:p>
        </p:txBody>
      </p:sp>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41</a:t>
            </a:fld>
            <a:endParaRPr lang="de-DE" dirty="0"/>
          </a:p>
        </p:txBody>
      </p:sp>
      <p:sp>
        <p:nvSpPr>
          <p:cNvPr id="11"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Hitzeschutz</a:t>
            </a:r>
          </a:p>
        </p:txBody>
      </p:sp>
      <p:pic>
        <p:nvPicPr>
          <p:cNvPr id="13" name="Grafik 12"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Tree>
    <p:extLst>
      <p:ext uri="{BB962C8B-B14F-4D97-AF65-F5344CB8AC3E}">
        <p14:creationId xmlns:p14="http://schemas.microsoft.com/office/powerpoint/2010/main" val="3361335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9788" y="1423687"/>
            <a:ext cx="10514012" cy="613458"/>
          </a:xfrm>
        </p:spPr>
        <p:txBody>
          <a:bodyPr>
            <a:normAutofit/>
          </a:bodyPr>
          <a:lstStyle/>
          <a:p>
            <a:r>
              <a:rPr lang="de-DE" sz="3200" dirty="0" err="1">
                <a:latin typeface="Calibri" panose="020F0502020204030204" pitchFamily="34" charset="0"/>
                <a:ea typeface="Calibri" panose="020F0502020204030204" pitchFamily="34" charset="0"/>
                <a:cs typeface="Calibri" panose="020F0502020204030204" pitchFamily="34" charset="0"/>
              </a:rPr>
              <a:t>Good</a:t>
            </a:r>
            <a:r>
              <a:rPr lang="de-DE" sz="3200" dirty="0">
                <a:latin typeface="Calibri" panose="020F0502020204030204" pitchFamily="34" charset="0"/>
                <a:ea typeface="Calibri" panose="020F0502020204030204" pitchFamily="34" charset="0"/>
                <a:cs typeface="Calibri" panose="020F0502020204030204" pitchFamily="34" charset="0"/>
              </a:rPr>
              <a:t> Practice</a:t>
            </a:r>
          </a:p>
        </p:txBody>
      </p:sp>
      <p:sp>
        <p:nvSpPr>
          <p:cNvPr id="4" name="Inhaltsplatzhalter 3"/>
          <p:cNvSpPr>
            <a:spLocks noGrp="1"/>
          </p:cNvSpPr>
          <p:nvPr>
            <p:ph sz="half" idx="2"/>
          </p:nvPr>
        </p:nvSpPr>
        <p:spPr>
          <a:xfrm>
            <a:off x="603579" y="2037145"/>
            <a:ext cx="10943772" cy="4684330"/>
          </a:xfrm>
        </p:spPr>
        <p:txBody>
          <a:bodyPr>
            <a:normAutofit lnSpcReduction="10000"/>
          </a:bodyPr>
          <a:lstStyle/>
          <a:p>
            <a:pPr marL="0" indent="0">
              <a:spcBef>
                <a:spcPts val="600"/>
              </a:spcBef>
              <a:buNone/>
            </a:pPr>
            <a:r>
              <a:rPr lang="de-DE" b="1" dirty="0">
                <a:latin typeface="Calibri" panose="020F0502020204030204" pitchFamily="34" charset="0"/>
                <a:ea typeface="Calibri" panose="020F0502020204030204" pitchFamily="34" charset="0"/>
                <a:cs typeface="Calibri" panose="020F0502020204030204" pitchFamily="34" charset="0"/>
              </a:rPr>
              <a:t>Informationsmaterial</a:t>
            </a:r>
            <a:endParaRPr lang="de-DE" b="1" u="sng" dirty="0">
              <a:latin typeface="Calibri" panose="020F0502020204030204" pitchFamily="34" charset="0"/>
              <a:ea typeface="Calibri" panose="020F0502020204030204" pitchFamily="34" charset="0"/>
              <a:cs typeface="Calibri" panose="020F0502020204030204" pitchFamily="34" charset="0"/>
            </a:endParaRPr>
          </a:p>
          <a:p>
            <a:r>
              <a:rPr lang="de-DE" b="1" dirty="0">
                <a:latin typeface="Calibri" panose="020F0502020204030204" pitchFamily="34" charset="0"/>
                <a:cs typeface="Calibri" panose="020F0502020204030204" pitchFamily="34" charset="0"/>
              </a:rPr>
              <a:t>Heidelberger Hitzetabelle</a:t>
            </a:r>
          </a:p>
          <a:p>
            <a:pPr lvl="1"/>
            <a:r>
              <a:rPr lang="de-DE" sz="2000" dirty="0">
                <a:latin typeface="Calibri" panose="020F0502020204030204" pitchFamily="34" charset="0"/>
                <a:cs typeface="Calibri" panose="020F0502020204030204" pitchFamily="34" charset="0"/>
              </a:rPr>
              <a:t>Informationen zur Risikominimierung bei Hitze, besonders bei kritischen Medikamente (z. B. Diuretika, Sedativa, </a:t>
            </a:r>
            <a:r>
              <a:rPr lang="de-DE" sz="2000" dirty="0" err="1">
                <a:latin typeface="Calibri" panose="020F0502020204030204" pitchFamily="34" charset="0"/>
                <a:cs typeface="Calibri" panose="020F0502020204030204" pitchFamily="34" charset="0"/>
              </a:rPr>
              <a:t>Anticholinergika</a:t>
            </a:r>
            <a:r>
              <a:rPr lang="de-DE" sz="2000" dirty="0">
                <a:latin typeface="Calibri" panose="020F0502020204030204" pitchFamily="34" charset="0"/>
                <a:cs typeface="Calibri" panose="020F0502020204030204" pitchFamily="34" charset="0"/>
              </a:rPr>
              <a:t>, Opioide)</a:t>
            </a:r>
          </a:p>
          <a:p>
            <a:pPr marL="457200" lvl="1" indent="0">
              <a:buNone/>
            </a:pPr>
            <a:r>
              <a:rPr lang="de-DE" sz="2000" dirty="0">
                <a:latin typeface="Calibri" panose="020F0502020204030204" pitchFamily="34" charset="0"/>
                <a:cs typeface="Calibri" panose="020F0502020204030204" pitchFamily="34" charset="0"/>
                <a:hlinkClick r:id="rId3"/>
              </a:rPr>
              <a:t>https://dosing.de/Hitze/Medikamentenmanagement_bei_Hitzewellen.pdf</a:t>
            </a:r>
            <a:r>
              <a:rPr lang="de-DE" sz="2000" dirty="0">
                <a:latin typeface="Calibri" panose="020F0502020204030204" pitchFamily="34" charset="0"/>
                <a:cs typeface="Calibri" panose="020F0502020204030204" pitchFamily="34" charset="0"/>
              </a:rPr>
              <a:t> </a:t>
            </a:r>
          </a:p>
          <a:p>
            <a:pPr marL="457200" lvl="1" indent="0">
              <a:buNone/>
            </a:pPr>
            <a:endParaRPr lang="de-DE" dirty="0">
              <a:latin typeface="Calibri" panose="020F0502020204030204" pitchFamily="34" charset="0"/>
              <a:cs typeface="Calibri" panose="020F0502020204030204" pitchFamily="34" charset="0"/>
            </a:endParaRPr>
          </a:p>
          <a:p>
            <a:r>
              <a:rPr lang="de-DE" b="1" dirty="0">
                <a:latin typeface="Calibri" panose="020F0502020204030204" pitchFamily="34" charset="0"/>
                <a:cs typeface="Calibri" panose="020F0502020204030204" pitchFamily="34" charset="0"/>
              </a:rPr>
              <a:t>Informationsseite des LGA Baden-Württemberg</a:t>
            </a:r>
          </a:p>
          <a:p>
            <a:pPr lvl="1"/>
            <a:r>
              <a:rPr lang="de-DE" sz="2000" dirty="0">
                <a:latin typeface="Calibri" panose="020F0502020204030204" pitchFamily="34" charset="0"/>
                <a:cs typeface="Calibri" panose="020F0502020204030204" pitchFamily="34" charset="0"/>
              </a:rPr>
              <a:t>Informationsmaterial zu Gesundheit und Hitze mit Linksammlung zu weiteren Informations- und Materialquellen</a:t>
            </a:r>
          </a:p>
          <a:p>
            <a:pPr marL="457200" lvl="1" indent="0">
              <a:buNone/>
            </a:pPr>
            <a:r>
              <a:rPr lang="de-DE" sz="2000" dirty="0">
                <a:latin typeface="Calibri" panose="020F0502020204030204" pitchFamily="34" charset="0"/>
                <a:cs typeface="Calibri" panose="020F0502020204030204" pitchFamily="34" charset="0"/>
                <a:hlinkClick r:id="rId4"/>
              </a:rPr>
              <a:t>https://www.gesundheitsamt-bw.de/lga/de/themen/gesundheit-umwelt/gesundheit-hitze/</a:t>
            </a:r>
            <a:r>
              <a:rPr lang="de-DE" sz="2000" dirty="0">
                <a:latin typeface="Calibri" panose="020F0502020204030204" pitchFamily="34" charset="0"/>
                <a:cs typeface="Calibri" panose="020F0502020204030204" pitchFamily="34" charset="0"/>
              </a:rPr>
              <a:t> </a:t>
            </a:r>
          </a:p>
          <a:p>
            <a:pPr lvl="1"/>
            <a:r>
              <a:rPr lang="de-DE" sz="2000" dirty="0">
                <a:latin typeface="Calibri" panose="020F0502020204030204" pitchFamily="34" charset="0"/>
                <a:cs typeface="Calibri" panose="020F0502020204030204" pitchFamily="34" charset="0"/>
              </a:rPr>
              <a:t>Linksammlung:</a:t>
            </a:r>
          </a:p>
          <a:p>
            <a:pPr marL="457200" lvl="1" indent="0">
              <a:buNone/>
            </a:pPr>
            <a:r>
              <a:rPr lang="de-DE" sz="2000" dirty="0">
                <a:latin typeface="Calibri" panose="020F0502020204030204" pitchFamily="34" charset="0"/>
                <a:cs typeface="Calibri" panose="020F0502020204030204" pitchFamily="34" charset="0"/>
                <a:hlinkClick r:id="rId5"/>
              </a:rPr>
              <a:t>https://www.gesundheitsamt-bw.de/lga/de/themen/gesundheit-umwelt/gesundheit-hitze/linksammlung/</a:t>
            </a:r>
            <a:r>
              <a:rPr lang="de-DE" sz="2000" dirty="0">
                <a:latin typeface="Calibri" panose="020F0502020204030204" pitchFamily="34" charset="0"/>
                <a:cs typeface="Calibri" panose="020F0502020204030204" pitchFamily="34" charset="0"/>
              </a:rPr>
              <a:t> </a:t>
            </a:r>
          </a:p>
        </p:txBody>
      </p:sp>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42</a:t>
            </a:fld>
            <a:endParaRPr lang="de-DE" dirty="0"/>
          </a:p>
        </p:txBody>
      </p:sp>
      <p:sp>
        <p:nvSpPr>
          <p:cNvPr id="11" name="Titel 1"/>
          <p:cNvSpPr>
            <a:spLocks noGrp="1"/>
          </p:cNvSpPr>
          <p:nvPr>
            <p:ph type="title"/>
          </p:nvPr>
        </p:nvSpPr>
        <p:spPr>
          <a:xfrm>
            <a:off x="2221015" y="428410"/>
            <a:ext cx="7759700" cy="987043"/>
          </a:xfrm>
        </p:spPr>
        <p:txBody>
          <a:bodyPr>
            <a:noAutofit/>
          </a:bodyPr>
          <a:lstStyle/>
          <a:p>
            <a:pPr algn="ctr"/>
            <a:r>
              <a:rPr lang="de-DE" dirty="0">
                <a:solidFill>
                  <a:srgbClr val="007094"/>
                </a:solidFill>
              </a:rPr>
              <a:t>Hitzeschutz</a:t>
            </a:r>
          </a:p>
        </p:txBody>
      </p:sp>
      <p:pic>
        <p:nvPicPr>
          <p:cNvPr id="13" name="Grafik 12" descr="C:\Users\user\AppData\Local\Microsoft\Windows\INetCache\Content.Word\Praxisbeispiel.png">
            <a:extLst>
              <a:ext uri="{FF2B5EF4-FFF2-40B4-BE49-F238E27FC236}">
                <a16:creationId xmlns:a16="http://schemas.microsoft.com/office/drawing/2014/main" id="{F14A8CFE-A5E2-4B1B-82EB-4C859FC3F51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103" y="1409789"/>
            <a:ext cx="432953" cy="574214"/>
          </a:xfrm>
          <a:prstGeom prst="rect">
            <a:avLst/>
          </a:prstGeom>
          <a:noFill/>
          <a:ln>
            <a:noFill/>
          </a:ln>
        </p:spPr>
      </p:pic>
    </p:spTree>
    <p:extLst>
      <p:ext uri="{BB962C8B-B14F-4D97-AF65-F5344CB8AC3E}">
        <p14:creationId xmlns:p14="http://schemas.microsoft.com/office/powerpoint/2010/main" val="3032673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410819"/>
            <a:ext cx="10515600" cy="1024754"/>
          </a:xfrm>
        </p:spPr>
        <p:txBody>
          <a:bodyPr/>
          <a:lstStyle/>
          <a:p>
            <a:pPr algn="ctr"/>
            <a:r>
              <a:rPr lang="de-DE" dirty="0">
                <a:solidFill>
                  <a:srgbClr val="007094"/>
                </a:solidFill>
              </a:rPr>
              <a:t>Pflegerisches Handeln bei Hitze anleiten</a:t>
            </a:r>
          </a:p>
        </p:txBody>
      </p:sp>
      <p:sp>
        <p:nvSpPr>
          <p:cNvPr id="3" name="Inhaltsplatzhalter 2"/>
          <p:cNvSpPr>
            <a:spLocks noGrp="1"/>
          </p:cNvSpPr>
          <p:nvPr>
            <p:ph idx="1"/>
          </p:nvPr>
        </p:nvSpPr>
        <p:spPr>
          <a:xfrm>
            <a:off x="733508" y="2005960"/>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t>Hitze als Folge der Klimakrise</a:t>
            </a:r>
          </a:p>
          <a:p>
            <a:pPr marL="514350" indent="-514350">
              <a:buFont typeface="+mj-lt"/>
              <a:buAutoNum type="arabicPeriod"/>
            </a:pPr>
            <a:r>
              <a:rPr lang="de-DE" dirty="0"/>
              <a:t>Grundlagen der menschlichen Thermoregulation</a:t>
            </a:r>
          </a:p>
          <a:p>
            <a:pPr marL="514350" indent="-514350">
              <a:buFont typeface="+mj-lt"/>
              <a:buAutoNum type="arabicPeriod"/>
            </a:pPr>
            <a:r>
              <a:rPr lang="de-DE" dirty="0"/>
              <a:t>Folgen für die menschliche Gesundheit</a:t>
            </a:r>
          </a:p>
          <a:p>
            <a:pPr marL="514350" indent="-514350">
              <a:buFont typeface="+mj-lt"/>
              <a:buAutoNum type="arabicPeriod"/>
            </a:pPr>
            <a:r>
              <a:rPr lang="de-DE" dirty="0"/>
              <a:t>Vulnerable Gruppen </a:t>
            </a:r>
          </a:p>
          <a:p>
            <a:pPr marL="514350" indent="-514350">
              <a:buFont typeface="+mj-lt"/>
              <a:buAutoNum type="arabicPeriod"/>
            </a:pPr>
            <a:r>
              <a:rPr lang="de-DE" dirty="0" err="1"/>
              <a:t>Good</a:t>
            </a:r>
            <a:r>
              <a:rPr lang="de-DE" dirty="0"/>
              <a:t> Practice</a:t>
            </a:r>
          </a:p>
          <a:p>
            <a:pPr marL="514350" indent="-514350">
              <a:buFont typeface="+mj-lt"/>
              <a:buAutoNum type="arabicPeriod"/>
            </a:pPr>
            <a:r>
              <a:rPr lang="de-DE" dirty="0">
                <a:solidFill>
                  <a:srgbClr val="007193"/>
                </a:solidFill>
              </a:rPr>
              <a:t>Transfer: Handlungsempfehlungen zum Hitzeschutz</a:t>
            </a:r>
          </a:p>
          <a:p>
            <a:pPr marL="514350" indent="-514350">
              <a:buFont typeface="+mj-lt"/>
              <a:buAutoNum type="arabicPeriod"/>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43</a:t>
            </a:fld>
            <a:endParaRPr lang="de-DE"/>
          </a:p>
        </p:txBody>
      </p:sp>
    </p:spTree>
    <p:extLst>
      <p:ext uri="{BB962C8B-B14F-4D97-AF65-F5344CB8AC3E}">
        <p14:creationId xmlns:p14="http://schemas.microsoft.com/office/powerpoint/2010/main" val="829521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44</a:t>
            </a:fld>
            <a:endParaRPr lang="de-DE"/>
          </a:p>
        </p:txBody>
      </p:sp>
      <p:sp>
        <p:nvSpPr>
          <p:cNvPr id="13" name="Textfeld 12"/>
          <p:cNvSpPr txBox="1"/>
          <p:nvPr/>
        </p:nvSpPr>
        <p:spPr>
          <a:xfrm>
            <a:off x="1712695" y="517880"/>
            <a:ext cx="8794431" cy="1446550"/>
          </a:xfrm>
          <a:prstGeom prst="rect">
            <a:avLst/>
          </a:prstGeom>
          <a:noFill/>
        </p:spPr>
        <p:txBody>
          <a:bodyPr wrap="square" rtlCol="0">
            <a:spAutoFit/>
          </a:bodyPr>
          <a:lstStyle/>
          <a:p>
            <a:pPr algn="ctr"/>
            <a:r>
              <a:rPr lang="de-DE" sz="4400" dirty="0">
                <a:solidFill>
                  <a:srgbClr val="007094"/>
                </a:solidFill>
                <a:latin typeface="Calibri" panose="020F0502020204030204" pitchFamily="34" charset="0"/>
                <a:cs typeface="Calibri" panose="020F0502020204030204" pitchFamily="34" charset="0"/>
              </a:rPr>
              <a:t>Transfer: Handlungsempfehlungen zum Hitzeschutz</a:t>
            </a:r>
          </a:p>
        </p:txBody>
      </p:sp>
      <p:pic>
        <p:nvPicPr>
          <p:cNvPr id="14" name="Grafik 13">
            <a:extLst>
              <a:ext uri="{FF2B5EF4-FFF2-40B4-BE49-F238E27FC236}">
                <a16:creationId xmlns:a16="http://schemas.microsoft.com/office/drawing/2014/main" id="{8207885B-07EA-485D-9829-321123AC484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2055" y="2380845"/>
            <a:ext cx="2120414" cy="1111571"/>
          </a:xfrm>
          <a:prstGeom prst="rect">
            <a:avLst/>
          </a:prstGeom>
          <a:noFill/>
          <a:ln>
            <a:noFill/>
          </a:ln>
        </p:spPr>
      </p:pic>
      <p:sp>
        <p:nvSpPr>
          <p:cNvPr id="3" name="Rechteck 2"/>
          <p:cNvSpPr/>
          <p:nvPr/>
        </p:nvSpPr>
        <p:spPr>
          <a:xfrm>
            <a:off x="2674776" y="3700540"/>
            <a:ext cx="6852197" cy="1631216"/>
          </a:xfrm>
          <a:prstGeom prst="rect">
            <a:avLst/>
          </a:prstGeom>
        </p:spPr>
        <p:txBody>
          <a:bodyPr wrap="none">
            <a:spAutoFit/>
          </a:bodyPr>
          <a:lstStyle/>
          <a:p>
            <a:pPr algn="ctr"/>
            <a:r>
              <a:rPr lang="de-DE" sz="5000" dirty="0"/>
              <a:t>Handlungsempfehlungen </a:t>
            </a:r>
          </a:p>
          <a:p>
            <a:pPr algn="ctr"/>
            <a:r>
              <a:rPr lang="de-DE" sz="5000" dirty="0"/>
              <a:t>zum Hitzeschutz</a:t>
            </a: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2200" y="721512"/>
            <a:ext cx="1859727" cy="1895998"/>
          </a:xfrm>
          <a:prstGeom prst="rect">
            <a:avLst/>
          </a:prstGeom>
        </p:spPr>
      </p:pic>
    </p:spTree>
    <p:extLst>
      <p:ext uri="{BB962C8B-B14F-4D97-AF65-F5344CB8AC3E}">
        <p14:creationId xmlns:p14="http://schemas.microsoft.com/office/powerpoint/2010/main" val="3149276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54790" y="451880"/>
            <a:ext cx="2109716" cy="926545"/>
          </a:xfrm>
        </p:spPr>
        <p:txBody>
          <a:bodyPr/>
          <a:lstStyle/>
          <a:p>
            <a:r>
              <a:rPr lang="de-DE" dirty="0">
                <a:solidFill>
                  <a:srgbClr val="007094"/>
                </a:solidFill>
              </a:rPr>
              <a:t>Szenario</a:t>
            </a:r>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45</a:t>
            </a:fld>
            <a:endParaRPr lang="de-DE"/>
          </a:p>
        </p:txBody>
      </p:sp>
      <p:pic>
        <p:nvPicPr>
          <p:cNvPr id="1026" name="Picture 2" descr="Szenario"/>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15806" y="3083860"/>
            <a:ext cx="17970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5"/>
          <p:cNvSpPr>
            <a:spLocks noGrp="1"/>
          </p:cNvSpPr>
          <p:nvPr>
            <p:ph idx="1"/>
          </p:nvPr>
        </p:nvSpPr>
        <p:spPr>
          <a:xfrm>
            <a:off x="700176" y="1840302"/>
            <a:ext cx="8815629" cy="4321574"/>
          </a:xfrm>
        </p:spPr>
        <p:txBody>
          <a:bodyPr>
            <a:normAutofit/>
          </a:bodyPr>
          <a:lstStyle/>
          <a:p>
            <a:pPr marL="0" indent="0">
              <a:buNone/>
            </a:pPr>
            <a:r>
              <a:rPr lang="de-DE" sz="3200" b="1" dirty="0"/>
              <a:t>Szenario: Pflegerische Betreuung von Karl und Helga Wagner</a:t>
            </a:r>
          </a:p>
          <a:p>
            <a:endParaRPr lang="de-DE" sz="3200" dirty="0"/>
          </a:p>
          <a:p>
            <a:r>
              <a:rPr lang="de-DE" sz="3200" dirty="0"/>
              <a:t>Sehen Sie sich das </a:t>
            </a:r>
            <a:r>
              <a:rPr lang="de-DE" sz="3200" dirty="0">
                <a:hlinkClick r:id="rId4"/>
              </a:rPr>
              <a:t>Video</a:t>
            </a:r>
            <a:r>
              <a:rPr lang="de-DE" sz="3200" dirty="0"/>
              <a:t> an.</a:t>
            </a:r>
          </a:p>
          <a:p>
            <a:r>
              <a:rPr lang="de-DE" sz="3200" dirty="0"/>
              <a:t>Welche Symptome zeigen Herr und Frau Wagner?</a:t>
            </a:r>
          </a:p>
          <a:p>
            <a:pPr marL="0" indent="0">
              <a:buNone/>
            </a:pPr>
            <a:endParaRPr lang="de-DE" dirty="0"/>
          </a:p>
          <a:p>
            <a:pPr marL="0" indent="0" algn="l">
              <a:buNone/>
            </a:pPr>
            <a:endParaRPr lang="de-DE"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97614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6C73C0D-ED12-660B-F0AF-2A20334D4A82}"/>
              </a:ext>
            </a:extLst>
          </p:cNvPr>
          <p:cNvSpPr>
            <a:spLocks noGrp="1"/>
          </p:cNvSpPr>
          <p:nvPr>
            <p:ph idx="1"/>
          </p:nvPr>
        </p:nvSpPr>
        <p:spPr>
          <a:xfrm>
            <a:off x="838200" y="2553418"/>
            <a:ext cx="10515600" cy="3312993"/>
          </a:xfrm>
        </p:spPr>
        <p:txBody>
          <a:bodyPr>
            <a:normAutofit/>
          </a:bodyPr>
          <a:lstStyle/>
          <a:p>
            <a:r>
              <a:rPr lang="de-DE" sz="3200" dirty="0"/>
              <a:t>Erschöpfung, Müdigkeit, </a:t>
            </a:r>
            <a:r>
              <a:rPr lang="de-DE" sz="3200" dirty="0" err="1"/>
              <a:t>Vigilanzminderung</a:t>
            </a:r>
            <a:r>
              <a:rPr lang="de-DE" sz="3200" dirty="0"/>
              <a:t> („muss wach gehalten werden“), schlapp, vergesslich</a:t>
            </a:r>
          </a:p>
          <a:p>
            <a:r>
              <a:rPr lang="de-DE" sz="3200" dirty="0"/>
              <a:t>Hypertonie, Tachykardie, Tachypnoe</a:t>
            </a:r>
          </a:p>
          <a:p>
            <a:r>
              <a:rPr lang="de-DE" sz="3200" dirty="0"/>
              <a:t>Schwindel, Kopfschmerzen</a:t>
            </a:r>
          </a:p>
          <a:p>
            <a:r>
              <a:rPr lang="de-DE" sz="3200" dirty="0"/>
              <a:t>Kein Durstgefühl, Trinken wird vergessen</a:t>
            </a:r>
            <a:endParaRPr lang="de-DE" dirty="0"/>
          </a:p>
          <a:p>
            <a:endParaRPr lang="de-DE" dirty="0"/>
          </a:p>
        </p:txBody>
      </p:sp>
      <p:sp>
        <p:nvSpPr>
          <p:cNvPr id="4" name="Datumsplatzhalter 3">
            <a:extLst>
              <a:ext uri="{FF2B5EF4-FFF2-40B4-BE49-F238E27FC236}">
                <a16:creationId xmlns:a16="http://schemas.microsoft.com/office/drawing/2014/main" id="{57621206-97C2-EA5D-E65B-46F1B0A67597}"/>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EF2AB153-5EE8-9245-649C-388329AB0931}"/>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46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Titel 1"/>
          <p:cNvSpPr txBox="1">
            <a:spLocks/>
          </p:cNvSpPr>
          <p:nvPr/>
        </p:nvSpPr>
        <p:spPr>
          <a:xfrm>
            <a:off x="5054790" y="451880"/>
            <a:ext cx="2109716" cy="926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de-DE" dirty="0">
                <a:solidFill>
                  <a:srgbClr val="007094"/>
                </a:solidFill>
              </a:rPr>
              <a:t>Transfer</a:t>
            </a:r>
          </a:p>
        </p:txBody>
      </p:sp>
      <p:sp>
        <p:nvSpPr>
          <p:cNvPr id="7" name="Rechteck 6"/>
          <p:cNvSpPr/>
          <p:nvPr/>
        </p:nvSpPr>
        <p:spPr>
          <a:xfrm>
            <a:off x="838200" y="1632771"/>
            <a:ext cx="7555595" cy="523220"/>
          </a:xfrm>
          <a:prstGeom prst="rect">
            <a:avLst/>
          </a:prstGeom>
        </p:spPr>
        <p:txBody>
          <a:bodyPr wrap="none">
            <a:spAutoFit/>
          </a:bodyPr>
          <a:lstStyle/>
          <a:p>
            <a:r>
              <a:rPr lang="de-DE" sz="2800" b="1" dirty="0"/>
              <a:t>Welche Symptome zeigen Herr und Frau Wagner?</a:t>
            </a:r>
          </a:p>
        </p:txBody>
      </p:sp>
    </p:spTree>
    <p:extLst>
      <p:ext uri="{BB962C8B-B14F-4D97-AF65-F5344CB8AC3E}">
        <p14:creationId xmlns:p14="http://schemas.microsoft.com/office/powerpoint/2010/main" val="163906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47</a:t>
            </a:fld>
            <a:endParaRPr lang="de-DE"/>
          </a:p>
        </p:txBody>
      </p:sp>
      <p:pic>
        <p:nvPicPr>
          <p:cNvPr id="1026" name="Picture 2" descr="Szenario"/>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619987" y="451880"/>
            <a:ext cx="611605" cy="85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nhaltsplatzhalter 5"/>
          <p:cNvSpPr>
            <a:spLocks noGrp="1"/>
          </p:cNvSpPr>
          <p:nvPr>
            <p:ph idx="1"/>
          </p:nvPr>
        </p:nvSpPr>
        <p:spPr>
          <a:xfrm>
            <a:off x="416231" y="1660254"/>
            <a:ext cx="11297233" cy="4725908"/>
          </a:xfrm>
        </p:spPr>
        <p:txBody>
          <a:bodyPr>
            <a:normAutofit/>
          </a:bodyPr>
          <a:lstStyle/>
          <a:p>
            <a:pPr marL="0" indent="0">
              <a:buNone/>
            </a:pPr>
            <a:r>
              <a:rPr lang="de-DE" b="1" dirty="0"/>
              <a:t>Transfer: Handlungsempfehlungen zum Hitzeschutz</a:t>
            </a:r>
          </a:p>
          <a:p>
            <a:r>
              <a:rPr lang="de-DE" dirty="0"/>
              <a:t>Sehen Sie sich das Video erneut an.</a:t>
            </a:r>
          </a:p>
          <a:p>
            <a:r>
              <a:rPr lang="de-DE" dirty="0"/>
              <a:t>Welche Maßnahmen, nach dem </a:t>
            </a:r>
            <a:r>
              <a:rPr lang="de-DE" b="1" dirty="0"/>
              <a:t>TOP</a:t>
            </a:r>
            <a:r>
              <a:rPr lang="de-DE" dirty="0"/>
              <a:t>-Prinzip, werden von Herrn Schlecker und Frau Novak ergriffen/ erwähnt?</a:t>
            </a:r>
          </a:p>
          <a:p>
            <a:pPr lvl="1">
              <a:spcBef>
                <a:spcPts val="600"/>
              </a:spcBef>
              <a:spcAft>
                <a:spcPts val="600"/>
              </a:spcAft>
            </a:pPr>
            <a:r>
              <a:rPr lang="de-DE" b="1" dirty="0"/>
              <a:t>T</a:t>
            </a:r>
            <a:r>
              <a:rPr lang="de-DE" dirty="0"/>
              <a:t>echnische Maßnahmen: Dienen dazu, die </a:t>
            </a:r>
            <a:r>
              <a:rPr lang="de-DE" b="1" dirty="0"/>
              <a:t>Räumlichkeiten</a:t>
            </a:r>
            <a:r>
              <a:rPr lang="de-DE" dirty="0"/>
              <a:t> einer Einrichtung möglichst kühl zu halten und eine erhöhte Hitzebelastung zu vermeiden.</a:t>
            </a:r>
          </a:p>
          <a:p>
            <a:pPr lvl="1">
              <a:spcBef>
                <a:spcPts val="600"/>
              </a:spcBef>
              <a:spcAft>
                <a:spcPts val="600"/>
              </a:spcAft>
            </a:pPr>
            <a:r>
              <a:rPr lang="de-DE" b="1" dirty="0"/>
              <a:t>O</a:t>
            </a:r>
            <a:r>
              <a:rPr lang="de-DE" dirty="0"/>
              <a:t>rganisatorische Maßnahmen: Betreffen </a:t>
            </a:r>
            <a:r>
              <a:rPr lang="de-DE" b="1" dirty="0"/>
              <a:t>präventive</a:t>
            </a:r>
            <a:r>
              <a:rPr lang="de-DE" dirty="0"/>
              <a:t> Maßnahmen, welche getroffen werden, um der Entstehung hitzebedingter Gesundheitsfolgen vorzubeugen.</a:t>
            </a:r>
          </a:p>
          <a:p>
            <a:pPr lvl="1">
              <a:spcBef>
                <a:spcPts val="600"/>
              </a:spcBef>
              <a:spcAft>
                <a:spcPts val="600"/>
              </a:spcAft>
            </a:pPr>
            <a:r>
              <a:rPr lang="de-DE" b="1" dirty="0"/>
              <a:t>P</a:t>
            </a:r>
            <a:r>
              <a:rPr lang="de-DE" dirty="0"/>
              <a:t>raktische Maßnahmen: Bezeichnen Maßnahmen, welche </a:t>
            </a:r>
            <a:r>
              <a:rPr lang="de-DE" b="1" dirty="0"/>
              <a:t>während</a:t>
            </a:r>
            <a:r>
              <a:rPr lang="de-DE" dirty="0"/>
              <a:t> einer Hitzeperiode ergriffen werden sollten und direkt an den Patient*innen bzw. an den Pflegenden selbst durchgeführt werden können. </a:t>
            </a:r>
            <a:r>
              <a:rPr lang="de-DE" sz="1500" dirty="0"/>
              <a:t>(</a:t>
            </a:r>
            <a:r>
              <a:rPr lang="de-DE" sz="1500" dirty="0" err="1"/>
              <a:t>KlapP</a:t>
            </a:r>
            <a:r>
              <a:rPr lang="de-DE" sz="1500" dirty="0"/>
              <a:t>, 2024)</a:t>
            </a:r>
          </a:p>
          <a:p>
            <a:pPr marL="0" indent="0">
              <a:buNone/>
            </a:pPr>
            <a:endParaRPr lang="de-DE" dirty="0"/>
          </a:p>
        </p:txBody>
      </p:sp>
      <p:sp>
        <p:nvSpPr>
          <p:cNvPr id="10" name="Titel 1"/>
          <p:cNvSpPr txBox="1">
            <a:spLocks/>
          </p:cNvSpPr>
          <p:nvPr/>
        </p:nvSpPr>
        <p:spPr>
          <a:xfrm>
            <a:off x="5054790" y="451880"/>
            <a:ext cx="2109716" cy="926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de-DE" dirty="0">
                <a:solidFill>
                  <a:srgbClr val="007094"/>
                </a:solidFill>
              </a:rPr>
              <a:t>Transfer</a:t>
            </a:r>
          </a:p>
        </p:txBody>
      </p:sp>
    </p:spTree>
    <p:extLst>
      <p:ext uri="{BB962C8B-B14F-4D97-AF65-F5344CB8AC3E}">
        <p14:creationId xmlns:p14="http://schemas.microsoft.com/office/powerpoint/2010/main" val="3472545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D49021-E96E-B317-2A52-897820E94ED3}"/>
              </a:ext>
            </a:extLst>
          </p:cNvPr>
          <p:cNvSpPr>
            <a:spLocks noGrp="1"/>
          </p:cNvSpPr>
          <p:nvPr>
            <p:ph type="title"/>
          </p:nvPr>
        </p:nvSpPr>
        <p:spPr>
          <a:xfrm>
            <a:off x="402773" y="1653790"/>
            <a:ext cx="10515600" cy="511046"/>
          </a:xfrm>
        </p:spPr>
        <p:txBody>
          <a:bodyPr>
            <a:normAutofit/>
          </a:bodyPr>
          <a:lstStyle/>
          <a:p>
            <a:r>
              <a:rPr lang="de-DE" sz="2800" b="1" dirty="0"/>
              <a:t>Welche technischen Maßnahmen werden ergriffen?</a:t>
            </a:r>
          </a:p>
        </p:txBody>
      </p:sp>
      <p:sp>
        <p:nvSpPr>
          <p:cNvPr id="3" name="Inhaltsplatzhalter 2">
            <a:extLst>
              <a:ext uri="{FF2B5EF4-FFF2-40B4-BE49-F238E27FC236}">
                <a16:creationId xmlns:a16="http://schemas.microsoft.com/office/drawing/2014/main" id="{90DC78A3-4CF7-7CEE-B461-B37A583C3B85}"/>
              </a:ext>
            </a:extLst>
          </p:cNvPr>
          <p:cNvSpPr>
            <a:spLocks noGrp="1"/>
          </p:cNvSpPr>
          <p:nvPr>
            <p:ph idx="1"/>
          </p:nvPr>
        </p:nvSpPr>
        <p:spPr>
          <a:xfrm>
            <a:off x="518886" y="2425687"/>
            <a:ext cx="10515600" cy="3533154"/>
          </a:xfrm>
        </p:spPr>
        <p:txBody>
          <a:bodyPr>
            <a:normAutofit lnSpcReduction="10000"/>
          </a:bodyPr>
          <a:lstStyle/>
          <a:p>
            <a:r>
              <a:rPr lang="de-DE" dirty="0"/>
              <a:t>Pool im Bewohnergarten</a:t>
            </a:r>
          </a:p>
          <a:p>
            <a:r>
              <a:rPr lang="de-DE" dirty="0"/>
              <a:t>Lüften über Nacht</a:t>
            </a:r>
          </a:p>
          <a:p>
            <a:r>
              <a:rPr lang="de-DE" dirty="0"/>
              <a:t>Thermometer ist auf dem Balkon vorhanden</a:t>
            </a:r>
          </a:p>
          <a:p>
            <a:r>
              <a:rPr lang="de-DE" dirty="0"/>
              <a:t>Fenster öffnen zur Belüftung</a:t>
            </a:r>
          </a:p>
          <a:p>
            <a:r>
              <a:rPr lang="de-DE" dirty="0"/>
              <a:t>Ventilator</a:t>
            </a:r>
          </a:p>
          <a:p>
            <a:r>
              <a:rPr lang="de-DE" dirty="0"/>
              <a:t>Mobile Jalousien</a:t>
            </a:r>
          </a:p>
          <a:p>
            <a:r>
              <a:rPr lang="de-DE" dirty="0"/>
              <a:t>Tagsüber die Vorhänge schließen</a:t>
            </a:r>
          </a:p>
          <a:p>
            <a:endParaRPr lang="de-DE" dirty="0"/>
          </a:p>
        </p:txBody>
      </p:sp>
      <p:sp>
        <p:nvSpPr>
          <p:cNvPr id="4" name="Datumsplatzhalter 3">
            <a:extLst>
              <a:ext uri="{FF2B5EF4-FFF2-40B4-BE49-F238E27FC236}">
                <a16:creationId xmlns:a16="http://schemas.microsoft.com/office/drawing/2014/main" id="{810EDC42-04DA-0066-B3EE-DDD37C998880}"/>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7F79EA20-AF63-11DB-83C6-07976CC5D6EE}"/>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48</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Titel 1"/>
          <p:cNvSpPr txBox="1">
            <a:spLocks/>
          </p:cNvSpPr>
          <p:nvPr/>
        </p:nvSpPr>
        <p:spPr>
          <a:xfrm>
            <a:off x="5054790" y="451880"/>
            <a:ext cx="2109716" cy="926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de-DE" dirty="0">
                <a:solidFill>
                  <a:srgbClr val="007094"/>
                </a:solidFill>
              </a:rPr>
              <a:t>Transfer</a:t>
            </a:r>
          </a:p>
        </p:txBody>
      </p:sp>
    </p:spTree>
    <p:extLst>
      <p:ext uri="{BB962C8B-B14F-4D97-AF65-F5344CB8AC3E}">
        <p14:creationId xmlns:p14="http://schemas.microsoft.com/office/powerpoint/2010/main" val="384130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0DC78A3-4CF7-7CEE-B461-B37A583C3B85}"/>
              </a:ext>
            </a:extLst>
          </p:cNvPr>
          <p:cNvSpPr>
            <a:spLocks noGrp="1"/>
          </p:cNvSpPr>
          <p:nvPr>
            <p:ph idx="1"/>
          </p:nvPr>
        </p:nvSpPr>
        <p:spPr>
          <a:xfrm>
            <a:off x="518888" y="2389808"/>
            <a:ext cx="11063512" cy="3712541"/>
          </a:xfrm>
        </p:spPr>
        <p:txBody>
          <a:bodyPr>
            <a:noAutofit/>
          </a:bodyPr>
          <a:lstStyle/>
          <a:p>
            <a:r>
              <a:rPr lang="de-DE" dirty="0"/>
              <a:t>Kommunikation: heiße Tage werden thematisiert </a:t>
            </a:r>
            <a:r>
              <a:rPr lang="de-DE" dirty="0">
                <a:sym typeface="Wingdings" panose="05000000000000000000" pitchFamily="2" charset="2"/>
              </a:rPr>
              <a:t> „Lass uns nach der Versorgung von Herr und Frau Wagner noch weiter darüber reden.“</a:t>
            </a:r>
          </a:p>
          <a:p>
            <a:r>
              <a:rPr lang="de-DE" dirty="0"/>
              <a:t>Frage nach dem Trinkverhalten </a:t>
            </a:r>
            <a:r>
              <a:rPr lang="de-DE" dirty="0">
                <a:sym typeface="Wingdings" panose="05000000000000000000" pitchFamily="2" charset="2"/>
              </a:rPr>
              <a:t> </a:t>
            </a:r>
            <a:r>
              <a:rPr lang="de-DE" dirty="0" err="1">
                <a:sym typeface="Wingdings" panose="05000000000000000000" pitchFamily="2" charset="2"/>
              </a:rPr>
              <a:t>Exsikkoseprophylaxe</a:t>
            </a:r>
            <a:endParaRPr lang="de-DE" dirty="0">
              <a:sym typeface="Wingdings" panose="05000000000000000000" pitchFamily="2" charset="2"/>
            </a:endParaRPr>
          </a:p>
          <a:p>
            <a:r>
              <a:rPr lang="de-DE" dirty="0"/>
              <a:t>Aufklärung: hitzebedingter Flüssigkeitsverlust sorgt für Kreislaufbelastung </a:t>
            </a:r>
            <a:r>
              <a:rPr lang="de-DE" dirty="0">
                <a:sym typeface="Wingdings" panose="05000000000000000000" pitchFamily="2" charset="2"/>
              </a:rPr>
              <a:t> „Wir müssen dringend dafür sorgen, dass Sie beide mehr trinken.“</a:t>
            </a:r>
          </a:p>
          <a:p>
            <a:r>
              <a:rPr lang="de-DE" dirty="0">
                <a:sym typeface="Wingdings" panose="05000000000000000000" pitchFamily="2" charset="2"/>
              </a:rPr>
              <a:t>Medikamentenmanagement: Anpassung bei dem Wetter notwendig?  Rücksprache mit dem Hausarzt</a:t>
            </a:r>
          </a:p>
          <a:p>
            <a:r>
              <a:rPr lang="de-DE" dirty="0"/>
              <a:t>Engmaschige Überwachung: „In einer halben Stunde kommen wir noch einmal, um nach Ihnen zu sehen.“</a:t>
            </a:r>
          </a:p>
          <a:p>
            <a:endParaRPr lang="de-DE" dirty="0"/>
          </a:p>
        </p:txBody>
      </p:sp>
      <p:sp>
        <p:nvSpPr>
          <p:cNvPr id="4" name="Datumsplatzhalter 3">
            <a:extLst>
              <a:ext uri="{FF2B5EF4-FFF2-40B4-BE49-F238E27FC236}">
                <a16:creationId xmlns:a16="http://schemas.microsoft.com/office/drawing/2014/main" id="{810EDC42-04DA-0066-B3EE-DDD37C998880}"/>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7F79EA20-AF63-11DB-83C6-07976CC5D6EE}"/>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49</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Titel 1"/>
          <p:cNvSpPr txBox="1">
            <a:spLocks/>
          </p:cNvSpPr>
          <p:nvPr/>
        </p:nvSpPr>
        <p:spPr>
          <a:xfrm>
            <a:off x="5054790" y="451880"/>
            <a:ext cx="2109716" cy="926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de-DE" dirty="0">
                <a:solidFill>
                  <a:srgbClr val="007094"/>
                </a:solidFill>
              </a:rPr>
              <a:t>Transfer</a:t>
            </a:r>
          </a:p>
        </p:txBody>
      </p:sp>
      <p:sp>
        <p:nvSpPr>
          <p:cNvPr id="8" name="Titel 1">
            <a:extLst>
              <a:ext uri="{FF2B5EF4-FFF2-40B4-BE49-F238E27FC236}">
                <a16:creationId xmlns:a16="http://schemas.microsoft.com/office/drawing/2014/main" id="{0CD49021-E96E-B317-2A52-897820E94ED3}"/>
              </a:ext>
            </a:extLst>
          </p:cNvPr>
          <p:cNvSpPr>
            <a:spLocks noGrp="1"/>
          </p:cNvSpPr>
          <p:nvPr>
            <p:ph type="title"/>
          </p:nvPr>
        </p:nvSpPr>
        <p:spPr>
          <a:xfrm>
            <a:off x="402773" y="1653790"/>
            <a:ext cx="10515600" cy="511046"/>
          </a:xfrm>
        </p:spPr>
        <p:txBody>
          <a:bodyPr>
            <a:normAutofit/>
          </a:bodyPr>
          <a:lstStyle/>
          <a:p>
            <a:r>
              <a:rPr lang="de-DE" sz="2800" b="1" dirty="0"/>
              <a:t>Welche organisatorischen Maßnahmen werden ergriffen?</a:t>
            </a:r>
          </a:p>
        </p:txBody>
      </p:sp>
    </p:spTree>
    <p:extLst>
      <p:ext uri="{BB962C8B-B14F-4D97-AF65-F5344CB8AC3E}">
        <p14:creationId xmlns:p14="http://schemas.microsoft.com/office/powerpoint/2010/main" val="16137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410819"/>
            <a:ext cx="10515600" cy="1024754"/>
          </a:xfrm>
        </p:spPr>
        <p:txBody>
          <a:bodyPr/>
          <a:lstStyle/>
          <a:p>
            <a:pPr algn="ctr"/>
            <a:r>
              <a:rPr lang="de-DE" dirty="0">
                <a:solidFill>
                  <a:srgbClr val="007094"/>
                </a:solidFill>
              </a:rPr>
              <a:t>Pflegerisches Handeln bei Hitze anleiten</a:t>
            </a:r>
          </a:p>
        </p:txBody>
      </p:sp>
      <p:sp>
        <p:nvSpPr>
          <p:cNvPr id="3" name="Inhaltsplatzhalter 2"/>
          <p:cNvSpPr>
            <a:spLocks noGrp="1"/>
          </p:cNvSpPr>
          <p:nvPr>
            <p:ph idx="1"/>
          </p:nvPr>
        </p:nvSpPr>
        <p:spPr>
          <a:xfrm>
            <a:off x="733508" y="2005960"/>
            <a:ext cx="10515600" cy="3791867"/>
          </a:xfrm>
        </p:spPr>
        <p:txBody>
          <a:bodyPr>
            <a:noAutofit/>
          </a:bodyPr>
          <a:lstStyle/>
          <a:p>
            <a:pPr marL="514350" indent="-514350">
              <a:buFont typeface="+mj-lt"/>
              <a:buAutoNum type="arabicPeriod"/>
            </a:pPr>
            <a:r>
              <a:rPr lang="de-DE" dirty="0">
                <a:solidFill>
                  <a:srgbClr val="007193"/>
                </a:solidFill>
              </a:rPr>
              <a:t>Vorstellung und Impuls</a:t>
            </a:r>
          </a:p>
          <a:p>
            <a:pPr marL="514350" indent="-514350">
              <a:buFont typeface="+mj-lt"/>
              <a:buAutoNum type="arabicPeriod"/>
            </a:pPr>
            <a:r>
              <a:rPr lang="de-DE" dirty="0"/>
              <a:t>Hitze als Folge der Klimakrise</a:t>
            </a:r>
          </a:p>
          <a:p>
            <a:pPr marL="514350" indent="-514350">
              <a:buFont typeface="+mj-lt"/>
              <a:buAutoNum type="arabicPeriod"/>
            </a:pPr>
            <a:r>
              <a:rPr lang="de-DE" dirty="0"/>
              <a:t>Grundlagen der menschlichen Thermoregulation</a:t>
            </a:r>
          </a:p>
          <a:p>
            <a:pPr marL="514350" indent="-514350">
              <a:buFont typeface="+mj-lt"/>
              <a:buAutoNum type="arabicPeriod"/>
            </a:pPr>
            <a:r>
              <a:rPr lang="de-DE" dirty="0"/>
              <a:t>Folgen für die menschliche Gesundheit</a:t>
            </a:r>
          </a:p>
          <a:p>
            <a:pPr marL="514350" indent="-514350">
              <a:buFont typeface="+mj-lt"/>
              <a:buAutoNum type="arabicPeriod"/>
            </a:pPr>
            <a:r>
              <a:rPr lang="de-DE" dirty="0"/>
              <a:t>Vulnerable Gruppen </a:t>
            </a:r>
          </a:p>
          <a:p>
            <a:pPr marL="514350" indent="-514350">
              <a:buFont typeface="+mj-lt"/>
              <a:buAutoNum type="arabicPeriod"/>
            </a:pPr>
            <a:r>
              <a:rPr lang="de-DE" dirty="0" err="1"/>
              <a:t>Good</a:t>
            </a:r>
            <a:r>
              <a:rPr lang="de-DE" dirty="0"/>
              <a:t> Practice</a:t>
            </a:r>
          </a:p>
          <a:p>
            <a:pPr marL="514350" indent="-514350">
              <a:buFont typeface="+mj-lt"/>
              <a:buAutoNum type="arabicPeriod"/>
            </a:pPr>
            <a:r>
              <a:rPr lang="de-DE" dirty="0"/>
              <a:t>Transfer: Handlungsempfehlungen zum Hitzeschutz</a:t>
            </a:r>
          </a:p>
          <a:p>
            <a:pPr marL="514350" indent="-514350">
              <a:buFont typeface="+mj-lt"/>
              <a:buAutoNum type="arabicPeriod"/>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a:t>
            </a:fld>
            <a:endParaRPr lang="de-DE"/>
          </a:p>
        </p:txBody>
      </p:sp>
    </p:spTree>
    <p:extLst>
      <p:ext uri="{BB962C8B-B14F-4D97-AF65-F5344CB8AC3E}">
        <p14:creationId xmlns:p14="http://schemas.microsoft.com/office/powerpoint/2010/main" val="26338088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0DC78A3-4CF7-7CEE-B461-B37A583C3B85}"/>
              </a:ext>
            </a:extLst>
          </p:cNvPr>
          <p:cNvSpPr>
            <a:spLocks noGrp="1"/>
          </p:cNvSpPr>
          <p:nvPr>
            <p:ph idx="1"/>
          </p:nvPr>
        </p:nvSpPr>
        <p:spPr>
          <a:xfrm>
            <a:off x="518886" y="2397065"/>
            <a:ext cx="10515600" cy="3533154"/>
          </a:xfrm>
        </p:spPr>
        <p:txBody>
          <a:bodyPr>
            <a:noAutofit/>
          </a:bodyPr>
          <a:lstStyle/>
          <a:p>
            <a:r>
              <a:rPr lang="de-DE" dirty="0"/>
              <a:t>Nachfragen nach dem Befinden/Anamnese</a:t>
            </a:r>
          </a:p>
          <a:p>
            <a:r>
              <a:rPr lang="de-DE" dirty="0"/>
              <a:t>Vitalzeichenkontrolle</a:t>
            </a:r>
          </a:p>
          <a:p>
            <a:r>
              <a:rPr lang="de-DE" dirty="0"/>
              <a:t>Kalte, feuchte Tücher auf Stirn und Nacken von Herrn Wagner</a:t>
            </a:r>
          </a:p>
          <a:p>
            <a:r>
              <a:rPr lang="de-DE" dirty="0"/>
              <a:t>Fenster öffnen zur Belüftung</a:t>
            </a:r>
          </a:p>
          <a:p>
            <a:r>
              <a:rPr lang="de-DE" dirty="0"/>
              <a:t>Ein Glas Wasser hinstellen: „Es ist wichtig, dass Sie in kleinen Schlucken trinken, auch wenn Sie keinen Durst haben.“; Alternativen angeboten (Tee, Saftschorle); ausreichend Wasser bereit gestellt</a:t>
            </a:r>
          </a:p>
          <a:p>
            <a:r>
              <a:rPr lang="de-DE" dirty="0"/>
              <a:t>Kleiner Tischventilator</a:t>
            </a:r>
          </a:p>
          <a:p>
            <a:endParaRPr lang="de-DE" dirty="0"/>
          </a:p>
        </p:txBody>
      </p:sp>
      <p:sp>
        <p:nvSpPr>
          <p:cNvPr id="4" name="Datumsplatzhalter 3">
            <a:extLst>
              <a:ext uri="{FF2B5EF4-FFF2-40B4-BE49-F238E27FC236}">
                <a16:creationId xmlns:a16="http://schemas.microsoft.com/office/drawing/2014/main" id="{810EDC42-04DA-0066-B3EE-DDD37C998880}"/>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7F79EA20-AF63-11DB-83C6-07976CC5D6EE}"/>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50</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6" name="Titel 1"/>
          <p:cNvSpPr txBox="1">
            <a:spLocks/>
          </p:cNvSpPr>
          <p:nvPr/>
        </p:nvSpPr>
        <p:spPr>
          <a:xfrm>
            <a:off x="5054790" y="451880"/>
            <a:ext cx="2109716" cy="926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de-DE" dirty="0">
                <a:solidFill>
                  <a:srgbClr val="007094"/>
                </a:solidFill>
              </a:rPr>
              <a:t>Transfer</a:t>
            </a:r>
          </a:p>
        </p:txBody>
      </p:sp>
      <p:sp>
        <p:nvSpPr>
          <p:cNvPr id="8" name="Titel 1">
            <a:extLst>
              <a:ext uri="{FF2B5EF4-FFF2-40B4-BE49-F238E27FC236}">
                <a16:creationId xmlns:a16="http://schemas.microsoft.com/office/drawing/2014/main" id="{0CD49021-E96E-B317-2A52-897820E94ED3}"/>
              </a:ext>
            </a:extLst>
          </p:cNvPr>
          <p:cNvSpPr>
            <a:spLocks noGrp="1"/>
          </p:cNvSpPr>
          <p:nvPr>
            <p:ph type="title"/>
          </p:nvPr>
        </p:nvSpPr>
        <p:spPr>
          <a:xfrm>
            <a:off x="402773" y="1653790"/>
            <a:ext cx="10515600" cy="511046"/>
          </a:xfrm>
        </p:spPr>
        <p:txBody>
          <a:bodyPr>
            <a:normAutofit/>
          </a:bodyPr>
          <a:lstStyle/>
          <a:p>
            <a:r>
              <a:rPr lang="de-DE" sz="2800" b="1" dirty="0"/>
              <a:t>Welche organisatorischen Maßnahmen werden ergriffen?</a:t>
            </a:r>
          </a:p>
        </p:txBody>
      </p:sp>
    </p:spTree>
    <p:extLst>
      <p:ext uri="{BB962C8B-B14F-4D97-AF65-F5344CB8AC3E}">
        <p14:creationId xmlns:p14="http://schemas.microsoft.com/office/powerpoint/2010/main" val="50557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51</a:t>
            </a:fld>
            <a:endParaRPr lang="de-DE"/>
          </a:p>
        </p:txBody>
      </p:sp>
      <p:graphicFrame>
        <p:nvGraphicFramePr>
          <p:cNvPr id="6" name="Inhaltsplatzhalter 5"/>
          <p:cNvGraphicFramePr>
            <a:graphicFrameLocks/>
          </p:cNvGraphicFramePr>
          <p:nvPr>
            <p:extLst>
              <p:ext uri="{D42A27DB-BD31-4B8C-83A1-F6EECF244321}">
                <p14:modId xmlns:p14="http://schemas.microsoft.com/office/powerpoint/2010/main" val="4032872715"/>
              </p:ext>
            </p:extLst>
          </p:nvPr>
        </p:nvGraphicFramePr>
        <p:xfrm>
          <a:off x="850725" y="3143249"/>
          <a:ext cx="10515600" cy="303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el 1"/>
          <p:cNvSpPr>
            <a:spLocks noGrp="1"/>
          </p:cNvSpPr>
          <p:nvPr>
            <p:ph type="title"/>
          </p:nvPr>
        </p:nvSpPr>
        <p:spPr>
          <a:xfrm>
            <a:off x="3508853" y="468868"/>
            <a:ext cx="5199345" cy="871418"/>
          </a:xfrm>
        </p:spPr>
        <p:txBody>
          <a:bodyPr>
            <a:normAutofit/>
          </a:bodyPr>
          <a:lstStyle/>
          <a:p>
            <a:pPr algn="ctr"/>
            <a:r>
              <a:rPr lang="de-DE" dirty="0">
                <a:solidFill>
                  <a:srgbClr val="007094"/>
                </a:solidFill>
              </a:rPr>
              <a:t>Erweiterter Transfer</a:t>
            </a:r>
          </a:p>
        </p:txBody>
      </p:sp>
      <p:pic>
        <p:nvPicPr>
          <p:cNvPr id="9" name="Grafik 8" descr="C:\Users\user\AppData\Local\Microsoft\Windows\INetCache\Content.Word\Transferphase.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0335" y="1340286"/>
            <a:ext cx="2063698" cy="955375"/>
          </a:xfrm>
          <a:prstGeom prst="rect">
            <a:avLst/>
          </a:prstGeom>
          <a:noFill/>
          <a:ln>
            <a:noFill/>
          </a:ln>
        </p:spPr>
      </p:pic>
      <p:pic>
        <p:nvPicPr>
          <p:cNvPr id="10" name="Picture 3" descr="Vertiefungsphas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138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52</a:t>
            </a:fld>
            <a:endParaRPr lang="de-DE"/>
          </a:p>
        </p:txBody>
      </p:sp>
      <p:pic>
        <p:nvPicPr>
          <p:cNvPr id="6" name="Inhaltsplatzhalter 5" descr="C:\Users\user\AppData\Local\Microsoft\Windows\INetCache\Content.Word\Interaktion.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779899" y="4799282"/>
            <a:ext cx="2404602" cy="1245588"/>
          </a:xfrm>
          <a:prstGeom prst="rect">
            <a:avLst/>
          </a:prstGeom>
          <a:noFill/>
          <a:ln>
            <a:noFill/>
          </a:ln>
        </p:spPr>
      </p:pic>
      <p:sp>
        <p:nvSpPr>
          <p:cNvPr id="3" name="Inhaltsplatzhalter 2"/>
          <p:cNvSpPr>
            <a:spLocks noGrp="1"/>
          </p:cNvSpPr>
          <p:nvPr>
            <p:ph idx="1"/>
          </p:nvPr>
        </p:nvSpPr>
        <p:spPr>
          <a:xfrm>
            <a:off x="838200" y="2583103"/>
            <a:ext cx="10515600" cy="3533154"/>
          </a:xfrm>
        </p:spPr>
        <p:txBody>
          <a:bodyPr>
            <a:normAutofit/>
          </a:bodyPr>
          <a:lstStyle/>
          <a:p>
            <a:pPr marL="0" indent="0">
              <a:buNone/>
            </a:pPr>
            <a:r>
              <a:rPr lang="de-DE" sz="4000" dirty="0"/>
              <a:t>Wie antworten Sie auf folgende Frage eines Auszubildenden:</a:t>
            </a:r>
          </a:p>
          <a:p>
            <a:pPr marL="0" indent="0" algn="ctr">
              <a:spcBef>
                <a:spcPts val="1800"/>
              </a:spcBef>
              <a:buNone/>
            </a:pPr>
            <a:r>
              <a:rPr lang="de-DE" sz="4000" dirty="0">
                <a:effectLst>
                  <a:outerShdw blurRad="38100" dist="38100" dir="2700000" algn="tl">
                    <a:srgbClr val="000000">
                      <a:alpha val="43137"/>
                    </a:srgbClr>
                  </a:outerShdw>
                </a:effectLst>
              </a:rPr>
              <a:t>„Das TOP-Prinzip ist gut und schön, aber was soll mir das bringen?“</a:t>
            </a:r>
          </a:p>
        </p:txBody>
      </p:sp>
      <p:sp>
        <p:nvSpPr>
          <p:cNvPr id="7" name="Titel 1"/>
          <p:cNvSpPr txBox="1">
            <a:spLocks/>
          </p:cNvSpPr>
          <p:nvPr/>
        </p:nvSpPr>
        <p:spPr>
          <a:xfrm>
            <a:off x="3508853" y="468868"/>
            <a:ext cx="5199345" cy="871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Erweiterter Transfer</a:t>
            </a:r>
          </a:p>
        </p:txBody>
      </p:sp>
      <p:pic>
        <p:nvPicPr>
          <p:cNvPr id="8" name="Grafik 7" descr="C:\Users\user\AppData\Local\Microsoft\Windows\INetCache\Content.Word\Transferphas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0335" y="1340286"/>
            <a:ext cx="2063698" cy="955375"/>
          </a:xfrm>
          <a:prstGeom prst="rect">
            <a:avLst/>
          </a:prstGeom>
          <a:noFill/>
          <a:ln>
            <a:noFill/>
          </a:ln>
        </p:spPr>
      </p:pic>
      <p:pic>
        <p:nvPicPr>
          <p:cNvPr id="9" name="Picture 3" descr="Vertiefungspha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1557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329C15-8500-B913-F924-1734360CF78C}"/>
              </a:ext>
            </a:extLst>
          </p:cNvPr>
          <p:cNvSpPr>
            <a:spLocks noGrp="1"/>
          </p:cNvSpPr>
          <p:nvPr>
            <p:ph type="title"/>
          </p:nvPr>
        </p:nvSpPr>
        <p:spPr>
          <a:xfrm>
            <a:off x="3039530" y="1193561"/>
            <a:ext cx="6138333" cy="916117"/>
          </a:xfrm>
        </p:spPr>
        <p:txBody>
          <a:bodyPr>
            <a:normAutofit/>
          </a:bodyPr>
          <a:lstStyle/>
          <a:p>
            <a:pPr algn="ctr"/>
            <a:r>
              <a:rPr lang="de-DE" sz="2800" dirty="0"/>
              <a:t>Integration in die Praxisanleitung</a:t>
            </a:r>
            <a:br>
              <a:rPr lang="de-DE" sz="2800" dirty="0"/>
            </a:br>
            <a:r>
              <a:rPr lang="de-DE" sz="2800" dirty="0">
                <a:sym typeface="Wingdings" panose="05000000000000000000" pitchFamily="2" charset="2"/>
              </a:rPr>
              <a:t> </a:t>
            </a:r>
            <a:r>
              <a:rPr lang="de-DE" sz="2800" dirty="0"/>
              <a:t>3-3-1 Methode</a:t>
            </a:r>
          </a:p>
        </p:txBody>
      </p:sp>
      <p:sp>
        <p:nvSpPr>
          <p:cNvPr id="3" name="Inhaltsplatzhalter 2">
            <a:extLst>
              <a:ext uri="{FF2B5EF4-FFF2-40B4-BE49-F238E27FC236}">
                <a16:creationId xmlns:a16="http://schemas.microsoft.com/office/drawing/2014/main" id="{07D1690A-447E-AA62-1A5E-B37A96C3FECC}"/>
              </a:ext>
            </a:extLst>
          </p:cNvPr>
          <p:cNvSpPr>
            <a:spLocks noGrp="1"/>
          </p:cNvSpPr>
          <p:nvPr>
            <p:ph idx="1"/>
          </p:nvPr>
        </p:nvSpPr>
        <p:spPr>
          <a:xfrm>
            <a:off x="838200" y="2406517"/>
            <a:ext cx="10253133" cy="3720726"/>
          </a:xfrm>
        </p:spPr>
        <p:txBody>
          <a:bodyPr>
            <a:noAutofit/>
          </a:bodyPr>
          <a:lstStyle/>
          <a:p>
            <a:pPr marL="342000" indent="-342000">
              <a:lnSpc>
                <a:spcPct val="100000"/>
              </a:lnSpc>
              <a:spcBef>
                <a:spcPts val="600"/>
              </a:spcBef>
              <a:buFont typeface="+mj-lt"/>
              <a:buAutoNum type="arabicPeriod"/>
            </a:pPr>
            <a:r>
              <a:rPr lang="de-DE" sz="2400" dirty="0"/>
              <a:t>Beantworten Sie bitte die erste Frage, indem Sie drei verschiedene Aspekte dazu aufschreiben (jeden in ein Kästchen der obersten Zeile),</a:t>
            </a:r>
          </a:p>
          <a:p>
            <a:pPr marL="342000" indent="-342000">
              <a:lnSpc>
                <a:spcPct val="100000"/>
              </a:lnSpc>
              <a:spcBef>
                <a:spcPts val="600"/>
              </a:spcBef>
              <a:buFont typeface="+mj-lt"/>
              <a:buAutoNum type="arabicPeriod"/>
            </a:pPr>
            <a:r>
              <a:rPr lang="de-DE" sz="2400" dirty="0"/>
              <a:t>Geben Sie den Zettel nach Ablauf der Zeit (2 Min.) an die Person weiter, die links von Ihnen sitzt,</a:t>
            </a:r>
          </a:p>
          <a:p>
            <a:pPr marL="342000" indent="-342000">
              <a:lnSpc>
                <a:spcPct val="100000"/>
              </a:lnSpc>
              <a:spcBef>
                <a:spcPts val="600"/>
              </a:spcBef>
              <a:buFont typeface="+mj-lt"/>
              <a:buAutoNum type="arabicPeriod"/>
            </a:pPr>
            <a:r>
              <a:rPr lang="de-DE" sz="2400" dirty="0"/>
              <a:t>Beantworten Sie die nächste Frage auf dem neu erhaltenen Zettel und beziehen Sie sich dabei immer auf die Antworten, die in der gleichen Spalte oben drüber stehen.</a:t>
            </a:r>
          </a:p>
          <a:p>
            <a:pPr marL="342000" indent="-342000">
              <a:lnSpc>
                <a:spcPct val="100000"/>
              </a:lnSpc>
              <a:spcBef>
                <a:spcPts val="600"/>
              </a:spcBef>
              <a:buFont typeface="+mj-lt"/>
              <a:buAutoNum type="arabicPeriod"/>
            </a:pPr>
            <a:r>
              <a:rPr lang="de-DE" sz="2400" dirty="0"/>
              <a:t>Jede Person füllt auf jedem Zettel immer nur </a:t>
            </a:r>
            <a:r>
              <a:rPr lang="de-DE" sz="2400" b="1" dirty="0"/>
              <a:t>eine Zeile</a:t>
            </a:r>
            <a:r>
              <a:rPr lang="de-DE" sz="2400" dirty="0"/>
              <a:t> aus und bezieht sich dabei auf die vorher gegebenen Antworten der jeweiligen Spalte.</a:t>
            </a:r>
          </a:p>
          <a:p>
            <a:pPr marL="342000" indent="-342000">
              <a:lnSpc>
                <a:spcPct val="100000"/>
              </a:lnSpc>
              <a:spcBef>
                <a:spcPts val="600"/>
              </a:spcBef>
              <a:buFont typeface="+mj-lt"/>
              <a:buAutoNum type="arabicPeriod"/>
            </a:pPr>
            <a:endParaRPr lang="de-DE" sz="2400" dirty="0">
              <a:latin typeface="BundesSans Web"/>
            </a:endParaRPr>
          </a:p>
        </p:txBody>
      </p:sp>
      <p:sp>
        <p:nvSpPr>
          <p:cNvPr id="4" name="Datumsplatzhalter 3">
            <a:extLst>
              <a:ext uri="{FF2B5EF4-FFF2-40B4-BE49-F238E27FC236}">
                <a16:creationId xmlns:a16="http://schemas.microsoft.com/office/drawing/2014/main" id="{DA98865D-8539-82EC-C080-ABC062B8CC39}"/>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D1131A56-43BF-677E-5ADB-BEE580012D52}"/>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53</a:t>
            </a:fld>
            <a:endParaRPr lang="de-DE">
              <a:latin typeface="Calibri" panose="020F0502020204030204" pitchFamily="34" charset="0"/>
              <a:ea typeface="Calibri" panose="020F0502020204030204" pitchFamily="34" charset="0"/>
              <a:cs typeface="Calibri" panose="020F0502020204030204" pitchFamily="34" charset="0"/>
            </a:endParaRPr>
          </a:p>
        </p:txBody>
      </p:sp>
      <p:pic>
        <p:nvPicPr>
          <p:cNvPr id="7" name="Picture 3" descr="Vertiefungsph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a:xfrm>
            <a:off x="3508853" y="468868"/>
            <a:ext cx="5199345" cy="871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Erweiterter Transfer</a:t>
            </a:r>
          </a:p>
        </p:txBody>
      </p:sp>
    </p:spTree>
    <p:extLst>
      <p:ext uri="{BB962C8B-B14F-4D97-AF65-F5344CB8AC3E}">
        <p14:creationId xmlns:p14="http://schemas.microsoft.com/office/powerpoint/2010/main" val="2580788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7D1690A-447E-AA62-1A5E-B37A96C3FECC}"/>
              </a:ext>
            </a:extLst>
          </p:cNvPr>
          <p:cNvSpPr>
            <a:spLocks noGrp="1"/>
          </p:cNvSpPr>
          <p:nvPr>
            <p:ph idx="1"/>
          </p:nvPr>
        </p:nvSpPr>
        <p:spPr>
          <a:xfrm>
            <a:off x="838200" y="2344675"/>
            <a:ext cx="8803341" cy="3720726"/>
          </a:xfrm>
        </p:spPr>
        <p:txBody>
          <a:bodyPr>
            <a:normAutofit/>
          </a:bodyPr>
          <a:lstStyle/>
          <a:p>
            <a:pPr marL="514350" indent="-514350">
              <a:buFont typeface="+mj-lt"/>
              <a:buAutoNum type="arabicPeriod" startAt="5"/>
            </a:pPr>
            <a:r>
              <a:rPr lang="de-DE" sz="3200" dirty="0"/>
              <a:t>Kreisen Sie zwei Kästchen ein, die Sie besonders interessant / relevant / diskussionswürdig finden</a:t>
            </a:r>
          </a:p>
          <a:p>
            <a:pPr marL="514350" indent="-514350">
              <a:buFont typeface="+mj-lt"/>
              <a:buAutoNum type="arabicPeriod" startAt="5"/>
            </a:pPr>
            <a:r>
              <a:rPr lang="de-DE" sz="3200" dirty="0"/>
              <a:t>Besprechung im Plenum</a:t>
            </a:r>
          </a:p>
        </p:txBody>
      </p:sp>
      <p:sp>
        <p:nvSpPr>
          <p:cNvPr id="4" name="Datumsplatzhalter 3">
            <a:extLst>
              <a:ext uri="{FF2B5EF4-FFF2-40B4-BE49-F238E27FC236}">
                <a16:creationId xmlns:a16="http://schemas.microsoft.com/office/drawing/2014/main" id="{DA98865D-8539-82EC-C080-ABC062B8CC39}"/>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D1131A56-43BF-677E-5ADB-BEE580012D52}"/>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54</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8" name="Titel 1">
            <a:extLst>
              <a:ext uri="{FF2B5EF4-FFF2-40B4-BE49-F238E27FC236}">
                <a16:creationId xmlns:a16="http://schemas.microsoft.com/office/drawing/2014/main" id="{04329C15-8500-B913-F924-1734360CF78C}"/>
              </a:ext>
            </a:extLst>
          </p:cNvPr>
          <p:cNvSpPr>
            <a:spLocks noGrp="1"/>
          </p:cNvSpPr>
          <p:nvPr>
            <p:ph type="title"/>
          </p:nvPr>
        </p:nvSpPr>
        <p:spPr>
          <a:xfrm>
            <a:off x="3039530" y="1193561"/>
            <a:ext cx="6138333" cy="916117"/>
          </a:xfrm>
        </p:spPr>
        <p:txBody>
          <a:bodyPr>
            <a:normAutofit/>
          </a:bodyPr>
          <a:lstStyle/>
          <a:p>
            <a:pPr algn="ctr"/>
            <a:r>
              <a:rPr lang="de-DE" sz="2800" dirty="0"/>
              <a:t>Integration in die Praxisanleitung</a:t>
            </a:r>
            <a:br>
              <a:rPr lang="de-DE" sz="2800" dirty="0"/>
            </a:br>
            <a:r>
              <a:rPr lang="de-DE" sz="2800" dirty="0">
                <a:sym typeface="Wingdings" panose="05000000000000000000" pitchFamily="2" charset="2"/>
              </a:rPr>
              <a:t> </a:t>
            </a:r>
            <a:r>
              <a:rPr lang="de-DE" sz="2800" dirty="0"/>
              <a:t>3-3-1 Methode</a:t>
            </a:r>
          </a:p>
        </p:txBody>
      </p:sp>
      <p:pic>
        <p:nvPicPr>
          <p:cNvPr id="9" name="Picture 3" descr="Vertiefungspha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txBox="1">
            <a:spLocks/>
          </p:cNvSpPr>
          <p:nvPr/>
        </p:nvSpPr>
        <p:spPr>
          <a:xfrm>
            <a:off x="3508853" y="468868"/>
            <a:ext cx="5199345" cy="871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Erweiterter Transfer</a:t>
            </a:r>
          </a:p>
        </p:txBody>
      </p:sp>
    </p:spTree>
    <p:extLst>
      <p:ext uri="{BB962C8B-B14F-4D97-AF65-F5344CB8AC3E}">
        <p14:creationId xmlns:p14="http://schemas.microsoft.com/office/powerpoint/2010/main" val="3176650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7D1690A-447E-AA62-1A5E-B37A96C3FECC}"/>
              </a:ext>
            </a:extLst>
          </p:cNvPr>
          <p:cNvSpPr>
            <a:spLocks noGrp="1"/>
          </p:cNvSpPr>
          <p:nvPr>
            <p:ph idx="1"/>
          </p:nvPr>
        </p:nvSpPr>
        <p:spPr>
          <a:xfrm>
            <a:off x="838200" y="2386237"/>
            <a:ext cx="8803341" cy="3720726"/>
          </a:xfrm>
        </p:spPr>
        <p:txBody>
          <a:bodyPr>
            <a:normAutofit fontScale="85000" lnSpcReduction="10000"/>
          </a:bodyPr>
          <a:lstStyle/>
          <a:p>
            <a:pPr>
              <a:lnSpc>
                <a:spcPct val="120000"/>
              </a:lnSpc>
            </a:pPr>
            <a:r>
              <a:rPr lang="de-DE" sz="3200" dirty="0">
                <a:sym typeface="Wingdings" panose="05000000000000000000" pitchFamily="2" charset="2"/>
              </a:rPr>
              <a:t>Setzen Sie sich in Berufsgruppen zusammen (max. 4 Personen)</a:t>
            </a:r>
          </a:p>
          <a:p>
            <a:pPr>
              <a:lnSpc>
                <a:spcPct val="120000"/>
              </a:lnSpc>
            </a:pPr>
            <a:r>
              <a:rPr lang="de-DE" sz="3200" dirty="0">
                <a:sym typeface="Wingdings" panose="05000000000000000000" pitchFamily="2" charset="2"/>
              </a:rPr>
              <a:t>Lesen Sie sich den Maßnahmenkatalog durch (in </a:t>
            </a:r>
            <a:r>
              <a:rPr lang="de-DE" sz="3200" dirty="0">
                <a:sym typeface="Wingdings" panose="05000000000000000000" pitchFamily="2" charset="2"/>
                <a:hlinkClick r:id="rId3" action="ppaction://hlinkfile"/>
              </a:rPr>
              <a:t>ILIAS</a:t>
            </a:r>
            <a:r>
              <a:rPr lang="de-DE" sz="3200" dirty="0">
                <a:sym typeface="Wingdings" panose="05000000000000000000" pitchFamily="2" charset="2"/>
              </a:rPr>
              <a:t>): </a:t>
            </a:r>
          </a:p>
          <a:p>
            <a:pPr>
              <a:lnSpc>
                <a:spcPct val="120000"/>
              </a:lnSpc>
            </a:pPr>
            <a:r>
              <a:rPr lang="de-DE" sz="3200" dirty="0"/>
              <a:t>Diskutieren Sie in Ihren Gruppen, </a:t>
            </a:r>
          </a:p>
          <a:p>
            <a:pPr lvl="1">
              <a:lnSpc>
                <a:spcPct val="120000"/>
              </a:lnSpc>
            </a:pPr>
            <a:r>
              <a:rPr lang="de-DE" sz="2800" dirty="0"/>
              <a:t>welche der Maßnahmen Sie bereits umsetzen, </a:t>
            </a:r>
          </a:p>
          <a:p>
            <a:pPr lvl="1">
              <a:lnSpc>
                <a:spcPct val="120000"/>
              </a:lnSpc>
            </a:pPr>
            <a:r>
              <a:rPr lang="de-DE" sz="2800" dirty="0"/>
              <a:t>welche Sie in Zukunft umsetzen wollen und </a:t>
            </a:r>
          </a:p>
          <a:p>
            <a:pPr lvl="1">
              <a:lnSpc>
                <a:spcPct val="120000"/>
              </a:lnSpc>
            </a:pPr>
            <a:r>
              <a:rPr lang="de-DE" sz="2800" dirty="0"/>
              <a:t>welche nicht praktikabel sind für Sie.</a:t>
            </a:r>
          </a:p>
        </p:txBody>
      </p:sp>
      <p:sp>
        <p:nvSpPr>
          <p:cNvPr id="4" name="Datumsplatzhalter 3">
            <a:extLst>
              <a:ext uri="{FF2B5EF4-FFF2-40B4-BE49-F238E27FC236}">
                <a16:creationId xmlns:a16="http://schemas.microsoft.com/office/drawing/2014/main" id="{DA98865D-8539-82EC-C080-ABC062B8CC39}"/>
              </a:ext>
            </a:extLst>
          </p:cNvPr>
          <p:cNvSpPr>
            <a:spLocks noGrp="1"/>
          </p:cNvSpPr>
          <p:nvPr>
            <p:ph type="dt" sz="half" idx="10"/>
          </p:nvPr>
        </p:nvSpPr>
        <p:spPr/>
        <p:txBody>
          <a:bodyPr/>
          <a:lstStyle/>
          <a:p>
            <a:fld id="{83708645-D66A-46C2-AAE5-F308721510CE}" type="datetime1">
              <a:rPr lang="de-DE" smtClean="0">
                <a:latin typeface="Calibri" panose="020F0502020204030204" pitchFamily="34" charset="0"/>
                <a:ea typeface="Calibri" panose="020F0502020204030204" pitchFamily="34" charset="0"/>
                <a:cs typeface="Calibri" panose="020F0502020204030204" pitchFamily="34" charset="0"/>
              </a:rPr>
              <a:t>17.03.2026</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 name="Foliennummernplatzhalter 4">
            <a:extLst>
              <a:ext uri="{FF2B5EF4-FFF2-40B4-BE49-F238E27FC236}">
                <a16:creationId xmlns:a16="http://schemas.microsoft.com/office/drawing/2014/main" id="{D1131A56-43BF-677E-5ADB-BEE580012D52}"/>
              </a:ext>
            </a:extLst>
          </p:cNvPr>
          <p:cNvSpPr>
            <a:spLocks noGrp="1"/>
          </p:cNvSpPr>
          <p:nvPr>
            <p:ph type="sldNum" sz="quarter" idx="12"/>
          </p:nvPr>
        </p:nvSpPr>
        <p:spPr/>
        <p:txBody>
          <a:bodyPr/>
          <a:lstStyle/>
          <a:p>
            <a:fld id="{8B252D48-C67B-44A6-8265-40F3173E8570}" type="slidenum">
              <a:rPr lang="de-DE" smtClean="0">
                <a:latin typeface="Calibri" panose="020F0502020204030204" pitchFamily="34" charset="0"/>
                <a:ea typeface="Calibri" panose="020F0502020204030204" pitchFamily="34" charset="0"/>
                <a:cs typeface="Calibri" panose="020F0502020204030204" pitchFamily="34" charset="0"/>
              </a:rPr>
              <a:t>55</a:t>
            </a:fld>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9" name="Titel 1">
            <a:extLst>
              <a:ext uri="{FF2B5EF4-FFF2-40B4-BE49-F238E27FC236}">
                <a16:creationId xmlns:a16="http://schemas.microsoft.com/office/drawing/2014/main" id="{04329C15-8500-B913-F924-1734360CF78C}"/>
              </a:ext>
            </a:extLst>
          </p:cNvPr>
          <p:cNvSpPr>
            <a:spLocks noGrp="1"/>
          </p:cNvSpPr>
          <p:nvPr>
            <p:ph type="title"/>
          </p:nvPr>
        </p:nvSpPr>
        <p:spPr>
          <a:xfrm>
            <a:off x="3039530" y="1193561"/>
            <a:ext cx="6138333" cy="916117"/>
          </a:xfrm>
        </p:spPr>
        <p:txBody>
          <a:bodyPr>
            <a:normAutofit/>
          </a:bodyPr>
          <a:lstStyle/>
          <a:p>
            <a:pPr algn="ctr"/>
            <a:r>
              <a:rPr lang="de-DE" sz="2800" dirty="0"/>
              <a:t>Integration in die Praxisanleitung</a:t>
            </a:r>
            <a:br>
              <a:rPr lang="de-DE" sz="2800" dirty="0"/>
            </a:br>
            <a:r>
              <a:rPr lang="de-DE" sz="2800" dirty="0">
                <a:sym typeface="Wingdings" panose="05000000000000000000" pitchFamily="2" charset="2"/>
              </a:rPr>
              <a:t> </a:t>
            </a:r>
            <a:r>
              <a:rPr lang="de-DE" sz="2800" dirty="0"/>
              <a:t>Maßnahmenkatalog</a:t>
            </a:r>
          </a:p>
        </p:txBody>
      </p:sp>
      <p:sp>
        <p:nvSpPr>
          <p:cNvPr id="10" name="Titel 1"/>
          <p:cNvSpPr txBox="1">
            <a:spLocks/>
          </p:cNvSpPr>
          <p:nvPr/>
        </p:nvSpPr>
        <p:spPr>
          <a:xfrm>
            <a:off x="3508853" y="468868"/>
            <a:ext cx="5199345" cy="871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Erweiterter Transfer</a:t>
            </a:r>
          </a:p>
        </p:txBody>
      </p:sp>
      <p:pic>
        <p:nvPicPr>
          <p:cNvPr id="11" name="Picture 3" descr="Vertiefungsph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08678" y="1969292"/>
            <a:ext cx="227427" cy="51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EE46E048-6ECD-7E35-B87D-AF5E74FDBD06}"/>
              </a:ext>
            </a:extLst>
          </p:cNvPr>
          <p:cNvPicPr>
            <a:picLocks noChangeAspect="1"/>
          </p:cNvPicPr>
          <p:nvPr/>
        </p:nvPicPr>
        <p:blipFill>
          <a:blip r:embed="rId5"/>
          <a:stretch>
            <a:fillRect/>
          </a:stretch>
        </p:blipFill>
        <p:spPr>
          <a:xfrm>
            <a:off x="8988466" y="3935552"/>
            <a:ext cx="1987468" cy="1993565"/>
          </a:xfrm>
          <a:prstGeom prst="rect">
            <a:avLst/>
          </a:prstGeom>
        </p:spPr>
      </p:pic>
    </p:spTree>
    <p:extLst>
      <p:ext uri="{BB962C8B-B14F-4D97-AF65-F5344CB8AC3E}">
        <p14:creationId xmlns:p14="http://schemas.microsoft.com/office/powerpoint/2010/main" val="1678844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56</a:t>
            </a:fld>
            <a:endParaRPr lang="de-DE"/>
          </a:p>
        </p:txBody>
      </p:sp>
      <p:sp>
        <p:nvSpPr>
          <p:cNvPr id="9" name="Textfeld 8"/>
          <p:cNvSpPr txBox="1"/>
          <p:nvPr/>
        </p:nvSpPr>
        <p:spPr>
          <a:xfrm>
            <a:off x="3685791" y="527537"/>
            <a:ext cx="4823244" cy="769441"/>
          </a:xfrm>
          <a:prstGeom prst="rect">
            <a:avLst/>
          </a:prstGeom>
          <a:noFill/>
        </p:spPr>
        <p:txBody>
          <a:bodyPr wrap="none" rtlCol="0">
            <a:spAutoFit/>
          </a:bodyPr>
          <a:lstStyle/>
          <a:p>
            <a:pPr algn="ctr"/>
            <a:r>
              <a:rPr lang="de-DE" sz="4400" dirty="0">
                <a:solidFill>
                  <a:srgbClr val="007094"/>
                </a:solidFill>
                <a:latin typeface="Calibri" panose="020F0502020204030204" pitchFamily="34" charset="0"/>
                <a:cs typeface="Calibri" panose="020F0502020204030204" pitchFamily="34" charset="0"/>
              </a:rPr>
              <a:t>Abschluss: Reflexion</a:t>
            </a:r>
          </a:p>
        </p:txBody>
      </p:sp>
      <p:sp>
        <p:nvSpPr>
          <p:cNvPr id="3" name="Textfeld 2"/>
          <p:cNvSpPr txBox="1"/>
          <p:nvPr/>
        </p:nvSpPr>
        <p:spPr>
          <a:xfrm>
            <a:off x="531628" y="1860693"/>
            <a:ext cx="10972800" cy="1446550"/>
          </a:xfrm>
          <a:prstGeom prst="rect">
            <a:avLst/>
          </a:prstGeom>
          <a:noFill/>
        </p:spPr>
        <p:txBody>
          <a:bodyPr wrap="square" rtlCol="0">
            <a:spAutoFit/>
          </a:bodyPr>
          <a:lstStyle/>
          <a:p>
            <a:pPr algn="ctr"/>
            <a:r>
              <a:rPr lang="de-DE" sz="4400" dirty="0"/>
              <a:t>Was konnten Sie aus der heutigen Veranstaltung mitnehmen?</a:t>
            </a:r>
          </a:p>
        </p:txBody>
      </p:sp>
      <p:pic>
        <p:nvPicPr>
          <p:cNvPr id="10" name="Grafik 9" descr="C:\Users\user\AppData\Local\Microsoft\Windows\INetCache\Content.Word\Abschlus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7113" y="2542455"/>
            <a:ext cx="2028651" cy="3813895"/>
          </a:xfrm>
          <a:prstGeom prst="rect">
            <a:avLst/>
          </a:prstGeom>
          <a:noFill/>
          <a:ln>
            <a:noFill/>
          </a:ln>
        </p:spPr>
      </p:pic>
    </p:spTree>
    <p:extLst>
      <p:ext uri="{BB962C8B-B14F-4D97-AF65-F5344CB8AC3E}">
        <p14:creationId xmlns:p14="http://schemas.microsoft.com/office/powerpoint/2010/main" val="3408284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4639" y="1280916"/>
            <a:ext cx="10515600" cy="5577084"/>
          </a:xfrm>
        </p:spPr>
        <p:txBody>
          <a:bodyPr>
            <a:noAutofit/>
          </a:bodyPr>
          <a:lstStyle/>
          <a:p>
            <a:pPr marL="0" indent="0">
              <a:lnSpc>
                <a:spcPct val="100000"/>
              </a:lnSpc>
              <a:spcBef>
                <a:spcPts val="0"/>
              </a:spcBef>
              <a:buNone/>
            </a:pPr>
            <a:r>
              <a:rPr lang="de-DE" sz="1600" dirty="0"/>
              <a:t>Allgemeiner Deutscher Automobil-Club (ADAC). (2024, 14. August). Italien und Co.: Hitze in Südeuropa und ihre Folgen. </a:t>
            </a:r>
            <a:r>
              <a:rPr lang="de-DE" sz="1600" dirty="0">
                <a:hlinkClick r:id="rId3"/>
              </a:rPr>
              <a:t>https://www.adac.de/news/reise-kroatien-hitzewelle/</a:t>
            </a:r>
            <a:r>
              <a:rPr lang="de-DE" sz="1600" dirty="0"/>
              <a:t> </a:t>
            </a:r>
          </a:p>
          <a:p>
            <a:pPr marL="0" indent="0">
              <a:buNone/>
            </a:pPr>
            <a:r>
              <a:rPr lang="de-DE" sz="1600" dirty="0"/>
              <a:t>ADAC. (2024). </a:t>
            </a:r>
            <a:r>
              <a:rPr lang="de-DE" sz="1600" i="1" dirty="0"/>
              <a:t>Italien und Co.: Hitze in Südeuropa und ihre Folgen</a:t>
            </a:r>
            <a:r>
              <a:rPr lang="de-DE" sz="1600" dirty="0"/>
              <a:t>. </a:t>
            </a:r>
            <a:r>
              <a:rPr lang="de-DE" sz="1600" dirty="0">
                <a:hlinkClick r:id="rId3">
                  <a:extLst>
                    <a:ext uri="{A12FA001-AC4F-418D-AE19-62706E023703}">
                      <ahyp:hlinkClr xmlns:ahyp="http://schemas.microsoft.com/office/drawing/2018/hyperlinkcolor" val="tx"/>
                    </a:ext>
                  </a:extLst>
                </a:hlinkClick>
              </a:rPr>
              <a:t>https://www.adac.de/news/reise-kroatien-hitzewelle/</a:t>
            </a:r>
            <a:r>
              <a:rPr lang="de-DE" sz="1600" dirty="0"/>
              <a:t> </a:t>
            </a:r>
          </a:p>
          <a:p>
            <a:pPr marL="0" indent="0">
              <a:buNone/>
            </a:pPr>
            <a:r>
              <a:rPr lang="de-DE" sz="1600" dirty="0"/>
              <a:t>Berufsgenossenschaft für Gesundheitsdienst und Wohlfahrtspflege (BGW). (2024). </a:t>
            </a:r>
            <a:r>
              <a:rPr lang="de-DE" sz="1600" i="1" dirty="0"/>
              <a:t>Hitzeschutz: Jetzt starten</a:t>
            </a:r>
            <a:r>
              <a:rPr lang="de-DE" sz="1600" dirty="0"/>
              <a:t>. </a:t>
            </a:r>
            <a:r>
              <a:rPr lang="de-DE" sz="1600" dirty="0">
                <a:hlinkClick r:id="rId4">
                  <a:extLst>
                    <a:ext uri="{A12FA001-AC4F-418D-AE19-62706E023703}">
                      <ahyp:hlinkClr xmlns:ahyp="http://schemas.microsoft.com/office/drawing/2018/hyperlinkcolor" val="tx"/>
                    </a:ext>
                  </a:extLst>
                </a:hlinkClick>
              </a:rPr>
              <a:t>https://www.bgw-online.de/bgw-online-de/service/medien-arbeitshilfen/bgw-magazin/alle-artikel/hitzeschutz-104264</a:t>
            </a:r>
            <a:r>
              <a:rPr lang="de-DE" sz="1600" dirty="0"/>
              <a:t> </a:t>
            </a:r>
          </a:p>
          <a:p>
            <a:pPr marL="0" indent="0">
              <a:buNone/>
            </a:pPr>
            <a:r>
              <a:rPr lang="de-DE" sz="1600" dirty="0" err="1"/>
              <a:t>Celucci</a:t>
            </a:r>
            <a:r>
              <a:rPr lang="de-DE" sz="1600" dirty="0"/>
              <a:t>, M. F. (2023). </a:t>
            </a:r>
            <a:r>
              <a:rPr lang="de-DE" sz="1600" i="1" dirty="0"/>
              <a:t>Dehydration bei Kindern</a:t>
            </a:r>
            <a:r>
              <a:rPr lang="de-DE" sz="1600" dirty="0"/>
              <a:t>. </a:t>
            </a:r>
            <a:r>
              <a:rPr lang="de-DE" sz="1600" dirty="0">
                <a:hlinkClick r:id="rId5">
                  <a:extLst>
                    <a:ext uri="{A12FA001-AC4F-418D-AE19-62706E023703}">
                      <ahyp:hlinkClr xmlns:ahyp="http://schemas.microsoft.com/office/drawing/2018/hyperlinkcolor" val="tx"/>
                    </a:ext>
                  </a:extLst>
                </a:hlinkClick>
              </a:rPr>
              <a:t>https://www.msdmanuals.com/de/profi/p%C3%A4diatrie/dehydratation-und-fl%C3%BCssigkeitstherapie-bei-kindern/dehydration-bei-kindern</a:t>
            </a:r>
            <a:r>
              <a:rPr lang="de-DE" sz="1600" dirty="0"/>
              <a:t> </a:t>
            </a:r>
          </a:p>
          <a:p>
            <a:pPr marL="0" indent="0">
              <a:buNone/>
            </a:pPr>
            <a:r>
              <a:rPr lang="de-DE" sz="1600" dirty="0"/>
              <a:t>Deutsche Allianz Klimawandel und Gesundheit (KLUG). (2022a). </a:t>
            </a:r>
            <a:r>
              <a:rPr lang="de-DE" sz="1600" i="1" dirty="0"/>
              <a:t>Hitzebedingte Gesundheitsprobleme</a:t>
            </a:r>
            <a:r>
              <a:rPr lang="de-DE" sz="1600" dirty="0"/>
              <a:t>. </a:t>
            </a:r>
            <a:r>
              <a:rPr lang="de-DE" sz="1600" dirty="0">
                <a:hlinkClick r:id="rId6">
                  <a:extLst>
                    <a:ext uri="{A12FA001-AC4F-418D-AE19-62706E023703}">
                      <ahyp:hlinkClr xmlns:ahyp="http://schemas.microsoft.com/office/drawing/2018/hyperlinkcolor" val="tx"/>
                    </a:ext>
                  </a:extLst>
                </a:hlinkClick>
              </a:rPr>
              <a:t>https://hitze.info/wp-content/uploads/2022/06/Folien-Hitzebedingte-Gesundheitsprobleme-Pflege.pdf</a:t>
            </a:r>
            <a:r>
              <a:rPr lang="de-DE" sz="1600" dirty="0"/>
              <a:t> </a:t>
            </a:r>
          </a:p>
          <a:p>
            <a:pPr marL="0" indent="0">
              <a:buNone/>
            </a:pPr>
            <a:r>
              <a:rPr lang="de-DE" sz="1600" dirty="0"/>
              <a:t>Deutsche Allianz Klimawandel und Gesundheit (KLUG). (2022b). </a:t>
            </a:r>
            <a:r>
              <a:rPr lang="de-DE" sz="1600" i="1" dirty="0"/>
              <a:t>Erstversorgung hitzebedingter Notfälle</a:t>
            </a:r>
            <a:r>
              <a:rPr lang="de-DE" sz="1600" dirty="0"/>
              <a:t>. </a:t>
            </a:r>
            <a:r>
              <a:rPr lang="de-DE" sz="1600" dirty="0">
                <a:hlinkClick r:id="rId7">
                  <a:extLst>
                    <a:ext uri="{A12FA001-AC4F-418D-AE19-62706E023703}">
                      <ahyp:hlinkClr xmlns:ahyp="http://schemas.microsoft.com/office/drawing/2018/hyperlinkcolor" val="tx"/>
                    </a:ext>
                  </a:extLst>
                </a:hlinkClick>
              </a:rPr>
              <a:t>https://hitze.info/wp-content/uploads/2022/06/Folien_Hitzebedingte_Notfaelle_Aerztinnen.pdf</a:t>
            </a:r>
            <a:r>
              <a:rPr lang="de-DE" sz="1600" dirty="0"/>
              <a:t> </a:t>
            </a:r>
          </a:p>
          <a:p>
            <a:pPr marL="0" indent="0">
              <a:buNone/>
            </a:pPr>
            <a:r>
              <a:rPr lang="de-DE" sz="1600" dirty="0"/>
              <a:t>Deutsches Rotes Kreuz e. V. (DRK). (o. J.). </a:t>
            </a:r>
            <a:r>
              <a:rPr lang="de-DE" sz="1600" i="1" dirty="0"/>
              <a:t>Sonnenstich</a:t>
            </a:r>
            <a:r>
              <a:rPr lang="de-DE" sz="1600" dirty="0"/>
              <a:t>. </a:t>
            </a:r>
            <a:r>
              <a:rPr lang="de-DE" sz="1600" dirty="0">
                <a:hlinkClick r:id="rId8">
                  <a:extLst>
                    <a:ext uri="{A12FA001-AC4F-418D-AE19-62706E023703}">
                      <ahyp:hlinkClr xmlns:ahyp="http://schemas.microsoft.com/office/drawing/2018/hyperlinkcolor" val="tx"/>
                    </a:ext>
                  </a:extLst>
                </a:hlinkClick>
              </a:rPr>
              <a:t>https://www.drk.de/hilfe-in-deutschland/erste-hilfe/sonnenstich/</a:t>
            </a:r>
            <a:r>
              <a:rPr lang="de-DE" sz="1600" dirty="0"/>
              <a:t> </a:t>
            </a:r>
          </a:p>
          <a:p>
            <a:pPr marL="0" indent="0">
              <a:buNone/>
            </a:pPr>
            <a:r>
              <a:rPr lang="de-DE" sz="1600" dirty="0"/>
              <a:t>Foppa, D. (2015). </a:t>
            </a:r>
            <a:r>
              <a:rPr lang="de-DE" sz="1600" i="1" dirty="0"/>
              <a:t>Fahren bei Hitze wirkt gleich wie 0,5 Promille Alkohol im Blut</a:t>
            </a:r>
            <a:r>
              <a:rPr lang="de-DE" sz="1600" dirty="0"/>
              <a:t>. </a:t>
            </a:r>
            <a:r>
              <a:rPr lang="de-DE" sz="1600" dirty="0">
                <a:hlinkClick r:id="rId9">
                  <a:extLst>
                    <a:ext uri="{A12FA001-AC4F-418D-AE19-62706E023703}">
                      <ahyp:hlinkClr xmlns:ahyp="http://schemas.microsoft.com/office/drawing/2018/hyperlinkcolor" val="tx"/>
                    </a:ext>
                  </a:extLst>
                </a:hlinkClick>
              </a:rPr>
              <a:t>https://www.tagesanzeiger.ch/fahren-bei-hitze-wirkt-gleich-wie-0-5-promille-alkohol-im-blut-365162673192</a:t>
            </a:r>
            <a:r>
              <a:rPr lang="de-DE" sz="1600" dirty="0"/>
              <a:t> </a:t>
            </a:r>
          </a:p>
          <a:p>
            <a:pPr marL="0" indent="0">
              <a:buNone/>
            </a:pPr>
            <a:r>
              <a:rPr lang="de-DE" sz="1600" dirty="0"/>
              <a:t>Grewe, H. A. &amp; </a:t>
            </a:r>
            <a:r>
              <a:rPr lang="de-DE" sz="1600" dirty="0" err="1"/>
              <a:t>Blättner</a:t>
            </a:r>
            <a:r>
              <a:rPr lang="de-DE" sz="1600" dirty="0"/>
              <a:t>, B. (2024). </a:t>
            </a:r>
            <a:r>
              <a:rPr lang="de-DE" sz="1600" i="1" dirty="0"/>
              <a:t>Vor Hitze schützen – Ein Handbuch für Pflege- und Gesundheitseinrichtungen</a:t>
            </a:r>
            <a:r>
              <a:rPr lang="de-DE" sz="1600" dirty="0"/>
              <a:t>. W. Kohlhammer GmbH.</a:t>
            </a:r>
          </a:p>
          <a:p>
            <a:pPr marL="0" indent="0">
              <a:buNone/>
            </a:pPr>
            <a:endParaRPr lang="de-DE" sz="1600" dirty="0"/>
          </a:p>
          <a:p>
            <a:pPr marL="180000" indent="-180000">
              <a:lnSpc>
                <a:spcPct val="100000"/>
              </a:lnSpc>
              <a:spcBef>
                <a:spcPts val="0"/>
              </a:spcBef>
            </a:pPr>
            <a:endParaRPr lang="de-DE" sz="1100" dirty="0"/>
          </a:p>
          <a:p>
            <a:pPr marL="180000" indent="-180000">
              <a:lnSpc>
                <a:spcPct val="100000"/>
              </a:lnSpc>
              <a:spcBef>
                <a:spcPts val="0"/>
              </a:spcBef>
            </a:pPr>
            <a:endParaRPr lang="de-DE" sz="1100" dirty="0"/>
          </a:p>
        </p:txBody>
      </p:sp>
      <p:sp>
        <p:nvSpPr>
          <p:cNvPr id="4" name="Datumsplatzhalter 3"/>
          <p:cNvSpPr>
            <a:spLocks noGrp="1"/>
          </p:cNvSpPr>
          <p:nvPr>
            <p:ph type="dt" sz="half" idx="10"/>
          </p:nvPr>
        </p:nvSpPr>
        <p:spPr/>
        <p:txBody>
          <a:bodyPr/>
          <a:lstStyle/>
          <a:p>
            <a:fld id="{BFA68E87-79C2-4EB6-B0B0-82C501D66A07}" type="datetime1">
              <a:rPr lang="de-DE" smtClean="0"/>
              <a:t>17.03.2026</a:t>
            </a:fld>
            <a:endParaRPr lang="de-DE" dirty="0"/>
          </a:p>
        </p:txBody>
      </p:sp>
      <p:sp>
        <p:nvSpPr>
          <p:cNvPr id="5" name="Foliennummernplatzhalter 4"/>
          <p:cNvSpPr>
            <a:spLocks noGrp="1"/>
          </p:cNvSpPr>
          <p:nvPr>
            <p:ph type="sldNum" sz="quarter" idx="12"/>
          </p:nvPr>
        </p:nvSpPr>
        <p:spPr/>
        <p:txBody>
          <a:bodyPr/>
          <a:lstStyle/>
          <a:p>
            <a:fld id="{978B7609-2F33-487D-884C-96544B6840AC}" type="slidenum">
              <a:rPr lang="de-DE" smtClean="0"/>
              <a:t>57</a:t>
            </a:fld>
            <a:endParaRPr lang="de-DE"/>
          </a:p>
        </p:txBody>
      </p:sp>
      <p:sp>
        <p:nvSpPr>
          <p:cNvPr id="8"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Tree>
    <p:extLst>
      <p:ext uri="{BB962C8B-B14F-4D97-AF65-F5344CB8AC3E}">
        <p14:creationId xmlns:p14="http://schemas.microsoft.com/office/powerpoint/2010/main" val="3312689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4639" y="1280916"/>
            <a:ext cx="10515600" cy="3954024"/>
          </a:xfrm>
        </p:spPr>
        <p:txBody>
          <a:bodyPr>
            <a:noAutofit/>
          </a:bodyPr>
          <a:lstStyle/>
          <a:p>
            <a:pPr marL="0" indent="0">
              <a:buNone/>
            </a:pPr>
            <a:r>
              <a:rPr lang="de-DE" sz="1600" dirty="0"/>
              <a:t>Haas, W. (2024). Gesellschaft in Zeiten von Klimakrise und gesellschaftlicher Transformation. In I. </a:t>
            </a:r>
            <a:r>
              <a:rPr lang="de-DE" sz="1600" dirty="0" err="1"/>
              <a:t>Dullinger</a:t>
            </a:r>
            <a:r>
              <a:rPr lang="de-DE" sz="1600" dirty="0"/>
              <a:t> (Ed.), Green Nursing: Handlungsfelder der Gesundheitsförderung und Prävention im Kontext des Klimawandels (pp. 27-66).</a:t>
            </a:r>
          </a:p>
          <a:p>
            <a:pPr marL="0" indent="0">
              <a:buNone/>
            </a:pPr>
            <a:r>
              <a:rPr lang="de-DE" sz="1600" dirty="0" err="1"/>
              <a:t>Harpin</a:t>
            </a:r>
            <a:r>
              <a:rPr lang="de-DE" sz="1600" dirty="0"/>
              <a:t>, V. A., </a:t>
            </a:r>
            <a:r>
              <a:rPr lang="de-DE" sz="1600" dirty="0" err="1"/>
              <a:t>Chellappah</a:t>
            </a:r>
            <a:r>
              <a:rPr lang="de-DE" sz="1600" dirty="0"/>
              <a:t>, G. &amp; </a:t>
            </a:r>
            <a:r>
              <a:rPr lang="de-DE" sz="1600" dirty="0" err="1"/>
              <a:t>Rutter</a:t>
            </a:r>
            <a:r>
              <a:rPr lang="de-DE" sz="1600" dirty="0"/>
              <a:t>, N. (1983). Responses </a:t>
            </a:r>
            <a:r>
              <a:rPr lang="de-DE" sz="1600" dirty="0" err="1"/>
              <a:t>of</a:t>
            </a:r>
            <a:r>
              <a:rPr lang="de-DE" sz="1600" dirty="0"/>
              <a:t> </a:t>
            </a:r>
            <a:r>
              <a:rPr lang="de-DE" sz="1600" dirty="0" err="1"/>
              <a:t>the</a:t>
            </a:r>
            <a:r>
              <a:rPr lang="de-DE" sz="1600" dirty="0"/>
              <a:t> </a:t>
            </a:r>
            <a:r>
              <a:rPr lang="de-DE" sz="1600" dirty="0" err="1"/>
              <a:t>newborn</a:t>
            </a:r>
            <a:r>
              <a:rPr lang="de-DE" sz="1600" dirty="0"/>
              <a:t> </a:t>
            </a:r>
            <a:r>
              <a:rPr lang="de-DE" sz="1600" dirty="0" err="1"/>
              <a:t>infant</a:t>
            </a:r>
            <a:r>
              <a:rPr lang="de-DE" sz="1600" dirty="0"/>
              <a:t> </a:t>
            </a:r>
            <a:r>
              <a:rPr lang="de-DE" sz="1600" dirty="0" err="1"/>
              <a:t>to</a:t>
            </a:r>
            <a:r>
              <a:rPr lang="de-DE" sz="1600" dirty="0"/>
              <a:t> </a:t>
            </a:r>
            <a:r>
              <a:rPr lang="de-DE" sz="1600" dirty="0" err="1"/>
              <a:t>overheating</a:t>
            </a:r>
            <a:r>
              <a:rPr lang="de-DE" sz="1600" dirty="0"/>
              <a:t>. </a:t>
            </a:r>
            <a:r>
              <a:rPr lang="de-DE" sz="1600" dirty="0" err="1"/>
              <a:t>Biology</a:t>
            </a:r>
            <a:r>
              <a:rPr lang="de-DE" sz="1600" dirty="0"/>
              <a:t> </a:t>
            </a:r>
            <a:r>
              <a:rPr lang="de-DE" sz="1600" dirty="0" err="1"/>
              <a:t>of</a:t>
            </a:r>
            <a:r>
              <a:rPr lang="de-DE" sz="1600" dirty="0"/>
              <a:t> </a:t>
            </a:r>
            <a:r>
              <a:rPr lang="de-DE" sz="1600" dirty="0" err="1"/>
              <a:t>the</a:t>
            </a:r>
            <a:r>
              <a:rPr lang="de-DE" sz="1600" dirty="0"/>
              <a:t> </a:t>
            </a:r>
            <a:r>
              <a:rPr lang="de-DE" sz="1600" dirty="0" err="1"/>
              <a:t>Neonate</a:t>
            </a:r>
            <a:r>
              <a:rPr lang="de-DE" sz="1600" dirty="0"/>
              <a:t>, 44(2), 65–75. https://doi.org/10.1159/000241698</a:t>
            </a:r>
          </a:p>
          <a:p>
            <a:pPr marL="0" indent="0">
              <a:buNone/>
            </a:pPr>
            <a:r>
              <a:rPr lang="de-DE" sz="1600" dirty="0"/>
              <a:t>Hermann, A., Haefeli, W. E., Lindemann, U., Rapp, K., </a:t>
            </a:r>
            <a:r>
              <a:rPr lang="de-DE" sz="1600" dirty="0" err="1"/>
              <a:t>Roigk</a:t>
            </a:r>
            <a:r>
              <a:rPr lang="de-DE" sz="1600" dirty="0"/>
              <a:t>, P. &amp; Becker, C. (2019). Epidemiologie und Prävention hitzebedingter Gesundheitsschäden älterer Menschen. </a:t>
            </a:r>
            <a:r>
              <a:rPr lang="de-DE" sz="1600" i="1" dirty="0"/>
              <a:t>Z </a:t>
            </a:r>
            <a:r>
              <a:rPr lang="de-DE" sz="1600" i="1" dirty="0" err="1"/>
              <a:t>Gerontol</a:t>
            </a:r>
            <a:r>
              <a:rPr lang="de-DE" sz="1600" i="1" dirty="0"/>
              <a:t> </a:t>
            </a:r>
            <a:r>
              <a:rPr lang="de-DE" sz="1600" i="1" dirty="0" err="1"/>
              <a:t>Geriat</a:t>
            </a:r>
            <a:r>
              <a:rPr lang="de-DE" sz="1600" dirty="0"/>
              <a:t>, 52(6), 487–502.</a:t>
            </a:r>
          </a:p>
          <a:p>
            <a:pPr marL="0" indent="0">
              <a:buNone/>
            </a:pPr>
            <a:r>
              <a:rPr lang="de-DE" sz="1600" dirty="0"/>
              <a:t>HIGELA. (2024). Hitzeresiliente und gesundheitsfördernde Lebens- und Arbeitsbedingungen in der stationären Pflege. </a:t>
            </a:r>
            <a:r>
              <a:rPr lang="de-DE" sz="1600" dirty="0">
                <a:hlinkClick r:id="rId3">
                  <a:extLst>
                    <a:ext uri="{A12FA001-AC4F-418D-AE19-62706E023703}">
                      <ahyp:hlinkClr xmlns:ahyp="http://schemas.microsoft.com/office/drawing/2018/hyperlinkcolor" val="tx"/>
                    </a:ext>
                  </a:extLst>
                </a:hlinkClick>
              </a:rPr>
              <a:t>https://higela.de/wp-content/uploads/20240416_HIGELA_Kick-Off_Workshop.pdf</a:t>
            </a:r>
            <a:endParaRPr lang="de-DE" sz="1600" dirty="0"/>
          </a:p>
          <a:p>
            <a:pPr marL="0" indent="0">
              <a:buNone/>
            </a:pPr>
            <a:r>
              <a:rPr lang="en-US" sz="1600" dirty="0" err="1"/>
              <a:t>Jegodka</a:t>
            </a:r>
            <a:r>
              <a:rPr lang="en-US" sz="1600" dirty="0"/>
              <a:t>, Y., </a:t>
            </a:r>
            <a:r>
              <a:rPr lang="en-US" sz="1600" dirty="0" err="1"/>
              <a:t>Lagally</a:t>
            </a:r>
            <a:r>
              <a:rPr lang="en-US" sz="1600" dirty="0"/>
              <a:t>, L., </a:t>
            </a:r>
            <a:r>
              <a:rPr lang="en-US" sz="1600" dirty="0" err="1"/>
              <a:t>Mertes</a:t>
            </a:r>
            <a:r>
              <a:rPr lang="en-US" sz="1600" dirty="0"/>
              <a:t>, H., Deering, K., </a:t>
            </a:r>
            <a:r>
              <a:rPr lang="en-US" sz="1600" dirty="0" err="1"/>
              <a:t>Schoierer</a:t>
            </a:r>
            <a:r>
              <a:rPr lang="en-US" sz="1600" dirty="0"/>
              <a:t>, J., </a:t>
            </a:r>
            <a:r>
              <a:rPr lang="en-US" sz="1600" dirty="0" err="1"/>
              <a:t>Buchberger</a:t>
            </a:r>
            <a:r>
              <a:rPr lang="en-US" sz="1600" dirty="0"/>
              <a:t>, B. &amp; Bose-O'Reilly, S. (2021). Hot days and Covid-19: Online survey of nurses and nursing assistants to assess occupational heat stress in Germany during summer 2020. </a:t>
            </a:r>
            <a:r>
              <a:rPr lang="en-US" sz="1600" i="1" dirty="0"/>
              <a:t>The Journal of Climate Change and Health</a:t>
            </a:r>
            <a:r>
              <a:rPr lang="en-US" sz="1600" dirty="0"/>
              <a:t>, 3, 100031. </a:t>
            </a:r>
            <a:r>
              <a:rPr lang="en-US" sz="1600" dirty="0">
                <a:hlinkClick r:id="rId4">
                  <a:extLst>
                    <a:ext uri="{A12FA001-AC4F-418D-AE19-62706E023703}">
                      <ahyp:hlinkClr xmlns:ahyp="http://schemas.microsoft.com/office/drawing/2018/hyperlinkcolor" val="tx"/>
                    </a:ext>
                  </a:extLst>
                </a:hlinkClick>
              </a:rPr>
              <a:t>https://doi.org/10.1016/j.joclim.2021.100031</a:t>
            </a:r>
            <a:r>
              <a:rPr lang="en-US" sz="1600" dirty="0"/>
              <a:t> </a:t>
            </a:r>
          </a:p>
          <a:p>
            <a:pPr marL="0" indent="0">
              <a:buNone/>
            </a:pPr>
            <a:r>
              <a:rPr lang="en-US" sz="1600" dirty="0" err="1"/>
              <a:t>Kenefick</a:t>
            </a:r>
            <a:r>
              <a:rPr lang="en-US" sz="1600" dirty="0"/>
              <a:t>, R. W. &amp; </a:t>
            </a:r>
            <a:r>
              <a:rPr lang="en-US" sz="1600" dirty="0" err="1"/>
              <a:t>Cheuvront</a:t>
            </a:r>
            <a:r>
              <a:rPr lang="en-US" sz="1600" dirty="0"/>
              <a:t>, S. N. (2016). Physiological adjustments to hypohydration: Impact on thermoregulation. </a:t>
            </a:r>
            <a:r>
              <a:rPr lang="en-US" sz="1600" i="1" dirty="0"/>
              <a:t>Basic and Clinical</a:t>
            </a:r>
            <a:r>
              <a:rPr lang="en-US" sz="1600" dirty="0"/>
              <a:t>, 196, 47-51. </a:t>
            </a:r>
            <a:r>
              <a:rPr lang="en-US" sz="1600" dirty="0">
                <a:hlinkClick r:id="rId5">
                  <a:extLst>
                    <a:ext uri="{A12FA001-AC4F-418D-AE19-62706E023703}">
                      <ahyp:hlinkClr xmlns:ahyp="http://schemas.microsoft.com/office/drawing/2018/hyperlinkcolor" val="tx"/>
                    </a:ext>
                  </a:extLst>
                </a:hlinkClick>
              </a:rPr>
              <a:t>https://pubmed.ncbi.nlm.nih.gov/26944095/</a:t>
            </a:r>
            <a:r>
              <a:rPr lang="en-US" sz="1600" dirty="0"/>
              <a:t> </a:t>
            </a:r>
            <a:endParaRPr lang="de-DE" sz="1600" dirty="0">
              <a:effectLst/>
            </a:endParaRPr>
          </a:p>
          <a:p>
            <a:pPr marL="0" indent="0">
              <a:buNone/>
            </a:pPr>
            <a:r>
              <a:rPr lang="de-DE" sz="1600" dirty="0"/>
              <a:t>Klimaanpassung in der Pflege (</a:t>
            </a:r>
            <a:r>
              <a:rPr lang="de-DE" sz="1600" dirty="0" err="1"/>
              <a:t>KlapP</a:t>
            </a:r>
            <a:r>
              <a:rPr lang="de-DE" sz="1600" dirty="0"/>
              <a:t>). (2024). </a:t>
            </a:r>
            <a:r>
              <a:rPr lang="de-DE" sz="1600" i="1" dirty="0"/>
              <a:t>Pflege bei Hitze (Langversion)</a:t>
            </a:r>
            <a:r>
              <a:rPr lang="de-DE" sz="1600" dirty="0"/>
              <a:t>. </a:t>
            </a:r>
            <a:r>
              <a:rPr lang="de-DE" sz="1600" dirty="0">
                <a:hlinkClick r:id="rId6">
                  <a:extLst>
                    <a:ext uri="{A12FA001-AC4F-418D-AE19-62706E023703}">
                      <ahyp:hlinkClr xmlns:ahyp="http://schemas.microsoft.com/office/drawing/2018/hyperlinkcolor" val="tx"/>
                    </a:ext>
                  </a:extLst>
                </a:hlinkClick>
              </a:rPr>
              <a:t>https://survey.lamapoll.de/Hitzeschulung/</a:t>
            </a:r>
            <a:r>
              <a:rPr lang="de-DE" sz="1600" dirty="0"/>
              <a:t> </a:t>
            </a:r>
          </a:p>
          <a:p>
            <a:pPr marL="0" indent="0">
              <a:lnSpc>
                <a:spcPct val="100000"/>
              </a:lnSpc>
              <a:spcBef>
                <a:spcPts val="0"/>
              </a:spcBef>
              <a:buNone/>
            </a:pPr>
            <a:endParaRPr lang="de-DE" sz="1100" dirty="0"/>
          </a:p>
        </p:txBody>
      </p:sp>
      <p:sp>
        <p:nvSpPr>
          <p:cNvPr id="4" name="Datumsplatzhalter 3"/>
          <p:cNvSpPr>
            <a:spLocks noGrp="1"/>
          </p:cNvSpPr>
          <p:nvPr>
            <p:ph type="dt" sz="half" idx="10"/>
          </p:nvPr>
        </p:nvSpPr>
        <p:spPr/>
        <p:txBody>
          <a:bodyPr/>
          <a:lstStyle/>
          <a:p>
            <a:fld id="{BFA68E87-79C2-4EB6-B0B0-82C501D66A07}" type="datetime1">
              <a:rPr lang="de-DE" smtClean="0"/>
              <a:t>17.03.2026</a:t>
            </a:fld>
            <a:endParaRPr lang="de-DE" dirty="0"/>
          </a:p>
        </p:txBody>
      </p:sp>
      <p:sp>
        <p:nvSpPr>
          <p:cNvPr id="5" name="Foliennummernplatzhalter 4"/>
          <p:cNvSpPr>
            <a:spLocks noGrp="1"/>
          </p:cNvSpPr>
          <p:nvPr>
            <p:ph type="sldNum" sz="quarter" idx="12"/>
          </p:nvPr>
        </p:nvSpPr>
        <p:spPr/>
        <p:txBody>
          <a:bodyPr/>
          <a:lstStyle/>
          <a:p>
            <a:fld id="{978B7609-2F33-487D-884C-96544B6840AC}" type="slidenum">
              <a:rPr lang="de-DE" smtClean="0"/>
              <a:t>58</a:t>
            </a:fld>
            <a:endParaRPr lang="de-DE"/>
          </a:p>
        </p:txBody>
      </p:sp>
      <p:sp>
        <p:nvSpPr>
          <p:cNvPr id="8"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Tree>
    <p:extLst>
      <p:ext uri="{BB962C8B-B14F-4D97-AF65-F5344CB8AC3E}">
        <p14:creationId xmlns:p14="http://schemas.microsoft.com/office/powerpoint/2010/main" val="5966181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4639" y="1280916"/>
            <a:ext cx="10515600" cy="3954024"/>
          </a:xfrm>
        </p:spPr>
        <p:txBody>
          <a:bodyPr>
            <a:noAutofit/>
          </a:bodyPr>
          <a:lstStyle/>
          <a:p>
            <a:pPr marL="0" indent="0">
              <a:buNone/>
            </a:pPr>
            <a:r>
              <a:rPr lang="de-DE" sz="1600" dirty="0" err="1"/>
              <a:t>Kreienkamp</a:t>
            </a:r>
            <a:r>
              <a:rPr lang="de-DE" sz="1600" dirty="0"/>
              <a:t>, F., Philip, S. Y., </a:t>
            </a:r>
            <a:r>
              <a:rPr lang="de-DE" sz="1600" dirty="0" err="1"/>
              <a:t>Tradowsky</a:t>
            </a:r>
            <a:r>
              <a:rPr lang="de-DE" sz="1600" dirty="0"/>
              <a:t>, J. S., Kew, S. F., Lorenz, P., </a:t>
            </a:r>
            <a:r>
              <a:rPr lang="de-DE" sz="1600" dirty="0" err="1"/>
              <a:t>Arrighi</a:t>
            </a:r>
            <a:r>
              <a:rPr lang="de-DE" sz="1600" dirty="0"/>
              <a:t>, J., </a:t>
            </a:r>
            <a:r>
              <a:rPr lang="de-DE" sz="1600" dirty="0" err="1"/>
              <a:t>Belleflamme</a:t>
            </a:r>
            <a:r>
              <a:rPr lang="de-DE" sz="1600" dirty="0"/>
              <a:t>, A., </a:t>
            </a:r>
            <a:r>
              <a:rPr lang="de-DE" sz="1600" dirty="0" err="1"/>
              <a:t>Bettmann</a:t>
            </a:r>
            <a:r>
              <a:rPr lang="de-DE" sz="1600" dirty="0"/>
              <a:t>, T., </a:t>
            </a:r>
            <a:r>
              <a:rPr lang="de-DE" sz="1600" dirty="0" err="1"/>
              <a:t>Caluwaerts</a:t>
            </a:r>
            <a:r>
              <a:rPr lang="de-DE" sz="1600" dirty="0"/>
              <a:t>, S., Chan, S. C., </a:t>
            </a:r>
            <a:r>
              <a:rPr lang="de-DE" sz="1600" dirty="0" err="1"/>
              <a:t>Ciavarella</a:t>
            </a:r>
            <a:r>
              <a:rPr lang="de-DE" sz="1600" dirty="0"/>
              <a:t>, A., De Cruz, L., de Vries, H., Demuth, N., </a:t>
            </a:r>
            <a:r>
              <a:rPr lang="de-DE" sz="1600" dirty="0" err="1"/>
              <a:t>Ferrone</a:t>
            </a:r>
            <a:r>
              <a:rPr lang="de-DE" sz="1600" dirty="0"/>
              <a:t>, A., Fischer, E. M., Fowler, H. J., Goergen, K., Heinrich, D., Henrichs, Y., </a:t>
            </a:r>
            <a:r>
              <a:rPr lang="de-DE" sz="1600" dirty="0" err="1"/>
              <a:t>Lenderink</a:t>
            </a:r>
            <a:r>
              <a:rPr lang="de-DE" sz="1600" dirty="0"/>
              <a:t>, G., Kaspar, F., Nilson, E., Otto, F. E. L., </a:t>
            </a:r>
            <a:r>
              <a:rPr lang="de-DE" sz="1600" dirty="0" err="1"/>
              <a:t>Ragone</a:t>
            </a:r>
            <a:r>
              <a:rPr lang="de-DE" sz="1600" dirty="0"/>
              <a:t>, F., </a:t>
            </a:r>
            <a:r>
              <a:rPr lang="de-DE" sz="1600" dirty="0" err="1"/>
              <a:t>Seneviratne</a:t>
            </a:r>
            <a:r>
              <a:rPr lang="de-DE" sz="1600" dirty="0"/>
              <a:t>, S. I., Singh, R. K., </a:t>
            </a:r>
            <a:r>
              <a:rPr lang="de-DE" sz="1600" dirty="0" err="1"/>
              <a:t>Skålevåg</a:t>
            </a:r>
            <a:r>
              <a:rPr lang="de-DE" sz="1600" dirty="0"/>
              <a:t>, A., </a:t>
            </a:r>
            <a:r>
              <a:rPr lang="de-DE" sz="1600" dirty="0" err="1"/>
              <a:t>Termonia</a:t>
            </a:r>
            <a:r>
              <a:rPr lang="de-DE" sz="1600" dirty="0"/>
              <a:t>, P., Thalheimer, L., van Aalst, M., Van den Bergh, J., Van de </a:t>
            </a:r>
            <a:r>
              <a:rPr lang="de-DE" sz="1600" dirty="0" err="1"/>
              <a:t>Vyver</a:t>
            </a:r>
            <a:r>
              <a:rPr lang="de-DE" sz="1600" dirty="0"/>
              <a:t>, H., </a:t>
            </a:r>
            <a:r>
              <a:rPr lang="de-DE" sz="1600" dirty="0" err="1"/>
              <a:t>Vannitsem</a:t>
            </a:r>
            <a:r>
              <a:rPr lang="de-DE" sz="1600" dirty="0"/>
              <a:t>, S., van </a:t>
            </a:r>
            <a:r>
              <a:rPr lang="de-DE" sz="1600" dirty="0" err="1"/>
              <a:t>Oldenborgh</a:t>
            </a:r>
            <a:r>
              <a:rPr lang="de-DE" sz="1600" dirty="0"/>
              <a:t>, G. J., Van </a:t>
            </a:r>
            <a:r>
              <a:rPr lang="de-DE" sz="1600" dirty="0" err="1"/>
              <a:t>Schaeybroeck</a:t>
            </a:r>
            <a:r>
              <a:rPr lang="de-DE" sz="1600" dirty="0"/>
              <a:t>, B., </a:t>
            </a:r>
            <a:r>
              <a:rPr lang="de-DE" sz="1600" dirty="0" err="1"/>
              <a:t>Vautard</a:t>
            </a:r>
            <a:r>
              <a:rPr lang="de-DE" sz="1600" dirty="0"/>
              <a:t>, R., Vonk, D. &amp; Wanders, N. (2021). Rapid </a:t>
            </a:r>
            <a:r>
              <a:rPr lang="de-DE" sz="1600" dirty="0" err="1"/>
              <a:t>attribution</a:t>
            </a:r>
            <a:r>
              <a:rPr lang="de-DE" sz="1600" dirty="0"/>
              <a:t> </a:t>
            </a:r>
            <a:r>
              <a:rPr lang="de-DE" sz="1600" dirty="0" err="1"/>
              <a:t>of</a:t>
            </a:r>
            <a:r>
              <a:rPr lang="de-DE" sz="1600" dirty="0"/>
              <a:t> heavy </a:t>
            </a:r>
            <a:r>
              <a:rPr lang="de-DE" sz="1600" dirty="0" err="1"/>
              <a:t>rainfall</a:t>
            </a:r>
            <a:r>
              <a:rPr lang="de-DE" sz="1600" dirty="0"/>
              <a:t> </a:t>
            </a:r>
            <a:r>
              <a:rPr lang="de-DE" sz="1600" dirty="0" err="1"/>
              <a:t>events</a:t>
            </a:r>
            <a:r>
              <a:rPr lang="de-DE" sz="1600" dirty="0"/>
              <a:t> </a:t>
            </a:r>
            <a:r>
              <a:rPr lang="de-DE" sz="1600" dirty="0" err="1"/>
              <a:t>leading</a:t>
            </a:r>
            <a:r>
              <a:rPr lang="de-DE" sz="1600" dirty="0"/>
              <a:t> </a:t>
            </a:r>
            <a:r>
              <a:rPr lang="de-DE" sz="1600" dirty="0" err="1"/>
              <a:t>to</a:t>
            </a:r>
            <a:r>
              <a:rPr lang="de-DE" sz="1600" dirty="0"/>
              <a:t> </a:t>
            </a:r>
            <a:r>
              <a:rPr lang="de-DE" sz="1600" dirty="0" err="1"/>
              <a:t>the</a:t>
            </a:r>
            <a:r>
              <a:rPr lang="de-DE" sz="1600" dirty="0"/>
              <a:t> </a:t>
            </a:r>
            <a:r>
              <a:rPr lang="de-DE" sz="1600" dirty="0" err="1"/>
              <a:t>severe</a:t>
            </a:r>
            <a:r>
              <a:rPr lang="de-DE" sz="1600" dirty="0"/>
              <a:t> </a:t>
            </a:r>
            <a:r>
              <a:rPr lang="de-DE" sz="1600" dirty="0" err="1"/>
              <a:t>flooding</a:t>
            </a:r>
            <a:r>
              <a:rPr lang="de-DE" sz="1600" dirty="0"/>
              <a:t> in Western Europe </a:t>
            </a:r>
            <a:r>
              <a:rPr lang="de-DE" sz="1600" dirty="0" err="1"/>
              <a:t>during</a:t>
            </a:r>
            <a:r>
              <a:rPr lang="de-DE" sz="1600" dirty="0"/>
              <a:t> </a:t>
            </a:r>
            <a:r>
              <a:rPr lang="de-DE" sz="1600" dirty="0" err="1"/>
              <a:t>July</a:t>
            </a:r>
            <a:r>
              <a:rPr lang="de-DE" sz="1600" dirty="0"/>
              <a:t> 2021. </a:t>
            </a:r>
            <a:r>
              <a:rPr lang="de-DE" sz="1600" i="1" dirty="0"/>
              <a:t>World </a:t>
            </a:r>
            <a:r>
              <a:rPr lang="de-DE" sz="1600" i="1" dirty="0" err="1"/>
              <a:t>Weather</a:t>
            </a:r>
            <a:r>
              <a:rPr lang="de-DE" sz="1600" i="1" dirty="0"/>
              <a:t> Attribution (WWA) initiative</a:t>
            </a:r>
            <a:r>
              <a:rPr lang="de-DE" sz="1600" dirty="0"/>
              <a:t>. </a:t>
            </a:r>
            <a:r>
              <a:rPr lang="de-DE" sz="1600" dirty="0">
                <a:hlinkClick r:id="rId3">
                  <a:extLst>
                    <a:ext uri="{A12FA001-AC4F-418D-AE19-62706E023703}">
                      <ahyp:hlinkClr xmlns:ahyp="http://schemas.microsoft.com/office/drawing/2018/hyperlinkcolor" val="tx"/>
                    </a:ext>
                  </a:extLst>
                </a:hlinkClick>
              </a:rPr>
              <a:t>https://www.worldweatherattribution.org/heavy-rainfall-which-led-to-severe-flooding-in-western-europe-made-more-likely-by-climate-change</a:t>
            </a:r>
            <a:endParaRPr lang="de-DE" sz="1600" dirty="0"/>
          </a:p>
          <a:p>
            <a:pPr marL="0" indent="0">
              <a:buNone/>
            </a:pPr>
            <a:r>
              <a:rPr lang="de-DE" sz="1600" dirty="0"/>
              <a:t>Landespflegekammer Rheinland-Pfalz. (2023). </a:t>
            </a:r>
            <a:r>
              <a:rPr lang="de-DE" sz="1600" i="1" dirty="0"/>
              <a:t>Hitzeaktionstag 2023 – Mitgliederbefragung</a:t>
            </a:r>
            <a:r>
              <a:rPr lang="de-DE" sz="1600" dirty="0"/>
              <a:t>. </a:t>
            </a:r>
            <a:r>
              <a:rPr lang="de-DE" sz="1600" dirty="0">
                <a:hlinkClick r:id="rId4">
                  <a:extLst>
                    <a:ext uri="{A12FA001-AC4F-418D-AE19-62706E023703}">
                      <ahyp:hlinkClr xmlns:ahyp="http://schemas.microsoft.com/office/drawing/2018/hyperlinkcolor" val="tx"/>
                    </a:ext>
                  </a:extLst>
                </a:hlinkClick>
              </a:rPr>
              <a:t>https://pflegekammer-rlp.de/download/hitzeaktionstag-2023-mitgliederbefragung/?wpdmdl=47490&amp;refresh=67e64bc0c72251743145920</a:t>
            </a:r>
            <a:r>
              <a:rPr lang="de-DE" sz="1600" dirty="0"/>
              <a:t> </a:t>
            </a:r>
          </a:p>
          <a:p>
            <a:pPr marL="0" indent="0">
              <a:buNone/>
            </a:pPr>
            <a:r>
              <a:rPr lang="de-DE" sz="1600" dirty="0"/>
              <a:t>PACE. (2023). </a:t>
            </a:r>
            <a:r>
              <a:rPr lang="de-DE" sz="1600" i="1" dirty="0"/>
              <a:t>Zusammenfassung und Empfehlungen – Hitze I. </a:t>
            </a:r>
            <a:r>
              <a:rPr lang="de-DE" sz="1600" dirty="0">
                <a:hlinkClick r:id="rId5">
                  <a:extLst>
                    <a:ext uri="{A12FA001-AC4F-418D-AE19-62706E023703}">
                      <ahyp:hlinkClr xmlns:ahyp="http://schemas.microsoft.com/office/drawing/2018/hyperlinkcolor" val="tx"/>
                    </a:ext>
                  </a:extLst>
                </a:hlinkClick>
              </a:rPr>
              <a:t>https://projekte.uni-erfurt.de/pace/summary/15/</a:t>
            </a:r>
            <a:r>
              <a:rPr lang="de-DE" sz="1600" dirty="0"/>
              <a:t> </a:t>
            </a:r>
          </a:p>
          <a:p>
            <a:pPr marL="0" indent="0">
              <a:buNone/>
            </a:pPr>
            <a:r>
              <a:rPr lang="de-DE" sz="1600" dirty="0" err="1"/>
              <a:t>Schoierer</a:t>
            </a:r>
            <a:r>
              <a:rPr lang="de-DE" sz="1600" dirty="0"/>
              <a:t>, J., Mertes, H., Böse-O'Reilly, S., </a:t>
            </a:r>
            <a:r>
              <a:rPr lang="de-DE" sz="1600" dirty="0" err="1"/>
              <a:t>Tolks</a:t>
            </a:r>
            <a:r>
              <a:rPr lang="de-DE" sz="1600" dirty="0"/>
              <a:t>, D. &amp; Wershofen, B. (2018). </a:t>
            </a:r>
            <a:r>
              <a:rPr lang="de-DE" sz="1600" i="1" dirty="0"/>
              <a:t>Bildungsangebote für medizinische Fachangestellte und Pflegepersonen – Hitzeassoziierte Gesundheitsprobleme</a:t>
            </a:r>
            <a:r>
              <a:rPr lang="de-DE" sz="1600" dirty="0"/>
              <a:t>. https://lmu-klinikum.de/__scrivito/to_binary?encrypted_params=eyJiaW5hcnlfaWQiOiIwOGQ1ZGRhMzA1N2ExZjNmLzY3NjA0ZjljZjE5Ni9Nb2R1bF9IaXR6ZS11bmQtR2VzdW5kaGVpdDEucHB0eCIsIm9ial9pZCI6IjA4ZDVkZGEzMDU3YTFmM2YiLCJ0cmFuc2Zvcm1hdGlvbl9kZWZpbml0aW9uIjp7IndpZHRoIjoxODAwLCJxdWFsaXR5Ijo3NX19--ece283c434da0bc6c8e741d921b303051d472e5c </a:t>
            </a:r>
          </a:p>
          <a:p>
            <a:pPr marL="0" indent="0">
              <a:buNone/>
            </a:pPr>
            <a:r>
              <a:rPr lang="de-DE" sz="1600" dirty="0"/>
              <a:t>Steul, K., Jung, H.-G. &amp; </a:t>
            </a:r>
            <a:r>
              <a:rPr lang="de-DE" sz="1600" dirty="0" err="1"/>
              <a:t>Heudrof</a:t>
            </a:r>
            <a:r>
              <a:rPr lang="de-DE" sz="1600" dirty="0"/>
              <a:t>, U. (2019). Hitzeassoziierte Morbidität: Surveillance in Echtzeit mittels rettungsdienstlicher Daten aus dem Interdisziplinären Versorgungsnachweis (IVENA). </a:t>
            </a:r>
            <a:r>
              <a:rPr lang="de-DE" sz="1600" i="1" dirty="0"/>
              <a:t>Gesundheitsblatt</a:t>
            </a:r>
            <a:r>
              <a:rPr lang="de-DE" sz="1600" dirty="0"/>
              <a:t>, 62(5), 589–598. Springer Verlag.</a:t>
            </a:r>
            <a:endParaRPr lang="de-DE" sz="1600" dirty="0">
              <a:effectLst/>
            </a:endParaRPr>
          </a:p>
          <a:p>
            <a:pPr marL="0" indent="0">
              <a:buNone/>
            </a:pPr>
            <a:endParaRPr lang="de-DE" sz="1800" dirty="0">
              <a:effectLst/>
            </a:endParaRPr>
          </a:p>
          <a:p>
            <a:pPr marL="0" indent="0">
              <a:lnSpc>
                <a:spcPct val="100000"/>
              </a:lnSpc>
              <a:spcBef>
                <a:spcPts val="0"/>
              </a:spcBef>
              <a:buNone/>
            </a:pPr>
            <a:endParaRPr lang="de-DE" sz="1100"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A68E87-79C2-4EB6-B0B0-82C501D66A07}"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dirty="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B7609-2F33-487D-884C-96544B6840AC}"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8" name="Titel 1"/>
          <p:cNvSpPr>
            <a:spLocks noGrp="1"/>
          </p:cNvSpPr>
          <p:nvPr>
            <p:ph type="title"/>
          </p:nvPr>
        </p:nvSpPr>
        <p:spPr>
          <a:xfrm>
            <a:off x="4942114" y="544284"/>
            <a:ext cx="2318657" cy="736633"/>
          </a:xfrm>
        </p:spPr>
        <p:txBody>
          <a:bodyPr/>
          <a:lstStyle/>
          <a:p>
            <a:pPr algn="ctr"/>
            <a:r>
              <a:rPr lang="de-DE" dirty="0">
                <a:solidFill>
                  <a:srgbClr val="007094"/>
                </a:solidFill>
              </a:rPr>
              <a:t>Literatur</a:t>
            </a:r>
          </a:p>
        </p:txBody>
      </p:sp>
    </p:spTree>
    <p:extLst>
      <p:ext uri="{BB962C8B-B14F-4D97-AF65-F5344CB8AC3E}">
        <p14:creationId xmlns:p14="http://schemas.microsoft.com/office/powerpoint/2010/main" val="73832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97868" y="264696"/>
            <a:ext cx="5623560" cy="1325563"/>
          </a:xfrm>
        </p:spPr>
        <p:txBody>
          <a:bodyPr/>
          <a:lstStyle/>
          <a:p>
            <a:pPr algn="ctr"/>
            <a:r>
              <a:rPr lang="de-DE" dirty="0">
                <a:solidFill>
                  <a:srgbClr val="007094"/>
                </a:solidFill>
              </a:rPr>
              <a:t>Vorstellung und Impuls</a:t>
            </a:r>
          </a:p>
        </p:txBody>
      </p:sp>
      <p:sp>
        <p:nvSpPr>
          <p:cNvPr id="3" name="Inhaltsplatzhalter 2"/>
          <p:cNvSpPr>
            <a:spLocks noGrp="1"/>
          </p:cNvSpPr>
          <p:nvPr>
            <p:ph idx="1"/>
          </p:nvPr>
        </p:nvSpPr>
        <p:spPr>
          <a:xfrm>
            <a:off x="1036320" y="2914680"/>
            <a:ext cx="10515600" cy="3181787"/>
          </a:xfrm>
        </p:spPr>
        <p:txBody>
          <a:bodyPr>
            <a:normAutofit/>
          </a:bodyPr>
          <a:lstStyle/>
          <a:p>
            <a:pPr marL="0" indent="0">
              <a:buNone/>
            </a:pPr>
            <a:endParaRPr lang="de-DE" u="sng" dirty="0"/>
          </a:p>
          <a:p>
            <a:pPr marL="0" indent="0">
              <a:buNone/>
            </a:pPr>
            <a:endParaRPr lang="de-DE" u="sng" dirty="0"/>
          </a:p>
          <a:p>
            <a:pPr marL="0" indent="0">
              <a:buNone/>
            </a:pPr>
            <a:endParaRPr lang="de-DE" dirty="0"/>
          </a:p>
          <a:p>
            <a:pPr marL="0" indent="0">
              <a:buNone/>
            </a:pPr>
            <a:endParaRPr lang="de-DE" b="1" dirty="0"/>
          </a:p>
          <a:p>
            <a:pPr marL="0" indent="0">
              <a:buNone/>
            </a:pPr>
            <a:endParaRPr lang="de-DE" b="1" dirty="0"/>
          </a:p>
          <a:p>
            <a:pPr marL="0" indent="0">
              <a:buNone/>
            </a:pPr>
            <a:r>
              <a:rPr lang="de-DE" u="sng" dirty="0"/>
              <a:t>https://answergarden.ch/</a:t>
            </a:r>
            <a:endParaRPr lang="de-DE" dirty="0"/>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9" name="Grafik 8" descr="C:\Users\user\AppData\Local\Microsoft\Windows\INetCache\Content.Word\Einstiegsphas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170" y="2914680"/>
            <a:ext cx="1364615" cy="2108200"/>
          </a:xfrm>
          <a:prstGeom prst="rect">
            <a:avLst/>
          </a:prstGeom>
          <a:noFill/>
          <a:ln>
            <a:noFill/>
          </a:ln>
        </p:spPr>
      </p:pic>
      <p:pic>
        <p:nvPicPr>
          <p:cNvPr id="11" name="Picture 2" descr="Vorstellungspha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77688" y="404086"/>
            <a:ext cx="884780" cy="10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lkenförmige Legende 12"/>
          <p:cNvSpPr/>
          <p:nvPr/>
        </p:nvSpPr>
        <p:spPr>
          <a:xfrm>
            <a:off x="4503983" y="2114697"/>
            <a:ext cx="5361185" cy="3372592"/>
          </a:xfrm>
          <a:prstGeom prst="cloudCallout">
            <a:avLst>
              <a:gd name="adj1" fmla="val 58909"/>
              <a:gd name="adj2" fmla="val -667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de-DE" sz="3000" b="1" dirty="0">
                <a:solidFill>
                  <a:schemeClr val="tx1"/>
                </a:solidFill>
                <a:latin typeface="Calibri" panose="020F0502020204030204" pitchFamily="34" charset="0"/>
                <a:cs typeface="Calibri" panose="020F0502020204030204" pitchFamily="34" charset="0"/>
              </a:rPr>
              <a:t>„</a:t>
            </a:r>
            <a:r>
              <a:rPr lang="de-DE" sz="3000" b="1" dirty="0">
                <a:solidFill>
                  <a:schemeClr val="tx1"/>
                </a:solidFill>
                <a:latin typeface="Calibri" panose="020F0502020204030204" pitchFamily="34" charset="0"/>
                <a:ea typeface="Calibri" panose="020F0502020204030204" pitchFamily="34" charset="0"/>
                <a:cs typeface="Calibri" panose="020F0502020204030204" pitchFamily="34" charset="0"/>
              </a:rPr>
              <a:t>Was verbinde ich mit Klimakrise und Hitze?“ </a:t>
            </a:r>
            <a:endParaRPr lang="de-DE" sz="3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5187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539640" y="1284787"/>
            <a:ext cx="10514012" cy="4932664"/>
          </a:xfrm>
        </p:spPr>
        <p:txBody>
          <a:bodyPr>
            <a:normAutofit/>
          </a:bodyPr>
          <a:lstStyle/>
          <a:p>
            <a:pPr marL="0" indent="0">
              <a:lnSpc>
                <a:spcPct val="150000"/>
              </a:lnSpc>
              <a:spcBef>
                <a:spcPts val="0"/>
              </a:spcBef>
              <a:buNone/>
            </a:pPr>
            <a:r>
              <a:rPr lang="de-DE" sz="1600" dirty="0">
                <a:latin typeface="+mj-lt"/>
                <a:cs typeface="Calibri" panose="020F0502020204030204" pitchFamily="34" charset="0"/>
              </a:rPr>
              <a:t>Abb. 1: </a:t>
            </a:r>
            <a:r>
              <a:rPr lang="de-DE" sz="1600" dirty="0">
                <a:latin typeface="+mj-lt"/>
                <a:cs typeface="Calibri" panose="020F0502020204030204" pitchFamily="34" charset="0"/>
                <a:hlinkClick r:id="rId3"/>
              </a:rPr>
              <a:t>„33°C“</a:t>
            </a:r>
            <a:r>
              <a:rPr lang="de-DE" sz="1600" dirty="0">
                <a:latin typeface="+mj-lt"/>
                <a:cs typeface="Calibri" panose="020F0502020204030204" pitchFamily="34" charset="0"/>
              </a:rPr>
              <a:t> von onnola ist lizenziert unter </a:t>
            </a:r>
            <a:r>
              <a:rPr lang="de-DE" sz="1600" dirty="0">
                <a:latin typeface="+mj-lt"/>
                <a:cs typeface="Calibri" panose="020F0502020204030204" pitchFamily="34" charset="0"/>
                <a:hlinkClick r:id="rId4"/>
              </a:rPr>
              <a:t>CC BY-SA 2.0</a:t>
            </a:r>
            <a:r>
              <a:rPr lang="de-DE" sz="1600" dirty="0">
                <a:latin typeface="+mj-lt"/>
                <a:cs typeface="Calibri" panose="020F0502020204030204" pitchFamily="34" charset="0"/>
              </a:rPr>
              <a:t>.</a:t>
            </a:r>
          </a:p>
          <a:p>
            <a:pPr marL="0" indent="0">
              <a:lnSpc>
                <a:spcPct val="150000"/>
              </a:lnSpc>
              <a:spcBef>
                <a:spcPts val="0"/>
              </a:spcBef>
              <a:buNone/>
            </a:pPr>
            <a:r>
              <a:rPr lang="de-DE" sz="1600" dirty="0">
                <a:latin typeface="+mj-lt"/>
                <a:cs typeface="Calibri" panose="020F0502020204030204" pitchFamily="34" charset="0"/>
              </a:rPr>
              <a:t>Abb. 2: „Höchsttemperatur“ von Lena </a:t>
            </a:r>
            <a:r>
              <a:rPr lang="de-DE" sz="1600" dirty="0" err="1">
                <a:cs typeface="Calibri" panose="020F0502020204030204" pitchFamily="34" charset="0"/>
              </a:rPr>
              <a:t>Schekelmann</a:t>
            </a:r>
            <a:r>
              <a:rPr lang="de-DE" sz="1600" dirty="0">
                <a:latin typeface="+mj-lt"/>
                <a:cs typeface="Calibri" panose="020F0502020204030204" pitchFamily="34" charset="0"/>
              </a:rPr>
              <a:t>, in Anlehnung an </a:t>
            </a:r>
            <a:r>
              <a:rPr lang="de-DE" sz="1600" dirty="0">
                <a:cs typeface="Calibri" panose="020F0502020204030204" pitchFamily="34" charset="0"/>
                <a:hlinkClick r:id="rId5"/>
              </a:rPr>
              <a:t>Statista</a:t>
            </a:r>
            <a:r>
              <a:rPr lang="de-DE" sz="1600" dirty="0">
                <a:latin typeface="+mj-lt"/>
                <a:cs typeface="Calibri" panose="020F0502020204030204" pitchFamily="34" charset="0"/>
              </a:rPr>
              <a:t>, ist lizenziert unter </a:t>
            </a:r>
            <a:r>
              <a:rPr lang="de-DE" sz="1600" dirty="0">
                <a:hlinkClick r:id="rId6"/>
              </a:rPr>
              <a:t>CC0</a:t>
            </a:r>
            <a:endParaRPr lang="de-DE" sz="1600" dirty="0"/>
          </a:p>
          <a:p>
            <a:pPr marL="0" indent="0">
              <a:lnSpc>
                <a:spcPct val="150000"/>
              </a:lnSpc>
              <a:spcBef>
                <a:spcPts val="0"/>
              </a:spcBef>
              <a:buNone/>
            </a:pPr>
            <a:r>
              <a:rPr lang="de-DE" sz="1600" dirty="0">
                <a:latin typeface="+mj-lt"/>
                <a:cs typeface="Calibri" panose="020F0502020204030204" pitchFamily="34" charset="0"/>
              </a:rPr>
              <a:t>Abb. 3: „Durchschnittstemperatur“ </a:t>
            </a:r>
            <a:r>
              <a:rPr lang="de-DE" sz="1600" dirty="0">
                <a:cs typeface="Calibri" panose="020F0502020204030204" pitchFamily="34" charset="0"/>
              </a:rPr>
              <a:t>von Lena </a:t>
            </a:r>
            <a:r>
              <a:rPr lang="de-DE" sz="1600" dirty="0" err="1">
                <a:cs typeface="Calibri" panose="020F0502020204030204" pitchFamily="34" charset="0"/>
              </a:rPr>
              <a:t>Schekelmann</a:t>
            </a:r>
            <a:r>
              <a:rPr lang="de-DE" sz="1600" dirty="0">
                <a:cs typeface="Calibri" panose="020F0502020204030204" pitchFamily="34" charset="0"/>
              </a:rPr>
              <a:t>, in Anlehnung an </a:t>
            </a:r>
            <a:r>
              <a:rPr lang="de-DE" sz="1600" dirty="0">
                <a:cs typeface="Calibri" panose="020F0502020204030204" pitchFamily="34" charset="0"/>
                <a:hlinkClick r:id="rId7"/>
              </a:rPr>
              <a:t>Statista</a:t>
            </a:r>
            <a:r>
              <a:rPr lang="de-DE" sz="1600" dirty="0">
                <a:cs typeface="Calibri" panose="020F0502020204030204" pitchFamily="34" charset="0"/>
              </a:rPr>
              <a:t>, ist lizenziert unter </a:t>
            </a:r>
            <a:r>
              <a:rPr lang="de-DE" sz="1600" dirty="0">
                <a:hlinkClick r:id="rId6"/>
              </a:rPr>
              <a:t>CC0</a:t>
            </a:r>
            <a:endParaRPr lang="de-DE" sz="1600" dirty="0"/>
          </a:p>
          <a:p>
            <a:pPr marL="0" indent="0">
              <a:lnSpc>
                <a:spcPct val="150000"/>
              </a:lnSpc>
              <a:spcBef>
                <a:spcPts val="0"/>
              </a:spcBef>
              <a:buNone/>
            </a:pPr>
            <a:r>
              <a:rPr lang="de-DE" sz="1600" dirty="0">
                <a:latin typeface="+mj-lt"/>
                <a:cs typeface="Calibri" panose="020F0502020204030204" pitchFamily="34" charset="0"/>
              </a:rPr>
              <a:t>Abb. 4: „Thermoregulation“ </a:t>
            </a:r>
            <a:r>
              <a:rPr lang="de-DE" sz="1600" dirty="0">
                <a:cs typeface="Calibri" panose="020F0502020204030204" pitchFamily="34" charset="0"/>
              </a:rPr>
              <a:t>von Lena </a:t>
            </a:r>
            <a:r>
              <a:rPr lang="de-DE" sz="1600" dirty="0" err="1">
                <a:cs typeface="Calibri" panose="020F0502020204030204" pitchFamily="34" charset="0"/>
              </a:rPr>
              <a:t>Schekelmann</a:t>
            </a:r>
            <a:r>
              <a:rPr lang="de-DE" sz="1600" dirty="0">
                <a:cs typeface="Calibri" panose="020F0502020204030204" pitchFamily="34" charset="0"/>
              </a:rPr>
              <a:t>, in Anlehnung an </a:t>
            </a:r>
            <a:r>
              <a:rPr lang="de-DE" sz="1600" dirty="0">
                <a:latin typeface="+mj-lt"/>
                <a:cs typeface="Calibri" panose="020F0502020204030204" pitchFamily="34" charset="0"/>
                <a:hlinkClick r:id="rId8"/>
              </a:rPr>
              <a:t>Cosinuss</a:t>
            </a:r>
            <a:r>
              <a:rPr lang="de-DE" sz="1600" dirty="0">
                <a:latin typeface="+mj-lt"/>
                <a:cs typeface="Calibri" panose="020F0502020204030204" pitchFamily="34" charset="0"/>
              </a:rPr>
              <a:t>, </a:t>
            </a:r>
            <a:r>
              <a:rPr lang="de-DE" sz="1600" dirty="0">
                <a:cs typeface="Calibri" panose="020F0502020204030204" pitchFamily="34" charset="0"/>
              </a:rPr>
              <a:t>ist lizenziert unter </a:t>
            </a:r>
            <a:r>
              <a:rPr lang="de-DE" sz="1600" dirty="0">
                <a:hlinkClick r:id="rId6"/>
              </a:rPr>
              <a:t>CC0</a:t>
            </a:r>
            <a:endParaRPr lang="de-DE" sz="1600" dirty="0">
              <a:latin typeface="+mj-lt"/>
              <a:cs typeface="Calibri" panose="020F0502020204030204" pitchFamily="34" charset="0"/>
            </a:endParaRPr>
          </a:p>
          <a:p>
            <a:pPr marL="0" indent="0">
              <a:lnSpc>
                <a:spcPct val="150000"/>
              </a:lnSpc>
              <a:spcBef>
                <a:spcPts val="0"/>
              </a:spcBef>
              <a:buNone/>
            </a:pPr>
            <a:r>
              <a:rPr lang="de-DE" sz="1600" dirty="0">
                <a:latin typeface="+mj-lt"/>
                <a:cs typeface="Calibri" panose="020F0502020204030204" pitchFamily="34" charset="0"/>
              </a:rPr>
              <a:t>Abb. 5: Hitzefolgen. </a:t>
            </a:r>
            <a:r>
              <a:rPr lang="de-DE" sz="1600" dirty="0">
                <a:latin typeface="+mj-lt"/>
                <a:cs typeface="Calibri" panose="020F0502020204030204" pitchFamily="34" charset="0"/>
                <a:hlinkClick r:id="rId9"/>
              </a:rPr>
              <a:t>„Heat on </a:t>
            </a:r>
            <a:r>
              <a:rPr lang="de-DE" sz="1600" dirty="0" err="1">
                <a:latin typeface="+mj-lt"/>
                <a:cs typeface="Calibri" panose="020F0502020204030204" pitchFamily="34" charset="0"/>
                <a:hlinkClick r:id="rId9"/>
              </a:rPr>
              <a:t>illustration</a:t>
            </a:r>
            <a:r>
              <a:rPr lang="de-DE" sz="1600" dirty="0">
                <a:latin typeface="+mj-lt"/>
                <a:cs typeface="Calibri" panose="020F0502020204030204" pitchFamily="34" charset="0"/>
                <a:hlinkClick r:id="rId9"/>
              </a:rPr>
              <a:t>“</a:t>
            </a:r>
            <a:r>
              <a:rPr lang="de-DE" sz="1600" dirty="0">
                <a:latin typeface="+mj-lt"/>
                <a:cs typeface="Calibri" panose="020F0502020204030204" pitchFamily="34" charset="0"/>
              </a:rPr>
              <a:t> von </a:t>
            </a:r>
            <a:r>
              <a:rPr lang="de-DE" sz="1600" dirty="0" err="1">
                <a:latin typeface="+mj-lt"/>
                <a:cs typeface="Calibri" panose="020F0502020204030204" pitchFamily="34" charset="0"/>
              </a:rPr>
              <a:t>Chaudhari</a:t>
            </a:r>
            <a:r>
              <a:rPr lang="de-DE" sz="1600" dirty="0">
                <a:latin typeface="+mj-lt"/>
                <a:cs typeface="Calibri" panose="020F0502020204030204" pitchFamily="34" charset="0"/>
              </a:rPr>
              <a:t> ist lizenziert unter </a:t>
            </a:r>
            <a:r>
              <a:rPr lang="de-DE" sz="1600" dirty="0">
                <a:latin typeface="+mj-lt"/>
                <a:cs typeface="Calibri" panose="020F0502020204030204" pitchFamily="34" charset="0"/>
                <a:hlinkClick r:id="rId6"/>
              </a:rPr>
              <a:t>CC0</a:t>
            </a:r>
            <a:endParaRPr lang="de-DE" sz="1600" dirty="0">
              <a:latin typeface="+mj-lt"/>
              <a:cs typeface="Calibri" panose="020F0502020204030204" pitchFamily="34" charset="0"/>
            </a:endParaRPr>
          </a:p>
          <a:p>
            <a:pPr marL="0" indent="0">
              <a:lnSpc>
                <a:spcPct val="150000"/>
              </a:lnSpc>
              <a:spcBef>
                <a:spcPts val="0"/>
              </a:spcBef>
              <a:buNone/>
            </a:pPr>
            <a:r>
              <a:rPr lang="de-DE" sz="1600" dirty="0">
                <a:latin typeface="+mj-lt"/>
                <a:cs typeface="Calibri" panose="020F0502020204030204" pitchFamily="34" charset="0"/>
              </a:rPr>
              <a:t>Abb. 6: </a:t>
            </a:r>
            <a:r>
              <a:rPr lang="de-DE" sz="1600" dirty="0">
                <a:latin typeface="+mj-lt"/>
                <a:cs typeface="Calibri" panose="020F0502020204030204" pitchFamily="34" charset="0"/>
                <a:hlinkClick r:id="rId10"/>
              </a:rPr>
              <a:t>„Kreuzworträtsel“</a:t>
            </a:r>
            <a:r>
              <a:rPr lang="de-DE" sz="1600" dirty="0">
                <a:latin typeface="+mj-lt"/>
                <a:cs typeface="Calibri" panose="020F0502020204030204" pitchFamily="34" charset="0"/>
              </a:rPr>
              <a:t> von </a:t>
            </a:r>
            <a:r>
              <a:rPr lang="de-DE" sz="1600" dirty="0"/>
              <a:t>Ludwig-</a:t>
            </a:r>
            <a:r>
              <a:rPr lang="de-DE" sz="1600" dirty="0" err="1"/>
              <a:t>Maximillian</a:t>
            </a:r>
            <a:r>
              <a:rPr lang="de-DE" sz="1600" dirty="0"/>
              <a:t>-Uniklinikum München, Nutzung und Verbreitung unter freundlicher Genehmigung von Birgit Wershofen, LMU</a:t>
            </a:r>
            <a:endParaRPr lang="de-DE" sz="1600" dirty="0">
              <a:latin typeface="+mj-lt"/>
              <a:cs typeface="Calibri" panose="020F0502020204030204" pitchFamily="34" charset="0"/>
            </a:endParaRPr>
          </a:p>
          <a:p>
            <a:pPr marL="0" indent="0">
              <a:lnSpc>
                <a:spcPct val="150000"/>
              </a:lnSpc>
              <a:spcBef>
                <a:spcPts val="0"/>
              </a:spcBef>
              <a:buNone/>
            </a:pPr>
            <a:r>
              <a:rPr lang="de-DE" sz="1600" i="1" dirty="0"/>
              <a:t>„Die genutzten Piktogramme sind lizenziert unter CC0 1.0 und von </a:t>
            </a:r>
            <a:r>
              <a:rPr lang="de-DE" sz="1600" i="1" dirty="0" err="1"/>
              <a:t>CocoMaterial</a:t>
            </a:r>
            <a:r>
              <a:rPr lang="de-DE" sz="1600" i="1" dirty="0"/>
              <a:t> (cocomaterial.com) entnommen“</a:t>
            </a:r>
            <a:endParaRPr lang="de-DE" sz="1600" dirty="0"/>
          </a:p>
          <a:p>
            <a:pPr marL="0" indent="0">
              <a:lnSpc>
                <a:spcPct val="150000"/>
              </a:lnSpc>
              <a:spcBef>
                <a:spcPts val="0"/>
              </a:spcBef>
              <a:buNone/>
            </a:pPr>
            <a:endParaRPr lang="de-DE" sz="1600" dirty="0">
              <a:latin typeface="+mj-lt"/>
            </a:endParaRPr>
          </a:p>
          <a:p>
            <a:pPr marL="180000" indent="-180000">
              <a:lnSpc>
                <a:spcPct val="100000"/>
              </a:lnSpc>
              <a:spcBef>
                <a:spcPts val="0"/>
              </a:spcBef>
              <a:buNone/>
            </a:pPr>
            <a:endParaRPr lang="de-DE" sz="1100" dirty="0">
              <a:latin typeface="BundesSans Web"/>
            </a:endParaRPr>
          </a:p>
        </p:txBody>
      </p:sp>
      <p:sp>
        <p:nvSpPr>
          <p:cNvPr id="7" name="Datumsplatzhalter 6"/>
          <p:cNvSpPr>
            <a:spLocks noGrp="1"/>
          </p:cNvSpPr>
          <p:nvPr>
            <p:ph type="dt" sz="half" idx="10"/>
          </p:nvPr>
        </p:nvSpPr>
        <p:spPr/>
        <p:txBody>
          <a:bodyPr/>
          <a:lstStyle/>
          <a:p>
            <a:fld id="{0B042045-8566-4596-9FDD-8EB2F3A771B9}" type="datetime1">
              <a:rPr lang="de-DE" smtClean="0"/>
              <a:t>17.03.2026</a:t>
            </a:fld>
            <a:endParaRPr lang="de-DE"/>
          </a:p>
        </p:txBody>
      </p:sp>
      <p:sp>
        <p:nvSpPr>
          <p:cNvPr id="8" name="Foliennummernplatzhalter 7"/>
          <p:cNvSpPr>
            <a:spLocks noGrp="1"/>
          </p:cNvSpPr>
          <p:nvPr>
            <p:ph type="sldNum" sz="quarter" idx="12"/>
          </p:nvPr>
        </p:nvSpPr>
        <p:spPr/>
        <p:txBody>
          <a:bodyPr/>
          <a:lstStyle/>
          <a:p>
            <a:fld id="{8B252D48-C67B-44A6-8265-40F3173E8570}" type="slidenum">
              <a:rPr lang="de-DE" smtClean="0"/>
              <a:t>60</a:t>
            </a:fld>
            <a:endParaRPr lang="de-DE"/>
          </a:p>
        </p:txBody>
      </p:sp>
      <p:sp>
        <p:nvSpPr>
          <p:cNvPr id="9" name="Titel 1"/>
          <p:cNvSpPr>
            <a:spLocks noGrp="1"/>
          </p:cNvSpPr>
          <p:nvPr>
            <p:ph type="title"/>
          </p:nvPr>
        </p:nvSpPr>
        <p:spPr>
          <a:xfrm>
            <a:off x="3813834" y="539870"/>
            <a:ext cx="4567177" cy="736633"/>
          </a:xfrm>
        </p:spPr>
        <p:txBody>
          <a:bodyPr/>
          <a:lstStyle/>
          <a:p>
            <a:pPr algn="ctr"/>
            <a:r>
              <a:rPr lang="de-DE" dirty="0">
                <a:solidFill>
                  <a:srgbClr val="007094"/>
                </a:solidFill>
              </a:rPr>
              <a:t>Medienverzeichnis</a:t>
            </a:r>
          </a:p>
        </p:txBody>
      </p:sp>
    </p:spTree>
    <p:extLst>
      <p:ext uri="{BB962C8B-B14F-4D97-AF65-F5344CB8AC3E}">
        <p14:creationId xmlns:p14="http://schemas.microsoft.com/office/powerpoint/2010/main" val="2540313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799E55B1-C6A3-4B2C-FFA0-2D91446497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DE"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7" name="Inhaltsplatzhalter 5">
            <a:extLst>
              <a:ext uri="{FF2B5EF4-FFF2-40B4-BE49-F238E27FC236}">
                <a16:creationId xmlns:a16="http://schemas.microsoft.com/office/drawing/2014/main" id="{5C6F9DE9-9AFB-46D7-8564-E3708D646ACF}"/>
              </a:ext>
            </a:extLst>
          </p:cNvPr>
          <p:cNvPicPr>
            <a:picLocks noGrp="1" noChangeAspect="1"/>
          </p:cNvPicPr>
          <p:nvPr>
            <p:ph idx="1"/>
          </p:nvPr>
        </p:nvPicPr>
        <p:blipFill>
          <a:blip r:embed="rId2"/>
          <a:stretch>
            <a:fillRect/>
          </a:stretch>
        </p:blipFill>
        <p:spPr>
          <a:xfrm>
            <a:off x="939627" y="2021814"/>
            <a:ext cx="1315311" cy="459119"/>
          </a:xfrm>
          <a:prstGeom prst="rect">
            <a:avLst/>
          </a:prstGeom>
        </p:spPr>
      </p:pic>
      <p:sp>
        <p:nvSpPr>
          <p:cNvPr id="8" name="Textfeld 7">
            <a:extLst>
              <a:ext uri="{FF2B5EF4-FFF2-40B4-BE49-F238E27FC236}">
                <a16:creationId xmlns:a16="http://schemas.microsoft.com/office/drawing/2014/main" id="{5CA7BCAF-F6C8-47E7-B29D-9AC18E3933E7}"/>
              </a:ext>
            </a:extLst>
          </p:cNvPr>
          <p:cNvSpPr txBox="1"/>
          <p:nvPr/>
        </p:nvSpPr>
        <p:spPr>
          <a:xfrm>
            <a:off x="2348346" y="1929514"/>
            <a:ext cx="900545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„Pflegerisches Handeln bei Hitze anleiten“ vom Projektteam Naht ist - mit Ausnahme aller Wort- und Bildmarken und aller anders gekennzeichneten Elemente - lizenziert unter CC BY-SA 4.0 </a:t>
            </a:r>
            <a:r>
              <a:rPr kumimoji="0" lang="de-D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(2026). </a:t>
            </a:r>
            <a:r>
              <a:rPr kumimoji="0" lang="de-DE"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Als Ansprechperson zu dem Material steht Ihnen Prof. Dr. Petra Wihofszky zur Verfügung.</a:t>
            </a:r>
          </a:p>
        </p:txBody>
      </p:sp>
      <p:sp>
        <p:nvSpPr>
          <p:cNvPr id="6" name="Titel 1">
            <a:extLst>
              <a:ext uri="{FF2B5EF4-FFF2-40B4-BE49-F238E27FC236}">
                <a16:creationId xmlns:a16="http://schemas.microsoft.com/office/drawing/2014/main" id="{348456CB-D964-4CA8-8F7F-0162493FD5D0}"/>
              </a:ext>
            </a:extLst>
          </p:cNvPr>
          <p:cNvSpPr txBox="1">
            <a:spLocks/>
          </p:cNvSpPr>
          <p:nvPr/>
        </p:nvSpPr>
        <p:spPr>
          <a:xfrm>
            <a:off x="3813834" y="539870"/>
            <a:ext cx="4567177" cy="736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de-DE" dirty="0">
                <a:solidFill>
                  <a:srgbClr val="007094"/>
                </a:solidFill>
              </a:rPr>
              <a:t>Lizenzierung</a:t>
            </a:r>
          </a:p>
        </p:txBody>
      </p:sp>
    </p:spTree>
    <p:extLst>
      <p:ext uri="{BB962C8B-B14F-4D97-AF65-F5344CB8AC3E}">
        <p14:creationId xmlns:p14="http://schemas.microsoft.com/office/powerpoint/2010/main" val="5897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360" y="410819"/>
            <a:ext cx="10515600" cy="1024754"/>
          </a:xfrm>
        </p:spPr>
        <p:txBody>
          <a:bodyPr/>
          <a:lstStyle/>
          <a:p>
            <a:pPr algn="ctr"/>
            <a:r>
              <a:rPr lang="de-DE" dirty="0">
                <a:solidFill>
                  <a:srgbClr val="007094"/>
                </a:solidFill>
              </a:rPr>
              <a:t>Pflegerisches Handeln bei Hitze anleiten</a:t>
            </a:r>
          </a:p>
        </p:txBody>
      </p:sp>
      <p:sp>
        <p:nvSpPr>
          <p:cNvPr id="3" name="Inhaltsplatzhalter 2"/>
          <p:cNvSpPr>
            <a:spLocks noGrp="1"/>
          </p:cNvSpPr>
          <p:nvPr>
            <p:ph idx="1"/>
          </p:nvPr>
        </p:nvSpPr>
        <p:spPr>
          <a:xfrm>
            <a:off x="733508" y="2005960"/>
            <a:ext cx="10515600" cy="3791867"/>
          </a:xfrm>
        </p:spPr>
        <p:txBody>
          <a:bodyPr>
            <a:noAutofit/>
          </a:bodyPr>
          <a:lstStyle/>
          <a:p>
            <a:pPr marL="514350" indent="-514350">
              <a:buFont typeface="+mj-lt"/>
              <a:buAutoNum type="arabicPeriod"/>
            </a:pPr>
            <a:r>
              <a:rPr lang="de-DE" dirty="0"/>
              <a:t>Vorstellung und Impuls</a:t>
            </a:r>
          </a:p>
          <a:p>
            <a:pPr marL="514350" indent="-514350">
              <a:buFont typeface="+mj-lt"/>
              <a:buAutoNum type="arabicPeriod"/>
            </a:pPr>
            <a:r>
              <a:rPr lang="de-DE" dirty="0">
                <a:solidFill>
                  <a:srgbClr val="007193"/>
                </a:solidFill>
              </a:rPr>
              <a:t>Hitze als Folge der Klimakrise</a:t>
            </a:r>
          </a:p>
          <a:p>
            <a:pPr marL="514350" indent="-514350">
              <a:buFont typeface="+mj-lt"/>
              <a:buAutoNum type="arabicPeriod"/>
            </a:pPr>
            <a:r>
              <a:rPr lang="de-DE" dirty="0"/>
              <a:t>Grundlagen der menschlichen Thermoregulation</a:t>
            </a:r>
          </a:p>
          <a:p>
            <a:pPr marL="514350" indent="-514350">
              <a:buFont typeface="+mj-lt"/>
              <a:buAutoNum type="arabicPeriod"/>
            </a:pPr>
            <a:r>
              <a:rPr lang="de-DE" dirty="0"/>
              <a:t>Folgen für die menschliche Gesundheit</a:t>
            </a:r>
          </a:p>
          <a:p>
            <a:pPr marL="514350" indent="-514350">
              <a:buFont typeface="+mj-lt"/>
              <a:buAutoNum type="arabicPeriod"/>
            </a:pPr>
            <a:r>
              <a:rPr lang="de-DE" dirty="0"/>
              <a:t>Vulnerable Gruppen </a:t>
            </a:r>
          </a:p>
          <a:p>
            <a:pPr marL="514350" indent="-514350">
              <a:buFont typeface="+mj-lt"/>
              <a:buAutoNum type="arabicPeriod"/>
            </a:pPr>
            <a:r>
              <a:rPr lang="de-DE" dirty="0" err="1"/>
              <a:t>Good</a:t>
            </a:r>
            <a:r>
              <a:rPr lang="de-DE" dirty="0"/>
              <a:t> Practice</a:t>
            </a:r>
          </a:p>
          <a:p>
            <a:pPr marL="514350" indent="-514350">
              <a:buFont typeface="+mj-lt"/>
              <a:buAutoNum type="arabicPeriod"/>
            </a:pPr>
            <a:r>
              <a:rPr lang="de-DE" dirty="0"/>
              <a:t>Transfer: Handlungsempfehlungen zum Hitzeschutz</a:t>
            </a:r>
          </a:p>
          <a:p>
            <a:pPr marL="514350" indent="-514350">
              <a:buFont typeface="+mj-lt"/>
              <a:buAutoNum type="arabicPeriod"/>
            </a:pPr>
            <a:endParaRPr lang="de-DE" dirty="0"/>
          </a:p>
          <a:p>
            <a:pPr marL="514350" indent="-514350">
              <a:buFont typeface="+mj-lt"/>
              <a:buAutoNum type="arabicPeriod"/>
            </a:pPr>
            <a:endParaRPr lang="de-DE" dirty="0"/>
          </a:p>
        </p:txBody>
      </p:sp>
      <p:sp>
        <p:nvSpPr>
          <p:cNvPr id="4" name="Datumsplatzhalter 3"/>
          <p:cNvSpPr>
            <a:spLocks noGrp="1"/>
          </p:cNvSpPr>
          <p:nvPr>
            <p:ph type="dt" sz="half" idx="10"/>
          </p:nvPr>
        </p:nvSpPr>
        <p:spPr/>
        <p:txBody>
          <a:bodyPr/>
          <a:lstStyle/>
          <a:p>
            <a:fld id="{83708645-D66A-46C2-AAE5-F308721510CE}" type="datetime1">
              <a:rPr lang="de-DE" smtClean="0"/>
              <a:t>17.03.2026</a:t>
            </a:fld>
            <a:endParaRPr lang="de-DE"/>
          </a:p>
        </p:txBody>
      </p:sp>
      <p:sp>
        <p:nvSpPr>
          <p:cNvPr id="5" name="Foliennummernplatzhalter 4"/>
          <p:cNvSpPr>
            <a:spLocks noGrp="1"/>
          </p:cNvSpPr>
          <p:nvPr>
            <p:ph type="sldNum" sz="quarter" idx="12"/>
          </p:nvPr>
        </p:nvSpPr>
        <p:spPr/>
        <p:txBody>
          <a:bodyPr/>
          <a:lstStyle/>
          <a:p>
            <a:fld id="{8B252D48-C67B-44A6-8265-40F3173E8570}" type="slidenum">
              <a:rPr lang="de-DE" smtClean="0"/>
              <a:t>7</a:t>
            </a:fld>
            <a:endParaRPr lang="de-DE"/>
          </a:p>
        </p:txBody>
      </p:sp>
    </p:spTree>
    <p:extLst>
      <p:ext uri="{BB962C8B-B14F-4D97-AF65-F5344CB8AC3E}">
        <p14:creationId xmlns:p14="http://schemas.microsoft.com/office/powerpoint/2010/main" val="125781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80649" y="229183"/>
            <a:ext cx="1455057" cy="1325563"/>
          </a:xfrm>
        </p:spPr>
        <p:txBody>
          <a:bodyPr/>
          <a:lstStyle/>
          <a:p>
            <a:r>
              <a:rPr lang="de-DE" dirty="0">
                <a:solidFill>
                  <a:srgbClr val="007094"/>
                </a:solidFill>
              </a:rPr>
              <a:t>Input </a:t>
            </a:r>
          </a:p>
        </p:txBody>
      </p:sp>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pic>
        <p:nvPicPr>
          <p:cNvPr id="5123" name="Picture 3" descr="Input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178" y="2064154"/>
            <a:ext cx="5080000" cy="40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24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708645-D66A-46C2-AAE5-F308721510CE}" type="datetime1">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17.03.2026</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252D48-C67B-44A6-8265-40F3173E8570}" type="slidenum">
              <a:rPr kumimoji="0" lang="de-DE" sz="1200" b="0" i="0" u="none" strike="noStrike" kern="1200" cap="none" spc="0" normalizeH="0" baseline="0" noProof="0" smtClean="0">
                <a:ln>
                  <a:noFill/>
                </a:ln>
                <a:solidFill>
                  <a:prstClr val="black">
                    <a:tint val="82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tint val="82000"/>
                </a:prstClr>
              </a:solidFill>
              <a:effectLst/>
              <a:uLnTx/>
              <a:uFillTx/>
              <a:latin typeface="Calibri" panose="020F0502020204030204"/>
              <a:ea typeface="+mn-ea"/>
              <a:cs typeface="+mn-cs"/>
            </a:endParaRPr>
          </a:p>
        </p:txBody>
      </p:sp>
      <p:sp>
        <p:nvSpPr>
          <p:cNvPr id="12" name="Foliennummernplatzhalter 4">
            <a:extLst>
              <a:ext uri="{FF2B5EF4-FFF2-40B4-BE49-F238E27FC236}">
                <a16:creationId xmlns:a16="http://schemas.microsoft.com/office/drawing/2014/main" id="{32461AC0-EAFF-6C0C-3F06-3E3F7C59950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252D48-C67B-44A6-8265-40F3173E8570}" type="slidenum">
              <a:rPr lang="de-DE" smtClean="0"/>
              <a:pPr/>
              <a:t>9</a:t>
            </a:fld>
            <a:endParaRPr lang="de-DE"/>
          </a:p>
        </p:txBody>
      </p:sp>
      <p:pic>
        <p:nvPicPr>
          <p:cNvPr id="14" name="Inhaltsplatzhalter 5">
            <a:extLst>
              <a:ext uri="{FF2B5EF4-FFF2-40B4-BE49-F238E27FC236}">
                <a16:creationId xmlns:a16="http://schemas.microsoft.com/office/drawing/2014/main" id="{8C4FFE4C-DDBB-8BE5-B3F9-455EC5D1E9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4491" y="1653331"/>
            <a:ext cx="8781275" cy="4939467"/>
          </a:xfrm>
          <a:prstGeom prst="rect">
            <a:avLst/>
          </a:prstGeom>
        </p:spPr>
      </p:pic>
      <p:sp>
        <p:nvSpPr>
          <p:cNvPr id="15" name="Titel 1"/>
          <p:cNvSpPr>
            <a:spLocks noGrp="1"/>
          </p:cNvSpPr>
          <p:nvPr>
            <p:ph type="title"/>
          </p:nvPr>
        </p:nvSpPr>
        <p:spPr>
          <a:xfrm>
            <a:off x="2607757" y="264696"/>
            <a:ext cx="6984819" cy="1325563"/>
          </a:xfrm>
        </p:spPr>
        <p:txBody>
          <a:bodyPr/>
          <a:lstStyle/>
          <a:p>
            <a:pPr algn="ctr"/>
            <a:r>
              <a:rPr lang="de-DE" dirty="0">
                <a:solidFill>
                  <a:srgbClr val="007094"/>
                </a:solidFill>
              </a:rPr>
              <a:t>Hitze als Folge der Klimakrise</a:t>
            </a:r>
          </a:p>
        </p:txBody>
      </p:sp>
      <p:sp>
        <p:nvSpPr>
          <p:cNvPr id="16" name="Textfeld 15"/>
          <p:cNvSpPr txBox="1"/>
          <p:nvPr/>
        </p:nvSpPr>
        <p:spPr>
          <a:xfrm>
            <a:off x="1864909" y="6121559"/>
            <a:ext cx="154721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Abb. 2: Höchsttemperatur</a:t>
            </a:r>
          </a:p>
        </p:txBody>
      </p:sp>
    </p:spTree>
    <p:extLst>
      <p:ext uri="{BB962C8B-B14F-4D97-AF65-F5344CB8AC3E}">
        <p14:creationId xmlns:p14="http://schemas.microsoft.com/office/powerpoint/2010/main" val="27843156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ht_Vorlage.potx" id="{E7AF3127-E0E6-423D-808A-A13C0B09BA00}" vid="{FE89416D-CD33-47EF-88E0-8531A9780CE8}"/>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ht_Vorlage.potx" id="{E7AF3127-E0E6-423D-808A-A13C0B09BA00}" vid="{FE89416D-CD33-47EF-88E0-8531A9780CE8}"/>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enutzerdefiniert 1">
    <a:dk1>
      <a:sysClr val="windowText" lastClr="000000"/>
    </a:dk1>
    <a:lt1>
      <a:sysClr val="window" lastClr="FFFFFF"/>
    </a:lt1>
    <a:dk2>
      <a:srgbClr val="44546A"/>
    </a:dk2>
    <a:lt2>
      <a:srgbClr val="E7E6E6"/>
    </a:lt2>
    <a:accent1>
      <a:srgbClr val="00B050"/>
    </a:accent1>
    <a:accent2>
      <a:srgbClr val="92D050"/>
    </a:accent2>
    <a:accent3>
      <a:srgbClr val="FFC000"/>
    </a:accent3>
    <a:accent4>
      <a:srgbClr val="C00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10887</Words>
  <Application>Microsoft Office PowerPoint</Application>
  <PresentationFormat>Breitbild</PresentationFormat>
  <Paragraphs>1142</Paragraphs>
  <Slides>61</Slides>
  <Notes>60</Notes>
  <HiddenSlides>13</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61</vt:i4>
      </vt:variant>
    </vt:vector>
  </HeadingPairs>
  <TitlesOfParts>
    <vt:vector size="71" baseType="lpstr">
      <vt:lpstr>Aptos</vt:lpstr>
      <vt:lpstr>Aptos Display</vt:lpstr>
      <vt:lpstr>Arial</vt:lpstr>
      <vt:lpstr>BundesSans Web</vt:lpstr>
      <vt:lpstr>Calibri</vt:lpstr>
      <vt:lpstr>Lucida Sans Unicode</vt:lpstr>
      <vt:lpstr>Poppins</vt:lpstr>
      <vt:lpstr>Wingdings</vt:lpstr>
      <vt:lpstr>Office</vt:lpstr>
      <vt:lpstr>1_Office</vt:lpstr>
      <vt:lpstr>PowerPoint-Präsentation</vt:lpstr>
      <vt:lpstr>PowerPoint-Präsentation</vt:lpstr>
      <vt:lpstr>PowerPoint-Präsentation</vt:lpstr>
      <vt:lpstr>Lernziele</vt:lpstr>
      <vt:lpstr>Pflegerisches Handeln bei Hitze anleiten</vt:lpstr>
      <vt:lpstr>Vorstellung und Impuls</vt:lpstr>
      <vt:lpstr>Pflegerisches Handeln bei Hitze anleiten</vt:lpstr>
      <vt:lpstr>Input </vt:lpstr>
      <vt:lpstr>Hitze als Folge der Klimakrise</vt:lpstr>
      <vt:lpstr>Hitze als Folge der Klimakrise</vt:lpstr>
      <vt:lpstr>Pflegerisches Handeln bei Hitze anleiten</vt:lpstr>
      <vt:lpstr>Grundlagen der menschlichen Thermoregulation</vt:lpstr>
      <vt:lpstr>Grundlagen der menschlichen Thermoregulation</vt:lpstr>
      <vt:lpstr>PowerPoint-Präsentation</vt:lpstr>
      <vt:lpstr>Pflegerisches Handeln bei Hitze anleiten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Bewegte Pause</vt:lpstr>
      <vt:lpstr>Pflegerisches Handeln bei Hitze anleiten</vt:lpstr>
      <vt:lpstr>PowerPoint-Präsentation</vt:lpstr>
      <vt:lpstr>Warum fällt es mit zunehmenden Alter schwer bei Hitze „cool“ zu bleiben?</vt:lpstr>
      <vt:lpstr>Hitze und Medikamente</vt:lpstr>
      <vt:lpstr>Hitze und Medikamente</vt:lpstr>
      <vt:lpstr>Befragung von 878 Pflegefachpersonen durch die Landespflegekammer Rheinland-Pfalz 2023</vt:lpstr>
      <vt:lpstr>Befragung von 428 Pflegefachpersonen im Sommer 2020: Das Tragen von Persönlicher Schutzausrüstung (PSA) an heißen Tagen führte zu…</vt:lpstr>
      <vt:lpstr>Befragung von 428 Pflegefachpersonen im Sommer 2020</vt:lpstr>
      <vt:lpstr>Hitzeschutz heißt Eigenschutz!</vt:lpstr>
      <vt:lpstr>Pause</vt:lpstr>
      <vt:lpstr>Pflegerisches Handeln bei Hitze anleiten</vt:lpstr>
      <vt:lpstr>Hitzeschutz</vt:lpstr>
      <vt:lpstr>Hitzeschutz</vt:lpstr>
      <vt:lpstr>Hitzeschutz</vt:lpstr>
      <vt:lpstr>Hitzeschutz</vt:lpstr>
      <vt:lpstr>Hitzeschutz</vt:lpstr>
      <vt:lpstr>Pflegerisches Handeln bei Hitze anleiten</vt:lpstr>
      <vt:lpstr>PowerPoint-Präsentation</vt:lpstr>
      <vt:lpstr>Szenario</vt:lpstr>
      <vt:lpstr>PowerPoint-Präsentation</vt:lpstr>
      <vt:lpstr>PowerPoint-Präsentation</vt:lpstr>
      <vt:lpstr>Welche technischen Maßnahmen werden ergriffen?</vt:lpstr>
      <vt:lpstr>Welche organisatorischen Maßnahmen werden ergriffen?</vt:lpstr>
      <vt:lpstr>Welche organisatorischen Maßnahmen werden ergriffen?</vt:lpstr>
      <vt:lpstr>Erweiterter Transfer</vt:lpstr>
      <vt:lpstr>PowerPoint-Präsentation</vt:lpstr>
      <vt:lpstr>Integration in die Praxisanleitung  3-3-1 Methode</vt:lpstr>
      <vt:lpstr>Integration in die Praxisanleitung  3-3-1 Methode</vt:lpstr>
      <vt:lpstr>Integration in die Praxisanleitung  Maßnahmenkatalog</vt:lpstr>
      <vt:lpstr>PowerPoint-Präsentation</vt:lpstr>
      <vt:lpstr>Literatur</vt:lpstr>
      <vt:lpstr>Literatur</vt:lpstr>
      <vt:lpstr>Literatur</vt:lpstr>
      <vt:lpstr>Medienverzeichnis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Antonia Beck</dc:creator>
  <cp:lastModifiedBy>Lena Schekelmann</cp:lastModifiedBy>
  <cp:revision>577</cp:revision>
  <dcterms:created xsi:type="dcterms:W3CDTF">2024-08-06T14:00:08Z</dcterms:created>
  <dcterms:modified xsi:type="dcterms:W3CDTF">2026-03-17T14:44:26Z</dcterms:modified>
</cp:coreProperties>
</file>