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Lst>
  <p:notesMasterIdLst>
    <p:notesMasterId r:id="rId60"/>
  </p:notesMasterIdLst>
  <p:sldIdLst>
    <p:sldId id="342" r:id="rId3"/>
    <p:sldId id="404" r:id="rId4"/>
    <p:sldId id="257" r:id="rId5"/>
    <p:sldId id="406" r:id="rId6"/>
    <p:sldId id="408" r:id="rId7"/>
    <p:sldId id="407" r:id="rId8"/>
    <p:sldId id="409" r:id="rId9"/>
    <p:sldId id="384" r:id="rId10"/>
    <p:sldId id="381" r:id="rId11"/>
    <p:sldId id="382" r:id="rId12"/>
    <p:sldId id="426" r:id="rId13"/>
    <p:sldId id="410" r:id="rId14"/>
    <p:sldId id="423" r:id="rId15"/>
    <p:sldId id="369" r:id="rId16"/>
    <p:sldId id="287" r:id="rId17"/>
    <p:sldId id="372" r:id="rId18"/>
    <p:sldId id="412" r:id="rId19"/>
    <p:sldId id="304" r:id="rId20"/>
    <p:sldId id="411" r:id="rId21"/>
    <p:sldId id="316" r:id="rId22"/>
    <p:sldId id="419" r:id="rId23"/>
    <p:sldId id="286" r:id="rId24"/>
    <p:sldId id="350" r:id="rId25"/>
    <p:sldId id="351" r:id="rId26"/>
    <p:sldId id="398" r:id="rId27"/>
    <p:sldId id="290" r:id="rId28"/>
    <p:sldId id="288" r:id="rId29"/>
    <p:sldId id="387" r:id="rId30"/>
    <p:sldId id="421" r:id="rId31"/>
    <p:sldId id="420" r:id="rId32"/>
    <p:sldId id="414" r:id="rId33"/>
    <p:sldId id="402" r:id="rId34"/>
    <p:sldId id="399" r:id="rId35"/>
    <p:sldId id="403" r:id="rId36"/>
    <p:sldId id="401" r:id="rId37"/>
    <p:sldId id="415" r:id="rId38"/>
    <p:sldId id="349" r:id="rId39"/>
    <p:sldId id="389" r:id="rId40"/>
    <p:sldId id="348" r:id="rId41"/>
    <p:sldId id="353" r:id="rId42"/>
    <p:sldId id="370" r:id="rId43"/>
    <p:sldId id="357" r:id="rId44"/>
    <p:sldId id="352" r:id="rId45"/>
    <p:sldId id="337" r:id="rId46"/>
    <p:sldId id="358" r:id="rId47"/>
    <p:sldId id="416" r:id="rId48"/>
    <p:sldId id="347" r:id="rId49"/>
    <p:sldId id="338" r:id="rId50"/>
    <p:sldId id="417" r:id="rId51"/>
    <p:sldId id="418" r:id="rId52"/>
    <p:sldId id="311" r:id="rId53"/>
    <p:sldId id="312" r:id="rId54"/>
    <p:sldId id="313" r:id="rId55"/>
    <p:sldId id="314" r:id="rId56"/>
    <p:sldId id="425" r:id="rId57"/>
    <p:sldId id="315" r:id="rId58"/>
    <p:sldId id="424" r:id="rId5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eginn" id="{66EB5705-37C5-4AAC-A7BE-C55AE255D019}">
          <p14:sldIdLst>
            <p14:sldId id="342"/>
            <p14:sldId id="404"/>
            <p14:sldId id="257"/>
            <p14:sldId id="406"/>
            <p14:sldId id="408"/>
          </p14:sldIdLst>
        </p14:section>
        <p14:section name="Vorstellung und Impuls" id="{99AFF948-A976-4A22-999C-06A6E6B76A2D}">
          <p14:sldIdLst>
            <p14:sldId id="407"/>
            <p14:sldId id="409"/>
          </p14:sldIdLst>
        </p14:section>
        <p14:section name="Wahrheit oder Mythos: Klimawandel und Falschmeldungen" id="{C417B5EC-E0E2-4BF9-811B-19A2CDB52120}">
          <p14:sldIdLst>
            <p14:sldId id="384"/>
            <p14:sldId id="381"/>
            <p14:sldId id="382"/>
            <p14:sldId id="426"/>
            <p14:sldId id="410"/>
          </p14:sldIdLst>
        </p14:section>
        <p14:section name="Auswirkungen des Klimawandels auf die menschliche Gesundheit" id="{51F06F97-8E13-41ED-855E-74E2CFC6411B}">
          <p14:sldIdLst>
            <p14:sldId id="423"/>
            <p14:sldId id="369"/>
            <p14:sldId id="287"/>
            <p14:sldId id="372"/>
            <p14:sldId id="412"/>
            <p14:sldId id="304"/>
            <p14:sldId id="411"/>
            <p14:sldId id="316"/>
            <p14:sldId id="419"/>
            <p14:sldId id="286"/>
            <p14:sldId id="350"/>
            <p14:sldId id="351"/>
            <p14:sldId id="398"/>
            <p14:sldId id="290"/>
            <p14:sldId id="288"/>
            <p14:sldId id="387"/>
            <p14:sldId id="421"/>
            <p14:sldId id="420"/>
          </p14:sldIdLst>
        </p14:section>
        <p14:section name="Transfer: Die 6-Hüte Methode" id="{B83233F0-E40D-45C9-BADE-D74775574548}">
          <p14:sldIdLst>
            <p14:sldId id="414"/>
            <p14:sldId id="402"/>
            <p14:sldId id="399"/>
            <p14:sldId id="403"/>
            <p14:sldId id="401"/>
            <p14:sldId id="415"/>
          </p14:sldIdLst>
        </p14:section>
        <p14:section name="Ausblick und Good Practice" id="{D6CBB6A3-1698-4239-8D3B-E000A0C56052}">
          <p14:sldIdLst>
            <p14:sldId id="349"/>
            <p14:sldId id="389"/>
            <p14:sldId id="348"/>
            <p14:sldId id="353"/>
            <p14:sldId id="370"/>
            <p14:sldId id="357"/>
            <p14:sldId id="352"/>
            <p14:sldId id="337"/>
            <p14:sldId id="358"/>
            <p14:sldId id="416"/>
          </p14:sldIdLst>
        </p14:section>
        <p14:section name="Pflegefachpersonen als Changemaker" id="{F0E11421-A855-4E1C-8709-B29E0B697545}">
          <p14:sldIdLst>
            <p14:sldId id="347"/>
            <p14:sldId id="338"/>
            <p14:sldId id="417"/>
            <p14:sldId id="418"/>
          </p14:sldIdLst>
        </p14:section>
        <p14:section name="Literatur- und Medienverzeichnis" id="{CBBDB888-4B91-4421-9CAA-C6115DC9EA8D}">
          <p14:sldIdLst>
            <p14:sldId id="311"/>
            <p14:sldId id="312"/>
            <p14:sldId id="313"/>
            <p14:sldId id="314"/>
            <p14:sldId id="425"/>
            <p14:sldId id="315"/>
            <p14:sldId id="424"/>
          </p14:sldIdLst>
        </p14:section>
      </p14:sectionLst>
    </p:ex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usser, Nikolaus" initials="HN" lastIdx="2" clrIdx="0">
    <p:extLst>
      <p:ext uri="{19B8F6BF-5375-455C-9EA6-DF929625EA0E}">
        <p15:presenceInfo xmlns:p15="http://schemas.microsoft.com/office/powerpoint/2012/main" userId="Hausser, Nikolau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94"/>
    <a:srgbClr val="FF33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40" autoAdjust="0"/>
    <p:restoredTop sz="83259" autoAdjust="0"/>
  </p:normalViewPr>
  <p:slideViewPr>
    <p:cSldViewPr snapToGrid="0">
      <p:cViewPr varScale="1">
        <p:scale>
          <a:sx n="64" d="100"/>
          <a:sy n="64" d="100"/>
        </p:scale>
        <p:origin x="576" y="36"/>
      </p:cViewPr>
      <p:guideLst>
        <p:guide orient="horz" pos="2205"/>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F2C900-0C1E-44C4-83CC-83888FFFFF2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e-DE"/>
        </a:p>
      </dgm:t>
    </dgm:pt>
    <dgm:pt modelId="{B0991CA8-EDD3-49D1-960E-700848F96FF3}">
      <dgm:prSet/>
      <dgm:spPr>
        <a:solidFill>
          <a:srgbClr val="007193"/>
        </a:solidFill>
        <a:ln>
          <a:solidFill>
            <a:srgbClr val="007193"/>
          </a:solidFill>
        </a:ln>
      </dgm:spPr>
      <dgm:t>
        <a:bodyPr/>
        <a:lstStyle/>
        <a:p>
          <a:pPr rtl="0"/>
          <a:r>
            <a:rPr lang="de-D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Bewusstsein</a:t>
          </a:r>
        </a:p>
      </dgm:t>
    </dgm:pt>
    <dgm:pt modelId="{9C5FEFFD-415C-4955-8F7C-F686B82AC707}" type="parTrans" cxnId="{676472DE-86A0-4762-9406-92933FB32F59}">
      <dgm:prSet/>
      <dgm:spPr/>
      <dgm:t>
        <a:bodyPr/>
        <a:lstStyle/>
        <a:p>
          <a:endParaRPr lang="de-DE">
            <a:latin typeface="Calibri" panose="020F0502020204030204" pitchFamily="34" charset="0"/>
            <a:cs typeface="Calibri" panose="020F0502020204030204" pitchFamily="34" charset="0"/>
          </a:endParaRPr>
        </a:p>
      </dgm:t>
    </dgm:pt>
    <dgm:pt modelId="{861348BC-6169-41BB-9277-7E6450CA5ACE}" type="sibTrans" cxnId="{676472DE-86A0-4762-9406-92933FB32F59}">
      <dgm:prSet/>
      <dgm:spPr/>
      <dgm:t>
        <a:bodyPr/>
        <a:lstStyle/>
        <a:p>
          <a:endParaRPr lang="de-DE">
            <a:latin typeface="Calibri" panose="020F0502020204030204" pitchFamily="34" charset="0"/>
            <a:cs typeface="Calibri" panose="020F0502020204030204" pitchFamily="34" charset="0"/>
          </a:endParaRPr>
        </a:p>
      </dgm:t>
    </dgm:pt>
    <dgm:pt modelId="{49756C23-2B67-4B58-B4AA-AF76EC3AC091}">
      <dgm:prSet/>
      <dgm:spPr>
        <a:solidFill>
          <a:srgbClr val="D1DD01"/>
        </a:solidFill>
        <a:ln>
          <a:solidFill>
            <a:srgbClr val="D1DD01"/>
          </a:solidFill>
        </a:ln>
      </dgm:spPr>
      <dgm:t>
        <a:bodyPr/>
        <a:lstStyle/>
        <a:p>
          <a:pPr rtl="0"/>
          <a:r>
            <a:rPr lang="de-D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Praxisanleitungen</a:t>
          </a:r>
        </a:p>
      </dgm:t>
    </dgm:pt>
    <dgm:pt modelId="{7DFAF660-2007-4F7A-AE02-11094824CD9F}" type="parTrans" cxnId="{16C75E6C-1152-4661-94CA-2C0A76B95685}">
      <dgm:prSet/>
      <dgm:spPr/>
      <dgm:t>
        <a:bodyPr/>
        <a:lstStyle/>
        <a:p>
          <a:endParaRPr lang="de-DE">
            <a:latin typeface="Calibri" panose="020F0502020204030204" pitchFamily="34" charset="0"/>
            <a:cs typeface="Calibri" panose="020F0502020204030204" pitchFamily="34" charset="0"/>
          </a:endParaRPr>
        </a:p>
      </dgm:t>
    </dgm:pt>
    <dgm:pt modelId="{D98C0C91-6F74-4408-8B7C-9B632747FE94}" type="sibTrans" cxnId="{16C75E6C-1152-4661-94CA-2C0A76B95685}">
      <dgm:prSet/>
      <dgm:spPr/>
      <dgm:t>
        <a:bodyPr/>
        <a:lstStyle/>
        <a:p>
          <a:endParaRPr lang="de-DE">
            <a:latin typeface="Calibri" panose="020F0502020204030204" pitchFamily="34" charset="0"/>
            <a:cs typeface="Calibri" panose="020F0502020204030204" pitchFamily="34" charset="0"/>
          </a:endParaRPr>
        </a:p>
      </dgm:t>
    </dgm:pt>
    <dgm:pt modelId="{F1828834-1FDE-4053-93D7-1B093620E080}">
      <dgm:prSet/>
      <dgm:spPr>
        <a:solidFill>
          <a:srgbClr val="95D3EC"/>
        </a:solidFill>
      </dgm:spPr>
      <dgm:t>
        <a:bodyPr/>
        <a:lstStyle/>
        <a:p>
          <a:pPr rtl="0"/>
          <a:r>
            <a:rPr lang="de-D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Theorie-Praxis-Transfer</a:t>
          </a:r>
        </a:p>
      </dgm:t>
    </dgm:pt>
    <dgm:pt modelId="{3980CA17-AC86-40B8-8D23-CD853DAA8F46}" type="parTrans" cxnId="{F1BEE016-1B7C-494F-9932-1FF356EB221C}">
      <dgm:prSet/>
      <dgm:spPr/>
      <dgm:t>
        <a:bodyPr/>
        <a:lstStyle/>
        <a:p>
          <a:endParaRPr lang="de-DE">
            <a:latin typeface="Calibri" panose="020F0502020204030204" pitchFamily="34" charset="0"/>
            <a:cs typeface="Calibri" panose="020F0502020204030204" pitchFamily="34" charset="0"/>
          </a:endParaRPr>
        </a:p>
      </dgm:t>
    </dgm:pt>
    <dgm:pt modelId="{13C8F79C-4B67-4316-BBA0-C26608ECC099}" type="sibTrans" cxnId="{F1BEE016-1B7C-494F-9932-1FF356EB221C}">
      <dgm:prSet/>
      <dgm:spPr/>
      <dgm:t>
        <a:bodyPr/>
        <a:lstStyle/>
        <a:p>
          <a:endParaRPr lang="de-DE">
            <a:latin typeface="Calibri" panose="020F0502020204030204" pitchFamily="34" charset="0"/>
            <a:cs typeface="Calibri" panose="020F0502020204030204" pitchFamily="34" charset="0"/>
          </a:endParaRPr>
        </a:p>
      </dgm:t>
    </dgm:pt>
    <dgm:pt modelId="{5B1A40A0-9708-458C-A22C-596D2EEFDAC6}">
      <dgm:prSet/>
      <dgm:spPr>
        <a:solidFill>
          <a:srgbClr val="FFFFFF">
            <a:alpha val="90000"/>
          </a:srgbClr>
        </a:solidFill>
      </dgm:spPr>
      <dgm:t>
        <a:bodyPr/>
        <a:lstStyle/>
        <a:p>
          <a:pPr rtl="0"/>
          <a:r>
            <a:rPr lang="de-DE" dirty="0">
              <a:latin typeface="Calibri" panose="020F0502020204030204" pitchFamily="34" charset="0"/>
              <a:cs typeface="Calibri" panose="020F0502020204030204" pitchFamily="34" charset="0"/>
            </a:rPr>
            <a:t>Besteht in Ihrer Einrichtung und besonders bei den Auszubildenden bereits ein Bewusstsein zum Thema „klimabedingte Erkrankungen“? </a:t>
          </a:r>
        </a:p>
      </dgm:t>
    </dgm:pt>
    <dgm:pt modelId="{2BEE9F12-D175-49EA-9E4E-8BC33259DA01}" type="parTrans" cxnId="{4451F9DE-4821-4599-9C3E-38A402F09157}">
      <dgm:prSet/>
      <dgm:spPr/>
      <dgm:t>
        <a:bodyPr/>
        <a:lstStyle/>
        <a:p>
          <a:endParaRPr lang="de-DE">
            <a:latin typeface="Calibri" panose="020F0502020204030204" pitchFamily="34" charset="0"/>
            <a:cs typeface="Calibri" panose="020F0502020204030204" pitchFamily="34" charset="0"/>
          </a:endParaRPr>
        </a:p>
      </dgm:t>
    </dgm:pt>
    <dgm:pt modelId="{E568CE4C-3191-4DA3-9A63-4C33E5AB8FED}" type="sibTrans" cxnId="{4451F9DE-4821-4599-9C3E-38A402F09157}">
      <dgm:prSet/>
      <dgm:spPr/>
      <dgm:t>
        <a:bodyPr/>
        <a:lstStyle/>
        <a:p>
          <a:endParaRPr lang="de-DE">
            <a:latin typeface="Calibri" panose="020F0502020204030204" pitchFamily="34" charset="0"/>
            <a:cs typeface="Calibri" panose="020F0502020204030204" pitchFamily="34" charset="0"/>
          </a:endParaRPr>
        </a:p>
      </dgm:t>
    </dgm:pt>
    <dgm:pt modelId="{687F3268-A6BB-4A34-BAF8-4DDE79030BE3}">
      <dgm:prSet/>
      <dgm:spPr>
        <a:solidFill>
          <a:srgbClr val="FFFFFF">
            <a:alpha val="90000"/>
          </a:srgbClr>
        </a:solidFill>
      </dgm:spPr>
      <dgm:t>
        <a:bodyPr/>
        <a:lstStyle/>
        <a:p>
          <a:pPr rtl="0"/>
          <a:r>
            <a:rPr lang="de-DE" dirty="0">
              <a:solidFill>
                <a:schemeClr val="tx1"/>
              </a:solidFill>
              <a:latin typeface="Calibri" panose="020F0502020204030204" pitchFamily="34" charset="0"/>
              <a:cs typeface="Calibri" panose="020F0502020204030204" pitchFamily="34" charset="0"/>
            </a:rPr>
            <a:t>Thematisieren</a:t>
          </a:r>
          <a:r>
            <a:rPr lang="de-DE" baseline="0" dirty="0">
              <a:solidFill>
                <a:schemeClr val="tx1"/>
              </a:solidFill>
              <a:latin typeface="Calibri" panose="020F0502020204030204" pitchFamily="34" charset="0"/>
              <a:cs typeface="Calibri" panose="020F0502020204030204" pitchFamily="34" charset="0"/>
            </a:rPr>
            <a:t> Sie in der Arbeit mit den Auszubildenden bereits klimabedingte gesundheitliche Auswirkungen wie z. B. neue Infektionskrankheiten?</a:t>
          </a:r>
          <a:endParaRPr lang="de-DE" dirty="0">
            <a:latin typeface="Calibri" panose="020F0502020204030204" pitchFamily="34" charset="0"/>
            <a:cs typeface="Calibri" panose="020F0502020204030204" pitchFamily="34" charset="0"/>
          </a:endParaRPr>
        </a:p>
      </dgm:t>
    </dgm:pt>
    <dgm:pt modelId="{227A3944-7908-4BBB-BF61-1CE9B4725217}" type="parTrans" cxnId="{57A89331-8627-4DC8-ACDB-41CD97358C8F}">
      <dgm:prSet/>
      <dgm:spPr/>
      <dgm:t>
        <a:bodyPr/>
        <a:lstStyle/>
        <a:p>
          <a:endParaRPr lang="de-DE">
            <a:latin typeface="Calibri" panose="020F0502020204030204" pitchFamily="34" charset="0"/>
            <a:cs typeface="Calibri" panose="020F0502020204030204" pitchFamily="34" charset="0"/>
          </a:endParaRPr>
        </a:p>
      </dgm:t>
    </dgm:pt>
    <dgm:pt modelId="{8D3B165A-AC7A-4C4A-8474-6C4F64C0CB3F}" type="sibTrans" cxnId="{57A89331-8627-4DC8-ACDB-41CD97358C8F}">
      <dgm:prSet/>
      <dgm:spPr/>
      <dgm:t>
        <a:bodyPr/>
        <a:lstStyle/>
        <a:p>
          <a:endParaRPr lang="de-DE">
            <a:latin typeface="Calibri" panose="020F0502020204030204" pitchFamily="34" charset="0"/>
            <a:cs typeface="Calibri" panose="020F0502020204030204" pitchFamily="34" charset="0"/>
          </a:endParaRPr>
        </a:p>
      </dgm:t>
    </dgm:pt>
    <dgm:pt modelId="{AA31ACF7-CC82-40BC-B645-24480BE0C213}">
      <dgm:prSet/>
      <dgm:spPr>
        <a:solidFill>
          <a:srgbClr val="FFFFFF">
            <a:alpha val="90000"/>
          </a:srgbClr>
        </a:solidFill>
      </dgm:spPr>
      <dgm:t>
        <a:bodyPr/>
        <a:lstStyle/>
        <a:p>
          <a:pPr rtl="0"/>
          <a:r>
            <a:rPr lang="de-DE" dirty="0">
              <a:latin typeface="Calibri" panose="020F0502020204030204" pitchFamily="34" charset="0"/>
              <a:cs typeface="Calibri" panose="020F0502020204030204" pitchFamily="34" charset="0"/>
            </a:rPr>
            <a:t>Wie können Sie das Thema „klimabedingte Erkrankungen“ konkret in Anleitungssituationen einfließen lassen? Nennen Sie Beispiele!</a:t>
          </a:r>
        </a:p>
      </dgm:t>
    </dgm:pt>
    <dgm:pt modelId="{31EB75AA-8AA0-47D7-8E4C-FE785492FC12}" type="parTrans" cxnId="{8EBE5A67-8F50-4B4B-A988-193046C5F7BD}">
      <dgm:prSet/>
      <dgm:spPr/>
      <dgm:t>
        <a:bodyPr/>
        <a:lstStyle/>
        <a:p>
          <a:endParaRPr lang="de-DE">
            <a:latin typeface="Calibri" panose="020F0502020204030204" pitchFamily="34" charset="0"/>
            <a:cs typeface="Calibri" panose="020F0502020204030204" pitchFamily="34" charset="0"/>
          </a:endParaRPr>
        </a:p>
      </dgm:t>
    </dgm:pt>
    <dgm:pt modelId="{9E47A713-2504-4201-A6A5-251542F2E165}" type="sibTrans" cxnId="{8EBE5A67-8F50-4B4B-A988-193046C5F7BD}">
      <dgm:prSet/>
      <dgm:spPr/>
      <dgm:t>
        <a:bodyPr/>
        <a:lstStyle/>
        <a:p>
          <a:endParaRPr lang="de-DE">
            <a:latin typeface="Calibri" panose="020F0502020204030204" pitchFamily="34" charset="0"/>
            <a:cs typeface="Calibri" panose="020F0502020204030204" pitchFamily="34" charset="0"/>
          </a:endParaRPr>
        </a:p>
      </dgm:t>
    </dgm:pt>
    <dgm:pt modelId="{8BE3D375-D91B-4A2E-92B9-0F98F58F568D}" type="pres">
      <dgm:prSet presAssocID="{EEF2C900-0C1E-44C4-83CC-83888FFFFF24}" presName="Name0" presStyleCnt="0">
        <dgm:presLayoutVars>
          <dgm:dir/>
          <dgm:animLvl val="lvl"/>
          <dgm:resizeHandles val="exact"/>
        </dgm:presLayoutVars>
      </dgm:prSet>
      <dgm:spPr/>
    </dgm:pt>
    <dgm:pt modelId="{33C4657B-8949-427F-ABBE-55202D822A5D}" type="pres">
      <dgm:prSet presAssocID="{B0991CA8-EDD3-49D1-960E-700848F96FF3}" presName="linNode" presStyleCnt="0"/>
      <dgm:spPr/>
    </dgm:pt>
    <dgm:pt modelId="{F51FBED9-6DAE-4B21-8DD7-95E65ECE6946}" type="pres">
      <dgm:prSet presAssocID="{B0991CA8-EDD3-49D1-960E-700848F96FF3}" presName="parentText" presStyleLbl="node1" presStyleIdx="0" presStyleCnt="3">
        <dgm:presLayoutVars>
          <dgm:chMax val="1"/>
          <dgm:bulletEnabled val="1"/>
        </dgm:presLayoutVars>
      </dgm:prSet>
      <dgm:spPr/>
    </dgm:pt>
    <dgm:pt modelId="{1C78F020-95DB-40FD-B248-D3E728D01758}" type="pres">
      <dgm:prSet presAssocID="{B0991CA8-EDD3-49D1-960E-700848F96FF3}" presName="descendantText" presStyleLbl="alignAccFollowNode1" presStyleIdx="0" presStyleCnt="3">
        <dgm:presLayoutVars>
          <dgm:bulletEnabled val="1"/>
        </dgm:presLayoutVars>
      </dgm:prSet>
      <dgm:spPr/>
    </dgm:pt>
    <dgm:pt modelId="{7D805DD6-7640-4DE2-A1B2-E4DE37091E8B}" type="pres">
      <dgm:prSet presAssocID="{861348BC-6169-41BB-9277-7E6450CA5ACE}" presName="sp" presStyleCnt="0"/>
      <dgm:spPr/>
    </dgm:pt>
    <dgm:pt modelId="{A434E4F6-B5DE-4E16-972C-5C1DD917E2DE}" type="pres">
      <dgm:prSet presAssocID="{49756C23-2B67-4B58-B4AA-AF76EC3AC091}" presName="linNode" presStyleCnt="0"/>
      <dgm:spPr/>
    </dgm:pt>
    <dgm:pt modelId="{C388CE42-9421-48B5-90B7-62C1060839F7}" type="pres">
      <dgm:prSet presAssocID="{49756C23-2B67-4B58-B4AA-AF76EC3AC091}" presName="parentText" presStyleLbl="node1" presStyleIdx="1" presStyleCnt="3">
        <dgm:presLayoutVars>
          <dgm:chMax val="1"/>
          <dgm:bulletEnabled val="1"/>
        </dgm:presLayoutVars>
      </dgm:prSet>
      <dgm:spPr/>
    </dgm:pt>
    <dgm:pt modelId="{D368473A-623B-4AC1-A2BC-C922EA8D7D4D}" type="pres">
      <dgm:prSet presAssocID="{49756C23-2B67-4B58-B4AA-AF76EC3AC091}" presName="descendantText" presStyleLbl="alignAccFollowNode1" presStyleIdx="1" presStyleCnt="3">
        <dgm:presLayoutVars>
          <dgm:bulletEnabled val="1"/>
        </dgm:presLayoutVars>
      </dgm:prSet>
      <dgm:spPr/>
    </dgm:pt>
    <dgm:pt modelId="{5A140440-3A05-4335-B401-6EC728B564F7}" type="pres">
      <dgm:prSet presAssocID="{D98C0C91-6F74-4408-8B7C-9B632747FE94}" presName="sp" presStyleCnt="0"/>
      <dgm:spPr/>
    </dgm:pt>
    <dgm:pt modelId="{D02276FC-67DD-43D5-A51D-C2B0543FE108}" type="pres">
      <dgm:prSet presAssocID="{F1828834-1FDE-4053-93D7-1B093620E080}" presName="linNode" presStyleCnt="0"/>
      <dgm:spPr/>
    </dgm:pt>
    <dgm:pt modelId="{1CF3BD8E-7C7E-4643-A856-1F2F2B953270}" type="pres">
      <dgm:prSet presAssocID="{F1828834-1FDE-4053-93D7-1B093620E080}" presName="parentText" presStyleLbl="node1" presStyleIdx="2" presStyleCnt="3">
        <dgm:presLayoutVars>
          <dgm:chMax val="1"/>
          <dgm:bulletEnabled val="1"/>
        </dgm:presLayoutVars>
      </dgm:prSet>
      <dgm:spPr/>
    </dgm:pt>
    <dgm:pt modelId="{3E66A341-BA90-4D90-98B9-F652F85E34B5}" type="pres">
      <dgm:prSet presAssocID="{F1828834-1FDE-4053-93D7-1B093620E080}" presName="descendantText" presStyleLbl="alignAccFollowNode1" presStyleIdx="2" presStyleCnt="3">
        <dgm:presLayoutVars>
          <dgm:bulletEnabled val="1"/>
        </dgm:presLayoutVars>
      </dgm:prSet>
      <dgm:spPr/>
    </dgm:pt>
  </dgm:ptLst>
  <dgm:cxnLst>
    <dgm:cxn modelId="{0A3CA612-84B6-4417-9224-F832CC17A719}" type="presOf" srcId="{49756C23-2B67-4B58-B4AA-AF76EC3AC091}" destId="{C388CE42-9421-48B5-90B7-62C1060839F7}" srcOrd="0" destOrd="0" presId="urn:microsoft.com/office/officeart/2005/8/layout/vList5"/>
    <dgm:cxn modelId="{F1BEE016-1B7C-494F-9932-1FF356EB221C}" srcId="{EEF2C900-0C1E-44C4-83CC-83888FFFFF24}" destId="{F1828834-1FDE-4053-93D7-1B093620E080}" srcOrd="2" destOrd="0" parTransId="{3980CA17-AC86-40B8-8D23-CD853DAA8F46}" sibTransId="{13C8F79C-4B67-4316-BBA0-C26608ECC099}"/>
    <dgm:cxn modelId="{5EEE6B20-D154-4627-B829-961977713647}" type="presOf" srcId="{EEF2C900-0C1E-44C4-83CC-83888FFFFF24}" destId="{8BE3D375-D91B-4A2E-92B9-0F98F58F568D}" srcOrd="0" destOrd="0" presId="urn:microsoft.com/office/officeart/2005/8/layout/vList5"/>
    <dgm:cxn modelId="{57A89331-8627-4DC8-ACDB-41CD97358C8F}" srcId="{49756C23-2B67-4B58-B4AA-AF76EC3AC091}" destId="{687F3268-A6BB-4A34-BAF8-4DDE79030BE3}" srcOrd="0" destOrd="0" parTransId="{227A3944-7908-4BBB-BF61-1CE9B4725217}" sibTransId="{8D3B165A-AC7A-4C4A-8474-6C4F64C0CB3F}"/>
    <dgm:cxn modelId="{85264E3A-F94C-49C8-B14D-418983620125}" type="presOf" srcId="{B0991CA8-EDD3-49D1-960E-700848F96FF3}" destId="{F51FBED9-6DAE-4B21-8DD7-95E65ECE6946}" srcOrd="0" destOrd="0" presId="urn:microsoft.com/office/officeart/2005/8/layout/vList5"/>
    <dgm:cxn modelId="{66E3363F-47A1-4FF7-B4BE-BB7546ECDD32}" type="presOf" srcId="{687F3268-A6BB-4A34-BAF8-4DDE79030BE3}" destId="{D368473A-623B-4AC1-A2BC-C922EA8D7D4D}" srcOrd="0" destOrd="0" presId="urn:microsoft.com/office/officeart/2005/8/layout/vList5"/>
    <dgm:cxn modelId="{8EBE5A67-8F50-4B4B-A988-193046C5F7BD}" srcId="{F1828834-1FDE-4053-93D7-1B093620E080}" destId="{AA31ACF7-CC82-40BC-B645-24480BE0C213}" srcOrd="0" destOrd="0" parTransId="{31EB75AA-8AA0-47D7-8E4C-FE785492FC12}" sibTransId="{9E47A713-2504-4201-A6A5-251542F2E165}"/>
    <dgm:cxn modelId="{16C75E6C-1152-4661-94CA-2C0A76B95685}" srcId="{EEF2C900-0C1E-44C4-83CC-83888FFFFF24}" destId="{49756C23-2B67-4B58-B4AA-AF76EC3AC091}" srcOrd="1" destOrd="0" parTransId="{7DFAF660-2007-4F7A-AE02-11094824CD9F}" sibTransId="{D98C0C91-6F74-4408-8B7C-9B632747FE94}"/>
    <dgm:cxn modelId="{44076E4E-7C28-4DAB-A0F2-6D7C9157A6EA}" type="presOf" srcId="{5B1A40A0-9708-458C-A22C-596D2EEFDAC6}" destId="{1C78F020-95DB-40FD-B248-D3E728D01758}" srcOrd="0" destOrd="0" presId="urn:microsoft.com/office/officeart/2005/8/layout/vList5"/>
    <dgm:cxn modelId="{BAFB2680-9AA9-4168-8B92-56392D78E671}" type="presOf" srcId="{AA31ACF7-CC82-40BC-B645-24480BE0C213}" destId="{3E66A341-BA90-4D90-98B9-F652F85E34B5}" srcOrd="0" destOrd="0" presId="urn:microsoft.com/office/officeart/2005/8/layout/vList5"/>
    <dgm:cxn modelId="{65636FC6-85AA-48E8-88E2-0DEC38C710AD}" type="presOf" srcId="{F1828834-1FDE-4053-93D7-1B093620E080}" destId="{1CF3BD8E-7C7E-4643-A856-1F2F2B953270}" srcOrd="0" destOrd="0" presId="urn:microsoft.com/office/officeart/2005/8/layout/vList5"/>
    <dgm:cxn modelId="{676472DE-86A0-4762-9406-92933FB32F59}" srcId="{EEF2C900-0C1E-44C4-83CC-83888FFFFF24}" destId="{B0991CA8-EDD3-49D1-960E-700848F96FF3}" srcOrd="0" destOrd="0" parTransId="{9C5FEFFD-415C-4955-8F7C-F686B82AC707}" sibTransId="{861348BC-6169-41BB-9277-7E6450CA5ACE}"/>
    <dgm:cxn modelId="{4451F9DE-4821-4599-9C3E-38A402F09157}" srcId="{B0991CA8-EDD3-49D1-960E-700848F96FF3}" destId="{5B1A40A0-9708-458C-A22C-596D2EEFDAC6}" srcOrd="0" destOrd="0" parTransId="{2BEE9F12-D175-49EA-9E4E-8BC33259DA01}" sibTransId="{E568CE4C-3191-4DA3-9A63-4C33E5AB8FED}"/>
    <dgm:cxn modelId="{CBB2E878-F3DD-49FE-B91A-644A8B495A62}" type="presParOf" srcId="{8BE3D375-D91B-4A2E-92B9-0F98F58F568D}" destId="{33C4657B-8949-427F-ABBE-55202D822A5D}" srcOrd="0" destOrd="0" presId="urn:microsoft.com/office/officeart/2005/8/layout/vList5"/>
    <dgm:cxn modelId="{03AF85C9-FDA7-4B33-B8F7-4F517367FA90}" type="presParOf" srcId="{33C4657B-8949-427F-ABBE-55202D822A5D}" destId="{F51FBED9-6DAE-4B21-8DD7-95E65ECE6946}" srcOrd="0" destOrd="0" presId="urn:microsoft.com/office/officeart/2005/8/layout/vList5"/>
    <dgm:cxn modelId="{0BAF267A-25C1-4215-A2F3-896F89DCC72B}" type="presParOf" srcId="{33C4657B-8949-427F-ABBE-55202D822A5D}" destId="{1C78F020-95DB-40FD-B248-D3E728D01758}" srcOrd="1" destOrd="0" presId="urn:microsoft.com/office/officeart/2005/8/layout/vList5"/>
    <dgm:cxn modelId="{64C930B8-52F5-416B-9782-7F1212EB0DB5}" type="presParOf" srcId="{8BE3D375-D91B-4A2E-92B9-0F98F58F568D}" destId="{7D805DD6-7640-4DE2-A1B2-E4DE37091E8B}" srcOrd="1" destOrd="0" presId="urn:microsoft.com/office/officeart/2005/8/layout/vList5"/>
    <dgm:cxn modelId="{BAF7462C-278D-4FA6-90F7-AFB9B526D1C8}" type="presParOf" srcId="{8BE3D375-D91B-4A2E-92B9-0F98F58F568D}" destId="{A434E4F6-B5DE-4E16-972C-5C1DD917E2DE}" srcOrd="2" destOrd="0" presId="urn:microsoft.com/office/officeart/2005/8/layout/vList5"/>
    <dgm:cxn modelId="{607819A8-6334-4F21-915E-F4D1019A2282}" type="presParOf" srcId="{A434E4F6-B5DE-4E16-972C-5C1DD917E2DE}" destId="{C388CE42-9421-48B5-90B7-62C1060839F7}" srcOrd="0" destOrd="0" presId="urn:microsoft.com/office/officeart/2005/8/layout/vList5"/>
    <dgm:cxn modelId="{350CDF9A-AF30-4B60-BE7B-A9960F8865D6}" type="presParOf" srcId="{A434E4F6-B5DE-4E16-972C-5C1DD917E2DE}" destId="{D368473A-623B-4AC1-A2BC-C922EA8D7D4D}" srcOrd="1" destOrd="0" presId="urn:microsoft.com/office/officeart/2005/8/layout/vList5"/>
    <dgm:cxn modelId="{5C2C2270-23C9-4065-9360-B312B866E667}" type="presParOf" srcId="{8BE3D375-D91B-4A2E-92B9-0F98F58F568D}" destId="{5A140440-3A05-4335-B401-6EC728B564F7}" srcOrd="3" destOrd="0" presId="urn:microsoft.com/office/officeart/2005/8/layout/vList5"/>
    <dgm:cxn modelId="{852C9632-A0EA-4A49-940B-B2E9DB1C7257}" type="presParOf" srcId="{8BE3D375-D91B-4A2E-92B9-0F98F58F568D}" destId="{D02276FC-67DD-43D5-A51D-C2B0543FE108}" srcOrd="4" destOrd="0" presId="urn:microsoft.com/office/officeart/2005/8/layout/vList5"/>
    <dgm:cxn modelId="{C35F8DB9-D616-48F3-BB0F-300D08FFFC09}" type="presParOf" srcId="{D02276FC-67DD-43D5-A51D-C2B0543FE108}" destId="{1CF3BD8E-7C7E-4643-A856-1F2F2B953270}" srcOrd="0" destOrd="0" presId="urn:microsoft.com/office/officeart/2005/8/layout/vList5"/>
    <dgm:cxn modelId="{B73889D9-BA8D-4D8B-A731-819040C5F6D7}" type="presParOf" srcId="{D02276FC-67DD-43D5-A51D-C2B0543FE108}" destId="{3E66A341-BA90-4D90-98B9-F652F85E34B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8F020-95DB-40FD-B248-D3E728D01758}">
      <dsp:nvSpPr>
        <dsp:cNvPr id="0" name=""/>
        <dsp:cNvSpPr/>
      </dsp:nvSpPr>
      <dsp:spPr>
        <a:xfrm rot="5400000">
          <a:off x="6759543" y="-2874679"/>
          <a:ext cx="782129" cy="6729984"/>
        </a:xfrm>
        <a:prstGeom prst="round2SameRect">
          <a:avLst/>
        </a:prstGeom>
        <a:solidFill>
          <a:srgbClr val="FFFFFF">
            <a:alpha val="90000"/>
          </a:srgb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de-DE" sz="1500" kern="1200" dirty="0">
              <a:latin typeface="Calibri" panose="020F0502020204030204" pitchFamily="34" charset="0"/>
              <a:cs typeface="Calibri" panose="020F0502020204030204" pitchFamily="34" charset="0"/>
            </a:rPr>
            <a:t>Besteht in Ihrer Einrichtung und besonders bei den Auszubildenden bereits ein Bewusstsein zum Thema „klimabedingte Erkrankungen“? </a:t>
          </a:r>
        </a:p>
      </dsp:txBody>
      <dsp:txXfrm rot="-5400000">
        <a:off x="3785616" y="137428"/>
        <a:ext cx="6691804" cy="705769"/>
      </dsp:txXfrm>
    </dsp:sp>
    <dsp:sp modelId="{F51FBED9-6DAE-4B21-8DD7-95E65ECE6946}">
      <dsp:nvSpPr>
        <dsp:cNvPr id="0" name=""/>
        <dsp:cNvSpPr/>
      </dsp:nvSpPr>
      <dsp:spPr>
        <a:xfrm>
          <a:off x="0" y="1481"/>
          <a:ext cx="3785616" cy="977661"/>
        </a:xfrm>
        <a:prstGeom prst="roundRect">
          <a:avLst/>
        </a:prstGeom>
        <a:solidFill>
          <a:srgbClr val="007193"/>
        </a:solidFill>
        <a:ln w="19050" cap="flat" cmpd="sng" algn="ctr">
          <a:solidFill>
            <a:srgbClr val="00719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rtl="0">
            <a:lnSpc>
              <a:spcPct val="90000"/>
            </a:lnSpc>
            <a:spcBef>
              <a:spcPct val="0"/>
            </a:spcBef>
            <a:spcAft>
              <a:spcPct val="35000"/>
            </a:spcAft>
            <a:buNone/>
          </a:pPr>
          <a:r>
            <a:rPr lang="de-DE" sz="29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Bewusstsein</a:t>
          </a:r>
        </a:p>
      </dsp:txBody>
      <dsp:txXfrm>
        <a:off x="47725" y="49206"/>
        <a:ext cx="3690166" cy="882211"/>
      </dsp:txXfrm>
    </dsp:sp>
    <dsp:sp modelId="{D368473A-623B-4AC1-A2BC-C922EA8D7D4D}">
      <dsp:nvSpPr>
        <dsp:cNvPr id="0" name=""/>
        <dsp:cNvSpPr/>
      </dsp:nvSpPr>
      <dsp:spPr>
        <a:xfrm rot="5400000">
          <a:off x="6759543" y="-1848135"/>
          <a:ext cx="782129" cy="6729984"/>
        </a:xfrm>
        <a:prstGeom prst="round2SameRect">
          <a:avLst/>
        </a:prstGeom>
        <a:solidFill>
          <a:srgbClr val="FFFFFF">
            <a:alpha val="90000"/>
          </a:srgb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de-DE" sz="1500" kern="1200" dirty="0">
              <a:solidFill>
                <a:schemeClr val="tx1"/>
              </a:solidFill>
              <a:latin typeface="Calibri" panose="020F0502020204030204" pitchFamily="34" charset="0"/>
              <a:cs typeface="Calibri" panose="020F0502020204030204" pitchFamily="34" charset="0"/>
            </a:rPr>
            <a:t>Thematisieren</a:t>
          </a:r>
          <a:r>
            <a:rPr lang="de-DE" sz="1500" kern="1200" baseline="0" dirty="0">
              <a:solidFill>
                <a:schemeClr val="tx1"/>
              </a:solidFill>
              <a:latin typeface="Calibri" panose="020F0502020204030204" pitchFamily="34" charset="0"/>
              <a:cs typeface="Calibri" panose="020F0502020204030204" pitchFamily="34" charset="0"/>
            </a:rPr>
            <a:t> Sie in der Arbeit mit den Auszubildenden bereits klimabedingte gesundheitliche Auswirkungen wie z. B. neue Infektionskrankheiten?</a:t>
          </a:r>
          <a:endParaRPr lang="de-DE" sz="1500" kern="1200" dirty="0">
            <a:latin typeface="Calibri" panose="020F0502020204030204" pitchFamily="34" charset="0"/>
            <a:cs typeface="Calibri" panose="020F0502020204030204" pitchFamily="34" charset="0"/>
          </a:endParaRPr>
        </a:p>
      </dsp:txBody>
      <dsp:txXfrm rot="-5400000">
        <a:off x="3785616" y="1163972"/>
        <a:ext cx="6691804" cy="705769"/>
      </dsp:txXfrm>
    </dsp:sp>
    <dsp:sp modelId="{C388CE42-9421-48B5-90B7-62C1060839F7}">
      <dsp:nvSpPr>
        <dsp:cNvPr id="0" name=""/>
        <dsp:cNvSpPr/>
      </dsp:nvSpPr>
      <dsp:spPr>
        <a:xfrm>
          <a:off x="0" y="1028025"/>
          <a:ext cx="3785616" cy="977661"/>
        </a:xfrm>
        <a:prstGeom prst="roundRect">
          <a:avLst/>
        </a:prstGeom>
        <a:solidFill>
          <a:srgbClr val="D1DD01"/>
        </a:solidFill>
        <a:ln w="19050" cap="flat" cmpd="sng" algn="ctr">
          <a:solidFill>
            <a:srgbClr val="D1DD0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rtl="0">
            <a:lnSpc>
              <a:spcPct val="90000"/>
            </a:lnSpc>
            <a:spcBef>
              <a:spcPct val="0"/>
            </a:spcBef>
            <a:spcAft>
              <a:spcPct val="35000"/>
            </a:spcAft>
            <a:buNone/>
          </a:pPr>
          <a:r>
            <a:rPr lang="de-DE" sz="29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Praxisanleitungen</a:t>
          </a:r>
        </a:p>
      </dsp:txBody>
      <dsp:txXfrm>
        <a:off x="47725" y="1075750"/>
        <a:ext cx="3690166" cy="882211"/>
      </dsp:txXfrm>
    </dsp:sp>
    <dsp:sp modelId="{3E66A341-BA90-4D90-98B9-F652F85E34B5}">
      <dsp:nvSpPr>
        <dsp:cNvPr id="0" name=""/>
        <dsp:cNvSpPr/>
      </dsp:nvSpPr>
      <dsp:spPr>
        <a:xfrm rot="5400000">
          <a:off x="6759543" y="-821591"/>
          <a:ext cx="782129" cy="6729984"/>
        </a:xfrm>
        <a:prstGeom prst="round2SameRect">
          <a:avLst/>
        </a:prstGeom>
        <a:solidFill>
          <a:srgbClr val="FFFFFF">
            <a:alpha val="90000"/>
          </a:srgb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de-DE" sz="1500" kern="1200" dirty="0">
              <a:latin typeface="Calibri" panose="020F0502020204030204" pitchFamily="34" charset="0"/>
              <a:cs typeface="Calibri" panose="020F0502020204030204" pitchFamily="34" charset="0"/>
            </a:rPr>
            <a:t>Wie können Sie das Thema „klimabedingte Erkrankungen“ konkret in Anleitungssituationen einfließen lassen? Nennen Sie Beispiele!</a:t>
          </a:r>
        </a:p>
      </dsp:txBody>
      <dsp:txXfrm rot="-5400000">
        <a:off x="3785616" y="2190516"/>
        <a:ext cx="6691804" cy="705769"/>
      </dsp:txXfrm>
    </dsp:sp>
    <dsp:sp modelId="{1CF3BD8E-7C7E-4643-A856-1F2F2B953270}">
      <dsp:nvSpPr>
        <dsp:cNvPr id="0" name=""/>
        <dsp:cNvSpPr/>
      </dsp:nvSpPr>
      <dsp:spPr>
        <a:xfrm>
          <a:off x="0" y="2054570"/>
          <a:ext cx="3785616" cy="977661"/>
        </a:xfrm>
        <a:prstGeom prst="roundRect">
          <a:avLst/>
        </a:prstGeom>
        <a:solidFill>
          <a:srgbClr val="95D3EC"/>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rtl="0">
            <a:lnSpc>
              <a:spcPct val="90000"/>
            </a:lnSpc>
            <a:spcBef>
              <a:spcPct val="0"/>
            </a:spcBef>
            <a:spcAft>
              <a:spcPct val="35000"/>
            </a:spcAft>
            <a:buNone/>
          </a:pPr>
          <a:r>
            <a:rPr lang="de-DE" sz="29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Theorie-Praxis-Transfer</a:t>
          </a:r>
        </a:p>
      </dsp:txBody>
      <dsp:txXfrm>
        <a:off x="47725" y="2102295"/>
        <a:ext cx="3690166" cy="88221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911A6-F8A1-492C-970E-D04766C4DFD1}" type="datetimeFigureOut">
              <a:rPr lang="de-DE" smtClean="0"/>
              <a:t>17.03.2026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1367AA-DC43-43C4-BC99-49169608304F}" type="slidenum">
              <a:rPr lang="de-DE" smtClean="0"/>
              <a:t>‹Nr.›</a:t>
            </a:fld>
            <a:endParaRPr lang="de-DE"/>
          </a:p>
        </p:txBody>
      </p:sp>
    </p:spTree>
    <p:extLst>
      <p:ext uri="{BB962C8B-B14F-4D97-AF65-F5344CB8AC3E}">
        <p14:creationId xmlns:p14="http://schemas.microsoft.com/office/powerpoint/2010/main" val="4203367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av.tib.eu/media/72148"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bibb.de/de/200888.php"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dbu.de/projektbeispiele/infektionsbiologische-und-parasitologische-fortbildung-ipfo-und-diagnosetool-fuer-parasiten-und-sich-ausbreitende-zoonosen-padiag/"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mueckenatlas.com/"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bbk.bund.de/DE/Themen/Kritische-Infrastrukturen/KRITIS-Projekte/NOWATER/nowater_node.html"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bundesgesundheitsministerium.de/fileadmin/Dateien/3_Downloads/H/Hitzeschutzplan/Musterhitzeschutzplan_Krankenhaeuser_BF.pdf" TargetMode="External"/><Relationship Id="rId2" Type="http://schemas.openxmlformats.org/officeDocument/2006/relationships/slide" Target="../slides/slide44.xml"/><Relationship Id="rId1" Type="http://schemas.openxmlformats.org/officeDocument/2006/relationships/notesMaster" Target="../notesMasters/notesMaster1.xml"/><Relationship Id="rId5" Type="http://schemas.openxmlformats.org/officeDocument/2006/relationships/hyperlink" Target="https://www.lgl.bayern.de/forschung/forschung_gesundheit/fp_19_25_klapp_klimaanpassung_in_der_pflege.htm" TargetMode="External"/><Relationship Id="rId4" Type="http://schemas.openxmlformats.org/officeDocument/2006/relationships/hyperlink" Target="https://www.dkgev.de/fileadmin/default/Mediapool/3_Service/3.5._Publikationen___Downloads/3.4.1._das_Krankenhaus/das_Krankenhaus_580-582-Politik-Hitzeschutz-7-2024.pdf"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1</a:t>
            </a:fld>
            <a:endParaRPr lang="de-DE"/>
          </a:p>
        </p:txBody>
      </p:sp>
    </p:spTree>
    <p:extLst>
      <p:ext uri="{BB962C8B-B14F-4D97-AF65-F5344CB8AC3E}">
        <p14:creationId xmlns:p14="http://schemas.microsoft.com/office/powerpoint/2010/main" val="4248973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latin typeface="Calibri" panose="020F0502020204030204" pitchFamily="34" charset="0"/>
                <a:cs typeface="Calibri" panose="020F0502020204030204" pitchFamily="34" charset="0"/>
              </a:rPr>
              <a:t>Im Kontext von Klimawandel hört man auch immer wieder die Begrifflichkeiten „Verschwörungstheorien“ und „</a:t>
            </a:r>
            <a:r>
              <a:rPr lang="de-DE" dirty="0" err="1">
                <a:latin typeface="Calibri" panose="020F0502020204030204" pitchFamily="34" charset="0"/>
                <a:cs typeface="Calibri" panose="020F0502020204030204" pitchFamily="34" charset="0"/>
              </a:rPr>
              <a:t>Fake</a:t>
            </a:r>
            <a:r>
              <a:rPr lang="de-DE" dirty="0">
                <a:latin typeface="Calibri" panose="020F0502020204030204" pitchFamily="34" charset="0"/>
                <a:cs typeface="Calibri" panose="020F0502020204030204" pitchFamily="34" charset="0"/>
              </a:rPr>
              <a:t> News“.</a:t>
            </a:r>
          </a:p>
          <a:p>
            <a:endParaRPr lang="de-DE" dirty="0">
              <a:latin typeface="Calibri" panose="020F0502020204030204" pitchFamily="34" charset="0"/>
              <a:cs typeface="Calibri" panose="020F0502020204030204" pitchFamily="34" charset="0"/>
            </a:endParaRPr>
          </a:p>
          <a:p>
            <a:r>
              <a:rPr lang="de-DE" dirty="0">
                <a:latin typeface="Calibri" panose="020F0502020204030204" pitchFamily="34" charset="0"/>
                <a:cs typeface="Calibri" panose="020F0502020204030204" pitchFamily="34" charset="0"/>
              </a:rPr>
              <a:t>Für Verschwörungstheorien gibt es keine einheitliche Definition. Sie sind auch keine Theorie im wissenschaftlichen Sinne. Um Missverständnisse aus dem Weg zu räumen sollte besser auf alternative Benennungen zurückgegriffen werden, wie z. B. Verschwörungshypothese oder Verschwörungsideologie.</a:t>
            </a:r>
          </a:p>
          <a:p>
            <a:endParaRPr lang="de-DE" dirty="0">
              <a:latin typeface="Calibri" panose="020F0502020204030204" pitchFamily="34" charset="0"/>
              <a:cs typeface="Calibri" panose="020F0502020204030204" pitchFamily="34" charset="0"/>
            </a:endParaRPr>
          </a:p>
          <a:p>
            <a:r>
              <a:rPr lang="de-DE" dirty="0">
                <a:latin typeface="Calibri" panose="020F0502020204030204" pitchFamily="34" charset="0"/>
                <a:cs typeface="Calibri" panose="020F0502020204030204" pitchFamily="34" charset="0"/>
              </a:rPr>
              <a:t>Der Begriff </a:t>
            </a:r>
            <a:r>
              <a:rPr lang="de-DE" dirty="0" err="1">
                <a:latin typeface="Calibri" panose="020F0502020204030204" pitchFamily="34" charset="0"/>
                <a:cs typeface="Calibri" panose="020F0502020204030204" pitchFamily="34" charset="0"/>
              </a:rPr>
              <a:t>Fake</a:t>
            </a:r>
            <a:r>
              <a:rPr lang="de-DE" dirty="0">
                <a:latin typeface="Calibri" panose="020F0502020204030204" pitchFamily="34" charset="0"/>
                <a:cs typeface="Calibri" panose="020F0502020204030204" pitchFamily="34" charset="0"/>
              </a:rPr>
              <a:t> News bezieht sich primär auf die Beeinflussung aktueller Debatten, um Angst und Hass zu schüren oder Propaganda voranzutreiben. Man unterscheidet zwischen drei Sorten von </a:t>
            </a:r>
            <a:r>
              <a:rPr lang="de-DE" dirty="0" err="1">
                <a:latin typeface="Calibri" panose="020F0502020204030204" pitchFamily="34" charset="0"/>
                <a:cs typeface="Calibri" panose="020F0502020204030204" pitchFamily="34" charset="0"/>
              </a:rPr>
              <a:t>Fake</a:t>
            </a:r>
            <a:r>
              <a:rPr lang="de-DE" dirty="0">
                <a:latin typeface="Calibri" panose="020F0502020204030204" pitchFamily="34" charset="0"/>
                <a:cs typeface="Calibri" panose="020F0502020204030204" pitchFamily="34" charset="0"/>
              </a:rPr>
              <a:t> News: </a:t>
            </a:r>
          </a:p>
          <a:p>
            <a:r>
              <a:rPr lang="de-DE" dirty="0">
                <a:latin typeface="Calibri" panose="020F0502020204030204" pitchFamily="34" charset="0"/>
                <a:cs typeface="Calibri" panose="020F0502020204030204" pitchFamily="34" charset="0"/>
              </a:rPr>
              <a:t>aus dem Kontext gerissene Meldungen, manipulierte Nachrichten und erfundene Geschichten.</a:t>
            </a:r>
          </a:p>
          <a:p>
            <a:r>
              <a:rPr lang="de-DE" dirty="0">
                <a:latin typeface="Calibri" panose="020F0502020204030204" pitchFamily="34" charset="0"/>
                <a:cs typeface="Calibri" panose="020F0502020204030204" pitchFamily="34" charset="0"/>
              </a:rPr>
              <a:t> </a:t>
            </a:r>
          </a:p>
          <a:p>
            <a:r>
              <a:rPr lang="de-DE" dirty="0" err="1">
                <a:latin typeface="Calibri" panose="020F0502020204030204" pitchFamily="34" charset="0"/>
                <a:cs typeface="Calibri" panose="020F0502020204030204" pitchFamily="34" charset="0"/>
              </a:rPr>
              <a:t>Fake</a:t>
            </a:r>
            <a:r>
              <a:rPr lang="de-DE" dirty="0">
                <a:latin typeface="Calibri" panose="020F0502020204030204" pitchFamily="34" charset="0"/>
                <a:cs typeface="Calibri" panose="020F0502020204030204" pitchFamily="34" charset="0"/>
              </a:rPr>
              <a:t> News beziehen sich auf Geschehnisse im kleineren Rahmen – sie sind quasi das kleine Geschwisterchen von Verschwörungserzählungen.</a:t>
            </a:r>
          </a:p>
          <a:p>
            <a:endParaRPr lang="de-DE" dirty="0">
              <a:latin typeface="Calibri" panose="020F0502020204030204" pitchFamily="34" charset="0"/>
              <a:cs typeface="Calibri" panose="020F0502020204030204" pitchFamily="34" charset="0"/>
            </a:endParaRPr>
          </a:p>
          <a:p>
            <a:r>
              <a:rPr lang="de-DE" b="1" u="none" dirty="0">
                <a:latin typeface="Calibri" panose="020F0502020204030204" pitchFamily="34" charset="0"/>
                <a:cs typeface="Calibri" panose="020F0502020204030204" pitchFamily="34" charset="0"/>
              </a:rPr>
              <a:t>Plenumsfrage:</a:t>
            </a:r>
            <a:r>
              <a:rPr lang="de-DE" b="1" u="none" baseline="0" dirty="0">
                <a:latin typeface="Calibri" panose="020F0502020204030204" pitchFamily="34" charset="0"/>
                <a:cs typeface="Calibri" panose="020F0502020204030204" pitchFamily="34" charset="0"/>
              </a:rPr>
              <a:t> Fallen </a:t>
            </a:r>
            <a:r>
              <a:rPr lang="de-DE" b="1" baseline="0" dirty="0">
                <a:latin typeface="Calibri" panose="020F0502020204030204" pitchFamily="34" charset="0"/>
                <a:cs typeface="Calibri" panose="020F0502020204030204" pitchFamily="34" charset="0"/>
              </a:rPr>
              <a:t>Ihnen noch </a:t>
            </a:r>
            <a:r>
              <a:rPr lang="de-DE" b="1" baseline="0" dirty="0" err="1">
                <a:latin typeface="Calibri" panose="020F0502020204030204" pitchFamily="34" charset="0"/>
                <a:cs typeface="Calibri" panose="020F0502020204030204" pitchFamily="34" charset="0"/>
              </a:rPr>
              <a:t>Fake</a:t>
            </a:r>
            <a:r>
              <a:rPr lang="de-DE" b="1" baseline="0" dirty="0">
                <a:latin typeface="Calibri" panose="020F0502020204030204" pitchFamily="34" charset="0"/>
                <a:cs typeface="Calibri" panose="020F0502020204030204" pitchFamily="34" charset="0"/>
              </a:rPr>
              <a:t> News oder Verschwörungshypothesen ein, die sie mal im Zusammenhang zu Klimawandel gehört haben?</a:t>
            </a:r>
            <a:endParaRPr lang="de-DE" b="1" dirty="0">
              <a:latin typeface="Calibri" panose="020F0502020204030204" pitchFamily="34" charset="0"/>
              <a:cs typeface="Calibri" panose="020F0502020204030204" pitchFamily="34" charset="0"/>
            </a:endParaRPr>
          </a:p>
          <a:p>
            <a:pPr lvl="0"/>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a:t>
            </a:r>
            <a:r>
              <a:rPr lang="de-DE" sz="1200" dirty="0">
                <a:latin typeface="Calibri" panose="020F0502020204030204" pitchFamily="34" charset="0"/>
                <a:cs typeface="Calibri" panose="020F0502020204030204" pitchFamily="34" charset="0"/>
              </a:rPr>
              <a:t>Landeszentrale für politische Bildung Baden-Württemberg [</a:t>
            </a:r>
            <a:r>
              <a:rPr lang="de-DE" sz="1200" kern="1200" dirty="0">
                <a:solidFill>
                  <a:schemeClr val="tx1"/>
                </a:solidFill>
                <a:effectLst/>
                <a:latin typeface="+mn-lt"/>
                <a:ea typeface="+mn-ea"/>
                <a:cs typeface="+mn-cs"/>
              </a:rPr>
              <a:t>LPB], o. J.; Bundeszentrale für politische Bildung [BPB],</a:t>
            </a:r>
            <a:r>
              <a:rPr lang="de-DE" sz="1200" kern="1200" baseline="0" dirty="0">
                <a:solidFill>
                  <a:schemeClr val="tx1"/>
                </a:solidFill>
                <a:effectLst/>
                <a:latin typeface="+mn-lt"/>
                <a:ea typeface="+mn-ea"/>
                <a:cs typeface="+mn-cs"/>
              </a:rPr>
              <a:t> o. J.; Schau Hin, o. J.)</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baseline="0" dirty="0">
                <a:solidFill>
                  <a:schemeClr val="tx1"/>
                </a:solidFill>
                <a:effectLst/>
                <a:latin typeface="+mn-lt"/>
                <a:ea typeface="+mn-ea"/>
                <a:cs typeface="+mn-cs"/>
              </a:rPr>
              <a:t>Überleitung: Abschließend wollen wir noch </a:t>
            </a:r>
            <a:r>
              <a:rPr lang="de-DE" dirty="0"/>
              <a:t>zwei Interessante Aussage</a:t>
            </a:r>
            <a:r>
              <a:rPr lang="de-DE" baseline="0" dirty="0"/>
              <a:t>n von bekannten Persönlichkeiten anschauen…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51367AA-DC43-43C4-BC99-49169608304F}" type="slidenum">
              <a:rPr lang="de-DE" smtClean="0"/>
              <a:t>10</a:t>
            </a:fld>
            <a:endParaRPr lang="de-DE"/>
          </a:p>
        </p:txBody>
      </p:sp>
    </p:spTree>
    <p:extLst>
      <p:ext uri="{BB962C8B-B14F-4D97-AF65-F5344CB8AC3E}">
        <p14:creationId xmlns:p14="http://schemas.microsoft.com/office/powerpoint/2010/main" val="3317740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Hier noch zwei interessante Aussage</a:t>
            </a:r>
            <a:r>
              <a:rPr lang="de-DE" baseline="0" dirty="0"/>
              <a:t>n von bekannten Persönlichkeiten…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US-Präsident</a:t>
            </a:r>
            <a:r>
              <a:rPr lang="de-DE" baseline="0" dirty="0"/>
              <a:t> Trump tätigte 2020 sehr fragwürdige Äußerungen zur Behandlung des Covid-19-Virus, was international für Empörung sorgte, v.a., da seine Ideen zur Behandlung von Menschen mit Codiv-19 tödlich hätten enden können.  (Ärzteblatt, 2020)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https://www.youtube.com/watch?v=oQe59EJZDaE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t>Auch die AfD sorgt immer wieder für die Verbreitung von Desinformationen, wie z. B. hier in der Diskussion um den anthropogenen Klimawandel mit der AfD-Politikerin Beatrix von Storch.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https://www.youtube.com/watch?v=IV8UzT_9bXg</a:t>
            </a:r>
          </a:p>
        </p:txBody>
      </p:sp>
      <p:sp>
        <p:nvSpPr>
          <p:cNvPr id="4" name="Foliennummernplatzhalter 3"/>
          <p:cNvSpPr>
            <a:spLocks noGrp="1"/>
          </p:cNvSpPr>
          <p:nvPr>
            <p:ph type="sldNum" sz="quarter" idx="10"/>
          </p:nvPr>
        </p:nvSpPr>
        <p:spPr/>
        <p:txBody>
          <a:bodyPr/>
          <a:lstStyle/>
          <a:p>
            <a:fld id="{551367AA-DC43-43C4-BC99-49169608304F}" type="slidenum">
              <a:rPr lang="de-DE" smtClean="0"/>
              <a:t>11</a:t>
            </a:fld>
            <a:endParaRPr lang="de-DE"/>
          </a:p>
        </p:txBody>
      </p:sp>
    </p:spTree>
    <p:extLst>
      <p:ext uri="{BB962C8B-B14F-4D97-AF65-F5344CB8AC3E}">
        <p14:creationId xmlns:p14="http://schemas.microsoft.com/office/powerpoint/2010/main" val="1609962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12</a:t>
            </a:fld>
            <a:endParaRPr lang="de-DE"/>
          </a:p>
        </p:txBody>
      </p:sp>
    </p:spTree>
    <p:extLst>
      <p:ext uri="{BB962C8B-B14F-4D97-AF65-F5344CB8AC3E}">
        <p14:creationId xmlns:p14="http://schemas.microsoft.com/office/powerpoint/2010/main" val="1775292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Wir</a:t>
            </a:r>
            <a:r>
              <a:rPr lang="de-DE" baseline="0" dirty="0"/>
              <a:t> starten mit dem Input und kommen zu den</a:t>
            </a:r>
            <a:r>
              <a:rPr lang="de-DE" sz="1200" baseline="0" dirty="0">
                <a:latin typeface="Calibri" panose="020F0502020204030204" pitchFamily="34" charset="0"/>
                <a:cs typeface="Calibri" panose="020F0502020204030204" pitchFamily="34" charset="0"/>
              </a:rPr>
              <a:t> Themen „k</a:t>
            </a:r>
            <a:r>
              <a:rPr lang="de-DE" sz="1200" dirty="0">
                <a:latin typeface="Calibri" panose="020F0502020204030204" pitchFamily="34" charset="0"/>
                <a:ea typeface="Calibri" panose="020F0502020204030204" pitchFamily="34" charset="0"/>
                <a:cs typeface="Calibri" panose="020F0502020204030204" pitchFamily="34" charset="0"/>
              </a:rPr>
              <a:t>limabedingte Erkrankungen und klimabezogener Gesundheitsschutz“. Beginnen wollen wir mit ein paar wahren/</a:t>
            </a:r>
            <a:r>
              <a:rPr lang="de-DE" sz="1200" baseline="0" dirty="0">
                <a:latin typeface="Calibri" panose="020F0502020204030204" pitchFamily="34" charset="0"/>
                <a:ea typeface="Calibri" panose="020F0502020204030204" pitchFamily="34" charset="0"/>
                <a:cs typeface="Calibri" panose="020F0502020204030204" pitchFamily="34" charset="0"/>
              </a:rPr>
              <a:t> fundierten Schlagzeilen au den Jahren 2024/ 2025, die Ihnen so sicher auch schon in der ein oder anderen Form begegnet sind…</a:t>
            </a:r>
            <a:endParaRPr lang="de-DE"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13</a:t>
            </a:fld>
            <a:endParaRPr lang="de-DE"/>
          </a:p>
        </p:txBody>
      </p:sp>
    </p:spTree>
    <p:extLst>
      <p:ext uri="{BB962C8B-B14F-4D97-AF65-F5344CB8AC3E}">
        <p14:creationId xmlns:p14="http://schemas.microsoft.com/office/powerpoint/2010/main" val="3907484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i="0" dirty="0"/>
              <a:t>Schlagzeilen:</a:t>
            </a:r>
          </a:p>
          <a:p>
            <a:pPr marL="171450" indent="-171450">
              <a:buFont typeface="Arial" panose="020B0604020202020204" pitchFamily="34" charset="0"/>
              <a:buChar char="•"/>
            </a:pPr>
            <a:r>
              <a:rPr lang="de-DE" i="0" dirty="0"/>
              <a:t>Augsburger Allgemeine. (2025). Naturkatastrophen: Der Klimawandel kostet hunderte Milliarden.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i="0" dirty="0"/>
              <a:t>Norddeutscher Rundfunk (NDR). (2024). West-Nil-Fieber: Erster Fall bei Mensch in Niedersachsen bestätigt.</a:t>
            </a:r>
            <a:r>
              <a:rPr lang="de-DE" i="0" baseline="0" dirty="0"/>
              <a:t> </a:t>
            </a:r>
            <a:endParaRPr lang="de-DE" i="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latin typeface="Calibri" panose="020F0502020204030204" pitchFamily="34" charset="0"/>
                <a:cs typeface="Calibri" panose="020F0502020204030204" pitchFamily="34" charset="0"/>
              </a:rPr>
              <a:t>Südwestrundfunk (SWR)</a:t>
            </a:r>
            <a:r>
              <a:rPr lang="de-DE" i="0" dirty="0"/>
              <a:t>. (2024). Warum Pollen immer früher fliegen und aggressiver werden.</a:t>
            </a:r>
          </a:p>
          <a:p>
            <a:pPr marL="171450" indent="-171450">
              <a:buFont typeface="Arial" panose="020B0604020202020204" pitchFamily="34" charset="0"/>
              <a:buChar char="•"/>
            </a:pPr>
            <a:r>
              <a:rPr lang="de-DE" i="0" dirty="0"/>
              <a:t>Tagesschau. (2024). Psychotherapie: Wie der Klimawandel uns krank macht.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i="0" dirty="0" err="1"/>
              <a:t>ZDFheute</a:t>
            </a:r>
            <a:r>
              <a:rPr lang="de-DE" i="0" dirty="0"/>
              <a:t>. (2024). Folgen des Klimawandels: Warum mehr Infektionskrankheiten drohen.</a:t>
            </a:r>
          </a:p>
          <a:p>
            <a:pPr marL="171450" indent="-171450">
              <a:buFont typeface="Arial" panose="020B0604020202020204" pitchFamily="34" charset="0"/>
              <a:buChar char="•"/>
            </a:pPr>
            <a:r>
              <a:rPr lang="de-DE" i="0" dirty="0" err="1"/>
              <a:t>ZDFheute</a:t>
            </a:r>
            <a:r>
              <a:rPr lang="de-DE" i="0" dirty="0"/>
              <a:t>. (2024). Hitzerekord durch Klimawandel.</a:t>
            </a:r>
            <a:r>
              <a:rPr lang="de-DE" i="0" baseline="0" dirty="0"/>
              <a:t> Sommer 2024 war der heißeste aller Zeiten</a:t>
            </a:r>
            <a:r>
              <a:rPr lang="de-DE" i="0" dirty="0"/>
              <a:t>.</a:t>
            </a:r>
            <a:r>
              <a:rPr lang="de-DE" i="0" baseline="0" dirty="0"/>
              <a:t> </a:t>
            </a:r>
            <a:endParaRPr lang="de-DE" baseline="0" dirty="0"/>
          </a:p>
          <a:p>
            <a:pPr marL="0" indent="0">
              <a:buFont typeface="Arial" panose="020B0604020202020204" pitchFamily="34" charset="0"/>
              <a:buNone/>
            </a:pPr>
            <a:endParaRPr lang="de-DE" baseline="0" dirty="0"/>
          </a:p>
          <a:p>
            <a:pPr marL="0" indent="0">
              <a:buFont typeface="Arial" panose="020B0604020202020204" pitchFamily="34" charset="0"/>
              <a:buNone/>
            </a:pPr>
            <a:r>
              <a:rPr lang="de-DE" b="1" u="none" baseline="0" dirty="0"/>
              <a:t>Plenumsfrage: Sind </a:t>
            </a:r>
            <a:r>
              <a:rPr lang="de-DE" b="1" baseline="0" dirty="0"/>
              <a:t>Ihnen auch vermehrt solche Schlagzeilen aufgefallen?</a:t>
            </a:r>
          </a:p>
        </p:txBody>
      </p:sp>
      <p:sp>
        <p:nvSpPr>
          <p:cNvPr id="4" name="Foliennummernplatzhalter 3"/>
          <p:cNvSpPr>
            <a:spLocks noGrp="1"/>
          </p:cNvSpPr>
          <p:nvPr>
            <p:ph type="sldNum" sz="quarter" idx="10"/>
          </p:nvPr>
        </p:nvSpPr>
        <p:spPr/>
        <p:txBody>
          <a:bodyPr/>
          <a:lstStyle/>
          <a:p>
            <a:fld id="{551367AA-DC43-43C4-BC99-49169608304F}" type="slidenum">
              <a:rPr lang="de-DE" smtClean="0"/>
              <a:t>14</a:t>
            </a:fld>
            <a:endParaRPr lang="de-DE"/>
          </a:p>
        </p:txBody>
      </p:sp>
    </p:spTree>
    <p:extLst>
      <p:ext uri="{BB962C8B-B14F-4D97-AF65-F5344CB8AC3E}">
        <p14:creationId xmlns:p14="http://schemas.microsoft.com/office/powerpoint/2010/main" val="1463843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Bereits</a:t>
            </a:r>
            <a:r>
              <a:rPr lang="de-DE" baseline="0" dirty="0"/>
              <a:t> im Grundlagenmodul wurden einige Auswirkungen des Klimawandels auf die menschliche Gesundheit vorgestellt.</a:t>
            </a:r>
          </a:p>
          <a:p>
            <a:r>
              <a:rPr lang="de-DE" baseline="0" dirty="0"/>
              <a:t>Hier ist ein Modell, das einen </a:t>
            </a:r>
            <a:r>
              <a:rPr lang="de-DE" dirty="0"/>
              <a:t>Gesamtüberblick zu den zahlreichen Effekte und Auswirkungen des Klimawandels </a:t>
            </a:r>
            <a:r>
              <a:rPr lang="de-DE" baseline="0" dirty="0"/>
              <a:t>gibt.</a:t>
            </a:r>
            <a:endParaRPr lang="de-DE" dirty="0"/>
          </a:p>
          <a:p>
            <a:r>
              <a:rPr lang="de-DE" dirty="0"/>
              <a:t>Es</a:t>
            </a:r>
            <a:r>
              <a:rPr lang="de-DE" baseline="0" dirty="0"/>
              <a:t> wird klar herausgestellt, wie sich die </a:t>
            </a:r>
            <a:r>
              <a:rPr lang="de-DE" dirty="0"/>
              <a:t>klimatischen</a:t>
            </a:r>
            <a:r>
              <a:rPr lang="de-DE" baseline="0" dirty="0"/>
              <a:t> Veränderungen auf Langzeitwettertrends und die Umwelt auswirken und welche Folgen dies für die menschliche Gesundheit hat. </a:t>
            </a:r>
          </a:p>
          <a:p>
            <a:endParaRPr lang="de-DE" baseline="0" dirty="0"/>
          </a:p>
          <a:p>
            <a:r>
              <a:rPr lang="de-DE" baseline="0" dirty="0"/>
              <a:t>Modell kurz inhaltlich vorstellen:</a:t>
            </a:r>
          </a:p>
          <a:p>
            <a:pPr marL="171450" indent="-171450">
              <a:buFont typeface="Arial" panose="020B0604020202020204" pitchFamily="34" charset="0"/>
              <a:buChar char="•"/>
            </a:pPr>
            <a:r>
              <a:rPr lang="de-DE" u="sng" baseline="0" dirty="0"/>
              <a:t>Innerer Ring (klimatische Veränderungen und Langzeittrends):</a:t>
            </a:r>
            <a:r>
              <a:rPr lang="de-DE" u="none" baseline="0" dirty="0"/>
              <a:t> </a:t>
            </a:r>
            <a:r>
              <a:rPr lang="de-DE" baseline="0" dirty="0"/>
              <a:t>steigende Temperaturen, steigende Wetterextreme, steigende Meeresspiegel, steigende CO2-Werte</a:t>
            </a:r>
          </a:p>
          <a:p>
            <a:pPr marL="171450" indent="-171450">
              <a:buFont typeface="Arial" panose="020B0604020202020204" pitchFamily="34" charset="0"/>
              <a:buChar char="•"/>
            </a:pPr>
            <a:r>
              <a:rPr lang="de-DE" u="sng" baseline="0" dirty="0"/>
              <a:t>Mittlerer Ring (Auswirkungen auf die Umwelt):</a:t>
            </a:r>
            <a:r>
              <a:rPr lang="de-DE" u="none" baseline="0" dirty="0"/>
              <a:t> </a:t>
            </a:r>
            <a:r>
              <a:rPr lang="de-DE" baseline="0" dirty="0"/>
              <a:t>Unwetter, Luftverschmutzung, Veränderung biologischer Vektoren, Zunahme von Allergenen, Auswirkungen auf die Wasserqualität, Auswirkungen auf die Wasser- und Nahrungsmittelversorgung, Umweltzerstörung, extreme Hitze</a:t>
            </a:r>
          </a:p>
          <a:p>
            <a:pPr marL="171450" indent="-171450">
              <a:buFont typeface="Arial" panose="020B0604020202020204" pitchFamily="34" charset="0"/>
              <a:buChar char="•"/>
            </a:pPr>
            <a:r>
              <a:rPr lang="de-DE" u="sng" baseline="0" dirty="0"/>
              <a:t>Äußerer Ring (gesundheitliche Folgen):</a:t>
            </a:r>
            <a:r>
              <a:rPr lang="de-DE" u="none" baseline="0" dirty="0"/>
              <a:t> u. a. Verletzungen, Todesfälle, psychische Probleme, Asthma, kardiovaskuläre Erkrankungen, Infektionskrankheiten, Atemwegserkrankungen, Unterernährung, Zwangsmigration, Herz-Kreislauferkrankungen, Tod.</a:t>
            </a:r>
          </a:p>
          <a:p>
            <a:pPr marL="171450" indent="-171450">
              <a:buFont typeface="Arial" panose="020B0604020202020204" pitchFamily="34" charset="0"/>
              <a:buChar char="•"/>
            </a:pPr>
            <a:endParaRPr lang="de-DE" u="none" baseline="0" dirty="0"/>
          </a:p>
          <a:p>
            <a:r>
              <a:rPr lang="de-DE" b="1" u="none" baseline="0" dirty="0"/>
              <a:t>Überleitung: </a:t>
            </a:r>
            <a:r>
              <a:rPr lang="de-DE" baseline="0" dirty="0"/>
              <a:t>Grundsätzlich können die Auswirkungen des Klimawandels in direkte und indirekte Effekte aufgeteilt werden, deren Auswirkungen auf die menschliche Gesundheit auch in Abhängigkeit zu sozialen Dynamiken stehen. Die Effekte und Dynamiken interagieren miteinander und beeinflussen sich gegenseitig. Sie bilden ein komplexes Konstrukt, welches wir uns auf der nächsten Folie etwas genauer anschauen wollen…</a:t>
            </a:r>
          </a:p>
          <a:p>
            <a:pPr marL="0" indent="0">
              <a:buFont typeface="Arial" panose="020B0604020202020204" pitchFamily="34" charset="0"/>
              <a:buNone/>
            </a:pPr>
            <a:endParaRPr lang="de-DE" u="sng" baseline="0" dirty="0"/>
          </a:p>
          <a:p>
            <a:endParaRPr lang="de-DE" baseline="0" dirty="0"/>
          </a:p>
          <a:p>
            <a:endParaRPr lang="de-DE" baseline="0" dirty="0"/>
          </a:p>
        </p:txBody>
      </p:sp>
      <p:sp>
        <p:nvSpPr>
          <p:cNvPr id="4" name="Foliennummernplatzhalter 3"/>
          <p:cNvSpPr>
            <a:spLocks noGrp="1"/>
          </p:cNvSpPr>
          <p:nvPr>
            <p:ph type="sldNum" sz="quarter" idx="10"/>
          </p:nvPr>
        </p:nvSpPr>
        <p:spPr/>
        <p:txBody>
          <a:bodyPr/>
          <a:lstStyle/>
          <a:p>
            <a:fld id="{551367AA-DC43-43C4-BC99-49169608304F}" type="slidenum">
              <a:rPr lang="de-DE" smtClean="0"/>
              <a:t>15</a:t>
            </a:fld>
            <a:endParaRPr lang="de-DE"/>
          </a:p>
        </p:txBody>
      </p:sp>
    </p:spTree>
    <p:extLst>
      <p:ext uri="{BB962C8B-B14F-4D97-AF65-F5344CB8AC3E}">
        <p14:creationId xmlns:p14="http://schemas.microsoft.com/office/powerpoint/2010/main" val="1766375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baseline="0" dirty="0"/>
              <a:t>Direkte Effekte</a:t>
            </a:r>
            <a:endParaRPr lang="de-DE" baseline="0" dirty="0"/>
          </a:p>
          <a:p>
            <a:pPr marL="171450" indent="-171450">
              <a:buFont typeface="Arial" panose="020B0604020202020204" pitchFamily="34" charset="0"/>
              <a:buChar char="•"/>
            </a:pPr>
            <a:r>
              <a:rPr lang="de-DE" baseline="0" dirty="0"/>
              <a:t>Hierzu zählen (häufige und starke) Stürme, langanhaltende Dürreperioden, Überschwemmungen und Hitzewellen.</a:t>
            </a:r>
          </a:p>
          <a:p>
            <a:pPr marL="171450" indent="-171450">
              <a:buFont typeface="Arial" panose="020B0604020202020204" pitchFamily="34" charset="0"/>
              <a:buChar char="•"/>
            </a:pPr>
            <a:endParaRPr lang="de-DE" baseline="0" dirty="0"/>
          </a:p>
          <a:p>
            <a:pPr marL="0" indent="0">
              <a:buFont typeface="Arial" panose="020B0604020202020204" pitchFamily="34" charset="0"/>
              <a:buNone/>
            </a:pPr>
            <a:r>
              <a:rPr lang="de-DE" b="1" baseline="0" dirty="0"/>
              <a:t>Indirekte Effekte</a:t>
            </a:r>
            <a:r>
              <a:rPr lang="de-DE" b="0" baseline="0" dirty="0"/>
              <a:t> </a:t>
            </a:r>
            <a:endParaRPr lang="de-DE" b="1" baseline="0" dirty="0"/>
          </a:p>
          <a:p>
            <a:pPr marL="171450" indent="-171450">
              <a:buFont typeface="Arial" panose="020B0604020202020204" pitchFamily="34" charset="0"/>
              <a:buChar char="•"/>
            </a:pPr>
            <a:r>
              <a:rPr lang="de-DE" baseline="0" dirty="0"/>
              <a:t>Hierzu zählen die Auswirkungen auf die Wasserqualität, Luftverschmutzung, eine veränderte Landnutzung und der ökologische Wandel.</a:t>
            </a:r>
          </a:p>
          <a:p>
            <a:pPr marL="171450" indent="-171450">
              <a:buFont typeface="Arial" panose="020B0604020202020204" pitchFamily="34" charset="0"/>
              <a:buChar char="•"/>
            </a:pPr>
            <a:endParaRPr lang="de-DE" baseline="0" dirty="0"/>
          </a:p>
          <a:p>
            <a:pPr marL="0" indent="0">
              <a:buFont typeface="Arial" panose="020B0604020202020204" pitchFamily="34" charset="0"/>
              <a:buNone/>
            </a:pPr>
            <a:r>
              <a:rPr lang="de-DE" b="1" baseline="0" dirty="0"/>
              <a:t>Soziale Dynamiken</a:t>
            </a:r>
          </a:p>
          <a:p>
            <a:pPr marL="0" indent="0">
              <a:buFont typeface="Arial" panose="020B0604020202020204" pitchFamily="34" charset="0"/>
              <a:buNone/>
            </a:pPr>
            <a:r>
              <a:rPr lang="de-DE" b="0" u="sng" baseline="0" dirty="0"/>
              <a:t>Alter und Geschlecht</a:t>
            </a:r>
          </a:p>
          <a:p>
            <a:pPr marL="171450" indent="-171450">
              <a:buFont typeface="Arial" panose="020B0604020202020204" pitchFamily="34" charset="0"/>
              <a:buChar char="•"/>
            </a:pPr>
            <a:r>
              <a:rPr lang="de-DE" dirty="0"/>
              <a:t>Unterschiedliche Altersgruppen und Geschlechter sind unterschiedlich stark von den gesundheitlichen Auswirkungen der Klimakrise betroffen. Ältere Menschen und Kinder sind oft anfälliger für extreme Wetterereignisse und gesundheitliche Probleme, während Frauen in vielen Regionen aufgrund sozialer Rollen und Verantwortlichkeiten besonders gefährdet sein können.</a:t>
            </a:r>
            <a:endParaRPr lang="de-DE" baseline="0" dirty="0"/>
          </a:p>
          <a:p>
            <a:pPr marL="0" indent="0">
              <a:buFont typeface="Arial" panose="020B0604020202020204" pitchFamily="34" charset="0"/>
              <a:buNone/>
            </a:pPr>
            <a:r>
              <a:rPr lang="de-DE" b="0" u="sng" baseline="0" dirty="0"/>
              <a:t>Gesundheitsstatus</a:t>
            </a:r>
          </a:p>
          <a:p>
            <a:pPr marL="171450" indent="-171450">
              <a:buFont typeface="Arial" panose="020B0604020202020204" pitchFamily="34" charset="0"/>
              <a:buChar char="•"/>
            </a:pPr>
            <a:r>
              <a:rPr lang="de-DE" dirty="0"/>
              <a:t>Personen mit bereits bestehenden gesundheitlichen Problemen sind oft stärker von den negativen Auswirkungen der Klimakrise betroffen. Zum Beispiel können Menschen mit Atemwegserkrankungen durch erhöhte Luftverschmutzung oder Hitzewellen stärker beeinträchtigt werden.</a:t>
            </a:r>
            <a:endParaRPr lang="de-DE" baseline="0" dirty="0"/>
          </a:p>
          <a:p>
            <a:pPr marL="0" indent="0">
              <a:buFont typeface="Arial" panose="020B0604020202020204" pitchFamily="34" charset="0"/>
              <a:buNone/>
            </a:pPr>
            <a:r>
              <a:rPr lang="de-DE" b="0" u="sng" baseline="0" dirty="0"/>
              <a:t>Sozioökonomischer Status</a:t>
            </a:r>
          </a:p>
          <a:p>
            <a:pPr marL="171450" indent="-171450">
              <a:buFont typeface="Arial" panose="020B0604020202020204" pitchFamily="34" charset="0"/>
              <a:buChar char="•"/>
            </a:pPr>
            <a:r>
              <a:rPr lang="de-DE" dirty="0"/>
              <a:t>Menschen mit niedrigem sozioökonomischem Status haben oft weniger Ressourcen, um sich gegen die Auswirkungen der Klimakrise zu schützen. Sie leben möglicherweise in gefährdeten Gebieten und haben weniger Zugang zu Gesundheitsdiensten.</a:t>
            </a:r>
            <a:endParaRPr lang="de-DE" baseline="0" dirty="0"/>
          </a:p>
          <a:p>
            <a:pPr marL="0" indent="0">
              <a:buFont typeface="Arial" panose="020B0604020202020204" pitchFamily="34" charset="0"/>
              <a:buNone/>
            </a:pPr>
            <a:r>
              <a:rPr lang="de-DE" b="0" u="sng" baseline="0" dirty="0"/>
              <a:t>Soziales Kapital</a:t>
            </a:r>
          </a:p>
          <a:p>
            <a:pPr marL="171450" indent="-171450">
              <a:buFont typeface="Arial" panose="020B0604020202020204" pitchFamily="34" charset="0"/>
              <a:buChar char="•"/>
            </a:pPr>
            <a:r>
              <a:rPr lang="de-DE" dirty="0"/>
              <a:t>Gemeinschaften mit starkem sozialen Zusammenhalt und Netzwerken können besser auf die Herausforderungen der Klimakrise reagieren. Soziales Kapital kann helfen, Ressourcen zu mobilisieren und Unterstützung zu bieten.</a:t>
            </a:r>
            <a:endParaRPr lang="de-DE" baseline="0" dirty="0"/>
          </a:p>
          <a:p>
            <a:pPr marL="0" indent="0">
              <a:buFont typeface="Arial" panose="020B0604020202020204" pitchFamily="34" charset="0"/>
              <a:buNone/>
            </a:pPr>
            <a:r>
              <a:rPr lang="de-DE" b="0" u="sng" baseline="0" dirty="0"/>
              <a:t>Öffentliches Gesundheitswesen</a:t>
            </a:r>
          </a:p>
          <a:p>
            <a:pPr marL="171450" indent="-171450">
              <a:buFont typeface="Arial" panose="020B0604020202020204" pitchFamily="34" charset="0"/>
              <a:buChar char="•"/>
            </a:pPr>
            <a:r>
              <a:rPr lang="de-DE" dirty="0"/>
              <a:t>Die Kapazität und Qualität des öffentlichen Gesundheitswesens spielen eine entscheidende Rolle bei der Bewältigung der gesundheitlichen Auswirkungen der Klimakrise. Gut ausgestattete und vorbereitete Gesundheitssysteme können besser auf Krisen reagieren.</a:t>
            </a:r>
            <a:endParaRPr lang="de-DE" baseline="0" dirty="0"/>
          </a:p>
          <a:p>
            <a:pPr marL="0" indent="0">
              <a:buFont typeface="Arial" panose="020B0604020202020204" pitchFamily="34" charset="0"/>
              <a:buNone/>
            </a:pPr>
            <a:r>
              <a:rPr lang="de-DE" b="0" u="sng" baseline="0" dirty="0"/>
              <a:t>Mobilität und Konfliktlage </a:t>
            </a:r>
          </a:p>
          <a:p>
            <a:pPr marL="171450" indent="-171450">
              <a:buFont typeface="Arial" panose="020B0604020202020204" pitchFamily="34" charset="0"/>
              <a:buChar char="•"/>
            </a:pPr>
            <a:r>
              <a:rPr lang="de-DE" dirty="0"/>
              <a:t>Die Fähigkeit von Menschen, sich zu bewegen und zu migrieren, beeinflusst, wie sie auf die Klimakrise reagieren können. Mobilität kann sowohl eine Anpassungsstrategie als auch eine Herausforderung darstellen, insbesondere für vulnerable Gruppen. Klimabedingte Veränderungen können bestehende soziale und politische Spannungen verschärfen und zu Konflikten führen. Diese Konflikte können wiederum die Gesundheit und das Wohlbefinden der betroffenen Bevölkerungsgruppen beeinträchtigen.</a:t>
            </a:r>
          </a:p>
          <a:p>
            <a:pPr marL="171450" indent="-171450">
              <a:buFont typeface="Arial" panose="020B0604020202020204" pitchFamily="34" charset="0"/>
              <a:buChar char="•"/>
            </a:pPr>
            <a:endParaRPr lang="de-DE"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All diese Effekte und soziale</a:t>
            </a:r>
            <a:r>
              <a:rPr lang="de-DE" baseline="0" dirty="0"/>
              <a:t> </a:t>
            </a:r>
            <a:r>
              <a:rPr lang="de-DE" dirty="0"/>
              <a:t>Faktoren sind auf der Welt ungleich verteilt, und wirken sich deshalb ganz unterschiedlich auf die Gesundheit der Menschen aus!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1" baseline="0" dirty="0">
                <a:sym typeface="Wingdings" panose="05000000000000000000" pitchFamily="2" charset="2"/>
              </a:rPr>
              <a:t>Plenumsfrage: Welche wesentlichen und häufig diskutierten gesundheitlichen Auswirkungen des Klimawandels fallen ihnen ein?</a:t>
            </a:r>
            <a:endParaRPr lang="de-DE" baseline="0" dirty="0">
              <a:sym typeface="Wingdings" panose="05000000000000000000" pitchFamily="2" charset="2"/>
            </a:endParaRPr>
          </a:p>
          <a:p>
            <a:pPr marL="0" indent="0">
              <a:buFont typeface="Wingdings" panose="05000000000000000000" pitchFamily="2" charset="2"/>
              <a:buNone/>
            </a:pPr>
            <a:r>
              <a:rPr lang="de-DE" baseline="0" dirty="0">
                <a:sym typeface="Wingdings" panose="05000000000000000000" pitchFamily="2" charset="2"/>
              </a:rPr>
              <a:t> Die Auflösung mit Auflistung der wichtigsten Auswirkungen kann per Klick eingeblendet werden:</a:t>
            </a:r>
            <a:endParaRPr lang="de-DE" baseline="0" dirty="0"/>
          </a:p>
          <a:p>
            <a:pPr marL="0" indent="0">
              <a:buFont typeface="Arial" panose="020B0604020202020204" pitchFamily="34" charset="0"/>
              <a:buNone/>
            </a:pPr>
            <a:r>
              <a:rPr lang="de-DE" baseline="0" dirty="0">
                <a:sym typeface="Wingdings" panose="05000000000000000000" pitchFamily="2" charset="2"/>
              </a:rPr>
              <a:t>Psychische Krankheiten, Unterernährung, Herz-Kreislauf-Erkrankungen, Allergien, Verletzungen, Atemwegserkrankungen, Infektionskrankheiten</a:t>
            </a:r>
          </a:p>
          <a:p>
            <a:pPr marL="0" indent="0">
              <a:buFont typeface="Arial" panose="020B0604020202020204" pitchFamily="34" charset="0"/>
              <a:buNone/>
            </a:pPr>
            <a:endParaRPr lang="de-D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dirty="0">
                <a:latin typeface="Calibri" panose="020F0502020204030204" pitchFamily="34" charset="0"/>
                <a:cs typeface="Calibri" panose="020F0502020204030204" pitchFamily="34" charset="0"/>
              </a:rPr>
              <a:t>(Watts et al. 2015)</a:t>
            </a:r>
          </a:p>
          <a:p>
            <a:pPr marL="0" indent="0">
              <a:buFont typeface="Arial" panose="020B0604020202020204" pitchFamily="34" charset="0"/>
              <a:buNone/>
            </a:pPr>
            <a:endParaRPr lang="de-D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1" baseline="0" dirty="0"/>
              <a:t>Überleitung: </a:t>
            </a:r>
            <a:r>
              <a:rPr lang="de-DE" baseline="0" dirty="0"/>
              <a:t>Wir wollen uns nun einige ausgewählte Effekte des Klimawandels sowie Auswirkungen auf die menschliche Gesundheit anschauen, welche in ihrer zunehmenden Relevanz auch immer mehr Bedeutung für die pflegerische Versorgung haben…</a:t>
            </a:r>
          </a:p>
          <a:p>
            <a:pPr marL="0" indent="0">
              <a:buFont typeface="Arial" panose="020B0604020202020204" pitchFamily="34" charset="0"/>
              <a:buNone/>
            </a:pPr>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16</a:t>
            </a:fld>
            <a:endParaRPr lang="de-DE"/>
          </a:p>
        </p:txBody>
      </p:sp>
    </p:spTree>
    <p:extLst>
      <p:ext uri="{BB962C8B-B14F-4D97-AF65-F5344CB8AC3E}">
        <p14:creationId xmlns:p14="http://schemas.microsoft.com/office/powerpoint/2010/main" val="1418184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latin typeface="Calibri" panose="020F0502020204030204" pitchFamily="34" charset="0"/>
                <a:cs typeface="Calibri" panose="020F0502020204030204" pitchFamily="34" charset="0"/>
              </a:rPr>
              <a:t>Naturkatastrophen</a:t>
            </a:r>
          </a:p>
          <a:p>
            <a:pPr marL="171450" indent="-171450">
              <a:buFont typeface="Arial" panose="020B0604020202020204" pitchFamily="34" charset="0"/>
              <a:buChar char="•"/>
            </a:pPr>
            <a:r>
              <a:rPr lang="de-DE" dirty="0">
                <a:latin typeface="Calibri" panose="020F0502020204030204" pitchFamily="34" charset="0"/>
                <a:cs typeface="Calibri" panose="020F0502020204030204" pitchFamily="34" charset="0"/>
              </a:rPr>
              <a:t>Durch Veränderungen der Erdatmosphäre, der Temperaturen</a:t>
            </a:r>
            <a:r>
              <a:rPr lang="de-DE" baseline="0" dirty="0">
                <a:latin typeface="Calibri" panose="020F0502020204030204" pitchFamily="34" charset="0"/>
                <a:cs typeface="Calibri" panose="020F0502020204030204" pitchFamily="34" charset="0"/>
              </a:rPr>
              <a:t> und der </a:t>
            </a:r>
            <a:r>
              <a:rPr lang="de-DE" dirty="0">
                <a:latin typeface="Calibri" panose="020F0502020204030204" pitchFamily="34" charset="0"/>
                <a:cs typeface="Calibri" panose="020F0502020204030204" pitchFamily="34" charset="0"/>
              </a:rPr>
              <a:t>CO2-Konzentration steigt die Gefahr für Naturkatastrophen (World </a:t>
            </a:r>
            <a:r>
              <a:rPr lang="de-DE" dirty="0" err="1">
                <a:latin typeface="Calibri" panose="020F0502020204030204" pitchFamily="34" charset="0"/>
                <a:cs typeface="Calibri" panose="020F0502020204030204" pitchFamily="34" charset="0"/>
              </a:rPr>
              <a:t>Wildlife</a:t>
            </a:r>
            <a:r>
              <a:rPr lang="de-DE" dirty="0">
                <a:latin typeface="Calibri" panose="020F0502020204030204" pitchFamily="34" charset="0"/>
                <a:cs typeface="Calibri" panose="020F0502020204030204" pitchFamily="34" charset="0"/>
              </a:rPr>
              <a:t> Fund [WWF], 2023)</a:t>
            </a:r>
            <a:r>
              <a:rPr lang="de-DE" baseline="0" dirty="0">
                <a:latin typeface="Calibri" panose="020F0502020204030204" pitchFamily="34" charset="0"/>
                <a:cs typeface="Calibri" panose="020F0502020204030204" pitchFamily="34" charset="0"/>
              </a:rPr>
              <a:t>. </a:t>
            </a:r>
          </a:p>
          <a:p>
            <a:pPr marL="171450" indent="-171450">
              <a:buFont typeface="Arial" panose="020B0604020202020204" pitchFamily="34" charset="0"/>
              <a:buChar char="•"/>
            </a:pPr>
            <a:r>
              <a:rPr lang="de-DE" baseline="0" dirty="0">
                <a:latin typeface="Calibri" panose="020F0502020204030204" pitchFamily="34" charset="0"/>
                <a:cs typeface="Calibri" panose="020F0502020204030204" pitchFamily="34" charset="0"/>
              </a:rPr>
              <a:t>Durch eine </a:t>
            </a:r>
            <a:r>
              <a:rPr lang="de-DE" dirty="0">
                <a:latin typeface="Calibri" panose="020F0502020204030204" pitchFamily="34" charset="0"/>
                <a:cs typeface="Calibri" panose="020F0502020204030204" pitchFamily="34" charset="0"/>
              </a:rPr>
              <a:t>wärmere Atmosphäre kann z. B. mehr Wasser gespeichert</a:t>
            </a:r>
            <a:r>
              <a:rPr lang="de-DE" baseline="0" dirty="0">
                <a:latin typeface="Calibri" panose="020F0502020204030204" pitchFamily="34" charset="0"/>
                <a:cs typeface="Calibri" panose="020F0502020204030204" pitchFamily="34" charset="0"/>
              </a:rPr>
              <a:t> werden, wodurch sich die </a:t>
            </a:r>
            <a:r>
              <a:rPr lang="de-DE" dirty="0">
                <a:latin typeface="Calibri" panose="020F0502020204030204" pitchFamily="34" charset="0"/>
                <a:cs typeface="Calibri" panose="020F0502020204030204" pitchFamily="34" charset="0"/>
              </a:rPr>
              <a:t>Niederschlagsmengen erhöhen.</a:t>
            </a:r>
            <a:r>
              <a:rPr lang="de-DE" baseline="0" dirty="0">
                <a:latin typeface="Calibri" panose="020F0502020204030204" pitchFamily="34" charset="0"/>
                <a:cs typeface="Calibri" panose="020F0502020204030204" pitchFamily="34" charset="0"/>
              </a:rPr>
              <a:t> </a:t>
            </a:r>
            <a:r>
              <a:rPr lang="de-DE" dirty="0">
                <a:latin typeface="Calibri" panose="020F0502020204030204" pitchFamily="34" charset="0"/>
                <a:cs typeface="Calibri" panose="020F0502020204030204" pitchFamily="34" charset="0"/>
              </a:rPr>
              <a:t>Somit sind Hochwasser, meist</a:t>
            </a:r>
            <a:r>
              <a:rPr lang="de-DE" baseline="0" dirty="0">
                <a:latin typeface="Calibri" panose="020F0502020204030204" pitchFamily="34" charset="0"/>
                <a:cs typeface="Calibri" panose="020F0502020204030204" pitchFamily="34" charset="0"/>
              </a:rPr>
              <a:t> </a:t>
            </a:r>
            <a:r>
              <a:rPr lang="de-DE" dirty="0">
                <a:latin typeface="Calibri" panose="020F0502020204030204" pitchFamily="34" charset="0"/>
                <a:cs typeface="Calibri" panose="020F0502020204030204" pitchFamily="34" charset="0"/>
              </a:rPr>
              <a:t>ausgelöst durch Starkregen oder Schneeschmelze, weltweit die am häufigsten auftretenden Naturkatastrophen.</a:t>
            </a:r>
            <a:r>
              <a:rPr lang="de-DE" baseline="0" dirty="0">
                <a:latin typeface="Calibri" panose="020F0502020204030204" pitchFamily="34" charset="0"/>
                <a:cs typeface="Calibri" panose="020F0502020204030204" pitchFamily="34" charset="0"/>
              </a:rPr>
              <a:t> Sie machen fast 37 % der i</a:t>
            </a:r>
            <a:r>
              <a:rPr lang="de-DE" dirty="0">
                <a:latin typeface="Calibri" panose="020F0502020204030204" pitchFamily="34" charset="0"/>
                <a:cs typeface="Calibri" panose="020F0502020204030204" pitchFamily="34" charset="0"/>
              </a:rPr>
              <a:t>n den letzten 20 Jahren erfassten</a:t>
            </a:r>
            <a:r>
              <a:rPr lang="de-DE" baseline="0" dirty="0">
                <a:latin typeface="Calibri" panose="020F0502020204030204" pitchFamily="34" charset="0"/>
                <a:cs typeface="Calibri" panose="020F0502020204030204" pitchFamily="34" charset="0"/>
              </a:rPr>
              <a:t> Naturkatastrophen aus</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Statista</a:t>
            </a:r>
            <a:r>
              <a:rPr lang="de-DE" dirty="0">
                <a:latin typeface="Calibri" panose="020F0502020204030204" pitchFamily="34" charset="0"/>
                <a:cs typeface="Calibri" panose="020F0502020204030204" pitchFamily="34" charset="0"/>
              </a:rPr>
              <a:t> Research Department, 2025) </a:t>
            </a:r>
          </a:p>
          <a:p>
            <a:pPr marL="171450" indent="-171450">
              <a:buFont typeface="Arial" panose="020B0604020202020204" pitchFamily="34" charset="0"/>
              <a:buChar char="•"/>
            </a:pPr>
            <a:r>
              <a:rPr lang="de-DE" dirty="0">
                <a:latin typeface="Calibri" panose="020F0502020204030204" pitchFamily="34" charset="0"/>
                <a:cs typeface="Calibri" panose="020F0502020204030204" pitchFamily="34" charset="0"/>
              </a:rPr>
              <a:t>Auch </a:t>
            </a:r>
            <a:r>
              <a:rPr lang="de-DE" baseline="0" dirty="0">
                <a:latin typeface="Calibri" panose="020F0502020204030204" pitchFamily="34" charset="0"/>
                <a:cs typeface="Calibri" panose="020F0502020204030204" pitchFamily="34" charset="0"/>
              </a:rPr>
              <a:t>klimabedingte Naturkatastrophen wie Stürme und Brände sind zentrale Themen im Diskurs. </a:t>
            </a:r>
            <a:r>
              <a:rPr lang="de-DE" dirty="0"/>
              <a:t>Tropische Stürme und Hurrikans nehmen an Ausmaß, Häufigkeit und Intensität immer mehr zu. (WHO, 2023)</a:t>
            </a:r>
            <a:endParaRPr lang="de-DE" baseline="0" dirty="0">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latin typeface="Calibri" panose="020F0502020204030204" pitchFamily="34" charset="0"/>
                <a:cs typeface="Calibri" panose="020F0502020204030204" pitchFamily="34" charset="0"/>
              </a:rPr>
              <a:t>Auch fanden Forscher heraus, dass ein Zusammenhang zwischen Klimawandel und dem Auftreten von Erdbeben besteht. Der aufgrund von Eis- und Schneeschmelze immer höher werdende Meeresspiegel wird zur steigenden Last für den Untergrund und erhöht das Risiko für Erdbeben.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aseline="0" dirty="0">
                <a:latin typeface="Calibri" panose="020F0502020204030204" pitchFamily="34" charset="0"/>
                <a:cs typeface="Calibri" panose="020F0502020204030204" pitchFamily="34" charset="0"/>
              </a:rPr>
              <a:t>(</a:t>
            </a:r>
            <a:r>
              <a:rPr lang="de-DE" sz="1200" dirty="0">
                <a:latin typeface="Calibri" panose="020F0502020204030204" pitchFamily="34" charset="0"/>
                <a:cs typeface="Calibri" panose="020F0502020204030204" pitchFamily="34" charset="0"/>
              </a:rPr>
              <a:t>German Research </a:t>
            </a:r>
            <a:r>
              <a:rPr lang="de-DE" sz="1200" dirty="0" err="1">
                <a:latin typeface="Calibri" panose="020F0502020204030204" pitchFamily="34" charset="0"/>
                <a:cs typeface="Calibri" panose="020F0502020204030204" pitchFamily="34" charset="0"/>
              </a:rPr>
              <a:t>Centre</a:t>
            </a:r>
            <a:r>
              <a:rPr lang="de-DE" sz="1200" dirty="0">
                <a:latin typeface="Calibri" panose="020F0502020204030204" pitchFamily="34" charset="0"/>
                <a:cs typeface="Calibri" panose="020F0502020204030204" pitchFamily="34" charset="0"/>
              </a:rPr>
              <a:t> </a:t>
            </a:r>
            <a:r>
              <a:rPr lang="de-DE" sz="1200" dirty="0" err="1">
                <a:latin typeface="Calibri" panose="020F0502020204030204" pitchFamily="34" charset="0"/>
                <a:cs typeface="Calibri" panose="020F0502020204030204" pitchFamily="34" charset="0"/>
              </a:rPr>
              <a:t>for</a:t>
            </a:r>
            <a:r>
              <a:rPr lang="de-DE" sz="1200" dirty="0">
                <a:latin typeface="Calibri" panose="020F0502020204030204" pitchFamily="34" charset="0"/>
                <a:cs typeface="Calibri" panose="020F0502020204030204" pitchFamily="34" charset="0"/>
              </a:rPr>
              <a:t> </a:t>
            </a:r>
            <a:r>
              <a:rPr lang="de-DE" sz="1200" dirty="0" err="1">
                <a:latin typeface="Calibri" panose="020F0502020204030204" pitchFamily="34" charset="0"/>
                <a:cs typeface="Calibri" panose="020F0502020204030204" pitchFamily="34" charset="0"/>
              </a:rPr>
              <a:t>Geosciences</a:t>
            </a:r>
            <a:r>
              <a:rPr lang="de-DE" sz="1200" dirty="0">
                <a:latin typeface="Calibri" panose="020F0502020204030204" pitchFamily="34" charset="0"/>
                <a:cs typeface="Calibri" panose="020F0502020204030204" pitchFamily="34" charset="0"/>
              </a:rPr>
              <a:t> [</a:t>
            </a:r>
            <a:r>
              <a:rPr lang="de-DE" baseline="0" dirty="0">
                <a:latin typeface="Calibri" panose="020F0502020204030204" pitchFamily="34" charset="0"/>
                <a:cs typeface="Calibri" panose="020F0502020204030204" pitchFamily="34" charset="0"/>
              </a:rPr>
              <a:t>GFZ], 2024)</a:t>
            </a:r>
          </a:p>
          <a:p>
            <a:endParaRPr lang="de-DE" baseline="0" dirty="0">
              <a:latin typeface="Calibri" panose="020F0502020204030204" pitchFamily="34" charset="0"/>
              <a:cs typeface="Calibri" panose="020F0502020204030204" pitchFamily="34" charset="0"/>
            </a:endParaRPr>
          </a:p>
          <a:p>
            <a:pPr marL="0" indent="0">
              <a:buFont typeface="Wingdings" panose="05000000000000000000" pitchFamily="2" charset="2"/>
              <a:buNone/>
            </a:pPr>
            <a:r>
              <a:rPr lang="de-DE" b="1" u="none" baseline="0" dirty="0">
                <a:latin typeface="Calibri" panose="020F0502020204030204" pitchFamily="34" charset="0"/>
                <a:cs typeface="Calibri" panose="020F0502020204030204" pitchFamily="34" charset="0"/>
                <a:sym typeface="Wingdings" panose="05000000000000000000" pitchFamily="2" charset="2"/>
              </a:rPr>
              <a:t>Ggf. Zwischenfrage an Teilnehmende: Waren Sie</a:t>
            </a:r>
            <a:r>
              <a:rPr lang="de-DE" b="1" baseline="0" dirty="0">
                <a:latin typeface="Calibri" panose="020F0502020204030204" pitchFamily="34" charset="0"/>
                <a:cs typeface="Calibri" panose="020F0502020204030204" pitchFamily="34" charset="0"/>
                <a:sym typeface="Wingdings" panose="05000000000000000000" pitchFamily="2" charset="2"/>
              </a:rPr>
              <a:t> privat oder beruflich schon mal von Naturkatastrophen betroffen?</a:t>
            </a:r>
          </a:p>
          <a:p>
            <a:pPr marL="0" indent="0">
              <a:buFont typeface="Wingdings" panose="05000000000000000000" pitchFamily="2" charset="2"/>
              <a:buNone/>
            </a:pPr>
            <a:endParaRPr lang="de-DE" baseline="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b="0" u="sng" dirty="0">
                <a:latin typeface="Calibri" panose="020F0502020204030204" pitchFamily="34" charset="0"/>
                <a:cs typeface="Calibri" panose="020F0502020204030204" pitchFamily="34" charset="0"/>
              </a:rPr>
              <a:t>Hier einige Beispiele</a:t>
            </a:r>
            <a:r>
              <a:rPr lang="de-DE" b="0" u="sng" baseline="0" dirty="0">
                <a:latin typeface="Calibri" panose="020F0502020204030204" pitchFamily="34" charset="0"/>
                <a:cs typeface="Calibri" panose="020F0502020204030204" pitchFamily="34" charset="0"/>
              </a:rPr>
              <a:t> der letzten Jahre mit Folgen, die auch die Pflege betreffen: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0" u="sng" dirty="0">
              <a:latin typeface="Calibri" panose="020F0502020204030204" pitchFamily="34" charset="0"/>
              <a:cs typeface="Calibri" panose="020F0502020204030204" pitchFamily="34" charset="0"/>
            </a:endParaRPr>
          </a:p>
          <a:p>
            <a:r>
              <a:rPr lang="de-DE" sz="1200" b="1" kern="1200" dirty="0">
                <a:solidFill>
                  <a:schemeClr val="tx1"/>
                </a:solidFill>
                <a:effectLst/>
                <a:latin typeface="Calibri" panose="020F0502020204030204" pitchFamily="34" charset="0"/>
                <a:ea typeface="+mn-ea"/>
                <a:cs typeface="Calibri" panose="020F0502020204030204" pitchFamily="34" charset="0"/>
              </a:rPr>
              <a:t>Flutkatastrophe im Ahrtal (2021): </a:t>
            </a:r>
          </a:p>
          <a:p>
            <a:pPr marL="171450" indent="-171450">
              <a:buFont typeface="Arial" panose="020B0604020202020204" pitchFamily="34" charset="0"/>
              <a:buChar char="•"/>
            </a:pPr>
            <a:r>
              <a:rPr lang="de-DE" sz="1200" kern="1200" dirty="0">
                <a:solidFill>
                  <a:schemeClr val="tx1"/>
                </a:solidFill>
                <a:effectLst/>
                <a:latin typeface="Calibri" panose="020F0502020204030204" pitchFamily="34" charset="0"/>
                <a:ea typeface="+mn-ea"/>
                <a:cs typeface="Calibri" panose="020F0502020204030204" pitchFamily="34" charset="0"/>
              </a:rPr>
              <a:t>intensive Regenfälle führten in kurzer Zeit zu massiven Überschwemmungen.</a:t>
            </a:r>
          </a:p>
          <a:p>
            <a:pPr marL="171450" indent="-171450">
              <a:buFont typeface="Arial" panose="020B0604020202020204" pitchFamily="34" charset="0"/>
              <a:buChar char="•"/>
            </a:pPr>
            <a:r>
              <a:rPr lang="de-DE" sz="1200" kern="1200" dirty="0">
                <a:solidFill>
                  <a:schemeClr val="tx1"/>
                </a:solidFill>
                <a:effectLst/>
                <a:latin typeface="Calibri" panose="020F0502020204030204" pitchFamily="34" charset="0"/>
                <a:ea typeface="+mn-ea"/>
                <a:cs typeface="Calibri" panose="020F0502020204030204" pitchFamily="34" charset="0"/>
              </a:rPr>
              <a:t>mind. 180 Menschen starben in der Region und viele weitere wurden verletzt oder galten als vermisst.</a:t>
            </a:r>
          </a:p>
          <a:p>
            <a:pPr marL="171450" indent="-171450">
              <a:buFont typeface="Arial" panose="020B0604020202020204" pitchFamily="34" charset="0"/>
              <a:buChar char="•"/>
            </a:pPr>
            <a:r>
              <a:rPr lang="de-DE" sz="1200" kern="1200" dirty="0">
                <a:solidFill>
                  <a:schemeClr val="tx1"/>
                </a:solidFill>
                <a:effectLst/>
                <a:latin typeface="Calibri" panose="020F0502020204030204" pitchFamily="34" charset="0"/>
                <a:ea typeface="+mn-ea"/>
                <a:cs typeface="Calibri" panose="020F0502020204030204" pitchFamily="34" charset="0"/>
              </a:rPr>
              <a:t>tausende Häuser wurden beschädigt oder zerstört und die lokale Infrastruktur erlitt erhebliche Schäden.</a:t>
            </a:r>
          </a:p>
          <a:p>
            <a:pPr marL="0" indent="0">
              <a:buFont typeface="Arial" panose="020B0604020202020204" pitchFamily="34" charset="0"/>
              <a:buNone/>
            </a:pPr>
            <a:r>
              <a:rPr lang="de-DE" sz="1200" kern="1200" dirty="0">
                <a:solidFill>
                  <a:schemeClr val="tx1"/>
                </a:solidFill>
                <a:effectLst/>
                <a:latin typeface="Calibri" panose="020F0502020204030204" pitchFamily="34" charset="0"/>
                <a:ea typeface="+mn-ea"/>
                <a:cs typeface="Calibri" panose="020F0502020204030204" pitchFamily="34" charset="0"/>
              </a:rPr>
              <a:t>(Landesregierung Rheinland-Pfalz, 2022)</a:t>
            </a:r>
          </a:p>
          <a:p>
            <a:pPr marL="171450" indent="-171450">
              <a:buFont typeface="Arial" panose="020B0604020202020204" pitchFamily="34" charset="0"/>
              <a:buChar char="•"/>
            </a:pPr>
            <a:r>
              <a:rPr lang="de-DE" sz="1200" kern="1200" dirty="0">
                <a:solidFill>
                  <a:schemeClr val="tx1"/>
                </a:solidFill>
                <a:effectLst/>
                <a:latin typeface="Calibri" panose="020F0502020204030204" pitchFamily="34" charset="0"/>
                <a:ea typeface="+mn-ea"/>
                <a:cs typeface="Calibri" panose="020F0502020204030204" pitchFamily="34" charset="0"/>
              </a:rPr>
              <a:t>Laut ersten Hochrechnungen des Gesamtverbands der deutschen Versicherungswirtschaft hat das Hochwasser von 2021 mit einem Schadensmaß von ca. 5,5 Milliarden Euro jedes Hochwasser der letzten Jahrzehnte übertroffen (</a:t>
            </a:r>
            <a:r>
              <a:rPr lang="de-DE" dirty="0" err="1">
                <a:latin typeface="Calibri" panose="020F0502020204030204" pitchFamily="34" charset="0"/>
                <a:cs typeface="Calibri" panose="020F0502020204030204" pitchFamily="34" charset="0"/>
              </a:rPr>
              <a:t>Statista</a:t>
            </a:r>
            <a:r>
              <a:rPr lang="de-DE" dirty="0">
                <a:latin typeface="Calibri" panose="020F0502020204030204" pitchFamily="34" charset="0"/>
                <a:cs typeface="Calibri" panose="020F0502020204030204" pitchFamily="34" charset="0"/>
              </a:rPr>
              <a:t> Research Department, 2025</a:t>
            </a:r>
            <a:r>
              <a:rPr lang="de-DE" sz="1200" kern="1200" dirty="0">
                <a:solidFill>
                  <a:schemeClr val="tx1"/>
                </a:solidFill>
                <a:effectLst/>
                <a:latin typeface="Calibri" panose="020F0502020204030204" pitchFamily="34" charset="0"/>
                <a:ea typeface="+mn-ea"/>
                <a:cs typeface="Calibri" panose="020F0502020204030204" pitchFamily="34" charset="0"/>
              </a:rPr>
              <a:t>).</a:t>
            </a:r>
          </a:p>
          <a:p>
            <a:pPr marL="171450" indent="-171450">
              <a:buFont typeface="Arial" panose="020B0604020202020204" pitchFamily="34" charset="0"/>
              <a:buChar char="•"/>
            </a:pPr>
            <a:r>
              <a:rPr lang="de-DE" dirty="0">
                <a:latin typeface="Calibri" panose="020F0502020204030204" pitchFamily="34" charset="0"/>
                <a:cs typeface="Calibri" panose="020F0502020204030204" pitchFamily="34" charset="0"/>
              </a:rPr>
              <a:t>Die traumatischen Erlebnisse im Ahrtal führten zu einem signifikanten Anstieg psychischer Gesundheitsprobleme, einschließlich Traumatisierungen mit Ängsten, Schlafstörungen, wiederkeh­rende und quälende Erinnerungen</a:t>
            </a:r>
            <a:r>
              <a:rPr lang="de-DE" baseline="0" dirty="0">
                <a:latin typeface="Calibri" panose="020F0502020204030204" pitchFamily="34" charset="0"/>
                <a:cs typeface="Calibri" panose="020F0502020204030204" pitchFamily="34" charset="0"/>
              </a:rPr>
              <a:t> </a:t>
            </a:r>
            <a:r>
              <a:rPr lang="de-DE" dirty="0">
                <a:latin typeface="Calibri" panose="020F0502020204030204" pitchFamily="34" charset="0"/>
                <a:cs typeface="Calibri" panose="020F0502020204030204" pitchFamily="34" charset="0"/>
              </a:rPr>
              <a:t>(</a:t>
            </a:r>
            <a:r>
              <a:rPr lang="de-DE" sz="1200" dirty="0">
                <a:latin typeface="Calibri" panose="020F0502020204030204" pitchFamily="34" charset="0"/>
                <a:cs typeface="Calibri" panose="020F0502020204030204" pitchFamily="34" charset="0"/>
              </a:rPr>
              <a:t>Deutsches Ärzteblatt</a:t>
            </a:r>
            <a:r>
              <a:rPr lang="de-DE" dirty="0">
                <a:latin typeface="Calibri" panose="020F0502020204030204" pitchFamily="34" charset="0"/>
                <a:cs typeface="Calibri" panose="020F0502020204030204" pitchFamily="34" charset="0"/>
              </a:rPr>
              <a:t>, 2021).</a:t>
            </a:r>
          </a:p>
          <a:p>
            <a:pPr marL="171450" indent="-171450">
              <a:buFont typeface="Arial" panose="020B0604020202020204" pitchFamily="34" charset="0"/>
              <a:buChar char="•"/>
            </a:pPr>
            <a:r>
              <a:rPr lang="de-DE" dirty="0">
                <a:latin typeface="Calibri" panose="020F0502020204030204" pitchFamily="34" charset="0"/>
                <a:cs typeface="Calibri" panose="020F0502020204030204" pitchFamily="34" charset="0"/>
              </a:rPr>
              <a:t>nach Fluten, wie der im Ahrtal, besteht zudem ein erhöhtes Risiko für wasserübertragbare Krankheiten.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a:solidFill>
                  <a:schemeClr val="tx1"/>
                </a:solidFill>
                <a:effectLst/>
                <a:latin typeface="Calibri" panose="020F0502020204030204" pitchFamily="34" charset="0"/>
                <a:ea typeface="+mn-ea"/>
                <a:cs typeface="Calibri" panose="020F0502020204030204" pitchFamily="34" charset="0"/>
              </a:rPr>
              <a:t>Über fäkal kontaminiertes Wasser (z. B. durch Überflutung von Abwassersystemen) kann es zu Magen-Darm-Erkrankungen oder Hepatitis A kommen. Das </a:t>
            </a:r>
            <a:r>
              <a:rPr lang="de-DE" sz="1200" dirty="0">
                <a:latin typeface="Calibri" panose="020F0502020204030204" pitchFamily="34" charset="0"/>
                <a:cs typeface="Calibri" panose="020F0502020204030204" pitchFamily="34" charset="0"/>
              </a:rPr>
              <a:t>Robert Koch-Institut (</a:t>
            </a:r>
            <a:r>
              <a:rPr lang="de-DE" sz="1200" kern="1200" dirty="0">
                <a:solidFill>
                  <a:schemeClr val="tx1"/>
                </a:solidFill>
                <a:effectLst/>
                <a:latin typeface="Calibri" panose="020F0502020204030204" pitchFamily="34" charset="0"/>
                <a:ea typeface="+mn-ea"/>
                <a:cs typeface="Calibri" panose="020F0502020204030204" pitchFamily="34" charset="0"/>
              </a:rPr>
              <a:t>RKI) empfiehlt generell in Überschwemmungsgebieten bestimmte Vorsichtsmaßnahmen zu treffen (Hygienemaßnahmen, pers. Schutzausrüstung, Abkochen von Wasser, usw.).</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kern="1200" dirty="0">
                <a:solidFill>
                  <a:schemeClr val="tx1"/>
                </a:solidFill>
                <a:effectLst/>
                <a:latin typeface="Calibri" panose="020F0502020204030204" pitchFamily="34" charset="0"/>
                <a:ea typeface="+mn-ea"/>
                <a:cs typeface="Calibri" panose="020F0502020204030204" pitchFamily="34" charset="0"/>
              </a:rPr>
              <a:t>(RKI, 2024a)</a:t>
            </a:r>
          </a:p>
          <a:p>
            <a:endParaRPr lang="de-DE"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latin typeface="Calibri" panose="020F0502020204030204" pitchFamily="34" charset="0"/>
                <a:cs typeface="Calibri" panose="020F0502020204030204" pitchFamily="34" charset="0"/>
              </a:rPr>
              <a:t>Waldbrandgefahr</a:t>
            </a:r>
            <a:r>
              <a:rPr lang="de-DE" b="1" baseline="0" dirty="0">
                <a:latin typeface="Calibri" panose="020F0502020204030204" pitchFamily="34" charset="0"/>
                <a:cs typeface="Calibri" panose="020F0502020204030204" pitchFamily="34" charset="0"/>
              </a:rPr>
              <a:t> Europa:</a:t>
            </a:r>
            <a:r>
              <a:rPr lang="de-DE" baseline="0" dirty="0">
                <a:latin typeface="Calibri" panose="020F0502020204030204" pitchFamily="34" charset="0"/>
                <a:cs typeface="Calibri" panose="020F0502020204030204" pitchFamily="34" charset="0"/>
              </a:rPr>
              <a:t> Wissenschaftler*Innen gehen davon aus, dass sich </a:t>
            </a:r>
            <a:r>
              <a:rPr lang="de-DE" dirty="0">
                <a:latin typeface="Calibri" panose="020F0502020204030204" pitchFamily="34" charset="0"/>
                <a:cs typeface="Calibri" panose="020F0502020204030204" pitchFamily="34" charset="0"/>
              </a:rPr>
              <a:t>bis zum Ende des Jahrhunderts die Waldbrandgefahr in Südeuropa</a:t>
            </a:r>
            <a:r>
              <a:rPr lang="de-DE" baseline="0" dirty="0">
                <a:latin typeface="Calibri" panose="020F0502020204030204" pitchFamily="34" charset="0"/>
                <a:cs typeface="Calibri" panose="020F0502020204030204" pitchFamily="34" charset="0"/>
              </a:rPr>
              <a:t> </a:t>
            </a:r>
            <a:r>
              <a:rPr lang="de-DE" dirty="0">
                <a:latin typeface="Calibri" panose="020F0502020204030204" pitchFamily="34" charset="0"/>
                <a:cs typeface="Calibri" panose="020F0502020204030204" pitchFamily="34" charset="0"/>
              </a:rPr>
              <a:t>verzehnfache könnte,</a:t>
            </a:r>
            <a:r>
              <a:rPr lang="de-DE" baseline="0" dirty="0">
                <a:latin typeface="Calibri" panose="020F0502020204030204" pitchFamily="34" charset="0"/>
                <a:cs typeface="Calibri" panose="020F0502020204030204" pitchFamily="34" charset="0"/>
              </a:rPr>
              <a:t> besonders betroffen </a:t>
            </a:r>
            <a:r>
              <a:rPr lang="de-DE" dirty="0">
                <a:latin typeface="Calibri" panose="020F0502020204030204" pitchFamily="34" charset="0"/>
                <a:cs typeface="Calibri" panose="020F0502020204030204" pitchFamily="34" charset="0"/>
              </a:rPr>
              <a:t>Spanien, Südfrankreich, Süditalien,</a:t>
            </a:r>
            <a:r>
              <a:rPr lang="de-DE" baseline="0" dirty="0">
                <a:latin typeface="Calibri" panose="020F0502020204030204" pitchFamily="34" charset="0"/>
                <a:cs typeface="Calibri" panose="020F0502020204030204" pitchFamily="34" charset="0"/>
              </a:rPr>
              <a:t> </a:t>
            </a:r>
            <a:r>
              <a:rPr lang="de-DE" dirty="0">
                <a:latin typeface="Calibri" panose="020F0502020204030204" pitchFamily="34" charset="0"/>
                <a:cs typeface="Calibri" panose="020F0502020204030204" pitchFamily="34" charset="0"/>
              </a:rPr>
              <a:t>Griechenland und Türkei. Zwar werden Brände</a:t>
            </a:r>
            <a:r>
              <a:rPr lang="de-DE" baseline="0" dirty="0">
                <a:latin typeface="Calibri" panose="020F0502020204030204" pitchFamily="34" charset="0"/>
                <a:cs typeface="Calibri" panose="020F0502020204030204" pitchFamily="34" charset="0"/>
              </a:rPr>
              <a:t> zu ca. 96 % von</a:t>
            </a:r>
            <a:r>
              <a:rPr lang="de-DE" dirty="0">
                <a:latin typeface="Calibri" panose="020F0502020204030204" pitchFamily="34" charset="0"/>
                <a:cs typeface="Calibri" panose="020F0502020204030204" pitchFamily="34" charset="0"/>
              </a:rPr>
              <a:t> Menschen ausgelöst, jedoch bestimmen</a:t>
            </a:r>
            <a:r>
              <a:rPr lang="de-DE" baseline="0" dirty="0">
                <a:latin typeface="Calibri" panose="020F0502020204030204" pitchFamily="34" charset="0"/>
                <a:cs typeface="Calibri" panose="020F0502020204030204" pitchFamily="34" charset="0"/>
              </a:rPr>
              <a:t> die </a:t>
            </a:r>
            <a:r>
              <a:rPr lang="de-DE" dirty="0">
                <a:latin typeface="Calibri" panose="020F0502020204030204" pitchFamily="34" charset="0"/>
                <a:cs typeface="Calibri" panose="020F0502020204030204" pitchFamily="34" charset="0"/>
              </a:rPr>
              <a:t>meteorologischen Bedingungen darüber, wie stark sich ein Brand ausbreiten kann.</a:t>
            </a:r>
            <a:r>
              <a:rPr lang="de-DE" baseline="0" dirty="0">
                <a:latin typeface="Calibri" panose="020F0502020204030204" pitchFamily="34" charset="0"/>
                <a:cs typeface="Calibri" panose="020F0502020204030204" pitchFamily="34" charset="0"/>
              </a:rPr>
              <a:t> </a:t>
            </a:r>
            <a:r>
              <a:rPr lang="de-DE" dirty="0">
                <a:latin typeface="Calibri" panose="020F0502020204030204" pitchFamily="34" charset="0"/>
                <a:cs typeface="Calibri" panose="020F0502020204030204" pitchFamily="34" charset="0"/>
              </a:rPr>
              <a:t>(</a:t>
            </a:r>
            <a:r>
              <a:rPr lang="de-DE" dirty="0" err="1">
                <a:latin typeface="Calibri" panose="020F0502020204030204" pitchFamily="34" charset="0"/>
                <a:cs typeface="Calibri" panose="020F0502020204030204" pitchFamily="34" charset="0"/>
              </a:rPr>
              <a:t>El</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Garroussi</a:t>
            </a:r>
            <a:r>
              <a:rPr lang="de-DE" dirty="0">
                <a:latin typeface="Calibri" panose="020F0502020204030204" pitchFamily="34" charset="0"/>
                <a:cs typeface="Calibri" panose="020F0502020204030204" pitchFamily="34" charset="0"/>
              </a:rPr>
              <a:t> et al., 2024)</a:t>
            </a:r>
            <a:endParaRPr lang="de-DE" baseline="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latin typeface="Calibri" panose="020F0502020204030204" pitchFamily="34" charset="0"/>
                <a:cs typeface="Calibri" panose="020F0502020204030204" pitchFamily="34" charset="0"/>
              </a:rPr>
              <a:t>Im August 2023 </a:t>
            </a:r>
            <a:r>
              <a:rPr lang="de-DE" dirty="0">
                <a:latin typeface="Calibri" panose="020F0502020204030204" pitchFamily="34" charset="0"/>
                <a:cs typeface="Calibri" panose="020F0502020204030204" pitchFamily="34" charset="0"/>
              </a:rPr>
              <a:t>musste die EU den bislang größten Luftunterstützungseinsatz zur Brandbekämpfung in Griechenland koordinieren. In der Region </a:t>
            </a:r>
            <a:r>
              <a:rPr lang="de-DE" dirty="0" err="1">
                <a:latin typeface="Calibri" panose="020F0502020204030204" pitchFamily="34" charset="0"/>
                <a:cs typeface="Calibri" panose="020F0502020204030204" pitchFamily="34" charset="0"/>
              </a:rPr>
              <a:t>Alexandroupolis</a:t>
            </a:r>
            <a:r>
              <a:rPr lang="de-DE" dirty="0">
                <a:latin typeface="Calibri" panose="020F0502020204030204" pitchFamily="34" charset="0"/>
                <a:cs typeface="Calibri" panose="020F0502020204030204" pitchFamily="34" charset="0"/>
              </a:rPr>
              <a:t> verbrannten</a:t>
            </a:r>
            <a:r>
              <a:rPr lang="de-DE" baseline="0" dirty="0">
                <a:latin typeface="Calibri" panose="020F0502020204030204" pitchFamily="34" charset="0"/>
                <a:cs typeface="Calibri" panose="020F0502020204030204" pitchFamily="34" charset="0"/>
              </a:rPr>
              <a:t> mehr</a:t>
            </a:r>
            <a:r>
              <a:rPr lang="de-DE" dirty="0">
                <a:latin typeface="Calibri" panose="020F0502020204030204" pitchFamily="34" charset="0"/>
                <a:cs typeface="Calibri" panose="020F0502020204030204" pitchFamily="34" charset="0"/>
              </a:rPr>
              <a:t> als 81.000 Hektar. Dieser Waldbrand war der größte Flächenbrand in der EU seit 2000. (Europäische</a:t>
            </a:r>
            <a:r>
              <a:rPr lang="de-DE" baseline="0" dirty="0">
                <a:latin typeface="Calibri" panose="020F0502020204030204" pitchFamily="34" charset="0"/>
                <a:cs typeface="Calibri" panose="020F0502020204030204" pitchFamily="34" charset="0"/>
              </a:rPr>
              <a:t> Kommission, 2023)</a:t>
            </a:r>
          </a:p>
          <a:p>
            <a:r>
              <a:rPr lang="de-DE" dirty="0">
                <a:latin typeface="Calibri" panose="020F0502020204030204" pitchFamily="34" charset="0"/>
                <a:cs typeface="Calibri" panose="020F0502020204030204" pitchFamily="34" charset="0"/>
              </a:rPr>
              <a:t>Im Sommer 2018 litt aber auch Schweden unter den </a:t>
            </a:r>
            <a:r>
              <a:rPr lang="de-DE" b="0" i="0" u="none" dirty="0">
                <a:solidFill>
                  <a:schemeClr val="tx1"/>
                </a:solidFill>
                <a:latin typeface="Calibri" panose="020F0502020204030204" pitchFamily="34" charset="0"/>
                <a:cs typeface="Calibri" panose="020F0502020204030204" pitchFamily="34" charset="0"/>
              </a:rPr>
              <a:t>schlimmsten Waldbränden</a:t>
            </a:r>
            <a:r>
              <a:rPr lang="de-DE" b="0" i="0" u="none" baseline="0" dirty="0">
                <a:solidFill>
                  <a:schemeClr val="tx1"/>
                </a:solidFill>
                <a:latin typeface="Calibri" panose="020F0502020204030204" pitchFamily="34" charset="0"/>
                <a:cs typeface="Calibri" panose="020F0502020204030204" pitchFamily="34" charset="0"/>
              </a:rPr>
              <a:t> </a:t>
            </a:r>
            <a:r>
              <a:rPr lang="de-DE" dirty="0">
                <a:latin typeface="Calibri" panose="020F0502020204030204" pitchFamily="34" charset="0"/>
                <a:cs typeface="Calibri" panose="020F0502020204030204" pitchFamily="34" charset="0"/>
              </a:rPr>
              <a:t>seit mehr als hundert Jahren,</a:t>
            </a:r>
            <a:r>
              <a:rPr lang="de-DE" baseline="0" dirty="0">
                <a:latin typeface="Calibri" panose="020F0502020204030204" pitchFamily="34" charset="0"/>
                <a:cs typeface="Calibri" panose="020F0502020204030204" pitchFamily="34" charset="0"/>
              </a:rPr>
              <a:t> verbrannt sind </a:t>
            </a:r>
            <a:r>
              <a:rPr lang="de-DE" dirty="0">
                <a:latin typeface="Calibri" panose="020F0502020204030204" pitchFamily="34" charset="0"/>
                <a:cs typeface="Calibri" panose="020F0502020204030204" pitchFamily="34" charset="0"/>
              </a:rPr>
              <a:t>30 000 Hektar Land. (</a:t>
            </a:r>
            <a:r>
              <a:rPr lang="de-DE" dirty="0" err="1">
                <a:latin typeface="Calibri" panose="020F0502020204030204" pitchFamily="34" charset="0"/>
                <a:cs typeface="Calibri" panose="020F0502020204030204" pitchFamily="34" charset="0"/>
              </a:rPr>
              <a:t>El</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Garroussi</a:t>
            </a:r>
            <a:r>
              <a:rPr lang="de-DE" dirty="0">
                <a:latin typeface="Calibri" panose="020F0502020204030204" pitchFamily="34" charset="0"/>
                <a:cs typeface="Calibri" panose="020F0502020204030204" pitchFamily="34" charset="0"/>
              </a:rPr>
              <a:t> et al., 2024)</a:t>
            </a:r>
          </a:p>
          <a:p>
            <a:endParaRPr lang="de-DE"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latin typeface="Calibri" panose="020F0502020204030204" pitchFamily="34" charset="0"/>
                <a:cs typeface="Calibri" panose="020F0502020204030204" pitchFamily="34" charset="0"/>
              </a:rPr>
              <a:t>Erdbeben in der Türkei und Syrien (2023):</a:t>
            </a:r>
            <a:r>
              <a:rPr lang="de-DE" b="1" baseline="0" dirty="0">
                <a:latin typeface="Calibri" panose="020F0502020204030204" pitchFamily="34" charset="0"/>
                <a:cs typeface="Calibri" panose="020F050202020403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latin typeface="Calibri" panose="020F0502020204030204" pitchFamily="34" charset="0"/>
                <a:cs typeface="Calibri" panose="020F0502020204030204" pitchFamily="34" charset="0"/>
              </a:rPr>
              <a:t>massive Zerstörungen;</a:t>
            </a:r>
            <a:r>
              <a:rPr lang="de-DE" baseline="0" dirty="0">
                <a:latin typeface="Calibri" panose="020F0502020204030204" pitchFamily="34" charset="0"/>
                <a:cs typeface="Calibri" panose="020F0502020204030204" pitchFamily="34" charset="0"/>
              </a:rPr>
              <a:t> </a:t>
            </a:r>
            <a:r>
              <a:rPr lang="de-DE" dirty="0">
                <a:latin typeface="Calibri" panose="020F0502020204030204" pitchFamily="34" charset="0"/>
                <a:cs typeface="Calibri" panose="020F0502020204030204" pitchFamily="34" charset="0"/>
              </a:rPr>
              <a:t>über 50.000 Menschen starben und Millionen wurden obdachlos.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latin typeface="Calibri" panose="020F0502020204030204" pitchFamily="34" charset="0"/>
                <a:cs typeface="Calibri" panose="020F0502020204030204" pitchFamily="34" charset="0"/>
              </a:rPr>
              <a:t>Die Zerstörung der Infrastruktur erschwerte zudem den Zugang zu medizinischer Versorgung, was zum</a:t>
            </a:r>
            <a:r>
              <a:rPr lang="de-DE" baseline="0" dirty="0">
                <a:latin typeface="Calibri" panose="020F0502020204030204" pitchFamily="34" charset="0"/>
                <a:cs typeface="Calibri" panose="020F0502020204030204" pitchFamily="34" charset="0"/>
              </a:rPr>
              <a:t> </a:t>
            </a:r>
            <a:r>
              <a:rPr lang="de-DE" dirty="0">
                <a:latin typeface="Calibri" panose="020F0502020204030204" pitchFamily="34" charset="0"/>
                <a:cs typeface="Calibri" panose="020F0502020204030204" pitchFamily="34" charset="0"/>
              </a:rPr>
              <a:t>Anstieg von Infektionskrankheiten führte.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a:latin typeface="Calibri" panose="020F0502020204030204" pitchFamily="34" charset="0"/>
                <a:cs typeface="Calibri" panose="020F0502020204030204" pitchFamily="34" charset="0"/>
              </a:rPr>
              <a:t>(United </a:t>
            </a:r>
            <a:r>
              <a:rPr lang="de-DE" dirty="0" err="1">
                <a:latin typeface="Calibri" panose="020F0502020204030204" pitchFamily="34" charset="0"/>
                <a:cs typeface="Calibri" panose="020F0502020204030204" pitchFamily="34" charset="0"/>
              </a:rPr>
              <a:t>Nations</a:t>
            </a:r>
            <a:r>
              <a:rPr lang="de-DE" dirty="0">
                <a:latin typeface="Calibri" panose="020F0502020204030204" pitchFamily="34" charset="0"/>
                <a:cs typeface="Calibri" panose="020F0502020204030204" pitchFamily="34" charset="0"/>
              </a:rPr>
              <a:t> Office </a:t>
            </a:r>
            <a:r>
              <a:rPr lang="de-DE" dirty="0" err="1">
                <a:latin typeface="Calibri" panose="020F0502020204030204" pitchFamily="34" charset="0"/>
                <a:cs typeface="Calibri" panose="020F0502020204030204" pitchFamily="34" charset="0"/>
              </a:rPr>
              <a:t>for</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the</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Coordination</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of</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Humanitarian</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Affairs</a:t>
            </a:r>
            <a:r>
              <a:rPr lang="de-DE" dirty="0">
                <a:latin typeface="Calibri" panose="020F0502020204030204" pitchFamily="34" charset="0"/>
                <a:cs typeface="Calibri" panose="020F0502020204030204" pitchFamily="34" charset="0"/>
              </a:rPr>
              <a:t>, 2023)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latin typeface="Calibri" panose="020F0502020204030204" pitchFamily="34" charset="0"/>
              <a:cs typeface="Calibri" panose="020F0502020204030204" pitchFamily="34" charset="0"/>
            </a:endParaRPr>
          </a:p>
          <a:p>
            <a:endParaRPr lang="de-DE" b="1" dirty="0">
              <a:latin typeface="Calibri" panose="020F0502020204030204" pitchFamily="34" charset="0"/>
              <a:cs typeface="Calibri" panose="020F0502020204030204" pitchFamily="34" charset="0"/>
            </a:endParaRPr>
          </a:p>
          <a:p>
            <a:endParaRPr lang="de-DE" baseline="0" dirty="0">
              <a:latin typeface="Calibri" panose="020F0502020204030204" pitchFamily="34" charset="0"/>
              <a:cs typeface="Calibri" panose="020F0502020204030204" pitchFamily="34" charset="0"/>
            </a:endParaRPr>
          </a:p>
        </p:txBody>
      </p:sp>
      <p:sp>
        <p:nvSpPr>
          <p:cNvPr id="4" name="Foliennummernplatzhalter 3"/>
          <p:cNvSpPr>
            <a:spLocks noGrp="1"/>
          </p:cNvSpPr>
          <p:nvPr>
            <p:ph type="sldNum" sz="quarter" idx="10"/>
          </p:nvPr>
        </p:nvSpPr>
        <p:spPr/>
        <p:txBody>
          <a:bodyPr/>
          <a:lstStyle/>
          <a:p>
            <a:fld id="{551367AA-DC43-43C4-BC99-49169608304F}" type="slidenum">
              <a:rPr lang="de-DE" smtClean="0"/>
              <a:t>17</a:t>
            </a:fld>
            <a:endParaRPr lang="de-DE"/>
          </a:p>
        </p:txBody>
      </p:sp>
    </p:spTree>
    <p:extLst>
      <p:ext uri="{BB962C8B-B14F-4D97-AF65-F5344CB8AC3E}">
        <p14:creationId xmlns:p14="http://schemas.microsoft.com/office/powerpoint/2010/main" val="3428164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baseline="0" dirty="0"/>
              <a:t>Fotos „Überschwemmung Sozialstation“: </a:t>
            </a:r>
            <a:r>
              <a:rPr lang="de-DE" b="0" baseline="0" dirty="0"/>
              <a:t>Mai </a:t>
            </a:r>
            <a:r>
              <a:rPr lang="de-DE" baseline="0" dirty="0"/>
              <a:t>2016, Überflutung einer Sozialstation in Süddeutschland, innerhalb kürzester Zeit, inkl. Kellerräumen (mit Servern, Archiv, Pflegeutensilien, usw.), Tiefgarage, Parkplatz, Fuhrpark</a:t>
            </a:r>
          </a:p>
          <a:p>
            <a:endParaRPr lang="de-DE" baseline="0" dirty="0"/>
          </a:p>
          <a:p>
            <a:r>
              <a:rPr lang="de-DE" b="0" u="sng" dirty="0"/>
              <a:t>Optional: Weitere globale Beispiele</a:t>
            </a:r>
            <a:r>
              <a:rPr lang="de-DE" b="0" u="sng" baseline="0" dirty="0"/>
              <a:t> zu nennenswerten Naturkatastrophen der letzten Jahre und Ihren Zusammenhängen zur menschlichen Gesundheit:</a:t>
            </a:r>
            <a:endParaRPr lang="de-DE" b="1" baseline="0" dirty="0"/>
          </a:p>
          <a:p>
            <a:r>
              <a:rPr lang="de-DE" b="1" dirty="0"/>
              <a:t>Flutkatastrophe Pakistan (2022):</a:t>
            </a:r>
            <a:r>
              <a:rPr lang="de-DE" b="1" baseline="0" dirty="0"/>
              <a:t> </a:t>
            </a:r>
            <a:r>
              <a:rPr lang="de-DE" dirty="0"/>
              <a:t>eine der schlimmsten Flutkatastrophen in der Geschichte des Landes, durch starke Monsunregen und die Schmelze von Gletschern verstärkt; </a:t>
            </a:r>
            <a:r>
              <a:rPr lang="de-DE" b="0" dirty="0"/>
              <a:t>über</a:t>
            </a:r>
            <a:r>
              <a:rPr lang="de-DE" b="1" dirty="0"/>
              <a:t> </a:t>
            </a:r>
            <a:r>
              <a:rPr lang="de-DE" dirty="0"/>
              <a:t>1.700 Todesfälle und Vertreibung von Millionen von Menschen. Die Überschwemmungen führten zu einem Anstieg von Malaria, Dengue-Fieber und anderen infektiösen Krankheiten. (</a:t>
            </a:r>
            <a:r>
              <a:rPr lang="en-US" dirty="0"/>
              <a:t>United Nations,</a:t>
            </a:r>
            <a:r>
              <a:rPr lang="en-US" baseline="0" dirty="0"/>
              <a:t> </a:t>
            </a:r>
            <a:r>
              <a:rPr lang="en-US" dirty="0"/>
              <a:t>2023).</a:t>
            </a:r>
            <a:endParaRPr lang="de-DE" dirty="0"/>
          </a:p>
          <a:p>
            <a:r>
              <a:rPr lang="de-DE" b="1" dirty="0"/>
              <a:t>Hurrikan Ian Florida, USA</a:t>
            </a:r>
            <a:r>
              <a:rPr lang="de-DE" b="1" baseline="0" dirty="0"/>
              <a:t> </a:t>
            </a:r>
            <a:r>
              <a:rPr lang="de-DE" b="1" dirty="0"/>
              <a:t>(2022):</a:t>
            </a:r>
            <a:r>
              <a:rPr lang="de-DE" dirty="0"/>
              <a:t> verursachte massive Überschwemmungen und Zerstörungen,</a:t>
            </a:r>
            <a:r>
              <a:rPr lang="de-DE" baseline="0" dirty="0"/>
              <a:t> forderte m</a:t>
            </a:r>
            <a:r>
              <a:rPr lang="de-DE" dirty="0"/>
              <a:t>ehr als 150 Todesfälle,</a:t>
            </a:r>
            <a:r>
              <a:rPr lang="de-DE" baseline="0" dirty="0"/>
              <a:t> die </a:t>
            </a:r>
            <a:r>
              <a:rPr lang="de-DE" dirty="0"/>
              <a:t>direkt oder indirekt dem Sturm zugeschrieben werden konnten. Die Überschwemmungen führten zudem zum Anstieg von wasserübertragbaren Krankheiten und anderen Gesundheitsproblemen. (National </a:t>
            </a:r>
            <a:r>
              <a:rPr lang="de-DE" dirty="0" err="1"/>
              <a:t>Hurricane</a:t>
            </a:r>
            <a:r>
              <a:rPr lang="de-DE" dirty="0"/>
              <a:t> Center,</a:t>
            </a:r>
            <a:r>
              <a:rPr lang="de-DE" baseline="0" dirty="0"/>
              <a:t> 2023)</a:t>
            </a:r>
          </a:p>
          <a:p>
            <a:r>
              <a:rPr lang="de-DE" b="1" dirty="0"/>
              <a:t>Waldbrände in Australien (2020):</a:t>
            </a:r>
            <a:r>
              <a:rPr lang="de-DE" b="1" baseline="0" dirty="0"/>
              <a:t> </a:t>
            </a:r>
            <a:r>
              <a:rPr lang="de-DE" dirty="0"/>
              <a:t>eine der schlimmsten Feuerperioden in der Geschichte des Landes, angetrieben durch extreme Hitze und Trockenheit. Ca. 33 Menschen starben direkt durch die Brände, viele mehr erlitten gesundheitliche Probleme durch Rauch und Luftverschmutzung. Es wurden auch langfristige Auswirkungen auf die psychische Gesundheit der betroffenen Bevölkerung</a:t>
            </a:r>
            <a:r>
              <a:rPr lang="de-DE" baseline="0" dirty="0"/>
              <a:t> festgestellt. (</a:t>
            </a:r>
            <a:r>
              <a:rPr lang="de-DE" sz="1200" dirty="0"/>
              <a:t>Royal </a:t>
            </a:r>
            <a:r>
              <a:rPr lang="de-DE" sz="1200" dirty="0" err="1"/>
              <a:t>Commission</a:t>
            </a:r>
            <a:r>
              <a:rPr lang="de-DE" sz="1200" dirty="0"/>
              <a:t> </a:t>
            </a:r>
            <a:r>
              <a:rPr lang="de-DE" sz="1200" dirty="0" err="1"/>
              <a:t>into</a:t>
            </a:r>
            <a:r>
              <a:rPr lang="de-DE" sz="1200" dirty="0"/>
              <a:t> National Natural </a:t>
            </a:r>
            <a:r>
              <a:rPr lang="de-DE" sz="1200" dirty="0" err="1"/>
              <a:t>Disaster</a:t>
            </a:r>
            <a:r>
              <a:rPr lang="de-DE" sz="1200" dirty="0"/>
              <a:t> Arrangements</a:t>
            </a:r>
            <a:r>
              <a:rPr lang="de-DE" dirty="0"/>
              <a:t>,</a:t>
            </a:r>
            <a:r>
              <a:rPr lang="de-DE" baseline="0" dirty="0"/>
              <a:t> </a:t>
            </a:r>
            <a:r>
              <a:rPr lang="de-DE" dirty="0"/>
              <a:t>2021)</a:t>
            </a:r>
          </a:p>
          <a:p>
            <a:endParaRPr lang="de-DE" b="0" dirty="0"/>
          </a:p>
          <a:p>
            <a:r>
              <a:rPr lang="de-DE" b="1" dirty="0"/>
              <a:t>Überleitung:</a:t>
            </a:r>
            <a:r>
              <a:rPr lang="de-DE" b="1" baseline="0" dirty="0"/>
              <a:t> </a:t>
            </a:r>
            <a:r>
              <a:rPr lang="de-DE" b="0" baseline="0" dirty="0"/>
              <a:t>Zunehmend an Bedeutung gewinnt auch das Thema „vektor- und nagetierassoziierte Erkrankungen“, die sich aufgrund des Klimawandels immer mehr verbreiten. Hierzu wollen wir uns ein Szenario anschauen…</a:t>
            </a:r>
            <a:endParaRPr lang="de-DE" b="0" dirty="0"/>
          </a:p>
        </p:txBody>
      </p:sp>
      <p:sp>
        <p:nvSpPr>
          <p:cNvPr id="4" name="Foliennummernplatzhalter 3"/>
          <p:cNvSpPr>
            <a:spLocks noGrp="1"/>
          </p:cNvSpPr>
          <p:nvPr>
            <p:ph type="sldNum" sz="quarter" idx="10"/>
          </p:nvPr>
        </p:nvSpPr>
        <p:spPr/>
        <p:txBody>
          <a:bodyPr/>
          <a:lstStyle/>
          <a:p>
            <a:fld id="{551367AA-DC43-43C4-BC99-49169608304F}" type="slidenum">
              <a:rPr lang="de-DE" smtClean="0"/>
              <a:t>18</a:t>
            </a:fld>
            <a:endParaRPr lang="de-DE"/>
          </a:p>
        </p:txBody>
      </p:sp>
    </p:spTree>
    <p:extLst>
      <p:ext uri="{BB962C8B-B14F-4D97-AF65-F5344CB8AC3E}">
        <p14:creationId xmlns:p14="http://schemas.microsoft.com/office/powerpoint/2010/main" val="3173598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t>Bevor wir mit einer Transferaufgabe und dem konkreten Praxisbezug beginnen, wollen wir uns einleitend ein Szenario anschauen, an dem wir anknüpfen werden…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a:p>
          <a:p>
            <a:r>
              <a:rPr lang="de-DE" baseline="0" dirty="0"/>
              <a:t>Video: </a:t>
            </a:r>
            <a:r>
              <a:rPr lang="de-DE" dirty="0">
                <a:hlinkClick r:id="rId3"/>
              </a:rPr>
              <a:t>https://av.tib.eu/media/72148</a:t>
            </a:r>
            <a:endParaRPr lang="de-DE" sz="1200" b="0" i="0" u="none" strike="noStrike" kern="1200" baseline="0" dirty="0">
              <a:solidFill>
                <a:schemeClr val="tx1"/>
              </a:solidFill>
              <a:latin typeface="+mn-lt"/>
              <a:ea typeface="+mn-ea"/>
              <a:cs typeface="+mn-cs"/>
            </a:endParaRPr>
          </a:p>
          <a:p>
            <a:r>
              <a:rPr lang="de-DE" sz="1200" b="1" i="0" u="none" strike="noStrike" kern="1200" baseline="0" dirty="0">
                <a:solidFill>
                  <a:schemeClr val="tx1"/>
                </a:solidFill>
                <a:latin typeface="+mn-lt"/>
                <a:ea typeface="+mn-ea"/>
                <a:cs typeface="+mn-cs"/>
              </a:rPr>
              <a:t>Ggf. Plenumsfrage: </a:t>
            </a:r>
            <a:r>
              <a:rPr lang="de-DE" b="1" dirty="0"/>
              <a:t>Halten</a:t>
            </a:r>
            <a:r>
              <a:rPr lang="de-DE" b="1" baseline="0" dirty="0"/>
              <a:t> Sie das Szenario für realistisch? Gibt es bereits ähnliche Erfahrungen?</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367AA-DC43-43C4-BC99-49169608304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52076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r>
              <a:rPr lang="de-DE" sz="1200" dirty="0">
                <a:latin typeface="Calibri" panose="020F0502020204030204" pitchFamily="34" charset="0"/>
                <a:cs typeface="Calibri" panose="020F0502020204030204" pitchFamily="34" charset="0"/>
              </a:rPr>
              <a:t>Das Projekt “Naht” wurde vom 01.04.2024 bis 31.03.2026 von den Hochschulen Esslingen, Bielefeld und Hannover durchgeführt und hatte zum Ziel, Nachhaltigkeit und digitale Kompetenzen in die pflegeberufliche Bildung zu integrieren. Es wurde vom Bundesministerium für Bildung, Familie, Senioren, Frauen und Jugend (BMFSFJ), im Rahmen der Förderrichtlinie "Nachhaltig im Beruf – zukunftsorientiert ausbilden" (NIB) sowie der Europäischen Union über den Europäischen Sozialfonds Plus (ESF Plus) gefördert.</a:t>
            </a:r>
          </a:p>
          <a:p>
            <a:pPr algn="just"/>
            <a:endParaRPr lang="de-DE" sz="1200" dirty="0">
              <a:latin typeface="Calibri" panose="020F0502020204030204" pitchFamily="34" charset="0"/>
              <a:cs typeface="Calibri" panose="020F0502020204030204" pitchFamily="34" charset="0"/>
            </a:endParaRPr>
          </a:p>
          <a:p>
            <a:pPr algn="just"/>
            <a:r>
              <a:rPr lang="de-DE" sz="1200" b="1" dirty="0">
                <a:latin typeface="Calibri" panose="020F0502020204030204" pitchFamily="34" charset="0"/>
                <a:cs typeface="Calibri" panose="020F0502020204030204" pitchFamily="34" charset="0"/>
              </a:rPr>
              <a:t>Ziele des Projekts</a:t>
            </a:r>
            <a:r>
              <a:rPr lang="de-DE" sz="1200" dirty="0">
                <a:latin typeface="Calibri" panose="020F0502020204030204" pitchFamily="34" charset="0"/>
                <a:cs typeface="Calibri" panose="020F0502020204030204" pitchFamily="34" charset="0"/>
              </a:rPr>
              <a:t>:</a:t>
            </a:r>
          </a:p>
          <a:p>
            <a:pPr algn="just"/>
            <a:endParaRPr lang="de-DE" sz="12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de-DE" sz="1200" dirty="0">
                <a:latin typeface="Calibri" panose="020F0502020204030204" pitchFamily="34" charset="0"/>
                <a:cs typeface="Calibri" panose="020F0502020204030204" pitchFamily="34" charset="0"/>
              </a:rPr>
              <a:t>Qualifizierung der Praxisanleitenden: Fort- und Weiterbildungen sollen Praxisanleitende dazu befähigen, nachhaltigkeitsbezogene Kompetenzen an Auszubildende weiterzugeben.</a:t>
            </a:r>
          </a:p>
          <a:p>
            <a:pPr marL="285750" indent="-285750" algn="just">
              <a:buFont typeface="Arial" panose="020B0604020202020204" pitchFamily="34" charset="0"/>
              <a:buChar char="•"/>
            </a:pPr>
            <a:r>
              <a:rPr lang="de-DE" sz="1200" dirty="0">
                <a:latin typeface="Calibri" panose="020F0502020204030204" pitchFamily="34" charset="0"/>
                <a:cs typeface="Calibri" panose="020F0502020204030204" pitchFamily="34" charset="0"/>
              </a:rPr>
              <a:t>Curriculare Integration: Nachhaltigkeitsinhalte werden dauerhaft in die Fort- und Weiterbildungspläne integriert, sodass das Konzept der Planetary </a:t>
            </a:r>
            <a:r>
              <a:rPr lang="de-DE" sz="1200" dirty="0" err="1">
                <a:latin typeface="Calibri" panose="020F0502020204030204" pitchFamily="34" charset="0"/>
                <a:cs typeface="Calibri" panose="020F0502020204030204" pitchFamily="34" charset="0"/>
              </a:rPr>
              <a:t>Health</a:t>
            </a:r>
            <a:r>
              <a:rPr lang="de-DE" sz="1200" dirty="0">
                <a:latin typeface="Calibri" panose="020F0502020204030204" pitchFamily="34" charset="0"/>
                <a:cs typeface="Calibri" panose="020F0502020204030204" pitchFamily="34" charset="0"/>
              </a:rPr>
              <a:t> von Anfang an in die pflegerische Praxis einfließt.</a:t>
            </a:r>
          </a:p>
          <a:p>
            <a:pPr marL="285750" indent="-285750" algn="just">
              <a:buFont typeface="Arial" panose="020B0604020202020204" pitchFamily="34" charset="0"/>
              <a:buChar char="•"/>
            </a:pPr>
            <a:r>
              <a:rPr lang="de-DE" sz="1200" dirty="0">
                <a:latin typeface="Calibri" panose="020F0502020204030204" pitchFamily="34" charset="0"/>
                <a:cs typeface="Calibri" panose="020F0502020204030204" pitchFamily="34" charset="0"/>
              </a:rPr>
              <a:t>Erfahrungsanalyse und Empfehlungen: Die gesammelten Erfahrungen werden ausgewertet und veröffentlicht, um Empfehlungen für die Pflegeausbildung zu formulieren.</a:t>
            </a:r>
          </a:p>
          <a:p>
            <a:pPr algn="just"/>
            <a:endParaRPr lang="de-DE" sz="1200" dirty="0">
              <a:latin typeface="Calibri" panose="020F0502020204030204" pitchFamily="34" charset="0"/>
              <a:cs typeface="Calibri" panose="020F0502020204030204" pitchFamily="34" charset="0"/>
            </a:endParaRPr>
          </a:p>
          <a:p>
            <a:endParaRPr lang="de-DE" sz="1200" dirty="0">
              <a:latin typeface="Calibri" panose="020F0502020204030204" pitchFamily="34" charset="0"/>
              <a:cs typeface="Calibri" panose="020F0502020204030204" pitchFamily="34" charset="0"/>
            </a:endParaRP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367AA-DC43-43C4-BC99-49169608304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274581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Nachbesprechung</a:t>
            </a:r>
            <a:r>
              <a:rPr lang="de-DE" baseline="0" dirty="0"/>
              <a:t> der Situation durchlesen lassen.</a:t>
            </a:r>
          </a:p>
          <a:p>
            <a:endParaRPr lang="de-DE" baseline="0" dirty="0"/>
          </a:p>
          <a:p>
            <a:r>
              <a:rPr lang="de-DE" baseline="0" dirty="0"/>
              <a:t>Nochmal verdeutlichen: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baseline="0" dirty="0"/>
              <a:t>Der Stellenwert von „Krankenbeobachtung“ kommt hier zum Tragen.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baseline="0" dirty="0"/>
              <a:t>Prävention und Gesundheitsförderung im Kontext von „Klimawandel und Auswirkungen auf die menschliche Gesundheit“ werden herausgestellt.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baseline="0" dirty="0"/>
              <a:t>Interdisziplinäre Zusammenarbeit gewinnt noch mehr an Relevanz.</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baseline="0" dirty="0"/>
              <a:t>Vor allem das Thema Beratung und Beratungskompetenz zeigt sich als eine zentrale Aufgabe/ Handlungsstrategie von Pflegefachkräften </a:t>
            </a:r>
            <a:r>
              <a:rPr lang="de-DE" baseline="0" dirty="0">
                <a:sym typeface="Wingdings" panose="05000000000000000000" pitchFamily="2" charset="2"/>
              </a:rPr>
              <a:t> Verweis auch auf </a:t>
            </a:r>
            <a:r>
              <a:rPr lang="de-DE" baseline="0" dirty="0" err="1">
                <a:sym typeface="Wingdings" panose="05000000000000000000" pitchFamily="2" charset="2"/>
              </a:rPr>
              <a:t>Mentoringgespräche</a:t>
            </a:r>
            <a:r>
              <a:rPr lang="de-DE" baseline="0" dirty="0">
                <a:sym typeface="Wingdings" panose="05000000000000000000" pitchFamily="2" charset="2"/>
              </a:rPr>
              <a:t> Modul 3</a:t>
            </a:r>
            <a:endParaRPr lang="de-DE" baseline="0"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de-DE" baseline="0"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DE" b="1" baseline="0" dirty="0"/>
              <a:t>Überleitung: </a:t>
            </a:r>
            <a:r>
              <a:rPr lang="de-DE" baseline="0" dirty="0"/>
              <a:t>Wie bereits im Szenario deutlich wird, ist das Thema „Infektionskrankheiten bereits ein altbekanntes, das jedoch vor dem Hintergrund des Klimawandels immer bedeutsamer wird. Dies wollen wir uns im Folgenden genauer anschauen, nachdem wir körperlich etwas tätig geworden sind…</a:t>
            </a:r>
          </a:p>
        </p:txBody>
      </p:sp>
      <p:sp>
        <p:nvSpPr>
          <p:cNvPr id="4" name="Foliennummernplatzhalter 3"/>
          <p:cNvSpPr>
            <a:spLocks noGrp="1"/>
          </p:cNvSpPr>
          <p:nvPr>
            <p:ph type="sldNum" sz="quarter" idx="10"/>
          </p:nvPr>
        </p:nvSpPr>
        <p:spPr/>
        <p:txBody>
          <a:bodyPr/>
          <a:lstStyle/>
          <a:p>
            <a:fld id="{551367AA-DC43-43C4-BC99-49169608304F}" type="slidenum">
              <a:rPr lang="de-DE" smtClean="0"/>
              <a:t>20</a:t>
            </a:fld>
            <a:endParaRPr lang="de-DE"/>
          </a:p>
        </p:txBody>
      </p:sp>
    </p:spTree>
    <p:extLst>
      <p:ext uri="{BB962C8B-B14F-4D97-AF65-F5344CB8AC3E}">
        <p14:creationId xmlns:p14="http://schemas.microsoft.com/office/powerpoint/2010/main" val="4268671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Bewegte Pause,</a:t>
            </a:r>
            <a:r>
              <a:rPr lang="de-DE" baseline="0" dirty="0"/>
              <a:t> ca. 5-7 Min.</a:t>
            </a:r>
          </a:p>
          <a:p>
            <a:r>
              <a:rPr lang="de-DE" baseline="0" dirty="0"/>
              <a:t>Es können alle oder nur einzelne Übungen mit den Teilnehmenden durchgeführt werden. Natürlich können die Übungen auch beliebig erweitert werden.</a:t>
            </a:r>
          </a:p>
          <a:p>
            <a:endParaRPr lang="de-DE" baseline="0" dirty="0"/>
          </a:p>
          <a:p>
            <a:r>
              <a:rPr lang="de-DE" u="sng" baseline="0" dirty="0"/>
              <a:t>Übung 1 „Kopf drehen“:</a:t>
            </a:r>
          </a:p>
          <a:p>
            <a:r>
              <a:rPr lang="de-DE" baseline="0" dirty="0"/>
              <a:t>Aufrechte, gerade Sitzposition einnehmen, Kopf nach vorne ausrichten. Dann Kopf weit nach links und nach rechts drehen, 10 mal.</a:t>
            </a:r>
          </a:p>
          <a:p>
            <a:r>
              <a:rPr lang="de-DE" baseline="0" dirty="0"/>
              <a:t>Selbe Ausgangslage. Kopf nun abwechselnd nach vorne und nach hinten legen („übermäßig nicken“), 10 mal.</a:t>
            </a:r>
          </a:p>
          <a:p>
            <a:r>
              <a:rPr lang="de-DE" baseline="0" dirty="0"/>
              <a:t>Selbe Ausgangslage. </a:t>
            </a:r>
            <a:r>
              <a:rPr lang="de-DE" dirty="0"/>
              <a:t>Nun</a:t>
            </a:r>
            <a:r>
              <a:rPr lang="de-DE" baseline="0" dirty="0"/>
              <a:t> </a:t>
            </a:r>
            <a:r>
              <a:rPr lang="de-DE" dirty="0"/>
              <a:t>Kopf zwischen Schultern in einem Halbkreis bewegen. Kopf dadurch nach vorne senken und Nacken strecken. Anschließend </a:t>
            </a:r>
          </a:p>
          <a:p>
            <a:r>
              <a:rPr lang="de-DE" dirty="0"/>
              <a:t>Kopf in einem Halbkreis</a:t>
            </a:r>
            <a:r>
              <a:rPr lang="de-DE" baseline="0" dirty="0"/>
              <a:t> </a:t>
            </a:r>
            <a:r>
              <a:rPr lang="de-DE" dirty="0"/>
              <a:t>von der einen Schulter zur anderen bewegen,</a:t>
            </a:r>
            <a:r>
              <a:rPr lang="de-DE" baseline="0" dirty="0"/>
              <a:t> 10 mal.</a:t>
            </a:r>
          </a:p>
          <a:p>
            <a:endParaRPr lang="de-DE" baseline="0" dirty="0"/>
          </a:p>
          <a:p>
            <a:r>
              <a:rPr lang="de-DE" u="sng" baseline="0" dirty="0"/>
              <a:t>Übung 2 „Schulter kreisen“:</a:t>
            </a:r>
          </a:p>
          <a:p>
            <a:r>
              <a:rPr lang="de-DE" dirty="0"/>
              <a:t>Aufrecht auf Stuhl sitzen, Beine stabil auf Boden stellen, Arme herab hängen lassen. Nun</a:t>
            </a:r>
            <a:r>
              <a:rPr lang="de-DE" baseline="0" dirty="0"/>
              <a:t> die Schultern nach vorne  und nach hinten kreisen, je 4 mal, dann Wechsel. Auch im Stehen möglich.</a:t>
            </a:r>
          </a:p>
          <a:p>
            <a:endParaRPr lang="de-DE" baseline="0" dirty="0"/>
          </a:p>
          <a:p>
            <a:r>
              <a:rPr lang="de-DE" u="sng" baseline="0" dirty="0"/>
              <a:t>Übung 3 „8er Kreisen“:</a:t>
            </a:r>
          </a:p>
          <a:p>
            <a:r>
              <a:rPr lang="de-DE" u="none" baseline="0" dirty="0"/>
              <a:t>Aufrecht hin stellen. Gewicht auf das linke Bein verlagern, das leicht gebeugt wird. Mit dem rechten Bein wird nun eine 8 in die Luft gemalt. Nach vier Wiederholungen wird das Standbein gewechselt und die andere Seite malt die 8. Wichtig: Rücken gerade halten.</a:t>
            </a:r>
          </a:p>
          <a:p>
            <a:endParaRPr lang="de-DE" u="none" baseline="0" dirty="0"/>
          </a:p>
          <a:p>
            <a:r>
              <a:rPr lang="de-DE" u="none" baseline="0" dirty="0"/>
              <a:t>(Deutsches Institut für betriebliches Gesundheitsmanagement &amp; Gesundheitsentwicklung [</a:t>
            </a:r>
            <a:r>
              <a:rPr lang="de-DE" u="none" baseline="0" dirty="0" err="1"/>
              <a:t>DiBGM</a:t>
            </a:r>
            <a:r>
              <a:rPr lang="de-DE" u="none" baseline="0" dirty="0"/>
              <a:t>], o. J.)</a:t>
            </a:r>
          </a:p>
          <a:p>
            <a:endParaRPr lang="de-DE" u="none" baseline="0" dirty="0"/>
          </a:p>
          <a:p>
            <a:r>
              <a:rPr lang="de-DE" u="sng" baseline="0" dirty="0"/>
              <a:t>Übung 4 „ Augen entspannen“:</a:t>
            </a:r>
          </a:p>
          <a:p>
            <a:r>
              <a:rPr lang="de-DE" dirty="0"/>
              <a:t>Handflächen durch kräftiges aneinander reiben aufwärmen. Anaschließend die geschlossenen Augen abdecken, sie dabei nicht berühren.</a:t>
            </a:r>
            <a:r>
              <a:rPr lang="de-DE" baseline="0" dirty="0"/>
              <a:t> Tief durchatmen, Gedanken wandern lassen, entspannen. Ca. 1 Min. halten.</a:t>
            </a:r>
          </a:p>
          <a:p>
            <a:endParaRPr lang="de-DE" baseline="0" dirty="0"/>
          </a:p>
          <a:p>
            <a:r>
              <a:rPr lang="de-DE" u="sng" baseline="0" dirty="0"/>
              <a:t>Übung 5 „Allgemeines Entspannen“:</a:t>
            </a:r>
          </a:p>
          <a:p>
            <a:r>
              <a:rPr lang="de-DE" baseline="0" dirty="0"/>
              <a:t>Mund weit öffnen und „künstlich“ gähnen, wodurch auch oft natürliches Gähnen gefördert wird. Dabei Arme lang machen und strecken, Augen zusammenkneifen. Hierdurch wird der Körper entspannt, die Augenbefeuchtung wird angeregt, die Sauerstoffzufuhr steigt, Blutdruck und Herzschlag erhöhen sich und wir können wieder besser denken und sehen.</a:t>
            </a:r>
          </a:p>
          <a:p>
            <a:endParaRPr lang="de-DE" baseline="0" dirty="0"/>
          </a:p>
          <a:p>
            <a:r>
              <a:rPr lang="de-DE" baseline="0" dirty="0"/>
              <a:t>(VISTA Augenpraxen und Kliniken, o. J.)</a:t>
            </a:r>
          </a:p>
        </p:txBody>
      </p:sp>
      <p:sp>
        <p:nvSpPr>
          <p:cNvPr id="4" name="Foliennummernplatzhalter 3"/>
          <p:cNvSpPr>
            <a:spLocks noGrp="1"/>
          </p:cNvSpPr>
          <p:nvPr>
            <p:ph type="sldNum" sz="quarter" idx="10"/>
          </p:nvPr>
        </p:nvSpPr>
        <p:spPr/>
        <p:txBody>
          <a:bodyPr/>
          <a:lstStyle/>
          <a:p>
            <a:fld id="{551367AA-DC43-43C4-BC99-49169608304F}" type="slidenum">
              <a:rPr lang="de-DE" smtClean="0"/>
              <a:t>21</a:t>
            </a:fld>
            <a:endParaRPr lang="de-DE"/>
          </a:p>
        </p:txBody>
      </p:sp>
    </p:spTree>
    <p:extLst>
      <p:ext uri="{BB962C8B-B14F-4D97-AF65-F5344CB8AC3E}">
        <p14:creationId xmlns:p14="http://schemas.microsoft.com/office/powerpoint/2010/main" val="32555569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i="0" u="none" strike="noStrike" kern="1200" baseline="0" dirty="0">
                <a:solidFill>
                  <a:schemeClr val="tx1"/>
                </a:solidFill>
                <a:latin typeface="Calibri" panose="020F0502020204030204" pitchFamily="34" charset="0"/>
                <a:ea typeface="+mn-ea"/>
                <a:cs typeface="Calibri" panose="020F0502020204030204" pitchFamily="34" charset="0"/>
              </a:rPr>
              <a:t>Vektor- und nagetierassoziierte Erkrankungen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i="0" u="none" strike="noStrike" kern="1200" baseline="0" dirty="0">
                <a:solidFill>
                  <a:schemeClr val="tx1"/>
                </a:solidFill>
                <a:latin typeface="Calibri" panose="020F0502020204030204" pitchFamily="34" charset="0"/>
                <a:ea typeface="+mn-ea"/>
                <a:cs typeface="Calibri" panose="020F0502020204030204" pitchFamily="34" charset="0"/>
              </a:rPr>
              <a:t>Durch einheimische als auch importierte vektor- und nagetierübertragene Infektionserreger können Morbidität und Mortalität steigen. Durch Globalisierung und Klimawandel werden die Einschleppung und Verbreitung von Vektoren, als auch neuer vektor-übertragener Infektionserreger, begünstigt. (RKI, 2023a)</a:t>
            </a:r>
          </a:p>
          <a:p>
            <a:pPr marL="171450" indent="-171450">
              <a:buFont typeface="Arial" panose="020B0604020202020204" pitchFamily="34" charset="0"/>
              <a:buChar char="•"/>
            </a:pPr>
            <a:r>
              <a:rPr lang="de-DE" sz="1200" b="0" i="0" u="none" strike="noStrike" kern="1200" baseline="0" dirty="0">
                <a:solidFill>
                  <a:schemeClr val="tx1"/>
                </a:solidFill>
                <a:latin typeface="Calibri" panose="020F0502020204030204" pitchFamily="34" charset="0"/>
                <a:ea typeface="+mn-ea"/>
                <a:cs typeface="Calibri" panose="020F0502020204030204" pitchFamily="34" charset="0"/>
              </a:rPr>
              <a:t>Eine wichtige Begrifflichkeit in diesem Zusammenhang ist die </a:t>
            </a:r>
            <a:r>
              <a:rPr lang="de-DE" sz="1200" b="1" i="0" u="none" strike="noStrike" kern="1200" baseline="0" dirty="0">
                <a:solidFill>
                  <a:schemeClr val="tx1"/>
                </a:solidFill>
                <a:latin typeface="Calibri" panose="020F0502020204030204" pitchFamily="34" charset="0"/>
                <a:ea typeface="+mn-ea"/>
                <a:cs typeface="Calibri" panose="020F0502020204030204" pitchFamily="34" charset="0"/>
              </a:rPr>
              <a:t>Zoonose</a:t>
            </a:r>
            <a:r>
              <a:rPr lang="de-DE" sz="1200" b="0" i="0" u="none" strike="noStrike" kern="1200" baseline="0" dirty="0">
                <a:solidFill>
                  <a:schemeClr val="tx1"/>
                </a:solidFill>
                <a:latin typeface="Calibri" panose="020F0502020204030204" pitchFamily="34" charset="0"/>
                <a:ea typeface="+mn-ea"/>
                <a:cs typeface="Calibri" panose="020F0502020204030204" pitchFamily="34" charset="0"/>
              </a:rPr>
              <a:t>. Hierbei handelt es sich um Infektionskrankheiten, die </a:t>
            </a:r>
            <a:r>
              <a:rPr lang="de-DE" b="0" dirty="0">
                <a:latin typeface="Calibri" panose="020F0502020204030204" pitchFamily="34" charset="0"/>
                <a:cs typeface="Calibri" panose="020F0502020204030204" pitchFamily="34" charset="0"/>
              </a:rPr>
              <a:t>wechselseitig zwischen Tieren und Menschen übertragen werden können (</a:t>
            </a:r>
            <a:r>
              <a:rPr lang="de-DE" sz="1200" dirty="0">
                <a:latin typeface="Calibri" panose="020F0502020204030204" pitchFamily="34" charset="0"/>
                <a:cs typeface="Calibri" panose="020F0502020204030204" pitchFamily="34" charset="0"/>
              </a:rPr>
              <a:t>Bundesinstitut für Risikobewertung [</a:t>
            </a:r>
            <a:r>
              <a:rPr lang="de-DE" b="0" dirty="0" err="1">
                <a:latin typeface="Calibri" panose="020F0502020204030204" pitchFamily="34" charset="0"/>
                <a:cs typeface="Calibri" panose="020F0502020204030204" pitchFamily="34" charset="0"/>
              </a:rPr>
              <a:t>BfR</a:t>
            </a:r>
            <a:r>
              <a:rPr lang="de-DE" b="0" dirty="0">
                <a:latin typeface="Calibri" panose="020F0502020204030204" pitchFamily="34" charset="0"/>
                <a:cs typeface="Calibri" panose="020F0502020204030204" pitchFamily="34" charset="0"/>
              </a:rPr>
              <a:t>], o. J.), was eben größtenteils über </a:t>
            </a:r>
            <a:r>
              <a:rPr lang="de-DE" b="1" dirty="0">
                <a:latin typeface="Calibri" panose="020F0502020204030204" pitchFamily="34" charset="0"/>
                <a:cs typeface="Calibri" panose="020F0502020204030204" pitchFamily="34" charset="0"/>
              </a:rPr>
              <a:t>Vektoren</a:t>
            </a:r>
            <a:r>
              <a:rPr lang="de-DE" b="0" dirty="0">
                <a:latin typeface="Calibri" panose="020F0502020204030204" pitchFamily="34" charset="0"/>
                <a:cs typeface="Calibri" panose="020F0502020204030204" pitchFamily="34" charset="0"/>
              </a:rPr>
              <a:t> (Zwischenwirte) erfolgt.</a:t>
            </a:r>
            <a:endParaRPr lang="de-DE" sz="1200" b="1" i="0" u="none" strike="noStrike" kern="1200" baseline="0" dirty="0">
              <a:solidFill>
                <a:schemeClr val="tx1"/>
              </a:solidFill>
              <a:latin typeface="Calibri" panose="020F0502020204030204" pitchFamily="34" charset="0"/>
              <a:ea typeface="+mn-ea"/>
              <a:cs typeface="Calibri" panose="020F0502020204030204" pitchFamily="34" charset="0"/>
            </a:endParaRPr>
          </a:p>
          <a:p>
            <a:pPr marL="171450" indent="-171450">
              <a:buFont typeface="Arial" panose="020B0604020202020204" pitchFamily="34" charset="0"/>
              <a:buChar char="•"/>
            </a:pPr>
            <a:r>
              <a:rPr lang="de-DE" sz="1200" b="0" i="0" u="none" strike="noStrike" kern="1200" baseline="0" dirty="0">
                <a:solidFill>
                  <a:schemeClr val="tx1"/>
                </a:solidFill>
                <a:latin typeface="Calibri" panose="020F0502020204030204" pitchFamily="34" charset="0"/>
                <a:ea typeface="+mn-ea"/>
                <a:cs typeface="Calibri" panose="020F0502020204030204" pitchFamily="34" charset="0"/>
              </a:rPr>
              <a:t>Vor allem </a:t>
            </a:r>
            <a:r>
              <a:rPr lang="de-DE" sz="1200" b="1" i="0" u="none" strike="noStrike" kern="1200" baseline="0" dirty="0">
                <a:solidFill>
                  <a:schemeClr val="tx1"/>
                </a:solidFill>
                <a:latin typeface="Calibri" panose="020F0502020204030204" pitchFamily="34" charset="0"/>
                <a:ea typeface="+mn-ea"/>
                <a:cs typeface="Calibri" panose="020F0502020204030204" pitchFamily="34" charset="0"/>
              </a:rPr>
              <a:t>Stechmücken</a:t>
            </a:r>
            <a:r>
              <a:rPr lang="de-DE" sz="1200" b="0" i="0" u="none" strike="noStrike" kern="1200" baseline="0" dirty="0">
                <a:solidFill>
                  <a:schemeClr val="tx1"/>
                </a:solidFill>
                <a:latin typeface="Calibri" panose="020F0502020204030204" pitchFamily="34" charset="0"/>
                <a:ea typeface="+mn-ea"/>
                <a:cs typeface="Calibri" panose="020F0502020204030204" pitchFamily="34" charset="0"/>
              </a:rPr>
              <a:t> dienen als Überträger zahlreicher Krankheitserreger. So sind mittlerweile Stechmückenarten, die z. B. für die Übertragung von Malaria verantwortlich sind, nach langer Abwesenheit wieder in Deutschland zu finden. Seit 2007 konnten fünf dieser Arten ausgemacht werden, die sich durch menschliche Einflussnahme (Globalisierung und Klimaerwärmung) in einem Gebiet neu ansiedelten (sogenannte </a:t>
            </a:r>
            <a:r>
              <a:rPr lang="de-DE" sz="1200" b="1" i="0" u="none" strike="noStrike" kern="1200" baseline="0" dirty="0" err="1">
                <a:solidFill>
                  <a:schemeClr val="tx1"/>
                </a:solidFill>
                <a:latin typeface="Calibri" panose="020F0502020204030204" pitchFamily="34" charset="0"/>
                <a:ea typeface="+mn-ea"/>
                <a:cs typeface="Calibri" panose="020F0502020204030204" pitchFamily="34" charset="0"/>
              </a:rPr>
              <a:t>Neozoen</a:t>
            </a:r>
            <a:r>
              <a:rPr lang="de-DE" sz="1200" b="0" i="0" u="none" strike="noStrike" kern="1200" baseline="0" dirty="0">
                <a:solidFill>
                  <a:schemeClr val="tx1"/>
                </a:solidFill>
                <a:latin typeface="Calibri" panose="020F0502020204030204" pitchFamily="34" charset="0"/>
                <a:ea typeface="+mn-ea"/>
                <a:cs typeface="Calibri" panose="020F0502020204030204" pitchFamily="34" charset="0"/>
              </a:rPr>
              <a:t>). </a:t>
            </a:r>
          </a:p>
          <a:p>
            <a:pPr marL="171450" indent="-171450">
              <a:buFont typeface="Arial" panose="020B0604020202020204" pitchFamily="34" charset="0"/>
              <a:buChar char="•"/>
            </a:pPr>
            <a:r>
              <a:rPr lang="de-DE" sz="1200" b="0" i="0" u="none" strike="noStrike" kern="1200" baseline="0" dirty="0">
                <a:solidFill>
                  <a:schemeClr val="tx1"/>
                </a:solidFill>
                <a:latin typeface="Calibri" panose="020F0502020204030204" pitchFamily="34" charset="0"/>
                <a:ea typeface="+mn-ea"/>
                <a:cs typeface="Calibri" panose="020F0502020204030204" pitchFamily="34" charset="0"/>
              </a:rPr>
              <a:t>Eine wesentliche Rolle hierfür spielt die Außentemperatur, die sowohl Entwicklung des Vektors als auch des Krankheitserregers beeinflusst. Durch höhere Temperaturen erhöhen sich die Populationsdichte (z. B. durch Beschleunigung der Blutverdauung und der Eibildung) als auch die saisonale Aktivitätsperiode. </a:t>
            </a:r>
          </a:p>
          <a:p>
            <a:pPr marL="0" indent="0">
              <a:buFont typeface="Arial" panose="020B0604020202020204" pitchFamily="34" charset="0"/>
              <a:buNone/>
            </a:pPr>
            <a:r>
              <a:rPr lang="de-DE" sz="1200" b="0" i="0" u="none" strike="noStrike" kern="1200" baseline="0" dirty="0">
                <a:solidFill>
                  <a:schemeClr val="tx1"/>
                </a:solidFill>
                <a:latin typeface="Calibri" panose="020F0502020204030204" pitchFamily="34" charset="0"/>
                <a:ea typeface="+mn-ea"/>
                <a:cs typeface="Calibri" panose="020F0502020204030204" pitchFamily="34" charset="0"/>
              </a:rPr>
              <a:t>(RKI, 2023a)</a:t>
            </a:r>
          </a:p>
        </p:txBody>
      </p:sp>
      <p:sp>
        <p:nvSpPr>
          <p:cNvPr id="4" name="Foliennummernplatzhalter 3"/>
          <p:cNvSpPr>
            <a:spLocks noGrp="1"/>
          </p:cNvSpPr>
          <p:nvPr>
            <p:ph type="sldNum" sz="quarter" idx="10"/>
          </p:nvPr>
        </p:nvSpPr>
        <p:spPr/>
        <p:txBody>
          <a:bodyPr/>
          <a:lstStyle/>
          <a:p>
            <a:fld id="{551367AA-DC43-43C4-BC99-49169608304F}" type="slidenum">
              <a:rPr lang="de-DE" smtClean="0"/>
              <a:t>22</a:t>
            </a:fld>
            <a:endParaRPr lang="de-DE"/>
          </a:p>
        </p:txBody>
      </p:sp>
    </p:spTree>
    <p:extLst>
      <p:ext uri="{BB962C8B-B14F-4D97-AF65-F5344CB8AC3E}">
        <p14:creationId xmlns:p14="http://schemas.microsoft.com/office/powerpoint/2010/main" val="473929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i="0" u="none" strike="noStrike" kern="1200" baseline="0" dirty="0">
                <a:solidFill>
                  <a:schemeClr val="tx1"/>
                </a:solidFill>
                <a:latin typeface="+mn-lt"/>
                <a:ea typeface="+mn-ea"/>
                <a:cs typeface="+mn-cs"/>
              </a:rPr>
              <a:t>So wurde z. B. 2018, dem wärmsten Jahr seit Beginn der Wetteraufzeichnung, das erste mal in Deutschland eine hierzulande erworbene Infektion (= </a:t>
            </a:r>
            <a:r>
              <a:rPr lang="de-DE" sz="1200" b="1" i="0" u="none" strike="noStrike" kern="1200" baseline="0" dirty="0">
                <a:solidFill>
                  <a:schemeClr val="tx1"/>
                </a:solidFill>
                <a:latin typeface="+mn-lt"/>
                <a:ea typeface="+mn-ea"/>
                <a:cs typeface="+mn-cs"/>
              </a:rPr>
              <a:t>autochthon</a:t>
            </a:r>
            <a:r>
              <a:rPr lang="de-DE" sz="1200" b="0" i="0" u="none" strike="noStrike" kern="1200" baseline="0" dirty="0">
                <a:solidFill>
                  <a:schemeClr val="tx1"/>
                </a:solidFill>
                <a:latin typeface="+mn-lt"/>
                <a:ea typeface="+mn-ea"/>
                <a:cs typeface="+mn-cs"/>
              </a:rPr>
              <a:t>) mit dem </a:t>
            </a:r>
            <a:r>
              <a:rPr lang="de-DE" sz="1200" b="1" i="0" u="none" strike="noStrike" kern="1200" baseline="0" dirty="0">
                <a:solidFill>
                  <a:schemeClr val="tx1"/>
                </a:solidFill>
                <a:latin typeface="+mn-lt"/>
                <a:ea typeface="+mn-ea"/>
                <a:cs typeface="+mn-cs"/>
              </a:rPr>
              <a:t>West-Nil-Virus (WNV) </a:t>
            </a:r>
            <a:r>
              <a:rPr lang="de-DE" sz="1200" b="0" i="0" u="none" strike="noStrike" kern="1200" baseline="0" dirty="0">
                <a:solidFill>
                  <a:schemeClr val="tx1"/>
                </a:solidFill>
                <a:latin typeface="+mn-lt"/>
                <a:ea typeface="+mn-ea"/>
                <a:cs typeface="+mn-cs"/>
              </a:rPr>
              <a:t>verzeichnet.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i="0" u="none" strike="noStrike" kern="1200" baseline="0" dirty="0">
                <a:solidFill>
                  <a:schemeClr val="tx1"/>
                </a:solidFill>
                <a:latin typeface="+mn-lt"/>
                <a:ea typeface="+mn-ea"/>
                <a:cs typeface="+mn-cs"/>
              </a:rPr>
              <a:t>Alle Erkrankten lebten in Regionen, in denen zuvor schon WNV-Infektionen bei Vögeln oder Pferden bekannt geworden waren.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i="0" u="none" strike="noStrike" kern="1200" baseline="0" dirty="0">
                <a:solidFill>
                  <a:schemeClr val="tx1"/>
                </a:solidFill>
                <a:latin typeface="+mn-lt"/>
                <a:ea typeface="+mn-ea"/>
                <a:cs typeface="+mn-cs"/>
              </a:rPr>
              <a:t>Europa hatte damals den bisher größten registrierten WNV-Ausbruch mit mehr als 1.600 Fällen, darunter 166 Todesfälle.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i="0" u="none" strike="noStrike" kern="1200" baseline="0" dirty="0">
                <a:solidFill>
                  <a:schemeClr val="tx1"/>
                </a:solidFill>
                <a:latin typeface="+mn-lt"/>
                <a:ea typeface="+mn-ea"/>
                <a:cs typeface="+mn-cs"/>
              </a:rPr>
              <a:t>Bis 2017 waren alle in Deutschland gemeldeten WNV-Infektionen reiseassoziiert – von 2019 bis 2021 wurden erstmals 31 autochthone humane Fälle gemeldet, die durch Stechmücken übertragen wurden.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0" i="0" u="none" strike="noStrike" kern="1200" baseline="0" dirty="0">
                <a:solidFill>
                  <a:schemeClr val="tx1"/>
                </a:solidFill>
                <a:latin typeface="+mn-lt"/>
                <a:ea typeface="+mn-ea"/>
                <a:cs typeface="+mn-cs"/>
              </a:rPr>
              <a:t>(RKI, 2023a)</a:t>
            </a:r>
          </a:p>
          <a:p>
            <a:pPr marL="171450" indent="-171450">
              <a:buFont typeface="Arial" panose="020B0604020202020204" pitchFamily="34" charset="0"/>
              <a:buChar char="•"/>
            </a:pPr>
            <a:endParaRPr lang="de-DE"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de-DE" sz="1200" b="0" i="0" u="none" strike="noStrike" kern="1200" baseline="0" dirty="0">
                <a:solidFill>
                  <a:schemeClr val="tx1"/>
                </a:solidFill>
                <a:latin typeface="+mn-lt"/>
                <a:ea typeface="+mn-ea"/>
                <a:cs typeface="+mn-cs"/>
              </a:rPr>
              <a:t>In Südeuropa sind Stechmücken aufgefallen, die als Überträger des </a:t>
            </a:r>
            <a:r>
              <a:rPr lang="de-DE" sz="1200" b="1" i="0" u="none" strike="noStrike" kern="1200" baseline="0" dirty="0">
                <a:solidFill>
                  <a:schemeClr val="tx1"/>
                </a:solidFill>
                <a:latin typeface="+mn-lt"/>
                <a:ea typeface="+mn-ea"/>
                <a:cs typeface="+mn-cs"/>
              </a:rPr>
              <a:t>Dengue-Virus (DENV), </a:t>
            </a:r>
            <a:r>
              <a:rPr lang="de-DE" sz="1200" b="1" i="0" u="none" strike="noStrike" kern="1200" baseline="0" dirty="0" err="1">
                <a:solidFill>
                  <a:schemeClr val="tx1"/>
                </a:solidFill>
                <a:latin typeface="+mn-lt"/>
                <a:ea typeface="+mn-ea"/>
                <a:cs typeface="+mn-cs"/>
              </a:rPr>
              <a:t>Chikungunya</a:t>
            </a:r>
            <a:r>
              <a:rPr lang="de-DE" sz="1200" b="1" i="0" u="none" strike="noStrike" kern="1200" baseline="0" dirty="0">
                <a:solidFill>
                  <a:schemeClr val="tx1"/>
                </a:solidFill>
                <a:latin typeface="+mn-lt"/>
                <a:ea typeface="+mn-ea"/>
                <a:cs typeface="+mn-cs"/>
              </a:rPr>
              <a:t>-Virus (CHIKV) und </a:t>
            </a:r>
            <a:r>
              <a:rPr lang="de-DE" sz="1200" b="1" i="0" u="none" strike="noStrike" kern="1200" baseline="0" dirty="0" err="1">
                <a:solidFill>
                  <a:schemeClr val="tx1"/>
                </a:solidFill>
                <a:latin typeface="+mn-lt"/>
                <a:ea typeface="+mn-ea"/>
                <a:cs typeface="+mn-cs"/>
              </a:rPr>
              <a:t>Zika</a:t>
            </a:r>
            <a:r>
              <a:rPr lang="de-DE" sz="1200" b="1" i="0" u="none" strike="noStrike" kern="1200" baseline="0" dirty="0">
                <a:solidFill>
                  <a:schemeClr val="tx1"/>
                </a:solidFill>
                <a:latin typeface="+mn-lt"/>
                <a:ea typeface="+mn-ea"/>
                <a:cs typeface="+mn-cs"/>
              </a:rPr>
              <a:t>-Virus (ZIKV) </a:t>
            </a:r>
            <a:r>
              <a:rPr lang="de-DE" sz="1200" b="0" i="0" u="none" strike="noStrike" kern="1200" baseline="0" dirty="0">
                <a:solidFill>
                  <a:schemeClr val="tx1"/>
                </a:solidFill>
                <a:latin typeface="+mn-lt"/>
                <a:ea typeface="+mn-ea"/>
                <a:cs typeface="+mn-cs"/>
              </a:rPr>
              <a:t>dienen.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i="0" u="none" strike="noStrike" kern="1200" baseline="0" dirty="0">
                <a:solidFill>
                  <a:schemeClr val="tx1"/>
                </a:solidFill>
                <a:latin typeface="+mn-lt"/>
                <a:ea typeface="+mn-ea"/>
                <a:cs typeface="+mn-cs"/>
              </a:rPr>
              <a:t>Besonders heißere Sommer, veränderte Niederschlagsmuster und das Freizeitverhalten der Menschen beeinflussen die Epidemiologie.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i="0" u="none" strike="noStrike" kern="1200" baseline="0" dirty="0">
                <a:solidFill>
                  <a:schemeClr val="tx1"/>
                </a:solidFill>
                <a:latin typeface="+mn-lt"/>
                <a:ea typeface="+mn-ea"/>
                <a:cs typeface="+mn-cs"/>
              </a:rPr>
              <a:t>So verbringen Menschen an heißen Tagen z. B. oftmals mehr Zeit in der Natur. Aber auch durch Import von Gütern und über den KFZ-Fernverkehr aus Südeuropa wurde z. B. die interkontinentale Verschleppung der </a:t>
            </a:r>
            <a:r>
              <a:rPr lang="de-DE" sz="1200" b="1" i="0" u="none" strike="noStrike" kern="1200" baseline="0" dirty="0">
                <a:solidFill>
                  <a:schemeClr val="tx1"/>
                </a:solidFill>
                <a:latin typeface="+mn-lt"/>
                <a:ea typeface="+mn-ea"/>
                <a:cs typeface="+mn-cs"/>
              </a:rPr>
              <a:t>asiatischen</a:t>
            </a:r>
            <a:r>
              <a:rPr lang="de-DE" sz="1200" b="0" i="0" u="none" strike="noStrike" kern="1200" baseline="0" dirty="0">
                <a:solidFill>
                  <a:schemeClr val="tx1"/>
                </a:solidFill>
                <a:latin typeface="+mn-lt"/>
                <a:ea typeface="+mn-ea"/>
                <a:cs typeface="+mn-cs"/>
              </a:rPr>
              <a:t> </a:t>
            </a:r>
            <a:r>
              <a:rPr lang="de-DE" sz="1200" b="1" i="0" u="none" strike="noStrike" kern="1200" baseline="0" dirty="0">
                <a:solidFill>
                  <a:schemeClr val="tx1"/>
                </a:solidFill>
                <a:latin typeface="+mn-lt"/>
                <a:ea typeface="+mn-ea"/>
                <a:cs typeface="+mn-cs"/>
              </a:rPr>
              <a:t>Tigermücke</a:t>
            </a:r>
            <a:r>
              <a:rPr lang="de-DE" sz="1200" b="0" i="0" u="none" strike="noStrike" kern="1200" baseline="0" dirty="0">
                <a:solidFill>
                  <a:schemeClr val="tx1"/>
                </a:solidFill>
                <a:latin typeface="+mn-lt"/>
                <a:ea typeface="+mn-ea"/>
                <a:cs typeface="+mn-cs"/>
              </a:rPr>
              <a:t> vorangetrieben, wodurch auch ein Populationsaufbau in Deutschland möglich wurde.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i="0" u="none" strike="noStrike" kern="1200" baseline="0" dirty="0">
                <a:solidFill>
                  <a:schemeClr val="tx1"/>
                </a:solidFill>
                <a:latin typeface="+mn-lt"/>
                <a:ea typeface="+mn-ea"/>
                <a:cs typeface="+mn-cs"/>
              </a:rPr>
              <a:t>Es handelt sich hierbei um sehr anpassungsfähige Stämme, die im Gegensatz zu tropischen Stämmen physiologische Ruhephasen einlegen und Überwinterungseier produzieren.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i="0" u="none" strike="noStrike" kern="1200" baseline="0" dirty="0">
                <a:solidFill>
                  <a:schemeClr val="tx1"/>
                </a:solidFill>
                <a:latin typeface="+mn-lt"/>
                <a:ea typeface="+mn-ea"/>
                <a:cs typeface="+mn-cs"/>
              </a:rPr>
              <a:t>Zu finden sind diese vorwiegend im wärmebegünstigten Oberrheintal und in anderen Gebieten von Baden-Württemberg, Hessen, Bayern und Thüringen.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0" i="0" u="none" strike="noStrike" kern="1200" baseline="0" dirty="0">
                <a:solidFill>
                  <a:schemeClr val="tx1"/>
                </a:solidFill>
                <a:latin typeface="+mn-lt"/>
                <a:ea typeface="+mn-ea"/>
                <a:cs typeface="+mn-cs"/>
              </a:rPr>
              <a:t>(RKI, 2023a)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Die Tigermücke legt ihre Eier in </a:t>
            </a:r>
            <a:r>
              <a:rPr lang="de-DE" b="0" dirty="0"/>
              <a:t>unmittelbarer Nähe von stehendem Wasser</a:t>
            </a:r>
            <a:r>
              <a:rPr lang="de-DE"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Die geschlüpften Larven kriechen ins Wasser, wo sie sich ernähren und über verschiedene Stadien bis zur erwachsenen Mücke weiterentwickeln. Sobald</a:t>
            </a:r>
            <a:r>
              <a:rPr lang="de-DE" baseline="0" dirty="0"/>
              <a:t> </a:t>
            </a:r>
            <a:r>
              <a:rPr lang="de-DE" b="0" dirty="0"/>
              <a:t>Wasser</a:t>
            </a:r>
            <a:r>
              <a:rPr lang="de-DE" dirty="0"/>
              <a:t> vorhanden ist, besteht ein</a:t>
            </a:r>
            <a:r>
              <a:rPr lang="de-DE" baseline="0" dirty="0"/>
              <a:t> </a:t>
            </a:r>
            <a:r>
              <a:rPr lang="de-DE" b="0" dirty="0"/>
              <a:t>idealer Lebensraum für die Larven,</a:t>
            </a:r>
            <a:r>
              <a:rPr lang="de-DE" b="0" baseline="0" dirty="0"/>
              <a:t> auch bei geringsten Wassermengen.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baseline="0" dirty="0"/>
              <a:t>So sollte von April bis Oktober stehendes Wasser vermieden werden (egal, ob in Blumenuntersetzern, Regenrinnen, alten Dosen oder Regentonnen).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0" baseline="0" dirty="0"/>
              <a:t>(</a:t>
            </a:r>
            <a:r>
              <a:rPr lang="de-DE" sz="1200" kern="1200" dirty="0">
                <a:solidFill>
                  <a:schemeClr val="tx1"/>
                </a:solidFill>
                <a:effectLst/>
                <a:latin typeface="+mn-lt"/>
                <a:ea typeface="+mn-ea"/>
                <a:cs typeface="+mn-cs"/>
              </a:rPr>
              <a:t>Umweltagentur Südtirol,</a:t>
            </a:r>
            <a:r>
              <a:rPr lang="de-DE" sz="1200" kern="1200" baseline="0" dirty="0">
                <a:solidFill>
                  <a:schemeClr val="tx1"/>
                </a:solidFill>
                <a:effectLst/>
                <a:latin typeface="+mn-lt"/>
                <a:ea typeface="+mn-ea"/>
                <a:cs typeface="+mn-cs"/>
              </a:rPr>
              <a:t> 2023)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0" baseline="0" dirty="0"/>
          </a:p>
        </p:txBody>
      </p:sp>
      <p:sp>
        <p:nvSpPr>
          <p:cNvPr id="4" name="Foliennummernplatzhalter 3"/>
          <p:cNvSpPr>
            <a:spLocks noGrp="1"/>
          </p:cNvSpPr>
          <p:nvPr>
            <p:ph type="sldNum" sz="quarter" idx="10"/>
          </p:nvPr>
        </p:nvSpPr>
        <p:spPr/>
        <p:txBody>
          <a:bodyPr/>
          <a:lstStyle/>
          <a:p>
            <a:fld id="{551367AA-DC43-43C4-BC99-49169608304F}" type="slidenum">
              <a:rPr lang="de-DE" smtClean="0"/>
              <a:t>23</a:t>
            </a:fld>
            <a:endParaRPr lang="de-DE"/>
          </a:p>
        </p:txBody>
      </p:sp>
    </p:spTree>
    <p:extLst>
      <p:ext uri="{BB962C8B-B14F-4D97-AF65-F5344CB8AC3E}">
        <p14:creationId xmlns:p14="http://schemas.microsoft.com/office/powerpoint/2010/main" val="39722759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i="0" kern="1200" dirty="0">
                <a:solidFill>
                  <a:schemeClr val="tx1"/>
                </a:solidFill>
                <a:effectLst/>
                <a:latin typeface="+mn-lt"/>
                <a:ea typeface="+mn-ea"/>
                <a:cs typeface="+mn-cs"/>
              </a:rPr>
              <a:t>Auch der Ausbruch des neuartigen </a:t>
            </a:r>
            <a:r>
              <a:rPr lang="de-DE" sz="1200" b="1" i="0" kern="1200" dirty="0" err="1">
                <a:solidFill>
                  <a:schemeClr val="tx1"/>
                </a:solidFill>
                <a:effectLst/>
                <a:latin typeface="+mn-lt"/>
                <a:ea typeface="+mn-ea"/>
                <a:cs typeface="+mn-cs"/>
              </a:rPr>
              <a:t>Coronavirus</a:t>
            </a:r>
            <a:r>
              <a:rPr lang="de-DE" sz="1200" b="0" i="0" kern="1200" dirty="0">
                <a:solidFill>
                  <a:schemeClr val="tx1"/>
                </a:solidFill>
                <a:effectLst/>
                <a:latin typeface="+mn-lt"/>
                <a:ea typeface="+mn-ea"/>
                <a:cs typeface="+mn-cs"/>
              </a:rPr>
              <a:t> 2019/2020</a:t>
            </a:r>
            <a:r>
              <a:rPr lang="de-DE" sz="1200" b="0" i="0" kern="1200" baseline="0" dirty="0">
                <a:solidFill>
                  <a:schemeClr val="tx1"/>
                </a:solidFill>
                <a:effectLst/>
                <a:latin typeface="+mn-lt"/>
                <a:ea typeface="+mn-ea"/>
                <a:cs typeface="+mn-cs"/>
              </a:rPr>
              <a:t> </a:t>
            </a:r>
            <a:r>
              <a:rPr lang="de-DE" sz="1200" b="0" i="0" kern="1200" dirty="0">
                <a:solidFill>
                  <a:schemeClr val="tx1"/>
                </a:solidFill>
                <a:effectLst/>
                <a:latin typeface="+mn-lt"/>
                <a:ea typeface="+mn-ea"/>
                <a:cs typeface="+mn-cs"/>
              </a:rPr>
              <a:t>wird mit den Folgen des Klimawandels in Verbindung gebracht.</a:t>
            </a:r>
            <a:r>
              <a:rPr lang="de-DE" sz="1200" b="0" i="0" kern="1200" baseline="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i="0" kern="1200" dirty="0">
                <a:solidFill>
                  <a:schemeClr val="tx1"/>
                </a:solidFill>
                <a:effectLst/>
                <a:latin typeface="+mn-lt"/>
                <a:ea typeface="+mn-ea"/>
                <a:cs typeface="+mn-cs"/>
              </a:rPr>
              <a:t>Ein internationales Forscherteam fand heraus, dass die ökologischen Veränderungen in Südchina die Verbreitung und Vermehrung von Fledermäusen begünstigen.</a:t>
            </a:r>
            <a:r>
              <a:rPr lang="de-DE" sz="1200" b="0" i="0" kern="1200" baseline="0" dirty="0">
                <a:solidFill>
                  <a:schemeClr val="tx1"/>
                </a:solidFill>
                <a:effectLst/>
                <a:latin typeface="+mn-lt"/>
                <a:ea typeface="+mn-ea"/>
                <a:cs typeface="+mn-cs"/>
              </a:rPr>
              <a:t> </a:t>
            </a:r>
            <a:r>
              <a:rPr lang="de-DE" sz="1200" b="0" i="0" kern="1200" dirty="0">
                <a:solidFill>
                  <a:schemeClr val="tx1"/>
                </a:solidFill>
                <a:effectLst/>
                <a:latin typeface="+mn-lt"/>
                <a:ea typeface="+mn-ea"/>
                <a:cs typeface="+mn-cs"/>
              </a:rPr>
              <a:t>Fledermäuse tragen unter den Säugetieren die meisten Zoonosen in sich.</a:t>
            </a:r>
            <a:r>
              <a:rPr lang="de-DE" sz="1200" b="0" i="0" kern="1200" baseline="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i="0" kern="1200" dirty="0">
                <a:solidFill>
                  <a:schemeClr val="tx1"/>
                </a:solidFill>
                <a:effectLst/>
                <a:latin typeface="+mn-lt"/>
                <a:ea typeface="+mn-ea"/>
                <a:cs typeface="+mn-cs"/>
              </a:rPr>
              <a:t>Über ein Drittel davon sind unterschiedliche </a:t>
            </a:r>
            <a:r>
              <a:rPr lang="de-DE" sz="1200" b="0" i="0" kern="1200" dirty="0" err="1">
                <a:solidFill>
                  <a:schemeClr val="tx1"/>
                </a:solidFill>
                <a:effectLst/>
                <a:latin typeface="+mn-lt"/>
                <a:ea typeface="+mn-ea"/>
                <a:cs typeface="+mn-cs"/>
              </a:rPr>
              <a:t>Coronaviren</a:t>
            </a:r>
            <a:r>
              <a:rPr lang="de-DE" sz="1200" b="0" i="0" kern="1200" dirty="0">
                <a:solidFill>
                  <a:schemeClr val="tx1"/>
                </a:solidFill>
                <a:effectLst/>
                <a:latin typeface="+mn-lt"/>
                <a:ea typeface="+mn-ea"/>
                <a:cs typeface="+mn-cs"/>
              </a:rPr>
              <a:t>, z. B. SARS-CoV-1 und SARS-CoV-2. Mittels Zibetkatzen und Schuppentieren als Zwischenwirten wurden diese wahrscheinlich auf den Menschen übertragen.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0" i="0" kern="1200" dirty="0">
                <a:solidFill>
                  <a:schemeClr val="tx1"/>
                </a:solidFill>
                <a:effectLst/>
                <a:latin typeface="+mn-lt"/>
                <a:ea typeface="+mn-ea"/>
                <a:cs typeface="+mn-cs"/>
              </a:rPr>
              <a:t>(Beyer, </a:t>
            </a:r>
            <a:r>
              <a:rPr lang="de-DE" sz="1200" b="0" i="0" kern="1200" dirty="0" err="1">
                <a:solidFill>
                  <a:schemeClr val="tx1"/>
                </a:solidFill>
                <a:effectLst/>
                <a:latin typeface="+mn-lt"/>
                <a:ea typeface="+mn-ea"/>
                <a:cs typeface="+mn-cs"/>
              </a:rPr>
              <a:t>Manica</a:t>
            </a:r>
            <a:r>
              <a:rPr lang="de-DE" sz="1200" b="0" i="0" kern="1200" dirty="0">
                <a:solidFill>
                  <a:schemeClr val="tx1"/>
                </a:solidFill>
                <a:effectLst/>
                <a:latin typeface="+mn-lt"/>
                <a:ea typeface="+mn-ea"/>
                <a:cs typeface="+mn-cs"/>
              </a:rPr>
              <a:t> und Mora, 2021)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1200" b="0" i="0" u="none" strike="noStrike"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Bei Nagetieren hingegen werden insbesondere Rötelmäuse erforscht, die </a:t>
            </a:r>
            <a:r>
              <a:rPr lang="de-DE" b="1" dirty="0" err="1"/>
              <a:t>Hantaviren</a:t>
            </a:r>
            <a:r>
              <a:rPr lang="de-DE" b="0" baseline="0" dirty="0"/>
              <a:t> übertragen.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Infektionen mit diesen Viren können teilweise zu schweren Nierenschädigungen führen.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Die Dichte des Rötelmaus-Vorkommens hängt eng mit Wetterereignissen zusammen, die Eichen- und Buchen-Mastjahre auslösen</a:t>
            </a:r>
            <a:r>
              <a:rPr lang="de-DE" baseline="0" dirty="0"/>
              <a:t> (da </a:t>
            </a:r>
            <a:r>
              <a:rPr lang="de-DE" b="0" dirty="0"/>
              <a:t>große Mengen </a:t>
            </a:r>
            <a:r>
              <a:rPr lang="de-DE" dirty="0"/>
              <a:t>Bucheckern oder Eicheln</a:t>
            </a:r>
            <a:r>
              <a:rPr lang="de-DE" b="0" dirty="0"/>
              <a:t> produziert werden)</a:t>
            </a:r>
            <a:r>
              <a:rPr lang="de-DE"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a:t>(B</a:t>
            </a:r>
            <a:r>
              <a:rPr lang="de-DE" sz="1200" dirty="0">
                <a:latin typeface="Calibri" panose="020F0502020204030204" pitchFamily="34" charset="0"/>
                <a:cs typeface="Calibri" panose="020F0502020204030204" pitchFamily="34" charset="0"/>
              </a:rPr>
              <a:t>undesministerium für Umwelt, Naturschutz und nukleare Sicherheit [B</a:t>
            </a:r>
            <a:r>
              <a:rPr lang="de-DE" dirty="0"/>
              <a:t>MUV], o.</a:t>
            </a:r>
            <a:r>
              <a:rPr lang="de-DE" baseline="0" dirty="0"/>
              <a:t> J.)</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i="0" u="none" strike="noStrike" kern="1200" baseline="0" dirty="0">
                <a:solidFill>
                  <a:schemeClr val="tx1"/>
                </a:solidFill>
                <a:latin typeface="+mn-lt"/>
                <a:ea typeface="+mn-ea"/>
                <a:cs typeface="+mn-cs"/>
              </a:rPr>
              <a:t>Auch </a:t>
            </a:r>
            <a:r>
              <a:rPr lang="de-DE" sz="1200" b="1" i="0" u="none" strike="noStrike" kern="1200" baseline="0" dirty="0">
                <a:solidFill>
                  <a:schemeClr val="tx1"/>
                </a:solidFill>
                <a:latin typeface="+mn-lt"/>
                <a:ea typeface="+mn-ea"/>
                <a:cs typeface="+mn-cs"/>
              </a:rPr>
              <a:t>Zecken</a:t>
            </a:r>
            <a:r>
              <a:rPr lang="de-DE" sz="1200" b="0" i="0" u="none" strike="noStrike" kern="1200" baseline="0" dirty="0">
                <a:solidFill>
                  <a:schemeClr val="tx1"/>
                </a:solidFill>
                <a:latin typeface="+mn-lt"/>
                <a:ea typeface="+mn-ea"/>
                <a:cs typeface="+mn-cs"/>
              </a:rPr>
              <a:t> profitieren vom Klimawandel und verbesserten Lebensbedingungen, was ihre Population steigen lässt.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i="0" u="none" strike="noStrike" kern="1200" baseline="0" dirty="0">
                <a:solidFill>
                  <a:schemeClr val="tx1"/>
                </a:solidFill>
                <a:latin typeface="+mn-lt"/>
                <a:ea typeface="+mn-ea"/>
                <a:cs typeface="+mn-cs"/>
              </a:rPr>
              <a:t>Der Klimawandelt </a:t>
            </a:r>
            <a:r>
              <a:rPr lang="de-DE" dirty="0"/>
              <a:t>begünstigt zudem, dass sich nicht-heimische Zeckenarten in Deutschland ausbreiten, z. B. seit 2007 die </a:t>
            </a:r>
            <a:r>
              <a:rPr lang="de-DE" dirty="0" err="1"/>
              <a:t>Hyalomma</a:t>
            </a:r>
            <a:r>
              <a:rPr lang="de-DE" dirty="0"/>
              <a:t>-Zecke. Dies kann gefährliche Krankheitserreger in sich tragen, darunter das Krim-Kongo-Virus, das beim Menschen das schwere, bisweilen sogar tödliche Krim-Kongo-Hämorrhagische-Fieber (CCHF) verursacht.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a:t>(RKI, 2024c)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Erkrankungen,</a:t>
            </a:r>
            <a:r>
              <a:rPr lang="de-DE" baseline="0" dirty="0"/>
              <a:t> die durch Zecken übertragen werden, haben eine</a:t>
            </a:r>
            <a:r>
              <a:rPr lang="de-DE" sz="1200" b="0" i="0" u="none" strike="noStrike" kern="1200" baseline="0" dirty="0">
                <a:solidFill>
                  <a:schemeClr val="tx1"/>
                </a:solidFill>
                <a:latin typeface="+mn-lt"/>
                <a:ea typeface="+mn-ea"/>
                <a:cs typeface="+mn-cs"/>
              </a:rPr>
              <a:t> hohe Public-</a:t>
            </a:r>
            <a:r>
              <a:rPr lang="de-DE" sz="1200" b="0" i="0" u="none" strike="noStrike" kern="1200" baseline="0" dirty="0" err="1">
                <a:solidFill>
                  <a:schemeClr val="tx1"/>
                </a:solidFill>
                <a:latin typeface="+mn-lt"/>
                <a:ea typeface="+mn-ea"/>
                <a:cs typeface="+mn-cs"/>
              </a:rPr>
              <a:t>Health</a:t>
            </a:r>
            <a:r>
              <a:rPr lang="de-DE" sz="1200" b="0" i="0" u="none" strike="noStrike" kern="1200" baseline="0" dirty="0">
                <a:solidFill>
                  <a:schemeClr val="tx1"/>
                </a:solidFill>
                <a:latin typeface="+mn-lt"/>
                <a:ea typeface="+mn-ea"/>
                <a:cs typeface="+mn-cs"/>
              </a:rPr>
              <a:t>-Relevanz für Deutschland. (RKI, 2023a)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0" i="0" u="none" strike="noStrike" kern="1200" baseline="0" dirty="0">
                <a:solidFill>
                  <a:schemeClr val="tx1"/>
                </a:solidFill>
                <a:latin typeface="+mn-lt"/>
                <a:ea typeface="+mn-ea"/>
                <a:cs typeface="+mn-cs"/>
                <a:sym typeface="Wingdings" panose="05000000000000000000" pitchFamily="2" charset="2"/>
              </a:rPr>
              <a:t> </a:t>
            </a:r>
            <a:r>
              <a:rPr lang="de-DE" sz="1200" b="1" i="0" u="none" strike="noStrike" kern="1200" baseline="0" dirty="0">
                <a:solidFill>
                  <a:schemeClr val="tx1"/>
                </a:solidFill>
                <a:latin typeface="+mn-lt"/>
                <a:ea typeface="+mn-ea"/>
                <a:cs typeface="+mn-cs"/>
              </a:rPr>
              <a:t>FSME</a:t>
            </a:r>
            <a:r>
              <a:rPr lang="de-DE" sz="1200" b="0" i="0" u="none" strike="noStrike" kern="1200" baseline="0" dirty="0">
                <a:solidFill>
                  <a:schemeClr val="tx1"/>
                </a:solidFill>
                <a:latin typeface="+mn-lt"/>
                <a:ea typeface="+mn-ea"/>
                <a:cs typeface="+mn-cs"/>
              </a:rPr>
              <a:t> ist landesweit namentlich innerhalb von 24h meldepflichtig, Borreliose-Infektionen nur in bestimmten Bundesländern</a:t>
            </a:r>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1" baseline="0" dirty="0"/>
              <a:t>Grundlegend</a:t>
            </a:r>
            <a:r>
              <a:rPr lang="de-DE" baseline="0" dirty="0"/>
              <a:t> gehen die meisten Infektionskrankheiten mit ähnlichen, unspezifischen, oftmals grippeähnlichen Symptomen und Fieber einher. Besonderes Augenmerkt gilt daher der Unterscheidung, Spezifitäten in der Symptomatik, Entwicklung der Erkrankung, aber auch dem Bewusstsein über die Vielfalt von Infektionskrankheiten. </a:t>
            </a:r>
            <a:r>
              <a:rPr lang="de-DE" b="1" baseline="0" dirty="0"/>
              <a:t>Sämtliche Infektionskrankheiten, inkl. FAQs, sind auf der Webseite des RKI</a:t>
            </a:r>
            <a:r>
              <a:rPr lang="de-DE" baseline="0" dirty="0"/>
              <a:t> zu finden und stets aktuell!</a:t>
            </a:r>
          </a:p>
          <a:p>
            <a:endParaRPr lang="de-DE" dirty="0"/>
          </a:p>
          <a:p>
            <a:r>
              <a:rPr lang="de-DE" dirty="0"/>
              <a:t>Um der Bedrohung durch (neue) Infektionskrankheiten zu begegnen, sind präventive Maßnahmen erforderlich. Dazu gehören übergeordnet die </a:t>
            </a:r>
            <a:r>
              <a:rPr lang="de-DE" b="1" dirty="0"/>
              <a:t>Stärkung der Gesundheitsinfrastruktur, Impfkampagnen und Aufklärung der Bevölkerung über die Risiken und Schutzmaßnahmen</a:t>
            </a:r>
            <a:r>
              <a:rPr lang="de-DE" dirty="0"/>
              <a:t>. (Schmidt, 2023)</a:t>
            </a:r>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a:p>
        </p:txBody>
      </p:sp>
      <p:sp>
        <p:nvSpPr>
          <p:cNvPr id="4" name="Foliennummernplatzhalter 3"/>
          <p:cNvSpPr>
            <a:spLocks noGrp="1"/>
          </p:cNvSpPr>
          <p:nvPr>
            <p:ph type="sldNum" sz="quarter" idx="10"/>
          </p:nvPr>
        </p:nvSpPr>
        <p:spPr/>
        <p:txBody>
          <a:bodyPr/>
          <a:lstStyle/>
          <a:p>
            <a:fld id="{551367AA-DC43-43C4-BC99-49169608304F}" type="slidenum">
              <a:rPr lang="de-DE" smtClean="0"/>
              <a:t>24</a:t>
            </a:fld>
            <a:endParaRPr lang="de-DE"/>
          </a:p>
        </p:txBody>
      </p:sp>
    </p:spTree>
    <p:extLst>
      <p:ext uri="{BB962C8B-B14F-4D97-AF65-F5344CB8AC3E}">
        <p14:creationId xmlns:p14="http://schemas.microsoft.com/office/powerpoint/2010/main" val="19855958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i="0" u="none" strike="noStrike" kern="1200" baseline="0" dirty="0">
                <a:solidFill>
                  <a:schemeClr val="tx1"/>
                </a:solidFill>
                <a:latin typeface="+mn-lt"/>
                <a:ea typeface="+mn-ea"/>
                <a:cs typeface="+mn-cs"/>
              </a:rPr>
              <a:t>Einschätzungs-/ Diskussionsfrage: Empfinden Sie vektor- und </a:t>
            </a:r>
            <a:r>
              <a:rPr lang="de-DE" sz="1200" b="1" i="0" u="none" strike="noStrike" kern="1200" baseline="0" dirty="0">
                <a:solidFill>
                  <a:srgbClr val="007094"/>
                </a:solidFill>
                <a:latin typeface="+mn-lt"/>
                <a:ea typeface="+mn-ea"/>
                <a:cs typeface="+mn-cs"/>
              </a:rPr>
              <a:t>n</a:t>
            </a:r>
            <a:r>
              <a:rPr lang="de-DE" b="1" dirty="0">
                <a:solidFill>
                  <a:srgbClr val="007094"/>
                </a:solidFill>
              </a:rPr>
              <a:t>agetierassoziierte Erkrankungen bereits </a:t>
            </a:r>
            <a:r>
              <a:rPr lang="de-DE" sz="1200" b="1" i="0" u="none" strike="noStrike" kern="1200" baseline="0" dirty="0">
                <a:solidFill>
                  <a:schemeClr val="tx1"/>
                </a:solidFill>
                <a:latin typeface="+mn-lt"/>
                <a:ea typeface="+mn-ea"/>
                <a:cs typeface="+mn-cs"/>
              </a:rPr>
              <a:t>als reale Bedrohung hierzulande? Bereits Berührungspunkte?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latin typeface="+mn-lt"/>
                <a:sym typeface="Wingdings" panose="05000000000000000000" pitchFamily="2" charset="2"/>
              </a:rPr>
              <a:t> </a:t>
            </a:r>
            <a:r>
              <a:rPr lang="de-DE" sz="1200" b="0" baseline="0" dirty="0">
                <a:latin typeface="+mn-lt"/>
              </a:rPr>
              <a:t>aus Praxis/ Privatleben erzählen lassen! </a:t>
            </a:r>
            <a:r>
              <a:rPr lang="de-DE" sz="1200" b="0" i="0" u="none" strike="noStrike" kern="1200" baseline="0" dirty="0">
                <a:solidFill>
                  <a:schemeClr val="tx1"/>
                </a:solidFill>
                <a:latin typeface="+mn-lt"/>
                <a:ea typeface="+mn-ea"/>
                <a:cs typeface="+mn-cs"/>
              </a:rPr>
              <a:t>(ca. 5-10 Min)</a:t>
            </a:r>
            <a:endParaRPr lang="de-DE" b="0" baseline="0" dirty="0"/>
          </a:p>
          <a:p>
            <a:endParaRPr lang="de-DE" sz="1200" b="1" i="0" u="none" strike="noStrike" kern="1200" baseline="0" dirty="0">
              <a:solidFill>
                <a:schemeClr val="tx1"/>
              </a:solidFill>
              <a:latin typeface="+mn-lt"/>
              <a:ea typeface="+mn-ea"/>
              <a:cs typeface="+mn-cs"/>
            </a:endParaRPr>
          </a:p>
          <a:p>
            <a:r>
              <a:rPr lang="de-DE" sz="1200" b="0" i="0" u="sng" strike="noStrike" kern="1200" baseline="0" dirty="0">
                <a:solidFill>
                  <a:schemeClr val="tx1"/>
                </a:solidFill>
                <a:latin typeface="+mn-lt"/>
                <a:ea typeface="+mn-ea"/>
                <a:cs typeface="+mn-cs"/>
              </a:rPr>
              <a:t>Anschließend mögliche Risikobewertung: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1" dirty="0"/>
              <a:t>Asiatische Tigermücken (z. B. DENV oder CHIKV)</a:t>
            </a:r>
            <a:r>
              <a:rPr lang="de-DE" b="1" baseline="0" dirty="0"/>
              <a:t> </a:t>
            </a:r>
            <a:r>
              <a:rPr lang="de-DE" dirty="0"/>
              <a:t>sind an mehreren Standorten in Deutschland etabliert. Ihre Populationsdichte ist derzeit</a:t>
            </a:r>
            <a:r>
              <a:rPr lang="de-DE" baseline="0" dirty="0"/>
              <a:t> </a:t>
            </a:r>
            <a:r>
              <a:rPr lang="de-DE" dirty="0"/>
              <a:t>auf Grund durchgeführter Bekämpfungsmaßnahmen</a:t>
            </a:r>
            <a:r>
              <a:rPr lang="de-DE" baseline="0" dirty="0"/>
              <a:t> </a:t>
            </a:r>
            <a:r>
              <a:rPr lang="de-DE" dirty="0"/>
              <a:t>noch gering.</a:t>
            </a:r>
            <a:r>
              <a:rPr lang="de-DE" baseline="0" dirty="0"/>
              <a:t> Bislang galt</a:t>
            </a:r>
            <a:r>
              <a:rPr lang="de-DE" dirty="0"/>
              <a:t> das Auftreten von Krankheitsausbrüchen als weniger relevant. (</a:t>
            </a:r>
            <a:r>
              <a:rPr lang="de-DE" baseline="0" dirty="0"/>
              <a:t>Umweltbundesamt, 2023) </a:t>
            </a:r>
            <a:r>
              <a:rPr lang="de-DE" b="0" baseline="0" dirty="0"/>
              <a:t>Im Juli 2025 kam es jedoch zunehmend zu Meldungen von </a:t>
            </a:r>
            <a:r>
              <a:rPr lang="de-DE" b="0" baseline="0" dirty="0" err="1"/>
              <a:t>autochtonen</a:t>
            </a:r>
            <a:r>
              <a:rPr lang="de-DE" b="0" baseline="0" dirty="0"/>
              <a:t> </a:t>
            </a:r>
            <a:r>
              <a:rPr lang="de-DE" b="0" baseline="0" dirty="0" err="1"/>
              <a:t>Chikangunya</a:t>
            </a:r>
            <a:r>
              <a:rPr lang="de-DE" b="0" baseline="0" dirty="0"/>
              <a:t>-Fällen in Frankreich und der Grenzregion zu Deutschland. Auch hierzulande wird künftig mit </a:t>
            </a:r>
            <a:r>
              <a:rPr lang="de-DE" b="0" baseline="0" dirty="0" err="1"/>
              <a:t>autochtonen</a:t>
            </a:r>
            <a:r>
              <a:rPr lang="de-DE" b="0" baseline="0" dirty="0"/>
              <a:t> </a:t>
            </a:r>
            <a:r>
              <a:rPr lang="de-DE" b="0" baseline="0" dirty="0" err="1"/>
              <a:t>Chikangunya</a:t>
            </a:r>
            <a:r>
              <a:rPr lang="de-DE" b="0" baseline="0" dirty="0"/>
              <a:t>-Erkrankungen gerechnet. </a:t>
            </a:r>
            <a:r>
              <a:rPr lang="de-DE" dirty="0"/>
              <a:t>Bisher gab es bei uns nur </a:t>
            </a:r>
            <a:r>
              <a:rPr lang="de-DE" dirty="0" err="1"/>
              <a:t>Chikungunya</a:t>
            </a:r>
            <a:r>
              <a:rPr lang="de-DE" dirty="0"/>
              <a:t>-Fälle bei Reiserückkehrern. </a:t>
            </a:r>
            <a:r>
              <a:rPr lang="de-DE" b="0" baseline="0" dirty="0"/>
              <a:t>(Kiss, 2025) </a:t>
            </a:r>
            <a:r>
              <a:rPr lang="de-DE" b="1" dirty="0"/>
              <a:t>Epidemiologisch</a:t>
            </a:r>
            <a:r>
              <a:rPr lang="de-DE" b="1" baseline="0" dirty="0"/>
              <a:t> zunehmend bedeutend</a:t>
            </a:r>
            <a:endParaRPr lang="de-DE" b="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1" i="0" u="none" strike="noStrike" kern="1200" baseline="0" dirty="0">
                <a:solidFill>
                  <a:schemeClr val="tx1"/>
                </a:solidFill>
                <a:latin typeface="+mn-lt"/>
                <a:ea typeface="+mn-ea"/>
                <a:cs typeface="+mn-cs"/>
              </a:rPr>
              <a:t>Stechmücken</a:t>
            </a:r>
            <a:r>
              <a:rPr lang="de-DE" sz="1200" b="0" i="0" u="none" strike="noStrike" kern="1200" baseline="0" dirty="0">
                <a:solidFill>
                  <a:schemeClr val="tx1"/>
                </a:solidFill>
                <a:latin typeface="+mn-lt"/>
                <a:ea typeface="+mn-ea"/>
                <a:cs typeface="+mn-cs"/>
              </a:rPr>
              <a:t> </a:t>
            </a:r>
            <a:r>
              <a:rPr lang="de-DE" dirty="0"/>
              <a:t>sind die bekanntesten Überträger von Infektionserregern</a:t>
            </a:r>
            <a:r>
              <a:rPr lang="de-DE" sz="1200" b="0" i="0" u="none" strike="noStrike" kern="1200" baseline="0" dirty="0">
                <a:solidFill>
                  <a:schemeClr val="tx1"/>
                </a:solidFill>
                <a:latin typeface="+mn-lt"/>
                <a:ea typeface="+mn-ea"/>
                <a:cs typeface="+mn-cs"/>
              </a:rPr>
              <a:t>, können </a:t>
            </a:r>
            <a:r>
              <a:rPr lang="de-DE" sz="1200" b="1" i="0" u="none" strike="noStrike" kern="1200" baseline="0" dirty="0">
                <a:solidFill>
                  <a:schemeClr val="tx1"/>
                </a:solidFill>
                <a:latin typeface="+mn-lt"/>
                <a:ea typeface="+mn-ea"/>
                <a:cs typeface="+mn-cs"/>
              </a:rPr>
              <a:t>z. B. </a:t>
            </a:r>
            <a:r>
              <a:rPr lang="de-DE" b="1" dirty="0"/>
              <a:t>ZIKA-Virus oder CHIKV </a:t>
            </a:r>
            <a:r>
              <a:rPr lang="de-DE" dirty="0"/>
              <a:t>übertragen.</a:t>
            </a:r>
            <a:r>
              <a:rPr lang="de-DE" baseline="0" dirty="0"/>
              <a:t> Durch Etablierung und Verbreitung in Deutschland sind sie epidemiologisch betrachtet nicht unbedeutend</a:t>
            </a:r>
            <a:r>
              <a:rPr lang="de-DE" dirty="0"/>
              <a:t>. Bislang ist es in Deutschland zwar noch nicht zu autochthonen Übertragungen von z. B. ZIKA- oder CHIKV durch Stechmücken gekommen,</a:t>
            </a:r>
            <a:r>
              <a:rPr lang="de-DE" baseline="0" dirty="0"/>
              <a:t> a</a:t>
            </a:r>
            <a:r>
              <a:rPr lang="de-DE" dirty="0"/>
              <a:t>llerdings zeigten</a:t>
            </a:r>
            <a:r>
              <a:rPr lang="de-DE" baseline="0" dirty="0"/>
              <a:t> mehrere </a:t>
            </a:r>
            <a:r>
              <a:rPr lang="de-DE" dirty="0"/>
              <a:t>Forschungsprojekten, dass die klimatischen Bedingungen für das CHIKV bereits jetzt geeignet für eine Erregerübertragung sind. Vor allem die Dichte der Vektoren ist entscheidend, ob es zu einer Übertragung bzw. einem Krankheitsausbruch kommen kann. (</a:t>
            </a:r>
            <a:r>
              <a:rPr lang="de-DE" baseline="0" dirty="0"/>
              <a:t>Umweltbundesamt, 2023)</a:t>
            </a:r>
            <a:r>
              <a:rPr lang="de-DE" dirty="0"/>
              <a:t> </a:t>
            </a:r>
            <a:r>
              <a:rPr lang="de-DE" b="1" dirty="0"/>
              <a:t>Epidemiologisch</a:t>
            </a:r>
            <a:r>
              <a:rPr lang="de-DE" b="1" baseline="0" dirty="0"/>
              <a:t> zunehmend bedeutend</a:t>
            </a:r>
            <a:endParaRPr lang="de-DE" sz="1200" b="1"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endParaRPr lang="de-DE" sz="1200" b="0" i="0" u="none" strike="noStrike" kern="1200" baseline="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i="0" u="none" strike="noStrike" kern="1200" baseline="0" dirty="0">
                <a:solidFill>
                  <a:schemeClr val="tx1"/>
                </a:solidFill>
                <a:latin typeface="+mn-lt"/>
                <a:ea typeface="+mn-ea"/>
                <a:cs typeface="+mn-cs"/>
              </a:rPr>
              <a:t>Das </a:t>
            </a:r>
            <a:r>
              <a:rPr lang="de-DE" sz="1200" b="1" i="0" u="none" strike="noStrike" kern="1200" baseline="0" dirty="0">
                <a:solidFill>
                  <a:schemeClr val="tx1"/>
                </a:solidFill>
                <a:latin typeface="+mn-lt"/>
                <a:ea typeface="+mn-ea"/>
                <a:cs typeface="+mn-cs"/>
              </a:rPr>
              <a:t>WNV</a:t>
            </a:r>
            <a:r>
              <a:rPr lang="de-DE" sz="1200" b="0" i="0" u="none" strike="noStrike" kern="1200" baseline="0" dirty="0">
                <a:solidFill>
                  <a:schemeClr val="tx1"/>
                </a:solidFill>
                <a:latin typeface="+mn-lt"/>
                <a:ea typeface="+mn-ea"/>
                <a:cs typeface="+mn-cs"/>
              </a:rPr>
              <a:t> wird durch </a:t>
            </a:r>
            <a:r>
              <a:rPr lang="de-DE" sz="1200" b="1" i="0" u="none" strike="noStrike" kern="1200" baseline="0" dirty="0">
                <a:solidFill>
                  <a:schemeClr val="tx1"/>
                </a:solidFill>
                <a:latin typeface="+mn-lt"/>
                <a:ea typeface="+mn-ea"/>
                <a:cs typeface="+mn-cs"/>
              </a:rPr>
              <a:t>Stechmücken</a:t>
            </a:r>
            <a:r>
              <a:rPr lang="de-DE" sz="1200" b="0" i="0" u="none" strike="noStrike" kern="1200" baseline="0" dirty="0">
                <a:solidFill>
                  <a:schemeClr val="tx1"/>
                </a:solidFill>
                <a:latin typeface="+mn-lt"/>
                <a:ea typeface="+mn-ea"/>
                <a:cs typeface="+mn-cs"/>
              </a:rPr>
              <a:t> übertragen, auch durch eine einheimische und hier weit verbreitete Gattung. Das Virus zirkuliert vor allem zwischen </a:t>
            </a:r>
            <a:r>
              <a:rPr lang="de-DE" dirty="0"/>
              <a:t>Stechmücken und Wildvögeln, allerdings kann es auch auf Säugetiere (v. a. Pferde) und Menschen übertragen werden. Diese können zwar erkranken, aber das Virus nicht weiter übertragen. Infektionen beim Menschen verlaufen in etwa 80 % der Fälle symptomlos,</a:t>
            </a:r>
            <a:r>
              <a:rPr lang="de-DE" baseline="0" dirty="0"/>
              <a:t> </a:t>
            </a:r>
            <a:r>
              <a:rPr lang="de-DE" dirty="0"/>
              <a:t>bei knapp 20 % tritt eine meist milde und unspezifische Symptomatik (grippeähnliche Symptome) auf, bei unter 1 % der Fälle kommt es zu schweren (z. B. gutartige Meningitis),</a:t>
            </a:r>
            <a:r>
              <a:rPr lang="de-DE" baseline="0" dirty="0"/>
              <a:t> </a:t>
            </a:r>
            <a:r>
              <a:rPr lang="de-DE" dirty="0"/>
              <a:t>z. T. tödlichen neuroinvasiven Erkrankungen. Eine Impfung für den Menschen gibt es nicht. (</a:t>
            </a:r>
            <a:r>
              <a:rPr lang="de-DE" baseline="0" dirty="0"/>
              <a:t>Umweltbundesamt, 2023). </a:t>
            </a:r>
            <a:r>
              <a:rPr lang="de-DE" b="1" dirty="0"/>
              <a:t>Bedeutend, da bereits einige autochthone</a:t>
            </a:r>
            <a:r>
              <a:rPr lang="de-DE" b="1" baseline="0" dirty="0"/>
              <a:t> Übertragungen. Das RKI rechnet in den kommenden Jahren mit Zunahme an WNV. </a:t>
            </a:r>
            <a:r>
              <a:rPr lang="de-DE" dirty="0"/>
              <a:t>Betroffen vor allem Ostdeutschland</a:t>
            </a:r>
            <a:r>
              <a:rPr lang="de-DE" baseline="0" dirty="0"/>
              <a:t> (</a:t>
            </a:r>
            <a:r>
              <a:rPr lang="de-DE" dirty="0"/>
              <a:t>2019 5 Infektionen,</a:t>
            </a:r>
            <a:r>
              <a:rPr lang="de-DE" baseline="0" dirty="0"/>
              <a:t> </a:t>
            </a:r>
            <a:r>
              <a:rPr lang="de-DE" dirty="0"/>
              <a:t>2020: 22 Infektionen; 2021: 4 Infektionen; 2022: 17 Infektionen, 2023: 7 Infektionen, 2024: 26</a:t>
            </a:r>
            <a:r>
              <a:rPr lang="de-DE" baseline="0" dirty="0"/>
              <a:t> Infektionen</a:t>
            </a:r>
            <a:r>
              <a:rPr lang="de-DE" dirty="0"/>
              <a:t>)</a:t>
            </a:r>
            <a:r>
              <a:rPr lang="de-DE" baseline="0" dirty="0"/>
              <a:t> </a:t>
            </a:r>
            <a:r>
              <a:rPr lang="de-DE" dirty="0"/>
              <a:t>(RKI, 2024d)</a:t>
            </a:r>
            <a:endParaRPr lang="de-DE"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endParaRPr lang="de-DE" sz="1200" b="0" i="0" u="none" strike="noStrike" kern="1200" baseline="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Es wird davon</a:t>
            </a:r>
            <a:r>
              <a:rPr lang="de-DE" baseline="0" dirty="0"/>
              <a:t> ausgegangen, dass</a:t>
            </a:r>
            <a:r>
              <a:rPr lang="de-DE" dirty="0"/>
              <a:t> es künftig auch</a:t>
            </a:r>
            <a:r>
              <a:rPr lang="de-DE" baseline="0" dirty="0"/>
              <a:t> zu mehr </a:t>
            </a:r>
            <a:r>
              <a:rPr lang="de-DE" b="1" baseline="0" dirty="0" err="1"/>
              <a:t>Hanta</a:t>
            </a:r>
            <a:r>
              <a:rPr lang="de-DE" b="1" baseline="0" dirty="0"/>
              <a:t>-Erkrankungen</a:t>
            </a:r>
            <a:r>
              <a:rPr lang="de-DE" baseline="0" dirty="0"/>
              <a:t> kommen wird</a:t>
            </a:r>
            <a:r>
              <a:rPr lang="de-DE" dirty="0"/>
              <a:t>. Die Frequenz von Mastjahren hat sich in den letzten Jahrzehnten vermutlich als Folge des Klimawandels erhöht, was die Population</a:t>
            </a:r>
            <a:r>
              <a:rPr lang="de-DE" baseline="0" dirty="0"/>
              <a:t> von Rötelmäusen begünstigt</a:t>
            </a:r>
            <a:r>
              <a:rPr lang="de-DE" dirty="0"/>
              <a:t>. Die Viren werden mit dem Speichel, Kot und Urin der Tiere ausgeschieden. Getrocknete</a:t>
            </a:r>
            <a:r>
              <a:rPr lang="de-DE" baseline="0" dirty="0"/>
              <a:t> </a:t>
            </a:r>
            <a:r>
              <a:rPr lang="de-DE" dirty="0"/>
              <a:t>Ausscheidungen können als Staub aufgewirbelt und inhaliert werden. Durch</a:t>
            </a:r>
            <a:r>
              <a:rPr lang="de-DE" baseline="0" dirty="0"/>
              <a:t> a</a:t>
            </a:r>
            <a:r>
              <a:rPr lang="de-DE" dirty="0"/>
              <a:t>usgedehnte Trockenperioden kann möglicherweise das Übertragungsrisiko für den Menschen erhöht</a:t>
            </a:r>
            <a:r>
              <a:rPr lang="de-DE" baseline="0" dirty="0"/>
              <a:t> werden. </a:t>
            </a:r>
            <a:r>
              <a:rPr lang="de-DE" dirty="0"/>
              <a:t>(</a:t>
            </a:r>
            <a:r>
              <a:rPr lang="de-DE" baseline="0" dirty="0"/>
              <a:t>Umweltbundesamt, 2023)</a:t>
            </a:r>
            <a:endParaRPr lang="de-DE" dirty="0"/>
          </a:p>
          <a:p>
            <a:pPr marL="171450" indent="-171450">
              <a:buFont typeface="Arial" panose="020B0604020202020204" pitchFamily="34" charset="0"/>
              <a:buChar char="•"/>
            </a:pPr>
            <a:r>
              <a:rPr lang="de-DE" b="1" dirty="0"/>
              <a:t>Bedeutend, da regelmäßige</a:t>
            </a:r>
            <a:r>
              <a:rPr lang="de-DE" b="1" baseline="0" dirty="0"/>
              <a:t> Übertragungen: </a:t>
            </a:r>
            <a:r>
              <a:rPr lang="de-DE" b="0" dirty="0"/>
              <a:t>2022 in den EU-Mitgliedstaaten 2.165 Infektionen, 143 davon in Deutschland, Zahlen schwankend (</a:t>
            </a:r>
            <a:r>
              <a:rPr lang="en-US" b="0" dirty="0"/>
              <a:t>European Centre for Disease Prevention and Control </a:t>
            </a:r>
            <a:r>
              <a:rPr lang="en-US" b="0" baseline="0" dirty="0"/>
              <a:t>(</a:t>
            </a:r>
            <a:r>
              <a:rPr lang="de-DE" sz="1200" dirty="0">
                <a:latin typeface="Calibri" panose="020F0502020204030204" pitchFamily="34" charset="0"/>
                <a:cs typeface="Calibri" panose="020F0502020204030204" pitchFamily="34" charset="0"/>
              </a:rPr>
              <a:t>ECDC)</a:t>
            </a:r>
            <a:r>
              <a:rPr lang="de-DE" b="0" dirty="0"/>
              <a:t>,</a:t>
            </a:r>
            <a:r>
              <a:rPr lang="de-DE" b="0" baseline="0" dirty="0"/>
              <a:t> 2023)</a:t>
            </a:r>
          </a:p>
          <a:p>
            <a:endParaRPr lang="de-DE"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latin typeface="BundesSans Web" panose="020B0002030500000203"/>
              </a:rPr>
              <a:t>Wichtig: </a:t>
            </a:r>
            <a:r>
              <a:rPr lang="de-DE" sz="1200" b="0" dirty="0">
                <a:latin typeface="BundesSans Web" panose="020B0002030500000203"/>
              </a:rPr>
              <a:t>Meldepflicht beachten, können</a:t>
            </a:r>
            <a:r>
              <a:rPr lang="de-DE" sz="1200" b="0" baseline="0" dirty="0">
                <a:latin typeface="BundesSans Web" panose="020B0002030500000203"/>
              </a:rPr>
              <a:t> sich auch in den jeweiligen Bundesländern nochmals erweitern/ unterscheiden.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t>Arzt und die Untersuchungsstelle </a:t>
            </a:r>
            <a:r>
              <a:rPr lang="de-DE" dirty="0"/>
              <a:t>melden. In jedem Fall muss das Gesundheitsamt übermittlungspflichtige Tatbestände bearbeiten und übermitteln.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1" baseline="0" dirty="0"/>
              <a:t>Überleitung: </a:t>
            </a:r>
            <a:r>
              <a:rPr lang="de-DE" baseline="0" dirty="0"/>
              <a:t>Neben den bereits vorgestellten Themen „Naturkatastrophen“ und „Infektionskrankheiten“ gibt es weitere wichtige Auswirkung des Klimawandels auf die menschliche Gesundheit, die Ihnen bestimmt auch schon gehäuft im Pflegealltag begegnet sind…</a:t>
            </a:r>
          </a:p>
        </p:txBody>
      </p:sp>
      <p:sp>
        <p:nvSpPr>
          <p:cNvPr id="4" name="Foliennummernplatzhalter 3"/>
          <p:cNvSpPr>
            <a:spLocks noGrp="1"/>
          </p:cNvSpPr>
          <p:nvPr>
            <p:ph type="sldNum" sz="quarter" idx="10"/>
          </p:nvPr>
        </p:nvSpPr>
        <p:spPr/>
        <p:txBody>
          <a:bodyPr/>
          <a:lstStyle/>
          <a:p>
            <a:fld id="{551367AA-DC43-43C4-BC99-49169608304F}" type="slidenum">
              <a:rPr lang="de-DE" smtClean="0"/>
              <a:t>25</a:t>
            </a:fld>
            <a:endParaRPr lang="de-DE"/>
          </a:p>
        </p:txBody>
      </p:sp>
    </p:spTree>
    <p:extLst>
      <p:ext uri="{BB962C8B-B14F-4D97-AF65-F5344CB8AC3E}">
        <p14:creationId xmlns:p14="http://schemas.microsoft.com/office/powerpoint/2010/main" val="35613506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latin typeface="Calibri" panose="020F0502020204030204" pitchFamily="34" charset="0"/>
                <a:cs typeface="Calibri" panose="020F0502020204030204" pitchFamily="34" charset="0"/>
              </a:rPr>
              <a:t>UV-Strahlung</a:t>
            </a:r>
            <a:endParaRPr lang="de-DE" dirty="0">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latin typeface="Calibri" panose="020F0502020204030204" pitchFamily="34" charset="0"/>
                <a:cs typeface="Calibri" panose="020F0502020204030204" pitchFamily="34" charset="0"/>
              </a:rPr>
              <a:t>Der Anstieg der globalen Temperaturen und Veränderungen in der Atmosphäre führen auch zu einem erhöhten UV-Strahlungsniveau.</a:t>
            </a:r>
            <a:r>
              <a:rPr lang="de-DE" baseline="0" dirty="0">
                <a:latin typeface="Calibri" panose="020F0502020204030204" pitchFamily="34" charset="0"/>
                <a:cs typeface="Calibri" panose="020F0502020204030204" pitchFamily="34" charset="0"/>
              </a:rPr>
              <a:t> </a:t>
            </a:r>
            <a:r>
              <a:rPr lang="de-DE" dirty="0">
                <a:latin typeface="Calibri" panose="020F0502020204030204" pitchFamily="34" charset="0"/>
                <a:cs typeface="Calibri" panose="020F0502020204030204" pitchFamily="34" charset="0"/>
              </a:rPr>
              <a:t>Der Klimawandel trägt maßgeblich dazu bei, das Risiko für UV-bedingte Erkrankungen wie Krebs an Augen oder Haut</a:t>
            </a:r>
            <a:r>
              <a:rPr lang="de-DE" baseline="0" dirty="0">
                <a:latin typeface="Calibri" panose="020F0502020204030204" pitchFamily="34" charset="0"/>
                <a:cs typeface="Calibri" panose="020F0502020204030204" pitchFamily="34" charset="0"/>
              </a:rPr>
              <a:t> </a:t>
            </a:r>
            <a:r>
              <a:rPr lang="de-DE" dirty="0">
                <a:latin typeface="Calibri" panose="020F0502020204030204" pitchFamily="34" charset="0"/>
                <a:cs typeface="Calibri" panose="020F0502020204030204" pitchFamily="34" charset="0"/>
              </a:rPr>
              <a:t>stetig zu erhöhen.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latin typeface="Calibri" panose="020F0502020204030204" pitchFamily="34" charset="0"/>
                <a:cs typeface="Calibri" panose="020F0502020204030204" pitchFamily="34" charset="0"/>
              </a:rPr>
              <a:t>Die Inzidenz</a:t>
            </a:r>
            <a:r>
              <a:rPr lang="de-DE" baseline="0" dirty="0">
                <a:latin typeface="Calibri" panose="020F0502020204030204" pitchFamily="34" charset="0"/>
                <a:cs typeface="Calibri" panose="020F0502020204030204" pitchFamily="34" charset="0"/>
              </a:rPr>
              <a:t> von Hautkrebserkrankungen </a:t>
            </a:r>
            <a:r>
              <a:rPr lang="de-DE" dirty="0">
                <a:latin typeface="Calibri" panose="020F0502020204030204" pitchFamily="34" charset="0"/>
                <a:cs typeface="Calibri" panose="020F0502020204030204" pitchFamily="34" charset="0"/>
              </a:rPr>
              <a:t>hat sich laut der onkologischen S3-Leitlinie „Prävention von Hautkrebs</a:t>
            </a:r>
            <a:r>
              <a:rPr lang="de-DE" baseline="0" dirty="0">
                <a:latin typeface="Calibri" panose="020F0502020204030204" pitchFamily="34" charset="0"/>
                <a:cs typeface="Calibri" panose="020F0502020204030204" pitchFamily="34" charset="0"/>
              </a:rPr>
              <a:t> </a:t>
            </a:r>
            <a:r>
              <a:rPr lang="de-DE" dirty="0">
                <a:latin typeface="Calibri" panose="020F0502020204030204" pitchFamily="34" charset="0"/>
                <a:cs typeface="Calibri" panose="020F0502020204030204" pitchFamily="34" charset="0"/>
              </a:rPr>
              <a:t>für den hellen Hautkrebs“ in Deutschland in den letzten 30 Jahren bei Männer </a:t>
            </a:r>
            <a:r>
              <a:rPr lang="de-DE" dirty="0" err="1">
                <a:latin typeface="Calibri" panose="020F0502020204030204" pitchFamily="34" charset="0"/>
                <a:cs typeface="Calibri" panose="020F0502020204030204" pitchFamily="34" charset="0"/>
              </a:rPr>
              <a:t>vervier</a:t>
            </a:r>
            <a:r>
              <a:rPr lang="de-DE" dirty="0">
                <a:latin typeface="Calibri" panose="020F0502020204030204" pitchFamily="34" charset="0"/>
                <a:cs typeface="Calibri" panose="020F0502020204030204" pitchFamily="34" charset="0"/>
              </a:rPr>
              <a:t>- und</a:t>
            </a:r>
            <a:r>
              <a:rPr lang="de-DE" baseline="0" dirty="0">
                <a:latin typeface="Calibri" panose="020F0502020204030204" pitchFamily="34" charset="0"/>
                <a:cs typeface="Calibri" panose="020F0502020204030204" pitchFamily="34" charset="0"/>
              </a:rPr>
              <a:t> bei Frauen </a:t>
            </a:r>
            <a:r>
              <a:rPr lang="de-DE" dirty="0">
                <a:latin typeface="Calibri" panose="020F0502020204030204" pitchFamily="34" charset="0"/>
                <a:cs typeface="Calibri" panose="020F0502020204030204" pitchFamily="34" charset="0"/>
              </a:rPr>
              <a:t>verfünffacht.</a:t>
            </a:r>
            <a:r>
              <a:rPr lang="de-DE" baseline="0" dirty="0">
                <a:latin typeface="Calibri" panose="020F0502020204030204" pitchFamily="34" charset="0"/>
                <a:cs typeface="Calibri" panose="020F0502020204030204" pitchFamily="34" charset="0"/>
              </a:rPr>
              <a:t> </a:t>
            </a:r>
            <a:r>
              <a:rPr lang="de-DE" dirty="0">
                <a:latin typeface="Calibri" panose="020F0502020204030204" pitchFamily="34" charset="0"/>
                <a:cs typeface="Calibri" panose="020F0502020204030204" pitchFamily="34" charset="0"/>
              </a:rPr>
              <a:t>Laut RKI</a:t>
            </a:r>
            <a:r>
              <a:rPr lang="de-DE" baseline="0" dirty="0">
                <a:latin typeface="Calibri" panose="020F0502020204030204" pitchFamily="34" charset="0"/>
                <a:cs typeface="Calibri" panose="020F0502020204030204" pitchFamily="34" charset="0"/>
              </a:rPr>
              <a:t> </a:t>
            </a:r>
            <a:r>
              <a:rPr lang="de-DE" dirty="0">
                <a:latin typeface="Calibri" panose="020F0502020204030204" pitchFamily="34" charset="0"/>
                <a:cs typeface="Calibri" panose="020F0502020204030204" pitchFamily="34" charset="0"/>
              </a:rPr>
              <a:t>hat sich zudem die Inzidenz für das maligne Melanom seit den 1970-er Jahren insgesamt vervierfacht. </a:t>
            </a:r>
          </a:p>
          <a:p>
            <a:pPr marL="171450" indent="-171450">
              <a:buFont typeface="Arial" panose="020B0604020202020204" pitchFamily="34" charset="0"/>
              <a:buChar char="•"/>
            </a:pPr>
            <a:r>
              <a:rPr lang="de-DE" dirty="0">
                <a:latin typeface="Calibri" panose="020F0502020204030204" pitchFamily="34" charset="0"/>
                <a:cs typeface="Calibri" panose="020F0502020204030204" pitchFamily="34" charset="0"/>
              </a:rPr>
              <a:t>Statistisch</a:t>
            </a:r>
            <a:r>
              <a:rPr lang="de-DE" baseline="0" dirty="0">
                <a:latin typeface="Calibri" panose="020F0502020204030204" pitchFamily="34" charset="0"/>
                <a:cs typeface="Calibri" panose="020F0502020204030204" pitchFamily="34" charset="0"/>
              </a:rPr>
              <a:t> erkranken</a:t>
            </a:r>
            <a:r>
              <a:rPr lang="de-DE" dirty="0">
                <a:latin typeface="Calibri" panose="020F0502020204030204" pitchFamily="34" charset="0"/>
                <a:cs typeface="Calibri" panose="020F0502020204030204" pitchFamily="34" charset="0"/>
              </a:rPr>
              <a:t> hierzulande jährlich über 300.000 Menschen an Hautkrebs und über 4000 Menschen versterben jährlich daran. </a:t>
            </a:r>
          </a:p>
          <a:p>
            <a:pPr marL="171450" indent="-171450">
              <a:buFont typeface="Arial" panose="020B0604020202020204" pitchFamily="34" charset="0"/>
              <a:buChar char="•"/>
            </a:pPr>
            <a:r>
              <a:rPr lang="de-DE" dirty="0">
                <a:latin typeface="Calibri" panose="020F0502020204030204" pitchFamily="34" charset="0"/>
                <a:cs typeface="Calibri" panose="020F0502020204030204" pitchFamily="34" charset="0"/>
              </a:rPr>
              <a:t>Eine</a:t>
            </a:r>
            <a:r>
              <a:rPr lang="de-DE" baseline="0" dirty="0">
                <a:latin typeface="Calibri" panose="020F0502020204030204" pitchFamily="34" charset="0"/>
                <a:cs typeface="Calibri" panose="020F0502020204030204" pitchFamily="34" charset="0"/>
              </a:rPr>
              <a:t> </a:t>
            </a:r>
            <a:r>
              <a:rPr lang="de-DE" dirty="0">
                <a:latin typeface="Calibri" panose="020F0502020204030204" pitchFamily="34" charset="0"/>
                <a:cs typeface="Calibri" panose="020F0502020204030204" pitchFamily="34" charset="0"/>
              </a:rPr>
              <a:t>wissenschaftliche Modellrechnung ergab, dass</a:t>
            </a:r>
            <a:r>
              <a:rPr lang="de-DE" baseline="0" dirty="0">
                <a:latin typeface="Calibri" panose="020F0502020204030204" pitchFamily="34" charset="0"/>
                <a:cs typeface="Calibri" panose="020F0502020204030204" pitchFamily="34" charset="0"/>
              </a:rPr>
              <a:t> </a:t>
            </a:r>
            <a:r>
              <a:rPr lang="de-DE" dirty="0">
                <a:latin typeface="Calibri" panose="020F0502020204030204" pitchFamily="34" charset="0"/>
                <a:cs typeface="Calibri" panose="020F0502020204030204" pitchFamily="34" charset="0"/>
              </a:rPr>
              <a:t>ein globaler Anstieg der Umgebungstemperatur um 2°C und die damit einhergehende Klimaveränderung,</a:t>
            </a:r>
            <a:r>
              <a:rPr lang="de-DE" baseline="0" dirty="0">
                <a:latin typeface="Calibri" panose="020F0502020204030204" pitchFamily="34" charset="0"/>
                <a:cs typeface="Calibri" panose="020F0502020204030204" pitchFamily="34" charset="0"/>
              </a:rPr>
              <a:t> regionale Hitze und Hitzewellen die Hautkrebsinzidenz bis 2050 um 11% erhöhen.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aseline="0" dirty="0">
                <a:latin typeface="Calibri" panose="020F0502020204030204" pitchFamily="34" charset="0"/>
                <a:cs typeface="Calibri" panose="020F0502020204030204" pitchFamily="34" charset="0"/>
              </a:rPr>
              <a:t>(</a:t>
            </a:r>
            <a:r>
              <a:rPr lang="de-DE" sz="1200" dirty="0">
                <a:latin typeface="Calibri" panose="020F0502020204030204" pitchFamily="34" charset="0"/>
                <a:cs typeface="Calibri" panose="020F0502020204030204" pitchFamily="34" charset="0"/>
              </a:rPr>
              <a:t>Bundesamt für Strahlenschutz [</a:t>
            </a:r>
            <a:r>
              <a:rPr lang="de-DE" baseline="0" dirty="0" err="1">
                <a:latin typeface="Calibri" panose="020F0502020204030204" pitchFamily="34" charset="0"/>
                <a:cs typeface="Calibri" panose="020F0502020204030204" pitchFamily="34" charset="0"/>
              </a:rPr>
              <a:t>BfS</a:t>
            </a:r>
            <a:r>
              <a:rPr lang="de-DE" baseline="0" dirty="0">
                <a:latin typeface="Calibri" panose="020F0502020204030204" pitchFamily="34" charset="0"/>
                <a:cs typeface="Calibri" panose="020F0502020204030204" pitchFamily="34" charset="0"/>
              </a:rPr>
              <a:t>], 2025)</a:t>
            </a:r>
            <a:endParaRPr lang="de-DE" dirty="0">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de-DE"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de-DE" dirty="0">
                <a:latin typeface="Calibri" panose="020F0502020204030204" pitchFamily="34" charset="0"/>
                <a:cs typeface="Calibri" panose="020F0502020204030204" pitchFamily="34" charset="0"/>
              </a:rPr>
              <a:t>Durch den Klimawandel sind die Durchschnittstemperaturen auf der Erde gestiegen. </a:t>
            </a:r>
          </a:p>
          <a:p>
            <a:pPr marL="171450" indent="-171450">
              <a:buFont typeface="Arial" panose="020B0604020202020204" pitchFamily="34" charset="0"/>
              <a:buChar char="•"/>
            </a:pPr>
            <a:r>
              <a:rPr lang="de-DE" dirty="0">
                <a:latin typeface="Calibri" panose="020F0502020204030204" pitchFamily="34" charset="0"/>
                <a:cs typeface="Calibri" panose="020F0502020204030204" pitchFamily="34" charset="0"/>
              </a:rPr>
              <a:t>Folgen daraus sind häufigere Temperaturextreme wie Hitzewellen. </a:t>
            </a:r>
          </a:p>
          <a:p>
            <a:pPr marL="171450" indent="-171450">
              <a:buFont typeface="Arial" panose="020B0604020202020204" pitchFamily="34" charset="0"/>
              <a:buChar char="•"/>
            </a:pPr>
            <a:r>
              <a:rPr lang="de-DE" dirty="0">
                <a:latin typeface="Calibri" panose="020F0502020204030204" pitchFamily="34" charset="0"/>
                <a:cs typeface="Calibri" panose="020F0502020204030204" pitchFamily="34" charset="0"/>
              </a:rPr>
              <a:t>Es kommt zu einer höheren Sterblichkeit, geringerer Produktivität,</a:t>
            </a:r>
            <a:r>
              <a:rPr lang="de-DE" baseline="0" dirty="0">
                <a:latin typeface="Calibri" panose="020F0502020204030204" pitchFamily="34" charset="0"/>
                <a:cs typeface="Calibri" panose="020F0502020204030204" pitchFamily="34" charset="0"/>
              </a:rPr>
              <a:t> </a:t>
            </a:r>
            <a:r>
              <a:rPr lang="de-DE" dirty="0">
                <a:latin typeface="Calibri" panose="020F0502020204030204" pitchFamily="34" charset="0"/>
                <a:cs typeface="Calibri" panose="020F0502020204030204" pitchFamily="34" charset="0"/>
              </a:rPr>
              <a:t>Schäden an der Infrastruktur,</a:t>
            </a:r>
            <a:r>
              <a:rPr lang="de-DE" baseline="0" dirty="0">
                <a:latin typeface="Calibri" panose="020F0502020204030204" pitchFamily="34" charset="0"/>
                <a:cs typeface="Calibri" panose="020F0502020204030204" pitchFamily="34" charset="0"/>
              </a:rPr>
              <a:t> weiteren Verluste in </a:t>
            </a:r>
            <a:r>
              <a:rPr lang="de-DE" dirty="0">
                <a:latin typeface="Calibri" panose="020F0502020204030204" pitchFamily="34" charset="0"/>
                <a:cs typeface="Calibri" panose="020F0502020204030204" pitchFamily="34" charset="0"/>
              </a:rPr>
              <a:t>Pflanzen- und Tierwelt, Zunahme von Schädlingen,</a:t>
            </a:r>
            <a:r>
              <a:rPr lang="de-DE" baseline="0" dirty="0">
                <a:latin typeface="Calibri" panose="020F0502020204030204" pitchFamily="34" charset="0"/>
                <a:cs typeface="Calibri" panose="020F0502020204030204" pitchFamily="34" charset="0"/>
              </a:rPr>
              <a:t> </a:t>
            </a:r>
            <a:r>
              <a:rPr lang="de-DE" dirty="0">
                <a:latin typeface="Calibri" panose="020F0502020204030204" pitchFamily="34" charset="0"/>
                <a:cs typeface="Calibri" panose="020F0502020204030204" pitchFamily="34" charset="0"/>
              </a:rPr>
              <a:t>Negativfolgen für Land- und Viehwirtschaft,</a:t>
            </a:r>
            <a:r>
              <a:rPr lang="de-DE" baseline="0" dirty="0">
                <a:latin typeface="Calibri" panose="020F0502020204030204" pitchFamily="34" charset="0"/>
                <a:cs typeface="Calibri" panose="020F0502020204030204" pitchFamily="34" charset="0"/>
              </a:rPr>
              <a:t> </a:t>
            </a:r>
            <a:r>
              <a:rPr lang="de-DE" dirty="0">
                <a:latin typeface="Calibri" panose="020F0502020204030204" pitchFamily="34" charset="0"/>
                <a:cs typeface="Calibri" panose="020F0502020204030204" pitchFamily="34" charset="0"/>
              </a:rPr>
              <a:t>Dürren,</a:t>
            </a:r>
            <a:r>
              <a:rPr lang="de-DE" baseline="0" dirty="0">
                <a:latin typeface="Calibri" panose="020F0502020204030204" pitchFamily="34" charset="0"/>
                <a:cs typeface="Calibri" panose="020F0502020204030204" pitchFamily="34" charset="0"/>
              </a:rPr>
              <a:t> usw. </a:t>
            </a:r>
          </a:p>
          <a:p>
            <a:pPr marL="0" indent="0">
              <a:buFont typeface="Arial" panose="020B0604020202020204" pitchFamily="34" charset="0"/>
              <a:buNone/>
            </a:pPr>
            <a:r>
              <a:rPr lang="de-DE" baseline="0" dirty="0">
                <a:latin typeface="Calibri" panose="020F0502020204030204" pitchFamily="34" charset="0"/>
                <a:cs typeface="Calibri" panose="020F0502020204030204" pitchFamily="34" charset="0"/>
              </a:rPr>
              <a:t>(Europäische Kommission, o. J. b)</a:t>
            </a:r>
            <a:endParaRPr lang="de-DE"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de-DE" dirty="0">
                <a:latin typeface="Calibri" panose="020F0502020204030204" pitchFamily="34" charset="0"/>
                <a:cs typeface="Calibri" panose="020F0502020204030204" pitchFamily="34" charset="0"/>
              </a:rPr>
              <a:t>Laut Berichten starben durch die extreme Hitzewellen 2022 in Europa ca. 20 000</a:t>
            </a:r>
            <a:r>
              <a:rPr lang="de-DE" baseline="0" dirty="0">
                <a:latin typeface="Calibri" panose="020F0502020204030204" pitchFamily="34" charset="0"/>
                <a:cs typeface="Calibri" panose="020F0502020204030204" pitchFamily="34" charset="0"/>
              </a:rPr>
              <a:t> </a:t>
            </a:r>
            <a:r>
              <a:rPr lang="de-DE" dirty="0">
                <a:latin typeface="Calibri" panose="020F0502020204030204" pitchFamily="34" charset="0"/>
                <a:cs typeface="Calibri" panose="020F0502020204030204" pitchFamily="34" charset="0"/>
              </a:rPr>
              <a:t>Menschen.</a:t>
            </a:r>
            <a:r>
              <a:rPr lang="de-DE" baseline="0" dirty="0">
                <a:latin typeface="Calibri" panose="020F0502020204030204" pitchFamily="34" charset="0"/>
                <a:cs typeface="Calibri" panose="020F0502020204030204" pitchFamily="34" charset="0"/>
              </a:rPr>
              <a:t> I</a:t>
            </a:r>
            <a:r>
              <a:rPr lang="de-DE" dirty="0">
                <a:latin typeface="Calibri" panose="020F0502020204030204" pitchFamily="34" charset="0"/>
                <a:cs typeface="Calibri" panose="020F0502020204030204" pitchFamily="34" charset="0"/>
              </a:rPr>
              <a:t>m absoluten Rekordsommer 2003 waren es 70 000</a:t>
            </a:r>
            <a:r>
              <a:rPr lang="de-DE" baseline="0" dirty="0">
                <a:latin typeface="Calibri" panose="020F0502020204030204" pitchFamily="34" charset="0"/>
                <a:cs typeface="Calibri" panose="020F0502020204030204" pitchFamily="34" charset="0"/>
              </a:rPr>
              <a:t> Menschen.</a:t>
            </a:r>
            <a:r>
              <a:rPr lang="de-DE" dirty="0">
                <a:latin typeface="Calibri" panose="020F0502020204030204" pitchFamily="34" charset="0"/>
                <a:cs typeface="Calibri" panose="020F0502020204030204" pitchFamily="34" charset="0"/>
              </a:rPr>
              <a:t> (</a:t>
            </a:r>
            <a:r>
              <a:rPr lang="de-DE" sz="1200" dirty="0" err="1">
                <a:latin typeface="Calibri" panose="020F0502020204030204" pitchFamily="34" charset="0"/>
                <a:cs typeface="Calibri" panose="020F0502020204030204" pitchFamily="34" charset="0"/>
              </a:rPr>
              <a:t>Statista</a:t>
            </a:r>
            <a:r>
              <a:rPr lang="de-DE" sz="1200" dirty="0">
                <a:latin typeface="Calibri" panose="020F0502020204030204" pitchFamily="34" charset="0"/>
                <a:cs typeface="Calibri" panose="020F0502020204030204" pitchFamily="34" charset="0"/>
              </a:rPr>
              <a:t> Research Department</a:t>
            </a:r>
            <a:r>
              <a:rPr lang="de-DE" dirty="0">
                <a:latin typeface="Calibri" panose="020F0502020204030204" pitchFamily="34" charset="0"/>
                <a:cs typeface="Calibri" panose="020F0502020204030204" pitchFamily="34" charset="0"/>
              </a:rPr>
              <a:t>,</a:t>
            </a:r>
            <a:r>
              <a:rPr lang="de-DE" baseline="0" dirty="0">
                <a:latin typeface="Calibri" panose="020F0502020204030204" pitchFamily="34" charset="0"/>
                <a:cs typeface="Calibri" panose="020F0502020204030204" pitchFamily="34" charset="0"/>
              </a:rPr>
              <a:t> </a:t>
            </a:r>
            <a:r>
              <a:rPr lang="de-DE" baseline="0" dirty="0">
                <a:solidFill>
                  <a:schemeClr val="accent2">
                    <a:lumMod val="75000"/>
                  </a:schemeClr>
                </a:solidFill>
                <a:latin typeface="Calibri" panose="020F0502020204030204" pitchFamily="34" charset="0"/>
                <a:cs typeface="Calibri" panose="020F0502020204030204" pitchFamily="34" charset="0"/>
              </a:rPr>
              <a:t>2024). </a:t>
            </a:r>
          </a:p>
          <a:p>
            <a:pPr marL="171450" indent="-171450">
              <a:buFont typeface="Arial" panose="020B0604020202020204" pitchFamily="34" charset="0"/>
              <a:buChar char="•"/>
            </a:pPr>
            <a:r>
              <a:rPr lang="de-DE" dirty="0">
                <a:latin typeface="Calibri" panose="020F0502020204030204" pitchFamily="34" charset="0"/>
                <a:cs typeface="Calibri" panose="020F0502020204030204" pitchFamily="34" charset="0"/>
              </a:rPr>
              <a:t>Eine </a:t>
            </a:r>
            <a:r>
              <a:rPr lang="de-DE" b="0" dirty="0">
                <a:latin typeface="Calibri" panose="020F0502020204030204" pitchFamily="34" charset="0"/>
                <a:cs typeface="Calibri" panose="020F0502020204030204" pitchFamily="34" charset="0"/>
              </a:rPr>
              <a:t>globale</a:t>
            </a:r>
            <a:r>
              <a:rPr lang="de-DE" dirty="0">
                <a:latin typeface="Calibri" panose="020F0502020204030204" pitchFamily="34" charset="0"/>
                <a:cs typeface="Calibri" panose="020F0502020204030204" pitchFamily="34" charset="0"/>
              </a:rPr>
              <a:t> Analyse der World </a:t>
            </a:r>
            <a:r>
              <a:rPr lang="de-DE" dirty="0" err="1">
                <a:latin typeface="Calibri" panose="020F0502020204030204" pitchFamily="34" charset="0"/>
                <a:cs typeface="Calibri" panose="020F0502020204030204" pitchFamily="34" charset="0"/>
              </a:rPr>
              <a:t>Health</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Organization</a:t>
            </a:r>
            <a:r>
              <a:rPr lang="de-DE" dirty="0">
                <a:latin typeface="Calibri" panose="020F0502020204030204" pitchFamily="34" charset="0"/>
                <a:cs typeface="Calibri" panose="020F0502020204030204" pitchFamily="34" charset="0"/>
              </a:rPr>
              <a:t> (WHO) zeigt, dass zwischen 2000 und 2016 etwa 166.000 Menschen weltweit aufgrund von Hitzewellen starben</a:t>
            </a:r>
            <a:r>
              <a:rPr lang="de-DE" baseline="0" dirty="0">
                <a:latin typeface="Calibri" panose="020F0502020204030204" pitchFamily="34" charset="0"/>
                <a:cs typeface="Calibri" panose="020F0502020204030204" pitchFamily="34" charset="0"/>
              </a:rPr>
              <a:t> – Tendenz steigend! </a:t>
            </a:r>
            <a:r>
              <a:rPr lang="de-DE" dirty="0">
                <a:latin typeface="Calibri" panose="020F0502020204030204" pitchFamily="34" charset="0"/>
                <a:cs typeface="Calibri" panose="020F0502020204030204" pitchFamily="34" charset="0"/>
              </a:rPr>
              <a:t>(WHO, 2021)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a:solidFill>
                  <a:schemeClr val="tx1"/>
                </a:solidFill>
                <a:effectLst/>
                <a:latin typeface="Calibri" panose="020F0502020204030204" pitchFamily="34" charset="0"/>
                <a:ea typeface="+mn-ea"/>
                <a:cs typeface="Calibri" panose="020F0502020204030204" pitchFamily="34" charset="0"/>
              </a:rPr>
              <a:t>Durch Hitze sind besonders Pflegebedürftige, Menschen über 65 Jahre, chronisch und akut erkrankte, Schwangere,</a:t>
            </a:r>
            <a:r>
              <a:rPr lang="de-DE" sz="1200" kern="1200" baseline="0" dirty="0">
                <a:solidFill>
                  <a:schemeClr val="tx1"/>
                </a:solidFill>
                <a:effectLst/>
                <a:latin typeface="Calibri" panose="020F0502020204030204" pitchFamily="34" charset="0"/>
                <a:ea typeface="+mn-ea"/>
                <a:cs typeface="Calibri" panose="020F0502020204030204" pitchFamily="34" charset="0"/>
              </a:rPr>
              <a:t> </a:t>
            </a:r>
            <a:r>
              <a:rPr lang="de-DE" sz="1200" kern="1200" dirty="0">
                <a:solidFill>
                  <a:schemeClr val="tx1"/>
                </a:solidFill>
                <a:effectLst/>
                <a:latin typeface="Calibri" panose="020F0502020204030204" pitchFamily="34" charset="0"/>
                <a:ea typeface="+mn-ea"/>
                <a:cs typeface="Calibri" panose="020F0502020204030204" pitchFamily="34" charset="0"/>
              </a:rPr>
              <a:t>Säuglinge und Kleinkinder gefährdet. Die gesundheitlichen Auswirkungen sind vielseitig und reichen von Exsikkose, über Hitzeausschlag, Überhitzung, Hitzekollaps, Hitzekrämpfen bis hin zum Sonnenstich. (Gesundheitsamt Baden-Württemberg, o. J.)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kern="1200" dirty="0">
                <a:solidFill>
                  <a:schemeClr val="tx1"/>
                </a:solidFill>
                <a:effectLst/>
                <a:latin typeface="Calibri" panose="020F0502020204030204" pitchFamily="34" charset="0"/>
                <a:ea typeface="+mn-ea"/>
                <a:cs typeface="Calibri" panose="020F0502020204030204" pitchFamily="34" charset="0"/>
                <a:sym typeface="Wingdings" panose="05000000000000000000" pitchFamily="2" charset="2"/>
              </a:rPr>
              <a:t> Mehr dazu in Modul 5</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Calibri" panose="020F0502020204030204" pitchFamily="34" charset="0"/>
              <a:ea typeface="+mn-ea"/>
              <a:cs typeface="Calibri" panose="020F050202020403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effectLst/>
                <a:latin typeface="Calibri" panose="020F0502020204030204" pitchFamily="34" charset="0"/>
                <a:ea typeface="+mn-ea"/>
                <a:cs typeface="Calibri" panose="020F0502020204030204" pitchFamily="34" charset="0"/>
                <a:sym typeface="Wingdings" panose="05000000000000000000" pitchFamily="2" charset="2"/>
              </a:rPr>
              <a:t>Überleitung:</a:t>
            </a:r>
            <a:r>
              <a:rPr lang="de-DE" sz="1200" b="1" kern="1200" baseline="0" dirty="0">
                <a:solidFill>
                  <a:schemeClr val="tx1"/>
                </a:solidFill>
                <a:effectLst/>
                <a:latin typeface="Calibri" panose="020F0502020204030204" pitchFamily="34" charset="0"/>
                <a:ea typeface="+mn-ea"/>
                <a:cs typeface="Calibri" panose="020F0502020204030204" pitchFamily="34" charset="0"/>
                <a:sym typeface="Wingdings" panose="05000000000000000000" pitchFamily="2" charset="2"/>
              </a:rPr>
              <a:t> </a:t>
            </a:r>
            <a:r>
              <a:rPr lang="de-DE" sz="1200" kern="1200" baseline="0" dirty="0">
                <a:solidFill>
                  <a:schemeClr val="tx1"/>
                </a:solidFill>
                <a:effectLst/>
                <a:latin typeface="Calibri" panose="020F0502020204030204" pitchFamily="34" charset="0"/>
                <a:ea typeface="+mn-ea"/>
                <a:cs typeface="Calibri" panose="020F0502020204030204" pitchFamily="34" charset="0"/>
                <a:sym typeface="Wingdings" panose="05000000000000000000" pitchFamily="2" charset="2"/>
              </a:rPr>
              <a:t>Im Zusammenhang zu Hitze stehen auch biologische Allergene und Luftqualität…</a:t>
            </a:r>
            <a:endParaRPr lang="de-DE" dirty="0">
              <a:latin typeface="Calibri" panose="020F0502020204030204" pitchFamily="34" charset="0"/>
              <a:cs typeface="Calibri" panose="020F0502020204030204" pitchFamily="34" charset="0"/>
            </a:endParaRPr>
          </a:p>
        </p:txBody>
      </p:sp>
      <p:sp>
        <p:nvSpPr>
          <p:cNvPr id="4" name="Foliennummernplatzhalter 3"/>
          <p:cNvSpPr>
            <a:spLocks noGrp="1"/>
          </p:cNvSpPr>
          <p:nvPr>
            <p:ph type="sldNum" sz="quarter" idx="10"/>
          </p:nvPr>
        </p:nvSpPr>
        <p:spPr/>
        <p:txBody>
          <a:bodyPr/>
          <a:lstStyle/>
          <a:p>
            <a:fld id="{551367AA-DC43-43C4-BC99-49169608304F}" type="slidenum">
              <a:rPr lang="de-DE" smtClean="0"/>
              <a:t>26</a:t>
            </a:fld>
            <a:endParaRPr lang="de-DE"/>
          </a:p>
        </p:txBody>
      </p:sp>
    </p:spTree>
    <p:extLst>
      <p:ext uri="{BB962C8B-B14F-4D97-AF65-F5344CB8AC3E}">
        <p14:creationId xmlns:p14="http://schemas.microsoft.com/office/powerpoint/2010/main" val="28021310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a:solidFill>
                  <a:schemeClr val="tx1"/>
                </a:solidFill>
                <a:effectLst/>
                <a:latin typeface="+mn-lt"/>
                <a:ea typeface="+mn-ea"/>
                <a:cs typeface="+mn-cs"/>
              </a:rPr>
              <a:t>Biologische Allergene</a:t>
            </a:r>
            <a:endParaRPr lang="de-DE"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de-DE" sz="1200" b="0" i="0" u="none" strike="noStrike" kern="1200" baseline="0" dirty="0">
                <a:solidFill>
                  <a:schemeClr val="tx1"/>
                </a:solidFill>
                <a:latin typeface="+mn-lt"/>
                <a:ea typeface="+mn-ea"/>
                <a:cs typeface="+mn-cs"/>
              </a:rPr>
              <a:t>Allergische Erkrankungen haben im Verlauf der letzten Jahrzehnte weltweit stark zugenommen. </a:t>
            </a:r>
          </a:p>
          <a:p>
            <a:pPr marL="171450" indent="-171450">
              <a:buFont typeface="Arial" panose="020B0604020202020204" pitchFamily="34" charset="0"/>
              <a:buChar char="•"/>
            </a:pPr>
            <a:r>
              <a:rPr lang="de-DE" sz="1200" b="0" i="0" u="none" strike="noStrike" kern="1200" baseline="0" dirty="0">
                <a:solidFill>
                  <a:schemeClr val="tx1"/>
                </a:solidFill>
                <a:latin typeface="+mn-lt"/>
                <a:ea typeface="+mn-ea"/>
                <a:cs typeface="+mn-cs"/>
              </a:rPr>
              <a:t>Besonders betroffen sind Länder mit westlichem Lebensstil. </a:t>
            </a:r>
          </a:p>
          <a:p>
            <a:pPr marL="171450" indent="-171450">
              <a:buFont typeface="Arial" panose="020B0604020202020204" pitchFamily="34" charset="0"/>
              <a:buChar char="•"/>
            </a:pPr>
            <a:r>
              <a:rPr lang="de-DE" sz="1200" b="0" i="0" u="none" strike="noStrike" kern="1200" baseline="0" dirty="0">
                <a:solidFill>
                  <a:schemeClr val="tx1"/>
                </a:solidFill>
                <a:latin typeface="+mn-lt"/>
                <a:ea typeface="+mn-ea"/>
                <a:cs typeface="+mn-cs"/>
              </a:rPr>
              <a:t>Schätzungsweise sind in Deutschland rund 20-30 Millionen Menschen von Allergien betroffen. </a:t>
            </a:r>
          </a:p>
          <a:p>
            <a:pPr marL="171450" indent="-171450">
              <a:buFont typeface="Arial" panose="020B0604020202020204" pitchFamily="34" charset="0"/>
              <a:buChar char="•"/>
            </a:pPr>
            <a:r>
              <a:rPr lang="de-DE" sz="1200" b="0" i="0" u="none" strike="noStrike" kern="1200" baseline="0" dirty="0">
                <a:solidFill>
                  <a:schemeClr val="tx1"/>
                </a:solidFill>
                <a:latin typeface="+mn-lt"/>
                <a:ea typeface="+mn-ea"/>
                <a:cs typeface="+mn-cs"/>
              </a:rPr>
              <a:t>Es wurde u. a. festgestellt, dass die Zunahme allergischer Erkrankungen zeitgleich mit Veränderungen in unserem Lebensstil und der Umwelt einhergeht. </a:t>
            </a:r>
          </a:p>
          <a:p>
            <a:pPr marL="171450" indent="-171450">
              <a:buFont typeface="Arial" panose="020B0604020202020204" pitchFamily="34" charset="0"/>
              <a:buChar char="•"/>
            </a:pPr>
            <a:r>
              <a:rPr lang="de-DE" sz="1200" b="0" i="0" u="none" strike="noStrike" kern="1200" baseline="0" dirty="0">
                <a:solidFill>
                  <a:schemeClr val="tx1"/>
                </a:solidFill>
                <a:latin typeface="+mn-lt"/>
                <a:ea typeface="+mn-ea"/>
                <a:cs typeface="+mn-cs"/>
              </a:rPr>
              <a:t>Über 20% aller Kinder und über 30% aller Erwachsenen erkranken im Laufe ihres Lebens an mindestens</a:t>
            </a:r>
            <a:r>
              <a:rPr lang="de-DE" dirty="0"/>
              <a:t> einer allergischen Erkrankung. Bei Kindern sind Jungen häufiger betroffen als Mädchen,</a:t>
            </a:r>
            <a:r>
              <a:rPr lang="de-DE" baseline="0" dirty="0"/>
              <a:t> im</a:t>
            </a:r>
            <a:r>
              <a:rPr lang="de-DE" dirty="0"/>
              <a:t> Erwachsenenalter hingegen mehr Frauen als Männer (35 % und 24 %).</a:t>
            </a:r>
          </a:p>
          <a:p>
            <a:r>
              <a:rPr lang="de-DE" dirty="0"/>
              <a:t>(</a:t>
            </a:r>
            <a:r>
              <a:rPr lang="de-DE" sz="1200" b="0" i="0" u="none" strike="noStrike" kern="1200" baseline="0" dirty="0">
                <a:solidFill>
                  <a:schemeClr val="tx1"/>
                </a:solidFill>
                <a:latin typeface="+mn-lt"/>
                <a:ea typeface="+mn-ea"/>
                <a:cs typeface="+mn-cs"/>
              </a:rPr>
              <a:t>RKI, 2023b; </a:t>
            </a:r>
            <a:r>
              <a:rPr lang="de-DE" dirty="0"/>
              <a:t>RKI, 2024b)</a:t>
            </a:r>
            <a:endParaRPr lang="de-DE" sz="1200" b="1"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de-DE" sz="1200" b="0" i="0" u="none" strike="noStrike" kern="1200" baseline="0" dirty="0">
                <a:solidFill>
                  <a:schemeClr val="tx1"/>
                </a:solidFill>
                <a:latin typeface="+mn-lt"/>
                <a:ea typeface="+mn-ea"/>
                <a:cs typeface="+mn-cs"/>
              </a:rPr>
              <a:t>Im Vordergrund allergischer Atemwegserkrankungen stehen Pollen. </a:t>
            </a:r>
          </a:p>
          <a:p>
            <a:pPr marL="171450" indent="-171450">
              <a:buFont typeface="Arial" panose="020B0604020202020204" pitchFamily="34" charset="0"/>
              <a:buChar char="•"/>
            </a:pPr>
            <a:r>
              <a:rPr lang="de-DE" sz="1200" b="0" i="0" u="none" strike="noStrike" kern="1200" baseline="0" dirty="0">
                <a:solidFill>
                  <a:schemeClr val="tx1"/>
                </a:solidFill>
                <a:latin typeface="+mn-lt"/>
                <a:ea typeface="+mn-ea"/>
                <a:cs typeface="+mn-cs"/>
              </a:rPr>
              <a:t>Die Entwicklung von Pflanzen, und einhergehend die Pollensaison, sind vom Zusammenspiel von Temperaturen und Niederschlag abhängig. So hat sich gezeigt, dass sich die Pflanzenblüte seit 1951 um einen Monat nach vorne verschoben hat, hingegen die Blattverfärbung im Herbst nur geringfügig später eintritt. Ausschlaggebend ist ein früherer Beginn des Frühlings. </a:t>
            </a:r>
          </a:p>
          <a:p>
            <a:pPr marL="171450" indent="-171450">
              <a:buFont typeface="Arial" panose="020B0604020202020204" pitchFamily="34" charset="0"/>
              <a:buChar char="•"/>
            </a:pPr>
            <a:r>
              <a:rPr lang="de-DE" sz="1200" b="0" i="0" u="none" strike="noStrike" kern="1200" baseline="0" dirty="0">
                <a:solidFill>
                  <a:schemeClr val="tx1"/>
                </a:solidFill>
                <a:latin typeface="+mn-lt"/>
                <a:ea typeface="+mn-ea"/>
                <a:cs typeface="+mn-cs"/>
              </a:rPr>
              <a:t>Es wird davon ausgegangen, dass es durch den fortschreitenden Klimawandel zur weiteren Verfrühung der Pollensaison kommt. </a:t>
            </a:r>
          </a:p>
          <a:p>
            <a:pPr marL="0" indent="0">
              <a:buFont typeface="Arial" panose="020B0604020202020204" pitchFamily="34" charset="0"/>
              <a:buNone/>
            </a:pPr>
            <a:r>
              <a:rPr lang="de-DE" sz="1200" b="0" i="0" u="none" strike="noStrike" kern="1200" baseline="0" dirty="0">
                <a:solidFill>
                  <a:schemeClr val="tx1"/>
                </a:solidFill>
                <a:latin typeface="+mn-lt"/>
                <a:ea typeface="+mn-ea"/>
                <a:cs typeface="+mn-cs"/>
              </a:rPr>
              <a:t>(RKI, 2023a)</a:t>
            </a:r>
          </a:p>
          <a:p>
            <a:pPr marL="171450" indent="-171450">
              <a:buFont typeface="Arial" panose="020B0604020202020204" pitchFamily="34" charset="0"/>
              <a:buChar char="•"/>
            </a:pPr>
            <a:r>
              <a:rPr lang="de-DE" sz="1200" b="0" i="0" u="none" strike="noStrike" kern="1200" baseline="0" dirty="0">
                <a:solidFill>
                  <a:schemeClr val="tx1"/>
                </a:solidFill>
                <a:latin typeface="+mn-lt"/>
                <a:ea typeface="+mn-ea"/>
                <a:cs typeface="+mn-cs"/>
              </a:rPr>
              <a:t>Obwohl allergische Erkrankungen aktuell auf hohem Niveau stagnieren, nimmt die </a:t>
            </a:r>
            <a:r>
              <a:rPr lang="de-DE" dirty="0"/>
              <a:t>Häufigkeit von Asthma bronchiale als </a:t>
            </a:r>
            <a:r>
              <a:rPr lang="de-DE" b="0" dirty="0" err="1"/>
              <a:t>atopische</a:t>
            </a:r>
            <a:r>
              <a:rPr lang="de-DE" b="0" dirty="0"/>
              <a:t> Erkrankung </a:t>
            </a:r>
            <a:r>
              <a:rPr lang="de-DE" dirty="0"/>
              <a:t>dennoch weiterhin zu</a:t>
            </a:r>
            <a:r>
              <a:rPr lang="de-DE" baseline="0" dirty="0"/>
              <a:t> (RKI, 2024b).</a:t>
            </a:r>
          </a:p>
          <a:p>
            <a:pPr marL="171450" indent="-171450">
              <a:buFont typeface="Arial" panose="020B0604020202020204" pitchFamily="34" charset="0"/>
              <a:buChar char="•"/>
            </a:pPr>
            <a:r>
              <a:rPr lang="de-DE" dirty="0" err="1"/>
              <a:t>atopische</a:t>
            </a:r>
            <a:r>
              <a:rPr lang="de-DE" dirty="0"/>
              <a:t> Erkrankungen = Krankheiten, bei welchen das Immunsystem überempfindlich auf vermeintlich normale Umwelteinflüsse reagiert (</a:t>
            </a:r>
            <a:r>
              <a:rPr lang="de-DE" dirty="0" err="1"/>
              <a:t>Universitäts</a:t>
            </a:r>
            <a:r>
              <a:rPr lang="de-DE" dirty="0"/>
              <a:t> Spital Zürich [USZ], 2025)</a:t>
            </a:r>
            <a:r>
              <a:rPr lang="de-DE" baseline="0" dirty="0"/>
              <a:t> </a:t>
            </a:r>
            <a:r>
              <a:rPr lang="de-DE" dirty="0"/>
              <a:t>Die</a:t>
            </a:r>
            <a:r>
              <a:rPr lang="de-DE" baseline="0" dirty="0"/>
              <a:t> Themen</a:t>
            </a:r>
            <a:r>
              <a:rPr lang="de-DE" dirty="0"/>
              <a:t> Allergien und </a:t>
            </a:r>
            <a:r>
              <a:rPr lang="de-DE" dirty="0" err="1"/>
              <a:t>atopische</a:t>
            </a:r>
            <a:r>
              <a:rPr lang="de-DE" dirty="0"/>
              <a:t> Erkrankungen haben eine sehr hohe Public-</a:t>
            </a:r>
            <a:r>
              <a:rPr lang="de-DE" dirty="0" err="1"/>
              <a:t>Health</a:t>
            </a:r>
            <a:r>
              <a:rPr lang="de-DE" dirty="0"/>
              <a:t>-Relevanz (RKI, 2024b).</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Luftqualität</a:t>
            </a:r>
          </a:p>
          <a:p>
            <a:pPr marL="171450" indent="-171450">
              <a:buFont typeface="Arial" panose="020B0604020202020204" pitchFamily="34" charset="0"/>
              <a:buChar char="•"/>
            </a:pPr>
            <a:r>
              <a:rPr lang="de-DE" dirty="0"/>
              <a:t>Durch den Klimawandel kommt es zur</a:t>
            </a:r>
            <a:r>
              <a:rPr lang="de-DE" baseline="0" dirty="0"/>
              <a:t> Zunahme von </a:t>
            </a:r>
            <a:r>
              <a:rPr lang="de-DE" b="0" baseline="0" dirty="0"/>
              <a:t>Luftverschmutzung</a:t>
            </a:r>
            <a:r>
              <a:rPr lang="de-DE" baseline="0" dirty="0"/>
              <a:t>. Durch schlechte </a:t>
            </a:r>
            <a:r>
              <a:rPr lang="de-DE" sz="1200" b="0" i="0" u="none" strike="noStrike" kern="1200" baseline="0" dirty="0">
                <a:solidFill>
                  <a:schemeClr val="tx1"/>
                </a:solidFill>
                <a:latin typeface="+mn-lt"/>
                <a:ea typeface="+mn-ea"/>
                <a:cs typeface="+mn-cs"/>
              </a:rPr>
              <a:t>Luftqualität erhöht sich das Risiko für viele Erkrankungen.</a:t>
            </a:r>
          </a:p>
          <a:p>
            <a:pPr marL="171450" indent="-171450">
              <a:buFont typeface="Arial" panose="020B0604020202020204" pitchFamily="34" charset="0"/>
              <a:buChar char="•"/>
            </a:pPr>
            <a:r>
              <a:rPr lang="de-DE" sz="1200" b="0" i="0" u="none" strike="noStrike" kern="1200" baseline="0" dirty="0">
                <a:solidFill>
                  <a:schemeClr val="tx1"/>
                </a:solidFill>
                <a:latin typeface="+mn-lt"/>
                <a:ea typeface="+mn-ea"/>
                <a:cs typeface="+mn-cs"/>
              </a:rPr>
              <a:t>Luftverschmutzung zählt neben Bluthochdruck, Rauchen und schlechter Ernährung zu den vier Hauptrisikofaktoren der globalen Krankheitslast.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t>Besonders warme/ heiße Tage sind bedeutend für die Luftqualität.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aseline="0" dirty="0"/>
              <a:t>(RKI 2023b)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Der Zusammenhang zwischen </a:t>
            </a:r>
            <a:r>
              <a:rPr lang="de-DE" b="0" dirty="0"/>
              <a:t>Ozon und Luftqualität </a:t>
            </a:r>
            <a:r>
              <a:rPr lang="de-DE" dirty="0"/>
              <a:t>ist wesentlich, da Ozon als schädlicher Luftschadstoff gilt und bodennah zu akuten und chronischen Atemwegserkrankungen sowie Allergien</a:t>
            </a:r>
            <a:r>
              <a:rPr lang="de-DE" baseline="0" dirty="0"/>
              <a:t> führen kann (Umweltbundesamt, 2024).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kern="1200" dirty="0">
                <a:solidFill>
                  <a:schemeClr val="tx1"/>
                </a:solidFill>
                <a:effectLst/>
                <a:latin typeface="+mn-lt"/>
                <a:ea typeface="+mn-ea"/>
                <a:cs typeface="+mn-cs"/>
              </a:rPr>
              <a:t>Ozon</a:t>
            </a:r>
            <a:r>
              <a:rPr lang="de-DE" sz="1200" kern="1200" dirty="0">
                <a:solidFill>
                  <a:schemeClr val="tx1"/>
                </a:solidFill>
                <a:effectLst/>
                <a:latin typeface="+mn-lt"/>
                <a:ea typeface="+mn-ea"/>
                <a:cs typeface="+mn-cs"/>
              </a:rPr>
              <a:t> reizt darüber hinaus die </a:t>
            </a:r>
            <a:r>
              <a:rPr lang="de-DE" sz="1200" b="0" kern="1200" dirty="0">
                <a:solidFill>
                  <a:schemeClr val="tx1"/>
                </a:solidFill>
                <a:effectLst/>
                <a:latin typeface="+mn-lt"/>
                <a:ea typeface="+mn-ea"/>
                <a:cs typeface="+mn-cs"/>
              </a:rPr>
              <a:t>Augen</a:t>
            </a:r>
            <a:r>
              <a:rPr lang="de-DE" sz="1200" kern="1200" dirty="0">
                <a:solidFill>
                  <a:schemeClr val="tx1"/>
                </a:solidFill>
                <a:effectLst/>
                <a:latin typeface="+mn-lt"/>
                <a:ea typeface="+mn-ea"/>
                <a:cs typeface="+mn-cs"/>
              </a:rPr>
              <a:t> und kann in Kombination mit Hitze zu </a:t>
            </a:r>
            <a:r>
              <a:rPr lang="de-DE" sz="1200" b="0" kern="1200" dirty="0">
                <a:solidFill>
                  <a:schemeClr val="tx1"/>
                </a:solidFill>
                <a:effectLst/>
                <a:latin typeface="+mn-lt"/>
                <a:ea typeface="+mn-ea"/>
                <a:cs typeface="+mn-cs"/>
              </a:rPr>
              <a:t>Kopfschmerzen führen</a:t>
            </a:r>
            <a:r>
              <a:rPr lang="de-DE" sz="1200" b="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(Gesundheitsamt Baden-Württemberg, o. J.).</a:t>
            </a:r>
            <a:endParaRPr lang="de-D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i="0" u="none" strike="noStrike" kern="1200" baseline="0" dirty="0">
                <a:solidFill>
                  <a:schemeClr val="tx1"/>
                </a:solidFill>
                <a:latin typeface="+mn-lt"/>
                <a:ea typeface="+mn-ea"/>
                <a:cs typeface="+mn-cs"/>
              </a:rPr>
              <a:t>Laut Angaben der WHO leben etwa 99% der Weltbevölkerung in Gebieten, in welchen die Luftqualitätsstandards nicht den empfohlenen Richtwerten entsprechen. (RKI, 2023b)</a:t>
            </a:r>
          </a:p>
          <a:p>
            <a:endParaRPr lang="de-DE" sz="1200" b="0" i="0" u="none" strike="noStrike" kern="1200" baseline="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a:solidFill>
                  <a:schemeClr val="tx1"/>
                </a:solidFill>
                <a:effectLst/>
                <a:latin typeface="+mn-lt"/>
                <a:ea typeface="+mn-ea"/>
                <a:cs typeface="+mn-cs"/>
              </a:rPr>
              <a:t>Das RKI zählt zahlreiche Effekte auf die menschliche Gesundheit durch Luftschadstoffe auf: </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z. B. auf das zentrale Nervensystem (bspw. Schlaganfall), neurodegenerative Erkrankungen (bspw.</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Demenz), mentale Gesundheit (bspw.</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Angstzustände), Kopfschmerzen, Atembeschwerden, Irritationen von Augen und Schleimhäuten, vorzeitige Hautalterung, Atemwegerkrankungen (bspw.</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COPD), Lungenkrebs, Herz-Kreislauf-Erkrankungen (bspw.</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Herzinfarkt, Hypertonie, Tiefe Beinvenenthrombose), Insulinresistenzen, Frühgeburten, usw. </a:t>
            </a:r>
            <a:r>
              <a:rPr lang="de-DE" sz="1200" b="0" i="0" u="none" strike="noStrike" kern="1200" baseline="0" dirty="0">
                <a:solidFill>
                  <a:schemeClr val="tx1"/>
                </a:solidFill>
                <a:latin typeface="+mn-lt"/>
                <a:ea typeface="+mn-ea"/>
                <a:cs typeface="+mn-cs"/>
              </a:rPr>
              <a:t>(RKI, 2023b)</a:t>
            </a:r>
          </a:p>
          <a:p>
            <a:pPr marL="0" indent="0">
              <a:buFontTx/>
              <a:buNone/>
            </a:pPr>
            <a:endParaRPr lang="de-DE" b="1" dirty="0"/>
          </a:p>
          <a:p>
            <a:r>
              <a:rPr lang="de-DE" b="0" u="sng" dirty="0"/>
              <a:t>Beispiele:</a:t>
            </a:r>
          </a:p>
          <a:p>
            <a:r>
              <a:rPr lang="de-DE" b="1" dirty="0"/>
              <a:t>Feinstaub in Stuttgart:</a:t>
            </a:r>
            <a:r>
              <a:rPr lang="de-DE" b="0" dirty="0"/>
              <a:t> durch </a:t>
            </a:r>
            <a:r>
              <a:rPr lang="de-DE" dirty="0"/>
              <a:t>geographischen Lage, hohe Verkehrsdichte und Industrie ist Stuttgart besonders betroffen;</a:t>
            </a:r>
            <a:r>
              <a:rPr lang="de-DE" baseline="0" dirty="0"/>
              <a:t> </a:t>
            </a:r>
            <a:r>
              <a:rPr lang="de-DE" dirty="0"/>
              <a:t>Feinstaub sind winzige Partikel in der Luft, die gesundheitliche Risiken fördern,</a:t>
            </a:r>
            <a:r>
              <a:rPr lang="de-DE" baseline="0" dirty="0"/>
              <a:t> vor allem Atemwegserkrankungen und Herz-Kreislauferkrankungen. Feinstaub führt zur Reizung/ </a:t>
            </a:r>
            <a:r>
              <a:rPr lang="de-DE" dirty="0"/>
              <a:t>Entzündungen der Atemwege und kann bestehende Lungenerkrankungen (z. B. Asthma und COPD) verschlimmern. Auch</a:t>
            </a:r>
            <a:r>
              <a:rPr lang="de-DE" baseline="0" dirty="0"/>
              <a:t> gibt es </a:t>
            </a:r>
            <a:r>
              <a:rPr lang="de-DE" dirty="0"/>
              <a:t>Zusammenhang zwischen Feinstaubbelastung und einem erhöhten Risiko für Herzinfarkte, Schlaganfälle und andere kardiovaskuläre Probleme. (Umweltbundesamt,</a:t>
            </a:r>
            <a:r>
              <a:rPr lang="de-DE" baseline="0" dirty="0"/>
              <a:t> 2022)</a:t>
            </a:r>
          </a:p>
          <a:p>
            <a:endParaRPr lang="de-DE" baseline="0" dirty="0"/>
          </a:p>
          <a:p>
            <a:r>
              <a:rPr lang="de-DE" b="1" baseline="0" dirty="0"/>
              <a:t>Foto links „Luftverschmutzung aufgrund der Waldbrände in Kanada“</a:t>
            </a:r>
            <a:r>
              <a:rPr lang="de-DE" b="0" baseline="0" dirty="0"/>
              <a:t> (aufgenommen in </a:t>
            </a:r>
            <a:r>
              <a:rPr lang="de-DE" baseline="0" dirty="0"/>
              <a:t>New York, 07.06.2023):</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t>2023 litt Kanada unter der schlimmsten Waldbränden in der Geschichte des Landes seit Beginn der Aufzeichnung. I</a:t>
            </a:r>
            <a:r>
              <a:rPr lang="de-DE" dirty="0"/>
              <a:t>nsgesamt verbrannten ca. 185.000 km² Land.</a:t>
            </a:r>
            <a:r>
              <a:rPr lang="de-DE" baseline="0" dirty="0"/>
              <a:t> </a:t>
            </a:r>
            <a:r>
              <a:rPr lang="de-DE" dirty="0"/>
              <a:t>Die Brände begannen im März 2023 und breiteten sich ab Mai 2023 aufgrund</a:t>
            </a:r>
            <a:r>
              <a:rPr lang="de-DE" baseline="0" dirty="0"/>
              <a:t> </a:t>
            </a:r>
            <a:r>
              <a:rPr lang="de-DE" dirty="0"/>
              <a:t>großer Dürre,</a:t>
            </a:r>
            <a:r>
              <a:rPr lang="de-DE" baseline="0" dirty="0"/>
              <a:t> Hitze und weiteren Folgeeffekten des Klimawandels rasch aus. (</a:t>
            </a:r>
            <a:r>
              <a:rPr lang="de-DE" sz="1200" dirty="0">
                <a:latin typeface="Calibri" panose="020F0502020204030204" pitchFamily="34" charset="0"/>
                <a:cs typeface="Calibri" panose="020F0502020204030204" pitchFamily="34" charset="0"/>
              </a:rPr>
              <a:t>Canadian </a:t>
            </a:r>
            <a:r>
              <a:rPr lang="de-DE" sz="1200" dirty="0" err="1">
                <a:latin typeface="Calibri" panose="020F0502020204030204" pitchFamily="34" charset="0"/>
                <a:cs typeface="Calibri" panose="020F0502020204030204" pitchFamily="34" charset="0"/>
              </a:rPr>
              <a:t>Interagency</a:t>
            </a:r>
            <a:r>
              <a:rPr lang="de-DE" sz="1200" dirty="0">
                <a:latin typeface="Calibri" panose="020F0502020204030204" pitchFamily="34" charset="0"/>
                <a:cs typeface="Calibri" panose="020F0502020204030204" pitchFamily="34" charset="0"/>
              </a:rPr>
              <a:t> </a:t>
            </a:r>
            <a:r>
              <a:rPr lang="de-DE" sz="1200" dirty="0" err="1">
                <a:latin typeface="Calibri" panose="020F0502020204030204" pitchFamily="34" charset="0"/>
                <a:cs typeface="Calibri" panose="020F0502020204030204" pitchFamily="34" charset="0"/>
              </a:rPr>
              <a:t>Forest</a:t>
            </a:r>
            <a:r>
              <a:rPr lang="de-DE" sz="1200" dirty="0">
                <a:latin typeface="Calibri" panose="020F0502020204030204" pitchFamily="34" charset="0"/>
                <a:cs typeface="Calibri" panose="020F0502020204030204" pitchFamily="34" charset="0"/>
              </a:rPr>
              <a:t> </a:t>
            </a:r>
            <a:r>
              <a:rPr lang="de-DE" sz="1200" dirty="0" err="1">
                <a:latin typeface="Calibri" panose="020F0502020204030204" pitchFamily="34" charset="0"/>
                <a:cs typeface="Calibri" panose="020F0502020204030204" pitchFamily="34" charset="0"/>
              </a:rPr>
              <a:t>Fire</a:t>
            </a:r>
            <a:r>
              <a:rPr lang="de-DE" sz="1200" dirty="0">
                <a:latin typeface="Calibri" panose="020F0502020204030204" pitchFamily="34" charset="0"/>
                <a:cs typeface="Calibri" panose="020F0502020204030204" pitchFamily="34" charset="0"/>
              </a:rPr>
              <a:t> </a:t>
            </a:r>
            <a:r>
              <a:rPr lang="de-DE" sz="1200" dirty="0" err="1">
                <a:latin typeface="Calibri" panose="020F0502020204030204" pitchFamily="34" charset="0"/>
                <a:cs typeface="Calibri" panose="020F0502020204030204" pitchFamily="34" charset="0"/>
              </a:rPr>
              <a:t>Centre</a:t>
            </a:r>
            <a:r>
              <a:rPr lang="de-DE" sz="1200" dirty="0">
                <a:latin typeface="Calibri" panose="020F0502020204030204" pitchFamily="34" charset="0"/>
                <a:cs typeface="Calibri" panose="020F0502020204030204" pitchFamily="34" charset="0"/>
              </a:rPr>
              <a:t> [</a:t>
            </a:r>
            <a:r>
              <a:rPr lang="de-DE" baseline="0" dirty="0"/>
              <a:t>CIFFC], 2023) Durch die Waldbrände kam es zu massiver Rauchentwicklung und infolge großer Luftverschmutzung in Teilen Nordamerikas.</a:t>
            </a:r>
            <a:r>
              <a:rPr lang="de-DE" dirty="0"/>
              <a:t> New York City</a:t>
            </a:r>
            <a:r>
              <a:rPr lang="de-DE" baseline="0" dirty="0"/>
              <a:t> wies </a:t>
            </a:r>
            <a:r>
              <a:rPr lang="de-DE" dirty="0"/>
              <a:t>zeitweise die schlechteste Luftqualität aller Großstädte weltweit auf. (</a:t>
            </a:r>
            <a:r>
              <a:rPr lang="de-DE" dirty="0" err="1"/>
              <a:t>Gabbatt</a:t>
            </a:r>
            <a:r>
              <a:rPr lang="de-DE" dirty="0"/>
              <a:t>, A. &amp; </a:t>
            </a:r>
            <a:r>
              <a:rPr lang="de-DE" dirty="0" err="1"/>
              <a:t>Cecco</a:t>
            </a:r>
            <a:r>
              <a:rPr lang="de-DE" dirty="0"/>
              <a:t>, L.</a:t>
            </a:r>
            <a:r>
              <a:rPr lang="de-DE" sz="1200" kern="1200" dirty="0">
                <a:solidFill>
                  <a:schemeClr val="tx1"/>
                </a:solidFill>
                <a:effectLst/>
                <a:latin typeface="+mn-lt"/>
                <a:ea typeface="+mn-ea"/>
                <a:cs typeface="+mn-cs"/>
              </a:rPr>
              <a:t>,</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2023)</a:t>
            </a:r>
            <a:endParaRPr lang="de-DE" baseline="0" dirty="0"/>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i="0" u="none" strike="noStrike" kern="1200" baseline="0" dirty="0">
                <a:solidFill>
                  <a:schemeClr val="tx1"/>
                </a:solidFill>
                <a:latin typeface="+mn-lt"/>
                <a:ea typeface="+mn-ea"/>
                <a:cs typeface="+mn-cs"/>
              </a:rPr>
              <a:t>Überleitung: </a:t>
            </a:r>
            <a:r>
              <a:rPr lang="de-DE" sz="1200" b="0" i="0" u="none" strike="noStrike" kern="1200" baseline="0" dirty="0">
                <a:solidFill>
                  <a:schemeClr val="tx1"/>
                </a:solidFill>
                <a:latin typeface="+mn-lt"/>
                <a:ea typeface="+mn-ea"/>
                <a:cs typeface="+mn-cs"/>
              </a:rPr>
              <a:t>Es gibt noch zahlreiche weitere Auswirkungen/ indirekte Effekte des Klimawandels auf die menschliche Gesundheit, die letztlich Folgen der bereits vorgestellten Problematiken sind…</a:t>
            </a:r>
          </a:p>
          <a:p>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27</a:t>
            </a:fld>
            <a:endParaRPr lang="de-DE"/>
          </a:p>
        </p:txBody>
      </p:sp>
    </p:spTree>
    <p:extLst>
      <p:ext uri="{BB962C8B-B14F-4D97-AF65-F5344CB8AC3E}">
        <p14:creationId xmlns:p14="http://schemas.microsoft.com/office/powerpoint/2010/main" val="39771078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200" b="0" i="0" u="none" strike="noStrike" kern="1200" baseline="0" dirty="0">
              <a:solidFill>
                <a:schemeClr val="tx1"/>
              </a:solidFill>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1" i="0" u="none" strike="noStrike" kern="1200" baseline="0" dirty="0">
                <a:solidFill>
                  <a:schemeClr val="tx1"/>
                </a:solidFill>
                <a:latin typeface="Calibri" panose="020F0502020204030204" pitchFamily="34" charset="0"/>
                <a:ea typeface="+mn-ea"/>
                <a:cs typeface="Calibri" panose="020F0502020204030204" pitchFamily="34" charset="0"/>
              </a:rPr>
              <a:t>Psychische Gesundheitslast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i="0" u="none" strike="noStrike" kern="1200" baseline="0" dirty="0">
                <a:solidFill>
                  <a:schemeClr val="tx1"/>
                </a:solidFill>
                <a:latin typeface="Calibri" panose="020F0502020204030204" pitchFamily="34" charset="0"/>
                <a:ea typeface="+mn-ea"/>
                <a:cs typeface="Calibri" panose="020F0502020204030204" pitchFamily="34" charset="0"/>
              </a:rPr>
              <a:t>Durch Erleben von Umweltzerstörung, Naturkatastrophen und Extremwetterereignissen steigt das </a:t>
            </a:r>
            <a:r>
              <a:rPr lang="de-DE" sz="1200" b="1" i="0" u="none" strike="noStrike" kern="1200" baseline="0" dirty="0">
                <a:solidFill>
                  <a:schemeClr val="tx1"/>
                </a:solidFill>
                <a:latin typeface="Calibri" panose="020F0502020204030204" pitchFamily="34" charset="0"/>
                <a:ea typeface="+mn-ea"/>
                <a:cs typeface="Calibri" panose="020F0502020204030204" pitchFamily="34" charset="0"/>
              </a:rPr>
              <a:t>Risiko für psychische Folgeerkrankungen wie posttraumatische Belastungsstörungen, Angststörungen und Depressionen</a:t>
            </a:r>
            <a:r>
              <a:rPr lang="de-DE" sz="1200" b="0" i="0" u="none" strike="noStrike" kern="1200" baseline="0" dirty="0">
                <a:solidFill>
                  <a:schemeClr val="tx1"/>
                </a:solidFill>
                <a:latin typeface="Calibri" panose="020F0502020204030204" pitchFamily="34" charset="0"/>
                <a:ea typeface="+mn-ea"/>
                <a:cs typeface="Calibri" panose="020F0502020204030204" pitchFamily="34" charset="0"/>
              </a:rPr>
              <a:t>. Auch wurde festgestellt, dass bei höheren Temperaturen das </a:t>
            </a:r>
            <a:r>
              <a:rPr lang="de-DE" sz="1200" b="1" i="0" u="none" strike="noStrike" kern="1200" baseline="0" dirty="0">
                <a:solidFill>
                  <a:schemeClr val="tx1"/>
                </a:solidFill>
                <a:latin typeface="Calibri" panose="020F0502020204030204" pitchFamily="34" charset="0"/>
                <a:ea typeface="+mn-ea"/>
                <a:cs typeface="Calibri" panose="020F0502020204030204" pitchFamily="34" charset="0"/>
              </a:rPr>
              <a:t>Suizidrisiko</a:t>
            </a:r>
            <a:r>
              <a:rPr lang="de-DE" sz="1200" b="0" i="0" u="none" strike="noStrike" kern="1200" baseline="0" dirty="0">
                <a:solidFill>
                  <a:schemeClr val="tx1"/>
                </a:solidFill>
                <a:latin typeface="Calibri" panose="020F0502020204030204" pitchFamily="34" charset="0"/>
                <a:ea typeface="+mn-ea"/>
                <a:cs typeface="Calibri" panose="020F0502020204030204" pitchFamily="34" charset="0"/>
              </a:rPr>
              <a:t> und </a:t>
            </a:r>
            <a:r>
              <a:rPr lang="de-DE" sz="1200" b="1" i="0" u="none" strike="noStrike" kern="1200" baseline="0" dirty="0">
                <a:solidFill>
                  <a:schemeClr val="tx1"/>
                </a:solidFill>
                <a:latin typeface="Calibri" panose="020F0502020204030204" pitchFamily="34" charset="0"/>
                <a:ea typeface="+mn-ea"/>
                <a:cs typeface="Calibri" panose="020F0502020204030204" pitchFamily="34" charset="0"/>
              </a:rPr>
              <a:t>aggressives Verhalten </a:t>
            </a:r>
            <a:r>
              <a:rPr lang="de-DE" sz="1200" b="0" i="0" u="none" strike="noStrike" kern="1200" baseline="0" dirty="0">
                <a:solidFill>
                  <a:schemeClr val="tx1"/>
                </a:solidFill>
                <a:latin typeface="Calibri" panose="020F0502020204030204" pitchFamily="34" charset="0"/>
                <a:ea typeface="+mn-ea"/>
                <a:cs typeface="Calibri" panose="020F0502020204030204" pitchFamily="34" charset="0"/>
              </a:rPr>
              <a:t>zunehmen. (RKI, 2023b) </a:t>
            </a:r>
            <a:r>
              <a:rPr lang="de-DE" sz="1200" kern="1200" dirty="0">
                <a:solidFill>
                  <a:schemeClr val="tx1"/>
                </a:solidFill>
                <a:effectLst/>
                <a:latin typeface="Calibri" panose="020F0502020204030204" pitchFamily="34" charset="0"/>
                <a:ea typeface="+mn-ea"/>
                <a:cs typeface="Calibri" panose="020F0502020204030204" pitchFamily="34" charset="0"/>
              </a:rPr>
              <a:t>Greenpeace betont z. B. </a:t>
            </a:r>
            <a:r>
              <a:rPr lang="de-DE" sz="1200" b="1" kern="1200" dirty="0">
                <a:solidFill>
                  <a:schemeClr val="tx1"/>
                </a:solidFill>
                <a:effectLst/>
                <a:latin typeface="Calibri" panose="020F0502020204030204" pitchFamily="34" charset="0"/>
                <a:ea typeface="+mn-ea"/>
                <a:cs typeface="Calibri" panose="020F0502020204030204" pitchFamily="34" charset="0"/>
              </a:rPr>
              <a:t>Klimaangst</a:t>
            </a:r>
            <a:r>
              <a:rPr lang="de-DE" sz="1200" kern="1200" dirty="0">
                <a:solidFill>
                  <a:schemeClr val="tx1"/>
                </a:solidFill>
                <a:effectLst/>
                <a:latin typeface="Calibri" panose="020F0502020204030204" pitchFamily="34" charset="0"/>
                <a:ea typeface="+mn-ea"/>
                <a:cs typeface="Calibri" panose="020F0502020204030204" pitchFamily="34" charset="0"/>
              </a:rPr>
              <a:t> als ein zunehmend verbreitetes Phänomen, das vor allem auch die </a:t>
            </a:r>
            <a:r>
              <a:rPr lang="de-DE" sz="1200" b="0" kern="1200" dirty="0">
                <a:solidFill>
                  <a:schemeClr val="tx1"/>
                </a:solidFill>
                <a:effectLst/>
                <a:latin typeface="Calibri" panose="020F0502020204030204" pitchFamily="34" charset="0"/>
                <a:ea typeface="+mn-ea"/>
                <a:cs typeface="Calibri" panose="020F0502020204030204" pitchFamily="34" charset="0"/>
              </a:rPr>
              <a:t>Jugend</a:t>
            </a:r>
            <a:r>
              <a:rPr lang="de-DE" sz="1200" kern="1200" dirty="0">
                <a:solidFill>
                  <a:schemeClr val="tx1"/>
                </a:solidFill>
                <a:effectLst/>
                <a:latin typeface="Calibri" panose="020F0502020204030204" pitchFamily="34" charset="0"/>
                <a:ea typeface="+mn-ea"/>
                <a:cs typeface="Calibri" panose="020F0502020204030204" pitchFamily="34" charset="0"/>
              </a:rPr>
              <a:t> betrifft. Ausgehend davon bietet die Organisation auf ihrer Homepage psychologische Beratung, Krisenchats und Notfall-/ Beratungstelefone an. (Greenpeace, o. J.)</a:t>
            </a:r>
          </a:p>
          <a:p>
            <a:endParaRPr lang="de-DE" sz="1200" kern="1200" dirty="0">
              <a:solidFill>
                <a:schemeClr val="tx1"/>
              </a:solidFill>
              <a:effectLst/>
              <a:latin typeface="Calibri" panose="020F0502020204030204" pitchFamily="34" charset="0"/>
              <a:ea typeface="+mn-ea"/>
              <a:cs typeface="Calibri" panose="020F0502020204030204" pitchFamily="34" charset="0"/>
            </a:endParaRPr>
          </a:p>
          <a:p>
            <a:r>
              <a:rPr lang="de-DE" sz="1200" b="1" kern="1200" dirty="0">
                <a:solidFill>
                  <a:schemeClr val="tx1"/>
                </a:solidFill>
                <a:effectLst/>
                <a:latin typeface="Calibri" panose="020F0502020204030204" pitchFamily="34" charset="0"/>
                <a:ea typeface="+mn-ea"/>
                <a:cs typeface="Calibri" panose="020F0502020204030204" pitchFamily="34" charset="0"/>
              </a:rPr>
              <a:t>Umwelt- und Klimamigration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latin typeface="Calibri" panose="020F0502020204030204" pitchFamily="34" charset="0"/>
                <a:cs typeface="Calibri" panose="020F0502020204030204" pitchFamily="34" charset="0"/>
              </a:rPr>
              <a:t>Umwelt- und Klimamigration gewinnen immer mehr an Bedeutung. Hauptursachen für umweltbedingte Migration sind </a:t>
            </a:r>
            <a:r>
              <a:rPr lang="de-DE" b="1" baseline="0" dirty="0">
                <a:latin typeface="Calibri" panose="020F0502020204030204" pitchFamily="34" charset="0"/>
                <a:cs typeface="Calibri" panose="020F0502020204030204" pitchFamily="34" charset="0"/>
              </a:rPr>
              <a:t>extreme Wetterereignisse </a:t>
            </a:r>
            <a:r>
              <a:rPr lang="de-DE" baseline="0" dirty="0">
                <a:latin typeface="Calibri" panose="020F0502020204030204" pitchFamily="34" charset="0"/>
                <a:cs typeface="Calibri" panose="020F0502020204030204" pitchFamily="34" charset="0"/>
              </a:rPr>
              <a:t>(z. B. Überschwemmungen, Dürren oder Stürme), </a:t>
            </a:r>
            <a:r>
              <a:rPr lang="de-DE" b="1" baseline="0" dirty="0">
                <a:latin typeface="Calibri" panose="020F0502020204030204" pitchFamily="34" charset="0"/>
                <a:cs typeface="Calibri" panose="020F0502020204030204" pitchFamily="34" charset="0"/>
              </a:rPr>
              <a:t>langfristige Umweltveränderungen</a:t>
            </a:r>
            <a:r>
              <a:rPr lang="de-DE" baseline="0" dirty="0">
                <a:latin typeface="Calibri" panose="020F0502020204030204" pitchFamily="34" charset="0"/>
                <a:cs typeface="Calibri" panose="020F0502020204030204" pitchFamily="34" charset="0"/>
              </a:rPr>
              <a:t> (z. B. l</a:t>
            </a:r>
            <a:r>
              <a:rPr lang="de-DE" dirty="0">
                <a:latin typeface="Calibri" panose="020F0502020204030204" pitchFamily="34" charset="0"/>
                <a:cs typeface="Calibri" panose="020F0502020204030204" pitchFamily="34" charset="0"/>
              </a:rPr>
              <a:t>angfristige ökologische Veränderungen wie Desertifikation, Verlust von fruchtbarem Boden</a:t>
            </a:r>
            <a:r>
              <a:rPr lang="de-DE" baseline="0" dirty="0">
                <a:latin typeface="Calibri" panose="020F0502020204030204" pitchFamily="34" charset="0"/>
                <a:cs typeface="Calibri" panose="020F0502020204030204" pitchFamily="34" charset="0"/>
              </a:rPr>
              <a:t> oder</a:t>
            </a:r>
            <a:r>
              <a:rPr lang="de-DE" dirty="0">
                <a:latin typeface="Calibri" panose="020F0502020204030204" pitchFamily="34" charset="0"/>
                <a:cs typeface="Calibri" panose="020F0502020204030204" pitchFamily="34" charset="0"/>
              </a:rPr>
              <a:t> Veränderung von Wasserressourcen) oder</a:t>
            </a:r>
            <a:r>
              <a:rPr lang="de-DE" baseline="0" dirty="0">
                <a:latin typeface="Calibri" panose="020F0502020204030204" pitchFamily="34" charset="0"/>
                <a:cs typeface="Calibri" panose="020F0502020204030204" pitchFamily="34" charset="0"/>
              </a:rPr>
              <a:t> </a:t>
            </a:r>
            <a:r>
              <a:rPr lang="de-DE" b="1" baseline="0" dirty="0">
                <a:latin typeface="Calibri" panose="020F0502020204030204" pitchFamily="34" charset="0"/>
                <a:cs typeface="Calibri" panose="020F0502020204030204" pitchFamily="34" charset="0"/>
              </a:rPr>
              <a:t>Zerstörung von Lebensgrundlagen </a:t>
            </a:r>
            <a:r>
              <a:rPr lang="de-DE" baseline="0" dirty="0">
                <a:latin typeface="Calibri" panose="020F0502020204030204" pitchFamily="34" charset="0"/>
                <a:cs typeface="Calibri" panose="020F0502020204030204" pitchFamily="34" charset="0"/>
              </a:rPr>
              <a:t>(z. B. nicht mehr genügend Ressourcen aufgrund von Zerstörung </a:t>
            </a:r>
            <a:r>
              <a:rPr lang="de-DE" dirty="0">
                <a:latin typeface="Calibri" panose="020F0502020204030204" pitchFamily="34" charset="0"/>
                <a:cs typeface="Calibri" panose="020F0502020204030204" pitchFamily="34" charset="0"/>
              </a:rPr>
              <a:t>lokaler Ökosysteme oder Verlust von Ackerland und Fischgründen). (Migrationsdatenportal, 2023)</a:t>
            </a:r>
            <a:endParaRPr lang="de-DE" baseline="0" dirty="0">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1" kern="1200" dirty="0">
                <a:solidFill>
                  <a:schemeClr val="tx1"/>
                </a:solidFill>
                <a:effectLst/>
                <a:latin typeface="Calibri" panose="020F0502020204030204" pitchFamily="34" charset="0"/>
                <a:ea typeface="+mn-ea"/>
                <a:cs typeface="Calibri" panose="020F0502020204030204" pitchFamily="34" charset="0"/>
              </a:rPr>
              <a:t>Umweltmigration</a:t>
            </a:r>
            <a:r>
              <a:rPr lang="de-DE" sz="1200" kern="1200" dirty="0">
                <a:solidFill>
                  <a:schemeClr val="tx1"/>
                </a:solidFill>
                <a:effectLst/>
                <a:latin typeface="Calibri" panose="020F0502020204030204" pitchFamily="34" charset="0"/>
                <a:ea typeface="+mn-ea"/>
                <a:cs typeface="Calibri" panose="020F0502020204030204" pitchFamily="34" charset="0"/>
              </a:rPr>
              <a:t> umfasst alle Migrationsbewegungen von Menschen, die durch umweltbedingte Faktoren verursacht werden. </a:t>
            </a:r>
            <a:r>
              <a:rPr lang="de-DE" sz="1200" b="1" kern="1200" dirty="0">
                <a:solidFill>
                  <a:schemeClr val="tx1"/>
                </a:solidFill>
                <a:effectLst/>
                <a:latin typeface="Calibri" panose="020F0502020204030204" pitchFamily="34" charset="0"/>
                <a:ea typeface="+mn-ea"/>
                <a:cs typeface="Calibri" panose="020F0502020204030204" pitchFamily="34" charset="0"/>
              </a:rPr>
              <a:t>Klimamigration</a:t>
            </a:r>
            <a:r>
              <a:rPr lang="de-DE" sz="1200" kern="1200" dirty="0">
                <a:solidFill>
                  <a:schemeClr val="tx1"/>
                </a:solidFill>
                <a:effectLst/>
                <a:latin typeface="Calibri" panose="020F0502020204030204" pitchFamily="34" charset="0"/>
                <a:ea typeface="+mn-ea"/>
                <a:cs typeface="Calibri" panose="020F0502020204030204" pitchFamily="34" charset="0"/>
              </a:rPr>
              <a:t> hingegen bezeichnet gezielt Migration aufgrund von klimatischen Veränderungen. Migration kann intern, also innerhalb des eigenen Landes, oder international, also über die Landesgrenzen hinweg, stattfinden. (</a:t>
            </a:r>
            <a:r>
              <a:rPr lang="de-DE" sz="1200" dirty="0" err="1">
                <a:latin typeface="Calibri" panose="020F0502020204030204" pitchFamily="34" charset="0"/>
                <a:cs typeface="Calibri" panose="020F0502020204030204" pitchFamily="34" charset="0"/>
              </a:rPr>
              <a:t>Tangermann</a:t>
            </a:r>
            <a:r>
              <a:rPr lang="de-DE" sz="1200" dirty="0">
                <a:latin typeface="Calibri" panose="020F0502020204030204" pitchFamily="34" charset="0"/>
                <a:cs typeface="Calibri" panose="020F0502020204030204" pitchFamily="34" charset="0"/>
              </a:rPr>
              <a:t> &amp; </a:t>
            </a:r>
            <a:r>
              <a:rPr lang="de-DE" sz="1200" dirty="0" err="1">
                <a:latin typeface="Calibri" panose="020F0502020204030204" pitchFamily="34" charset="0"/>
                <a:cs typeface="Calibri" panose="020F0502020204030204" pitchFamily="34" charset="0"/>
              </a:rPr>
              <a:t>Kreienbrink</a:t>
            </a:r>
            <a:r>
              <a:rPr lang="de-DE" sz="1200" kern="1200" dirty="0">
                <a:solidFill>
                  <a:schemeClr val="tx1"/>
                </a:solidFill>
                <a:effectLst/>
                <a:latin typeface="Calibri" panose="020F0502020204030204" pitchFamily="34" charset="0"/>
                <a:ea typeface="+mn-ea"/>
                <a:cs typeface="Calibri" panose="020F0502020204030204" pitchFamily="34" charset="0"/>
              </a:rPr>
              <a:t>, 2019)</a:t>
            </a:r>
          </a:p>
          <a:p>
            <a:pPr marL="171450" indent="-171450">
              <a:buFont typeface="Arial" panose="020B0604020202020204" pitchFamily="34" charset="0"/>
              <a:buChar char="•"/>
            </a:pPr>
            <a:endParaRPr lang="de-DE"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1" dirty="0">
                <a:latin typeface="Calibri" panose="020F0502020204030204" pitchFamily="34" charset="0"/>
                <a:cs typeface="Calibri" panose="020F0502020204030204" pitchFamily="34" charset="0"/>
              </a:rPr>
              <a:t>Qualität und Quantität von Trinkwasser und Lebensmitteln</a:t>
            </a:r>
            <a:endParaRPr lang="de-DE" b="1"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de-DE" sz="1200" kern="1200" dirty="0">
                <a:solidFill>
                  <a:schemeClr val="tx1"/>
                </a:solidFill>
                <a:effectLst/>
                <a:latin typeface="Calibri" panose="020F0502020204030204" pitchFamily="34" charset="0"/>
                <a:ea typeface="+mn-ea"/>
                <a:cs typeface="Calibri" panose="020F0502020204030204" pitchFamily="34" charset="0"/>
              </a:rPr>
              <a:t>Der Klimawandel hat erhebliche Auswirkungen auf die Landwirtschaft, wodurch es zu </a:t>
            </a:r>
            <a:r>
              <a:rPr lang="de-DE" sz="1200" b="1" kern="1200" dirty="0">
                <a:solidFill>
                  <a:schemeClr val="tx1"/>
                </a:solidFill>
                <a:effectLst/>
                <a:latin typeface="Calibri" panose="020F0502020204030204" pitchFamily="34" charset="0"/>
                <a:ea typeface="+mn-ea"/>
                <a:cs typeface="Calibri" panose="020F0502020204030204" pitchFamily="34" charset="0"/>
              </a:rPr>
              <a:t>Ernteausfällen</a:t>
            </a:r>
            <a:r>
              <a:rPr lang="de-DE" sz="1200" kern="1200" dirty="0">
                <a:solidFill>
                  <a:schemeClr val="tx1"/>
                </a:solidFill>
                <a:effectLst/>
                <a:latin typeface="Calibri" panose="020F0502020204030204" pitchFamily="34" charset="0"/>
                <a:ea typeface="+mn-ea"/>
                <a:cs typeface="Calibri" panose="020F0502020204030204" pitchFamily="34" charset="0"/>
              </a:rPr>
              <a:t>, </a:t>
            </a:r>
            <a:r>
              <a:rPr lang="de-DE" sz="1200" b="1" kern="1200" dirty="0">
                <a:solidFill>
                  <a:schemeClr val="tx1"/>
                </a:solidFill>
                <a:effectLst/>
                <a:latin typeface="Calibri" panose="020F0502020204030204" pitchFamily="34" charset="0"/>
                <a:ea typeface="+mn-ea"/>
                <a:cs typeface="Calibri" panose="020F0502020204030204" pitchFamily="34" charset="0"/>
              </a:rPr>
              <a:t>Rückgang der Nahrungsmittelproduktion, nachlassender Verfügbarkeit/ Zugänglichkeit zu Nahrungsmitteln oder Qualitätsverlust </a:t>
            </a:r>
            <a:r>
              <a:rPr lang="de-DE" sz="1200" kern="1200" dirty="0">
                <a:solidFill>
                  <a:schemeClr val="tx1"/>
                </a:solidFill>
                <a:effectLst/>
                <a:latin typeface="Calibri" panose="020F0502020204030204" pitchFamily="34" charset="0"/>
                <a:ea typeface="+mn-ea"/>
                <a:cs typeface="Calibri" panose="020F0502020204030204" pitchFamily="34" charset="0"/>
              </a:rPr>
              <a:t>kommt. Extremwetterereignisse, wie Dürren und Überschwemmungen, verschärfen diese Situation, insbesondere in bereits vulnerablen Gebieten. (Deutscher Bauernverband, o. J.)</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latin typeface="Calibri" panose="020F0502020204030204" pitchFamily="34" charset="0"/>
                <a:cs typeface="Calibri" panose="020F0502020204030204" pitchFamily="34" charset="0"/>
              </a:rPr>
              <a:t>Auch die </a:t>
            </a:r>
            <a:r>
              <a:rPr lang="de-DE" dirty="0">
                <a:latin typeface="Calibri" panose="020F0502020204030204" pitchFamily="34" charset="0"/>
                <a:cs typeface="Calibri" panose="020F0502020204030204" pitchFamily="34" charset="0"/>
              </a:rPr>
              <a:t>Auswirkungen auf den </a:t>
            </a:r>
            <a:r>
              <a:rPr lang="de-DE" b="1" dirty="0">
                <a:latin typeface="Calibri" panose="020F0502020204030204" pitchFamily="34" charset="0"/>
                <a:cs typeface="Calibri" panose="020F0502020204030204" pitchFamily="34" charset="0"/>
              </a:rPr>
              <a:t>Wasserhaushalt</a:t>
            </a:r>
            <a:r>
              <a:rPr lang="de-DE" dirty="0">
                <a:latin typeface="Calibri" panose="020F0502020204030204" pitchFamily="34" charset="0"/>
                <a:cs typeface="Calibri" panose="020F0502020204030204" pitchFamily="34" charset="0"/>
              </a:rPr>
              <a:t> sind von großer</a:t>
            </a:r>
            <a:r>
              <a:rPr lang="de-DE" baseline="0" dirty="0">
                <a:latin typeface="Calibri" panose="020F0502020204030204" pitchFamily="34" charset="0"/>
                <a:cs typeface="Calibri" panose="020F0502020204030204" pitchFamily="34" charset="0"/>
              </a:rPr>
              <a:t> </a:t>
            </a:r>
            <a:r>
              <a:rPr lang="de-DE" dirty="0">
                <a:latin typeface="Calibri" panose="020F0502020204030204" pitchFamily="34" charset="0"/>
                <a:cs typeface="Calibri" panose="020F0502020204030204" pitchFamily="34" charset="0"/>
              </a:rPr>
              <a:t>Bedeutung.</a:t>
            </a:r>
            <a:r>
              <a:rPr lang="de-DE" baseline="0" dirty="0">
                <a:latin typeface="Calibri" panose="020F0502020204030204" pitchFamily="34" charset="0"/>
                <a:cs typeface="Calibri" panose="020F0502020204030204" pitchFamily="34" charset="0"/>
              </a:rPr>
              <a:t> </a:t>
            </a:r>
            <a:r>
              <a:rPr lang="de-DE" b="0" baseline="0" dirty="0">
                <a:latin typeface="Calibri" panose="020F0502020204030204" pitchFamily="34" charset="0"/>
                <a:cs typeface="Calibri" panose="020F0502020204030204" pitchFamily="34" charset="0"/>
              </a:rPr>
              <a:t>Veränderte Niederschlagsmuster, </a:t>
            </a:r>
            <a:r>
              <a:rPr lang="de-DE" b="0" dirty="0">
                <a:latin typeface="Calibri" panose="020F0502020204030204" pitchFamily="34" charset="0"/>
                <a:cs typeface="Calibri" panose="020F0502020204030204" pitchFamily="34" charset="0"/>
              </a:rPr>
              <a:t>Verdunstung, Abtauen der Gletscher und steigende Meeresspiegel</a:t>
            </a:r>
            <a:r>
              <a:rPr lang="de-DE" b="1" dirty="0">
                <a:latin typeface="Calibri" panose="020F0502020204030204" pitchFamily="34" charset="0"/>
                <a:cs typeface="Calibri" panose="020F0502020204030204" pitchFamily="34" charset="0"/>
              </a:rPr>
              <a:t> </a:t>
            </a:r>
            <a:r>
              <a:rPr lang="de-DE" baseline="0" dirty="0">
                <a:latin typeface="Calibri" panose="020F0502020204030204" pitchFamily="34" charset="0"/>
                <a:cs typeface="Calibri" panose="020F0502020204030204" pitchFamily="34" charset="0"/>
              </a:rPr>
              <a:t>wirken sich z. B. auf die </a:t>
            </a:r>
            <a:r>
              <a:rPr lang="de-DE" b="1" baseline="0" dirty="0">
                <a:latin typeface="Calibri" panose="020F0502020204030204" pitchFamily="34" charset="0"/>
                <a:cs typeface="Calibri" panose="020F0502020204030204" pitchFamily="34" charset="0"/>
              </a:rPr>
              <a:t>Verfügbarkeit von Süßwasser </a:t>
            </a:r>
            <a:r>
              <a:rPr lang="de-DE" baseline="0" dirty="0">
                <a:latin typeface="Calibri" panose="020F0502020204030204" pitchFamily="34" charset="0"/>
                <a:cs typeface="Calibri" panose="020F0502020204030204" pitchFamily="34" charset="0"/>
              </a:rPr>
              <a:t>aus. Z</a:t>
            </a:r>
            <a:r>
              <a:rPr lang="de-DE" dirty="0">
                <a:latin typeface="Calibri" panose="020F0502020204030204" pitchFamily="34" charset="0"/>
                <a:cs typeface="Calibri" panose="020F0502020204030204" pitchFamily="34" charset="0"/>
              </a:rPr>
              <a:t>unehmenden </a:t>
            </a:r>
            <a:r>
              <a:rPr lang="de-DE" b="0" dirty="0">
                <a:latin typeface="Calibri" panose="020F0502020204030204" pitchFamily="34" charset="0"/>
                <a:cs typeface="Calibri" panose="020F0502020204030204" pitchFamily="34" charset="0"/>
              </a:rPr>
              <a:t>Wolkenbrüche</a:t>
            </a:r>
            <a:r>
              <a:rPr lang="de-DE" dirty="0">
                <a:latin typeface="Calibri" panose="020F0502020204030204" pitchFamily="34" charset="0"/>
                <a:cs typeface="Calibri" panose="020F0502020204030204" pitchFamily="34" charset="0"/>
              </a:rPr>
              <a:t> können ebenfalls die Güte und Menge an verfügbarem Süßwassers beeinflussen, da Gewitterregen ungereinigte Abwässer in Oberflächenwasser spült. (Europäische Kommission, o. J. b)</a:t>
            </a:r>
          </a:p>
          <a:p>
            <a:pPr marL="171450" indent="-171450">
              <a:buFont typeface="Arial" panose="020B0604020202020204" pitchFamily="34" charset="0"/>
              <a:buChar char="•"/>
            </a:pPr>
            <a:r>
              <a:rPr lang="de-DE" baseline="0" dirty="0">
                <a:latin typeface="Calibri" panose="020F0502020204030204" pitchFamily="34" charset="0"/>
                <a:cs typeface="Calibri" panose="020F0502020204030204" pitchFamily="34" charset="0"/>
              </a:rPr>
              <a:t>Durch erhöhte Wassertemperaturen/ veränderte Wasserbedingungen steigt ebenso die Gefahr für </a:t>
            </a:r>
            <a:r>
              <a:rPr lang="de-DE" baseline="0" dirty="0" err="1">
                <a:latin typeface="Calibri" panose="020F0502020204030204" pitchFamily="34" charset="0"/>
                <a:cs typeface="Calibri" panose="020F0502020204030204" pitchFamily="34" charset="0"/>
              </a:rPr>
              <a:t>wasserbürtige</a:t>
            </a:r>
            <a:r>
              <a:rPr lang="de-DE" baseline="0" dirty="0">
                <a:latin typeface="Calibri" panose="020F0502020204030204" pitchFamily="34" charset="0"/>
                <a:cs typeface="Calibri" panose="020F0502020204030204" pitchFamily="34" charset="0"/>
              </a:rPr>
              <a:t> Infektionen, z. B. durch </a:t>
            </a:r>
            <a:r>
              <a:rPr lang="de-DE" b="1" baseline="0" dirty="0">
                <a:latin typeface="Calibri" panose="020F0502020204030204" pitchFamily="34" charset="0"/>
                <a:cs typeface="Calibri" panose="020F0502020204030204" pitchFamily="34" charset="0"/>
              </a:rPr>
              <a:t>Legionellen, </a:t>
            </a:r>
            <a:r>
              <a:rPr lang="de-DE" b="1" dirty="0" err="1">
                <a:latin typeface="Calibri" panose="020F0502020204030204" pitchFamily="34" charset="0"/>
                <a:cs typeface="Calibri" panose="020F0502020204030204" pitchFamily="34" charset="0"/>
              </a:rPr>
              <a:t>Cya­nobakterien</a:t>
            </a:r>
            <a:r>
              <a:rPr lang="de-DE" b="1" dirty="0">
                <a:latin typeface="Calibri" panose="020F0502020204030204" pitchFamily="34" charset="0"/>
                <a:cs typeface="Calibri" panose="020F0502020204030204" pitchFamily="34" charset="0"/>
              </a:rPr>
              <a:t>,</a:t>
            </a:r>
            <a:r>
              <a:rPr lang="de-DE" b="1" baseline="0" dirty="0">
                <a:latin typeface="Calibri" panose="020F0502020204030204" pitchFamily="34" charset="0"/>
                <a:cs typeface="Calibri" panose="020F0502020204030204" pitchFamily="34" charset="0"/>
              </a:rPr>
              <a:t> </a:t>
            </a:r>
            <a:r>
              <a:rPr lang="de-DE" b="1" dirty="0">
                <a:latin typeface="Calibri" panose="020F0502020204030204" pitchFamily="34" charset="0"/>
                <a:cs typeface="Calibri" panose="020F0502020204030204" pitchFamily="34" charset="0"/>
              </a:rPr>
              <a:t>Mykobakterien oder Pilze</a:t>
            </a:r>
            <a:r>
              <a:rPr lang="de-DE" dirty="0">
                <a:latin typeface="Calibri" panose="020F0502020204030204" pitchFamily="34" charset="0"/>
                <a:cs typeface="Calibri" panose="020F0502020204030204" pitchFamily="34" charset="0"/>
              </a:rPr>
              <a:t>. Durch den Anstieg der Meeresoberflächentemperaturen</a:t>
            </a:r>
            <a:r>
              <a:rPr lang="de-DE" baseline="0" dirty="0">
                <a:latin typeface="Calibri" panose="020F0502020204030204" pitchFamily="34" charset="0"/>
                <a:cs typeface="Calibri" panose="020F0502020204030204" pitchFamily="34" charset="0"/>
              </a:rPr>
              <a:t> wurde z. B. eine Erhöhung von</a:t>
            </a:r>
            <a:r>
              <a:rPr lang="de-DE" dirty="0">
                <a:latin typeface="Calibri" panose="020F0502020204030204" pitchFamily="34" charset="0"/>
                <a:cs typeface="Calibri" panose="020F0502020204030204" pitchFamily="34" charset="0"/>
              </a:rPr>
              <a:t> </a:t>
            </a:r>
            <a:r>
              <a:rPr lang="de-DE" b="1" dirty="0">
                <a:latin typeface="Calibri" panose="020F0502020204030204" pitchFamily="34" charset="0"/>
                <a:cs typeface="Calibri" panose="020F0502020204030204" pitchFamily="34" charset="0"/>
              </a:rPr>
              <a:t>Nicht-Cholera-</a:t>
            </a:r>
            <a:r>
              <a:rPr lang="de-DE" b="1" dirty="0" err="1">
                <a:latin typeface="Calibri" panose="020F0502020204030204" pitchFamily="34" charset="0"/>
                <a:cs typeface="Calibri" panose="020F0502020204030204" pitchFamily="34" charset="0"/>
              </a:rPr>
              <a:t>Vibrionen</a:t>
            </a:r>
            <a:r>
              <a:rPr lang="de-DE" dirty="0">
                <a:latin typeface="Calibri" panose="020F0502020204030204" pitchFamily="34" charset="0"/>
                <a:cs typeface="Calibri" panose="020F0502020204030204" pitchFamily="34" charset="0"/>
              </a:rPr>
              <a:t> festgestellt.</a:t>
            </a:r>
            <a:r>
              <a:rPr lang="de-DE" baseline="0" dirty="0">
                <a:latin typeface="Calibri" panose="020F0502020204030204" pitchFamily="34" charset="0"/>
                <a:cs typeface="Calibri" panose="020F0502020204030204" pitchFamily="34" charset="0"/>
              </a:rPr>
              <a:t> Für </a:t>
            </a:r>
            <a:r>
              <a:rPr lang="de-DE" dirty="0">
                <a:latin typeface="Calibri" panose="020F0502020204030204" pitchFamily="34" charset="0"/>
                <a:cs typeface="Calibri" panose="020F0502020204030204" pitchFamily="34" charset="0"/>
              </a:rPr>
              <a:t>Nord- und Ostsee liegen bereits Belege vor, dass entsprechende Infektionen zunehmen.</a:t>
            </a:r>
            <a:r>
              <a:rPr lang="de-DE" baseline="0" dirty="0">
                <a:latin typeface="Calibri" panose="020F0502020204030204" pitchFamily="34" charset="0"/>
                <a:cs typeface="Calibri" panose="020F0502020204030204" pitchFamily="34" charset="0"/>
              </a:rPr>
              <a:t> (</a:t>
            </a:r>
            <a:r>
              <a:rPr lang="de-DE" sz="1200" dirty="0">
                <a:latin typeface="Calibri" panose="020F0502020204030204" pitchFamily="34" charset="0"/>
                <a:cs typeface="Calibri" panose="020F0502020204030204" pitchFamily="34" charset="0"/>
              </a:rPr>
              <a:t>Deutsches Ärzteblatt</a:t>
            </a:r>
            <a:r>
              <a:rPr lang="de-DE" baseline="0" dirty="0">
                <a:latin typeface="Calibri" panose="020F0502020204030204" pitchFamily="34" charset="0"/>
                <a:cs typeface="Calibri" panose="020F0502020204030204" pitchFamily="34" charset="0"/>
              </a:rPr>
              <a:t>, 2023)</a:t>
            </a:r>
            <a:r>
              <a:rPr lang="de-DE" b="0" dirty="0">
                <a:latin typeface="Calibri" panose="020F0502020204030204" pitchFamily="34" charset="0"/>
                <a:cs typeface="Calibri" panose="020F050202020403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latin typeface="Calibri" panose="020F0502020204030204" pitchFamily="34" charset="0"/>
                <a:cs typeface="Calibri" panose="020F0502020204030204" pitchFamily="34" charset="0"/>
              </a:rPr>
              <a:t>Auch durch Starkregenfälle nach Stürmen oder längeren Hitzeperioden mit Trockenheit können </a:t>
            </a:r>
            <a:r>
              <a:rPr lang="de-DE" b="1" baseline="0" dirty="0">
                <a:latin typeface="Calibri" panose="020F0502020204030204" pitchFamily="34" charset="0"/>
                <a:cs typeface="Calibri" panose="020F0502020204030204" pitchFamily="34" charset="0"/>
              </a:rPr>
              <a:t>humanpathogene Viren </a:t>
            </a:r>
            <a:r>
              <a:rPr lang="de-DE" baseline="0" dirty="0">
                <a:latin typeface="Calibri" panose="020F0502020204030204" pitchFamily="34" charset="0"/>
                <a:cs typeface="Calibri" panose="020F0502020204030204" pitchFamily="34" charset="0"/>
              </a:rPr>
              <a:t>vermehrt in Gewässer eingeschwemmt werden. (RKI, 2023a) Über </a:t>
            </a:r>
            <a:r>
              <a:rPr lang="de-DE" dirty="0">
                <a:latin typeface="Calibri" panose="020F0502020204030204" pitchFamily="34" charset="0"/>
                <a:cs typeface="Calibri" panose="020F0502020204030204" pitchFamily="34" charset="0"/>
              </a:rPr>
              <a:t>fäkal </a:t>
            </a:r>
            <a:r>
              <a:rPr lang="de-DE" b="1" dirty="0">
                <a:latin typeface="Calibri" panose="020F0502020204030204" pitchFamily="34" charset="0"/>
                <a:cs typeface="Calibri" panose="020F0502020204030204" pitchFamily="34" charset="0"/>
              </a:rPr>
              <a:t>kontaminiertes Wasser </a:t>
            </a:r>
            <a:r>
              <a:rPr lang="de-DE" dirty="0">
                <a:latin typeface="Calibri" panose="020F0502020204030204" pitchFamily="34" charset="0"/>
                <a:cs typeface="Calibri" panose="020F0502020204030204" pitchFamily="34" charset="0"/>
              </a:rPr>
              <a:t>(z. B. durch Überflutung von Abwassersystemen) kann es zu Magen-Darm-Erkrankungen oder Hepatitis A</a:t>
            </a:r>
            <a:r>
              <a:rPr lang="de-DE" baseline="0" dirty="0">
                <a:latin typeface="Calibri" panose="020F0502020204030204" pitchFamily="34" charset="0"/>
                <a:cs typeface="Calibri" panose="020F0502020204030204" pitchFamily="34" charset="0"/>
              </a:rPr>
              <a:t> kommen. </a:t>
            </a:r>
            <a:r>
              <a:rPr lang="de-DE" sz="1200" kern="1200" dirty="0">
                <a:solidFill>
                  <a:schemeClr val="tx1"/>
                </a:solidFill>
                <a:effectLst/>
                <a:latin typeface="Calibri" panose="020F0502020204030204" pitchFamily="34" charset="0"/>
                <a:ea typeface="+mn-ea"/>
                <a:cs typeface="Calibri" panose="020F0502020204030204" pitchFamily="34" charset="0"/>
              </a:rPr>
              <a:t>(RKI, 2024a)</a:t>
            </a:r>
          </a:p>
          <a:p>
            <a:pPr marL="0" indent="0">
              <a:buFont typeface="Arial" panose="020B0604020202020204" pitchFamily="34" charset="0"/>
              <a:buNone/>
            </a:pPr>
            <a:endParaRPr lang="de-DE" sz="1200" kern="1200" dirty="0">
              <a:solidFill>
                <a:schemeClr val="tx1"/>
              </a:solidFill>
              <a:effectLst/>
              <a:latin typeface="Calibri" panose="020F0502020204030204" pitchFamily="34" charset="0"/>
              <a:ea typeface="+mn-ea"/>
              <a:cs typeface="Calibri" panose="020F0502020204030204" pitchFamily="34" charset="0"/>
            </a:endParaRPr>
          </a:p>
          <a:p>
            <a:pPr marL="0" indent="0">
              <a:buFont typeface="Arial" panose="020B0604020202020204" pitchFamily="34" charset="0"/>
              <a:buNone/>
            </a:pPr>
            <a:r>
              <a:rPr lang="de-DE" sz="1200" b="1" kern="1200" dirty="0">
                <a:solidFill>
                  <a:schemeClr val="tx1"/>
                </a:solidFill>
                <a:effectLst/>
                <a:latin typeface="Calibri" panose="020F0502020204030204" pitchFamily="34" charset="0"/>
                <a:ea typeface="+mn-ea"/>
                <a:cs typeface="Calibri" panose="020F0502020204030204" pitchFamily="34" charset="0"/>
              </a:rPr>
              <a:t>Überleitung: </a:t>
            </a:r>
            <a:r>
              <a:rPr lang="de-DE" sz="1200" kern="1200" dirty="0">
                <a:solidFill>
                  <a:schemeClr val="tx1"/>
                </a:solidFill>
                <a:effectLst/>
                <a:latin typeface="Calibri" panose="020F0502020204030204" pitchFamily="34" charset="0"/>
                <a:ea typeface="+mn-ea"/>
                <a:cs typeface="Calibri" panose="020F0502020204030204" pitchFamily="34" charset="0"/>
              </a:rPr>
              <a:t>Sie haben nun einige Auswirkungen des Klimawandels auf die menschliche Gesundheit kennen gelernt. Im Folgenden wollen wir uns im Rahmen einer Transferaufgabe etwas</a:t>
            </a:r>
            <a:r>
              <a:rPr lang="de-DE" sz="1200" kern="1200" baseline="0" dirty="0">
                <a:solidFill>
                  <a:schemeClr val="tx1"/>
                </a:solidFill>
                <a:effectLst/>
                <a:latin typeface="Calibri" panose="020F0502020204030204" pitchFamily="34" charset="0"/>
                <a:ea typeface="+mn-ea"/>
                <a:cs typeface="Calibri" panose="020F0502020204030204" pitchFamily="34" charset="0"/>
              </a:rPr>
              <a:t> genauer damit auseinandersetzen, wie sich diese auf die Pflege und die Praxisanleitung auswirken werden. Zuvor folgt aber eine Pause…</a:t>
            </a:r>
            <a:endParaRPr lang="de-DE" sz="1200" kern="1200" dirty="0">
              <a:solidFill>
                <a:schemeClr val="tx1"/>
              </a:solidFill>
              <a:effectLst/>
              <a:latin typeface="Calibri" panose="020F0502020204030204" pitchFamily="34" charset="0"/>
              <a:ea typeface="+mn-ea"/>
              <a:cs typeface="Calibri" panose="020F0502020204030204" pitchFamily="34" charset="0"/>
            </a:endParaRPr>
          </a:p>
        </p:txBody>
      </p:sp>
      <p:sp>
        <p:nvSpPr>
          <p:cNvPr id="4" name="Foliennummernplatzhalter 3"/>
          <p:cNvSpPr>
            <a:spLocks noGrp="1"/>
          </p:cNvSpPr>
          <p:nvPr>
            <p:ph type="sldNum" sz="quarter" idx="10"/>
          </p:nvPr>
        </p:nvSpPr>
        <p:spPr/>
        <p:txBody>
          <a:bodyPr/>
          <a:lstStyle/>
          <a:p>
            <a:fld id="{551367AA-DC43-43C4-BC99-49169608304F}" type="slidenum">
              <a:rPr lang="de-DE" smtClean="0"/>
              <a:t>28</a:t>
            </a:fld>
            <a:endParaRPr lang="de-DE"/>
          </a:p>
        </p:txBody>
      </p:sp>
    </p:spTree>
    <p:extLst>
      <p:ext uri="{BB962C8B-B14F-4D97-AF65-F5344CB8AC3E}">
        <p14:creationId xmlns:p14="http://schemas.microsoft.com/office/powerpoint/2010/main" val="29436535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15 Minuten</a:t>
            </a:r>
            <a:r>
              <a:rPr lang="de-DE" baseline="0" dirty="0"/>
              <a:t> Pause</a:t>
            </a:r>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29</a:t>
            </a:fld>
            <a:endParaRPr lang="de-DE"/>
          </a:p>
        </p:txBody>
      </p:sp>
    </p:spTree>
    <p:extLst>
      <p:ext uri="{BB962C8B-B14F-4D97-AF65-F5344CB8AC3E}">
        <p14:creationId xmlns:p14="http://schemas.microsoft.com/office/powerpoint/2010/main" val="1571237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baseline="0" dirty="0"/>
              <a:t>Im Rahmen des Projektes wurden für die Qualifizierung von Praxisanleitenden in Fort- und Weiterbildung sechs Module entwickelt, welche auf dem TOOLKIT des ehemaligen Erasmus+ Projekts „</a:t>
            </a:r>
            <a:r>
              <a:rPr lang="de-DE" b="0" baseline="0" dirty="0" err="1"/>
              <a:t>NurSuS</a:t>
            </a:r>
            <a:r>
              <a:rPr lang="de-DE" b="0" baseline="0" dirty="0"/>
              <a:t>“ (2014 - 2017) basieren.</a:t>
            </a:r>
          </a:p>
          <a:p>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t>Modul 1 „</a:t>
            </a:r>
            <a:r>
              <a:rPr lang="de-DE" sz="1200" dirty="0"/>
              <a:t>Klimakrise und Gesundheit im Kontext der Pflege und Praxisanleitung“ (</a:t>
            </a:r>
            <a:r>
              <a:rPr lang="de-DE" baseline="0" dirty="0"/>
              <a:t>Grundlagenmodul)</a:t>
            </a:r>
          </a:p>
          <a:p>
            <a:r>
              <a:rPr lang="de-DE" baseline="0" dirty="0"/>
              <a:t>Modul 2 „</a:t>
            </a:r>
            <a:r>
              <a:rPr lang="de-DE" dirty="0">
                <a:latin typeface="BundesSans Web"/>
              </a:rPr>
              <a:t>Nachhaltigkeit und Hygiene im pflegerischen Handeln anleiten“</a:t>
            </a:r>
            <a:br>
              <a:rPr lang="de-DE" dirty="0">
                <a:latin typeface="BundesSans Web"/>
              </a:rPr>
            </a:br>
            <a:r>
              <a:rPr lang="de-DE" baseline="0" dirty="0"/>
              <a:t>Modul </a:t>
            </a:r>
            <a:r>
              <a:rPr lang="de-DE" b="0" baseline="0" dirty="0"/>
              <a:t>3 „</a:t>
            </a:r>
            <a:r>
              <a:rPr lang="de-DE" sz="1200" b="0" dirty="0"/>
              <a:t>Nachhaltigkeit in pflegerischen </a:t>
            </a:r>
            <a:r>
              <a:rPr lang="de-DE" sz="1200" b="0" dirty="0" err="1"/>
              <a:t>Mentoringgesprächen</a:t>
            </a:r>
            <a:r>
              <a:rPr lang="de-DE" sz="1200" b="0" dirty="0"/>
              <a:t> anleiten“</a:t>
            </a:r>
          </a:p>
          <a:p>
            <a:r>
              <a:rPr lang="de-DE" baseline="0" dirty="0"/>
              <a:t>Modul 4 „</a:t>
            </a:r>
            <a:r>
              <a:rPr lang="de-DE" dirty="0">
                <a:latin typeface="+mn-lt"/>
              </a:rPr>
              <a:t>Ressourcenschonendes pflegerisches Handeln anleiten“</a:t>
            </a:r>
          </a:p>
          <a:p>
            <a:r>
              <a:rPr lang="de-DE" baseline="0" dirty="0"/>
              <a:t>Modul 5 „</a:t>
            </a:r>
            <a:r>
              <a:rPr lang="de-DE" dirty="0"/>
              <a:t>Pflegerisches Handeln bei Hitze anleiten“</a:t>
            </a:r>
          </a:p>
          <a:p>
            <a:r>
              <a:rPr lang="de-DE" baseline="0" dirty="0"/>
              <a:t>Modul 6 „</a:t>
            </a:r>
            <a:r>
              <a:rPr lang="de-DE" b="0" dirty="0"/>
              <a:t>Pflegerisches Handeln bei klimabedingten Erkrankungen anleiten“</a:t>
            </a:r>
          </a:p>
          <a:p>
            <a:endParaRPr lang="de-DE" b="0" dirty="0"/>
          </a:p>
          <a:p>
            <a:pPr marL="0" indent="0">
              <a:buFont typeface="Wingdings" panose="05000000000000000000" pitchFamily="2" charset="2"/>
              <a:buNone/>
            </a:pPr>
            <a:r>
              <a:rPr lang="de-DE" b="0" dirty="0">
                <a:sym typeface="Wingdings" panose="05000000000000000000" pitchFamily="2" charset="2"/>
              </a:rPr>
              <a:t> Das Grundlagenmodul 1 soll</a:t>
            </a:r>
            <a:r>
              <a:rPr lang="de-DE" b="0" baseline="0" dirty="0">
                <a:sym typeface="Wingdings" panose="05000000000000000000" pitchFamily="2" charset="2"/>
              </a:rPr>
              <a:t> als Erstes durchlaufen werden, da es die Basis</a:t>
            </a:r>
            <a:r>
              <a:rPr lang="de-DE" b="0" dirty="0">
                <a:sym typeface="Wingdings" panose="05000000000000000000" pitchFamily="2" charset="2"/>
              </a:rPr>
              <a:t> für die Vertiefungsmodule 2-6</a:t>
            </a:r>
            <a:r>
              <a:rPr lang="de-DE" b="0" baseline="0" dirty="0">
                <a:sym typeface="Wingdings" panose="05000000000000000000" pitchFamily="2" charset="2"/>
              </a:rPr>
              <a:t> bildet.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b="0" baseline="0" dirty="0">
                <a:sym typeface="Wingdings" panose="05000000000000000000" pitchFamily="2" charset="2"/>
              </a:rPr>
              <a:t>Heute befinden Sie sich in Vertiefungsmodul 6 </a:t>
            </a:r>
            <a:r>
              <a:rPr lang="de-DE" baseline="0" dirty="0"/>
              <a:t>„</a:t>
            </a:r>
            <a:r>
              <a:rPr lang="de-DE" sz="1200" dirty="0"/>
              <a:t>Pflegerisches Handeln bei klimabedingten Erkrankungen anleiten</a:t>
            </a:r>
            <a:r>
              <a:rPr lang="de-DE" dirty="0">
                <a:latin typeface="BundesSans Web"/>
              </a:rPr>
              <a:t>“</a:t>
            </a:r>
            <a:endParaRPr lang="de-DE" dirty="0"/>
          </a:p>
          <a:p>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3</a:t>
            </a:fld>
            <a:endParaRPr lang="de-DE"/>
          </a:p>
        </p:txBody>
      </p:sp>
    </p:spTree>
    <p:extLst>
      <p:ext uri="{BB962C8B-B14F-4D97-AF65-F5344CB8AC3E}">
        <p14:creationId xmlns:p14="http://schemas.microsoft.com/office/powerpoint/2010/main" val="6356783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30</a:t>
            </a:fld>
            <a:endParaRPr lang="de-DE"/>
          </a:p>
        </p:txBody>
      </p:sp>
    </p:spTree>
    <p:extLst>
      <p:ext uri="{BB962C8B-B14F-4D97-AF65-F5344CB8AC3E}">
        <p14:creationId xmlns:p14="http://schemas.microsoft.com/office/powerpoint/2010/main" val="33725758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dirty="0"/>
              <a:t>Wir</a:t>
            </a:r>
            <a:r>
              <a:rPr lang="de-DE" baseline="0" dirty="0"/>
              <a:t> kommen zur Transferaufgabe mit der Fragestellung: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a:t>„</a:t>
            </a:r>
            <a:r>
              <a:rPr lang="de-DE" sz="1200" dirty="0">
                <a:latin typeface="Calibri" panose="020F0502020204030204" pitchFamily="34" charset="0"/>
                <a:cs typeface="Calibri" panose="020F0502020204030204" pitchFamily="34" charset="0"/>
              </a:rPr>
              <a:t>Wie verändern sich Rolle und Aufgabenbereiche von Pflegenden und was bedeutet das für die Praxisanleitung/ künftige Praxisanleitungssituationen?</a:t>
            </a:r>
            <a:r>
              <a:rPr lang="de-DE" sz="1200" dirty="0">
                <a:latin typeface="+mn-lt"/>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200" dirty="0">
              <a:latin typeface="+mn-lt"/>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aseline="0" dirty="0">
                <a:latin typeface="+mn-lt"/>
                <a:cs typeface="+mn-cs"/>
                <a:sym typeface="Wingdings" panose="05000000000000000000" pitchFamily="2" charset="2"/>
              </a:rPr>
              <a:t></a:t>
            </a:r>
            <a:r>
              <a:rPr lang="de-DE" sz="1200" baseline="0" dirty="0">
                <a:latin typeface="+mn-lt"/>
                <a:cs typeface="+mn-cs"/>
              </a:rPr>
              <a:t> Die Fragestellung soll anhand der „6 Hüte Methode“ diskutiert werden…</a:t>
            </a:r>
            <a:endParaRPr lang="de-DE" sz="1200" dirty="0">
              <a:latin typeface="+mn-lt"/>
              <a:cs typeface="+mn-cs"/>
            </a:endParaRPr>
          </a:p>
        </p:txBody>
      </p:sp>
      <p:sp>
        <p:nvSpPr>
          <p:cNvPr id="4" name="Foliennummernplatzhalter 3"/>
          <p:cNvSpPr>
            <a:spLocks noGrp="1"/>
          </p:cNvSpPr>
          <p:nvPr>
            <p:ph type="sldNum" sz="quarter" idx="10"/>
          </p:nvPr>
        </p:nvSpPr>
        <p:spPr/>
        <p:txBody>
          <a:bodyPr/>
          <a:lstStyle/>
          <a:p>
            <a:fld id="{551367AA-DC43-43C4-BC99-49169608304F}" type="slidenum">
              <a:rPr lang="de-DE" smtClean="0"/>
              <a:t>31</a:t>
            </a:fld>
            <a:endParaRPr lang="de-DE"/>
          </a:p>
        </p:txBody>
      </p:sp>
    </p:spTree>
    <p:extLst>
      <p:ext uri="{BB962C8B-B14F-4D97-AF65-F5344CB8AC3E}">
        <p14:creationId xmlns:p14="http://schemas.microsoft.com/office/powerpoint/2010/main" val="33459258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„6-Hüte-Methode“ (auch „6 </a:t>
            </a:r>
            <a:r>
              <a:rPr lang="de-DE" dirty="0" err="1"/>
              <a:t>Denkhüte</a:t>
            </a:r>
            <a:r>
              <a:rPr lang="de-DE" dirty="0"/>
              <a:t>“):</a:t>
            </a:r>
          </a:p>
          <a:p>
            <a:endParaRPr lang="de-DE" dirty="0"/>
          </a:p>
          <a:p>
            <a:r>
              <a:rPr lang="de-DE" dirty="0"/>
              <a:t>Vorstellung</a:t>
            </a:r>
            <a:r>
              <a:rPr lang="de-DE" baseline="0" dirty="0"/>
              <a:t> der Methode und des Gesamtablaufs:</a:t>
            </a:r>
            <a:endParaRPr lang="de-DE" dirty="0"/>
          </a:p>
          <a:p>
            <a:pPr marL="171450" indent="-171450">
              <a:buFont typeface="Arial" panose="020B0604020202020204" pitchFamily="34" charset="0"/>
              <a:buChar char="•"/>
            </a:pPr>
            <a:r>
              <a:rPr lang="de-DE" dirty="0"/>
              <a:t>Die</a:t>
            </a:r>
            <a:r>
              <a:rPr lang="de-DE" baseline="0" dirty="0"/>
              <a:t> Teilnehmenden bilden (idealerwiese) Gruppen von 6 Personen (auch kleinere Gruppen möglich).</a:t>
            </a:r>
          </a:p>
          <a:p>
            <a:pPr marL="171450" indent="-171450">
              <a:buFont typeface="Arial" panose="020B0604020202020204" pitchFamily="34" charset="0"/>
              <a:buChar char="•"/>
            </a:pPr>
            <a:r>
              <a:rPr lang="de-DE" baseline="0" dirty="0"/>
              <a:t>Innerhalb der Gruppe werden die entsprechenden Rollen („farbige Hüte“) verteilt (hierauf wird auf der nachfolgenden Folie nochmal genauer eingegangen)</a:t>
            </a:r>
          </a:p>
          <a:p>
            <a:pPr marL="171450" indent="-171450">
              <a:buFont typeface="Arial" panose="020B0604020202020204" pitchFamily="34" charset="0"/>
              <a:buChar char="•"/>
            </a:pPr>
            <a:r>
              <a:rPr lang="de-DE" dirty="0"/>
              <a:t>Die</a:t>
            </a:r>
            <a:r>
              <a:rPr lang="de-DE" baseline="0" dirty="0"/>
              <a:t> Strukturierung/ Führung, inkl. anschließendem Zusammentragen der Ergebnisse, übernimmt die Person mit dem „blauen Hut“. Sie ist so zusagen Moderator*in.</a:t>
            </a:r>
          </a:p>
          <a:p>
            <a:pPr marL="171450" indent="-171450">
              <a:buFont typeface="Arial" panose="020B0604020202020204" pitchFamily="34" charset="0"/>
              <a:buChar char="•"/>
            </a:pPr>
            <a:r>
              <a:rPr lang="de-DE" baseline="0" dirty="0"/>
              <a:t>Die einzelnen Hüte arbeiten zuerst für sich und sammeln Gedanken anhand ihrer jeweiligen Rolle (ca. 5-8 Min.), vorzugsweise mit entsprechenden Notizen.</a:t>
            </a:r>
          </a:p>
          <a:p>
            <a:pPr marL="171450" indent="-171450">
              <a:buFont typeface="Arial" panose="020B0604020202020204" pitchFamily="34" charset="0"/>
              <a:buChar char="•"/>
            </a:pPr>
            <a:r>
              <a:rPr lang="de-DE" baseline="0" dirty="0"/>
              <a:t>Reihum werden die Ideen vorgestellt und bereits vom moderierenden blauen Hut zusammengetragen. (ca. 5-8 Min.)</a:t>
            </a:r>
          </a:p>
          <a:p>
            <a:pPr marL="171450" indent="-171450">
              <a:buFont typeface="Arial" panose="020B0604020202020204" pitchFamily="34" charset="0"/>
              <a:buChar char="•"/>
            </a:pPr>
            <a:r>
              <a:rPr lang="de-DE" baseline="0" dirty="0"/>
              <a:t>Anschließende wechselt die Gruppe unter organisatorischer Hilfestellung des blauen Hutes die einzelnen Rollen/ Hüte durch, so dass am Schluss jede Person jede Perspektive eingenommen hat (der blaue Hut behält durchgehend seine/ihre Rolle). Dies ermöglicht, dass Ideen ergänzt werden können (ca. 3-5 Minuten pro Person je Hut) – auch hier notiert die Person mit dem blauen Hut.</a:t>
            </a:r>
          </a:p>
          <a:p>
            <a:pPr marL="171450" indent="-171450">
              <a:buFont typeface="Arial" panose="020B0604020202020204" pitchFamily="34" charset="0"/>
              <a:buChar char="•"/>
            </a:pPr>
            <a:r>
              <a:rPr lang="de-DE" baseline="0" dirty="0"/>
              <a:t>Nach der Arbeitsphase werden die einzelnen Perspektiven nochmal in der Gruppe diskutiert und als Ergebnis gesichert, welches dem Plenum vorgestellt werden kann. Die Ergebnissicherung kann auf Flip-Chart-Papier, auf Moderationskarten oder digital erfolgen. (ca. 15 Min)</a:t>
            </a:r>
          </a:p>
          <a:p>
            <a:pPr marL="171450" indent="-171450">
              <a:buFont typeface="Arial" panose="020B0604020202020204" pitchFamily="34" charset="0"/>
              <a:buChar char="•"/>
            </a:pPr>
            <a:r>
              <a:rPr lang="de-DE" baseline="0" dirty="0"/>
              <a:t>Zum Schluss: Vorstellung im Plenum und ggf. Diskussion (ca. 10 Min./ Gruppe)</a:t>
            </a:r>
          </a:p>
          <a:p>
            <a:pPr marL="0" indent="0">
              <a:buFont typeface="Arial" panose="020B0604020202020204" pitchFamily="34" charset="0"/>
              <a:buNone/>
            </a:pPr>
            <a:r>
              <a:rPr lang="de-DE" baseline="0" dirty="0"/>
              <a:t>-&gt; sollte es kleinere Gruppen geben, können auch Hüte weg gelassen oder doppelte Rollen besetzt werden.</a:t>
            </a:r>
          </a:p>
          <a:p>
            <a:pPr marL="0" indent="0">
              <a:buFont typeface="Arial" panose="020B0604020202020204" pitchFamily="34" charset="0"/>
              <a:buNone/>
            </a:pPr>
            <a:r>
              <a:rPr lang="de-DE" baseline="0" dirty="0"/>
              <a:t>Gesamtarbeitszeit: ca. 45-60 Minuten.</a:t>
            </a:r>
          </a:p>
          <a:p>
            <a:pPr marL="0" indent="0">
              <a:buFont typeface="Arial" panose="020B0604020202020204" pitchFamily="34" charset="0"/>
              <a:buNone/>
            </a:pPr>
            <a:endParaRPr lang="de-DE" baseline="0" dirty="0"/>
          </a:p>
          <a:p>
            <a:pPr marL="171450" indent="-171450">
              <a:buFont typeface="Wingdings" panose="05000000000000000000" pitchFamily="2" charset="2"/>
              <a:buChar char="à"/>
            </a:pPr>
            <a:r>
              <a:rPr lang="de-DE" baseline="0" dirty="0">
                <a:sym typeface="Wingdings" panose="05000000000000000000" pitchFamily="2" charset="2"/>
              </a:rPr>
              <a:t>Nun folgen Gruppenbildung und Rolleneinteilung, anschließend werden die Rollen („Hüte“) nochmal konkreter vorgestellt…</a:t>
            </a:r>
          </a:p>
          <a:p>
            <a:pPr marL="0" indent="0">
              <a:buFont typeface="Wingdings" panose="05000000000000000000" pitchFamily="2" charset="2"/>
              <a:buNone/>
            </a:pPr>
            <a:endParaRPr lang="de-DE" baseline="0"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DE" sz="1200" dirty="0">
                <a:latin typeface="Calibri" panose="020F0502020204030204" pitchFamily="34" charset="0"/>
                <a:cs typeface="Calibri" panose="020F0502020204030204" pitchFamily="34" charset="0"/>
              </a:rPr>
              <a:t>(Projekte leicht gemacht, 2024; Kreativtechnik.com, o. J.)</a:t>
            </a:r>
            <a:endParaRPr lang="de-DE" baseline="0" dirty="0">
              <a:sym typeface="Wingdings" panose="05000000000000000000" pitchFamily="2" charset="2"/>
            </a:endParaRPr>
          </a:p>
          <a:p>
            <a:pPr marL="0" indent="0">
              <a:buFont typeface="Wingdings" panose="05000000000000000000" pitchFamily="2" charset="2"/>
              <a:buNone/>
            </a:pPr>
            <a:endParaRPr lang="de-DE" baseline="0" dirty="0"/>
          </a:p>
        </p:txBody>
      </p:sp>
      <p:sp>
        <p:nvSpPr>
          <p:cNvPr id="4" name="Foliennummernplatzhalter 3"/>
          <p:cNvSpPr>
            <a:spLocks noGrp="1"/>
          </p:cNvSpPr>
          <p:nvPr>
            <p:ph type="sldNum" sz="quarter" idx="10"/>
          </p:nvPr>
        </p:nvSpPr>
        <p:spPr/>
        <p:txBody>
          <a:bodyPr/>
          <a:lstStyle/>
          <a:p>
            <a:fld id="{551367AA-DC43-43C4-BC99-49169608304F}" type="slidenum">
              <a:rPr lang="de-DE" smtClean="0"/>
              <a:t>32</a:t>
            </a:fld>
            <a:endParaRPr lang="de-DE"/>
          </a:p>
        </p:txBody>
      </p:sp>
    </p:spTree>
    <p:extLst>
      <p:ext uri="{BB962C8B-B14F-4D97-AF65-F5344CB8AC3E}">
        <p14:creationId xmlns:p14="http://schemas.microsoft.com/office/powerpoint/2010/main" val="35983850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dirty="0"/>
              <a:t>Überblick zu den einzelnen Rollen („Hüten“)</a:t>
            </a:r>
          </a:p>
          <a:p>
            <a:pPr marL="171450" indent="-171450">
              <a:buFont typeface="Arial" panose="020B0604020202020204" pitchFamily="34" charset="0"/>
              <a:buChar char="•"/>
            </a:pPr>
            <a:endParaRPr lang="de-DE" dirty="0"/>
          </a:p>
          <a:p>
            <a:r>
              <a:rPr lang="de-DE" b="1" dirty="0"/>
              <a:t>Blauer Hut – Prozess und Kontrolle</a:t>
            </a:r>
            <a:r>
              <a:rPr lang="de-DE" b="1" baseline="0" dirty="0"/>
              <a:t> (dauerhafte Rolle):</a:t>
            </a:r>
            <a:endParaRPr lang="de-DE" b="1" dirty="0"/>
          </a:p>
          <a:p>
            <a:r>
              <a:rPr lang="de-DE" b="0" dirty="0"/>
              <a:t>Der blaue Hut sorgt im Prozess für</a:t>
            </a:r>
            <a:r>
              <a:rPr lang="de-DE" dirty="0"/>
              <a:t> Struktur, Kontrolle</a:t>
            </a:r>
            <a:r>
              <a:rPr lang="de-DE" baseline="0" dirty="0"/>
              <a:t> und</a:t>
            </a:r>
            <a:r>
              <a:rPr lang="de-DE" dirty="0"/>
              <a:t> Übersicht. Er schaut, dass die Denkprozesse in</a:t>
            </a:r>
            <a:r>
              <a:rPr lang="de-DE" baseline="0" dirty="0"/>
              <a:t> Einzelarbeit still ablaufen und die Gruppenphasen strukturiert. Er verteilt ggf. Aufgaben und moderiert. </a:t>
            </a:r>
          </a:p>
          <a:p>
            <a:r>
              <a:rPr lang="de-DE" baseline="0" dirty="0"/>
              <a:t>Mögliche Fragen: </a:t>
            </a:r>
            <a:r>
              <a:rPr lang="de-DE" dirty="0"/>
              <a:t>Was ist der nächste Schritt? Wie gehen wir systematisch vor? Welche Methode wollen wir anwenden, um das Ergebnis vorzustellen?</a:t>
            </a:r>
            <a:endParaRPr lang="de-DE" b="1" dirty="0"/>
          </a:p>
          <a:p>
            <a:pPr marL="0" indent="0">
              <a:buFont typeface="Arial" panose="020B0604020202020204" pitchFamily="34" charset="0"/>
              <a:buNone/>
            </a:pPr>
            <a:r>
              <a:rPr lang="de-DE" b="1" dirty="0"/>
              <a:t>Weißer Hut – Fakten und Informationen:</a:t>
            </a:r>
          </a:p>
          <a:p>
            <a:r>
              <a:rPr lang="de-DE" b="0" dirty="0"/>
              <a:t>Der</a:t>
            </a:r>
            <a:r>
              <a:rPr lang="de-DE" b="0" baseline="0" dirty="0"/>
              <a:t> weiße Hut denkt ob</a:t>
            </a:r>
            <a:r>
              <a:rPr lang="de-DE" dirty="0"/>
              <a:t>jektiv, neutral, sachlich. Er</a:t>
            </a:r>
            <a:r>
              <a:rPr lang="de-DE" baseline="0" dirty="0"/>
              <a:t> schaut</a:t>
            </a:r>
            <a:r>
              <a:rPr lang="de-DE" dirty="0"/>
              <a:t> nur auf Fakten und Informationen. </a:t>
            </a:r>
          </a:p>
          <a:p>
            <a:r>
              <a:rPr lang="de-DE" baseline="0" dirty="0"/>
              <a:t>Mögliche Fragen: </a:t>
            </a:r>
            <a:r>
              <a:rPr lang="de-DE" dirty="0"/>
              <a:t>Was wissen wir? Welche Daten fehlen? Wie können wir mehr herausfinden? Was ist objektiv bekannt?</a:t>
            </a:r>
          </a:p>
          <a:p>
            <a:r>
              <a:rPr lang="de-DE" b="1" dirty="0"/>
              <a:t>Roter Hut – Emotionen und Intuition:</a:t>
            </a:r>
          </a:p>
          <a:p>
            <a:r>
              <a:rPr lang="de-DE" b="0" dirty="0"/>
              <a:t>Der</a:t>
            </a:r>
            <a:r>
              <a:rPr lang="de-DE" b="0" baseline="0" dirty="0"/>
              <a:t> rote Hut denkt subjektiv, schaut auf </a:t>
            </a:r>
            <a:r>
              <a:rPr lang="de-DE" dirty="0"/>
              <a:t>Gefühle, Intuition, persönliche Reaktionen.</a:t>
            </a:r>
            <a:r>
              <a:rPr lang="de-DE" baseline="0" dirty="0"/>
              <a:t> Er bedient die </a:t>
            </a:r>
            <a:r>
              <a:rPr lang="de-DE" dirty="0"/>
              <a:t>emotionale Seite. </a:t>
            </a:r>
            <a:r>
              <a:rPr lang="de-DE" baseline="0" dirty="0"/>
              <a:t>Mögliche Fragen: </a:t>
            </a:r>
            <a:r>
              <a:rPr lang="de-DE" dirty="0"/>
              <a:t>Wie fühlt sich jemand durch die Situation? Gibt es Intuitionen oder erste Bauchgefühle dazu? Gibt es etwas, das mir instinktiv auffällt?</a:t>
            </a:r>
          </a:p>
          <a:p>
            <a:r>
              <a:rPr lang="de-DE" b="1" dirty="0"/>
              <a:t>Schwarzer Hut – Kritisches Denken:</a:t>
            </a:r>
          </a:p>
          <a:p>
            <a:r>
              <a:rPr lang="de-DE" b="0" dirty="0"/>
              <a:t>Der schwarze Hut ist kritisch und eher „schwarzmalerisch“</a:t>
            </a:r>
            <a:r>
              <a:rPr lang="de-DE" baseline="0" dirty="0"/>
              <a:t>. Er</a:t>
            </a:r>
            <a:r>
              <a:rPr lang="de-DE" dirty="0"/>
              <a:t> hinterfragt alles und beleuchtet potenzielle Gefahren, Risiken und Probleme. Er</a:t>
            </a:r>
            <a:r>
              <a:rPr lang="de-DE" baseline="0" dirty="0"/>
              <a:t> sucht nach Schwächen.</a:t>
            </a:r>
            <a:r>
              <a:rPr lang="de-DE" dirty="0"/>
              <a:t> </a:t>
            </a:r>
          </a:p>
          <a:p>
            <a:r>
              <a:rPr lang="de-DE" baseline="0" dirty="0"/>
              <a:t>Mögliche Fragen: </a:t>
            </a:r>
            <a:r>
              <a:rPr lang="de-DE" dirty="0"/>
              <a:t>Was kann schiefgehen? Was sind die möglichen Nachteile? Welche Gefahren bestehen?</a:t>
            </a:r>
          </a:p>
          <a:p>
            <a:r>
              <a:rPr lang="de-DE" b="1" dirty="0"/>
              <a:t>Gelber Hut – Positives Denken:</a:t>
            </a:r>
          </a:p>
          <a:p>
            <a:r>
              <a:rPr lang="de-DE" b="0" dirty="0"/>
              <a:t>Der gelbe</a:t>
            </a:r>
            <a:r>
              <a:rPr lang="de-DE" b="0" baseline="0" dirty="0"/>
              <a:t> Hut denkt optimistisch, sieht</a:t>
            </a:r>
            <a:r>
              <a:rPr lang="de-DE" dirty="0"/>
              <a:t> Vorteile</a:t>
            </a:r>
            <a:r>
              <a:rPr lang="de-DE" baseline="0" dirty="0"/>
              <a:t> und </a:t>
            </a:r>
            <a:r>
              <a:rPr lang="de-DE" dirty="0"/>
              <a:t>Möglichkeiten.</a:t>
            </a:r>
            <a:r>
              <a:rPr lang="de-DE" baseline="0" dirty="0"/>
              <a:t> Er beleuchtet</a:t>
            </a:r>
            <a:r>
              <a:rPr lang="de-DE" dirty="0"/>
              <a:t> positive Aspekte und Chancen. </a:t>
            </a:r>
          </a:p>
          <a:p>
            <a:r>
              <a:rPr lang="de-DE" baseline="0" dirty="0"/>
              <a:t>Mögliche Fragen: </a:t>
            </a:r>
            <a:r>
              <a:rPr lang="de-DE" dirty="0"/>
              <a:t>Wie können Vorteile und Nutzen entstehen? Was könnte gut daran sein? Warum könnte es funktionieren?</a:t>
            </a:r>
          </a:p>
          <a:p>
            <a:r>
              <a:rPr lang="de-DE" b="1" dirty="0"/>
              <a:t>Grüner Hut – Kreativität und neue Ideen:</a:t>
            </a:r>
          </a:p>
          <a:p>
            <a:r>
              <a:rPr lang="de-DE" b="0" dirty="0"/>
              <a:t>Der grüne</a:t>
            </a:r>
            <a:r>
              <a:rPr lang="de-DE" b="0" baseline="0" dirty="0"/>
              <a:t> Hut denkt k</a:t>
            </a:r>
            <a:r>
              <a:rPr lang="de-DE" b="0" dirty="0"/>
              <a:t>reativ</a:t>
            </a:r>
            <a:r>
              <a:rPr lang="de-DE" dirty="0"/>
              <a:t>, innovativ</a:t>
            </a:r>
            <a:r>
              <a:rPr lang="de-DE" baseline="0" dirty="0"/>
              <a:t> und</a:t>
            </a:r>
            <a:r>
              <a:rPr lang="de-DE" dirty="0"/>
              <a:t> unkonventionell (auch abwegig).</a:t>
            </a:r>
            <a:r>
              <a:rPr lang="de-DE" baseline="0" dirty="0"/>
              <a:t> Er beleuchtet n</a:t>
            </a:r>
            <a:r>
              <a:rPr lang="de-DE" dirty="0"/>
              <a:t>eue Lösungen oder Denkansätze, schaut über den Tellerrand hinaus. </a:t>
            </a:r>
          </a:p>
          <a:p>
            <a:r>
              <a:rPr lang="de-DE" baseline="0" dirty="0"/>
              <a:t>Mögliche Fragen: </a:t>
            </a:r>
            <a:r>
              <a:rPr lang="de-DE" dirty="0"/>
              <a:t>Welche alternativen Lösungen könnten wir in Betracht ziehen? Wie könnten wir das Problem auf neue Weise angehen?</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latin typeface="Calibri" panose="020F0502020204030204" pitchFamily="34" charset="0"/>
                <a:cs typeface="Calibri" panose="020F0502020204030204" pitchFamily="34" charset="0"/>
              </a:rPr>
              <a:t>(Projekte leicht gemacht, 2024; Kreativtechnik.com, o. J.)</a:t>
            </a:r>
            <a:endParaRPr lang="de-DE" baseline="0" dirty="0">
              <a:sym typeface="Wingdings" panose="05000000000000000000" pitchFamily="2" charset="2"/>
            </a:endParaRPr>
          </a:p>
          <a:p>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33</a:t>
            </a:fld>
            <a:endParaRPr lang="de-DE"/>
          </a:p>
        </p:txBody>
      </p:sp>
    </p:spTree>
    <p:extLst>
      <p:ext uri="{BB962C8B-B14F-4D97-AF65-F5344CB8AC3E}">
        <p14:creationId xmlns:p14="http://schemas.microsoft.com/office/powerpoint/2010/main" val="4356513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dirty="0"/>
              <a:t>Bei Bedarf: Großübersicht zu den „Hüten“</a:t>
            </a:r>
          </a:p>
        </p:txBody>
      </p:sp>
      <p:sp>
        <p:nvSpPr>
          <p:cNvPr id="4" name="Foliennummernplatzhalter 3"/>
          <p:cNvSpPr>
            <a:spLocks noGrp="1"/>
          </p:cNvSpPr>
          <p:nvPr>
            <p:ph type="sldNum" sz="quarter" idx="10"/>
          </p:nvPr>
        </p:nvSpPr>
        <p:spPr/>
        <p:txBody>
          <a:bodyPr/>
          <a:lstStyle/>
          <a:p>
            <a:fld id="{551367AA-DC43-43C4-BC99-49169608304F}" type="slidenum">
              <a:rPr lang="de-DE" smtClean="0"/>
              <a:t>34</a:t>
            </a:fld>
            <a:endParaRPr lang="de-DE"/>
          </a:p>
        </p:txBody>
      </p:sp>
    </p:spTree>
    <p:extLst>
      <p:ext uri="{BB962C8B-B14F-4D97-AF65-F5344CB8AC3E}">
        <p14:creationId xmlns:p14="http://schemas.microsoft.com/office/powerpoint/2010/main" val="29040157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Während der Arbeitsphase kann diese Folie als Orientierung dienen.</a:t>
            </a:r>
          </a:p>
          <a:p>
            <a:pPr marL="171450" indent="-171450">
              <a:buFont typeface="Arial" panose="020B0604020202020204" pitchFamily="34" charset="0"/>
              <a:buChar char="•"/>
            </a:pPr>
            <a:r>
              <a:rPr lang="de-DE" dirty="0"/>
              <a:t>Der/ die Lehrende achtet auf die Zeit und gibt ein Signal, wenn die jeweiligen Phasen abgeschlossen sein sollen.</a:t>
            </a:r>
          </a:p>
          <a:p>
            <a:pPr marL="171450" indent="-171450">
              <a:buFont typeface="Arial" panose="020B0604020202020204" pitchFamily="34" charset="0"/>
              <a:buChar char="•"/>
            </a:pPr>
            <a:endParaRPr lang="de-DE" dirty="0"/>
          </a:p>
          <a:p>
            <a:pPr marL="171450" indent="-171450">
              <a:buFont typeface="Arial" panose="020B0604020202020204" pitchFamily="34" charset="0"/>
              <a:buChar char="•"/>
            </a:pPr>
            <a:r>
              <a:rPr lang="de-DE" dirty="0"/>
              <a:t>Abschließender</a:t>
            </a:r>
            <a:r>
              <a:rPr lang="de-DE" baseline="0" dirty="0"/>
              <a:t> Hinweis: Die Methode bietet sich gut an, um eine (pflegerische) Fragestellung im Rahmen der Praxisanleitung zu beleuchten, auch in abgewandelter oder adaptierter Version.</a:t>
            </a:r>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35</a:t>
            </a:fld>
            <a:endParaRPr lang="de-DE"/>
          </a:p>
        </p:txBody>
      </p:sp>
    </p:spTree>
    <p:extLst>
      <p:ext uri="{BB962C8B-B14F-4D97-AF65-F5344CB8AC3E}">
        <p14:creationId xmlns:p14="http://schemas.microsoft.com/office/powerpoint/2010/main" val="19573968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36</a:t>
            </a:fld>
            <a:endParaRPr lang="de-DE"/>
          </a:p>
        </p:txBody>
      </p:sp>
    </p:spTree>
    <p:extLst>
      <p:ext uri="{BB962C8B-B14F-4D97-AF65-F5344CB8AC3E}">
        <p14:creationId xmlns:p14="http://schemas.microsoft.com/office/powerpoint/2010/main" val="5703161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a:solidFill>
                  <a:schemeClr val="tx1"/>
                </a:solidFill>
                <a:effectLst/>
                <a:latin typeface="+mn-lt"/>
                <a:ea typeface="+mn-ea"/>
                <a:cs typeface="+mn-cs"/>
              </a:rPr>
              <a:t>Ausblick:</a:t>
            </a:r>
            <a:r>
              <a:rPr lang="de-DE" sz="1200" b="1" kern="1200" baseline="0" dirty="0">
                <a:solidFill>
                  <a:schemeClr val="tx1"/>
                </a:solidFill>
                <a:effectLst/>
                <a:latin typeface="+mn-lt"/>
                <a:ea typeface="+mn-ea"/>
                <a:cs typeface="+mn-cs"/>
              </a:rPr>
              <a:t> </a:t>
            </a:r>
            <a:r>
              <a:rPr lang="de-DE" sz="1200" b="1" kern="1200" baseline="0" dirty="0" err="1">
                <a:solidFill>
                  <a:schemeClr val="tx1"/>
                </a:solidFill>
                <a:effectLst/>
                <a:latin typeface="+mn-lt"/>
                <a:ea typeface="+mn-ea"/>
                <a:cs typeface="+mn-cs"/>
              </a:rPr>
              <a:t>Disaster</a:t>
            </a:r>
            <a:r>
              <a:rPr lang="de-DE" sz="1200" b="1" kern="1200" baseline="0" dirty="0">
                <a:solidFill>
                  <a:schemeClr val="tx1"/>
                </a:solidFill>
                <a:effectLst/>
                <a:latin typeface="+mn-lt"/>
                <a:ea typeface="+mn-ea"/>
                <a:cs typeface="+mn-cs"/>
              </a:rPr>
              <a:t> Nursing</a:t>
            </a:r>
            <a:endParaRPr lang="de-DE" sz="1200" kern="1200" baseline="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Vor</a:t>
            </a:r>
            <a:r>
              <a:rPr lang="de-DE" sz="1200" kern="1200" baseline="0" dirty="0">
                <a:solidFill>
                  <a:schemeClr val="tx1"/>
                </a:solidFill>
                <a:effectLst/>
                <a:latin typeface="+mn-lt"/>
                <a:ea typeface="+mn-ea"/>
                <a:cs typeface="+mn-cs"/>
              </a:rPr>
              <a:t> allem d</a:t>
            </a:r>
            <a:r>
              <a:rPr lang="de-DE" sz="1200" kern="1200" dirty="0">
                <a:solidFill>
                  <a:schemeClr val="tx1"/>
                </a:solidFill>
                <a:effectLst/>
                <a:latin typeface="+mn-lt"/>
                <a:ea typeface="+mn-ea"/>
                <a:cs typeface="+mn-cs"/>
              </a:rPr>
              <a:t>urch</a:t>
            </a:r>
            <a:r>
              <a:rPr lang="de-DE" sz="1200" kern="1200" baseline="0" dirty="0">
                <a:solidFill>
                  <a:schemeClr val="tx1"/>
                </a:solidFill>
                <a:effectLst/>
                <a:latin typeface="+mn-lt"/>
                <a:ea typeface="+mn-ea"/>
                <a:cs typeface="+mn-cs"/>
              </a:rPr>
              <a:t> die </a:t>
            </a:r>
            <a:r>
              <a:rPr lang="de-DE" sz="1200" kern="1200" dirty="0">
                <a:solidFill>
                  <a:schemeClr val="tx1"/>
                </a:solidFill>
                <a:effectLst/>
                <a:latin typeface="+mn-lt"/>
                <a:ea typeface="+mn-ea"/>
                <a:cs typeface="+mn-cs"/>
              </a:rPr>
              <a:t>COVID-19-Pandemie hat sich gezeigt, dass Pflegefachkräfte auch Kompetenzen in Ausnahmesituationen benötigen, die sie vor neue Herausforderungen stellen können. Die Integration des Themas </a:t>
            </a:r>
            <a:r>
              <a:rPr lang="de-DE" sz="1200" b="1" kern="1200" dirty="0">
                <a:solidFill>
                  <a:schemeClr val="tx1"/>
                </a:solidFill>
                <a:effectLst/>
                <a:latin typeface="+mn-lt"/>
                <a:ea typeface="+mn-ea"/>
                <a:cs typeface="+mn-cs"/>
              </a:rPr>
              <a:t>„Pflege in Krisen und Katastrophen“ („</a:t>
            </a:r>
            <a:r>
              <a:rPr lang="de-DE" sz="1200" b="1" kern="1200" dirty="0" err="1">
                <a:solidFill>
                  <a:schemeClr val="tx1"/>
                </a:solidFill>
                <a:effectLst/>
                <a:latin typeface="+mn-lt"/>
                <a:ea typeface="+mn-ea"/>
                <a:cs typeface="+mn-cs"/>
              </a:rPr>
              <a:t>Disaster</a:t>
            </a:r>
            <a:r>
              <a:rPr lang="de-DE" sz="1200" b="1" kern="1200" dirty="0">
                <a:solidFill>
                  <a:schemeClr val="tx1"/>
                </a:solidFill>
                <a:effectLst/>
                <a:latin typeface="+mn-lt"/>
                <a:ea typeface="+mn-ea"/>
                <a:cs typeface="+mn-cs"/>
              </a:rPr>
              <a:t> Nursing“) </a:t>
            </a:r>
            <a:r>
              <a:rPr lang="de-DE" sz="1200" kern="1200" dirty="0">
                <a:solidFill>
                  <a:schemeClr val="tx1"/>
                </a:solidFill>
                <a:effectLst/>
                <a:latin typeface="+mn-lt"/>
                <a:ea typeface="+mn-ea"/>
                <a:cs typeface="+mn-cs"/>
              </a:rPr>
              <a:t>wird zunehmend bedeutsam für die Aus-, Fort- und Weiterbildung von Pflegefachkräften und anderer Professionen im Gesundheitswesen.</a:t>
            </a:r>
          </a:p>
          <a:p>
            <a:r>
              <a:rPr lang="de-DE" sz="1200" kern="1200" dirty="0">
                <a:solidFill>
                  <a:schemeClr val="tx1"/>
                </a:solidFill>
                <a:effectLst/>
                <a:latin typeface="+mn-lt"/>
                <a:ea typeface="+mn-ea"/>
                <a:cs typeface="+mn-cs"/>
              </a:rPr>
              <a:t>In Krisensituationen oder im Katastrophenfall sollen Mitarbeitende in der Pflege </a:t>
            </a:r>
            <a:r>
              <a:rPr lang="de-DE" sz="1200" b="1" kern="1200" dirty="0">
                <a:solidFill>
                  <a:schemeClr val="tx1"/>
                </a:solidFill>
                <a:effectLst/>
                <a:latin typeface="+mn-lt"/>
                <a:ea typeface="+mn-ea"/>
                <a:cs typeface="+mn-cs"/>
              </a:rPr>
              <a:t>gezielte Maßnahmen zum Gesundheitsschutz </a:t>
            </a:r>
            <a:r>
              <a:rPr lang="de-DE" sz="1200" kern="1200" dirty="0">
                <a:solidFill>
                  <a:schemeClr val="tx1"/>
                </a:solidFill>
                <a:effectLst/>
                <a:latin typeface="+mn-lt"/>
                <a:ea typeface="+mn-ea"/>
                <a:cs typeface="+mn-cs"/>
              </a:rPr>
              <a:t>der ihnen anvertrauten pflege- und hilfebedürftigen Menschen ergreifen können. (</a:t>
            </a:r>
            <a:r>
              <a:rPr lang="de-DE" sz="1200" kern="1200" dirty="0" err="1">
                <a:solidFill>
                  <a:schemeClr val="tx1"/>
                </a:solidFill>
                <a:effectLst/>
                <a:latin typeface="+mn-lt"/>
                <a:ea typeface="+mn-ea"/>
                <a:cs typeface="+mn-cs"/>
              </a:rPr>
              <a:t>Oschmiansky</a:t>
            </a:r>
            <a:r>
              <a:rPr lang="de-DE" sz="1200" kern="1200" dirty="0">
                <a:solidFill>
                  <a:schemeClr val="tx1"/>
                </a:solidFill>
                <a:effectLst/>
                <a:latin typeface="+mn-lt"/>
                <a:ea typeface="+mn-ea"/>
                <a:cs typeface="+mn-cs"/>
              </a:rPr>
              <a:t> et al., 2018 in </a:t>
            </a:r>
            <a:r>
              <a:rPr lang="de-DE" sz="1200" kern="1200" dirty="0" err="1">
                <a:solidFill>
                  <a:schemeClr val="tx1"/>
                </a:solidFill>
                <a:effectLst/>
                <a:latin typeface="+mn-lt"/>
                <a:ea typeface="+mn-ea"/>
                <a:cs typeface="+mn-cs"/>
              </a:rPr>
              <a:t>Kibler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Gröbe</a:t>
            </a:r>
            <a:r>
              <a:rPr lang="de-DE" sz="1200" kern="1200" dirty="0">
                <a:solidFill>
                  <a:schemeClr val="tx1"/>
                </a:solidFill>
                <a:effectLst/>
                <a:latin typeface="+mn-lt"/>
                <a:ea typeface="+mn-ea"/>
                <a:cs typeface="+mn-cs"/>
              </a:rPr>
              <a:t>, Matthes, 2022)</a:t>
            </a:r>
          </a:p>
          <a:p>
            <a:r>
              <a:rPr lang="de-DE" sz="1200" kern="1200" dirty="0">
                <a:solidFill>
                  <a:schemeClr val="tx1"/>
                </a:solidFill>
                <a:effectLst/>
                <a:latin typeface="+mn-lt"/>
                <a:ea typeface="+mn-ea"/>
                <a:cs typeface="+mn-cs"/>
              </a:rPr>
              <a:t>Integraler Bestandteil ist hierbei u.</a:t>
            </a:r>
            <a:r>
              <a:rPr lang="de-DE" sz="1200" kern="1200" baseline="0" dirty="0">
                <a:solidFill>
                  <a:schemeClr val="tx1"/>
                </a:solidFill>
                <a:effectLst/>
                <a:latin typeface="+mn-lt"/>
                <a:ea typeface="+mn-ea"/>
                <a:cs typeface="+mn-cs"/>
              </a:rPr>
              <a:t> a. „(…) </a:t>
            </a:r>
            <a:r>
              <a:rPr lang="de-DE" sz="1200" kern="1200" dirty="0">
                <a:solidFill>
                  <a:schemeClr val="tx1"/>
                </a:solidFill>
                <a:effectLst/>
                <a:latin typeface="+mn-lt"/>
                <a:ea typeface="+mn-ea"/>
                <a:cs typeface="+mn-cs"/>
              </a:rPr>
              <a:t>die Förderung des </a:t>
            </a:r>
            <a:r>
              <a:rPr lang="de-DE" sz="1200" b="1" kern="1200" dirty="0">
                <a:solidFill>
                  <a:schemeClr val="tx1"/>
                </a:solidFill>
                <a:effectLst/>
                <a:latin typeface="+mn-lt"/>
                <a:ea typeface="+mn-ea"/>
                <a:cs typeface="+mn-cs"/>
              </a:rPr>
              <a:t>Risikobewusstseins</a:t>
            </a:r>
            <a:r>
              <a:rPr lang="de-DE" sz="1200" kern="1200" dirty="0">
                <a:solidFill>
                  <a:schemeClr val="tx1"/>
                </a:solidFill>
                <a:effectLst/>
                <a:latin typeface="+mn-lt"/>
                <a:ea typeface="+mn-ea"/>
                <a:cs typeface="+mn-cs"/>
              </a:rPr>
              <a:t> und die Vorbereitung auf Krisen und Katastrophen</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Kibler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Gröbe</a:t>
            </a:r>
            <a:r>
              <a:rPr lang="de-DE" sz="1200" kern="1200" dirty="0">
                <a:solidFill>
                  <a:schemeClr val="tx1"/>
                </a:solidFill>
                <a:effectLst/>
                <a:latin typeface="+mn-lt"/>
                <a:ea typeface="+mn-ea"/>
                <a:cs typeface="+mn-cs"/>
              </a:rPr>
              <a:t>, Matthes, 2022)</a:t>
            </a:r>
          </a:p>
          <a:p>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a:t>
            </a:r>
            <a:r>
              <a:rPr lang="de-DE" sz="1200" kern="1200" dirty="0" err="1">
                <a:solidFill>
                  <a:schemeClr val="tx1"/>
                </a:solidFill>
                <a:effectLst/>
                <a:latin typeface="+mn-lt"/>
                <a:ea typeface="+mn-ea"/>
                <a:cs typeface="+mn-cs"/>
              </a:rPr>
              <a:t>Disaster</a:t>
            </a:r>
            <a:r>
              <a:rPr lang="de-DE" sz="1200" kern="1200" dirty="0">
                <a:solidFill>
                  <a:schemeClr val="tx1"/>
                </a:solidFill>
                <a:effectLst/>
                <a:latin typeface="+mn-lt"/>
                <a:ea typeface="+mn-ea"/>
                <a:cs typeface="+mn-cs"/>
              </a:rPr>
              <a:t> Nursing“ „… bedeutet, dass pflegerische Fähigkeiten, Fertigkeiten und Haltungen so angepasst werden, dass damit der pflegerische, gesundheitliche und emotionale Bedarf in Folge von Katastrophen erkannt und beantwortet werden kann. Unter widrigen Bedingungen soll so das bestmögliche Niveau an Gesundheit und Sicherheit für die von einer Katastrophe betroffenen Menschen und sozialen Gemeinschaften erreicht werden.“ (</a:t>
            </a:r>
            <a:r>
              <a:rPr lang="de-DE" sz="1200" kern="1200" dirty="0" err="1">
                <a:solidFill>
                  <a:schemeClr val="tx1"/>
                </a:solidFill>
                <a:effectLst/>
                <a:latin typeface="+mn-lt"/>
                <a:ea typeface="+mn-ea"/>
                <a:cs typeface="+mn-cs"/>
              </a:rPr>
              <a:t>Santamaria</a:t>
            </a:r>
            <a:r>
              <a:rPr lang="de-DE" sz="1200" kern="1200" dirty="0">
                <a:solidFill>
                  <a:schemeClr val="tx1"/>
                </a:solidFill>
                <a:effectLst/>
                <a:latin typeface="+mn-lt"/>
                <a:ea typeface="+mn-ea"/>
                <a:cs typeface="+mn-cs"/>
              </a:rPr>
              <a:t>, 1995, zitiert nach Ewers et al., 2022 in </a:t>
            </a:r>
            <a:r>
              <a:rPr lang="de-DE" sz="1200" kern="1200" dirty="0" err="1">
                <a:solidFill>
                  <a:schemeClr val="tx1"/>
                </a:solidFill>
                <a:effectLst/>
                <a:latin typeface="+mn-lt"/>
                <a:ea typeface="+mn-ea"/>
                <a:cs typeface="+mn-cs"/>
              </a:rPr>
              <a:t>Kibler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Gröbe</a:t>
            </a:r>
            <a:r>
              <a:rPr lang="de-DE" sz="1200" kern="1200" dirty="0">
                <a:solidFill>
                  <a:schemeClr val="tx1"/>
                </a:solidFill>
                <a:effectLst/>
                <a:latin typeface="+mn-lt"/>
                <a:ea typeface="+mn-ea"/>
                <a:cs typeface="+mn-cs"/>
              </a:rPr>
              <a:t>, Matthes, 2022)</a:t>
            </a:r>
          </a:p>
          <a:p>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Durch den ICN wurde ein Rahmenwerk zu den Kernkompetenzen in der Katastrophenpflege etabliert, welches mittlerweile auch in die deutsche Sprache übersetzt wurde. (Ewers,</a:t>
            </a:r>
            <a:r>
              <a:rPr lang="de-DE" sz="1200" kern="1200" baseline="0" dirty="0">
                <a:solidFill>
                  <a:schemeClr val="tx1"/>
                </a:solidFill>
                <a:effectLst/>
                <a:latin typeface="+mn-lt"/>
                <a:ea typeface="+mn-ea"/>
                <a:cs typeface="+mn-cs"/>
              </a:rPr>
              <a:t> 2024</a:t>
            </a:r>
            <a:r>
              <a:rPr lang="de-DE" sz="1200" kern="1200" dirty="0">
                <a:solidFill>
                  <a:schemeClr val="tx1"/>
                </a:solidFill>
                <a:effectLst/>
                <a:latin typeface="+mn-lt"/>
                <a:ea typeface="+mn-ea"/>
                <a:cs typeface="+mn-cs"/>
              </a:rPr>
              <a:t>)</a:t>
            </a:r>
          </a:p>
        </p:txBody>
      </p:sp>
      <p:sp>
        <p:nvSpPr>
          <p:cNvPr id="4" name="Foliennummernplatzhalter 3"/>
          <p:cNvSpPr>
            <a:spLocks noGrp="1"/>
          </p:cNvSpPr>
          <p:nvPr>
            <p:ph type="sldNum" sz="quarter" idx="10"/>
          </p:nvPr>
        </p:nvSpPr>
        <p:spPr/>
        <p:txBody>
          <a:bodyPr/>
          <a:lstStyle/>
          <a:p>
            <a:fld id="{551367AA-DC43-43C4-BC99-49169608304F}" type="slidenum">
              <a:rPr lang="de-DE" smtClean="0"/>
              <a:t>37</a:t>
            </a:fld>
            <a:endParaRPr lang="de-DE"/>
          </a:p>
        </p:txBody>
      </p:sp>
    </p:spTree>
    <p:extLst>
      <p:ext uri="{BB962C8B-B14F-4D97-AF65-F5344CB8AC3E}">
        <p14:creationId xmlns:p14="http://schemas.microsoft.com/office/powerpoint/2010/main" val="3658289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effectLst/>
                <a:latin typeface="+mn-lt"/>
                <a:ea typeface="+mn-ea"/>
                <a:cs typeface="+mn-cs"/>
              </a:rPr>
              <a:t>Ausblick: </a:t>
            </a:r>
            <a:r>
              <a:rPr lang="de-DE" sz="1200" b="1" dirty="0">
                <a:solidFill>
                  <a:srgbClr val="007094"/>
                </a:solidFill>
                <a:latin typeface="Calibri" panose="020F0502020204030204" pitchFamily="34" charset="0"/>
                <a:cs typeface="Calibri" panose="020F0502020204030204" pitchFamily="34" charset="0"/>
              </a:rPr>
              <a:t>Community </a:t>
            </a:r>
            <a:r>
              <a:rPr lang="de-DE" sz="1200" b="1" dirty="0" err="1">
                <a:solidFill>
                  <a:srgbClr val="007094"/>
                </a:solidFill>
                <a:latin typeface="Calibri" panose="020F0502020204030204" pitchFamily="34" charset="0"/>
                <a:cs typeface="Calibri" panose="020F0502020204030204" pitchFamily="34" charset="0"/>
              </a:rPr>
              <a:t>Health</a:t>
            </a:r>
            <a:r>
              <a:rPr lang="de-DE" sz="1200" b="1" dirty="0">
                <a:solidFill>
                  <a:srgbClr val="007094"/>
                </a:solidFill>
                <a:latin typeface="Calibri" panose="020F0502020204030204" pitchFamily="34" charset="0"/>
                <a:cs typeface="Calibri" panose="020F0502020204030204" pitchFamily="34" charset="0"/>
              </a:rPr>
              <a:t> Nurse (CHN)</a:t>
            </a:r>
            <a:endParaRPr lang="de-DE" sz="1200" b="1" kern="1200" dirty="0">
              <a:solidFill>
                <a:schemeClr val="tx1"/>
              </a:solidFill>
              <a:effectLst/>
              <a:latin typeface="+mn-lt"/>
              <a:ea typeface="+mn-ea"/>
              <a:cs typeface="+mn-cs"/>
            </a:endParaRPr>
          </a:p>
          <a:p>
            <a:r>
              <a:rPr lang="de-DE" sz="1200" b="0" kern="1200" dirty="0">
                <a:solidFill>
                  <a:schemeClr val="tx1"/>
                </a:solidFill>
                <a:effectLst/>
                <a:latin typeface="+mn-lt"/>
                <a:ea typeface="+mn-ea"/>
                <a:cs typeface="+mn-cs"/>
              </a:rPr>
              <a:t>Die DGP (Deutsche Gesellschaft für Pflegewissenschaft e.V.) betont in einer Stellungnahme zur Weiterentwicklung der Deutschen Nachhaltigkeitsstrategie</a:t>
            </a:r>
            <a:r>
              <a:rPr lang="de-DE" sz="1200" b="0" kern="1200" baseline="0" dirty="0">
                <a:solidFill>
                  <a:schemeClr val="tx1"/>
                </a:solidFill>
                <a:effectLst/>
                <a:latin typeface="+mn-lt"/>
                <a:ea typeface="+mn-ea"/>
                <a:cs typeface="+mn-cs"/>
              </a:rPr>
              <a:t>, dass angesichts des anthropogenen Klimawandels </a:t>
            </a:r>
            <a:r>
              <a:rPr lang="de-DE" sz="1200" b="1" kern="1200" baseline="0" dirty="0">
                <a:solidFill>
                  <a:schemeClr val="tx1"/>
                </a:solidFill>
                <a:effectLst/>
                <a:latin typeface="+mn-lt"/>
                <a:ea typeface="+mn-ea"/>
                <a:cs typeface="+mn-cs"/>
              </a:rPr>
              <a:t>dringend Handlungsbedarf für den öffentlichen Gesundheitsbereich </a:t>
            </a:r>
            <a:r>
              <a:rPr lang="de-DE" sz="1200" b="0" kern="1200" baseline="0" dirty="0">
                <a:solidFill>
                  <a:schemeClr val="tx1"/>
                </a:solidFill>
                <a:effectLst/>
                <a:latin typeface="+mn-lt"/>
                <a:ea typeface="+mn-ea"/>
                <a:cs typeface="+mn-cs"/>
              </a:rPr>
              <a:t>besteht. Durch akademisch qualifizierte Pflegefachpersonen soll die deutsche Bevölkerung durch </a:t>
            </a:r>
            <a:r>
              <a:rPr lang="de-DE" sz="1200" b="1" kern="1200" baseline="0" dirty="0">
                <a:solidFill>
                  <a:schemeClr val="tx1"/>
                </a:solidFill>
                <a:effectLst/>
                <a:latin typeface="+mn-lt"/>
                <a:ea typeface="+mn-ea"/>
                <a:cs typeface="+mn-cs"/>
              </a:rPr>
              <a:t>klimabezogene Gesundheitskompetenz in allen Lebenswelten</a:t>
            </a:r>
            <a:r>
              <a:rPr lang="de-DE" sz="1200" b="0" kern="1200" baseline="0" dirty="0">
                <a:solidFill>
                  <a:schemeClr val="tx1"/>
                </a:solidFill>
                <a:effectLst/>
                <a:latin typeface="+mn-lt"/>
                <a:ea typeface="+mn-ea"/>
                <a:cs typeface="+mn-cs"/>
              </a:rPr>
              <a:t> eine umfassendere und </a:t>
            </a:r>
            <a:r>
              <a:rPr lang="de-DE" sz="1200" b="0" kern="1200" baseline="0" dirty="0" err="1">
                <a:solidFill>
                  <a:schemeClr val="tx1"/>
                </a:solidFill>
                <a:effectLst/>
                <a:latin typeface="+mn-lt"/>
                <a:ea typeface="+mn-ea"/>
                <a:cs typeface="+mn-cs"/>
              </a:rPr>
              <a:t>zeitgemäßere</a:t>
            </a:r>
            <a:r>
              <a:rPr lang="de-DE" sz="1200" b="0" kern="1200" baseline="0" dirty="0">
                <a:solidFill>
                  <a:schemeClr val="tx1"/>
                </a:solidFill>
                <a:effectLst/>
                <a:latin typeface="+mn-lt"/>
                <a:ea typeface="+mn-ea"/>
                <a:cs typeface="+mn-cs"/>
              </a:rPr>
              <a:t> Gesundheitsversorgung erfahren. (DGP, 2024)</a:t>
            </a:r>
          </a:p>
          <a:p>
            <a:endParaRPr lang="de-DE" sz="1200" kern="1200" dirty="0">
              <a:solidFill>
                <a:schemeClr val="tx1"/>
              </a:solidFill>
              <a:effectLst/>
              <a:latin typeface="+mn-lt"/>
              <a:ea typeface="+mn-ea"/>
              <a:cs typeface="+mn-cs"/>
            </a:endParaRPr>
          </a:p>
          <a:p>
            <a:r>
              <a:rPr lang="de-DE" sz="1200" b="0" kern="1200" dirty="0">
                <a:solidFill>
                  <a:schemeClr val="tx1"/>
                </a:solidFill>
                <a:effectLst/>
                <a:latin typeface="+mn-lt"/>
                <a:ea typeface="+mn-ea"/>
                <a:cs typeface="+mn-cs"/>
              </a:rPr>
              <a:t>Durch die </a:t>
            </a:r>
            <a:r>
              <a:rPr lang="de-DE" b="0" dirty="0"/>
              <a:t>Einführung des neuen pflegerischen Berufsbilds der</a:t>
            </a:r>
            <a:r>
              <a:rPr lang="de-DE" b="0" baseline="0" dirty="0"/>
              <a:t> </a:t>
            </a:r>
            <a:r>
              <a:rPr lang="de-DE" b="1" baseline="0" dirty="0"/>
              <a:t>„</a:t>
            </a:r>
            <a:r>
              <a:rPr lang="de-DE" b="1" dirty="0"/>
              <a:t>Community </a:t>
            </a:r>
            <a:r>
              <a:rPr lang="de-DE" b="1" dirty="0" err="1"/>
              <a:t>Health</a:t>
            </a:r>
            <a:r>
              <a:rPr lang="de-DE" b="1" dirty="0"/>
              <a:t> Nurse</a:t>
            </a:r>
            <a:r>
              <a:rPr lang="de-DE" b="1" baseline="0" dirty="0"/>
              <a:t> (CHN)“ </a:t>
            </a:r>
            <a:r>
              <a:rPr lang="de-DE" b="0" baseline="0" dirty="0"/>
              <a:t>soll anstehenden Herausforderungen in der Gesundheitsversorgung begegnet werden. Hierbei sollen spezialisierte Pflegefachpersonen mit Masterabschluss im multiprofessionellen Team bei der </a:t>
            </a:r>
            <a:r>
              <a:rPr lang="de-DE" b="1" dirty="0"/>
              <a:t>Primärversorgung, Prävention und Gesundheitsförderung</a:t>
            </a:r>
            <a:r>
              <a:rPr lang="de-DE" b="1" baseline="0" dirty="0"/>
              <a:t> </a:t>
            </a:r>
            <a:r>
              <a:rPr lang="de-DE" baseline="0" dirty="0"/>
              <a:t>von Menschen aller Altersklassen unterstützen</a:t>
            </a:r>
            <a:r>
              <a:rPr lang="de-DE" dirty="0"/>
              <a:t>. Einsatzorte von CHN können z. B. </a:t>
            </a:r>
            <a:r>
              <a:rPr lang="de-DE" b="1" dirty="0"/>
              <a:t>Gesundheitszentren, der öffentliche Gesundheitsdienst, Quartiersmanagement oder die ambulante Pflege</a:t>
            </a:r>
            <a:r>
              <a:rPr lang="de-DE" dirty="0"/>
              <a:t> sein. (</a:t>
            </a:r>
            <a:r>
              <a:rPr lang="de-DE" dirty="0" err="1"/>
              <a:t>DBfK</a:t>
            </a:r>
            <a:r>
              <a:rPr lang="de-DE" dirty="0"/>
              <a:t>, o. J.)</a:t>
            </a:r>
            <a:endParaRPr lang="de-DE" sz="1200" b="0" kern="1200" baseline="0" dirty="0">
              <a:solidFill>
                <a:schemeClr val="tx1"/>
              </a:solidFill>
              <a:effectLst/>
              <a:latin typeface="+mn-lt"/>
              <a:ea typeface="+mn-ea"/>
              <a:cs typeface="+mn-cs"/>
            </a:endParaRPr>
          </a:p>
          <a:p>
            <a:r>
              <a:rPr lang="de-DE" sz="1200" b="0" kern="1200" baseline="0" dirty="0">
                <a:solidFill>
                  <a:schemeClr val="tx1"/>
                </a:solidFill>
                <a:effectLst/>
                <a:latin typeface="+mn-lt"/>
                <a:ea typeface="+mn-ea"/>
                <a:cs typeface="+mn-cs"/>
              </a:rPr>
              <a:t>Die DGP betont ebenfalls die Einführung von </a:t>
            </a:r>
            <a:r>
              <a:rPr lang="de-DE" sz="1200" b="1" kern="1200" baseline="0" dirty="0">
                <a:solidFill>
                  <a:schemeClr val="tx1"/>
                </a:solidFill>
                <a:effectLst/>
                <a:latin typeface="+mn-lt"/>
                <a:ea typeface="+mn-ea"/>
                <a:cs typeface="+mn-cs"/>
              </a:rPr>
              <a:t>Family </a:t>
            </a:r>
            <a:r>
              <a:rPr lang="de-DE" sz="1200" b="1" kern="1200" baseline="0" dirty="0" err="1">
                <a:solidFill>
                  <a:schemeClr val="tx1"/>
                </a:solidFill>
                <a:effectLst/>
                <a:latin typeface="+mn-lt"/>
                <a:ea typeface="+mn-ea"/>
                <a:cs typeface="+mn-cs"/>
              </a:rPr>
              <a:t>Health</a:t>
            </a:r>
            <a:r>
              <a:rPr lang="de-DE" sz="1200" b="1" kern="1200" baseline="0" dirty="0">
                <a:solidFill>
                  <a:schemeClr val="tx1"/>
                </a:solidFill>
                <a:effectLst/>
                <a:latin typeface="+mn-lt"/>
                <a:ea typeface="+mn-ea"/>
                <a:cs typeface="+mn-cs"/>
              </a:rPr>
              <a:t> </a:t>
            </a:r>
            <a:r>
              <a:rPr lang="de-DE" sz="1200" b="1" kern="1200" baseline="0" dirty="0" err="1">
                <a:solidFill>
                  <a:schemeClr val="tx1"/>
                </a:solidFill>
                <a:effectLst/>
                <a:latin typeface="+mn-lt"/>
                <a:ea typeface="+mn-ea"/>
                <a:cs typeface="+mn-cs"/>
              </a:rPr>
              <a:t>Nurses</a:t>
            </a:r>
            <a:r>
              <a:rPr lang="de-DE" sz="1200" b="1" kern="1200" baseline="0" dirty="0">
                <a:solidFill>
                  <a:schemeClr val="tx1"/>
                </a:solidFill>
                <a:effectLst/>
                <a:latin typeface="+mn-lt"/>
                <a:ea typeface="+mn-ea"/>
                <a:cs typeface="+mn-cs"/>
              </a:rPr>
              <a:t> oder Community </a:t>
            </a:r>
            <a:r>
              <a:rPr lang="de-DE" sz="1200" b="1" kern="1200" baseline="0" dirty="0" err="1">
                <a:solidFill>
                  <a:schemeClr val="tx1"/>
                </a:solidFill>
                <a:effectLst/>
                <a:latin typeface="+mn-lt"/>
                <a:ea typeface="+mn-ea"/>
                <a:cs typeface="+mn-cs"/>
              </a:rPr>
              <a:t>Health</a:t>
            </a:r>
            <a:r>
              <a:rPr lang="de-DE" sz="1200" b="1" kern="1200" baseline="0" dirty="0">
                <a:solidFill>
                  <a:schemeClr val="tx1"/>
                </a:solidFill>
                <a:effectLst/>
                <a:latin typeface="+mn-lt"/>
                <a:ea typeface="+mn-ea"/>
                <a:cs typeface="+mn-cs"/>
              </a:rPr>
              <a:t> </a:t>
            </a:r>
            <a:r>
              <a:rPr lang="de-DE" sz="1200" b="1" kern="1200" baseline="0" dirty="0" err="1">
                <a:solidFill>
                  <a:schemeClr val="tx1"/>
                </a:solidFill>
                <a:effectLst/>
                <a:latin typeface="+mn-lt"/>
                <a:ea typeface="+mn-ea"/>
                <a:cs typeface="+mn-cs"/>
              </a:rPr>
              <a:t>Nurses</a:t>
            </a:r>
            <a:r>
              <a:rPr lang="de-DE" sz="1200" b="0" kern="1200" baseline="0" dirty="0">
                <a:solidFill>
                  <a:schemeClr val="tx1"/>
                </a:solidFill>
                <a:effectLst/>
                <a:latin typeface="+mn-lt"/>
                <a:ea typeface="+mn-ea"/>
                <a:cs typeface="+mn-cs"/>
              </a:rPr>
              <a:t>. Außerdem fordert sie einen frühzeitigen </a:t>
            </a:r>
            <a:r>
              <a:rPr lang="de-DE" sz="1200" b="0" kern="1200" dirty="0">
                <a:solidFill>
                  <a:schemeClr val="tx1"/>
                </a:solidFill>
                <a:effectLst/>
                <a:latin typeface="+mn-lt"/>
                <a:ea typeface="+mn-ea"/>
                <a:cs typeface="+mn-cs"/>
              </a:rPr>
              <a:t>Aufbau von Nachhaltigkeitskompetenzen,</a:t>
            </a:r>
            <a:r>
              <a:rPr lang="de-DE" sz="1200" b="0" kern="1200" baseline="0" dirty="0">
                <a:solidFill>
                  <a:schemeClr val="tx1"/>
                </a:solidFill>
                <a:effectLst/>
                <a:latin typeface="+mn-lt"/>
                <a:ea typeface="+mn-ea"/>
                <a:cs typeface="+mn-cs"/>
              </a:rPr>
              <a:t> indem bereits in der Schule das </a:t>
            </a:r>
            <a:r>
              <a:rPr lang="de-DE" sz="1200" b="1" kern="1200" baseline="0" dirty="0">
                <a:solidFill>
                  <a:schemeClr val="tx1"/>
                </a:solidFill>
                <a:effectLst/>
                <a:latin typeface="+mn-lt"/>
                <a:ea typeface="+mn-ea"/>
                <a:cs typeface="+mn-cs"/>
              </a:rPr>
              <a:t>Fach “Gesundheit“</a:t>
            </a:r>
            <a:r>
              <a:rPr lang="de-DE" sz="1200" b="0" kern="1200" baseline="0" dirty="0">
                <a:solidFill>
                  <a:schemeClr val="tx1"/>
                </a:solidFill>
                <a:effectLst/>
                <a:latin typeface="+mn-lt"/>
                <a:ea typeface="+mn-ea"/>
                <a:cs typeface="+mn-cs"/>
              </a:rPr>
              <a:t> eingeführt wird, das in Verantwortung von speziell qualifizierten </a:t>
            </a:r>
            <a:r>
              <a:rPr lang="de-DE" sz="1200" b="1" kern="1200" baseline="0" dirty="0">
                <a:solidFill>
                  <a:schemeClr val="tx1"/>
                </a:solidFill>
                <a:effectLst/>
                <a:latin typeface="+mn-lt"/>
                <a:ea typeface="+mn-ea"/>
                <a:cs typeface="+mn-cs"/>
              </a:rPr>
              <a:t>School </a:t>
            </a:r>
            <a:r>
              <a:rPr lang="de-DE" sz="1200" b="1" kern="1200" baseline="0" dirty="0" err="1">
                <a:solidFill>
                  <a:schemeClr val="tx1"/>
                </a:solidFill>
                <a:effectLst/>
                <a:latin typeface="+mn-lt"/>
                <a:ea typeface="+mn-ea"/>
                <a:cs typeface="+mn-cs"/>
              </a:rPr>
              <a:t>Health</a:t>
            </a:r>
            <a:r>
              <a:rPr lang="de-DE" sz="1200" b="1" kern="1200" baseline="0" dirty="0">
                <a:solidFill>
                  <a:schemeClr val="tx1"/>
                </a:solidFill>
                <a:effectLst/>
                <a:latin typeface="+mn-lt"/>
                <a:ea typeface="+mn-ea"/>
                <a:cs typeface="+mn-cs"/>
              </a:rPr>
              <a:t> </a:t>
            </a:r>
            <a:r>
              <a:rPr lang="de-DE" sz="1200" b="1" kern="1200" baseline="0" dirty="0" err="1">
                <a:solidFill>
                  <a:schemeClr val="tx1"/>
                </a:solidFill>
                <a:effectLst/>
                <a:latin typeface="+mn-lt"/>
                <a:ea typeface="+mn-ea"/>
                <a:cs typeface="+mn-cs"/>
              </a:rPr>
              <a:t>Nurses</a:t>
            </a:r>
            <a:r>
              <a:rPr lang="de-DE" sz="1200" b="1" kern="1200" baseline="0" dirty="0">
                <a:solidFill>
                  <a:schemeClr val="tx1"/>
                </a:solidFill>
                <a:effectLst/>
                <a:latin typeface="+mn-lt"/>
                <a:ea typeface="+mn-ea"/>
                <a:cs typeface="+mn-cs"/>
              </a:rPr>
              <a:t> </a:t>
            </a:r>
            <a:r>
              <a:rPr lang="de-DE" sz="1200" b="0" kern="1200" baseline="0" dirty="0">
                <a:solidFill>
                  <a:schemeClr val="tx1"/>
                </a:solidFill>
                <a:effectLst/>
                <a:latin typeface="+mn-lt"/>
                <a:ea typeface="+mn-ea"/>
                <a:cs typeface="+mn-cs"/>
              </a:rPr>
              <a:t>liegen soll. (DGP, 2024)</a:t>
            </a:r>
          </a:p>
          <a:p>
            <a:endParaRPr lang="de-DE" sz="1200" b="0" kern="1200" baseline="0" dirty="0">
              <a:solidFill>
                <a:schemeClr val="tx1"/>
              </a:solidFill>
              <a:effectLst/>
              <a:latin typeface="+mn-lt"/>
              <a:ea typeface="+mn-ea"/>
              <a:cs typeface="+mn-cs"/>
            </a:endParaRPr>
          </a:p>
          <a:p>
            <a:r>
              <a:rPr lang="de-DE" sz="1200" b="1" kern="1200" baseline="0" dirty="0">
                <a:solidFill>
                  <a:schemeClr val="tx1"/>
                </a:solidFill>
                <a:effectLst/>
                <a:latin typeface="+mn-lt"/>
                <a:ea typeface="+mn-ea"/>
                <a:cs typeface="+mn-cs"/>
              </a:rPr>
              <a:t>Überleitung: </a:t>
            </a:r>
            <a:r>
              <a:rPr lang="de-DE" sz="1200" b="0" kern="1200" baseline="0" dirty="0">
                <a:solidFill>
                  <a:schemeClr val="tx1"/>
                </a:solidFill>
                <a:effectLst/>
                <a:latin typeface="+mn-lt"/>
                <a:ea typeface="+mn-ea"/>
                <a:cs typeface="+mn-cs"/>
              </a:rPr>
              <a:t>In der Praxis gibt es bereits Projekte, die sich mit der Pflege in Krisensituationen auseinandersetzen…</a:t>
            </a:r>
          </a:p>
        </p:txBody>
      </p:sp>
      <p:sp>
        <p:nvSpPr>
          <p:cNvPr id="4" name="Foliennummernplatzhalter 3"/>
          <p:cNvSpPr>
            <a:spLocks noGrp="1"/>
          </p:cNvSpPr>
          <p:nvPr>
            <p:ph type="sldNum" sz="quarter" idx="10"/>
          </p:nvPr>
        </p:nvSpPr>
        <p:spPr/>
        <p:txBody>
          <a:bodyPr/>
          <a:lstStyle/>
          <a:p>
            <a:fld id="{551367AA-DC43-43C4-BC99-49169608304F}" type="slidenum">
              <a:rPr lang="de-DE" smtClean="0"/>
              <a:t>38</a:t>
            </a:fld>
            <a:endParaRPr lang="de-DE"/>
          </a:p>
        </p:txBody>
      </p:sp>
    </p:spTree>
    <p:extLst>
      <p:ext uri="{BB962C8B-B14F-4D97-AF65-F5344CB8AC3E}">
        <p14:creationId xmlns:p14="http://schemas.microsoft.com/office/powerpoint/2010/main" val="6946720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a:solidFill>
                  <a:schemeClr val="tx1"/>
                </a:solidFill>
                <a:effectLst/>
                <a:latin typeface="+mn-lt"/>
                <a:ea typeface="+mn-ea"/>
                <a:cs typeface="+mn-cs"/>
              </a:rPr>
              <a:t>Projekt MODINA „Modul </a:t>
            </a:r>
            <a:r>
              <a:rPr lang="de-DE" sz="1200" b="1" kern="1200" dirty="0" err="1">
                <a:solidFill>
                  <a:schemeClr val="tx1"/>
                </a:solidFill>
                <a:effectLst/>
                <a:latin typeface="+mn-lt"/>
                <a:ea typeface="+mn-ea"/>
                <a:cs typeface="+mn-cs"/>
              </a:rPr>
              <a:t>Disaster</a:t>
            </a:r>
            <a:r>
              <a:rPr lang="de-DE" sz="1200" b="1" kern="1200" dirty="0">
                <a:solidFill>
                  <a:schemeClr val="tx1"/>
                </a:solidFill>
                <a:effectLst/>
                <a:latin typeface="+mn-lt"/>
                <a:ea typeface="+mn-ea"/>
                <a:cs typeface="+mn-cs"/>
              </a:rPr>
              <a:t> Nursing in der Pflegeausbildung – </a:t>
            </a:r>
            <a:r>
              <a:rPr lang="de-DE" sz="1200" b="1" kern="1200" dirty="0" err="1">
                <a:solidFill>
                  <a:schemeClr val="tx1"/>
                </a:solidFill>
                <a:effectLst/>
                <a:latin typeface="+mn-lt"/>
                <a:ea typeface="+mn-ea"/>
                <a:cs typeface="+mn-cs"/>
              </a:rPr>
              <a:t>Pflegeresilienz</a:t>
            </a:r>
            <a:r>
              <a:rPr lang="de-DE" sz="1200" b="1" kern="1200" dirty="0">
                <a:solidFill>
                  <a:schemeClr val="tx1"/>
                </a:solidFill>
                <a:effectLst/>
                <a:latin typeface="+mn-lt"/>
                <a:ea typeface="+mn-ea"/>
                <a:cs typeface="+mn-cs"/>
              </a:rPr>
              <a:t> durch Krisenkompetenz“ der DRK-Schwesternschaft „Bonn“ e.V. und Württembergische Schwesternschaft vom Roten Kreuz, gefördert vom BIBB. (Laufzeit 08/2024 – 07/2026)</a:t>
            </a:r>
            <a:endParaRPr lang="de-DE" sz="1200" kern="1200" dirty="0">
              <a:solidFill>
                <a:schemeClr val="tx1"/>
              </a:solidFill>
              <a:effectLst/>
              <a:latin typeface="+mn-lt"/>
              <a:ea typeface="+mn-ea"/>
              <a:cs typeface="+mn-cs"/>
            </a:endParaRPr>
          </a:p>
          <a:p>
            <a:r>
              <a:rPr lang="de-DE" dirty="0"/>
              <a:t>Aus der Projektbeschreibung: „Die Krisen der letzten Jahre, wie z.B. die COVID-19-Pandemie und die Hochwasserkatastrophe im Juli 2021</a:t>
            </a:r>
            <a:r>
              <a:rPr lang="de-DE" baseline="0" dirty="0"/>
              <a:t> </a:t>
            </a:r>
            <a:r>
              <a:rPr lang="de-DE" dirty="0"/>
              <a:t>haben gezeigt, dass die professionelle pflegerische Versorgung vulnerabler Gruppen auch in Krisen und Katastrophen sichergestellt werden muss. Die operative und strategische Verankerung der Pflege als Handlungsfeld im Bevölkerungsschutz ist unabdingbar. Dies stellt hohe Anforderungen an die Qualifikation der Personen, die diese Versorgung sicherstellen sollen. Derzeit fehlt es jedoch an systematisch in die Ausbildung integrierten Bildungsangeboten zum </a:t>
            </a:r>
            <a:r>
              <a:rPr lang="de-DE" dirty="0" err="1"/>
              <a:t>Disaster</a:t>
            </a:r>
            <a:r>
              <a:rPr lang="de-DE" dirty="0"/>
              <a:t> Nursing, um Pflegefachpersonen für Einsätze in Krisen und Katastrophen zu sensibilisieren und vorzubereiten.“</a:t>
            </a:r>
          </a:p>
          <a:p>
            <a:r>
              <a:rPr lang="de-DE" sz="1200" kern="1200" dirty="0">
                <a:solidFill>
                  <a:schemeClr val="tx1"/>
                </a:solidFill>
                <a:effectLst/>
                <a:latin typeface="+mn-lt"/>
                <a:ea typeface="+mn-ea"/>
                <a:cs typeface="+mn-cs"/>
                <a:sym typeface="Wingdings" panose="05000000000000000000" pitchFamily="2" charset="2"/>
              </a:rPr>
              <a:t> </a:t>
            </a:r>
            <a:r>
              <a:rPr lang="de-DE" sz="1200" kern="1200" dirty="0">
                <a:solidFill>
                  <a:schemeClr val="tx1"/>
                </a:solidFill>
                <a:effectLst/>
                <a:latin typeface="+mn-lt"/>
                <a:ea typeface="+mn-ea"/>
                <a:cs typeface="+mn-cs"/>
              </a:rPr>
              <a:t>Ausgehend davon möchte das Projekt ein Unterrichtsmodul mit 40 UE inklusive Planspiel zum Thema </a:t>
            </a:r>
            <a:r>
              <a:rPr lang="de-DE" sz="1200" kern="1200" dirty="0" err="1">
                <a:solidFill>
                  <a:schemeClr val="tx1"/>
                </a:solidFill>
                <a:effectLst/>
                <a:latin typeface="+mn-lt"/>
                <a:ea typeface="+mn-ea"/>
                <a:cs typeface="+mn-cs"/>
              </a:rPr>
              <a:t>Disaster</a:t>
            </a:r>
            <a:r>
              <a:rPr lang="de-DE" sz="1200" kern="1200" dirty="0">
                <a:solidFill>
                  <a:schemeClr val="tx1"/>
                </a:solidFill>
                <a:effectLst/>
                <a:latin typeface="+mn-lt"/>
                <a:ea typeface="+mn-ea"/>
                <a:cs typeface="+mn-cs"/>
              </a:rPr>
              <a:t> Nursing für die grundständige und akademische Pflegeausbildung entwickeln.</a:t>
            </a:r>
          </a:p>
          <a:p>
            <a:endParaRPr lang="de-DE" sz="1200" kern="1200" dirty="0">
              <a:solidFill>
                <a:schemeClr val="tx1"/>
              </a:solidFill>
              <a:effectLst/>
              <a:latin typeface="+mn-lt"/>
              <a:ea typeface="+mn-ea"/>
              <a:cs typeface="+mn-cs"/>
            </a:endParaRPr>
          </a:p>
          <a:p>
            <a:r>
              <a:rPr lang="de-DE" sz="1200" u="sng" kern="1200" dirty="0">
                <a:solidFill>
                  <a:schemeClr val="tx1"/>
                </a:solidFill>
                <a:effectLst/>
                <a:latin typeface="+mn-lt"/>
                <a:ea typeface="+mn-ea"/>
                <a:cs typeface="+mn-cs"/>
                <a:hlinkClick r:id="rId3"/>
              </a:rPr>
              <a:t>https://www.bibb.de/de/200888.php</a:t>
            </a:r>
            <a:endParaRPr lang="de-DE" sz="1200" kern="1200" dirty="0">
              <a:solidFill>
                <a:schemeClr val="tx1"/>
              </a:solidFill>
              <a:effectLst/>
              <a:latin typeface="+mn-lt"/>
              <a:ea typeface="+mn-ea"/>
              <a:cs typeface="+mn-cs"/>
            </a:endParaRPr>
          </a:p>
          <a:p>
            <a:endParaRPr lang="de-DE" baseline="0" dirty="0"/>
          </a:p>
        </p:txBody>
      </p:sp>
      <p:sp>
        <p:nvSpPr>
          <p:cNvPr id="4" name="Foliennummernplatzhalter 3"/>
          <p:cNvSpPr>
            <a:spLocks noGrp="1"/>
          </p:cNvSpPr>
          <p:nvPr>
            <p:ph type="sldNum" sz="quarter" idx="10"/>
          </p:nvPr>
        </p:nvSpPr>
        <p:spPr/>
        <p:txBody>
          <a:bodyPr/>
          <a:lstStyle/>
          <a:p>
            <a:fld id="{551367AA-DC43-43C4-BC99-49169608304F}" type="slidenum">
              <a:rPr lang="de-DE" smtClean="0"/>
              <a:t>39</a:t>
            </a:fld>
            <a:endParaRPr lang="de-DE"/>
          </a:p>
        </p:txBody>
      </p:sp>
    </p:spTree>
    <p:extLst>
      <p:ext uri="{BB962C8B-B14F-4D97-AF65-F5344CB8AC3E}">
        <p14:creationId xmlns:p14="http://schemas.microsoft.com/office/powerpoint/2010/main" val="2389853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Vorstellung der</a:t>
            </a:r>
            <a:r>
              <a:rPr lang="de-DE" baseline="0" dirty="0"/>
              <a:t> Lernziele:</a:t>
            </a:r>
          </a:p>
          <a:p>
            <a:endParaRPr lang="de-DE" baseline="0" dirty="0"/>
          </a:p>
          <a:p>
            <a:pPr marL="171450" indent="-171450">
              <a:buFont typeface="Arial" panose="020B0604020202020204" pitchFamily="34" charset="0"/>
              <a:buChar char="•"/>
            </a:pPr>
            <a:r>
              <a:rPr lang="de-DE" dirty="0"/>
              <a:t>Sie kennen die Auswirkungen der Klimakrise auf die Gesundheit und das vermehrte Auftreten klimabedingter Erkrankungen und entwickeln Strategien für die Vorbeugung und den Umgang im Pflegealltag und im Team mit anderen Berufsgruppen.</a:t>
            </a:r>
          </a:p>
          <a:p>
            <a:pPr marL="171450" indent="-171450">
              <a:buFont typeface="Arial" panose="020B0604020202020204" pitchFamily="34" charset="0"/>
              <a:buChar char="•"/>
            </a:pPr>
            <a:r>
              <a:rPr lang="de-DE" dirty="0"/>
              <a:t>Sie sind in der Lage, Zusammenhänge zu erkennen und mit anderen Fachrichtungen zusammenzuarbeiten, um Maßnahmen zur Vorbeugung und Behandlung klimabedingter Erkrankungen umzusetzen.</a:t>
            </a:r>
          </a:p>
          <a:p>
            <a:pPr marL="171450" indent="-171450">
              <a:buFont typeface="Arial" panose="020B0604020202020204" pitchFamily="34" charset="0"/>
              <a:buChar char="•"/>
            </a:pPr>
            <a:r>
              <a:rPr lang="de-DE" dirty="0"/>
              <a:t>Sie reflektieren ihren Beitrag zum Gesundheitsschutz in Bezug auf die Herausforderungen klimabedingter Erkrankungen im Pflegealltag.</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367AA-DC43-43C4-BC99-49169608304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645799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u="none" kern="1200" dirty="0">
                <a:solidFill>
                  <a:schemeClr val="tx1"/>
                </a:solidFill>
                <a:effectLst/>
                <a:latin typeface="+mn-lt"/>
                <a:ea typeface="+mn-ea"/>
                <a:cs typeface="+mn-cs"/>
              </a:rPr>
              <a:t>Projekt AUPIC „Aufrechterhaltung der ambulanten Pflegeinfrastrukturen in Krisensituationen“</a:t>
            </a:r>
            <a:r>
              <a:rPr lang="de-DE" sz="1200" b="1" u="none" kern="1200" baseline="0" dirty="0">
                <a:solidFill>
                  <a:schemeClr val="tx1"/>
                </a:solidFill>
                <a:effectLst/>
                <a:latin typeface="+mn-lt"/>
                <a:ea typeface="+mn-ea"/>
                <a:cs typeface="+mn-cs"/>
              </a:rPr>
              <a:t> der Charité Berlin (Laufzeit 03/2020 – 06/2023)</a:t>
            </a:r>
            <a:endParaRPr lang="de-DE" sz="1200" b="1" u="none" kern="1200" dirty="0">
              <a:solidFill>
                <a:schemeClr val="tx1"/>
              </a:solidFill>
              <a:effectLst/>
              <a:latin typeface="+mn-lt"/>
              <a:ea typeface="+mn-ea"/>
              <a:cs typeface="+mn-cs"/>
            </a:endParaRPr>
          </a:p>
          <a:p>
            <a:r>
              <a:rPr lang="de-DE" sz="1200" b="0" u="none" kern="1200" dirty="0">
                <a:solidFill>
                  <a:schemeClr val="tx1"/>
                </a:solidFill>
                <a:effectLst/>
                <a:latin typeface="+mn-lt"/>
                <a:ea typeface="+mn-ea"/>
                <a:cs typeface="+mn-cs"/>
              </a:rPr>
              <a:t>Aus der Projektbeschreibung: „</a:t>
            </a:r>
            <a:r>
              <a:rPr lang="de-DE" dirty="0"/>
              <a:t>Das Forschungsprojekt AUPIK zielt darauf ab, die Widerstandsfähigkeit (Resilienz) ambulanter Pflegeinfrastrukturen und die Sicherheit von Pflegebedürftigen bei Alltagsstörungen und in Krisensituationen zu erhöhen, also etwa bei Naturkatastrophen, Epidemien, großflächigen technischen Störungen oder vergleichbaren kritischen Ereignissen. </a:t>
            </a:r>
          </a:p>
          <a:p>
            <a:r>
              <a:rPr lang="de-DE" dirty="0"/>
              <a:t>Einerseits sollen ambulante Pflegedienste und deren Mitarbeitende auf Krisensituationen vorbereitet und gezielt unterstützt werden, andererseits soll der Katastrophenschutz für die Belange von Pflegebedürftigen sensibilisiert werden. Schließlich wird gefragt, wie eine temporäre zentralisierte pflegerische Versorgung gestaltet sein muss, um trotz Alltagsstörungen ein Höchstmaß an Patientensicherheit gewährleisten zu können.“</a:t>
            </a:r>
          </a:p>
          <a:p>
            <a:r>
              <a:rPr lang="de-DE" dirty="0">
                <a:sym typeface="Wingdings" panose="05000000000000000000" pitchFamily="2" charset="2"/>
              </a:rPr>
              <a:t> </a:t>
            </a:r>
            <a:r>
              <a:rPr lang="de-DE" dirty="0"/>
              <a:t>Auf</a:t>
            </a:r>
            <a:r>
              <a:rPr lang="de-DE" baseline="0" dirty="0"/>
              <a:t> der Internetseite des Projekts werden zahlreiche Downloads und Handreichungen zur Verfügung gestellt.</a:t>
            </a:r>
            <a:endParaRPr lang="de-DE" dirty="0"/>
          </a:p>
          <a:p>
            <a:endParaRPr lang="de-DE" sz="1200" b="1" u="none" kern="1200" dirty="0">
              <a:solidFill>
                <a:schemeClr val="tx1"/>
              </a:solidFill>
              <a:effectLst/>
              <a:latin typeface="+mn-lt"/>
              <a:ea typeface="+mn-ea"/>
              <a:cs typeface="+mn-cs"/>
            </a:endParaRPr>
          </a:p>
          <a:p>
            <a:r>
              <a:rPr lang="de-DE" sz="1200" b="0" u="none" kern="1200" dirty="0">
                <a:solidFill>
                  <a:schemeClr val="tx1"/>
                </a:solidFill>
                <a:effectLst/>
                <a:latin typeface="+mn-lt"/>
                <a:ea typeface="+mn-ea"/>
                <a:cs typeface="+mn-cs"/>
              </a:rPr>
              <a:t>https://igpw.charite.de/forschung/health_services_research/aupik</a:t>
            </a:r>
          </a:p>
          <a:p>
            <a:r>
              <a:rPr lang="de-DE" sz="1200" b="0" u="none" kern="1200" dirty="0">
                <a:solidFill>
                  <a:schemeClr val="tx1"/>
                </a:solidFill>
                <a:effectLst/>
                <a:latin typeface="+mn-lt"/>
                <a:ea typeface="+mn-ea"/>
                <a:cs typeface="+mn-cs"/>
              </a:rPr>
              <a:t>https://www.aupik.de</a:t>
            </a:r>
          </a:p>
          <a:p>
            <a:endParaRPr lang="de-DE" sz="1200" b="1" u="none" kern="1200" dirty="0">
              <a:solidFill>
                <a:schemeClr val="tx1"/>
              </a:solidFill>
              <a:effectLst/>
              <a:latin typeface="+mn-lt"/>
              <a:ea typeface="+mn-ea"/>
              <a:cs typeface="+mn-cs"/>
            </a:endParaRPr>
          </a:p>
          <a:p>
            <a:r>
              <a:rPr lang="de-DE" b="1" baseline="0" dirty="0"/>
              <a:t>Überleitung: </a:t>
            </a:r>
            <a:r>
              <a:rPr lang="de-DE" baseline="0" dirty="0"/>
              <a:t>Vermehrt gibt es angesichts des Klimawandels auch Projekte, die sich mit </a:t>
            </a:r>
            <a:r>
              <a:rPr lang="de-DE" dirty="0">
                <a:solidFill>
                  <a:srgbClr val="007094"/>
                </a:solidFill>
              </a:rPr>
              <a:t>Infektionskrankheiten</a:t>
            </a:r>
            <a:r>
              <a:rPr lang="de-DE" baseline="0" dirty="0">
                <a:solidFill>
                  <a:srgbClr val="007094"/>
                </a:solidFill>
              </a:rPr>
              <a:t> und </a:t>
            </a:r>
            <a:r>
              <a:rPr lang="de-DE" dirty="0">
                <a:solidFill>
                  <a:srgbClr val="007094"/>
                </a:solidFill>
              </a:rPr>
              <a:t>Zoonosen befassen…</a:t>
            </a:r>
            <a:endParaRPr lang="de-DE" baseline="0" dirty="0"/>
          </a:p>
        </p:txBody>
      </p:sp>
      <p:sp>
        <p:nvSpPr>
          <p:cNvPr id="4" name="Foliennummernplatzhalter 3"/>
          <p:cNvSpPr>
            <a:spLocks noGrp="1"/>
          </p:cNvSpPr>
          <p:nvPr>
            <p:ph type="sldNum" sz="quarter" idx="10"/>
          </p:nvPr>
        </p:nvSpPr>
        <p:spPr/>
        <p:txBody>
          <a:bodyPr/>
          <a:lstStyle/>
          <a:p>
            <a:fld id="{551367AA-DC43-43C4-BC99-49169608304F}" type="slidenum">
              <a:rPr lang="de-DE" smtClean="0"/>
              <a:t>40</a:t>
            </a:fld>
            <a:endParaRPr lang="de-DE"/>
          </a:p>
        </p:txBody>
      </p:sp>
    </p:spTree>
    <p:extLst>
      <p:ext uri="{BB962C8B-B14F-4D97-AF65-F5344CB8AC3E}">
        <p14:creationId xmlns:p14="http://schemas.microsoft.com/office/powerpoint/2010/main" val="31561691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Projekt </a:t>
            </a:r>
            <a:r>
              <a:rPr lang="de-DE" b="1" dirty="0" err="1"/>
              <a:t>IPFo</a:t>
            </a:r>
            <a:r>
              <a:rPr lang="de-DE" b="1" dirty="0"/>
              <a:t>/ </a:t>
            </a:r>
            <a:r>
              <a:rPr lang="de-DE" b="1" dirty="0" err="1"/>
              <a:t>paDIAG</a:t>
            </a:r>
            <a:r>
              <a:rPr lang="de-DE" b="1" dirty="0"/>
              <a:t>: Infektionsbiologische und </a:t>
            </a:r>
            <a:r>
              <a:rPr lang="de-DE" b="1" dirty="0" err="1"/>
              <a:t>parasitologische</a:t>
            </a:r>
            <a:r>
              <a:rPr lang="de-DE" b="1" dirty="0"/>
              <a:t> Fortbildung und Diagnosetool für Parasiten und sich ausbreitende Zoonosen (Laufzeit 01/2022 – 12/2023)</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Durch eine Umfrage</a:t>
            </a:r>
            <a:r>
              <a:rPr lang="de-DE" baseline="0" dirty="0"/>
              <a:t> bei </a:t>
            </a:r>
            <a:r>
              <a:rPr lang="de-DE" baseline="0" dirty="0" err="1"/>
              <a:t>Medziner</a:t>
            </a:r>
            <a:r>
              <a:rPr lang="de-DE" baseline="0" dirty="0"/>
              <a:t>*innen wurde festgestellt, dass wenige Informationen zu tropischen Zoonosen bekannt sind. </a:t>
            </a:r>
            <a:r>
              <a:rPr lang="de-DE" dirty="0"/>
              <a:t>Basierend auf den Ergebnisse aus der Umfrage soll nun eine Software entwickelt werden, durch die Zoonosen und </a:t>
            </a:r>
            <a:r>
              <a:rPr lang="de-DE" dirty="0" err="1"/>
              <a:t>Parasitierungen</a:t>
            </a:r>
            <a:r>
              <a:rPr lang="de-DE" dirty="0"/>
              <a:t> aufgrund von verschiedenen Symptomen in Kombination potentiellen Auslandsaufenthalten erkannt werden können. Die Software soll dazu in der Lage sein, die Symptome der Erkrankten mit einer Datenbank von bekannten Zoonosen und Parasiten abzugleichen und </a:t>
            </a:r>
            <a:r>
              <a:rPr lang="de-DE" dirty="0" err="1"/>
              <a:t>Ärzt</a:t>
            </a:r>
            <a:r>
              <a:rPr lang="de-DE" dirty="0"/>
              <a:t>*innen Empfehlungen zur Diagnose und Behandlung zu geben</a:t>
            </a:r>
            <a:r>
              <a:rPr lang="de-DE" baseline="0" dirty="0"/>
              <a:t> (= </a:t>
            </a:r>
            <a:r>
              <a:rPr lang="de-DE" dirty="0"/>
              <a:t>digitales Clinical </a:t>
            </a:r>
            <a:r>
              <a:rPr lang="de-DE" dirty="0" err="1"/>
              <a:t>Decision</a:t>
            </a:r>
            <a:r>
              <a:rPr lang="de-DE" dirty="0"/>
              <a:t> Support-System).</a:t>
            </a:r>
          </a:p>
          <a:p>
            <a:endParaRPr lang="de-DE" sz="1200" b="1"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hlinkClick r:id="rId3"/>
              </a:rPr>
              <a:t>https://www.dbu.de/projektbeispiele/infektionsbiologische-und-parasitologische-fortbildung-ipfo-und-diagnosetool-fuer-parasiten-und-sich-ausbreitende-zoonosen-padiag/</a:t>
            </a:r>
            <a:endParaRPr lang="de-DE" sz="1200" dirty="0"/>
          </a:p>
          <a:p>
            <a:endParaRPr lang="de-DE" baseline="0" dirty="0"/>
          </a:p>
        </p:txBody>
      </p:sp>
      <p:sp>
        <p:nvSpPr>
          <p:cNvPr id="4" name="Foliennummernplatzhalter 3"/>
          <p:cNvSpPr>
            <a:spLocks noGrp="1"/>
          </p:cNvSpPr>
          <p:nvPr>
            <p:ph type="sldNum" sz="quarter" idx="10"/>
          </p:nvPr>
        </p:nvSpPr>
        <p:spPr/>
        <p:txBody>
          <a:bodyPr/>
          <a:lstStyle/>
          <a:p>
            <a:fld id="{551367AA-DC43-43C4-BC99-49169608304F}" type="slidenum">
              <a:rPr lang="de-DE" smtClean="0"/>
              <a:t>41</a:t>
            </a:fld>
            <a:endParaRPr lang="de-DE"/>
          </a:p>
        </p:txBody>
      </p:sp>
    </p:spTree>
    <p:extLst>
      <p:ext uri="{BB962C8B-B14F-4D97-AF65-F5344CB8AC3E}">
        <p14:creationId xmlns:p14="http://schemas.microsoft.com/office/powerpoint/2010/main" val="33613644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err="1"/>
              <a:t>Citizen</a:t>
            </a:r>
            <a:r>
              <a:rPr lang="de-DE" b="1" dirty="0"/>
              <a:t> Science-Projekt „Mückenatlas“</a:t>
            </a:r>
            <a:endParaRPr lang="de-DE" dirty="0"/>
          </a:p>
          <a:p>
            <a:r>
              <a:rPr lang="de-DE" sz="1200" kern="1200" dirty="0">
                <a:solidFill>
                  <a:schemeClr val="tx1"/>
                </a:solidFill>
                <a:effectLst/>
                <a:latin typeface="+mn-lt"/>
                <a:ea typeface="+mn-ea"/>
                <a:cs typeface="+mn-cs"/>
              </a:rPr>
              <a:t>Bürger*innen sind aktiv an der Forschung beteiligt, indem sie Mücken einsenden und „im Gegenzug Detailinformationen über die Biodiversität, Ökologie und Biologie der blutsaugenden Insekten“ erhalten. Auch die Ausbreitung (neuer) Infektionskrankheiten wird hier thematisiert und aktuell gehalten. Allein</a:t>
            </a:r>
            <a:r>
              <a:rPr lang="de-DE" sz="1200" kern="1200" baseline="0" dirty="0">
                <a:solidFill>
                  <a:schemeClr val="tx1"/>
                </a:solidFill>
                <a:effectLst/>
                <a:latin typeface="+mn-lt"/>
                <a:ea typeface="+mn-ea"/>
                <a:cs typeface="+mn-cs"/>
              </a:rPr>
              <a:t> 2024 wurden deutschlandweit fast rund 2800 Mücken gesammelt und eingeschickt.</a:t>
            </a:r>
          </a:p>
          <a:p>
            <a:r>
              <a:rPr lang="de-DE" sz="1200" kern="1200" dirty="0">
                <a:solidFill>
                  <a:schemeClr val="tx1"/>
                </a:solidFill>
                <a:effectLst/>
                <a:latin typeface="+mn-lt"/>
                <a:ea typeface="+mn-ea"/>
                <a:cs typeface="+mn-cs"/>
              </a:rPr>
              <a:t>Gefördert wird das Projekt</a:t>
            </a:r>
            <a:r>
              <a:rPr lang="de-DE" sz="1200" kern="1200" baseline="0" dirty="0">
                <a:solidFill>
                  <a:schemeClr val="tx1"/>
                </a:solidFill>
                <a:effectLst/>
                <a:latin typeface="+mn-lt"/>
                <a:ea typeface="+mn-ea"/>
                <a:cs typeface="+mn-cs"/>
              </a:rPr>
              <a:t> durch das Bundesministerium für Ernährung und Landwirtschaft.</a:t>
            </a:r>
            <a:endParaRPr lang="de-DE"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u="sng" kern="1200" dirty="0">
                <a:solidFill>
                  <a:schemeClr val="tx1"/>
                </a:solidFill>
                <a:effectLst/>
                <a:latin typeface="+mn-lt"/>
                <a:ea typeface="+mn-ea"/>
                <a:cs typeface="+mn-cs"/>
                <a:hlinkClick r:id="rId3"/>
              </a:rPr>
              <a:t>https://mueckenatlas.com/</a:t>
            </a:r>
            <a:endParaRPr lang="de-DE" sz="1200" kern="1200" dirty="0">
              <a:solidFill>
                <a:schemeClr val="tx1"/>
              </a:solidFill>
              <a:effectLst/>
              <a:latin typeface="+mn-lt"/>
              <a:ea typeface="+mn-ea"/>
              <a:cs typeface="+mn-cs"/>
            </a:endParaRPr>
          </a:p>
          <a:p>
            <a:endParaRPr lang="de-DE" sz="1200" u="none" kern="1200" dirty="0">
              <a:solidFill>
                <a:schemeClr val="tx1"/>
              </a:solidFill>
              <a:effectLst/>
              <a:latin typeface="+mn-lt"/>
              <a:ea typeface="+mn-ea"/>
              <a:cs typeface="+mn-cs"/>
            </a:endParaRPr>
          </a:p>
          <a:p>
            <a:r>
              <a:rPr lang="de-DE" sz="1200" b="1" u="none" kern="1200" dirty="0">
                <a:solidFill>
                  <a:schemeClr val="tx1"/>
                </a:solidFill>
                <a:effectLst/>
                <a:latin typeface="+mn-lt"/>
                <a:ea typeface="+mn-ea"/>
                <a:cs typeface="+mn-cs"/>
              </a:rPr>
              <a:t>Überleitung: </a:t>
            </a:r>
            <a:r>
              <a:rPr lang="de-DE" sz="1200" u="none" kern="1200" dirty="0">
                <a:solidFill>
                  <a:schemeClr val="tx1"/>
                </a:solidFill>
                <a:effectLst/>
                <a:latin typeface="+mn-lt"/>
                <a:ea typeface="+mn-ea"/>
                <a:cs typeface="+mn-cs"/>
              </a:rPr>
              <a:t>Wie bereits im Laufe des Moduls diskutiert, spielen auch die Verfügbarkeit</a:t>
            </a:r>
            <a:r>
              <a:rPr lang="de-DE" sz="1200" u="none" kern="1200" baseline="0" dirty="0">
                <a:solidFill>
                  <a:schemeClr val="tx1"/>
                </a:solidFill>
                <a:effectLst/>
                <a:latin typeface="+mn-lt"/>
                <a:ea typeface="+mn-ea"/>
                <a:cs typeface="+mn-cs"/>
              </a:rPr>
              <a:t> von Trinkwasser und die Entsorgung von Abwässern eine wichtige Rolle, vor allem im Kontext gesundheitlicher Versorgung…</a:t>
            </a:r>
            <a:endParaRPr lang="de-DE" sz="1200" u="none"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51367AA-DC43-43C4-BC99-49169608304F}" type="slidenum">
              <a:rPr lang="de-DE" smtClean="0"/>
              <a:t>42</a:t>
            </a:fld>
            <a:endParaRPr lang="de-DE"/>
          </a:p>
        </p:txBody>
      </p:sp>
    </p:spTree>
    <p:extLst>
      <p:ext uri="{BB962C8B-B14F-4D97-AF65-F5344CB8AC3E}">
        <p14:creationId xmlns:p14="http://schemas.microsoft.com/office/powerpoint/2010/main" val="19882871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a:solidFill>
                  <a:schemeClr val="tx1"/>
                </a:solidFill>
                <a:effectLst/>
                <a:latin typeface="+mn-lt"/>
                <a:ea typeface="+mn-ea"/>
                <a:cs typeface="+mn-cs"/>
              </a:rPr>
              <a:t>Projekt NOWATER „Notfallvorsorgeplanung der </a:t>
            </a:r>
            <a:r>
              <a:rPr lang="de-DE" sz="1200" b="1" kern="1200" dirty="0" err="1">
                <a:solidFill>
                  <a:schemeClr val="tx1"/>
                </a:solidFill>
                <a:effectLst/>
                <a:latin typeface="+mn-lt"/>
                <a:ea typeface="+mn-ea"/>
                <a:cs typeface="+mn-cs"/>
              </a:rPr>
              <a:t>Wasserver</a:t>
            </a:r>
            <a:r>
              <a:rPr lang="de-DE" sz="1200" b="1" kern="1200" dirty="0">
                <a:solidFill>
                  <a:schemeClr val="tx1"/>
                </a:solidFill>
                <a:effectLst/>
                <a:latin typeface="+mn-lt"/>
                <a:ea typeface="+mn-ea"/>
                <a:cs typeface="+mn-cs"/>
              </a:rPr>
              <a:t>- und -entsorgung von Einrichtungen des Gesundheitswesens – organisatorische und technische Lösungsstrategien zur Erhöhung der Resilienz“ des Instituts für Rettungsingenieurwesen und Gefahrenabwehr (IRG) der Technischen Hochschule Köln (Laufzeit 2020 – 2023)</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Ziel</a:t>
            </a:r>
            <a:r>
              <a:rPr lang="de-DE" sz="1200" kern="1200" baseline="0" dirty="0">
                <a:solidFill>
                  <a:schemeClr val="tx1"/>
                </a:solidFill>
                <a:effectLst/>
                <a:latin typeface="+mn-lt"/>
                <a:ea typeface="+mn-ea"/>
                <a:cs typeface="+mn-cs"/>
              </a:rPr>
              <a:t> des Projekts war die </a:t>
            </a:r>
            <a:r>
              <a:rPr lang="de-DE" sz="1200" kern="1200" dirty="0">
                <a:solidFill>
                  <a:schemeClr val="tx1"/>
                </a:solidFill>
                <a:effectLst/>
                <a:latin typeface="+mn-lt"/>
                <a:ea typeface="+mn-ea"/>
                <a:cs typeface="+mn-cs"/>
              </a:rPr>
              <a:t>Entwicklung von</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organisatorischen Lösungsstrategien für die Notfallvorsorgeplanung und Krisenbewältigung in Krankenhäusern.</a:t>
            </a:r>
            <a:r>
              <a:rPr lang="de-DE" sz="1200" kern="1200" baseline="0" dirty="0">
                <a:solidFill>
                  <a:schemeClr val="tx1"/>
                </a:solidFill>
                <a:effectLst/>
                <a:latin typeface="+mn-lt"/>
                <a:ea typeface="+mn-ea"/>
                <a:cs typeface="+mn-cs"/>
              </a:rPr>
              <a:t> Hintergrund hierbei war, dass </a:t>
            </a:r>
            <a:r>
              <a:rPr lang="de-DE" dirty="0"/>
              <a:t>Störungen oder gar Ausfälle der Versorgung mit sauberem Wasser beziehungsweise der Entsorgung von Abwasser in Einrichtungen des Gesundheitswesens zu erheblichen Versorgungsengpässen</a:t>
            </a:r>
            <a:r>
              <a:rPr lang="de-DE" baseline="0" dirty="0"/>
              <a:t> führen können und somit massive Auswirkungen auf die Funktionstüchtigkeit von Einrichtungen haben. Vom Projekt wurde anschließend </a:t>
            </a:r>
            <a:r>
              <a:rPr lang="de-DE" dirty="0"/>
              <a:t>ein Praxisleitfaden und ein Analysetools zur Verfügung gestellt.</a:t>
            </a:r>
            <a:endParaRPr lang="de-DE"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u="sng" kern="1200" dirty="0">
                <a:solidFill>
                  <a:schemeClr val="tx1"/>
                </a:solidFill>
                <a:effectLst/>
                <a:latin typeface="+mn-lt"/>
                <a:ea typeface="+mn-ea"/>
                <a:cs typeface="+mn-cs"/>
                <a:hlinkClick r:id="rId3"/>
              </a:rPr>
              <a:t>https://www.bbk.bund.de/DE/Themen/Kritische-Infrastrukturen/KRITIS-Projekte/NOWATER/nowater_node.html</a:t>
            </a:r>
            <a:endParaRPr lang="de-DE" sz="1200" u="sng"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51367AA-DC43-43C4-BC99-49169608304F}" type="slidenum">
              <a:rPr lang="de-DE" smtClean="0"/>
              <a:t>43</a:t>
            </a:fld>
            <a:endParaRPr lang="de-DE"/>
          </a:p>
        </p:txBody>
      </p:sp>
    </p:spTree>
    <p:extLst>
      <p:ext uri="{BB962C8B-B14F-4D97-AF65-F5344CB8AC3E}">
        <p14:creationId xmlns:p14="http://schemas.microsoft.com/office/powerpoint/2010/main" val="6052571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a:solidFill>
                  <a:schemeClr val="tx1"/>
                </a:solidFill>
                <a:effectLst/>
                <a:latin typeface="+mn-lt"/>
                <a:ea typeface="+mn-ea"/>
                <a:cs typeface="+mn-cs"/>
              </a:rPr>
              <a:t>Optional: Hier noch einige weitere </a:t>
            </a:r>
            <a:r>
              <a:rPr lang="de-DE" sz="1200" b="1" kern="1200" dirty="0" err="1">
                <a:solidFill>
                  <a:schemeClr val="tx1"/>
                </a:solidFill>
                <a:effectLst/>
                <a:latin typeface="+mn-lt"/>
                <a:ea typeface="+mn-ea"/>
                <a:cs typeface="+mn-cs"/>
              </a:rPr>
              <a:t>Good</a:t>
            </a:r>
            <a:r>
              <a:rPr lang="de-DE" sz="1200" b="1" kern="1200" dirty="0">
                <a:solidFill>
                  <a:schemeClr val="tx1"/>
                </a:solidFill>
                <a:effectLst/>
                <a:latin typeface="+mn-lt"/>
                <a:ea typeface="+mn-ea"/>
                <a:cs typeface="+mn-cs"/>
              </a:rPr>
              <a:t> Practice</a:t>
            </a:r>
            <a:r>
              <a:rPr lang="de-DE" sz="1200" b="1" kern="1200" baseline="0" dirty="0">
                <a:solidFill>
                  <a:schemeClr val="tx1"/>
                </a:solidFill>
                <a:effectLst/>
                <a:latin typeface="+mn-lt"/>
                <a:ea typeface="+mn-ea"/>
                <a:cs typeface="+mn-cs"/>
              </a:rPr>
              <a:t> Projekte zum Thema Hitze, und Klimawandel im Gesundheitswesen</a:t>
            </a:r>
          </a:p>
          <a:p>
            <a:endParaRPr lang="de-DE" sz="1200" b="1" kern="1200" baseline="0" dirty="0">
              <a:solidFill>
                <a:schemeClr val="tx1"/>
              </a:solidFill>
              <a:effectLst/>
              <a:latin typeface="+mn-lt"/>
              <a:ea typeface="+mn-ea"/>
              <a:cs typeface="+mn-cs"/>
            </a:endParaRPr>
          </a:p>
          <a:p>
            <a:r>
              <a:rPr lang="de-DE" sz="1200" b="1" kern="1200" dirty="0">
                <a:solidFill>
                  <a:schemeClr val="tx1"/>
                </a:solidFill>
                <a:effectLst/>
                <a:latin typeface="+mn-lt"/>
                <a:ea typeface="+mn-ea"/>
                <a:cs typeface="+mn-cs"/>
              </a:rPr>
              <a:t>Bundesempfehlung „Musterhitzeschutzplan für Krankenhäuser“ (BMG)</a:t>
            </a:r>
            <a:endParaRPr lang="de-DE" sz="1200" kern="1200" dirty="0">
              <a:solidFill>
                <a:schemeClr val="tx1"/>
              </a:solidFill>
              <a:effectLst/>
              <a:latin typeface="+mn-lt"/>
              <a:ea typeface="+mn-ea"/>
              <a:cs typeface="+mn-cs"/>
            </a:endParaRPr>
          </a:p>
          <a:p>
            <a:r>
              <a:rPr lang="de-DE" sz="1200" u="sng" kern="1200" dirty="0">
                <a:solidFill>
                  <a:schemeClr val="tx1"/>
                </a:solidFill>
                <a:effectLst/>
                <a:latin typeface="+mn-lt"/>
                <a:ea typeface="+mn-ea"/>
                <a:cs typeface="+mn-cs"/>
                <a:hlinkClick r:id="rId3"/>
              </a:rPr>
              <a:t>https://www.bundesgesundheitsministerium.de/fileadmin/Dateien/3_Downloads/H/Hitzeschutzplan/Musterhitzeschutzplan_Krankenhaeuser_BF.pdf</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 </a:t>
            </a:r>
          </a:p>
          <a:p>
            <a:r>
              <a:rPr lang="de-DE" sz="1200" b="1" kern="1200" dirty="0">
                <a:solidFill>
                  <a:schemeClr val="tx1"/>
                </a:solidFill>
                <a:effectLst/>
                <a:latin typeface="+mn-lt"/>
                <a:ea typeface="+mn-ea"/>
                <a:cs typeface="+mn-cs"/>
              </a:rPr>
              <a:t>„Hitzeschutzplan Unfallkrankenhaus Berlin“</a:t>
            </a:r>
            <a:endParaRPr lang="de-DE" sz="1200" kern="1200" dirty="0">
              <a:solidFill>
                <a:schemeClr val="tx1"/>
              </a:solidFill>
              <a:effectLst/>
              <a:latin typeface="+mn-lt"/>
              <a:ea typeface="+mn-ea"/>
              <a:cs typeface="+mn-cs"/>
            </a:endParaRPr>
          </a:p>
          <a:p>
            <a:r>
              <a:rPr lang="de-DE" sz="1200" u="sng" kern="1200" dirty="0">
                <a:solidFill>
                  <a:schemeClr val="tx1"/>
                </a:solidFill>
                <a:effectLst/>
                <a:latin typeface="+mn-lt"/>
                <a:ea typeface="+mn-ea"/>
                <a:cs typeface="+mn-cs"/>
                <a:hlinkClick r:id="rId4"/>
              </a:rPr>
              <a:t>https://www.dkgev.de/fileadmin/default/Mediapool/3_Service/3.5._Publikationen___Downloads/3.4.1._das_Krankenhaus/das_Krankenhaus_580-582-Politik-Hitzeschutz-7-2024.pdf</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 </a:t>
            </a:r>
          </a:p>
          <a:p>
            <a:r>
              <a:rPr lang="de-DE" sz="1200" b="1" kern="1200" dirty="0">
                <a:solidFill>
                  <a:schemeClr val="tx1"/>
                </a:solidFill>
                <a:effectLst/>
                <a:latin typeface="+mn-lt"/>
                <a:ea typeface="+mn-ea"/>
                <a:cs typeface="+mn-cs"/>
              </a:rPr>
              <a:t>Projekt </a:t>
            </a:r>
            <a:r>
              <a:rPr lang="de-DE" sz="1200" b="1" kern="1200" dirty="0" err="1">
                <a:solidFill>
                  <a:schemeClr val="tx1"/>
                </a:solidFill>
                <a:effectLst/>
                <a:latin typeface="+mn-lt"/>
                <a:ea typeface="+mn-ea"/>
                <a:cs typeface="+mn-cs"/>
              </a:rPr>
              <a:t>KlapP</a:t>
            </a:r>
            <a:r>
              <a:rPr lang="de-DE" sz="1200" b="1" kern="1200" dirty="0">
                <a:solidFill>
                  <a:schemeClr val="tx1"/>
                </a:solidFill>
                <a:effectLst/>
                <a:latin typeface="+mn-lt"/>
                <a:ea typeface="+mn-ea"/>
                <a:cs typeface="+mn-cs"/>
              </a:rPr>
              <a:t> „Klimaanpassung in der Pflege“: Umsetzung von Hitzeaktionsplänen in Bayern auf Basis der Empfehlungen des Umweltbundesamts (Laufzeit: 01.10.2019 bis 30.09.2023)</a:t>
            </a:r>
            <a:endParaRPr lang="de-DE" sz="1200" kern="1200" dirty="0">
              <a:solidFill>
                <a:schemeClr val="tx1"/>
              </a:solidFill>
              <a:effectLst/>
              <a:latin typeface="+mn-lt"/>
              <a:ea typeface="+mn-ea"/>
              <a:cs typeface="+mn-cs"/>
            </a:endParaRPr>
          </a:p>
          <a:p>
            <a:r>
              <a:rPr lang="de-DE" sz="1200" u="sng" kern="1200" dirty="0">
                <a:solidFill>
                  <a:schemeClr val="tx1"/>
                </a:solidFill>
                <a:effectLst/>
                <a:latin typeface="+mn-lt"/>
                <a:ea typeface="+mn-ea"/>
                <a:cs typeface="+mn-cs"/>
                <a:hlinkClick r:id="rId5"/>
              </a:rPr>
              <a:t>https://www.lgl.bayern.de/forschung/forschung_gesundheit/fp_19_25_klapp_klimaanpassung_in_der_pflege.htm</a:t>
            </a:r>
            <a:endParaRPr lang="de-DE" sz="1200" u="sng" kern="1200" dirty="0">
              <a:solidFill>
                <a:schemeClr val="tx1"/>
              </a:solidFill>
              <a:effectLst/>
              <a:latin typeface="+mn-lt"/>
              <a:ea typeface="+mn-ea"/>
              <a:cs typeface="+mn-cs"/>
            </a:endParaRPr>
          </a:p>
          <a:p>
            <a:endParaRPr lang="de-DE" sz="1200" u="sng" kern="1200" dirty="0">
              <a:solidFill>
                <a:schemeClr val="tx1"/>
              </a:solidFill>
              <a:effectLst/>
              <a:latin typeface="+mn-lt"/>
              <a:ea typeface="+mn-ea"/>
              <a:cs typeface="+mn-cs"/>
            </a:endParaRPr>
          </a:p>
          <a:p>
            <a:r>
              <a:rPr lang="de-DE" sz="1200" u="none" kern="1200" dirty="0">
                <a:solidFill>
                  <a:schemeClr val="tx1"/>
                </a:solidFill>
                <a:effectLst/>
                <a:latin typeface="+mn-lt"/>
                <a:ea typeface="+mn-ea"/>
                <a:cs typeface="+mn-cs"/>
              </a:rPr>
              <a:t>Weitere </a:t>
            </a:r>
            <a:r>
              <a:rPr lang="de-DE" sz="1200" u="none" kern="1200" dirty="0" err="1">
                <a:solidFill>
                  <a:schemeClr val="tx1"/>
                </a:solidFill>
                <a:effectLst/>
                <a:latin typeface="+mn-lt"/>
                <a:ea typeface="+mn-ea"/>
                <a:cs typeface="+mn-cs"/>
              </a:rPr>
              <a:t>Good</a:t>
            </a:r>
            <a:r>
              <a:rPr lang="de-DE" sz="1200" u="none" kern="1200" dirty="0">
                <a:solidFill>
                  <a:schemeClr val="tx1"/>
                </a:solidFill>
                <a:effectLst/>
                <a:latin typeface="+mn-lt"/>
                <a:ea typeface="+mn-ea"/>
                <a:cs typeface="+mn-cs"/>
              </a:rPr>
              <a:t> Practice Beispiele zu Hitze: Modul 5</a:t>
            </a:r>
          </a:p>
          <a:p>
            <a:r>
              <a:rPr lang="de-DE" sz="1200" kern="1200" dirty="0">
                <a:solidFill>
                  <a:schemeClr val="tx1"/>
                </a:solidFill>
                <a:effectLst/>
                <a:latin typeface="+mn-lt"/>
                <a:ea typeface="+mn-ea"/>
                <a:cs typeface="+mn-cs"/>
              </a:rPr>
              <a:t> </a:t>
            </a:r>
            <a:endParaRPr lang="de-DE" baseline="0" dirty="0"/>
          </a:p>
        </p:txBody>
      </p:sp>
      <p:sp>
        <p:nvSpPr>
          <p:cNvPr id="4" name="Foliennummernplatzhalter 3"/>
          <p:cNvSpPr>
            <a:spLocks noGrp="1"/>
          </p:cNvSpPr>
          <p:nvPr>
            <p:ph type="sldNum" sz="quarter" idx="10"/>
          </p:nvPr>
        </p:nvSpPr>
        <p:spPr/>
        <p:txBody>
          <a:bodyPr/>
          <a:lstStyle/>
          <a:p>
            <a:fld id="{551367AA-DC43-43C4-BC99-49169608304F}" type="slidenum">
              <a:rPr lang="de-DE" smtClean="0"/>
              <a:t>44</a:t>
            </a:fld>
            <a:endParaRPr lang="de-DE"/>
          </a:p>
        </p:txBody>
      </p:sp>
    </p:spTree>
    <p:extLst>
      <p:ext uri="{BB962C8B-B14F-4D97-AF65-F5344CB8AC3E}">
        <p14:creationId xmlns:p14="http://schemas.microsoft.com/office/powerpoint/2010/main" val="31007745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u="none" kern="1200" dirty="0">
                <a:solidFill>
                  <a:schemeClr val="tx1"/>
                </a:solidFill>
                <a:effectLst/>
                <a:latin typeface="+mn-lt"/>
                <a:ea typeface="+mn-ea"/>
                <a:cs typeface="+mn-cs"/>
              </a:rPr>
              <a:t>Hier ein paar weiterführende Links zu Infektionskrankheiten, Infektionsschutz,</a:t>
            </a:r>
            <a:r>
              <a:rPr lang="de-DE" sz="1200" u="none" kern="1200" baseline="0" dirty="0">
                <a:solidFill>
                  <a:schemeClr val="tx1"/>
                </a:solidFill>
                <a:effectLst/>
                <a:latin typeface="+mn-lt"/>
                <a:ea typeface="+mn-ea"/>
                <a:cs typeface="+mn-cs"/>
              </a:rPr>
              <a:t> Infektionsradar, Wetter, Klima, Pollenradar, usw.</a:t>
            </a:r>
          </a:p>
          <a:p>
            <a:r>
              <a:rPr lang="de-DE" sz="1200" u="none" kern="1200" baseline="0" dirty="0">
                <a:solidFill>
                  <a:schemeClr val="tx1"/>
                </a:solidFill>
                <a:effectLst/>
                <a:latin typeface="+mn-lt"/>
                <a:ea typeface="+mn-ea"/>
                <a:cs typeface="+mn-cs"/>
                <a:sym typeface="Wingdings" panose="05000000000000000000" pitchFamily="2" charset="2"/>
              </a:rPr>
              <a:t> </a:t>
            </a:r>
            <a:r>
              <a:rPr lang="de-DE" sz="1200" u="none" kern="1200" baseline="0" dirty="0">
                <a:solidFill>
                  <a:schemeClr val="tx1"/>
                </a:solidFill>
                <a:effectLst/>
                <a:latin typeface="+mn-lt"/>
                <a:ea typeface="+mn-ea"/>
                <a:cs typeface="+mn-cs"/>
              </a:rPr>
              <a:t>Gezielte Recherche und routinierte Checks zu aktuellen Infektionskrankheiten, Hitzewarnungen oder Pollenaktivität können gut in die Praxisanleitung integriert werden.</a:t>
            </a:r>
          </a:p>
        </p:txBody>
      </p:sp>
      <p:sp>
        <p:nvSpPr>
          <p:cNvPr id="4" name="Foliennummernplatzhalter 3"/>
          <p:cNvSpPr>
            <a:spLocks noGrp="1"/>
          </p:cNvSpPr>
          <p:nvPr>
            <p:ph type="sldNum" sz="quarter" idx="10"/>
          </p:nvPr>
        </p:nvSpPr>
        <p:spPr/>
        <p:txBody>
          <a:bodyPr/>
          <a:lstStyle/>
          <a:p>
            <a:fld id="{551367AA-DC43-43C4-BC99-49169608304F}" type="slidenum">
              <a:rPr lang="de-DE" smtClean="0"/>
              <a:t>45</a:t>
            </a:fld>
            <a:endParaRPr lang="de-DE"/>
          </a:p>
        </p:txBody>
      </p:sp>
    </p:spTree>
    <p:extLst>
      <p:ext uri="{BB962C8B-B14F-4D97-AF65-F5344CB8AC3E}">
        <p14:creationId xmlns:p14="http://schemas.microsoft.com/office/powerpoint/2010/main" val="18949834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46</a:t>
            </a:fld>
            <a:endParaRPr lang="de-DE"/>
          </a:p>
        </p:txBody>
      </p:sp>
    </p:spTree>
    <p:extLst>
      <p:ext uri="{BB962C8B-B14F-4D97-AF65-F5344CB8AC3E}">
        <p14:creationId xmlns:p14="http://schemas.microsoft.com/office/powerpoint/2010/main" val="17489368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Pflegefachpersonen spielen eine zentrale Rolle im Kampf gegen die Klimakrise und bei der Anpassung an deren Folgen. Sie genießen hohes Vertrauen und können als Vorbilder für einen klimafreundlichen Lebensstil wirken, sog. </a:t>
            </a:r>
            <a:r>
              <a:rPr lang="de-DE" b="1" dirty="0" err="1"/>
              <a:t>Changemaker</a:t>
            </a:r>
            <a:r>
              <a:rPr lang="de-DE" dirty="0"/>
              <a:t>. (</a:t>
            </a:r>
            <a:r>
              <a:rPr lang="de-DE" dirty="0" err="1"/>
              <a:t>Isfort</a:t>
            </a:r>
            <a:r>
              <a:rPr lang="de-DE" dirty="0"/>
              <a:t>, 2013)</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Der International Council </a:t>
            </a:r>
            <a:r>
              <a:rPr lang="de-DE" dirty="0" err="1"/>
              <a:t>of</a:t>
            </a:r>
            <a:r>
              <a:rPr lang="de-DE" dirty="0"/>
              <a:t> </a:t>
            </a:r>
            <a:r>
              <a:rPr lang="de-DE" dirty="0" err="1"/>
              <a:t>Nurses</a:t>
            </a:r>
            <a:r>
              <a:rPr lang="de-DE" dirty="0"/>
              <a:t> (ICN) fordert sie dazu auf, eine </a:t>
            </a:r>
            <a:r>
              <a:rPr lang="de-DE" b="1" dirty="0"/>
              <a:t>Führungsrolle</a:t>
            </a:r>
            <a:r>
              <a:rPr lang="de-DE" dirty="0"/>
              <a:t> zu übernehmen und klimaresistente Gesundheitssysteme mitzugestalten. Durch ihr Fachwissen und kreative Ansätze tragen sie zur </a:t>
            </a:r>
            <a:r>
              <a:rPr lang="de-DE" b="1" dirty="0"/>
              <a:t>Förderung planetarer Gesundheit und sozialer Gerechtigkeit </a:t>
            </a:r>
            <a:r>
              <a:rPr lang="de-DE" dirty="0"/>
              <a:t>bei,</a:t>
            </a:r>
            <a:r>
              <a:rPr lang="de-DE" baseline="0" dirty="0"/>
              <a:t> </a:t>
            </a:r>
            <a:r>
              <a:rPr lang="de-DE" dirty="0"/>
              <a:t>fördern eine </a:t>
            </a:r>
            <a:r>
              <a:rPr lang="de-DE" sz="1200" b="1" dirty="0"/>
              <a:t>klimafreundliche Lebensweisen</a:t>
            </a:r>
            <a:r>
              <a:rPr lang="de-DE" sz="1200" dirty="0"/>
              <a:t>,</a:t>
            </a:r>
            <a:r>
              <a:rPr lang="de-DE" sz="1200" baseline="0" dirty="0"/>
              <a:t> helfen zum </a:t>
            </a:r>
            <a:r>
              <a:rPr lang="de-DE" sz="1200" dirty="0"/>
              <a:t>Aufbau von </a:t>
            </a:r>
            <a:r>
              <a:rPr lang="de-DE" sz="1200" b="1" dirty="0"/>
              <a:t>Resilienz</a:t>
            </a:r>
            <a:r>
              <a:rPr lang="de-DE" sz="1200" dirty="0"/>
              <a:t> bei zu Pflegenden, stehen für </a:t>
            </a:r>
            <a:r>
              <a:rPr lang="de-DE" sz="1200" b="1" dirty="0"/>
              <a:t>klimafreundlichen Gesundheitspraktiken </a:t>
            </a:r>
            <a:r>
              <a:rPr lang="de-DE" sz="1200" b="0" dirty="0"/>
              <a:t>ein</a:t>
            </a:r>
            <a:r>
              <a:rPr lang="de-DE" sz="1200" b="1" dirty="0"/>
              <a:t> </a:t>
            </a:r>
            <a:r>
              <a:rPr lang="de-DE" sz="1200" b="0" dirty="0"/>
              <a:t>und</a:t>
            </a:r>
            <a:r>
              <a:rPr lang="de-DE" sz="1200" b="0" baseline="0" dirty="0"/>
              <a:t> helfen gleichzeitig</a:t>
            </a:r>
            <a:r>
              <a:rPr lang="de-DE" sz="1200" dirty="0"/>
              <a:t> bei der </a:t>
            </a:r>
            <a:r>
              <a:rPr lang="de-DE" sz="1200" b="1" dirty="0"/>
              <a:t>Reduktion von umweltschädlichen Praktiken </a:t>
            </a:r>
            <a:r>
              <a:rPr lang="de-DE" sz="1200" dirty="0"/>
              <a:t>im Gesundheitswesen.</a:t>
            </a: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(ICN, 2018; ICN, 2021; </a:t>
            </a:r>
            <a:r>
              <a:rPr lang="de-DE" dirty="0" err="1"/>
              <a:t>Wihofszky</a:t>
            </a:r>
            <a:r>
              <a:rPr lang="de-DE" dirty="0"/>
              <a:t> &amp; Huss, 2024).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In ihrem Berufsalltag haben Pflegefachpersonen vielfältige Möglichkeiten, klimafreundliche Praktiken zu etablieren – von der Reduktion von Einwegmaterialien bis hin zur Energieeinsparung – und motivieren sowohl Kolleg*innen</a:t>
            </a:r>
            <a:r>
              <a:rPr lang="de-DE" baseline="0" dirty="0"/>
              <a:t> </a:t>
            </a:r>
            <a:r>
              <a:rPr lang="de-DE" dirty="0"/>
              <a:t>als auch zu</a:t>
            </a:r>
            <a:r>
              <a:rPr lang="de-DE" baseline="0" dirty="0"/>
              <a:t> Pflegende</a:t>
            </a:r>
            <a:r>
              <a:rPr lang="de-DE" dirty="0"/>
              <a:t>, sich für eine nachhaltige Gesundheitsversorgung zu engagieren.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Überleitung:</a:t>
            </a:r>
            <a:r>
              <a:rPr lang="de-DE" b="1" baseline="0" dirty="0"/>
              <a:t> </a:t>
            </a:r>
            <a:r>
              <a:rPr lang="de-DE" baseline="0" dirty="0"/>
              <a:t>Natürlich ist die Klimakrise mit vielen negativen Aspekten und Auswirkungen verbunden. Aber nichts ist so schwarz, wie es scheint. Durch die Übernahme von Verantwortung und das gezielte Handeln können wird die negativen Folgen der Klimakrise abmildern und auffangen. Daher wollen wir auch das Modul mit einem positiven Gefühl und hoffnungsvollen Gedanken beenden…</a:t>
            </a:r>
          </a:p>
        </p:txBody>
      </p:sp>
      <p:sp>
        <p:nvSpPr>
          <p:cNvPr id="4" name="Foliennummernplatzhalter 3"/>
          <p:cNvSpPr>
            <a:spLocks noGrp="1"/>
          </p:cNvSpPr>
          <p:nvPr>
            <p:ph type="sldNum" sz="quarter" idx="10"/>
          </p:nvPr>
        </p:nvSpPr>
        <p:spPr/>
        <p:txBody>
          <a:bodyPr/>
          <a:lstStyle/>
          <a:p>
            <a:fld id="{551367AA-DC43-43C4-BC99-49169608304F}" type="slidenum">
              <a:rPr lang="de-DE" smtClean="0"/>
              <a:t>47</a:t>
            </a:fld>
            <a:endParaRPr lang="de-DE"/>
          </a:p>
        </p:txBody>
      </p:sp>
    </p:spTree>
    <p:extLst>
      <p:ext uri="{BB962C8B-B14F-4D97-AF65-F5344CB8AC3E}">
        <p14:creationId xmlns:p14="http://schemas.microsoft.com/office/powerpoint/2010/main" val="31946539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Dies ist ein Gedicht der Krankenschwester und Motivationssprecherin Donna</a:t>
            </a:r>
            <a:r>
              <a:rPr lang="de-DE" sz="1200" kern="1200" baseline="0" dirty="0">
                <a:solidFill>
                  <a:schemeClr val="tx1"/>
                </a:solidFill>
                <a:effectLst/>
                <a:latin typeface="+mn-lt"/>
                <a:ea typeface="+mn-ea"/>
                <a:cs typeface="+mn-cs"/>
              </a:rPr>
              <a:t> </a:t>
            </a:r>
            <a:r>
              <a:rPr lang="de-DE" sz="1200" kern="1200" baseline="0" dirty="0" err="1">
                <a:solidFill>
                  <a:schemeClr val="tx1"/>
                </a:solidFill>
                <a:effectLst/>
                <a:latin typeface="+mn-lt"/>
                <a:ea typeface="+mn-ea"/>
                <a:cs typeface="+mn-cs"/>
              </a:rPr>
              <a:t>Cardillo</a:t>
            </a:r>
            <a:r>
              <a:rPr lang="de-DE" sz="1200" kern="1200" baseline="0" dirty="0">
                <a:solidFill>
                  <a:schemeClr val="tx1"/>
                </a:solidFill>
                <a:effectLst/>
                <a:latin typeface="+mn-lt"/>
                <a:ea typeface="+mn-ea"/>
                <a:cs typeface="+mn-cs"/>
              </a:rPr>
              <a:t> aus </a:t>
            </a:r>
            <a:r>
              <a:rPr lang="de-DE" sz="1200" kern="1200" baseline="0" dirty="0" err="1">
                <a:solidFill>
                  <a:schemeClr val="tx1"/>
                </a:solidFill>
                <a:effectLst/>
                <a:latin typeface="+mn-lt"/>
                <a:ea typeface="+mn-ea"/>
                <a:cs typeface="+mn-cs"/>
              </a:rPr>
              <a:t>Sea</a:t>
            </a:r>
            <a:r>
              <a:rPr lang="de-DE" sz="1200" kern="1200" baseline="0" dirty="0">
                <a:solidFill>
                  <a:schemeClr val="tx1"/>
                </a:solidFill>
                <a:effectLst/>
                <a:latin typeface="+mn-lt"/>
                <a:ea typeface="+mn-ea"/>
                <a:cs typeface="+mn-cs"/>
              </a:rPr>
              <a:t> </a:t>
            </a:r>
            <a:r>
              <a:rPr lang="de-DE" sz="1200" kern="1200" baseline="0" dirty="0" err="1">
                <a:solidFill>
                  <a:schemeClr val="tx1"/>
                </a:solidFill>
                <a:effectLst/>
                <a:latin typeface="+mn-lt"/>
                <a:ea typeface="+mn-ea"/>
                <a:cs typeface="+mn-cs"/>
              </a:rPr>
              <a:t>Girt</a:t>
            </a:r>
            <a:r>
              <a:rPr lang="de-DE" sz="1200" kern="1200" baseline="0" dirty="0">
                <a:solidFill>
                  <a:schemeClr val="tx1"/>
                </a:solidFill>
                <a:effectLst/>
                <a:latin typeface="+mn-lt"/>
                <a:ea typeface="+mn-ea"/>
                <a:cs typeface="+mn-cs"/>
              </a:rPr>
              <a:t>, New Jersey (USA). </a:t>
            </a:r>
            <a:r>
              <a:rPr lang="de-DE" sz="1200" kern="1200" dirty="0">
                <a:solidFill>
                  <a:schemeClr val="tx1"/>
                </a:solidFill>
                <a:effectLst/>
                <a:latin typeface="+mn-lt"/>
                <a:ea typeface="+mn-ea"/>
                <a:cs typeface="+mn-cs"/>
              </a:rPr>
              <a:t>©Copyright Donna </a:t>
            </a:r>
            <a:r>
              <a:rPr lang="de-DE" sz="1200" kern="1200" dirty="0" err="1">
                <a:solidFill>
                  <a:schemeClr val="tx1"/>
                </a:solidFill>
                <a:effectLst/>
                <a:latin typeface="+mn-lt"/>
                <a:ea typeface="+mn-ea"/>
                <a:cs typeface="+mn-cs"/>
              </a:rPr>
              <a:t>Cardillo</a:t>
            </a:r>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Mit Genehmigung verwendet. Aus der englischen Originalversion „</a:t>
            </a:r>
            <a:r>
              <a:rPr lang="de-DE" sz="1200" kern="1200" dirty="0" err="1">
                <a:solidFill>
                  <a:schemeClr val="tx1"/>
                </a:solidFill>
                <a:effectLst/>
                <a:latin typeface="+mn-lt"/>
                <a:ea typeface="+mn-ea"/>
                <a:cs typeface="+mn-cs"/>
              </a:rPr>
              <a:t>When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One</a:t>
            </a:r>
            <a:r>
              <a:rPr lang="de-DE" sz="1200" kern="1200" dirty="0">
                <a:solidFill>
                  <a:schemeClr val="tx1"/>
                </a:solidFill>
                <a:effectLst/>
                <a:latin typeface="+mn-lt"/>
                <a:ea typeface="+mn-ea"/>
                <a:cs typeface="+mn-cs"/>
              </a:rPr>
              <a:t> Nurse“ übersetzt.</a:t>
            </a:r>
          </a:p>
          <a:p>
            <a:r>
              <a:rPr lang="de-DE" sz="1200" kern="1200" dirty="0">
                <a:solidFill>
                  <a:schemeClr val="tx1"/>
                </a:solidFill>
                <a:effectLst/>
                <a:latin typeface="+mn-lt"/>
                <a:ea typeface="+mn-ea"/>
                <a:cs typeface="+mn-cs"/>
                <a:sym typeface="Wingdings" panose="05000000000000000000" pitchFamily="2" charset="2"/>
              </a:rPr>
              <a:t> Gedicht vorlesen oder lesen lassen.</a:t>
            </a:r>
            <a:endParaRPr lang="de-DE"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dirty="0"/>
              <a:t>Das Prinzip Hoffnung ist entscheidend, um tiefgreifende Transformationsprozesse in der Pflege anzustoßen. Hoffnung gibt die innere Kraft und Motivation, Veränderungen anzugehen und über sich hinauszuwachsen, auch wenn die Herausforderungen – wie die Anpassung an die Klimakrise – enorm erscheinen. Hoffnung erzeugt eine positive Vision, die andere inspiriert und ihnen zeigt, dass Wandel möglich ist.</a:t>
            </a:r>
          </a:p>
          <a:p>
            <a:endParaRPr lang="de-DE" dirty="0"/>
          </a:p>
          <a:p>
            <a:r>
              <a:rPr lang="de-DE" dirty="0"/>
              <a:t>Im Gedicht von Donna </a:t>
            </a:r>
            <a:r>
              <a:rPr lang="de-DE" dirty="0" err="1"/>
              <a:t>Cardillo</a:t>
            </a:r>
            <a:r>
              <a:rPr lang="de-DE" dirty="0"/>
              <a:t> wird beschrieben, wie eine einzelne Pflegefachperson den ersten Schritt macht, mutig vorangeht und dadurch eine Bewegung in Gang setzt, die andere mitreißt. Indem eine Pflegefachperson zum Vorbild wird und aktiv klimafreundliche Praktiken umsetzt, zeigt sie anderen, dass Veränderung machbar ist. Dies erzeugt einen Dominoeffekt: Ein Schritt von einer Person kann das Verhalten der ganzen Gruppe beeinflussen und einen Prozess der Veränderung auslösen. So wird das Engagement einer Einzelnen zum Impuls für alle, nachhaltige Gesundheitspraktiken und Klimaschutz in ihren Berufsalltag zu integrieren – bis der Wandel im gesamten Berufsfeld spürbar ist.</a:t>
            </a:r>
          </a:p>
          <a:p>
            <a:endParaRPr lang="de-DE" dirty="0"/>
          </a:p>
          <a:p>
            <a:r>
              <a:rPr lang="de-DE" dirty="0"/>
              <a:t>Dieser Dominoeffekt zeigt, dass Mut und Hoffnung der Schlüssel sind, um gemeinsam als Pflegeberuf zu einer gesunderen und gerechteren Zukunft beizutragen. (</a:t>
            </a:r>
            <a:r>
              <a:rPr lang="de-DE" dirty="0" err="1"/>
              <a:t>Castellini</a:t>
            </a:r>
            <a:r>
              <a:rPr lang="de-DE" baseline="0" dirty="0"/>
              <a:t> et al., 2024; </a:t>
            </a:r>
            <a:r>
              <a:rPr lang="de-DE" dirty="0" err="1"/>
              <a:t>Ojala</a:t>
            </a:r>
            <a:r>
              <a:rPr lang="de-DE" dirty="0"/>
              <a:t>, 2023)</a:t>
            </a:r>
          </a:p>
          <a:p>
            <a:endParaRPr lang="de-DE" dirty="0"/>
          </a:p>
          <a:p>
            <a:r>
              <a:rPr lang="de-DE" u="sng" dirty="0"/>
              <a:t>Hinweis</a:t>
            </a:r>
            <a:r>
              <a:rPr lang="de-DE" u="sng" baseline="0" dirty="0"/>
              <a:t> für den Schluss</a:t>
            </a:r>
            <a:r>
              <a:rPr lang="de-DE" baseline="0" dirty="0"/>
              <a:t>: In ILIAS befindet sich ein Ordner mit den ausführlichen Inhalten zu den wichtigsten Themen aus Modul 6 als Take-Home-Dokumente, auch zu den Themen, die heute nur angeschnitten wurden (z. B. Psychische Gesundheitslast). Außerdem wird ein Maßnahmenkatalog zum Thema angeboten, der sich mit veränderten Aufgaben und der veränderten Rolle der Pflege auseinandersetzt.</a:t>
            </a:r>
          </a:p>
          <a:p>
            <a:r>
              <a:rPr lang="de-DE" baseline="0" dirty="0"/>
              <a:t>Alle Materialien können auch für Praxisanleitungen und Auszubildende genutzt werden.</a:t>
            </a:r>
            <a:endParaRPr lang="de-DE" dirty="0"/>
          </a:p>
          <a:p>
            <a:endParaRPr lang="de-DE" baseline="0" dirty="0"/>
          </a:p>
        </p:txBody>
      </p:sp>
      <p:sp>
        <p:nvSpPr>
          <p:cNvPr id="4" name="Foliennummernplatzhalter 3"/>
          <p:cNvSpPr>
            <a:spLocks noGrp="1"/>
          </p:cNvSpPr>
          <p:nvPr>
            <p:ph type="sldNum" sz="quarter" idx="10"/>
          </p:nvPr>
        </p:nvSpPr>
        <p:spPr/>
        <p:txBody>
          <a:bodyPr/>
          <a:lstStyle/>
          <a:p>
            <a:fld id="{551367AA-DC43-43C4-BC99-49169608304F}" type="slidenum">
              <a:rPr lang="de-DE" smtClean="0"/>
              <a:t>48</a:t>
            </a:fld>
            <a:endParaRPr lang="de-DE"/>
          </a:p>
        </p:txBody>
      </p:sp>
    </p:spTree>
    <p:extLst>
      <p:ext uri="{BB962C8B-B14F-4D97-AF65-F5344CB8AC3E}">
        <p14:creationId xmlns:p14="http://schemas.microsoft.com/office/powerpoint/2010/main" val="26810147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1" dirty="0"/>
              <a:t>Vertiefende</a:t>
            </a:r>
            <a:r>
              <a:rPr lang="de-DE" sz="1000" b="1" baseline="0" dirty="0"/>
              <a:t> Inhalte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000" b="1" dirty="0">
              <a:latin typeface="+mn-lt"/>
            </a:endParaRPr>
          </a:p>
          <a:p>
            <a:r>
              <a:rPr lang="de-DE" sz="1000" dirty="0"/>
              <a:t>Der erweiterte </a:t>
            </a:r>
            <a:r>
              <a:rPr lang="de-DE" sz="1000" baseline="0" dirty="0"/>
              <a:t>Transfer bietet Raum für Diskussion und hilft dabei, einen intensiveren Bezug zur Praxisanleitung herzustellen.</a:t>
            </a:r>
          </a:p>
          <a:p>
            <a:r>
              <a:rPr lang="de-DE" sz="1000" baseline="0" dirty="0"/>
              <a:t>Hier kann eine offene Diskussion stattfinden.</a:t>
            </a:r>
          </a:p>
          <a:p>
            <a:r>
              <a:rPr lang="de-DE" sz="1000" baseline="0" dirty="0"/>
              <a:t>Je nach verfügbarer Zeit können auch nur einzelne Fragen behandelt werden.</a:t>
            </a:r>
            <a:endParaRPr lang="de-DE" sz="1000" dirty="0"/>
          </a:p>
          <a:p>
            <a:endParaRPr lang="de-DE" sz="1000" baseline="0" dirty="0"/>
          </a:p>
          <a:p>
            <a:r>
              <a:rPr lang="de-DE" sz="1000" baseline="0" dirty="0"/>
              <a:t>Mögliche Ideen:</a:t>
            </a:r>
            <a:endParaRPr lang="de-DE" sz="1000" b="1" dirty="0">
              <a:latin typeface="+mn-lt"/>
            </a:endParaRPr>
          </a:p>
          <a:p>
            <a:pPr lvl="0" rtl="0"/>
            <a:r>
              <a:rPr lang="de-DE" sz="1200" b="1" dirty="0">
                <a:latin typeface="+mn-lt"/>
              </a:rPr>
              <a:t>Bewusstsein: </a:t>
            </a:r>
          </a:p>
          <a:p>
            <a:pPr marL="171450" indent="-171450">
              <a:buFont typeface="Arial" panose="020B0604020202020204" pitchFamily="34" charset="0"/>
              <a:buChar char="•"/>
            </a:pPr>
            <a:r>
              <a:rPr lang="de-DE" sz="1200" b="0" dirty="0">
                <a:latin typeface="+mn-lt"/>
              </a:rPr>
              <a:t>Bringen die Lernenden bereits Ideen</a:t>
            </a:r>
            <a:r>
              <a:rPr lang="de-DE" sz="1200" b="0" baseline="0" dirty="0">
                <a:latin typeface="+mn-lt"/>
              </a:rPr>
              <a:t> aus</a:t>
            </a:r>
            <a:r>
              <a:rPr lang="de-DE" sz="1200" b="0" dirty="0">
                <a:latin typeface="+mn-lt"/>
              </a:rPr>
              <a:t> der theoretischen Ausbildung mit in die Praxis?</a:t>
            </a:r>
          </a:p>
          <a:p>
            <a:pPr marL="171450" indent="-171450">
              <a:buFont typeface="Arial" panose="020B0604020202020204" pitchFamily="34" charset="0"/>
              <a:buChar char="•"/>
            </a:pPr>
            <a:r>
              <a:rPr lang="de-DE" sz="1200" b="0" dirty="0">
                <a:latin typeface="+mn-lt"/>
              </a:rPr>
              <a:t>Haben Themen</a:t>
            </a:r>
            <a:r>
              <a:rPr lang="de-DE" sz="1200" b="0" baseline="0" dirty="0">
                <a:latin typeface="+mn-lt"/>
              </a:rPr>
              <a:t> wie neue Infektionskrankheiten, Hitze, Naturkatastrophen, etc. bereits einen besonderen Stellenwert in Ihrer Praxis?</a:t>
            </a:r>
          </a:p>
          <a:p>
            <a:pPr marL="171450" indent="-171450">
              <a:buFont typeface="Arial" panose="020B0604020202020204" pitchFamily="34" charset="0"/>
              <a:buChar char="•"/>
            </a:pPr>
            <a:r>
              <a:rPr lang="de-DE" sz="1200" b="0" baseline="0" dirty="0">
                <a:latin typeface="+mn-lt"/>
              </a:rPr>
              <a:t>Alltagssituationen können gut genutzt werden, um Gespräche über das Thema anzuregen.</a:t>
            </a:r>
          </a:p>
          <a:p>
            <a:pPr marL="0" indent="0">
              <a:buFont typeface="Arial" panose="020B0604020202020204" pitchFamily="34" charset="0"/>
              <a:buNone/>
            </a:pPr>
            <a:r>
              <a:rPr lang="de-DE" sz="1200" b="1" baseline="0" dirty="0">
                <a:latin typeface="+mn-lt"/>
              </a:rPr>
              <a:t>Praxisanleitung:</a:t>
            </a:r>
            <a:r>
              <a:rPr lang="de-DE" sz="1200" b="0" baseline="0" dirty="0">
                <a:latin typeface="+mn-lt"/>
              </a:rPr>
              <a:t> Eigenes Erleben berichten lassen.</a:t>
            </a:r>
            <a:endParaRPr lang="de-DE" sz="1200" b="1" baseline="0" dirty="0">
              <a:latin typeface="+mn-lt"/>
            </a:endParaRPr>
          </a:p>
          <a:p>
            <a:pPr lvl="0" rtl="0"/>
            <a:r>
              <a:rPr lang="de-DE" sz="1200" b="1" baseline="0" dirty="0">
                <a:latin typeface="+mn-lt"/>
              </a:rPr>
              <a:t>Theorie-Praxis-Transfer</a:t>
            </a:r>
            <a:r>
              <a:rPr lang="de-DE" sz="1200" b="0" baseline="0" dirty="0">
                <a:latin typeface="+mn-lt"/>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aseline="0" dirty="0"/>
              <a:t>Ganzkörperpflege und Schutzmaßnahmen (z. B. Insektenschutz oder UV-Schutz) kombinieren lassen,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aseline="0" dirty="0"/>
              <a:t>Recherche zu Themen anleiten,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aseline="0" dirty="0"/>
              <a:t>Einbindung der Themen in die Dokumentation (Hautbeobachtung, Infektionszeichen, Impfschutz, usw.)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aseline="0" dirty="0"/>
              <a:t>Anlegen/ Einsatz von Schutzausrüstung üben,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aseline="0" dirty="0"/>
              <a:t>Infoveranstaltungen organisieren lassen,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aseline="0" dirty="0"/>
              <a:t>Risikobewertung durchführen lassen (z. B. Aufenthalte im Freien, Impfschutz, Reisefreudigkeit von Patient*Innen und Angehörigen),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aseline="0" dirty="0"/>
              <a:t>Beratungsgespräche zum Thema üben,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aseline="0" dirty="0"/>
              <a:t>kultursensible Pflege in die Anleitung mit einbinden,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aseline="0" dirty="0"/>
              <a:t>Schutzpläne entwickeln lassen bzw. den Umgang damit üben,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aseline="0" dirty="0"/>
              <a:t>Notfallszenarien (z. B. Überschwemmung, starke Hitze) besprechen,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aseline="0" dirty="0"/>
              <a:t>usw.</a:t>
            </a:r>
          </a:p>
        </p:txBody>
      </p:sp>
      <p:sp>
        <p:nvSpPr>
          <p:cNvPr id="4" name="Foliennummernplatzhalter 3"/>
          <p:cNvSpPr>
            <a:spLocks noGrp="1"/>
          </p:cNvSpPr>
          <p:nvPr>
            <p:ph type="sldNum" sz="quarter" idx="10"/>
          </p:nvPr>
        </p:nvSpPr>
        <p:spPr/>
        <p:txBody>
          <a:bodyPr/>
          <a:lstStyle/>
          <a:p>
            <a:fld id="{551367AA-DC43-43C4-BC99-49169608304F}" type="slidenum">
              <a:rPr lang="de-DE" smtClean="0"/>
              <a:t>49</a:t>
            </a:fld>
            <a:endParaRPr lang="de-DE"/>
          </a:p>
        </p:txBody>
      </p:sp>
    </p:spTree>
    <p:extLst>
      <p:ext uri="{BB962C8B-B14F-4D97-AF65-F5344CB8AC3E}">
        <p14:creationId xmlns:p14="http://schemas.microsoft.com/office/powerpoint/2010/main" val="499524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Vorstellung der</a:t>
            </a:r>
            <a:r>
              <a:rPr lang="de-DE" baseline="0" dirty="0"/>
              <a:t> Modulinhalte</a:t>
            </a:r>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5</a:t>
            </a:fld>
            <a:endParaRPr lang="de-DE"/>
          </a:p>
        </p:txBody>
      </p:sp>
    </p:spTree>
    <p:extLst>
      <p:ext uri="{BB962C8B-B14F-4D97-AF65-F5344CB8AC3E}">
        <p14:creationId xmlns:p14="http://schemas.microsoft.com/office/powerpoint/2010/main" val="2045302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Zum Abschluss erfolgt eine Reflexion.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t>Frage an die Gruppe: Was konnten Sie aus der heutigen Veranstaltung mitnehmen?</a:t>
            </a:r>
          </a:p>
          <a:p>
            <a:pPr lvl="0"/>
            <a:endParaRPr lang="de-DE" sz="1200"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Hinweis</a:t>
            </a:r>
            <a:r>
              <a:rPr lang="de-DE" sz="1200" kern="1200" baseline="0" dirty="0">
                <a:solidFill>
                  <a:schemeClr val="tx1"/>
                </a:solidFill>
                <a:effectLst/>
                <a:latin typeface="+mn-lt"/>
                <a:ea typeface="+mn-ea"/>
                <a:cs typeface="+mn-cs"/>
              </a:rPr>
              <a:t> an die Gruppe, dass in ILIAS ein Maßnahmenkatalog erhältlich ist, der auch die veränderte pflegerische Rolle hinsichtlich des Themas beleuchtet.</a:t>
            </a:r>
            <a:endParaRPr lang="de-DE" sz="1200" kern="1200" dirty="0">
              <a:solidFill>
                <a:schemeClr val="tx1"/>
              </a:solidFill>
              <a:effectLst/>
              <a:latin typeface="+mn-lt"/>
              <a:ea typeface="+mn-ea"/>
              <a:cs typeface="+mn-cs"/>
            </a:endParaRPr>
          </a:p>
          <a:p>
            <a:pPr lvl="0"/>
            <a:endParaRPr lang="de-DE" sz="1200"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Nochmal</a:t>
            </a:r>
            <a:r>
              <a:rPr lang="de-DE" sz="1200" kern="1200" baseline="0" dirty="0">
                <a:solidFill>
                  <a:schemeClr val="tx1"/>
                </a:solidFill>
                <a:effectLst/>
                <a:latin typeface="+mn-lt"/>
                <a:ea typeface="+mn-ea"/>
                <a:cs typeface="+mn-cs"/>
              </a:rPr>
              <a:t> e</a:t>
            </a:r>
            <a:r>
              <a:rPr lang="de-DE" sz="1200" kern="1200" dirty="0">
                <a:solidFill>
                  <a:schemeClr val="tx1"/>
                </a:solidFill>
                <a:effectLst/>
                <a:latin typeface="+mn-lt"/>
                <a:ea typeface="+mn-ea"/>
                <a:cs typeface="+mn-cs"/>
              </a:rPr>
              <a:t>rwähnenswert</a:t>
            </a:r>
            <a:r>
              <a:rPr lang="de-DE" sz="1200" kern="1200" baseline="0" dirty="0">
                <a:solidFill>
                  <a:schemeClr val="tx1"/>
                </a:solidFill>
                <a:effectLst/>
                <a:latin typeface="+mn-lt"/>
                <a:ea typeface="+mn-ea"/>
                <a:cs typeface="+mn-cs"/>
              </a:rPr>
              <a:t> für Lehrende:</a:t>
            </a:r>
            <a:endParaRPr lang="de-DE" sz="1200" kern="1200" dirty="0">
              <a:solidFill>
                <a:schemeClr val="tx1"/>
              </a:solidFill>
              <a:effectLst/>
              <a:latin typeface="+mn-lt"/>
              <a:ea typeface="+mn-ea"/>
              <a:cs typeface="+mn-cs"/>
            </a:endParaRPr>
          </a:p>
          <a:p>
            <a:pPr marL="342900" lvl="0" indent="-342900">
              <a:lnSpc>
                <a:spcPct val="107000"/>
              </a:lnSpc>
              <a:spcAft>
                <a:spcPts val="0"/>
              </a:spcAft>
              <a:buFont typeface="Arial" panose="020B0604020202020204" pitchFamily="34" charset="0"/>
              <a:buChar char="•"/>
            </a:pPr>
            <a:r>
              <a:rPr lang="de-DE" sz="1200" dirty="0">
                <a:effectLst/>
                <a:latin typeface="Arial" panose="020B0604020202020204" pitchFamily="34" charset="0"/>
                <a:ea typeface="Calibri" panose="020F0502020204030204" pitchFamily="34" charset="0"/>
                <a:cs typeface="Times New Roman" panose="02020603050405020304" pitchFamily="18" charset="0"/>
              </a:rPr>
              <a:t>Klimabedingte Erkrankungen stellen Pflegefachpersonen zunehmend vor neue Herausforderung.</a:t>
            </a:r>
          </a:p>
          <a:p>
            <a:pPr marL="342900" lvl="0" indent="-342900">
              <a:lnSpc>
                <a:spcPct val="107000"/>
              </a:lnSpc>
              <a:spcAft>
                <a:spcPts val="0"/>
              </a:spcAft>
              <a:buFont typeface="Arial" panose="020B0604020202020204" pitchFamily="34" charset="0"/>
              <a:buChar char="•"/>
            </a:pPr>
            <a:r>
              <a:rPr lang="de-DE" sz="1200" dirty="0">
                <a:effectLst/>
                <a:latin typeface="Arial" panose="020B0604020202020204" pitchFamily="34" charset="0"/>
                <a:ea typeface="Calibri" panose="020F0502020204030204" pitchFamily="34" charset="0"/>
                <a:cs typeface="Times New Roman" panose="02020603050405020304" pitchFamily="18" charset="0"/>
              </a:rPr>
              <a:t>Die</a:t>
            </a:r>
            <a:r>
              <a:rPr lang="de-DE" sz="1200" baseline="0" dirty="0">
                <a:effectLst/>
                <a:latin typeface="Arial" panose="020B0604020202020204" pitchFamily="34" charset="0"/>
                <a:ea typeface="Calibri" panose="020F0502020204030204" pitchFamily="34" charset="0"/>
                <a:cs typeface="Times New Roman" panose="02020603050405020304" pitchFamily="18" charset="0"/>
              </a:rPr>
              <a:t> Zusammenarbeit und der Austausch im interdisziplinären Team wird immer wichtiger.</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pPr>
            <a:r>
              <a:rPr lang="de-DE" sz="1200" baseline="0" dirty="0">
                <a:effectLst/>
                <a:latin typeface="Arial" panose="020B0604020202020204" pitchFamily="34" charset="0"/>
                <a:ea typeface="Calibri" panose="020F0502020204030204" pitchFamily="34" charset="0"/>
                <a:cs typeface="Times New Roman" panose="02020603050405020304" pitchFamily="18" charset="0"/>
              </a:rPr>
              <a:t>Pflegefachpersonen haben die Verantwortung, sich stets weiterzubilden und auf dem Laufenden zu halten – dies sollte auch an Auszubildende weiter gegeben werden.</a:t>
            </a:r>
          </a:p>
          <a:p>
            <a:pPr marL="342900" lvl="0" indent="-342900">
              <a:lnSpc>
                <a:spcPct val="107000"/>
              </a:lnSpc>
              <a:spcAft>
                <a:spcPts val="0"/>
              </a:spcAft>
              <a:buFont typeface="Arial" panose="020B0604020202020204" pitchFamily="34" charset="0"/>
              <a:buChar char="•"/>
            </a:pPr>
            <a:r>
              <a:rPr lang="de-DE" sz="1200" baseline="0" dirty="0">
                <a:effectLst/>
                <a:latin typeface="Arial" panose="020B0604020202020204" pitchFamily="34" charset="0"/>
                <a:ea typeface="Calibri" panose="020F0502020204030204" pitchFamily="34" charset="0"/>
                <a:cs typeface="Times New Roman" panose="02020603050405020304" pitchFamily="18" charset="0"/>
              </a:rPr>
              <a:t>Nicht nur Fremdschutz sondern auch Eigenschutz wird immer relevanter angesichts der Herausforderungen, die die Klimakrise mit sich bringt.</a:t>
            </a:r>
          </a:p>
          <a:p>
            <a:pPr marL="342900" lvl="0" indent="-342900">
              <a:lnSpc>
                <a:spcPct val="107000"/>
              </a:lnSpc>
              <a:spcAft>
                <a:spcPts val="0"/>
              </a:spcAft>
              <a:buFont typeface="Arial" panose="020B0604020202020204" pitchFamily="34" charset="0"/>
              <a:buChar char="•"/>
            </a:pPr>
            <a:r>
              <a:rPr lang="de-DE" sz="1200" baseline="0" dirty="0">
                <a:effectLst/>
                <a:latin typeface="Arial" panose="020B0604020202020204" pitchFamily="34" charset="0"/>
                <a:ea typeface="Calibri" panose="020F0502020204030204" pitchFamily="34" charset="0"/>
                <a:cs typeface="Times New Roman" panose="02020603050405020304" pitchFamily="18" charset="0"/>
              </a:rPr>
              <a:t>Pflegefachpersonen haben eine Vorbildfunktion und tragen eine ethische Verantwortung, die durch die Klimakrise und ihre Auswirkungen auf die menschliche Gesundheit immer wieder auf die Probe gestellt wird.</a:t>
            </a:r>
          </a:p>
        </p:txBody>
      </p:sp>
      <p:sp>
        <p:nvSpPr>
          <p:cNvPr id="4" name="Foliennummernplatzhalter 3"/>
          <p:cNvSpPr>
            <a:spLocks noGrp="1"/>
          </p:cNvSpPr>
          <p:nvPr>
            <p:ph type="sldNum" sz="quarter" idx="10"/>
          </p:nvPr>
        </p:nvSpPr>
        <p:spPr/>
        <p:txBody>
          <a:bodyPr/>
          <a:lstStyle/>
          <a:p>
            <a:fld id="{551367AA-DC43-43C4-BC99-49169608304F}" type="slidenum">
              <a:rPr lang="de-DE" smtClean="0"/>
              <a:t>50</a:t>
            </a:fld>
            <a:endParaRPr lang="de-DE"/>
          </a:p>
        </p:txBody>
      </p:sp>
    </p:spTree>
    <p:extLst>
      <p:ext uri="{BB962C8B-B14F-4D97-AF65-F5344CB8AC3E}">
        <p14:creationId xmlns:p14="http://schemas.microsoft.com/office/powerpoint/2010/main" val="6791902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51</a:t>
            </a:fld>
            <a:endParaRPr lang="de-DE"/>
          </a:p>
        </p:txBody>
      </p:sp>
    </p:spTree>
    <p:extLst>
      <p:ext uri="{BB962C8B-B14F-4D97-AF65-F5344CB8AC3E}">
        <p14:creationId xmlns:p14="http://schemas.microsoft.com/office/powerpoint/2010/main" val="31454879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52</a:t>
            </a:fld>
            <a:endParaRPr lang="de-DE"/>
          </a:p>
        </p:txBody>
      </p:sp>
    </p:spTree>
    <p:extLst>
      <p:ext uri="{BB962C8B-B14F-4D97-AF65-F5344CB8AC3E}">
        <p14:creationId xmlns:p14="http://schemas.microsoft.com/office/powerpoint/2010/main" val="9691795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53</a:t>
            </a:fld>
            <a:endParaRPr lang="de-DE"/>
          </a:p>
        </p:txBody>
      </p:sp>
    </p:spTree>
    <p:extLst>
      <p:ext uri="{BB962C8B-B14F-4D97-AF65-F5344CB8AC3E}">
        <p14:creationId xmlns:p14="http://schemas.microsoft.com/office/powerpoint/2010/main" val="8264388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i="1" dirty="0"/>
          </a:p>
        </p:txBody>
      </p:sp>
      <p:sp>
        <p:nvSpPr>
          <p:cNvPr id="4" name="Foliennummernplatzhalter 3"/>
          <p:cNvSpPr>
            <a:spLocks noGrp="1"/>
          </p:cNvSpPr>
          <p:nvPr>
            <p:ph type="sldNum" sz="quarter" idx="10"/>
          </p:nvPr>
        </p:nvSpPr>
        <p:spPr/>
        <p:txBody>
          <a:bodyPr/>
          <a:lstStyle/>
          <a:p>
            <a:fld id="{551367AA-DC43-43C4-BC99-49169608304F}" type="slidenum">
              <a:rPr lang="de-DE" smtClean="0"/>
              <a:t>54</a:t>
            </a:fld>
            <a:endParaRPr lang="de-DE"/>
          </a:p>
        </p:txBody>
      </p:sp>
    </p:spTree>
    <p:extLst>
      <p:ext uri="{BB962C8B-B14F-4D97-AF65-F5344CB8AC3E}">
        <p14:creationId xmlns:p14="http://schemas.microsoft.com/office/powerpoint/2010/main" val="9880040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i="1"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367AA-DC43-43C4-BC99-49169608304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709495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56</a:t>
            </a:fld>
            <a:endParaRPr lang="de-DE"/>
          </a:p>
        </p:txBody>
      </p:sp>
    </p:spTree>
    <p:extLst>
      <p:ext uri="{BB962C8B-B14F-4D97-AF65-F5344CB8AC3E}">
        <p14:creationId xmlns:p14="http://schemas.microsoft.com/office/powerpoint/2010/main" val="30114900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367AA-DC43-43C4-BC99-49169608304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25502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u="none" dirty="0">
                <a:latin typeface="Calibri" panose="020F0502020204030204" pitchFamily="34" charset="0"/>
                <a:cs typeface="Calibri" panose="020F0502020204030204" pitchFamily="34" charset="0"/>
              </a:rPr>
              <a:t>Vorstellung</a:t>
            </a:r>
            <a:r>
              <a:rPr lang="de-DE" b="0" u="none" baseline="0" dirty="0">
                <a:latin typeface="Calibri" panose="020F0502020204030204" pitchFamily="34" charset="0"/>
                <a:cs typeface="Calibri" panose="020F0502020204030204" pitchFamily="34" charset="0"/>
              </a:rPr>
              <a:t>srunde (Name, Arbeitsplatz/ Setting) (sofern zuvor kein anderes Modul stattgefunden hat)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b="0" u="none" baseline="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0" u="none" baseline="0" dirty="0"/>
              <a:t>Einstieg (auch optional möglich)</a:t>
            </a:r>
            <a:endParaRPr lang="de-DE" b="0" u="none" baseline="0" dirty="0">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u="none" baseline="0" dirty="0">
                <a:latin typeface="Calibri" panose="020F0502020204030204" pitchFamily="34" charset="0"/>
                <a:cs typeface="Calibri" panose="020F0502020204030204" pitchFamily="34" charset="0"/>
              </a:rPr>
              <a:t>Zum Einstieg wird mit einer Impulsfrage begonnen: </a:t>
            </a:r>
            <a:r>
              <a:rPr lang="de-DE" b="1" u="none" baseline="0" dirty="0">
                <a:latin typeface="Calibri" panose="020F0502020204030204" pitchFamily="34" charset="0"/>
                <a:cs typeface="Calibri" panose="020F0502020204030204" pitchFamily="34" charset="0"/>
              </a:rPr>
              <a:t>„</a:t>
            </a:r>
            <a:r>
              <a:rPr lang="de-DE" sz="1200" b="1" dirty="0">
                <a:solidFill>
                  <a:prstClr val="black"/>
                </a:solidFill>
                <a:latin typeface="Calibri" panose="020F0502020204030204" pitchFamily="34" charset="0"/>
                <a:cs typeface="Calibri" panose="020F0502020204030204" pitchFamily="34" charset="0"/>
              </a:rPr>
              <a:t>Was verbinde ich mit Klimakrise und zunehmenden Erkrankungen</a:t>
            </a:r>
            <a:r>
              <a:rPr lang="de-DE" sz="12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de-DE" b="0" u="none" baseline="0" dirty="0">
                <a:latin typeface="Calibri" panose="020F0502020204030204" pitchFamily="34" charset="0"/>
                <a:cs typeface="Calibri" panose="020F0502020204030204" pitchFamily="34" charset="0"/>
              </a:rPr>
              <a:t>Vorzugweise wird mit digitaler Wortwolke gearbeitet. Hierzu muss zuvor ein „</a:t>
            </a:r>
            <a:r>
              <a:rPr lang="de-DE" b="0" u="none" baseline="0" dirty="0" err="1">
                <a:latin typeface="Calibri" panose="020F0502020204030204" pitchFamily="34" charset="0"/>
                <a:cs typeface="Calibri" panose="020F0502020204030204" pitchFamily="34" charset="0"/>
              </a:rPr>
              <a:t>AnswerGarden</a:t>
            </a:r>
            <a:r>
              <a:rPr lang="de-DE" b="0" u="none" baseline="0" dirty="0">
                <a:latin typeface="Calibri" panose="020F0502020204030204" pitchFamily="34" charset="0"/>
                <a:cs typeface="Calibri" panose="020F0502020204030204" pitchFamily="34" charset="0"/>
              </a:rPr>
              <a:t>“ erstellt werden, worauf die Teilnehmenden mit ihrem Smartphone/ Tablet zugreifen können.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u="sng" dirty="0">
                <a:latin typeface="Calibri" panose="020F0502020204030204" pitchFamily="34" charset="0"/>
                <a:cs typeface="Calibri" panose="020F0502020204030204" pitchFamily="34" charset="0"/>
              </a:rPr>
              <a:t>https://answergarden.ch/</a:t>
            </a:r>
            <a:endParaRPr lang="de-DE" b="0" u="none" baseline="0" dirty="0">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u="none" baseline="0" dirty="0">
                <a:latin typeface="Calibri" panose="020F0502020204030204" pitchFamily="34" charset="0"/>
                <a:cs typeface="Calibri" panose="020F0502020204030204" pitchFamily="34" charset="0"/>
              </a:rPr>
              <a:t>Die Teilnehmenden können ihre Begrifflichkeiten digital eingeben, im Plenum kann das Ergebnis über die „Refresh“-Funktion gemeinsam betrachtet und diskutiert werden.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u="none" baseline="0" dirty="0">
                <a:latin typeface="Calibri" panose="020F0502020204030204" pitchFamily="34" charset="0"/>
                <a:cs typeface="Calibri" panose="020F0502020204030204" pitchFamily="34" charset="0"/>
              </a:rPr>
              <a:t>Alternativ kann die Sammlung der Beiträge auch über Tafelaufschrieb, Moderationskarten, usw. erfolgen.</a:t>
            </a:r>
            <a:endParaRPr lang="de-DE"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de-DE" dirty="0">
                <a:latin typeface="Calibri" panose="020F0502020204030204" pitchFamily="34" charset="0"/>
                <a:cs typeface="Calibri" panose="020F0502020204030204" pitchFamily="34" charset="0"/>
              </a:rPr>
              <a:t>Im</a:t>
            </a:r>
            <a:r>
              <a:rPr lang="de-DE" baseline="0" dirty="0">
                <a:latin typeface="Calibri" panose="020F0502020204030204" pitchFamily="34" charset="0"/>
                <a:cs typeface="Calibri" panose="020F0502020204030204" pitchFamily="34" charset="0"/>
              </a:rPr>
              <a:t> Anschluss können die Erwartungen und Motivationen der Teilnehmen hinsichtlich der Thematik erfragt werden.</a:t>
            </a:r>
          </a:p>
          <a:p>
            <a:pPr marL="171450" indent="-171450">
              <a:buFont typeface="Arial" panose="020B0604020202020204" pitchFamily="34" charset="0"/>
              <a:buChar char="•"/>
            </a:pPr>
            <a:endParaRPr lang="de-DE" baseline="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1" baseline="0" dirty="0">
                <a:latin typeface="Calibri" panose="020F0502020204030204" pitchFamily="34" charset="0"/>
                <a:cs typeface="Calibri" panose="020F0502020204030204" pitchFamily="34" charset="0"/>
              </a:rPr>
              <a:t>Überleitung:</a:t>
            </a:r>
            <a:r>
              <a:rPr lang="de-DE" b="0" baseline="0" dirty="0">
                <a:latin typeface="Calibri" panose="020F0502020204030204" pitchFamily="34" charset="0"/>
                <a:cs typeface="Calibri" panose="020F0502020204030204" pitchFamily="34" charset="0"/>
              </a:rPr>
              <a:t> Die Folgen des Klimawandels als auch der Klimawandel selbst sind fast tag täglich Teil der medialen Aufmerksamkeit, sowohl auf Nachrichten-Websites, in Tageszeitungen, Wahlprogrammen, auf Regierungsseiten, bei </a:t>
            </a:r>
            <a:r>
              <a:rPr lang="de-DE" b="0" baseline="0" dirty="0" err="1">
                <a:latin typeface="Calibri" panose="020F0502020204030204" pitchFamily="34" charset="0"/>
                <a:cs typeface="Calibri" panose="020F0502020204030204" pitchFamily="34" charset="0"/>
              </a:rPr>
              <a:t>Youtube</a:t>
            </a:r>
            <a:r>
              <a:rPr lang="de-DE" b="0" baseline="0" dirty="0">
                <a:latin typeface="Calibri" panose="020F0502020204030204" pitchFamily="34" charset="0"/>
                <a:cs typeface="Calibri" panose="020F0502020204030204" pitchFamily="34" charset="0"/>
              </a:rPr>
              <a:t> oder auf </a:t>
            </a:r>
            <a:r>
              <a:rPr lang="de-DE" b="0" baseline="0" dirty="0" err="1">
                <a:latin typeface="Calibri" panose="020F0502020204030204" pitchFamily="34" charset="0"/>
                <a:cs typeface="Calibri" panose="020F0502020204030204" pitchFamily="34" charset="0"/>
              </a:rPr>
              <a:t>Social</a:t>
            </a:r>
            <a:r>
              <a:rPr lang="de-DE" b="0" baseline="0" dirty="0">
                <a:latin typeface="Calibri" panose="020F0502020204030204" pitchFamily="34" charset="0"/>
                <a:cs typeface="Calibri" panose="020F0502020204030204" pitchFamily="34" charset="0"/>
              </a:rPr>
              <a:t> Media. Hier sollte man immer etwas genauer hinschauen und durchaus kritisch hinterfragen, </a:t>
            </a:r>
            <a:r>
              <a:rPr lang="de-DE" baseline="0" dirty="0"/>
              <a:t>ob die Informationen immer der Wahrheit entsprechen oder ein Mythos sind</a:t>
            </a:r>
            <a:r>
              <a:rPr lang="de-DE" b="0" baseline="0" dirty="0">
                <a:latin typeface="Calibri" panose="020F0502020204030204" pitchFamily="34" charset="0"/>
                <a:cs typeface="Calibri" panose="020F0502020204030204" pitchFamily="34" charset="0"/>
              </a:rPr>
              <a:t>. </a:t>
            </a:r>
            <a:r>
              <a:rPr lang="de-DE" dirty="0"/>
              <a:t>Daher wollen die</a:t>
            </a:r>
            <a:r>
              <a:rPr lang="de-DE" baseline="0" dirty="0"/>
              <a:t> Einheit mit einem kleinen Spiel beginnen</a:t>
            </a:r>
            <a:r>
              <a:rPr lang="de-DE" b="0" baseline="0" dirty="0">
                <a:latin typeface="Calibri" panose="020F0502020204030204" pitchFamily="34" charset="0"/>
                <a:cs typeface="Calibri" panose="020F0502020204030204" pitchFamily="34" charset="0"/>
              </a:rPr>
              <a:t>…</a:t>
            </a:r>
            <a:endParaRPr lang="de-DE" baseline="0" dirty="0">
              <a:latin typeface="Calibri" panose="020F0502020204030204" pitchFamily="34" charset="0"/>
              <a:cs typeface="Calibri" panose="020F0502020204030204" pitchFamily="34" charset="0"/>
            </a:endParaRP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367AA-DC43-43C4-BC99-49169608304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60462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7</a:t>
            </a:fld>
            <a:endParaRPr lang="de-DE"/>
          </a:p>
        </p:txBody>
      </p:sp>
    </p:spTree>
    <p:extLst>
      <p:ext uri="{BB962C8B-B14F-4D97-AF65-F5344CB8AC3E}">
        <p14:creationId xmlns:p14="http://schemas.microsoft.com/office/powerpoint/2010/main" val="2420670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t>Schauen Sie sich </a:t>
            </a:r>
            <a:r>
              <a:rPr lang="de-DE" baseline="0"/>
              <a:t>zu zweit </a:t>
            </a:r>
            <a:r>
              <a:rPr lang="de-DE" baseline="0" dirty="0"/>
              <a:t>die folgenden Aussagen zum Thema an und diskutieren Sie, ob diese der Wahrheit entsprechen oder nicht.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t>Das Spiel wird auf ILIAS zur Verfügung gestellt (und kann auch jederzeit mit Pflegeauszubildenden gespielt werden)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t>Spielzeit: ca. 10 Min.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baseline="0" dirty="0"/>
          </a:p>
          <a:p>
            <a:r>
              <a:rPr lang="de-DE" baseline="0" dirty="0"/>
              <a:t>https://www.hsbi.de/elearning/ilias.php?baseClass=ilrepositorygui&amp;ref_id=1569634</a:t>
            </a:r>
          </a:p>
          <a:p>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1" baseline="0" dirty="0"/>
              <a:t>Anschließend kurzes Blitzlicht</a:t>
            </a:r>
            <a:r>
              <a:rPr lang="de-DE" b="1" u="none" baseline="0" dirty="0"/>
              <a:t>: </a:t>
            </a:r>
            <a:r>
              <a:rPr lang="de-DE" b="1" baseline="0" dirty="0"/>
              <a:t>Hat Sie etwas verwundert oder überrascht? </a:t>
            </a:r>
            <a:r>
              <a:rPr lang="de-DE" b="0" baseline="0" dirty="0"/>
              <a:t>(</a:t>
            </a:r>
            <a:r>
              <a:rPr lang="de-DE" baseline="0" dirty="0"/>
              <a:t>5 Min. Diskussion)</a:t>
            </a:r>
          </a:p>
          <a:p>
            <a:endParaRPr lang="de-DE" b="1" baseline="0" dirty="0"/>
          </a:p>
          <a:p>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8</a:t>
            </a:fld>
            <a:endParaRPr lang="de-DE"/>
          </a:p>
        </p:txBody>
      </p:sp>
    </p:spTree>
    <p:extLst>
      <p:ext uri="{BB962C8B-B14F-4D97-AF65-F5344CB8AC3E}">
        <p14:creationId xmlns:p14="http://schemas.microsoft.com/office/powerpoint/2010/main" val="4090595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latin typeface="Calibri" panose="020F0502020204030204" pitchFamily="34" charset="0"/>
                <a:cs typeface="Calibri" panose="020F0502020204030204" pitchFamily="34" charset="0"/>
              </a:rPr>
              <a:t>Kein Thema ist so anfällig für die Verbreitung von Desinformationen und Falschmeldungen, wie der Klimawandel. </a:t>
            </a:r>
          </a:p>
          <a:p>
            <a:r>
              <a:rPr lang="de-DE" dirty="0">
                <a:latin typeface="Calibri" panose="020F0502020204030204" pitchFamily="34" charset="0"/>
                <a:cs typeface="Calibri" panose="020F0502020204030204" pitchFamily="34" charset="0"/>
              </a:rPr>
              <a:t>Hierbei kommt es zur vorsätzlichen Verbreitung von falscher Informationen bezüglich der Thematik. Diese reichen von der vollständigen Leugnung des Klimawandels bis hin zur Beschönigung.</a:t>
            </a:r>
          </a:p>
          <a:p>
            <a:r>
              <a:rPr lang="de-DE" dirty="0">
                <a:latin typeface="Calibri" panose="020F0502020204030204" pitchFamily="34" charset="0"/>
                <a:cs typeface="Calibri" panose="020F0502020204030204" pitchFamily="34" charset="0"/>
              </a:rPr>
              <a:t>Ziel dabei ist es u. a., das Vertrauen in die Wissenschaft zu schmälern, politische Maßnahmen zur Umsetzung sowie internationale Zusammenarbeit zu behindern oder die Demokratie zu schwächen.</a:t>
            </a:r>
          </a:p>
          <a:p>
            <a:endParaRPr lang="de-DE" dirty="0">
              <a:latin typeface="Calibri" panose="020F0502020204030204" pitchFamily="34" charset="0"/>
              <a:cs typeface="Calibri" panose="020F0502020204030204" pitchFamily="34" charset="0"/>
            </a:endParaRPr>
          </a:p>
          <a:p>
            <a:r>
              <a:rPr lang="de-DE" dirty="0">
                <a:latin typeface="Calibri" panose="020F0502020204030204" pitchFamily="34" charset="0"/>
                <a:cs typeface="Calibri" panose="020F0502020204030204" pitchFamily="34" charset="0"/>
              </a:rPr>
              <a:t>Daher gilt es immer, kritisch zu hinterfragen und</a:t>
            </a:r>
          </a:p>
          <a:p>
            <a:pPr marL="342900" indent="-342900">
              <a:buAutoNum type="arabicParenR"/>
            </a:pPr>
            <a:r>
              <a:rPr lang="de-DE" dirty="0">
                <a:latin typeface="Calibri" panose="020F0502020204030204" pitchFamily="34" charset="0"/>
                <a:cs typeface="Calibri" panose="020F0502020204030204" pitchFamily="34" charset="0"/>
              </a:rPr>
              <a:t>Quellen zu prüfen</a:t>
            </a:r>
          </a:p>
          <a:p>
            <a:pPr marL="342900" indent="-342900">
              <a:buAutoNum type="arabicParenR"/>
            </a:pPr>
            <a:r>
              <a:rPr lang="de-DE" dirty="0">
                <a:latin typeface="Calibri" panose="020F0502020204030204" pitchFamily="34" charset="0"/>
                <a:cs typeface="Calibri" panose="020F0502020204030204" pitchFamily="34" charset="0"/>
              </a:rPr>
              <a:t>Auf Ton und Sprache zu achten (z. B. bei reißerischen Schlagzeilen)</a:t>
            </a:r>
          </a:p>
          <a:p>
            <a:pPr marL="342900" indent="-342900">
              <a:buAutoNum type="arabicParenR"/>
            </a:pPr>
            <a:r>
              <a:rPr lang="de-DE" dirty="0">
                <a:latin typeface="Calibri" panose="020F0502020204030204" pitchFamily="34" charset="0"/>
                <a:cs typeface="Calibri" panose="020F0502020204030204" pitchFamily="34" charset="0"/>
              </a:rPr>
              <a:t>Fakten auf unabhängigen Websites zu checken </a:t>
            </a:r>
          </a:p>
          <a:p>
            <a:pPr marL="342900" indent="-342900">
              <a:buAutoNum type="arabicParenR"/>
            </a:pPr>
            <a:endParaRPr lang="de-DE" dirty="0">
              <a:latin typeface="Calibri" panose="020F0502020204030204" pitchFamily="34" charset="0"/>
              <a:cs typeface="Calibri" panose="020F0502020204030204" pitchFamily="34" charset="0"/>
            </a:endParaRPr>
          </a:p>
          <a:p>
            <a:pPr marL="0" indent="0">
              <a:buNone/>
            </a:pPr>
            <a:r>
              <a:rPr lang="de-DE" dirty="0">
                <a:latin typeface="Calibri" panose="020F0502020204030204" pitchFamily="34" charset="0"/>
                <a:cs typeface="Calibri" panose="020F0502020204030204" pitchFamily="34" charset="0"/>
              </a:rPr>
              <a:t>(Europäische Kommission,</a:t>
            </a:r>
            <a:r>
              <a:rPr lang="de-DE" baseline="0" dirty="0">
                <a:latin typeface="Calibri" panose="020F0502020204030204" pitchFamily="34" charset="0"/>
                <a:cs typeface="Calibri" panose="020F0502020204030204" pitchFamily="34" charset="0"/>
              </a:rPr>
              <a:t> o. J. a)</a:t>
            </a: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9</a:t>
            </a:fld>
            <a:endParaRPr lang="de-DE"/>
          </a:p>
        </p:txBody>
      </p:sp>
    </p:spTree>
    <p:extLst>
      <p:ext uri="{BB962C8B-B14F-4D97-AF65-F5344CB8AC3E}">
        <p14:creationId xmlns:p14="http://schemas.microsoft.com/office/powerpoint/2010/main" val="2008858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175521-40D1-7F2F-C9A9-15981F30E204}"/>
              </a:ext>
            </a:extLst>
          </p:cNvPr>
          <p:cNvSpPr>
            <a:spLocks noGrp="1"/>
          </p:cNvSpPr>
          <p:nvPr>
            <p:ph type="ctrTitle"/>
          </p:nvPr>
        </p:nvSpPr>
        <p:spPr>
          <a:xfrm>
            <a:off x="1524000" y="1718533"/>
            <a:ext cx="9144000" cy="2387600"/>
          </a:xfrm>
        </p:spPr>
        <p:txBody>
          <a:bodyPr anchor="b"/>
          <a:lstStyle>
            <a:lvl1pPr algn="ctr">
              <a:defRPr sz="6000">
                <a:latin typeface="Calibri" panose="020F0502020204030204" pitchFamily="34" charset="0"/>
                <a:ea typeface="Calibri" panose="020F0502020204030204" pitchFamily="34" charset="0"/>
                <a:cs typeface="Calibri" panose="020F0502020204030204" pitchFamily="34" charset="0"/>
              </a:defRPr>
            </a:lvl1pPr>
          </a:lstStyle>
          <a:p>
            <a:r>
              <a:rPr lang="de-DE"/>
              <a:t>Titelmasterformat durch Klicken bearbeiten</a:t>
            </a:r>
            <a:endParaRPr lang="de-DE" dirty="0"/>
          </a:p>
        </p:txBody>
      </p:sp>
      <p:sp>
        <p:nvSpPr>
          <p:cNvPr id="3" name="Untertitel 2">
            <a:extLst>
              <a:ext uri="{FF2B5EF4-FFF2-40B4-BE49-F238E27FC236}">
                <a16:creationId xmlns:a16="http://schemas.microsoft.com/office/drawing/2014/main" id="{E16869E7-BF60-CD80-2EEF-383E5BC4395A}"/>
              </a:ext>
            </a:extLst>
          </p:cNvPr>
          <p:cNvSpPr>
            <a:spLocks noGrp="1"/>
          </p:cNvSpPr>
          <p:nvPr>
            <p:ph type="subTitle" idx="1"/>
          </p:nvPr>
        </p:nvSpPr>
        <p:spPr>
          <a:xfrm>
            <a:off x="1524000" y="4198208"/>
            <a:ext cx="9144000" cy="1655762"/>
          </a:xfrm>
        </p:spPr>
        <p:txBody>
          <a:bodyPr/>
          <a:lstStyle>
            <a:lvl1pPr marL="0" indent="0" algn="ctr">
              <a:buNone/>
              <a:defRPr sz="2400">
                <a:latin typeface="Calibri" panose="020F0502020204030204" pitchFamily="34" charset="0"/>
                <a:ea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4" name="Datumsplatzhalter 3">
            <a:extLst>
              <a:ext uri="{FF2B5EF4-FFF2-40B4-BE49-F238E27FC236}">
                <a16:creationId xmlns:a16="http://schemas.microsoft.com/office/drawing/2014/main" id="{D0CA5182-6EEA-2F54-1F19-F31532A4202B}"/>
              </a:ext>
            </a:extLst>
          </p:cNvPr>
          <p:cNvSpPr>
            <a:spLocks noGrp="1"/>
          </p:cNvSpPr>
          <p:nvPr>
            <p:ph type="dt" sz="half" idx="10"/>
          </p:nvPr>
        </p:nvSpPr>
        <p:spPr/>
        <p:txBody>
          <a:bodyPr/>
          <a:lstStyle/>
          <a:p>
            <a:fld id="{203EA535-2EF9-444F-91FE-6347F282BFB8}" type="datetime1">
              <a:rPr lang="de-DE" smtClean="0"/>
              <a:t>17.03.2026</a:t>
            </a:fld>
            <a:endParaRPr lang="de-DE"/>
          </a:p>
        </p:txBody>
      </p:sp>
      <p:sp>
        <p:nvSpPr>
          <p:cNvPr id="5" name="Fußzeilenplatzhalter 4">
            <a:extLst>
              <a:ext uri="{FF2B5EF4-FFF2-40B4-BE49-F238E27FC236}">
                <a16:creationId xmlns:a16="http://schemas.microsoft.com/office/drawing/2014/main" id="{516FE547-14DF-50B2-0A2B-25BE6E76188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E554887-1BA9-C260-D1C1-71D0CF599B3D}"/>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871487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6CB92C-14C1-1F5B-95DC-61CAF973E1D2}"/>
              </a:ext>
            </a:extLst>
          </p:cNvPr>
          <p:cNvSpPr>
            <a:spLocks noGrp="1"/>
          </p:cNvSpPr>
          <p:nvPr>
            <p:ph type="title"/>
          </p:nvPr>
        </p:nvSpPr>
        <p:spPr/>
        <p:txBody>
          <a:bodyPr/>
          <a:lstStyle/>
          <a:p>
            <a:r>
              <a:rPr lang="de-DE"/>
              <a:t>Titelmasterformat durch Klicken bearbeiten</a:t>
            </a:r>
          </a:p>
        </p:txBody>
      </p:sp>
      <p:sp>
        <p:nvSpPr>
          <p:cNvPr id="3" name="Vertikaler Textplatzhalter 2">
            <a:extLst>
              <a:ext uri="{FF2B5EF4-FFF2-40B4-BE49-F238E27FC236}">
                <a16:creationId xmlns:a16="http://schemas.microsoft.com/office/drawing/2014/main" id="{052CEE04-F870-8EDE-8E51-F940D313E58B}"/>
              </a:ext>
            </a:extLst>
          </p:cNvPr>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AA6B8DB-62D7-D152-E2AA-3B8B49167B4D}"/>
              </a:ext>
            </a:extLst>
          </p:cNvPr>
          <p:cNvSpPr>
            <a:spLocks noGrp="1"/>
          </p:cNvSpPr>
          <p:nvPr>
            <p:ph type="dt" sz="half" idx="10"/>
          </p:nvPr>
        </p:nvSpPr>
        <p:spPr/>
        <p:txBody>
          <a:bodyPr/>
          <a:lstStyle/>
          <a:p>
            <a:fld id="{B0ED1939-D104-492F-B5FE-A4D0C1FA8F16}" type="datetime1">
              <a:rPr lang="de-DE" smtClean="0"/>
              <a:t>17.03.2026</a:t>
            </a:fld>
            <a:endParaRPr lang="de-DE"/>
          </a:p>
        </p:txBody>
      </p:sp>
      <p:sp>
        <p:nvSpPr>
          <p:cNvPr id="5" name="Fußzeilenplatzhalter 4">
            <a:extLst>
              <a:ext uri="{FF2B5EF4-FFF2-40B4-BE49-F238E27FC236}">
                <a16:creationId xmlns:a16="http://schemas.microsoft.com/office/drawing/2014/main" id="{2511FE65-1D44-6B02-6632-3590D7A9C5D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B4DA75F-6B00-4D26-0462-EB16E8E4844A}"/>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3208771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A13EE45E-0546-DB08-81DC-3090AD7B8B12}"/>
              </a:ext>
            </a:extLst>
          </p:cNvPr>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a:extLst>
              <a:ext uri="{FF2B5EF4-FFF2-40B4-BE49-F238E27FC236}">
                <a16:creationId xmlns:a16="http://schemas.microsoft.com/office/drawing/2014/main" id="{DE7B7763-4C87-99B6-965C-3A70C8BDCA12}"/>
              </a:ext>
            </a:extLst>
          </p:cNvPr>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628B1C0-2762-5CF7-88F6-2EB8A7FF2A12}"/>
              </a:ext>
            </a:extLst>
          </p:cNvPr>
          <p:cNvSpPr>
            <a:spLocks noGrp="1"/>
          </p:cNvSpPr>
          <p:nvPr>
            <p:ph type="dt" sz="half" idx="10"/>
          </p:nvPr>
        </p:nvSpPr>
        <p:spPr/>
        <p:txBody>
          <a:bodyPr/>
          <a:lstStyle/>
          <a:p>
            <a:fld id="{73690FB1-A404-4595-9C8D-69A4A4A309DC}" type="datetime1">
              <a:rPr lang="de-DE" smtClean="0"/>
              <a:t>17.03.2026</a:t>
            </a:fld>
            <a:endParaRPr lang="de-DE"/>
          </a:p>
        </p:txBody>
      </p:sp>
      <p:sp>
        <p:nvSpPr>
          <p:cNvPr id="5" name="Fußzeilenplatzhalter 4">
            <a:extLst>
              <a:ext uri="{FF2B5EF4-FFF2-40B4-BE49-F238E27FC236}">
                <a16:creationId xmlns:a16="http://schemas.microsoft.com/office/drawing/2014/main" id="{31393EF4-2C60-E678-7E2F-4EBBFE125D7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F232FAD-4041-666C-3492-DB3A2AC1E7DA}"/>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3300870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0A812FA-2383-A3D4-B823-EDA53EB4969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44189" y="178766"/>
            <a:ext cx="576679" cy="586096"/>
          </a:xfrm>
          <a:prstGeom prst="rect">
            <a:avLst/>
          </a:prstGeom>
        </p:spPr>
      </p:pic>
      <p:sp>
        <p:nvSpPr>
          <p:cNvPr id="4" name="Datumsplatzhalter 3">
            <a:extLst>
              <a:ext uri="{FF2B5EF4-FFF2-40B4-BE49-F238E27FC236}">
                <a16:creationId xmlns:a16="http://schemas.microsoft.com/office/drawing/2014/main" id="{0FC392AC-6A61-5C64-20F5-570B03E0A5AB}"/>
              </a:ext>
            </a:extLst>
          </p:cNvPr>
          <p:cNvSpPr>
            <a:spLocks noGrp="1"/>
          </p:cNvSpPr>
          <p:nvPr>
            <p:ph type="dt" sz="half" idx="10"/>
          </p:nvPr>
        </p:nvSpPr>
        <p:spPr>
          <a:xfrm>
            <a:off x="838200" y="6356350"/>
            <a:ext cx="2743200" cy="365125"/>
          </a:xfrm>
        </p:spPr>
        <p:txBody>
          <a:bodyPr/>
          <a:lstStyle/>
          <a:p>
            <a:fld id="{83708645-D66A-46C2-AAE5-F308721510CE}" type="datetime1">
              <a:rPr lang="de-DE" smtClean="0"/>
              <a:t>17.03.2026</a:t>
            </a:fld>
            <a:endParaRPr lang="de-DE"/>
          </a:p>
        </p:txBody>
      </p:sp>
      <p:sp>
        <p:nvSpPr>
          <p:cNvPr id="5" name="Fußzeilenplatzhalter 4">
            <a:extLst>
              <a:ext uri="{FF2B5EF4-FFF2-40B4-BE49-F238E27FC236}">
                <a16:creationId xmlns:a16="http://schemas.microsoft.com/office/drawing/2014/main" id="{BE8BA1A1-58FA-1DAF-B1CD-91CBFEF58CB9}"/>
              </a:ext>
            </a:extLst>
          </p:cNvPr>
          <p:cNvSpPr>
            <a:spLocks noGrp="1"/>
          </p:cNvSpPr>
          <p:nvPr>
            <p:ph type="ftr" sz="quarter" idx="11"/>
          </p:nvPr>
        </p:nvSpPr>
        <p:spPr>
          <a:xfrm>
            <a:off x="4038600" y="6356350"/>
            <a:ext cx="4114800" cy="365125"/>
          </a:xfrm>
        </p:spPr>
        <p:txBody>
          <a:bodyPr/>
          <a:lstStyle/>
          <a:p>
            <a:endParaRPr lang="de-DE"/>
          </a:p>
        </p:txBody>
      </p:sp>
      <p:sp>
        <p:nvSpPr>
          <p:cNvPr id="6" name="Foliennummernplatzhalter 5">
            <a:extLst>
              <a:ext uri="{FF2B5EF4-FFF2-40B4-BE49-F238E27FC236}">
                <a16:creationId xmlns:a16="http://schemas.microsoft.com/office/drawing/2014/main" id="{D02104AA-AD4D-D3C5-0474-1F6D35C121AC}"/>
              </a:ext>
            </a:extLst>
          </p:cNvPr>
          <p:cNvSpPr>
            <a:spLocks noGrp="1"/>
          </p:cNvSpPr>
          <p:nvPr>
            <p:ph type="sldNum" sz="quarter" idx="12"/>
          </p:nvPr>
        </p:nvSpPr>
        <p:spPr>
          <a:xfrm>
            <a:off x="8610600" y="6356350"/>
            <a:ext cx="2743200" cy="365125"/>
          </a:xfrm>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2438419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175521-40D1-7F2F-C9A9-15981F30E204}"/>
              </a:ext>
            </a:extLst>
          </p:cNvPr>
          <p:cNvSpPr>
            <a:spLocks noGrp="1"/>
          </p:cNvSpPr>
          <p:nvPr>
            <p:ph type="ctrTitle"/>
          </p:nvPr>
        </p:nvSpPr>
        <p:spPr>
          <a:xfrm>
            <a:off x="1524000" y="1718533"/>
            <a:ext cx="9144000" cy="2387600"/>
          </a:xfrm>
        </p:spPr>
        <p:txBody>
          <a:bodyPr anchor="b"/>
          <a:lstStyle>
            <a:lvl1pPr algn="ctr">
              <a:defRPr sz="6000">
                <a:latin typeface="Calibri" panose="020F0502020204030204" pitchFamily="34" charset="0"/>
                <a:ea typeface="Calibri" panose="020F0502020204030204" pitchFamily="34" charset="0"/>
                <a:cs typeface="Calibri" panose="020F0502020204030204" pitchFamily="34" charset="0"/>
              </a:defRPr>
            </a:lvl1pPr>
          </a:lstStyle>
          <a:p>
            <a:r>
              <a:rPr lang="de-DE"/>
              <a:t>Titelmasterformat durch Klicken bearbeiten</a:t>
            </a:r>
            <a:endParaRPr lang="de-DE" dirty="0"/>
          </a:p>
        </p:txBody>
      </p:sp>
      <p:sp>
        <p:nvSpPr>
          <p:cNvPr id="3" name="Untertitel 2">
            <a:extLst>
              <a:ext uri="{FF2B5EF4-FFF2-40B4-BE49-F238E27FC236}">
                <a16:creationId xmlns:a16="http://schemas.microsoft.com/office/drawing/2014/main" id="{E16869E7-BF60-CD80-2EEF-383E5BC4395A}"/>
              </a:ext>
            </a:extLst>
          </p:cNvPr>
          <p:cNvSpPr>
            <a:spLocks noGrp="1"/>
          </p:cNvSpPr>
          <p:nvPr>
            <p:ph type="subTitle" idx="1"/>
          </p:nvPr>
        </p:nvSpPr>
        <p:spPr>
          <a:xfrm>
            <a:off x="1524000" y="4198208"/>
            <a:ext cx="9144000" cy="1655762"/>
          </a:xfrm>
        </p:spPr>
        <p:txBody>
          <a:bodyPr/>
          <a:lstStyle>
            <a:lvl1pPr marL="0" indent="0" algn="ctr">
              <a:buNone/>
              <a:defRPr sz="2400">
                <a:latin typeface="Calibri" panose="020F0502020204030204" pitchFamily="34" charset="0"/>
                <a:ea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4" name="Datumsplatzhalter 3">
            <a:extLst>
              <a:ext uri="{FF2B5EF4-FFF2-40B4-BE49-F238E27FC236}">
                <a16:creationId xmlns:a16="http://schemas.microsoft.com/office/drawing/2014/main" id="{D0CA5182-6EEA-2F54-1F19-F31532A4202B}"/>
              </a:ext>
            </a:extLst>
          </p:cNvPr>
          <p:cNvSpPr>
            <a:spLocks noGrp="1"/>
          </p:cNvSpPr>
          <p:nvPr>
            <p:ph type="dt" sz="half" idx="10"/>
          </p:nvPr>
        </p:nvSpPr>
        <p:spPr/>
        <p:txBody>
          <a:bodyPr/>
          <a:lstStyle/>
          <a:p>
            <a:fld id="{203EA535-2EF9-444F-91FE-6347F282BFB8}" type="datetime1">
              <a:rPr lang="de-DE" smtClean="0"/>
              <a:t>17.03.2026</a:t>
            </a:fld>
            <a:endParaRPr lang="de-DE"/>
          </a:p>
        </p:txBody>
      </p:sp>
      <p:sp>
        <p:nvSpPr>
          <p:cNvPr id="5" name="Fußzeilenplatzhalter 4">
            <a:extLst>
              <a:ext uri="{FF2B5EF4-FFF2-40B4-BE49-F238E27FC236}">
                <a16:creationId xmlns:a16="http://schemas.microsoft.com/office/drawing/2014/main" id="{516FE547-14DF-50B2-0A2B-25BE6E76188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E554887-1BA9-C260-D1C1-71D0CF599B3D}"/>
              </a:ext>
            </a:extLst>
          </p:cNvPr>
          <p:cNvSpPr>
            <a:spLocks noGrp="1"/>
          </p:cNvSpPr>
          <p:nvPr>
            <p:ph type="sldNum" sz="quarter" idx="12"/>
          </p:nvPr>
        </p:nvSpPr>
        <p:spPr/>
        <p:txBody>
          <a:bodyPr/>
          <a:lstStyle/>
          <a:p>
            <a:fld id="{8B252D48-C67B-44A6-8265-40F3173E8570}" type="slidenum">
              <a:rPr lang="de-DE" smtClean="0"/>
              <a:t>‹Nr.›</a:t>
            </a:fld>
            <a:endParaRPr lang="de-DE"/>
          </a:p>
        </p:txBody>
      </p:sp>
      <p:pic>
        <p:nvPicPr>
          <p:cNvPr id="9" name="Grafik 8">
            <a:extLst>
              <a:ext uri="{FF2B5EF4-FFF2-40B4-BE49-F238E27FC236}">
                <a16:creationId xmlns:a16="http://schemas.microsoft.com/office/drawing/2014/main" id="{AA2C949F-7DFD-1D62-E541-7E7E094EB5D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011799" y="0"/>
            <a:ext cx="2135357" cy="1216154"/>
          </a:xfrm>
          <a:prstGeom prst="rect">
            <a:avLst/>
          </a:prstGeom>
        </p:spPr>
      </p:pic>
    </p:spTree>
    <p:extLst>
      <p:ext uri="{BB962C8B-B14F-4D97-AF65-F5344CB8AC3E}">
        <p14:creationId xmlns:p14="http://schemas.microsoft.com/office/powerpoint/2010/main" val="3318402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303840-F898-A7E2-A2D1-72472BE73874}"/>
              </a:ext>
            </a:extLst>
          </p:cNvPr>
          <p:cNvSpPr>
            <a:spLocks noGrp="1"/>
          </p:cNvSpPr>
          <p:nvPr>
            <p:ph type="title"/>
          </p:nvPr>
        </p:nvSpPr>
        <p:spPr>
          <a:xfrm>
            <a:off x="838200" y="1216154"/>
            <a:ext cx="10515600" cy="1325563"/>
          </a:xfrm>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r>
              <a:rPr lang="de-DE"/>
              <a:t>Titelmasterformat durch Klicken bearbeiten</a:t>
            </a:r>
            <a:endParaRPr lang="de-DE" dirty="0"/>
          </a:p>
        </p:txBody>
      </p:sp>
      <p:sp>
        <p:nvSpPr>
          <p:cNvPr id="3" name="Inhaltsplatzhalter 2">
            <a:extLst>
              <a:ext uri="{FF2B5EF4-FFF2-40B4-BE49-F238E27FC236}">
                <a16:creationId xmlns:a16="http://schemas.microsoft.com/office/drawing/2014/main" id="{25543FCC-D3D1-5858-7360-67B4FBF56F48}"/>
              </a:ext>
            </a:extLst>
          </p:cNvPr>
          <p:cNvSpPr>
            <a:spLocks noGrp="1"/>
          </p:cNvSpPr>
          <p:nvPr>
            <p:ph idx="1"/>
          </p:nvPr>
        </p:nvSpPr>
        <p:spPr>
          <a:xfrm>
            <a:off x="838200" y="2643809"/>
            <a:ext cx="10515600" cy="3533154"/>
          </a:xfrm>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vl2pPr>
              <a:defRPr>
                <a:latin typeface="Calibri" panose="020F0502020204030204" pitchFamily="34" charset="0"/>
                <a:ea typeface="Calibri" panose="020F0502020204030204" pitchFamily="34" charset="0"/>
                <a:cs typeface="Calibri" panose="020F0502020204030204" pitchFamily="34" charset="0"/>
              </a:defRPr>
            </a:lvl2pPr>
            <a:lvl3pPr>
              <a:defRPr>
                <a:latin typeface="Calibri" panose="020F0502020204030204" pitchFamily="34" charset="0"/>
                <a:ea typeface="Calibri" panose="020F0502020204030204" pitchFamily="34" charset="0"/>
                <a:cs typeface="Calibri" panose="020F0502020204030204" pitchFamily="34" charset="0"/>
              </a:defRPr>
            </a:lvl3pPr>
            <a:lvl4pPr>
              <a:defRPr>
                <a:latin typeface="Calibri" panose="020F0502020204030204" pitchFamily="34" charset="0"/>
                <a:ea typeface="Calibri" panose="020F0502020204030204" pitchFamily="34" charset="0"/>
                <a:cs typeface="Calibri" panose="020F0502020204030204" pitchFamily="34" charset="0"/>
              </a:defRPr>
            </a:lvl4pPr>
            <a:lvl5pPr>
              <a:defRPr>
                <a:latin typeface="Calibri" panose="020F0502020204030204" pitchFamily="34" charset="0"/>
                <a:ea typeface="Calibri" panose="020F0502020204030204" pitchFamily="34" charset="0"/>
                <a:cs typeface="Calibri" panose="020F0502020204030204" pitchFamily="34" charset="0"/>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a:extLst>
              <a:ext uri="{FF2B5EF4-FFF2-40B4-BE49-F238E27FC236}">
                <a16:creationId xmlns:a16="http://schemas.microsoft.com/office/drawing/2014/main" id="{0FC392AC-6A61-5C64-20F5-570B03E0A5AB}"/>
              </a:ext>
            </a:extLst>
          </p:cNvPr>
          <p:cNvSpPr>
            <a:spLocks noGrp="1"/>
          </p:cNvSpPr>
          <p:nvPr>
            <p:ph type="dt" sz="half" idx="10"/>
          </p:nvPr>
        </p:nvSpPr>
        <p:spPr/>
        <p:txBody>
          <a:bodyPr/>
          <a:lstStyle/>
          <a:p>
            <a:fld id="{83708645-D66A-46C2-AAE5-F308721510CE}" type="datetime1">
              <a:rPr lang="de-DE" smtClean="0"/>
              <a:t>17.03.2026</a:t>
            </a:fld>
            <a:endParaRPr lang="de-DE"/>
          </a:p>
        </p:txBody>
      </p:sp>
      <p:sp>
        <p:nvSpPr>
          <p:cNvPr id="5" name="Fußzeilenplatzhalter 4">
            <a:extLst>
              <a:ext uri="{FF2B5EF4-FFF2-40B4-BE49-F238E27FC236}">
                <a16:creationId xmlns:a16="http://schemas.microsoft.com/office/drawing/2014/main" id="{BE8BA1A1-58FA-1DAF-B1CD-91CBFEF58CB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02104AA-AD4D-D3C5-0474-1F6D35C121AC}"/>
              </a:ext>
            </a:extLst>
          </p:cNvPr>
          <p:cNvSpPr>
            <a:spLocks noGrp="1"/>
          </p:cNvSpPr>
          <p:nvPr>
            <p:ph type="sldNum" sz="quarter" idx="12"/>
          </p:nvPr>
        </p:nvSpPr>
        <p:spPr/>
        <p:txBody>
          <a:bodyPr/>
          <a:lstStyle/>
          <a:p>
            <a:fld id="{8B252D48-C67B-44A6-8265-40F3173E8570}" type="slidenum">
              <a:rPr lang="de-DE" smtClean="0"/>
              <a:t>‹Nr.›</a:t>
            </a:fld>
            <a:endParaRPr lang="de-DE"/>
          </a:p>
        </p:txBody>
      </p:sp>
      <p:pic>
        <p:nvPicPr>
          <p:cNvPr id="12" name="Grafik 11">
            <a:extLst>
              <a:ext uri="{FF2B5EF4-FFF2-40B4-BE49-F238E27FC236}">
                <a16:creationId xmlns:a16="http://schemas.microsoft.com/office/drawing/2014/main" id="{80A812FA-2383-A3D4-B823-EDA53EB4969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444189" y="178766"/>
            <a:ext cx="576679" cy="586096"/>
          </a:xfrm>
          <a:prstGeom prst="rect">
            <a:avLst/>
          </a:prstGeom>
        </p:spPr>
      </p:pic>
    </p:spTree>
    <p:extLst>
      <p:ext uri="{BB962C8B-B14F-4D97-AF65-F5344CB8AC3E}">
        <p14:creationId xmlns:p14="http://schemas.microsoft.com/office/powerpoint/2010/main" val="2181213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IB-Folie">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FE8C0FD1-0601-4CE9-846E-9EA1DA1CF60B}"/>
              </a:ext>
            </a:extLst>
          </p:cNvPr>
          <p:cNvSpPr/>
          <p:nvPr userDrawn="1"/>
        </p:nvSpPr>
        <p:spPr>
          <a:xfrm>
            <a:off x="2314868" y="3795116"/>
            <a:ext cx="6070349" cy="567784"/>
          </a:xfrm>
          <a:prstGeom prst="rect">
            <a:avLst/>
          </a:prstGeom>
        </p:spPr>
        <p:txBody>
          <a:bodyPr wrap="square">
            <a:spAutoFit/>
          </a:bodyPr>
          <a:lstStyle/>
          <a:p>
            <a:pPr algn="just">
              <a:lnSpc>
                <a:spcPct val="107000"/>
              </a:lnSpc>
              <a:spcAft>
                <a:spcPts val="1067"/>
              </a:spcAft>
            </a:pPr>
            <a:r>
              <a:rPr lang="de-DE" sz="1467" dirty="0">
                <a:latin typeface="Poppins" panose="00000500000000000000" pitchFamily="2" charset="0"/>
                <a:cs typeface="Times New Roman" panose="02020603050405020304" pitchFamily="18" charset="0"/>
              </a:rPr>
              <a:t>Mit dem Programm stärkt das Bundesministerium für Bildung und Forschung eine Berufsbildung für nachhaltige Entwicklung.</a:t>
            </a:r>
          </a:p>
        </p:txBody>
      </p:sp>
      <p:sp>
        <p:nvSpPr>
          <p:cNvPr id="4" name="Rechteck 3">
            <a:extLst>
              <a:ext uri="{FF2B5EF4-FFF2-40B4-BE49-F238E27FC236}">
                <a16:creationId xmlns:a16="http://schemas.microsoft.com/office/drawing/2014/main" id="{AA1B3095-3CF9-4D97-8E61-9B3A5B55EFD6}"/>
              </a:ext>
            </a:extLst>
          </p:cNvPr>
          <p:cNvSpPr/>
          <p:nvPr userDrawn="1"/>
        </p:nvSpPr>
        <p:spPr>
          <a:xfrm>
            <a:off x="2343896" y="3328085"/>
            <a:ext cx="7831733" cy="338554"/>
          </a:xfrm>
          <a:prstGeom prst="rect">
            <a:avLst/>
          </a:prstGeom>
        </p:spPr>
        <p:txBody>
          <a:bodyPr wrap="square">
            <a:spAutoFit/>
          </a:bodyPr>
          <a:lstStyle/>
          <a:p>
            <a:r>
              <a:rPr lang="de-DE" sz="1600" b="1" dirty="0">
                <a:solidFill>
                  <a:srgbClr val="007194"/>
                </a:solidFill>
                <a:latin typeface="Poppins" panose="00000500000000000000" pitchFamily="2" charset="0"/>
                <a:ea typeface="Calibri" panose="020F0502020204030204" pitchFamily="34" charset="0"/>
              </a:rPr>
              <a:t>Nachhaltig im Beruf – zukunftsorientiert ausbilden (NIB) </a:t>
            </a:r>
            <a:endParaRPr lang="de-DE" sz="1600" b="1" dirty="0">
              <a:solidFill>
                <a:srgbClr val="007194"/>
              </a:solidFill>
            </a:endParaRPr>
          </a:p>
        </p:txBody>
      </p:sp>
      <p:pic>
        <p:nvPicPr>
          <p:cNvPr id="5" name="Grafik 4">
            <a:extLst>
              <a:ext uri="{FF2B5EF4-FFF2-40B4-BE49-F238E27FC236}">
                <a16:creationId xmlns:a16="http://schemas.microsoft.com/office/drawing/2014/main" id="{E711A90E-624E-4978-837B-4C3D9478F1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94836" y="3348976"/>
            <a:ext cx="2843072" cy="2843072"/>
          </a:xfrm>
          <a:prstGeom prst="rect">
            <a:avLst/>
          </a:prstGeom>
        </p:spPr>
      </p:pic>
      <p:sp>
        <p:nvSpPr>
          <p:cNvPr id="6" name="Rechteck 5">
            <a:extLst>
              <a:ext uri="{FF2B5EF4-FFF2-40B4-BE49-F238E27FC236}">
                <a16:creationId xmlns:a16="http://schemas.microsoft.com/office/drawing/2014/main" id="{02DAE842-C3C5-4D54-80D6-A91A1DF7A722}"/>
              </a:ext>
            </a:extLst>
          </p:cNvPr>
          <p:cNvSpPr/>
          <p:nvPr userDrawn="1"/>
        </p:nvSpPr>
        <p:spPr>
          <a:xfrm>
            <a:off x="8880417" y="6017642"/>
            <a:ext cx="2539478" cy="318100"/>
          </a:xfrm>
          <a:prstGeom prst="rect">
            <a:avLst/>
          </a:prstGeom>
        </p:spPr>
        <p:txBody>
          <a:bodyPr wrap="none">
            <a:spAutoFit/>
          </a:bodyPr>
          <a:lstStyle/>
          <a:p>
            <a:r>
              <a:rPr lang="de-DE" sz="1467" b="1" dirty="0">
                <a:solidFill>
                  <a:srgbClr val="007194"/>
                </a:solidFill>
                <a:latin typeface="Poppins" panose="00000500000000000000" pitchFamily="2" charset="0"/>
                <a:cs typeface="Times New Roman" panose="02020603050405020304" pitchFamily="18" charset="0"/>
              </a:rPr>
              <a:t>nachhaltig-im-beruf.de</a:t>
            </a:r>
            <a:endParaRPr lang="de-DE" sz="1467" b="1" dirty="0">
              <a:solidFill>
                <a:srgbClr val="007194"/>
              </a:solidFill>
            </a:endParaRPr>
          </a:p>
        </p:txBody>
      </p:sp>
      <p:pic>
        <p:nvPicPr>
          <p:cNvPr id="7" name="Grafik 6">
            <a:extLst>
              <a:ext uri="{FF2B5EF4-FFF2-40B4-BE49-F238E27FC236}">
                <a16:creationId xmlns:a16="http://schemas.microsoft.com/office/drawing/2014/main" id="{568C2B5F-86DB-41F7-B367-886EAB4681B5}"/>
              </a:ext>
            </a:extLst>
          </p:cNvPr>
          <p:cNvPicPr>
            <a:picLocks noChangeAspect="1"/>
          </p:cNvPicPr>
          <p:nvPr userDrawn="1"/>
        </p:nvPicPr>
        <p:blipFill>
          <a:blip r:embed="rId3"/>
          <a:stretch>
            <a:fillRect/>
          </a:stretch>
        </p:blipFill>
        <p:spPr>
          <a:xfrm>
            <a:off x="732529" y="2936034"/>
            <a:ext cx="1541964" cy="1549305"/>
          </a:xfrm>
          <a:prstGeom prst="rect">
            <a:avLst/>
          </a:prstGeom>
        </p:spPr>
      </p:pic>
      <p:sp>
        <p:nvSpPr>
          <p:cNvPr id="8" name="Rechteck 7">
            <a:extLst>
              <a:ext uri="{FF2B5EF4-FFF2-40B4-BE49-F238E27FC236}">
                <a16:creationId xmlns:a16="http://schemas.microsoft.com/office/drawing/2014/main" id="{6C6B17C2-2D5D-4F9F-8BCA-154862E94CD8}"/>
              </a:ext>
            </a:extLst>
          </p:cNvPr>
          <p:cNvSpPr/>
          <p:nvPr userDrawn="1"/>
        </p:nvSpPr>
        <p:spPr>
          <a:xfrm>
            <a:off x="857293" y="4509766"/>
            <a:ext cx="7527924" cy="1675010"/>
          </a:xfrm>
          <a:prstGeom prst="rect">
            <a:avLst/>
          </a:prstGeom>
        </p:spPr>
        <p:txBody>
          <a:bodyPr wrap="square">
            <a:spAutoFit/>
          </a:bodyPr>
          <a:lstStyle/>
          <a:p>
            <a:pPr algn="just">
              <a:lnSpc>
                <a:spcPct val="107000"/>
              </a:lnSpc>
              <a:spcAft>
                <a:spcPts val="1067"/>
              </a:spcAft>
            </a:pPr>
            <a:r>
              <a:rPr lang="de-DE" sz="1467" dirty="0">
                <a:latin typeface="Poppins" panose="00000500000000000000" pitchFamily="2" charset="0"/>
                <a:cs typeface="Times New Roman" panose="02020603050405020304" pitchFamily="18" charset="0"/>
              </a:rPr>
              <a:t>Kernziel der ersten Förderung des ESF Plus kofinanzierten Programms ist die Umsetzung, Verbreitung und Verankerung von Qualifizierungsangeboten für das ausbildende Personal. </a:t>
            </a:r>
          </a:p>
          <a:p>
            <a:pPr algn="just">
              <a:lnSpc>
                <a:spcPct val="107000"/>
              </a:lnSpc>
              <a:spcAft>
                <a:spcPts val="1067"/>
              </a:spcAft>
            </a:pPr>
            <a:r>
              <a:rPr lang="de-DE" sz="1467" dirty="0">
                <a:latin typeface="Poppins" panose="00000500000000000000" pitchFamily="2" charset="0"/>
                <a:cs typeface="Times New Roman" panose="02020603050405020304" pitchFamily="18" charset="0"/>
              </a:rPr>
              <a:t>Ausbilderinnen und Ausbilder werden dadurch zu Multiplikatoren, Fachkräfte werden dadurch zu Pionieren, und Unternehmen zu Orten der nachhaltigen Transformation.</a:t>
            </a:r>
          </a:p>
        </p:txBody>
      </p:sp>
      <p:pic>
        <p:nvPicPr>
          <p:cNvPr id="9" name="Grafik 8">
            <a:extLst>
              <a:ext uri="{FF2B5EF4-FFF2-40B4-BE49-F238E27FC236}">
                <a16:creationId xmlns:a16="http://schemas.microsoft.com/office/drawing/2014/main" id="{35217592-D932-49C5-B0C9-4E5213CAE716}"/>
              </a:ext>
            </a:extLst>
          </p:cNvPr>
          <p:cNvPicPr>
            <a:picLocks noChangeAspect="1"/>
          </p:cNvPicPr>
          <p:nvPr userDrawn="1"/>
        </p:nvPicPr>
        <p:blipFill>
          <a:blip r:embed="rId4"/>
          <a:stretch>
            <a:fillRect/>
          </a:stretch>
        </p:blipFill>
        <p:spPr>
          <a:xfrm>
            <a:off x="10489783" y="67550"/>
            <a:ext cx="1579319" cy="900893"/>
          </a:xfrm>
          <a:prstGeom prst="rect">
            <a:avLst/>
          </a:prstGeom>
        </p:spPr>
      </p:pic>
      <p:pic>
        <p:nvPicPr>
          <p:cNvPr id="11" name="Grafik 10">
            <a:extLst>
              <a:ext uri="{FF2B5EF4-FFF2-40B4-BE49-F238E27FC236}">
                <a16:creationId xmlns:a16="http://schemas.microsoft.com/office/drawing/2014/main" id="{80A812FA-2383-A3D4-B823-EDA53EB49699}"/>
              </a:ext>
            </a:extLst>
          </p:cNvPr>
          <p:cNvPicPr>
            <a:picLocks noChangeAspect="1"/>
          </p:cNvPicPr>
          <p:nvPr userDrawn="1"/>
        </p:nvPicPr>
        <p:blipFill>
          <a:blip r:embed="rId5" cstate="hqprint">
            <a:extLst>
              <a:ext uri="{28A0092B-C50C-407E-A947-70E740481C1C}">
                <a14:useLocalDpi xmlns:a14="http://schemas.microsoft.com/office/drawing/2010/main" val="0"/>
              </a:ext>
            </a:extLst>
          </a:blip>
          <a:srcRect/>
          <a:stretch/>
        </p:blipFill>
        <p:spPr>
          <a:xfrm>
            <a:off x="444189" y="178766"/>
            <a:ext cx="576679" cy="586096"/>
          </a:xfrm>
          <a:prstGeom prst="rect">
            <a:avLst/>
          </a:prstGeom>
        </p:spPr>
      </p:pic>
    </p:spTree>
    <p:extLst>
      <p:ext uri="{BB962C8B-B14F-4D97-AF65-F5344CB8AC3E}">
        <p14:creationId xmlns:p14="http://schemas.microsoft.com/office/powerpoint/2010/main" val="36165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983A91-2C62-C94D-A65E-D01071EC8B83}"/>
              </a:ext>
            </a:extLst>
          </p:cNvPr>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a:extLst>
              <a:ext uri="{FF2B5EF4-FFF2-40B4-BE49-F238E27FC236}">
                <a16:creationId xmlns:a16="http://schemas.microsoft.com/office/drawing/2014/main" id="{90E70158-9678-E109-3347-416DCEE72D9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Formatvorlagen des Textmasters bearbeiten</a:t>
            </a:r>
          </a:p>
        </p:txBody>
      </p:sp>
      <p:sp>
        <p:nvSpPr>
          <p:cNvPr id="4" name="Datumsplatzhalter 3">
            <a:extLst>
              <a:ext uri="{FF2B5EF4-FFF2-40B4-BE49-F238E27FC236}">
                <a16:creationId xmlns:a16="http://schemas.microsoft.com/office/drawing/2014/main" id="{000D6D2A-C886-C24E-166E-E79CB49FEDB8}"/>
              </a:ext>
            </a:extLst>
          </p:cNvPr>
          <p:cNvSpPr>
            <a:spLocks noGrp="1"/>
          </p:cNvSpPr>
          <p:nvPr>
            <p:ph type="dt" sz="half" idx="10"/>
          </p:nvPr>
        </p:nvSpPr>
        <p:spPr/>
        <p:txBody>
          <a:bodyPr/>
          <a:lstStyle/>
          <a:p>
            <a:fld id="{33E6B6BB-64A7-49EF-9327-4A686EDBEE57}" type="datetime1">
              <a:rPr lang="de-DE" smtClean="0"/>
              <a:t>17.03.2026</a:t>
            </a:fld>
            <a:endParaRPr lang="de-DE"/>
          </a:p>
        </p:txBody>
      </p:sp>
      <p:sp>
        <p:nvSpPr>
          <p:cNvPr id="5" name="Fußzeilenplatzhalter 4">
            <a:extLst>
              <a:ext uri="{FF2B5EF4-FFF2-40B4-BE49-F238E27FC236}">
                <a16:creationId xmlns:a16="http://schemas.microsoft.com/office/drawing/2014/main" id="{8ED3243F-1825-12B1-5955-C0BB623B119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21EB070-64CE-78AE-8C66-656ED8A4CF65}"/>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4242871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74FD60-2797-7D59-6A44-8B22767B63F3}"/>
              </a:ext>
            </a:extLst>
          </p:cNvPr>
          <p:cNvSpPr>
            <a:spLocks noGrp="1"/>
          </p:cNvSpPr>
          <p:nvPr>
            <p:ph type="title"/>
          </p:nvPr>
        </p:nvSpPr>
        <p:spPr/>
        <p:txBody>
          <a:bodyPr/>
          <a:lstStyle/>
          <a:p>
            <a:r>
              <a:rPr lang="de-DE"/>
              <a:t>Titelmasterformat durch Klicken bearbeiten</a:t>
            </a:r>
          </a:p>
        </p:txBody>
      </p:sp>
      <p:sp>
        <p:nvSpPr>
          <p:cNvPr id="3" name="Inhaltsplatzhalter 2">
            <a:extLst>
              <a:ext uri="{FF2B5EF4-FFF2-40B4-BE49-F238E27FC236}">
                <a16:creationId xmlns:a16="http://schemas.microsoft.com/office/drawing/2014/main" id="{9C69FE06-0EF2-AF4F-3B94-96E4B657E9AB}"/>
              </a:ext>
            </a:extLst>
          </p:cNvPr>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BB6157A7-E755-D4A5-148D-619266C3B864}"/>
              </a:ext>
            </a:extLst>
          </p:cNvPr>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4FA3EB61-932B-2F8C-5E7A-F13A760AFDEE}"/>
              </a:ext>
            </a:extLst>
          </p:cNvPr>
          <p:cNvSpPr>
            <a:spLocks noGrp="1"/>
          </p:cNvSpPr>
          <p:nvPr>
            <p:ph type="dt" sz="half" idx="10"/>
          </p:nvPr>
        </p:nvSpPr>
        <p:spPr/>
        <p:txBody>
          <a:bodyPr/>
          <a:lstStyle/>
          <a:p>
            <a:fld id="{BFF99227-7EF2-4DAF-9B50-236C7E7DC6C7}" type="datetime1">
              <a:rPr lang="de-DE" smtClean="0"/>
              <a:t>17.03.2026</a:t>
            </a:fld>
            <a:endParaRPr lang="de-DE"/>
          </a:p>
        </p:txBody>
      </p:sp>
      <p:sp>
        <p:nvSpPr>
          <p:cNvPr id="6" name="Fußzeilenplatzhalter 5">
            <a:extLst>
              <a:ext uri="{FF2B5EF4-FFF2-40B4-BE49-F238E27FC236}">
                <a16:creationId xmlns:a16="http://schemas.microsoft.com/office/drawing/2014/main" id="{2E3425EE-466C-005D-7BAE-BEBCCB91A7B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8503204-722B-8C47-DC63-627D736BC4DC}"/>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14627986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69EE41-E56A-058D-96F8-BF07A41B96E9}"/>
              </a:ext>
            </a:extLst>
          </p:cNvPr>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a:extLst>
              <a:ext uri="{FF2B5EF4-FFF2-40B4-BE49-F238E27FC236}">
                <a16:creationId xmlns:a16="http://schemas.microsoft.com/office/drawing/2014/main" id="{34C51909-1BFC-D3DA-EC16-E4619F0CFF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a:extLst>
              <a:ext uri="{FF2B5EF4-FFF2-40B4-BE49-F238E27FC236}">
                <a16:creationId xmlns:a16="http://schemas.microsoft.com/office/drawing/2014/main" id="{6AA80497-38B8-5A1B-5A88-D283D7E7450F}"/>
              </a:ext>
            </a:extLst>
          </p:cNvPr>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9F59828C-A140-5B16-33E4-45EC42C49B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a:extLst>
              <a:ext uri="{FF2B5EF4-FFF2-40B4-BE49-F238E27FC236}">
                <a16:creationId xmlns:a16="http://schemas.microsoft.com/office/drawing/2014/main" id="{795D12C9-EC34-5ECC-F642-799F0148A3FA}"/>
              </a:ext>
            </a:extLst>
          </p:cNvPr>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31528F05-4055-7091-54E6-131D1A43A3A2}"/>
              </a:ext>
            </a:extLst>
          </p:cNvPr>
          <p:cNvSpPr>
            <a:spLocks noGrp="1"/>
          </p:cNvSpPr>
          <p:nvPr>
            <p:ph type="dt" sz="half" idx="10"/>
          </p:nvPr>
        </p:nvSpPr>
        <p:spPr/>
        <p:txBody>
          <a:bodyPr/>
          <a:lstStyle/>
          <a:p>
            <a:fld id="{0B042045-8566-4596-9FDD-8EB2F3A771B9}" type="datetime1">
              <a:rPr lang="de-DE" smtClean="0"/>
              <a:t>17.03.2026</a:t>
            </a:fld>
            <a:endParaRPr lang="de-DE"/>
          </a:p>
        </p:txBody>
      </p:sp>
      <p:sp>
        <p:nvSpPr>
          <p:cNvPr id="8" name="Fußzeilenplatzhalter 7">
            <a:extLst>
              <a:ext uri="{FF2B5EF4-FFF2-40B4-BE49-F238E27FC236}">
                <a16:creationId xmlns:a16="http://schemas.microsoft.com/office/drawing/2014/main" id="{77F56F61-315A-306D-E605-BB8699D0B7D5}"/>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4A4A91A5-530B-66E4-41E0-7EDBA1C103F2}"/>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38879632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8C4129-C147-3868-6EA3-D8879FC7617D}"/>
              </a:ext>
            </a:extLst>
          </p:cNvPr>
          <p:cNvSpPr>
            <a:spLocks noGrp="1"/>
          </p:cNvSpPr>
          <p:nvPr>
            <p:ph type="title"/>
          </p:nvPr>
        </p:nvSpPr>
        <p:spPr/>
        <p:txBody>
          <a:bodyPr/>
          <a:lstStyle/>
          <a:p>
            <a:r>
              <a:rPr lang="de-DE"/>
              <a:t>Titelmasterformat durch Klicken bearbeiten</a:t>
            </a:r>
          </a:p>
        </p:txBody>
      </p:sp>
      <p:sp>
        <p:nvSpPr>
          <p:cNvPr id="3" name="Datumsplatzhalter 2">
            <a:extLst>
              <a:ext uri="{FF2B5EF4-FFF2-40B4-BE49-F238E27FC236}">
                <a16:creationId xmlns:a16="http://schemas.microsoft.com/office/drawing/2014/main" id="{344D84ED-DE0C-C9BC-42D5-439D37A89BA5}"/>
              </a:ext>
            </a:extLst>
          </p:cNvPr>
          <p:cNvSpPr>
            <a:spLocks noGrp="1"/>
          </p:cNvSpPr>
          <p:nvPr>
            <p:ph type="dt" sz="half" idx="10"/>
          </p:nvPr>
        </p:nvSpPr>
        <p:spPr/>
        <p:txBody>
          <a:bodyPr/>
          <a:lstStyle/>
          <a:p>
            <a:fld id="{C9F7158C-DDBA-40B6-BCA0-0F014D3A519C}" type="datetime1">
              <a:rPr lang="de-DE" smtClean="0"/>
              <a:t>17.03.2026</a:t>
            </a:fld>
            <a:endParaRPr lang="de-DE"/>
          </a:p>
        </p:txBody>
      </p:sp>
      <p:sp>
        <p:nvSpPr>
          <p:cNvPr id="4" name="Fußzeilenplatzhalter 3">
            <a:extLst>
              <a:ext uri="{FF2B5EF4-FFF2-40B4-BE49-F238E27FC236}">
                <a16:creationId xmlns:a16="http://schemas.microsoft.com/office/drawing/2014/main" id="{28680F11-2749-0BC3-45E0-73208207066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2036506C-3A93-EE39-E641-0F462EB2A7A7}"/>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1832207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303840-F898-A7E2-A2D1-72472BE73874}"/>
              </a:ext>
            </a:extLst>
          </p:cNvPr>
          <p:cNvSpPr>
            <a:spLocks noGrp="1"/>
          </p:cNvSpPr>
          <p:nvPr>
            <p:ph type="title"/>
          </p:nvPr>
        </p:nvSpPr>
        <p:spPr>
          <a:xfrm>
            <a:off x="838200" y="1216154"/>
            <a:ext cx="10515600" cy="1325563"/>
          </a:xfrm>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r>
              <a:rPr lang="de-DE"/>
              <a:t>Titelmasterformat durch Klicken bearbeiten</a:t>
            </a:r>
            <a:endParaRPr lang="de-DE" dirty="0"/>
          </a:p>
        </p:txBody>
      </p:sp>
      <p:sp>
        <p:nvSpPr>
          <p:cNvPr id="3" name="Inhaltsplatzhalter 2">
            <a:extLst>
              <a:ext uri="{FF2B5EF4-FFF2-40B4-BE49-F238E27FC236}">
                <a16:creationId xmlns:a16="http://schemas.microsoft.com/office/drawing/2014/main" id="{25543FCC-D3D1-5858-7360-67B4FBF56F48}"/>
              </a:ext>
            </a:extLst>
          </p:cNvPr>
          <p:cNvSpPr>
            <a:spLocks noGrp="1"/>
          </p:cNvSpPr>
          <p:nvPr>
            <p:ph idx="1"/>
          </p:nvPr>
        </p:nvSpPr>
        <p:spPr>
          <a:xfrm>
            <a:off x="838200" y="2643809"/>
            <a:ext cx="10515600" cy="3533154"/>
          </a:xfrm>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vl2pPr>
              <a:defRPr>
                <a:latin typeface="Calibri" panose="020F0502020204030204" pitchFamily="34" charset="0"/>
                <a:ea typeface="Calibri" panose="020F0502020204030204" pitchFamily="34" charset="0"/>
                <a:cs typeface="Calibri" panose="020F0502020204030204" pitchFamily="34" charset="0"/>
              </a:defRPr>
            </a:lvl2pPr>
            <a:lvl3pPr>
              <a:defRPr>
                <a:latin typeface="Calibri" panose="020F0502020204030204" pitchFamily="34" charset="0"/>
                <a:ea typeface="Calibri" panose="020F0502020204030204" pitchFamily="34" charset="0"/>
                <a:cs typeface="Calibri" panose="020F0502020204030204" pitchFamily="34" charset="0"/>
              </a:defRPr>
            </a:lvl3pPr>
            <a:lvl4pPr>
              <a:defRPr>
                <a:latin typeface="Calibri" panose="020F0502020204030204" pitchFamily="34" charset="0"/>
                <a:ea typeface="Calibri" panose="020F0502020204030204" pitchFamily="34" charset="0"/>
                <a:cs typeface="Calibri" panose="020F0502020204030204" pitchFamily="34" charset="0"/>
              </a:defRPr>
            </a:lvl4pPr>
            <a:lvl5pPr>
              <a:defRPr>
                <a:latin typeface="Calibri" panose="020F0502020204030204" pitchFamily="34" charset="0"/>
                <a:ea typeface="Calibri" panose="020F0502020204030204" pitchFamily="34" charset="0"/>
                <a:cs typeface="Calibri" panose="020F0502020204030204" pitchFamily="34" charset="0"/>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a:extLst>
              <a:ext uri="{FF2B5EF4-FFF2-40B4-BE49-F238E27FC236}">
                <a16:creationId xmlns:a16="http://schemas.microsoft.com/office/drawing/2014/main" id="{0FC392AC-6A61-5C64-20F5-570B03E0A5AB}"/>
              </a:ext>
            </a:extLst>
          </p:cNvPr>
          <p:cNvSpPr>
            <a:spLocks noGrp="1"/>
          </p:cNvSpPr>
          <p:nvPr>
            <p:ph type="dt" sz="half" idx="10"/>
          </p:nvPr>
        </p:nvSpPr>
        <p:spPr/>
        <p:txBody>
          <a:bodyPr/>
          <a:lstStyle/>
          <a:p>
            <a:fld id="{83708645-D66A-46C2-AAE5-F308721510CE}" type="datetime1">
              <a:rPr lang="de-DE" smtClean="0"/>
              <a:t>17.03.2026</a:t>
            </a:fld>
            <a:endParaRPr lang="de-DE"/>
          </a:p>
        </p:txBody>
      </p:sp>
      <p:sp>
        <p:nvSpPr>
          <p:cNvPr id="5" name="Fußzeilenplatzhalter 4">
            <a:extLst>
              <a:ext uri="{FF2B5EF4-FFF2-40B4-BE49-F238E27FC236}">
                <a16:creationId xmlns:a16="http://schemas.microsoft.com/office/drawing/2014/main" id="{BE8BA1A1-58FA-1DAF-B1CD-91CBFEF58CB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02104AA-AD4D-D3C5-0474-1F6D35C121AC}"/>
              </a:ext>
            </a:extLst>
          </p:cNvPr>
          <p:cNvSpPr>
            <a:spLocks noGrp="1"/>
          </p:cNvSpPr>
          <p:nvPr>
            <p:ph type="sldNum" sz="quarter" idx="12"/>
          </p:nvPr>
        </p:nvSpPr>
        <p:spPr/>
        <p:txBody>
          <a:bodyPr/>
          <a:lstStyle/>
          <a:p>
            <a:fld id="{8B252D48-C67B-44A6-8265-40F3173E8570}" type="slidenum">
              <a:rPr lang="de-DE" smtClean="0"/>
              <a:t>‹Nr.›</a:t>
            </a:fld>
            <a:endParaRPr lang="de-DE"/>
          </a:p>
        </p:txBody>
      </p:sp>
      <p:pic>
        <p:nvPicPr>
          <p:cNvPr id="12" name="Grafik 11">
            <a:extLst>
              <a:ext uri="{FF2B5EF4-FFF2-40B4-BE49-F238E27FC236}">
                <a16:creationId xmlns:a16="http://schemas.microsoft.com/office/drawing/2014/main" id="{80A812FA-2383-A3D4-B823-EDA53EB4969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444189" y="178766"/>
            <a:ext cx="576679" cy="586096"/>
          </a:xfrm>
          <a:prstGeom prst="rect">
            <a:avLst/>
          </a:prstGeom>
        </p:spPr>
      </p:pic>
    </p:spTree>
    <p:extLst>
      <p:ext uri="{BB962C8B-B14F-4D97-AF65-F5344CB8AC3E}">
        <p14:creationId xmlns:p14="http://schemas.microsoft.com/office/powerpoint/2010/main" val="713786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88F15F3-7D85-C1CE-18A7-1B75437DF9AD}"/>
              </a:ext>
            </a:extLst>
          </p:cNvPr>
          <p:cNvSpPr>
            <a:spLocks noGrp="1"/>
          </p:cNvSpPr>
          <p:nvPr>
            <p:ph type="dt" sz="half" idx="10"/>
          </p:nvPr>
        </p:nvSpPr>
        <p:spPr/>
        <p:txBody>
          <a:bodyPr/>
          <a:lstStyle/>
          <a:p>
            <a:fld id="{872FD3C8-2BA9-42BC-871D-0EBBEC557CC1}" type="datetime1">
              <a:rPr lang="de-DE" smtClean="0"/>
              <a:t>17.03.2026</a:t>
            </a:fld>
            <a:endParaRPr lang="de-DE"/>
          </a:p>
        </p:txBody>
      </p:sp>
      <p:sp>
        <p:nvSpPr>
          <p:cNvPr id="3" name="Fußzeilenplatzhalter 2">
            <a:extLst>
              <a:ext uri="{FF2B5EF4-FFF2-40B4-BE49-F238E27FC236}">
                <a16:creationId xmlns:a16="http://schemas.microsoft.com/office/drawing/2014/main" id="{7B02CA32-E550-63E2-479C-36473A42CD5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D3064C27-1870-8B71-D3D9-A9AEB763788F}"/>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39664702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E682B1-2BCA-C710-F8DE-D0CC67225FD4}"/>
              </a:ext>
            </a:extLst>
          </p:cNvPr>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a:extLst>
              <a:ext uri="{FF2B5EF4-FFF2-40B4-BE49-F238E27FC236}">
                <a16:creationId xmlns:a16="http://schemas.microsoft.com/office/drawing/2014/main" id="{67ECAE3E-DA15-2E09-9716-593BBFDA3F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83A684B0-0B87-6C21-A34D-DD922D5FC6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a:extLst>
              <a:ext uri="{FF2B5EF4-FFF2-40B4-BE49-F238E27FC236}">
                <a16:creationId xmlns:a16="http://schemas.microsoft.com/office/drawing/2014/main" id="{90E71834-E791-6F8B-5481-F9999165F9D6}"/>
              </a:ext>
            </a:extLst>
          </p:cNvPr>
          <p:cNvSpPr>
            <a:spLocks noGrp="1"/>
          </p:cNvSpPr>
          <p:nvPr>
            <p:ph type="dt" sz="half" idx="10"/>
          </p:nvPr>
        </p:nvSpPr>
        <p:spPr/>
        <p:txBody>
          <a:bodyPr/>
          <a:lstStyle/>
          <a:p>
            <a:fld id="{61BBB137-D009-4E21-A6A7-88FB22E01813}" type="datetime1">
              <a:rPr lang="de-DE" smtClean="0"/>
              <a:t>17.03.2026</a:t>
            </a:fld>
            <a:endParaRPr lang="de-DE"/>
          </a:p>
        </p:txBody>
      </p:sp>
      <p:sp>
        <p:nvSpPr>
          <p:cNvPr id="6" name="Fußzeilenplatzhalter 5">
            <a:extLst>
              <a:ext uri="{FF2B5EF4-FFF2-40B4-BE49-F238E27FC236}">
                <a16:creationId xmlns:a16="http://schemas.microsoft.com/office/drawing/2014/main" id="{9509EE1F-053C-AF4B-85C8-3C5DAF7C480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CADA192-FE14-3EBD-50F4-8A6F748BF56C}"/>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1208758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5AAF8D-A893-2C9C-A1C1-D8DA166F8276}"/>
              </a:ext>
            </a:extLst>
          </p:cNvPr>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a:extLst>
              <a:ext uri="{FF2B5EF4-FFF2-40B4-BE49-F238E27FC236}">
                <a16:creationId xmlns:a16="http://schemas.microsoft.com/office/drawing/2014/main" id="{2FEBD076-FF48-D3EB-E217-9CC59FF126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a:extLst>
              <a:ext uri="{FF2B5EF4-FFF2-40B4-BE49-F238E27FC236}">
                <a16:creationId xmlns:a16="http://schemas.microsoft.com/office/drawing/2014/main" id="{D627D4EE-0703-118B-D8C7-45085D90EA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a:extLst>
              <a:ext uri="{FF2B5EF4-FFF2-40B4-BE49-F238E27FC236}">
                <a16:creationId xmlns:a16="http://schemas.microsoft.com/office/drawing/2014/main" id="{D9B05AA0-AC10-9723-9C71-754346252917}"/>
              </a:ext>
            </a:extLst>
          </p:cNvPr>
          <p:cNvSpPr>
            <a:spLocks noGrp="1"/>
          </p:cNvSpPr>
          <p:nvPr>
            <p:ph type="dt" sz="half" idx="10"/>
          </p:nvPr>
        </p:nvSpPr>
        <p:spPr/>
        <p:txBody>
          <a:bodyPr/>
          <a:lstStyle/>
          <a:p>
            <a:fld id="{7F38DA89-8237-4199-8ACD-9EE0E0133C47}" type="datetime1">
              <a:rPr lang="de-DE" smtClean="0"/>
              <a:t>17.03.2026</a:t>
            </a:fld>
            <a:endParaRPr lang="de-DE"/>
          </a:p>
        </p:txBody>
      </p:sp>
      <p:sp>
        <p:nvSpPr>
          <p:cNvPr id="6" name="Fußzeilenplatzhalter 5">
            <a:extLst>
              <a:ext uri="{FF2B5EF4-FFF2-40B4-BE49-F238E27FC236}">
                <a16:creationId xmlns:a16="http://schemas.microsoft.com/office/drawing/2014/main" id="{8B805D6A-2741-024B-D3EF-FD08A7C51F7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0279A95-BDA3-5797-FF02-97DF20E689E5}"/>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741137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6CB92C-14C1-1F5B-95DC-61CAF973E1D2}"/>
              </a:ext>
            </a:extLst>
          </p:cNvPr>
          <p:cNvSpPr>
            <a:spLocks noGrp="1"/>
          </p:cNvSpPr>
          <p:nvPr>
            <p:ph type="title"/>
          </p:nvPr>
        </p:nvSpPr>
        <p:spPr/>
        <p:txBody>
          <a:bodyPr/>
          <a:lstStyle/>
          <a:p>
            <a:r>
              <a:rPr lang="de-DE"/>
              <a:t>Titelmasterformat durch Klicken bearbeiten</a:t>
            </a:r>
          </a:p>
        </p:txBody>
      </p:sp>
      <p:sp>
        <p:nvSpPr>
          <p:cNvPr id="3" name="Vertikaler Textplatzhalter 2">
            <a:extLst>
              <a:ext uri="{FF2B5EF4-FFF2-40B4-BE49-F238E27FC236}">
                <a16:creationId xmlns:a16="http://schemas.microsoft.com/office/drawing/2014/main" id="{052CEE04-F870-8EDE-8E51-F940D313E58B}"/>
              </a:ext>
            </a:extLst>
          </p:cNvPr>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AA6B8DB-62D7-D152-E2AA-3B8B49167B4D}"/>
              </a:ext>
            </a:extLst>
          </p:cNvPr>
          <p:cNvSpPr>
            <a:spLocks noGrp="1"/>
          </p:cNvSpPr>
          <p:nvPr>
            <p:ph type="dt" sz="half" idx="10"/>
          </p:nvPr>
        </p:nvSpPr>
        <p:spPr/>
        <p:txBody>
          <a:bodyPr/>
          <a:lstStyle/>
          <a:p>
            <a:fld id="{B0ED1939-D104-492F-B5FE-A4D0C1FA8F16}" type="datetime1">
              <a:rPr lang="de-DE" smtClean="0"/>
              <a:t>17.03.2026</a:t>
            </a:fld>
            <a:endParaRPr lang="de-DE"/>
          </a:p>
        </p:txBody>
      </p:sp>
      <p:sp>
        <p:nvSpPr>
          <p:cNvPr id="5" name="Fußzeilenplatzhalter 4">
            <a:extLst>
              <a:ext uri="{FF2B5EF4-FFF2-40B4-BE49-F238E27FC236}">
                <a16:creationId xmlns:a16="http://schemas.microsoft.com/office/drawing/2014/main" id="{2511FE65-1D44-6B02-6632-3590D7A9C5D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B4DA75F-6B00-4D26-0462-EB16E8E4844A}"/>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12871875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A13EE45E-0546-DB08-81DC-3090AD7B8B12}"/>
              </a:ext>
            </a:extLst>
          </p:cNvPr>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a:extLst>
              <a:ext uri="{FF2B5EF4-FFF2-40B4-BE49-F238E27FC236}">
                <a16:creationId xmlns:a16="http://schemas.microsoft.com/office/drawing/2014/main" id="{DE7B7763-4C87-99B6-965C-3A70C8BDCA12}"/>
              </a:ext>
            </a:extLst>
          </p:cNvPr>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628B1C0-2762-5CF7-88F6-2EB8A7FF2A12}"/>
              </a:ext>
            </a:extLst>
          </p:cNvPr>
          <p:cNvSpPr>
            <a:spLocks noGrp="1"/>
          </p:cNvSpPr>
          <p:nvPr>
            <p:ph type="dt" sz="half" idx="10"/>
          </p:nvPr>
        </p:nvSpPr>
        <p:spPr/>
        <p:txBody>
          <a:bodyPr/>
          <a:lstStyle/>
          <a:p>
            <a:fld id="{73690FB1-A404-4595-9C8D-69A4A4A309DC}" type="datetime1">
              <a:rPr lang="de-DE" smtClean="0"/>
              <a:t>17.03.2026</a:t>
            </a:fld>
            <a:endParaRPr lang="de-DE"/>
          </a:p>
        </p:txBody>
      </p:sp>
      <p:sp>
        <p:nvSpPr>
          <p:cNvPr id="5" name="Fußzeilenplatzhalter 4">
            <a:extLst>
              <a:ext uri="{FF2B5EF4-FFF2-40B4-BE49-F238E27FC236}">
                <a16:creationId xmlns:a16="http://schemas.microsoft.com/office/drawing/2014/main" id="{31393EF4-2C60-E678-7E2F-4EBBFE125D7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F232FAD-4041-666C-3492-DB3A2AC1E7DA}"/>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1866618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983A91-2C62-C94D-A65E-D01071EC8B83}"/>
              </a:ext>
            </a:extLst>
          </p:cNvPr>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a:extLst>
              <a:ext uri="{FF2B5EF4-FFF2-40B4-BE49-F238E27FC236}">
                <a16:creationId xmlns:a16="http://schemas.microsoft.com/office/drawing/2014/main" id="{90E70158-9678-E109-3347-416DCEE72D9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Formatvorlagen des Textmasters bearbeiten</a:t>
            </a:r>
          </a:p>
        </p:txBody>
      </p:sp>
      <p:sp>
        <p:nvSpPr>
          <p:cNvPr id="4" name="Datumsplatzhalter 3">
            <a:extLst>
              <a:ext uri="{FF2B5EF4-FFF2-40B4-BE49-F238E27FC236}">
                <a16:creationId xmlns:a16="http://schemas.microsoft.com/office/drawing/2014/main" id="{000D6D2A-C886-C24E-166E-E79CB49FEDB8}"/>
              </a:ext>
            </a:extLst>
          </p:cNvPr>
          <p:cNvSpPr>
            <a:spLocks noGrp="1"/>
          </p:cNvSpPr>
          <p:nvPr>
            <p:ph type="dt" sz="half" idx="10"/>
          </p:nvPr>
        </p:nvSpPr>
        <p:spPr/>
        <p:txBody>
          <a:bodyPr/>
          <a:lstStyle/>
          <a:p>
            <a:fld id="{33E6B6BB-64A7-49EF-9327-4A686EDBEE57}" type="datetime1">
              <a:rPr lang="de-DE" smtClean="0"/>
              <a:t>17.03.2026</a:t>
            </a:fld>
            <a:endParaRPr lang="de-DE"/>
          </a:p>
        </p:txBody>
      </p:sp>
      <p:sp>
        <p:nvSpPr>
          <p:cNvPr id="5" name="Fußzeilenplatzhalter 4">
            <a:extLst>
              <a:ext uri="{FF2B5EF4-FFF2-40B4-BE49-F238E27FC236}">
                <a16:creationId xmlns:a16="http://schemas.microsoft.com/office/drawing/2014/main" id="{8ED3243F-1825-12B1-5955-C0BB623B119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21EB070-64CE-78AE-8C66-656ED8A4CF65}"/>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2361757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74FD60-2797-7D59-6A44-8B22767B63F3}"/>
              </a:ext>
            </a:extLst>
          </p:cNvPr>
          <p:cNvSpPr>
            <a:spLocks noGrp="1"/>
          </p:cNvSpPr>
          <p:nvPr>
            <p:ph type="title"/>
          </p:nvPr>
        </p:nvSpPr>
        <p:spPr/>
        <p:txBody>
          <a:bodyPr/>
          <a:lstStyle/>
          <a:p>
            <a:r>
              <a:rPr lang="de-DE"/>
              <a:t>Titelmasterformat durch Klicken bearbeiten</a:t>
            </a:r>
          </a:p>
        </p:txBody>
      </p:sp>
      <p:sp>
        <p:nvSpPr>
          <p:cNvPr id="3" name="Inhaltsplatzhalter 2">
            <a:extLst>
              <a:ext uri="{FF2B5EF4-FFF2-40B4-BE49-F238E27FC236}">
                <a16:creationId xmlns:a16="http://schemas.microsoft.com/office/drawing/2014/main" id="{9C69FE06-0EF2-AF4F-3B94-96E4B657E9AB}"/>
              </a:ext>
            </a:extLst>
          </p:cNvPr>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BB6157A7-E755-D4A5-148D-619266C3B864}"/>
              </a:ext>
            </a:extLst>
          </p:cNvPr>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4FA3EB61-932B-2F8C-5E7A-F13A760AFDEE}"/>
              </a:ext>
            </a:extLst>
          </p:cNvPr>
          <p:cNvSpPr>
            <a:spLocks noGrp="1"/>
          </p:cNvSpPr>
          <p:nvPr>
            <p:ph type="dt" sz="half" idx="10"/>
          </p:nvPr>
        </p:nvSpPr>
        <p:spPr/>
        <p:txBody>
          <a:bodyPr/>
          <a:lstStyle/>
          <a:p>
            <a:fld id="{BFF99227-7EF2-4DAF-9B50-236C7E7DC6C7}" type="datetime1">
              <a:rPr lang="de-DE" smtClean="0"/>
              <a:t>17.03.2026</a:t>
            </a:fld>
            <a:endParaRPr lang="de-DE"/>
          </a:p>
        </p:txBody>
      </p:sp>
      <p:sp>
        <p:nvSpPr>
          <p:cNvPr id="6" name="Fußzeilenplatzhalter 5">
            <a:extLst>
              <a:ext uri="{FF2B5EF4-FFF2-40B4-BE49-F238E27FC236}">
                <a16:creationId xmlns:a16="http://schemas.microsoft.com/office/drawing/2014/main" id="{2E3425EE-466C-005D-7BAE-BEBCCB91A7B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8503204-722B-8C47-DC63-627D736BC4DC}"/>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4116761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69EE41-E56A-058D-96F8-BF07A41B96E9}"/>
              </a:ext>
            </a:extLst>
          </p:cNvPr>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a:extLst>
              <a:ext uri="{FF2B5EF4-FFF2-40B4-BE49-F238E27FC236}">
                <a16:creationId xmlns:a16="http://schemas.microsoft.com/office/drawing/2014/main" id="{34C51909-1BFC-D3DA-EC16-E4619F0CFF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a:extLst>
              <a:ext uri="{FF2B5EF4-FFF2-40B4-BE49-F238E27FC236}">
                <a16:creationId xmlns:a16="http://schemas.microsoft.com/office/drawing/2014/main" id="{6AA80497-38B8-5A1B-5A88-D283D7E7450F}"/>
              </a:ext>
            </a:extLst>
          </p:cNvPr>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9F59828C-A140-5B16-33E4-45EC42C49B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a:extLst>
              <a:ext uri="{FF2B5EF4-FFF2-40B4-BE49-F238E27FC236}">
                <a16:creationId xmlns:a16="http://schemas.microsoft.com/office/drawing/2014/main" id="{795D12C9-EC34-5ECC-F642-799F0148A3FA}"/>
              </a:ext>
            </a:extLst>
          </p:cNvPr>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31528F05-4055-7091-54E6-131D1A43A3A2}"/>
              </a:ext>
            </a:extLst>
          </p:cNvPr>
          <p:cNvSpPr>
            <a:spLocks noGrp="1"/>
          </p:cNvSpPr>
          <p:nvPr>
            <p:ph type="dt" sz="half" idx="10"/>
          </p:nvPr>
        </p:nvSpPr>
        <p:spPr/>
        <p:txBody>
          <a:bodyPr/>
          <a:lstStyle/>
          <a:p>
            <a:fld id="{0B042045-8566-4596-9FDD-8EB2F3A771B9}" type="datetime1">
              <a:rPr lang="de-DE" smtClean="0"/>
              <a:t>17.03.2026</a:t>
            </a:fld>
            <a:endParaRPr lang="de-DE"/>
          </a:p>
        </p:txBody>
      </p:sp>
      <p:sp>
        <p:nvSpPr>
          <p:cNvPr id="8" name="Fußzeilenplatzhalter 7">
            <a:extLst>
              <a:ext uri="{FF2B5EF4-FFF2-40B4-BE49-F238E27FC236}">
                <a16:creationId xmlns:a16="http://schemas.microsoft.com/office/drawing/2014/main" id="{77F56F61-315A-306D-E605-BB8699D0B7D5}"/>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4A4A91A5-530B-66E4-41E0-7EDBA1C103F2}"/>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2646133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8C4129-C147-3868-6EA3-D8879FC7617D}"/>
              </a:ext>
            </a:extLst>
          </p:cNvPr>
          <p:cNvSpPr>
            <a:spLocks noGrp="1"/>
          </p:cNvSpPr>
          <p:nvPr>
            <p:ph type="title"/>
          </p:nvPr>
        </p:nvSpPr>
        <p:spPr/>
        <p:txBody>
          <a:bodyPr/>
          <a:lstStyle/>
          <a:p>
            <a:r>
              <a:rPr lang="de-DE"/>
              <a:t>Titelmasterformat durch Klicken bearbeiten</a:t>
            </a:r>
          </a:p>
        </p:txBody>
      </p:sp>
      <p:sp>
        <p:nvSpPr>
          <p:cNvPr id="3" name="Datumsplatzhalter 2">
            <a:extLst>
              <a:ext uri="{FF2B5EF4-FFF2-40B4-BE49-F238E27FC236}">
                <a16:creationId xmlns:a16="http://schemas.microsoft.com/office/drawing/2014/main" id="{344D84ED-DE0C-C9BC-42D5-439D37A89BA5}"/>
              </a:ext>
            </a:extLst>
          </p:cNvPr>
          <p:cNvSpPr>
            <a:spLocks noGrp="1"/>
          </p:cNvSpPr>
          <p:nvPr>
            <p:ph type="dt" sz="half" idx="10"/>
          </p:nvPr>
        </p:nvSpPr>
        <p:spPr/>
        <p:txBody>
          <a:bodyPr/>
          <a:lstStyle/>
          <a:p>
            <a:fld id="{C9F7158C-DDBA-40B6-BCA0-0F014D3A519C}" type="datetime1">
              <a:rPr lang="de-DE" smtClean="0"/>
              <a:t>17.03.2026</a:t>
            </a:fld>
            <a:endParaRPr lang="de-DE"/>
          </a:p>
        </p:txBody>
      </p:sp>
      <p:sp>
        <p:nvSpPr>
          <p:cNvPr id="4" name="Fußzeilenplatzhalter 3">
            <a:extLst>
              <a:ext uri="{FF2B5EF4-FFF2-40B4-BE49-F238E27FC236}">
                <a16:creationId xmlns:a16="http://schemas.microsoft.com/office/drawing/2014/main" id="{28680F11-2749-0BC3-45E0-73208207066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2036506C-3A93-EE39-E641-0F462EB2A7A7}"/>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2937213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88F15F3-7D85-C1CE-18A7-1B75437DF9AD}"/>
              </a:ext>
            </a:extLst>
          </p:cNvPr>
          <p:cNvSpPr>
            <a:spLocks noGrp="1"/>
          </p:cNvSpPr>
          <p:nvPr>
            <p:ph type="dt" sz="half" idx="10"/>
          </p:nvPr>
        </p:nvSpPr>
        <p:spPr/>
        <p:txBody>
          <a:bodyPr/>
          <a:lstStyle/>
          <a:p>
            <a:fld id="{872FD3C8-2BA9-42BC-871D-0EBBEC557CC1}" type="datetime1">
              <a:rPr lang="de-DE" smtClean="0"/>
              <a:t>17.03.2026</a:t>
            </a:fld>
            <a:endParaRPr lang="de-DE"/>
          </a:p>
        </p:txBody>
      </p:sp>
      <p:sp>
        <p:nvSpPr>
          <p:cNvPr id="3" name="Fußzeilenplatzhalter 2">
            <a:extLst>
              <a:ext uri="{FF2B5EF4-FFF2-40B4-BE49-F238E27FC236}">
                <a16:creationId xmlns:a16="http://schemas.microsoft.com/office/drawing/2014/main" id="{7B02CA32-E550-63E2-479C-36473A42CD5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D3064C27-1870-8B71-D3D9-A9AEB763788F}"/>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1964105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E682B1-2BCA-C710-F8DE-D0CC67225FD4}"/>
              </a:ext>
            </a:extLst>
          </p:cNvPr>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a:extLst>
              <a:ext uri="{FF2B5EF4-FFF2-40B4-BE49-F238E27FC236}">
                <a16:creationId xmlns:a16="http://schemas.microsoft.com/office/drawing/2014/main" id="{67ECAE3E-DA15-2E09-9716-593BBFDA3F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83A684B0-0B87-6C21-A34D-DD922D5FC6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a:extLst>
              <a:ext uri="{FF2B5EF4-FFF2-40B4-BE49-F238E27FC236}">
                <a16:creationId xmlns:a16="http://schemas.microsoft.com/office/drawing/2014/main" id="{90E71834-E791-6F8B-5481-F9999165F9D6}"/>
              </a:ext>
            </a:extLst>
          </p:cNvPr>
          <p:cNvSpPr>
            <a:spLocks noGrp="1"/>
          </p:cNvSpPr>
          <p:nvPr>
            <p:ph type="dt" sz="half" idx="10"/>
          </p:nvPr>
        </p:nvSpPr>
        <p:spPr/>
        <p:txBody>
          <a:bodyPr/>
          <a:lstStyle/>
          <a:p>
            <a:fld id="{61BBB137-D009-4E21-A6A7-88FB22E01813}" type="datetime1">
              <a:rPr lang="de-DE" smtClean="0"/>
              <a:t>17.03.2026</a:t>
            </a:fld>
            <a:endParaRPr lang="de-DE"/>
          </a:p>
        </p:txBody>
      </p:sp>
      <p:sp>
        <p:nvSpPr>
          <p:cNvPr id="6" name="Fußzeilenplatzhalter 5">
            <a:extLst>
              <a:ext uri="{FF2B5EF4-FFF2-40B4-BE49-F238E27FC236}">
                <a16:creationId xmlns:a16="http://schemas.microsoft.com/office/drawing/2014/main" id="{9509EE1F-053C-AF4B-85C8-3C5DAF7C480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CADA192-FE14-3EBD-50F4-8A6F748BF56C}"/>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366208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5AAF8D-A893-2C9C-A1C1-D8DA166F8276}"/>
              </a:ext>
            </a:extLst>
          </p:cNvPr>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a:extLst>
              <a:ext uri="{FF2B5EF4-FFF2-40B4-BE49-F238E27FC236}">
                <a16:creationId xmlns:a16="http://schemas.microsoft.com/office/drawing/2014/main" id="{2FEBD076-FF48-D3EB-E217-9CC59FF126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a:extLst>
              <a:ext uri="{FF2B5EF4-FFF2-40B4-BE49-F238E27FC236}">
                <a16:creationId xmlns:a16="http://schemas.microsoft.com/office/drawing/2014/main" id="{D627D4EE-0703-118B-D8C7-45085D90EA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a:extLst>
              <a:ext uri="{FF2B5EF4-FFF2-40B4-BE49-F238E27FC236}">
                <a16:creationId xmlns:a16="http://schemas.microsoft.com/office/drawing/2014/main" id="{D9B05AA0-AC10-9723-9C71-754346252917}"/>
              </a:ext>
            </a:extLst>
          </p:cNvPr>
          <p:cNvSpPr>
            <a:spLocks noGrp="1"/>
          </p:cNvSpPr>
          <p:nvPr>
            <p:ph type="dt" sz="half" idx="10"/>
          </p:nvPr>
        </p:nvSpPr>
        <p:spPr/>
        <p:txBody>
          <a:bodyPr/>
          <a:lstStyle/>
          <a:p>
            <a:fld id="{7F38DA89-8237-4199-8ACD-9EE0E0133C47}" type="datetime1">
              <a:rPr lang="de-DE" smtClean="0"/>
              <a:t>17.03.2026</a:t>
            </a:fld>
            <a:endParaRPr lang="de-DE"/>
          </a:p>
        </p:txBody>
      </p:sp>
      <p:sp>
        <p:nvSpPr>
          <p:cNvPr id="6" name="Fußzeilenplatzhalter 5">
            <a:extLst>
              <a:ext uri="{FF2B5EF4-FFF2-40B4-BE49-F238E27FC236}">
                <a16:creationId xmlns:a16="http://schemas.microsoft.com/office/drawing/2014/main" id="{8B805D6A-2741-024B-D3EF-FD08A7C51F7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0279A95-BDA3-5797-FF02-97DF20E689E5}"/>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2927618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D5CD6D8-C511-E3FB-6734-723ED2E3A8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98AB4C12-BCCE-D789-CAEC-A5140FE9C5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059B5D9-702D-9E7C-BAB6-DB452D090B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8667187-E051-4609-A0DD-1FF006B46EA6}" type="datetime1">
              <a:rPr lang="de-DE" smtClean="0"/>
              <a:t>17.03.2026</a:t>
            </a:fld>
            <a:endParaRPr lang="de-DE"/>
          </a:p>
        </p:txBody>
      </p:sp>
      <p:sp>
        <p:nvSpPr>
          <p:cNvPr id="5" name="Fußzeilenplatzhalter 4">
            <a:extLst>
              <a:ext uri="{FF2B5EF4-FFF2-40B4-BE49-F238E27FC236}">
                <a16:creationId xmlns:a16="http://schemas.microsoft.com/office/drawing/2014/main" id="{BDC26019-6AA7-EBC1-521F-CC78D127D4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544331A3-4629-AF86-186B-B0B0DF5A27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B252D48-C67B-44A6-8265-40F3173E8570}" type="slidenum">
              <a:rPr lang="de-DE" smtClean="0"/>
              <a:t>‹Nr.›</a:t>
            </a:fld>
            <a:endParaRPr lang="de-DE"/>
          </a:p>
        </p:txBody>
      </p:sp>
    </p:spTree>
    <p:extLst>
      <p:ext uri="{BB962C8B-B14F-4D97-AF65-F5344CB8AC3E}">
        <p14:creationId xmlns:p14="http://schemas.microsoft.com/office/powerpoint/2010/main" val="3283199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D5CD6D8-C511-E3FB-6734-723ED2E3A8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98AB4C12-BCCE-D789-CAEC-A5140FE9C5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059B5D9-702D-9E7C-BAB6-DB452D090B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8667187-E051-4609-A0DD-1FF006B46EA6}" type="datetime1">
              <a:rPr lang="de-DE" smtClean="0"/>
              <a:t>17.03.2026</a:t>
            </a:fld>
            <a:endParaRPr lang="de-DE"/>
          </a:p>
        </p:txBody>
      </p:sp>
      <p:sp>
        <p:nvSpPr>
          <p:cNvPr id="5" name="Fußzeilenplatzhalter 4">
            <a:extLst>
              <a:ext uri="{FF2B5EF4-FFF2-40B4-BE49-F238E27FC236}">
                <a16:creationId xmlns:a16="http://schemas.microsoft.com/office/drawing/2014/main" id="{BDC26019-6AA7-EBC1-521F-CC78D127D4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544331A3-4629-AF86-186B-B0B0DF5A27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B252D48-C67B-44A6-8265-40F3173E8570}" type="slidenum">
              <a:rPr lang="de-DE" smtClean="0"/>
              <a:t>‹Nr.›</a:t>
            </a:fld>
            <a:endParaRPr lang="de-DE"/>
          </a:p>
        </p:txBody>
      </p:sp>
    </p:spTree>
    <p:extLst>
      <p:ext uri="{BB962C8B-B14F-4D97-AF65-F5344CB8AC3E}">
        <p14:creationId xmlns:p14="http://schemas.microsoft.com/office/powerpoint/2010/main" val="356855422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www.youtube.com/watch?v=IV8UzT_9bXg" TargetMode="External"/><Relationship Id="rId4" Type="http://schemas.openxmlformats.org/officeDocument/2006/relationships/hyperlink" Target="https://www.youtube.com/watch?v=oQe59EJZDaE"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eg"/><Relationship Id="rId4" Type="http://schemas.openxmlformats.org/officeDocument/2006/relationships/image" Target="../media/image27.jpg"/></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hyperlink" Target="https://av.tib.eu/media/72148"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bibb.de/de/200888.php"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igpw.charite.de/forschung/health_services_research/aupik"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hyperlink" Target="https://www.aupik.de/"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dbu.de/projektbeispiele/infektionsbiologische-und-parasitologische-fortbildung-ipfo-und-diagnosetool-fuer-parasiten-und-sich-ausbreitende-zoonosen-padiag/"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3" Type="http://schemas.openxmlformats.org/officeDocument/2006/relationships/hyperlink" Target="https://mueckenatlas.com/"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3.xml.rels><?xml version="1.0" encoding="UTF-8" standalone="yes"?>
<Relationships xmlns="http://schemas.openxmlformats.org/package/2006/relationships"><Relationship Id="rId3" Type="http://schemas.openxmlformats.org/officeDocument/2006/relationships/hyperlink" Target="https://www.bbk.bund.de/DE/Themen/Kritische-Infrastrukturen/KRITIS-Projekte/NOWATER/nowater_node.html"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4.xml.rels><?xml version="1.0" encoding="UTF-8" standalone="yes"?>
<Relationships xmlns="http://schemas.openxmlformats.org/package/2006/relationships"><Relationship Id="rId3" Type="http://schemas.openxmlformats.org/officeDocument/2006/relationships/hyperlink" Target="https://www.bundesgesundheitsministerium.de/fileadmin/Dateien/3_Downloads/H/Hitzeschutzplan/Musterhitzeschutzplan_Krankenhaeuser_BF.pdf"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hyperlink" Target="https://www.lgl.bayern.de/forschung/forschung_gesundheit/fp_19_25_klapp_klimaanpassung_in_der_pflege.htm" TargetMode="External"/><Relationship Id="rId4" Type="http://schemas.openxmlformats.org/officeDocument/2006/relationships/hyperlink" Target="https://www.dkgev.de/fileadmin/default/Mediapool/3_Service/3.5._Publikationen___Downloads/3.4.1._das_Krankenhaus/das_Krankenhaus_580-582-Politik-Hitzeschutz-7-2024.pdf"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s://www.dwd.de/" TargetMode="External"/><Relationship Id="rId3" Type="http://schemas.openxmlformats.org/officeDocument/2006/relationships/hyperlink" Target="http://www.rki.de/" TargetMode="External"/><Relationship Id="rId7" Type="http://schemas.openxmlformats.org/officeDocument/2006/relationships/hyperlink" Target="https://infektionsradar.gesund.bund.de/de"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s://www.bioeg.de/" TargetMode="External"/><Relationship Id="rId5" Type="http://schemas.openxmlformats.org/officeDocument/2006/relationships/hyperlink" Target="https://www.infektionsschutz.de/" TargetMode="External"/><Relationship Id="rId4" Type="http://schemas.openxmlformats.org/officeDocument/2006/relationships/hyperlink" Target="https://gesund.bund.de/themen/infektionen-und-infektionskrankheiten" TargetMode="External"/><Relationship Id="rId9" Type="http://schemas.openxmlformats.org/officeDocument/2006/relationships/hyperlink" Target="https://www.pollenstiftung.de/"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hyperlink" Target="https://doi.org/10.1016/j.scitotenv.2021.145413" TargetMode="External"/><Relationship Id="rId3" Type="http://schemas.openxmlformats.org/officeDocument/2006/relationships/hyperlink" Target="https://www.augsburger-allgemeine.de/wirtschaft/naturkatastrophen-der-klimawandel-kostet-hunderte-milliarden-104421826" TargetMode="External"/><Relationship Id="rId7" Type="http://schemas.openxmlformats.org/officeDocument/2006/relationships/hyperlink" Target="https://www.aerzteblatt.de/nachrichten/143581/Klimakrise-Wie-Infektionen-ueber-Wasser-Nahrung-und-Vektoren-zunehmen" TargetMode="External"/><Relationship Id="rId12" Type="http://schemas.openxmlformats.org/officeDocument/2006/relationships/hyperlink" Target="https://www.bpb.de/themen/migration-integration/kurzdossiers/286832/umwelt-und-klimamigration-begriffe-und-definitionen/"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hyperlink" Target="https://www.aerzteblatt.de/nachrichten/127218/Nach-der-Flut-suchen-immer-mehr-Betroffene-psychologische-Hilfe" TargetMode="External"/><Relationship Id="rId11" Type="http://schemas.openxmlformats.org/officeDocument/2006/relationships/hyperlink" Target="https://www.bmuv.de/themen/gesundheit/gesundheit-im-klimawandel/infektionserreger" TargetMode="External"/><Relationship Id="rId5" Type="http://schemas.openxmlformats.org/officeDocument/2006/relationships/hyperlink" Target="https://www.aerzteblatt.de/news/trump-sorgt-fuer-fassungslosigkeit-mit-aeusserungen-zu-behandlung-von-covid-19-patienten-a50eea1a-380b-4941-877d-5c4e78b2c137" TargetMode="External"/><Relationship Id="rId10" Type="http://schemas.openxmlformats.org/officeDocument/2006/relationships/hyperlink" Target="https://www.bfr.bund.de/de/zoonosen.html%20Stand%2018.10.2024" TargetMode="External"/><Relationship Id="rId4" Type="http://schemas.openxmlformats.org/officeDocument/2006/relationships/hyperlink" Target="https://www.royalcommission.gov.au/" TargetMode="External"/><Relationship Id="rId9" Type="http://schemas.openxmlformats.org/officeDocument/2006/relationships/hyperlink" Target="https://www.bfs.de/DE/themen/opt/uv/klimawandel-uv/klima-uv-erkrankung/klimawandel-uv-erkrankung.html;jsessionid=6EB973F6CFC55F5B39312CC91ABFFC7A.internet641"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https://climate.ec.europa.eu/eu-action/climate-disinformation_de" TargetMode="External"/><Relationship Id="rId3" Type="http://schemas.openxmlformats.org/officeDocument/2006/relationships/hyperlink" Target="https://www.bpb.de/gesellschaft/medien-und-sport/fake-news/308020/stopfakenews-fake-news-erkennen" TargetMode="External"/><Relationship Id="rId7" Type="http://schemas.openxmlformats.org/officeDocument/2006/relationships/hyperlink" Target="https://doi.org/10.1038/s41612-024-00575-8"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s://www.dbfk.de/de/berufspolitik/community-health-nursing/" TargetMode="External"/><Relationship Id="rId5" Type="http://schemas.openxmlformats.org/officeDocument/2006/relationships/hyperlink" Target="https://www.bauernverband.de/topartikel/die-auswirkungen-des-klimawandels-auf-die-landwirtschaft" TargetMode="External"/><Relationship Id="rId10" Type="http://schemas.openxmlformats.org/officeDocument/2006/relationships/hyperlink" Target="https://climate.ec.europa.eu/climate-change/consequences-climate-change_de" TargetMode="External"/><Relationship Id="rId4" Type="http://schemas.openxmlformats.org/officeDocument/2006/relationships/hyperlink" Target="https://dg-pflegewissenschaft.de/wp-content/uploads/2024/07/2024_07_25_Stellungnahme-Deutsche-Nachhaltigkeitsstrategie.pdf" TargetMode="External"/><Relationship Id="rId9" Type="http://schemas.openxmlformats.org/officeDocument/2006/relationships/hyperlink" Target="https://germany.representation.ec.europa.eu/news/waldbrande-griechenland-bislang-grosster-brandbekampfungseinsatz-der-eu-aus-der-luft-2023-08-29_de"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s://doi.org/10.1024/1861-6186/a000772" TargetMode="External"/><Relationship Id="rId13" Type="http://schemas.openxmlformats.org/officeDocument/2006/relationships/hyperlink" Target="https://www.lpb-bw.de/verschwoerungstheorien#c45624" TargetMode="External"/><Relationship Id="rId3" Type="http://schemas.openxmlformats.org/officeDocument/2006/relationships/hyperlink" Target="https://www.gfz-potsdam.de/presse/meldungen/detailansicht/mehr-erdbeben-durch-menschengemachten-klimawandel" TargetMode="External"/><Relationship Id="rId7" Type="http://schemas.openxmlformats.org/officeDocument/2006/relationships/hyperlink" Target="https://www.dbfk.de/de/dbfk/Ethikkodex.php" TargetMode="External"/><Relationship Id="rId12" Type="http://schemas.openxmlformats.org/officeDocument/2006/relationships/hyperlink" Target="https://www.nabu.de/umwelt-und-ressourcen/klima-und-luft/klimawandel/27125.html"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https://www.boell.de/de/2024/10/31/der-emissionspfad-fuer-china-der-unsere-planetare-zukunft-bestimmen-wird" TargetMode="External"/><Relationship Id="rId11" Type="http://schemas.openxmlformats.org/officeDocument/2006/relationships/hyperlink" Target="https://www.myclimate.org/de-de/informieren/faq/faq-detail/was-ist-und-wodurch-entsteht-co2/" TargetMode="External"/><Relationship Id="rId5" Type="http://schemas.openxmlformats.org/officeDocument/2006/relationships/hyperlink" Target="https://www.greenpeace.de/jugend/klimaangst-loesungsstrategie" TargetMode="External"/><Relationship Id="rId10" Type="http://schemas.openxmlformats.org/officeDocument/2006/relationships/hyperlink" Target="https://www.migrationdataportal.org/de/themes/environmental_migration" TargetMode="External"/><Relationship Id="rId4" Type="http://schemas.openxmlformats.org/officeDocument/2006/relationships/hyperlink" Target="https://www.gesundheitsamt-bw.de/lga/de/themen/gesundheit-umwelt/gesundheit-hitze/gesundheitliche-folgen/" TargetMode="External"/><Relationship Id="rId9" Type="http://schemas.openxmlformats.org/officeDocument/2006/relationships/hyperlink" Target="https://kreativitaetstechnik.com/6-huete-methode/" TargetMode="External"/><Relationship Id="rId14" Type="http://schemas.openxmlformats.org/officeDocument/2006/relationships/hyperlink" Target="https://dokumente.landtag.rlp.de/landtag/vorlagen/1-67-18.pdf"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https://www.rki.de/DE/Aktuelles/Publikationen/Journal-of-Health-Monitoring/GBEDownloadsJ/JHealthMonit_2023_S4_Sachstandsbericht_Klimawandel_Gesundheit_Teil2.pdf?__blob=publicationFile&amp;v=4" TargetMode="External"/><Relationship Id="rId3" Type="http://schemas.openxmlformats.org/officeDocument/2006/relationships/hyperlink" Target="https://www.ndr.de/nachrichten/niedersachsen/osnabrueck_emsland/West-Nil-Fieber-Erster-Fall-bei-Mensch-in-Niedersachsen-bestaetigt,westnilfieber108.html" TargetMode="External"/><Relationship Id="rId7" Type="http://schemas.openxmlformats.org/officeDocument/2006/relationships/hyperlink" Target="https://www.rki.de/DE/Aktuelles/Publikationen/Journal-of-Health-Monitoring/GBEDownloadsJ/JHealthMonit_2023_S3_Sachstandsbericht_Klimawandel_Gesundheit_Teil1.pdf?__blob=publicationFile&amp;v=5" TargetMode="External"/><Relationship Id="rId12" Type="http://schemas.openxmlformats.org/officeDocument/2006/relationships/hyperlink" Target="https://www.rki.de/DE/Content/InfAZ/W/WestNilFieber/West-Nil-Fieber_Ueberblick.html#doc11434928bodyText3"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hyperlink" Target="https://projekte-leicht-gemacht.de/blog/softskills/kreativitaet/sechs-denkhuete/" TargetMode="External"/><Relationship Id="rId11" Type="http://schemas.openxmlformats.org/officeDocument/2006/relationships/hyperlink" Target="https://www.rki.de/SharedDocs/FAQ/FSME/Zecken/Zecken.html" TargetMode="External"/><Relationship Id="rId5" Type="http://schemas.openxmlformats.org/officeDocument/2006/relationships/hyperlink" Target="https://www.oxfam.de/blog/10-fakten-klimakrise" TargetMode="External"/><Relationship Id="rId10" Type="http://schemas.openxmlformats.org/officeDocument/2006/relationships/hyperlink" Target="https://www.rki.de/DE/Content/Gesundheitsmonitoring/Themen/Chronische_Erkrankungen/Allergien/Allergien_node.html" TargetMode="External"/><Relationship Id="rId4" Type="http://schemas.openxmlformats.org/officeDocument/2006/relationships/hyperlink" Target="https://doi.org/10.1016/j.copsyc.2022.101514" TargetMode="External"/><Relationship Id="rId9" Type="http://schemas.openxmlformats.org/officeDocument/2006/relationships/hyperlink" Target="https://www.rki.de/DE/Themen/Infektionskrankheiten/Infektionskrankheiten-A-Z/U/Ueberschwemmung/Infektionsrisiken.html" TargetMode="External"/></Relationships>
</file>

<file path=ppt/slides/_rels/slide55.xml.rels><?xml version="1.0" encoding="UTF-8" standalone="yes"?>
<Relationships xmlns="http://schemas.openxmlformats.org/package/2006/relationships"><Relationship Id="rId8" Type="http://schemas.openxmlformats.org/officeDocument/2006/relationships/hyperlink" Target="https://www.swr.de/swrkultur/wissen/foerdert-mehr-co2-das-pflanzenwachstum-108.html" TargetMode="External"/><Relationship Id="rId13" Type="http://schemas.openxmlformats.org/officeDocument/2006/relationships/hyperlink" Target="https://www.tagesschau.de/wissen/klima/klimawandel-psychische-krankheiten-100.html" TargetMode="External"/><Relationship Id="rId3" Type="http://schemas.openxmlformats.org/officeDocument/2006/relationships/hyperlink" Target="https://www.schau-hin.info/grundlagen/was-sind-eigentlich-fake-news" TargetMode="External"/><Relationship Id="rId7" Type="http://schemas.openxmlformats.org/officeDocument/2006/relationships/hyperlink" Target="https://slacc-project.eu/de/climate-lies/climate-change-is-not-caused-by-humans/" TargetMode="External"/><Relationship Id="rId12" Type="http://schemas.openxmlformats.org/officeDocument/2006/relationships/hyperlink" Target="https://www.tagesschau.de/wissen/gesundheit/klimawandel-gesundheit-104.html"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hyperlink" Target="https://de.statista.com/statistik/daten/studie/1295897/umfrage/hantavirus-fallzahl-in-europa-und-deutschland/" TargetMode="External"/><Relationship Id="rId11" Type="http://schemas.openxmlformats.org/officeDocument/2006/relationships/hyperlink" Target="https://www.tagesschau.de/wissen/klima/klima-tropenkrankheiten-101.html" TargetMode="External"/><Relationship Id="rId5" Type="http://schemas.openxmlformats.org/officeDocument/2006/relationships/hyperlink" Target="https://de.statista.com/themen/8583/hochwasser/#topicOverview" TargetMode="External"/><Relationship Id="rId10" Type="http://schemas.openxmlformats.org/officeDocument/2006/relationships/hyperlink" Target="https://www.swr.de/swraktuell/baden-wuerttemberg/chikungunya-fieber-wie-gefaehrlich-ist-tigermuecke-am-oberrhein-100.html" TargetMode="External"/><Relationship Id="rId4" Type="http://schemas.openxmlformats.org/officeDocument/2006/relationships/hyperlink" Target="https://de.statista.com/themen/10571/hitze-und-duerre-in-europa/#editorsPicks" TargetMode="External"/><Relationship Id="rId9" Type="http://schemas.openxmlformats.org/officeDocument/2006/relationships/hyperlink" Target="https://www.swr.de/wissen/klimawandel-pollenflug-allergiker-probleme-frueher-andere-pflanzenarten-100.html" TargetMode="External"/><Relationship Id="rId14" Type="http://schemas.openxmlformats.org/officeDocument/2006/relationships/hyperlink" Target="https://www.rki.de/DE/Content/InfAZ/W/WestNilFieber/West-Nil-Fieber_Ueberblick.html#doc11434928bodyText3" TargetMode="External"/></Relationships>
</file>

<file path=ppt/slides/_rels/slide56.xml.rels><?xml version="1.0" encoding="UTF-8" standalone="yes"?>
<Relationships xmlns="http://schemas.openxmlformats.org/package/2006/relationships"><Relationship Id="rId8" Type="http://schemas.openxmlformats.org/officeDocument/2006/relationships/hyperlink" Target="https://creativecommons.org/publicdomain/zero/1.0/" TargetMode="External"/><Relationship Id="rId13" Type="http://schemas.openxmlformats.org/officeDocument/2006/relationships/hyperlink" Target="https://www.flickr.com/photos/66012345@N00/964251167/in/photolist-2td3h8-roXN-2p4U7vi-eVTQE6-2mdyCri-2jFDCa7-2iqegKR-2i6tJgg-2hpDyYt-2nZqj36-8dv3fk-ffa477-4ARtxF-2hyupPK-nxjZVk-8HXkQk-RzdBU6-2jJV7GQ-29ofenh-2jFDPgv-jATNhy-2p1owkV-wMkZ1E-8dycFq-2mNF1bp-HAtuS2-8duZ5H-hmPq5-NML7NR-HJj89N-p2DUF8-HJiZgU-vJncZv-KmN31i-jm885-2czJutv-pefsT-2jNqbDB-ft3cHx-utWSvD-gLH9K-7HjRo7-2kynCqt-hNi7r-6JUodX-2iggbh4-KZ4K1s-qTo81J-6JUo6i-LqsKc8" TargetMode="External"/><Relationship Id="rId18" Type="http://schemas.openxmlformats.org/officeDocument/2006/relationships/hyperlink" Target="https://www.flickr.com/photos/joao_trindade/6819505753/in/photolist-boBKtp-Lrm1qU-8Ydien-2oGyf6F-2kHqWcy-GsVrwz-7JaGGp-81YWjc-HsHgUx-ebNdT2-2nivkum-Jme7qE-2osLc5W-Jc4mkf-D8E1mH-2nJeW4f-7bp85h-6foWyc-LgAUf-bEw8gp-4FBRHP-2hxcpet-X12PXC-8uDRoF-D6kCto-Z1KWwf-2qw7KQ7-X2K1UE-JxNY7k-sE7bz5-32def-8RVtxw-2m8mxsT-8xmzWz-2g9ZHRf-CCvrEC-2quDfNy-YcR12U-6MMEv-2DMe5W-5aX1zn-2k59i63-21Hp7i5-AzNoCN-2qrMsoE-2qsFi4G-H1aSuy-AXaQUx-2jXUgQX-9NyJD7" TargetMode="External"/><Relationship Id="rId26" Type="http://schemas.openxmlformats.org/officeDocument/2006/relationships/hyperlink" Target="https://www.flickr.com/photos/navymedicine/53148834095" TargetMode="External"/><Relationship Id="rId3" Type="http://schemas.openxmlformats.org/officeDocument/2006/relationships/hyperlink" Target="https://www.flickr.com/photos/24662369@N07/9298247557" TargetMode="External"/><Relationship Id="rId21" Type="http://schemas.openxmlformats.org/officeDocument/2006/relationships/hyperlink" Target="https://commons.wikimedia.org/wiki/File:Vollgesogene_Zecke.jpg" TargetMode="External"/><Relationship Id="rId7" Type="http://schemas.openxmlformats.org/officeDocument/2006/relationships/hyperlink" Target="https://pxhere.com/de/photo/1403204" TargetMode="External"/><Relationship Id="rId12" Type="http://schemas.openxmlformats.org/officeDocument/2006/relationships/hyperlink" Target="https://www.rawpixel.com/image/5915421" TargetMode="External"/><Relationship Id="rId17" Type="http://schemas.openxmlformats.org/officeDocument/2006/relationships/hyperlink" Target="https://www.stockvault.net/photo/185997/rainforest" TargetMode="External"/><Relationship Id="rId25" Type="http://schemas.openxmlformats.org/officeDocument/2006/relationships/hyperlink" Target="https://pxhere.com/de/photo/1163958" TargetMode="External"/><Relationship Id="rId2" Type="http://schemas.openxmlformats.org/officeDocument/2006/relationships/notesSlide" Target="../notesSlides/notesSlide56.xml"/><Relationship Id="rId16" Type="http://schemas.openxmlformats.org/officeDocument/2006/relationships/hyperlink" Target="https://creativecommons.org/licenses/by/4.0/" TargetMode="External"/><Relationship Id="rId20" Type="http://schemas.openxmlformats.org/officeDocument/2006/relationships/hyperlink" Target="https://pxhere.com/de/photo/819842" TargetMode="External"/><Relationship Id="rId29" Type="http://schemas.openxmlformats.org/officeDocument/2006/relationships/hyperlink" Target="https://www.youtube.com/watch?v=IV8UzT_9bXg" TargetMode="External"/><Relationship Id="rId1" Type="http://schemas.openxmlformats.org/officeDocument/2006/relationships/slideLayout" Target="../slideLayouts/slideLayout2.xml"/><Relationship Id="rId6" Type="http://schemas.openxmlformats.org/officeDocument/2006/relationships/hyperlink" Target="https://ccnull.de/foto/auswirkungen-des-klimawandels-auf-die-erde-visuelle-darstellung/1094737" TargetMode="External"/><Relationship Id="rId11" Type="http://schemas.openxmlformats.org/officeDocument/2006/relationships/hyperlink" Target="https://creativecommons.org/licenses/by-sa/3.0/deed.en" TargetMode="External"/><Relationship Id="rId24" Type="http://schemas.openxmlformats.org/officeDocument/2006/relationships/hyperlink" Target="https://www.flickr.com/photos/lennartt/7186855116/in/photolist-264NVZw-2nvEdAb-266tbPS-bX5vD7-6uHi4j-F9qvw-54hCPU-3Zkfi6-2pYuZrv-23Gx89-7RudEa-PMysm-5gjGCj-4XkwiG-7xegER-5ZBsJu-5mMsu9-6qLHvm-2syDhR-4AAniS-6bRSW6-tmQYDf-6b7KU7-417Tp-54hC7b-M2sWHU-a7pxsq-4QYDbV-2m2THoE-6UBZvL-4a5Z1h-9DfBo-8CmKhH-SJFHHo-2haqM3E-JEpWh-2iN2FY6-4GDnNN-4tCzx-9yKZ8M-LTJLqy-egntok-egntac-4Gzdev-MTZXis-2j6i9oY-HTbHHF-5iaick-2pisDGM" TargetMode="External"/><Relationship Id="rId5" Type="http://schemas.openxmlformats.org/officeDocument/2006/relationships/hyperlink" Target="https://www.ncbi.nlm.nih.gov/books/NBK525226/figure/ch8.sec2.fig1/" TargetMode="External"/><Relationship Id="rId15" Type="http://schemas.openxmlformats.org/officeDocument/2006/relationships/hyperlink" Target="https://www.flickr.com/photos/unsereoebb/5220329777/in/photolist-8XiyaP-2kJokER-8XmBv9-8XmBmN-8Xiy9B-8Xiygc-2oFzCeX-dWFc6J-dWFbDN-8Xiyha-8XmBkY-8Xiy7v-8XiyeM-8yxBWc-8MBHY3-qTJ6wa-8NJvQN-2hSTaPG-3iemMV-5QhSZ9-8NJuQL-8NJvFU-5QdBfk-dWFbL3-3ieoFF-2pTJRdr-9q9z2b-2o4U9YN-2pTJNpL-2pTJN7G-2pTJNpR-2pTHCm4-2pTJNoJ-2pTHCme-2pTGFPG-2pTJkcZ-2pTHCvh-2pTGFz8-2pTJN8d-2pTBXvY-2pTGFJw-2pTBXks-2pTHCnr-2pTHCuk-2pTHCiP-2pTBXiZ-2pTBXpf-2pTHCv2-2pTJk5V-2pTJk1M" TargetMode="External"/><Relationship Id="rId23" Type="http://schemas.openxmlformats.org/officeDocument/2006/relationships/hyperlink" Target="https://www.flickr.com/photos/202015411@N08/54193203641/in/photolist-2qjuvto-bC9mFq-21Gthj5-6G82GJ-7uRdfe-51Addy-51vYXP-51AcaE-51vZp2-51vZE8-51vYHr-51AdAG-51AcHA-51vYQK-51vYAz-51vZhF-51vZMk-51AcQb-2nqmGaP-e4o7by-e4ohwW-nvyMAt-9nYEvZ-eKzSQo-ne45hy-2jEYGm5-nwCtZw-nf7wnN-eKA6MC-Qc5DTu-2q9DxPB-2m2SPVH-2qySkq1-2qyUA7f-2qyTGdV-2qySkos-2qySkmo-2qySkkb-2qyUA5m-2qyMHwX-2qyMHvp-2qyTGdp-2qyTzyG-2qyUA3x-2qySkon-2qySknA-2qySko2-2qyMHph-2qyMHpn-2qyUzZX" TargetMode="External"/><Relationship Id="rId28" Type="http://schemas.openxmlformats.org/officeDocument/2006/relationships/hyperlink" Target="https://www.youtube.com/watch?v=oQe59EJZDaE" TargetMode="External"/><Relationship Id="rId10" Type="http://schemas.openxmlformats.org/officeDocument/2006/relationships/hyperlink" Target="https://commons.wikimedia.org/wiki/File:Schlottwitz_Hochwasser_113-1368_IMG.JPG" TargetMode="External"/><Relationship Id="rId19" Type="http://schemas.openxmlformats.org/officeDocument/2006/relationships/hyperlink" Target="https://ccnull.de/foto/fliegende-fledermaus-mit-ausgebreiteten-fluegeln/1102857/urkunde" TargetMode="External"/><Relationship Id="rId4" Type="http://schemas.openxmlformats.org/officeDocument/2006/relationships/hyperlink" Target="https://creativecommons.org/licenses/by/2.0/" TargetMode="External"/><Relationship Id="rId9" Type="http://schemas.openxmlformats.org/officeDocument/2006/relationships/hyperlink" Target="https://creativecommons.org/licenses/by/3.0/igo/" TargetMode="External"/><Relationship Id="rId14" Type="http://schemas.openxmlformats.org/officeDocument/2006/relationships/hyperlink" Target="https://creativecommons.org/licenses/by-sa/2.0/" TargetMode="External"/><Relationship Id="rId22" Type="http://schemas.openxmlformats.org/officeDocument/2006/relationships/hyperlink" Target="https://commons.wikimedia.org/wiki/File:Sunglasses_%2870880855%29.jpeg" TargetMode="External"/><Relationship Id="rId27" Type="http://schemas.openxmlformats.org/officeDocument/2006/relationships/hyperlink" Target="https://creativecommons.org/publicdomain/mark/1.0/"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E283E37A-2295-09D2-E7DA-8A28C8C3AAE4}"/>
              </a:ext>
            </a:extLst>
          </p:cNvPr>
          <p:cNvSpPr txBox="1">
            <a:spLocks/>
          </p:cNvSpPr>
          <p:nvPr/>
        </p:nvSpPr>
        <p:spPr>
          <a:xfrm>
            <a:off x="587567" y="1619480"/>
            <a:ext cx="5592896" cy="1887691"/>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l">
              <a:lnSpc>
                <a:spcPct val="120000"/>
              </a:lnSpc>
            </a:pPr>
            <a:r>
              <a:rPr lang="de-DE" sz="7200" dirty="0">
                <a:latin typeface="+mn-lt"/>
              </a:rPr>
              <a:t>Verbundprojekt </a:t>
            </a:r>
          </a:p>
          <a:p>
            <a:pPr algn="l">
              <a:lnSpc>
                <a:spcPct val="120000"/>
              </a:lnSpc>
            </a:pPr>
            <a:r>
              <a:rPr lang="de-DE" sz="7200" dirty="0">
                <a:latin typeface="+mn-lt"/>
              </a:rPr>
              <a:t>Naht</a:t>
            </a:r>
          </a:p>
        </p:txBody>
      </p:sp>
      <p:sp>
        <p:nvSpPr>
          <p:cNvPr id="5" name="Untertitel 2">
            <a:extLst>
              <a:ext uri="{FF2B5EF4-FFF2-40B4-BE49-F238E27FC236}">
                <a16:creationId xmlns:a16="http://schemas.microsoft.com/office/drawing/2014/main" id="{1A694755-F070-3C8B-8303-9EED20358E2A}"/>
              </a:ext>
            </a:extLst>
          </p:cNvPr>
          <p:cNvSpPr txBox="1">
            <a:spLocks/>
          </p:cNvSpPr>
          <p:nvPr/>
        </p:nvSpPr>
        <p:spPr>
          <a:xfrm>
            <a:off x="587567" y="3858095"/>
            <a:ext cx="5592896" cy="16557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kern="0" dirty="0">
                <a:ea typeface="Times New Roman" panose="02020603050405020304" pitchFamily="18" charset="0"/>
              </a:rPr>
              <a:t>Nachhaltiges Handeln in der pflegeberuflichen Bildung: Curriculare Integration von Planetary Health und digitaler Kompetenz</a:t>
            </a:r>
            <a:endParaRPr lang="de-DE" dirty="0"/>
          </a:p>
        </p:txBody>
      </p:sp>
      <p:pic>
        <p:nvPicPr>
          <p:cNvPr id="3" name="Grafik 2" descr="Ein Bild, das Zeichnung, Grafiken, Kunst, Design enthält.&#10;&#10;Automatisch generierte Beschreibung">
            <a:extLst>
              <a:ext uri="{FF2B5EF4-FFF2-40B4-BE49-F238E27FC236}">
                <a16:creationId xmlns:a16="http://schemas.microsoft.com/office/drawing/2014/main" id="{6D62E697-6011-2F74-0256-FC108C5D0F9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020533" y="1366506"/>
            <a:ext cx="4508570" cy="4582188"/>
          </a:xfrm>
          <a:prstGeom prst="rect">
            <a:avLst/>
          </a:prstGeom>
        </p:spPr>
      </p:pic>
      <p:cxnSp>
        <p:nvCxnSpPr>
          <p:cNvPr id="17" name="Gerader Verbinder 16">
            <a:extLst>
              <a:ext uri="{FF2B5EF4-FFF2-40B4-BE49-F238E27FC236}">
                <a16:creationId xmlns:a16="http://schemas.microsoft.com/office/drawing/2014/main" id="{FB05AB29-E48A-25BC-A63F-C065042A8D15}"/>
              </a:ext>
            </a:extLst>
          </p:cNvPr>
          <p:cNvCxnSpPr>
            <a:cxnSpLocks/>
          </p:cNvCxnSpPr>
          <p:nvPr/>
        </p:nvCxnSpPr>
        <p:spPr>
          <a:xfrm>
            <a:off x="587567" y="3657600"/>
            <a:ext cx="5508433" cy="0"/>
          </a:xfrm>
          <a:prstGeom prst="line">
            <a:avLst/>
          </a:prstGeom>
          <a:ln w="57150">
            <a:solidFill>
              <a:srgbClr val="007094"/>
            </a:solidFill>
          </a:ln>
        </p:spPr>
        <p:style>
          <a:lnRef idx="2">
            <a:schemeClr val="accent1"/>
          </a:lnRef>
          <a:fillRef idx="0">
            <a:schemeClr val="accent1"/>
          </a:fillRef>
          <a:effectRef idx="1">
            <a:schemeClr val="accent1"/>
          </a:effectRef>
          <a:fontRef idx="minor">
            <a:schemeClr val="tx1"/>
          </a:fontRef>
        </p:style>
      </p:cxnSp>
      <p:pic>
        <p:nvPicPr>
          <p:cNvPr id="6" name="Grafik 5" descr="Ein Bild, das Text, Schrift, Grafiken, Logo enthält.&#10;&#10;Automatisch generierte Beschreibung">
            <a:extLst>
              <a:ext uri="{FF2B5EF4-FFF2-40B4-BE49-F238E27FC236}">
                <a16:creationId xmlns:a16="http://schemas.microsoft.com/office/drawing/2014/main" id="{28A48F5B-2741-33D4-D558-E2F13E1346B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80754" y="255554"/>
            <a:ext cx="1775321" cy="727566"/>
          </a:xfrm>
          <a:prstGeom prst="rect">
            <a:avLst/>
          </a:prstGeom>
        </p:spPr>
      </p:pic>
      <p:pic>
        <p:nvPicPr>
          <p:cNvPr id="8" name="Grafik 7" descr="Ein Bild, das Text, Schrift, weiß, Symbol enthält.&#10;&#10;Automatisch generierte Beschreibung">
            <a:extLst>
              <a:ext uri="{FF2B5EF4-FFF2-40B4-BE49-F238E27FC236}">
                <a16:creationId xmlns:a16="http://schemas.microsoft.com/office/drawing/2014/main" id="{C202F4F6-33E3-ABF7-B5D0-BAB022AFD6E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257165" y="401055"/>
            <a:ext cx="2239585" cy="458916"/>
          </a:xfrm>
          <a:prstGeom prst="rect">
            <a:avLst/>
          </a:prstGeom>
        </p:spPr>
      </p:pic>
      <p:pic>
        <p:nvPicPr>
          <p:cNvPr id="7" name="Grafik 6" descr="Ein Bild, das Symbol, Grafiken, Schrift, Grafikdesign enthält.&#10;&#10;Automatisch generierte Beschreibung">
            <a:extLst>
              <a:ext uri="{FF2B5EF4-FFF2-40B4-BE49-F238E27FC236}">
                <a16:creationId xmlns:a16="http://schemas.microsoft.com/office/drawing/2014/main" id="{C1EAF07F-34AB-EF19-3959-7F8355BC50AA}"/>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797840" y="366101"/>
            <a:ext cx="308771" cy="617019"/>
          </a:xfrm>
          <a:prstGeom prst="rect">
            <a:avLst/>
          </a:prstGeom>
        </p:spPr>
      </p:pic>
      <p:sp>
        <p:nvSpPr>
          <p:cNvPr id="9" name="Textfeld 8">
            <a:extLst>
              <a:ext uri="{FF2B5EF4-FFF2-40B4-BE49-F238E27FC236}">
                <a16:creationId xmlns:a16="http://schemas.microsoft.com/office/drawing/2014/main" id="{C04E3ECB-D11A-271D-986D-90F941EF8B07}"/>
              </a:ext>
            </a:extLst>
          </p:cNvPr>
          <p:cNvSpPr txBox="1"/>
          <p:nvPr/>
        </p:nvSpPr>
        <p:spPr>
          <a:xfrm>
            <a:off x="5106611" y="354358"/>
            <a:ext cx="1622663" cy="646331"/>
          </a:xfrm>
          <a:prstGeom prst="rect">
            <a:avLst/>
          </a:prstGeom>
          <a:noFill/>
          <a:ln>
            <a:noFill/>
          </a:ln>
        </p:spPr>
        <p:txBody>
          <a:bodyPr wrap="square" rtlCol="0">
            <a:spAutoFit/>
          </a:bodyPr>
          <a:lstStyle/>
          <a:p>
            <a:r>
              <a:rPr lang="de-DE" dirty="0"/>
              <a:t>Hochschule Hannover</a:t>
            </a:r>
          </a:p>
        </p:txBody>
      </p:sp>
    </p:spTree>
    <p:extLst>
      <p:ext uri="{BB962C8B-B14F-4D97-AF65-F5344CB8AC3E}">
        <p14:creationId xmlns:p14="http://schemas.microsoft.com/office/powerpoint/2010/main" val="4051095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10</a:t>
            </a:fld>
            <a:endParaRPr lang="de-DE"/>
          </a:p>
        </p:txBody>
      </p:sp>
      <p:sp>
        <p:nvSpPr>
          <p:cNvPr id="6" name="Rechteck 5"/>
          <p:cNvSpPr/>
          <p:nvPr/>
        </p:nvSpPr>
        <p:spPr>
          <a:xfrm>
            <a:off x="723900" y="1689089"/>
            <a:ext cx="11169316" cy="4893647"/>
          </a:xfrm>
          <a:prstGeom prst="rect">
            <a:avLst/>
          </a:prstGeom>
        </p:spPr>
        <p:txBody>
          <a:bodyPr wrap="square">
            <a:spAutoFit/>
          </a:bodyPr>
          <a:lstStyle/>
          <a:p>
            <a:pPr marL="285750" lvl="0" indent="-285750">
              <a:buFont typeface="Arial" panose="020B0604020202020204" pitchFamily="34" charset="0"/>
              <a:buChar char="•"/>
            </a:pPr>
            <a:r>
              <a:rPr lang="de-DE" sz="2400" dirty="0">
                <a:latin typeface="Calibri" panose="020F0502020204030204" pitchFamily="34" charset="0"/>
                <a:cs typeface="Calibri" panose="020F0502020204030204" pitchFamily="34" charset="0"/>
              </a:rPr>
              <a:t>Es gibt keine einheitliche Definition für </a:t>
            </a:r>
            <a:r>
              <a:rPr lang="de-DE" sz="2400" b="1" dirty="0">
                <a:latin typeface="Calibri" panose="020F0502020204030204" pitchFamily="34" charset="0"/>
                <a:cs typeface="Calibri" panose="020F0502020204030204" pitchFamily="34" charset="0"/>
              </a:rPr>
              <a:t>Verschwörungstheorien</a:t>
            </a:r>
            <a:r>
              <a:rPr lang="de-DE" sz="2400" dirty="0">
                <a:latin typeface="Calibri" panose="020F0502020204030204" pitchFamily="34" charset="0"/>
                <a:cs typeface="Calibri" panose="020F0502020204030204" pitchFamily="34" charset="0"/>
              </a:rPr>
              <a:t>.</a:t>
            </a:r>
          </a:p>
          <a:p>
            <a:pPr marL="285750" lvl="0" indent="-285750">
              <a:buFont typeface="Arial" panose="020B0604020202020204" pitchFamily="34" charset="0"/>
              <a:buChar char="•"/>
            </a:pPr>
            <a:r>
              <a:rPr lang="de-DE" sz="2400" dirty="0">
                <a:latin typeface="Calibri" panose="020F0502020204030204" pitchFamily="34" charset="0"/>
                <a:cs typeface="Calibri" panose="020F0502020204030204" pitchFamily="34" charset="0"/>
              </a:rPr>
              <a:t>Eine Verschwörungstheorie ist keine Theorie im wissenschaftlichen Sinne.</a:t>
            </a:r>
          </a:p>
          <a:p>
            <a:pPr marL="285750" indent="-285750">
              <a:buFont typeface="Arial" panose="020B0604020202020204" pitchFamily="34" charset="0"/>
              <a:buChar char="•"/>
            </a:pPr>
            <a:r>
              <a:rPr lang="de-DE" sz="2400" dirty="0">
                <a:latin typeface="Calibri" panose="020F0502020204030204" pitchFamily="34" charset="0"/>
                <a:cs typeface="Calibri" panose="020F0502020204030204" pitchFamily="34" charset="0"/>
              </a:rPr>
              <a:t>besser auf alternative Benennungen zurückgreifen, z. B. Verschwörungshypothese oder Verschwörungsideologie.</a:t>
            </a:r>
          </a:p>
          <a:p>
            <a:pPr marL="285750" indent="-285750">
              <a:buFont typeface="Arial" panose="020B0604020202020204" pitchFamily="34" charset="0"/>
              <a:buChar char="•"/>
            </a:pPr>
            <a:r>
              <a:rPr lang="de-DE" sz="2400" dirty="0">
                <a:latin typeface="Calibri" panose="020F0502020204030204" pitchFamily="34" charset="0"/>
                <a:cs typeface="Calibri" panose="020F0502020204030204" pitchFamily="34" charset="0"/>
              </a:rPr>
              <a:t>Primärer Nutzen: aktuelle Debatten beeinflussen, Angst und Hass schüren, Propagandamittel.</a:t>
            </a:r>
          </a:p>
          <a:p>
            <a:endParaRPr lang="de-DE"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sz="2400" dirty="0">
                <a:latin typeface="Calibri" panose="020F0502020204030204" pitchFamily="34" charset="0"/>
                <a:cs typeface="Calibri" panose="020F0502020204030204" pitchFamily="34" charset="0"/>
              </a:rPr>
              <a:t>Drei Sorten von </a:t>
            </a:r>
            <a:r>
              <a:rPr lang="de-DE" sz="2400" b="1" dirty="0" err="1">
                <a:latin typeface="Calibri" panose="020F0502020204030204" pitchFamily="34" charset="0"/>
                <a:cs typeface="Calibri" panose="020F0502020204030204" pitchFamily="34" charset="0"/>
              </a:rPr>
              <a:t>Fake</a:t>
            </a:r>
            <a:r>
              <a:rPr lang="de-DE" sz="2400" b="1" dirty="0">
                <a:latin typeface="Calibri" panose="020F0502020204030204" pitchFamily="34" charset="0"/>
                <a:cs typeface="Calibri" panose="020F0502020204030204" pitchFamily="34" charset="0"/>
              </a:rPr>
              <a:t> News</a:t>
            </a:r>
            <a:r>
              <a:rPr lang="de-DE" sz="2400" dirty="0">
                <a:latin typeface="Calibri" panose="020F0502020204030204" pitchFamily="34" charset="0"/>
                <a:cs typeface="Calibri" panose="020F0502020204030204" pitchFamily="34" charset="0"/>
              </a:rPr>
              <a:t>: aus dem Kontext gerissene Meldungen, manipulierte Nachrichten, erfundene Geschichten.</a:t>
            </a:r>
          </a:p>
          <a:p>
            <a:pPr marL="285750" indent="-285750">
              <a:buFont typeface="Arial" panose="020B0604020202020204" pitchFamily="34" charset="0"/>
              <a:buChar char="•"/>
            </a:pPr>
            <a:r>
              <a:rPr lang="de-DE" sz="2400" dirty="0" err="1">
                <a:latin typeface="Calibri" panose="020F0502020204030204" pitchFamily="34" charset="0"/>
                <a:cs typeface="Calibri" panose="020F0502020204030204" pitchFamily="34" charset="0"/>
              </a:rPr>
              <a:t>Fake</a:t>
            </a:r>
            <a:r>
              <a:rPr lang="de-DE" sz="2400" dirty="0">
                <a:latin typeface="Calibri" panose="020F0502020204030204" pitchFamily="34" charset="0"/>
                <a:cs typeface="Calibri" panose="020F0502020204030204" pitchFamily="34" charset="0"/>
              </a:rPr>
              <a:t> News beziehen sich auf Geschehnisse im kleineren Rahmen.</a:t>
            </a:r>
          </a:p>
          <a:p>
            <a:r>
              <a:rPr lang="de-DE" sz="2400" dirty="0">
                <a:latin typeface="Calibri" panose="020F0502020204030204" pitchFamily="34" charset="0"/>
                <a:cs typeface="Calibri" panose="020F0502020204030204" pitchFamily="34" charset="0"/>
                <a:sym typeface="Wingdings" panose="05000000000000000000" pitchFamily="2" charset="2"/>
              </a:rPr>
              <a:t> </a:t>
            </a:r>
            <a:r>
              <a:rPr lang="de-DE" sz="2400" dirty="0" err="1">
                <a:latin typeface="Calibri" panose="020F0502020204030204" pitchFamily="34" charset="0"/>
                <a:cs typeface="Calibri" panose="020F0502020204030204" pitchFamily="34" charset="0"/>
                <a:sym typeface="Wingdings" panose="05000000000000000000" pitchFamily="2" charset="2"/>
              </a:rPr>
              <a:t>F</a:t>
            </a:r>
            <a:r>
              <a:rPr lang="de-DE" sz="2400" dirty="0" err="1">
                <a:latin typeface="Calibri" panose="020F0502020204030204" pitchFamily="34" charset="0"/>
                <a:cs typeface="Calibri" panose="020F0502020204030204" pitchFamily="34" charset="0"/>
              </a:rPr>
              <a:t>ake</a:t>
            </a:r>
            <a:r>
              <a:rPr lang="de-DE" sz="2400" dirty="0">
                <a:latin typeface="Calibri" panose="020F0502020204030204" pitchFamily="34" charset="0"/>
                <a:cs typeface="Calibri" panose="020F0502020204030204" pitchFamily="34" charset="0"/>
              </a:rPr>
              <a:t> News sind quasi das kleine Geschwisterchen von Verschwörungserzählungen!</a:t>
            </a:r>
          </a:p>
          <a:p>
            <a:endParaRPr lang="de-DE" sz="2400" dirty="0">
              <a:latin typeface="Calibri" panose="020F0502020204030204" pitchFamily="34" charset="0"/>
              <a:cs typeface="Calibri" panose="020F0502020204030204" pitchFamily="34" charset="0"/>
            </a:endParaRPr>
          </a:p>
          <a:p>
            <a:endParaRPr lang="de-DE" sz="2400" dirty="0">
              <a:latin typeface="Calibri" panose="020F0502020204030204" pitchFamily="34" charset="0"/>
              <a:cs typeface="Calibri" panose="020F0502020204030204" pitchFamily="34" charset="0"/>
            </a:endParaRPr>
          </a:p>
        </p:txBody>
      </p:sp>
      <p:sp>
        <p:nvSpPr>
          <p:cNvPr id="9" name="Rechteck 8"/>
          <p:cNvSpPr/>
          <p:nvPr/>
        </p:nvSpPr>
        <p:spPr>
          <a:xfrm>
            <a:off x="576298" y="6106021"/>
            <a:ext cx="10777502" cy="323165"/>
          </a:xfrm>
          <a:prstGeom prst="rect">
            <a:avLst/>
          </a:prstGeom>
        </p:spPr>
        <p:txBody>
          <a:bodyPr wrap="none">
            <a:spAutoFit/>
          </a:bodyPr>
          <a:lstStyle/>
          <a:p>
            <a:pPr lvl="0">
              <a:defRPr/>
            </a:pPr>
            <a:r>
              <a:rPr lang="de-DE" sz="1500" dirty="0"/>
              <a:t>(</a:t>
            </a:r>
            <a:r>
              <a:rPr lang="de-DE" sz="1500" dirty="0">
                <a:cs typeface="Calibri" panose="020F0502020204030204" pitchFamily="34" charset="0"/>
              </a:rPr>
              <a:t>Landeszentrale für politische Bildung Baden-Württemberg [</a:t>
            </a:r>
            <a:r>
              <a:rPr lang="de-DE" sz="1500" dirty="0"/>
              <a:t>LPB], o. J.; Bundeszentrale für politische Bildung [BPB], o. J.; Schau Hin, o. J.)</a:t>
            </a:r>
          </a:p>
        </p:txBody>
      </p:sp>
      <p:sp>
        <p:nvSpPr>
          <p:cNvPr id="8" name="Titel 1"/>
          <p:cNvSpPr>
            <a:spLocks noGrp="1"/>
          </p:cNvSpPr>
          <p:nvPr>
            <p:ph type="title"/>
          </p:nvPr>
        </p:nvSpPr>
        <p:spPr>
          <a:xfrm>
            <a:off x="1725385" y="473523"/>
            <a:ext cx="8741229" cy="912819"/>
          </a:xfrm>
        </p:spPr>
        <p:txBody>
          <a:bodyPr/>
          <a:lstStyle/>
          <a:p>
            <a:pPr algn="ctr"/>
            <a:r>
              <a:rPr lang="de-DE" dirty="0">
                <a:solidFill>
                  <a:srgbClr val="007094"/>
                </a:solidFill>
              </a:rPr>
              <a:t>Klimawandel und Falschmeldungen</a:t>
            </a:r>
          </a:p>
        </p:txBody>
      </p:sp>
    </p:spTree>
    <p:extLst>
      <p:ext uri="{BB962C8B-B14F-4D97-AF65-F5344CB8AC3E}">
        <p14:creationId xmlns:p14="http://schemas.microsoft.com/office/powerpoint/2010/main" val="3493254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11</a:t>
            </a:fld>
            <a:endParaRPr lang="de-DE"/>
          </a:p>
        </p:txBody>
      </p:sp>
      <p:pic>
        <p:nvPicPr>
          <p:cNvPr id="2" name="Grafik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41177" y="766099"/>
            <a:ext cx="2338846" cy="2338846"/>
          </a:xfrm>
          <a:prstGeom prst="rect">
            <a:avLst/>
          </a:prstGeom>
        </p:spPr>
      </p:pic>
      <p:sp>
        <p:nvSpPr>
          <p:cNvPr id="7" name="Rechteck 6"/>
          <p:cNvSpPr/>
          <p:nvPr/>
        </p:nvSpPr>
        <p:spPr>
          <a:xfrm>
            <a:off x="7859550" y="2993753"/>
            <a:ext cx="903450" cy="222384"/>
          </a:xfrm>
          <a:prstGeom prst="rect">
            <a:avLst/>
          </a:prstGeom>
        </p:spPr>
        <p:txBody>
          <a:bodyPr wrap="square">
            <a:spAutoFit/>
          </a:bodyPr>
          <a:lstStyle/>
          <a:p>
            <a:pPr>
              <a:lnSpc>
                <a:spcPct val="107000"/>
              </a:lnSpc>
              <a:spcAft>
                <a:spcPts val="0"/>
              </a:spcAft>
            </a:pPr>
            <a:r>
              <a:rPr lang="de-DE" sz="800" dirty="0">
                <a:latin typeface="Calibri" panose="020F0502020204030204" pitchFamily="34" charset="0"/>
                <a:ea typeface="Calibri" panose="020F0502020204030204" pitchFamily="34" charset="0"/>
                <a:cs typeface="Calibri" panose="020F0502020204030204" pitchFamily="34" charset="0"/>
              </a:rPr>
              <a:t>Abbildung 3</a:t>
            </a:r>
          </a:p>
        </p:txBody>
      </p:sp>
      <p:sp>
        <p:nvSpPr>
          <p:cNvPr id="8" name="Rechteck 7"/>
          <p:cNvSpPr/>
          <p:nvPr/>
        </p:nvSpPr>
        <p:spPr>
          <a:xfrm>
            <a:off x="1000802" y="1219693"/>
            <a:ext cx="5095198" cy="1996444"/>
          </a:xfrm>
          <a:prstGeom prst="rect">
            <a:avLst/>
          </a:prstGeom>
        </p:spPr>
        <p:txBody>
          <a:bodyPr wrap="square">
            <a:spAutoFit/>
          </a:bodyPr>
          <a:lstStyle/>
          <a:p>
            <a:pPr>
              <a:lnSpc>
                <a:spcPct val="107000"/>
              </a:lnSpc>
            </a:pPr>
            <a:r>
              <a:rPr lang="de-DE" dirty="0">
                <a:latin typeface="Calibri" panose="020F0502020204030204" pitchFamily="34" charset="0"/>
                <a:ea typeface="Calibri" panose="020F0502020204030204" pitchFamily="34" charset="0"/>
                <a:cs typeface="Calibri" panose="020F0502020204030204" pitchFamily="34" charset="0"/>
              </a:rPr>
              <a:t>Video 1: Lichttherapie oder Desinfektionsmittelinjektion für Corona-Patienten? Kopfschütteln über Trump | AFP</a:t>
            </a:r>
          </a:p>
          <a:p>
            <a:pPr>
              <a:lnSpc>
                <a:spcPct val="107000"/>
              </a:lnSpc>
            </a:pPr>
            <a:endParaRPr lang="de-DE" dirty="0">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de-DE" dirty="0">
                <a:latin typeface="Calibri" panose="020F0502020204030204" pitchFamily="34" charset="0"/>
                <a:cs typeface="Calibri" panose="020F0502020204030204" pitchFamily="34" charset="0"/>
                <a:hlinkClick r:id="rId4"/>
              </a:rPr>
              <a:t>https://www.youtube.com/watch?v=oQe59EJZDaE</a:t>
            </a:r>
            <a:endParaRPr lang="de-DE" dirty="0">
              <a:latin typeface="Calibri" panose="020F0502020204030204" pitchFamily="34" charset="0"/>
              <a:cs typeface="Calibri" panose="020F0502020204030204" pitchFamily="34" charset="0"/>
            </a:endParaRPr>
          </a:p>
          <a:p>
            <a:pPr>
              <a:lnSpc>
                <a:spcPct val="107000"/>
              </a:lnSpc>
            </a:pPr>
            <a:endParaRPr lang="de-DE" dirty="0">
              <a:latin typeface="Calibri" panose="020F0502020204030204" pitchFamily="34" charset="0"/>
              <a:cs typeface="Calibri" panose="020F0502020204030204" pitchFamily="34" charset="0"/>
            </a:endParaRPr>
          </a:p>
          <a:p>
            <a:pPr>
              <a:lnSpc>
                <a:spcPct val="107000"/>
              </a:lnSpc>
              <a:spcAft>
                <a:spcPts val="0"/>
              </a:spcAft>
            </a:pPr>
            <a:endParaRPr lang="de-DE" sz="800" dirty="0">
              <a:latin typeface="Calibri" panose="020F0502020204030204" pitchFamily="34" charset="0"/>
              <a:ea typeface="Calibri" panose="020F0502020204030204" pitchFamily="34" charset="0"/>
              <a:cs typeface="Calibri" panose="020F0502020204030204" pitchFamily="34" charset="0"/>
            </a:endParaRPr>
          </a:p>
        </p:txBody>
      </p:sp>
      <p:sp>
        <p:nvSpPr>
          <p:cNvPr id="9" name="Rechteck 8"/>
          <p:cNvSpPr/>
          <p:nvPr/>
        </p:nvSpPr>
        <p:spPr>
          <a:xfrm>
            <a:off x="5056059" y="4352895"/>
            <a:ext cx="5236257" cy="1700081"/>
          </a:xfrm>
          <a:prstGeom prst="rect">
            <a:avLst/>
          </a:prstGeom>
        </p:spPr>
        <p:txBody>
          <a:bodyPr wrap="square">
            <a:spAutoFit/>
          </a:bodyPr>
          <a:lstStyle/>
          <a:p>
            <a:pPr>
              <a:lnSpc>
                <a:spcPct val="107000"/>
              </a:lnSpc>
            </a:pPr>
            <a:r>
              <a:rPr lang="de-DE" dirty="0">
                <a:latin typeface="Calibri" panose="020F0502020204030204" pitchFamily="34" charset="0"/>
                <a:ea typeface="Calibri" panose="020F0502020204030204" pitchFamily="34" charset="0"/>
                <a:cs typeface="Calibri" panose="020F0502020204030204" pitchFamily="34" charset="0"/>
              </a:rPr>
              <a:t>Video 2: Klimaexpertin Beatrix von Storch (AfD) will die Sonne verklagen</a:t>
            </a:r>
          </a:p>
          <a:p>
            <a:pPr>
              <a:lnSpc>
                <a:spcPct val="107000"/>
              </a:lnSpc>
            </a:pPr>
            <a:endParaRPr lang="de-DE" dirty="0">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de-DE" dirty="0">
                <a:latin typeface="Calibri" panose="020F0502020204030204" pitchFamily="34" charset="0"/>
                <a:cs typeface="Calibri" panose="020F0502020204030204" pitchFamily="34" charset="0"/>
                <a:hlinkClick r:id="rId5"/>
              </a:rPr>
              <a:t>https://www.youtube.com/watch?v=IV8UzT_9bXg</a:t>
            </a:r>
            <a:endParaRPr lang="de-DE" dirty="0">
              <a:latin typeface="Calibri" panose="020F0502020204030204" pitchFamily="34" charset="0"/>
              <a:cs typeface="Calibri" panose="020F0502020204030204" pitchFamily="34" charset="0"/>
            </a:endParaRPr>
          </a:p>
          <a:p>
            <a:pPr>
              <a:lnSpc>
                <a:spcPct val="107000"/>
              </a:lnSpc>
            </a:pPr>
            <a:endParaRPr lang="de-DE" dirty="0">
              <a:latin typeface="Calibri" panose="020F0502020204030204" pitchFamily="34" charset="0"/>
              <a:cs typeface="Calibri" panose="020F0502020204030204" pitchFamily="34" charset="0"/>
            </a:endParaRPr>
          </a:p>
          <a:p>
            <a:pPr>
              <a:lnSpc>
                <a:spcPct val="107000"/>
              </a:lnSpc>
              <a:spcAft>
                <a:spcPts val="0"/>
              </a:spcAft>
            </a:pPr>
            <a:endParaRPr lang="de-DE" sz="800" dirty="0">
              <a:latin typeface="Calibri" panose="020F0502020204030204" pitchFamily="34" charset="0"/>
              <a:ea typeface="Calibri" panose="020F0502020204030204" pitchFamily="34" charset="0"/>
              <a:cs typeface="Calibri" panose="020F0502020204030204" pitchFamily="34" charset="0"/>
            </a:endParaRPr>
          </a:p>
        </p:txBody>
      </p:sp>
      <p:pic>
        <p:nvPicPr>
          <p:cNvPr id="10" name="Grafik 9">
            <a:extLst>
              <a:ext uri="{FF2B5EF4-FFF2-40B4-BE49-F238E27FC236}">
                <a16:creationId xmlns:a16="http://schemas.microsoft.com/office/drawing/2014/main" id="{58D869EF-5DEC-405A-A453-CBD788C77C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1764" y="3429000"/>
            <a:ext cx="2990012" cy="2007734"/>
          </a:xfrm>
          <a:prstGeom prst="rect">
            <a:avLst/>
          </a:prstGeom>
        </p:spPr>
      </p:pic>
    </p:spTree>
    <p:extLst>
      <p:ext uri="{BB962C8B-B14F-4D97-AF65-F5344CB8AC3E}">
        <p14:creationId xmlns:p14="http://schemas.microsoft.com/office/powerpoint/2010/main" val="3081805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8360" y="604159"/>
            <a:ext cx="10515600" cy="1255965"/>
          </a:xfrm>
        </p:spPr>
        <p:txBody>
          <a:bodyPr>
            <a:noAutofit/>
          </a:bodyPr>
          <a:lstStyle/>
          <a:p>
            <a:pPr algn="ctr"/>
            <a:r>
              <a:rPr lang="de-DE" dirty="0">
                <a:solidFill>
                  <a:srgbClr val="007094"/>
                </a:solidFill>
              </a:rPr>
              <a:t>Pflegerisches Handeln bei klimabedingten Erkrankungen anleiten anleiten</a:t>
            </a:r>
          </a:p>
        </p:txBody>
      </p:sp>
      <p:sp>
        <p:nvSpPr>
          <p:cNvPr id="3" name="Inhaltsplatzhalter 2"/>
          <p:cNvSpPr>
            <a:spLocks noGrp="1"/>
          </p:cNvSpPr>
          <p:nvPr>
            <p:ph idx="1"/>
          </p:nvPr>
        </p:nvSpPr>
        <p:spPr>
          <a:xfrm>
            <a:off x="733508" y="2385971"/>
            <a:ext cx="10515600" cy="3791867"/>
          </a:xfrm>
        </p:spPr>
        <p:txBody>
          <a:bodyPr>
            <a:noAutofit/>
          </a:bodyPr>
          <a:lstStyle/>
          <a:p>
            <a:pPr marL="514350" indent="-514350">
              <a:buFont typeface="+mj-lt"/>
              <a:buAutoNum type="arabicPeriod"/>
            </a:pPr>
            <a:r>
              <a:rPr lang="de-DE" dirty="0"/>
              <a:t>Vorstellung und Impuls</a:t>
            </a:r>
          </a:p>
          <a:p>
            <a:pPr marL="514350" indent="-514350">
              <a:buFont typeface="+mj-lt"/>
              <a:buAutoNum type="arabicPeriod"/>
            </a:pPr>
            <a:r>
              <a:rPr lang="de-DE" dirty="0"/>
              <a:t>Wahrheit oder Mythos: Klimawandel und Falschmeldungen</a:t>
            </a:r>
          </a:p>
          <a:p>
            <a:pPr marL="514350" indent="-514350">
              <a:buFont typeface="+mj-lt"/>
              <a:buAutoNum type="arabicPeriod"/>
            </a:pPr>
            <a:r>
              <a:rPr lang="de-DE" dirty="0">
                <a:solidFill>
                  <a:srgbClr val="007094"/>
                </a:solidFill>
              </a:rPr>
              <a:t>Auswirkungen des Klimawandels auf die menschliche Gesundheit</a:t>
            </a:r>
          </a:p>
          <a:p>
            <a:pPr marL="514350" indent="-514350">
              <a:buFont typeface="+mj-lt"/>
              <a:buAutoNum type="arabicPeriod"/>
            </a:pPr>
            <a:r>
              <a:rPr lang="de-DE" dirty="0"/>
              <a:t>Transfer: Die 6-Hüte Methode</a:t>
            </a:r>
          </a:p>
          <a:p>
            <a:pPr marL="514350" indent="-514350">
              <a:buFont typeface="+mj-lt"/>
              <a:buAutoNum type="arabicPeriod"/>
            </a:pPr>
            <a:r>
              <a:rPr lang="de-DE" dirty="0"/>
              <a:t>Ausblick</a:t>
            </a:r>
          </a:p>
          <a:p>
            <a:pPr marL="514350" indent="-514350">
              <a:buFont typeface="+mj-lt"/>
              <a:buAutoNum type="arabicPeriod"/>
            </a:pPr>
            <a:r>
              <a:rPr lang="de-DE" dirty="0"/>
              <a:t>Pflegfachpersonen als </a:t>
            </a:r>
            <a:r>
              <a:rPr lang="de-DE" dirty="0" err="1"/>
              <a:t>Changemaker</a:t>
            </a:r>
            <a:endParaRPr lang="de-DE" dirty="0"/>
          </a:p>
          <a:p>
            <a:pPr marL="0" indent="0">
              <a:buNone/>
            </a:pPr>
            <a:endParaRPr lang="de-DE" dirty="0"/>
          </a:p>
          <a:p>
            <a:pPr marL="514350" indent="-514350">
              <a:buFont typeface="+mj-lt"/>
              <a:buAutoNum type="arabicPeriod"/>
            </a:pPr>
            <a:endParaRPr lang="de-DE" dirty="0"/>
          </a:p>
        </p:txBody>
      </p:sp>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12</a:t>
            </a:fld>
            <a:endParaRPr lang="de-DE"/>
          </a:p>
        </p:txBody>
      </p:sp>
    </p:spTree>
    <p:extLst>
      <p:ext uri="{BB962C8B-B14F-4D97-AF65-F5344CB8AC3E}">
        <p14:creationId xmlns:p14="http://schemas.microsoft.com/office/powerpoint/2010/main" val="446258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80649" y="229183"/>
            <a:ext cx="1455057" cy="1325563"/>
          </a:xfrm>
        </p:spPr>
        <p:txBody>
          <a:bodyPr/>
          <a:lstStyle/>
          <a:p>
            <a:r>
              <a:rPr lang="de-DE" dirty="0">
                <a:solidFill>
                  <a:srgbClr val="007094"/>
                </a:solidFill>
              </a:rPr>
              <a:t>Input </a:t>
            </a:r>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708645-D66A-46C2-AAE5-F308721510CE}" type="datetime1">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17.03.2026</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52D48-C67B-44A6-8265-40F3173E8570}" type="slidenum">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pic>
        <p:nvPicPr>
          <p:cNvPr id="5123" name="Picture 3" descr="Inputph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8178" y="2064154"/>
            <a:ext cx="5080000" cy="40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5477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fik 20"/>
          <p:cNvPicPr>
            <a:picLocks noChangeAspect="1"/>
          </p:cNvPicPr>
          <p:nvPr/>
        </p:nvPicPr>
        <p:blipFill>
          <a:blip r:embed="rId3"/>
          <a:stretch>
            <a:fillRect/>
          </a:stretch>
        </p:blipFill>
        <p:spPr>
          <a:xfrm rot="21415645">
            <a:off x="7105875" y="1838824"/>
            <a:ext cx="4489935" cy="1616212"/>
          </a:xfrm>
          <a:prstGeom prst="rect">
            <a:avLst/>
          </a:prstGeom>
          <a:ln>
            <a:noFill/>
          </a:ln>
          <a:effectLst>
            <a:outerShdw blurRad="292100" dist="139700" dir="2700000" algn="tl" rotWithShape="0">
              <a:srgbClr val="333333">
                <a:alpha val="65000"/>
              </a:srgbClr>
            </a:outerShdw>
          </a:effectLst>
        </p:spPr>
      </p:pic>
      <p:pic>
        <p:nvPicPr>
          <p:cNvPr id="17" name="Grafik 16"/>
          <p:cNvPicPr>
            <a:picLocks noChangeAspect="1"/>
          </p:cNvPicPr>
          <p:nvPr/>
        </p:nvPicPr>
        <p:blipFill>
          <a:blip r:embed="rId4"/>
          <a:stretch>
            <a:fillRect/>
          </a:stretch>
        </p:blipFill>
        <p:spPr>
          <a:xfrm rot="21387924">
            <a:off x="5252531" y="4675674"/>
            <a:ext cx="6278631" cy="1519024"/>
          </a:xfrm>
          <a:prstGeom prst="rect">
            <a:avLst/>
          </a:prstGeom>
          <a:ln>
            <a:noFill/>
          </a:ln>
          <a:effectLst>
            <a:outerShdw blurRad="292100" dist="139700" dir="2700000" algn="tl" rotWithShape="0">
              <a:srgbClr val="333333">
                <a:alpha val="65000"/>
              </a:srgbClr>
            </a:outerShdw>
          </a:effectLst>
        </p:spPr>
      </p:pic>
      <p:pic>
        <p:nvPicPr>
          <p:cNvPr id="3" name="Grafik 2"/>
          <p:cNvPicPr>
            <a:picLocks noChangeAspect="1"/>
          </p:cNvPicPr>
          <p:nvPr/>
        </p:nvPicPr>
        <p:blipFill>
          <a:blip r:embed="rId5"/>
          <a:stretch>
            <a:fillRect/>
          </a:stretch>
        </p:blipFill>
        <p:spPr>
          <a:xfrm rot="20781950">
            <a:off x="531106" y="1953058"/>
            <a:ext cx="4347776" cy="1967982"/>
          </a:xfrm>
          <a:prstGeom prst="rect">
            <a:avLst/>
          </a:prstGeom>
          <a:ln>
            <a:noFill/>
          </a:ln>
          <a:effectLst>
            <a:outerShdw blurRad="292100" dist="139700" dir="2700000" algn="tl" rotWithShape="0">
              <a:srgbClr val="333333">
                <a:alpha val="65000"/>
              </a:srgbClr>
            </a:outerShdw>
          </a:effectLst>
        </p:spPr>
      </p:pic>
      <p:pic>
        <p:nvPicPr>
          <p:cNvPr id="23" name="Grafik 22"/>
          <p:cNvPicPr>
            <a:picLocks noChangeAspect="1"/>
          </p:cNvPicPr>
          <p:nvPr/>
        </p:nvPicPr>
        <p:blipFill>
          <a:blip r:embed="rId6"/>
          <a:stretch>
            <a:fillRect/>
          </a:stretch>
        </p:blipFill>
        <p:spPr>
          <a:xfrm>
            <a:off x="3211535" y="2861831"/>
            <a:ext cx="4754437" cy="1883377"/>
          </a:xfrm>
          <a:prstGeom prst="rect">
            <a:avLst/>
          </a:prstGeom>
          <a:ln>
            <a:noFill/>
          </a:ln>
          <a:effectLst>
            <a:outerShdw blurRad="292100" dist="139700" dir="2700000" algn="tl" rotWithShape="0">
              <a:srgbClr val="333333">
                <a:alpha val="65000"/>
              </a:srgbClr>
            </a:outerShdw>
          </a:effectLst>
        </p:spPr>
      </p:pic>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14</a:t>
            </a:fld>
            <a:endParaRPr lang="de-DE"/>
          </a:p>
        </p:txBody>
      </p:sp>
      <p:sp>
        <p:nvSpPr>
          <p:cNvPr id="8" name="Rechteck 7"/>
          <p:cNvSpPr/>
          <p:nvPr/>
        </p:nvSpPr>
        <p:spPr>
          <a:xfrm rot="20851926">
            <a:off x="676559" y="3655171"/>
            <a:ext cx="862737" cy="230832"/>
          </a:xfrm>
          <a:prstGeom prst="rect">
            <a:avLst/>
          </a:prstGeom>
        </p:spPr>
        <p:txBody>
          <a:bodyPr wrap="none">
            <a:spAutoFit/>
          </a:bodyPr>
          <a:lstStyle/>
          <a:p>
            <a:pPr algn="ctr"/>
            <a:r>
              <a:rPr lang="de-DE" sz="900" dirty="0">
                <a:latin typeface="Calibri" panose="020F0502020204030204" pitchFamily="34" charset="0"/>
                <a:cs typeface="Calibri" panose="020F0502020204030204" pitchFamily="34" charset="0"/>
              </a:rPr>
              <a:t>(</a:t>
            </a:r>
            <a:r>
              <a:rPr lang="de-DE" sz="900" dirty="0" err="1">
                <a:latin typeface="Calibri" panose="020F0502020204030204" pitchFamily="34" charset="0"/>
                <a:cs typeface="Calibri" panose="020F0502020204030204" pitchFamily="34" charset="0"/>
              </a:rPr>
              <a:t>Ewels</a:t>
            </a:r>
            <a:r>
              <a:rPr lang="de-DE" sz="900" dirty="0">
                <a:latin typeface="Calibri" panose="020F0502020204030204" pitchFamily="34" charset="0"/>
                <a:cs typeface="Calibri" panose="020F0502020204030204" pitchFamily="34" charset="0"/>
              </a:rPr>
              <a:t>, 2024a)</a:t>
            </a:r>
          </a:p>
        </p:txBody>
      </p:sp>
      <p:sp>
        <p:nvSpPr>
          <p:cNvPr id="14" name="Rechteck 13"/>
          <p:cNvSpPr/>
          <p:nvPr/>
        </p:nvSpPr>
        <p:spPr>
          <a:xfrm>
            <a:off x="6479223" y="2961112"/>
            <a:ext cx="1547218" cy="230832"/>
          </a:xfrm>
          <a:prstGeom prst="rect">
            <a:avLst/>
          </a:prstGeom>
        </p:spPr>
        <p:txBody>
          <a:bodyPr wrap="none">
            <a:spAutoFit/>
          </a:bodyPr>
          <a:lstStyle/>
          <a:p>
            <a:pPr algn="ctr"/>
            <a:r>
              <a:rPr lang="de-DE" sz="900" dirty="0">
                <a:latin typeface="Calibri" panose="020F0502020204030204" pitchFamily="34" charset="0"/>
                <a:cs typeface="Calibri" panose="020F0502020204030204" pitchFamily="34" charset="0"/>
              </a:rPr>
              <a:t>(</a:t>
            </a:r>
            <a:r>
              <a:rPr lang="de-DE" sz="900" dirty="0" err="1">
                <a:latin typeface="Calibri" panose="020F0502020204030204" pitchFamily="34" charset="0"/>
                <a:cs typeface="Calibri" panose="020F0502020204030204" pitchFamily="34" charset="0"/>
              </a:rPr>
              <a:t>Falzeder</a:t>
            </a:r>
            <a:r>
              <a:rPr lang="de-DE" sz="900" dirty="0">
                <a:latin typeface="Calibri" panose="020F0502020204030204" pitchFamily="34" charset="0"/>
                <a:cs typeface="Calibri" panose="020F0502020204030204" pitchFamily="34" charset="0"/>
              </a:rPr>
              <a:t>. &amp; von Liebe, 2024)</a:t>
            </a:r>
            <a:endParaRPr lang="de-DE" sz="900" dirty="0"/>
          </a:p>
        </p:txBody>
      </p:sp>
      <p:pic>
        <p:nvPicPr>
          <p:cNvPr id="15" name="Grafik 14"/>
          <p:cNvPicPr>
            <a:picLocks noChangeAspect="1"/>
          </p:cNvPicPr>
          <p:nvPr/>
        </p:nvPicPr>
        <p:blipFill>
          <a:blip r:embed="rId7"/>
          <a:stretch>
            <a:fillRect/>
          </a:stretch>
        </p:blipFill>
        <p:spPr>
          <a:xfrm rot="314701">
            <a:off x="1214648" y="4180612"/>
            <a:ext cx="3993771" cy="2191544"/>
          </a:xfrm>
          <a:prstGeom prst="rect">
            <a:avLst/>
          </a:prstGeom>
          <a:ln>
            <a:noFill/>
          </a:ln>
          <a:effectLst>
            <a:outerShdw blurRad="292100" dist="139700" dir="2700000" algn="tl" rotWithShape="0">
              <a:srgbClr val="333333">
                <a:alpha val="65000"/>
              </a:srgbClr>
            </a:outerShdw>
          </a:effectLst>
        </p:spPr>
      </p:pic>
      <p:sp>
        <p:nvSpPr>
          <p:cNvPr id="16" name="Rechteck 15"/>
          <p:cNvSpPr/>
          <p:nvPr/>
        </p:nvSpPr>
        <p:spPr>
          <a:xfrm rot="342584">
            <a:off x="3885856" y="4362370"/>
            <a:ext cx="1175322" cy="230832"/>
          </a:xfrm>
          <a:prstGeom prst="rect">
            <a:avLst/>
          </a:prstGeom>
        </p:spPr>
        <p:txBody>
          <a:bodyPr wrap="none">
            <a:spAutoFit/>
          </a:bodyPr>
          <a:lstStyle/>
          <a:p>
            <a:pPr algn="ctr"/>
            <a:r>
              <a:rPr lang="de-DE" sz="900" dirty="0">
                <a:latin typeface="Calibri" panose="020F0502020204030204" pitchFamily="34" charset="0"/>
                <a:cs typeface="Calibri" panose="020F0502020204030204" pitchFamily="34" charset="0"/>
              </a:rPr>
              <a:t>(Zimmermann, 2025)</a:t>
            </a:r>
          </a:p>
        </p:txBody>
      </p:sp>
      <p:sp>
        <p:nvSpPr>
          <p:cNvPr id="18" name="Rechteck 17"/>
          <p:cNvSpPr/>
          <p:nvPr/>
        </p:nvSpPr>
        <p:spPr>
          <a:xfrm rot="21374372">
            <a:off x="10022547" y="5829889"/>
            <a:ext cx="1821975" cy="230832"/>
          </a:xfrm>
          <a:prstGeom prst="rect">
            <a:avLst/>
          </a:prstGeom>
        </p:spPr>
        <p:txBody>
          <a:bodyPr wrap="square">
            <a:spAutoFit/>
          </a:bodyPr>
          <a:lstStyle/>
          <a:p>
            <a:pPr algn="ctr"/>
            <a:r>
              <a:rPr lang="de-DE" sz="900" dirty="0">
                <a:latin typeface="Calibri" panose="020F0502020204030204" pitchFamily="34" charset="0"/>
                <a:cs typeface="Calibri" panose="020F0502020204030204" pitchFamily="34" charset="0"/>
              </a:rPr>
              <a:t>(</a:t>
            </a:r>
            <a:r>
              <a:rPr lang="de-DE" sz="900" dirty="0"/>
              <a:t>Schreiber &amp; Thiel, 2024</a:t>
            </a:r>
            <a:r>
              <a:rPr lang="de-DE" sz="900" dirty="0">
                <a:latin typeface="Calibri" panose="020F0502020204030204" pitchFamily="34" charset="0"/>
                <a:cs typeface="Calibri" panose="020F0502020204030204" pitchFamily="34" charset="0"/>
              </a:rPr>
              <a:t>)</a:t>
            </a:r>
          </a:p>
        </p:txBody>
      </p:sp>
      <p:pic>
        <p:nvPicPr>
          <p:cNvPr id="10" name="Grafik 9"/>
          <p:cNvPicPr>
            <a:picLocks noChangeAspect="1"/>
          </p:cNvPicPr>
          <p:nvPr/>
        </p:nvPicPr>
        <p:blipFill>
          <a:blip r:embed="rId8"/>
          <a:stretch>
            <a:fillRect/>
          </a:stretch>
        </p:blipFill>
        <p:spPr>
          <a:xfrm rot="316345">
            <a:off x="7534855" y="3439426"/>
            <a:ext cx="4252757" cy="1556509"/>
          </a:xfrm>
          <a:prstGeom prst="rect">
            <a:avLst/>
          </a:prstGeom>
          <a:ln>
            <a:noFill/>
          </a:ln>
          <a:effectLst>
            <a:outerShdw blurRad="292100" dist="139700" dir="2700000" algn="tl" rotWithShape="0">
              <a:srgbClr val="333333">
                <a:alpha val="65000"/>
              </a:srgbClr>
            </a:outerShdw>
          </a:effectLst>
        </p:spPr>
      </p:pic>
      <p:sp>
        <p:nvSpPr>
          <p:cNvPr id="12" name="Rechteck 11"/>
          <p:cNvSpPr/>
          <p:nvPr/>
        </p:nvSpPr>
        <p:spPr>
          <a:xfrm rot="366255">
            <a:off x="11148353" y="3613286"/>
            <a:ext cx="747320" cy="230832"/>
          </a:xfrm>
          <a:prstGeom prst="rect">
            <a:avLst/>
          </a:prstGeom>
        </p:spPr>
        <p:txBody>
          <a:bodyPr wrap="none">
            <a:spAutoFit/>
          </a:bodyPr>
          <a:lstStyle/>
          <a:p>
            <a:pPr algn="ctr"/>
            <a:r>
              <a:rPr lang="de-DE" sz="900" dirty="0">
                <a:latin typeface="Calibri" panose="020F0502020204030204" pitchFamily="34" charset="0"/>
                <a:cs typeface="Calibri" panose="020F0502020204030204" pitchFamily="34" charset="0"/>
              </a:rPr>
              <a:t>(NDR, 2024)</a:t>
            </a:r>
          </a:p>
        </p:txBody>
      </p:sp>
      <p:sp>
        <p:nvSpPr>
          <p:cNvPr id="20" name="Rechteck 19"/>
          <p:cNvSpPr/>
          <p:nvPr/>
        </p:nvSpPr>
        <p:spPr>
          <a:xfrm rot="21407316">
            <a:off x="10571279" y="1744363"/>
            <a:ext cx="994183" cy="230832"/>
          </a:xfrm>
          <a:prstGeom prst="rect">
            <a:avLst/>
          </a:prstGeom>
        </p:spPr>
        <p:txBody>
          <a:bodyPr wrap="none">
            <a:spAutoFit/>
          </a:bodyPr>
          <a:lstStyle/>
          <a:p>
            <a:pPr algn="ctr"/>
            <a:r>
              <a:rPr lang="de-DE" sz="900" dirty="0">
                <a:latin typeface="Calibri" panose="020F0502020204030204" pitchFamily="34" charset="0"/>
                <a:cs typeface="Calibri" panose="020F0502020204030204" pitchFamily="34" charset="0"/>
              </a:rPr>
              <a:t>(</a:t>
            </a:r>
            <a:r>
              <a:rPr lang="de-DE" sz="900" dirty="0" err="1">
                <a:latin typeface="Calibri" panose="020F0502020204030204" pitchFamily="34" charset="0"/>
                <a:cs typeface="Calibri" panose="020F0502020204030204" pitchFamily="34" charset="0"/>
              </a:rPr>
              <a:t>ZDFheute</a:t>
            </a:r>
            <a:r>
              <a:rPr lang="de-DE" sz="900" dirty="0">
                <a:latin typeface="Calibri" panose="020F0502020204030204" pitchFamily="34" charset="0"/>
                <a:cs typeface="Calibri" panose="020F0502020204030204" pitchFamily="34" charset="0"/>
              </a:rPr>
              <a:t>, 2024)</a:t>
            </a:r>
          </a:p>
        </p:txBody>
      </p:sp>
      <p:sp>
        <p:nvSpPr>
          <p:cNvPr id="2" name="Rechteck 1"/>
          <p:cNvSpPr/>
          <p:nvPr/>
        </p:nvSpPr>
        <p:spPr>
          <a:xfrm>
            <a:off x="1792250" y="498040"/>
            <a:ext cx="8626767" cy="1446550"/>
          </a:xfrm>
          <a:prstGeom prst="rect">
            <a:avLst/>
          </a:prstGeom>
        </p:spPr>
        <p:txBody>
          <a:bodyPr wrap="square">
            <a:spAutoFit/>
          </a:bodyPr>
          <a:lstStyle/>
          <a:p>
            <a:pPr algn="ctr"/>
            <a:r>
              <a:rPr lang="de-DE" sz="4400" dirty="0">
                <a:solidFill>
                  <a:srgbClr val="007094"/>
                </a:solidFill>
              </a:rPr>
              <a:t>Auswirkungen des Klimawandels auf die menschliche Gesundheit</a:t>
            </a:r>
          </a:p>
        </p:txBody>
      </p:sp>
    </p:spTree>
    <p:extLst>
      <p:ext uri="{BB962C8B-B14F-4D97-AF65-F5344CB8AC3E}">
        <p14:creationId xmlns:p14="http://schemas.microsoft.com/office/powerpoint/2010/main" val="3781250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15</a:t>
            </a:fld>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621206"/>
            <a:ext cx="7499833" cy="5612033"/>
          </a:xfrm>
          <a:prstGeom prst="rect">
            <a:avLst/>
          </a:prstGeom>
          <a:ln>
            <a:noFill/>
          </a:ln>
          <a:effectLst>
            <a:outerShdw blurRad="292100" dist="139700" dir="2700000" algn="tl" rotWithShape="0">
              <a:srgbClr val="333333">
                <a:alpha val="65000"/>
              </a:srgbClr>
            </a:outerShdw>
          </a:effectLst>
        </p:spPr>
      </p:pic>
      <p:sp>
        <p:nvSpPr>
          <p:cNvPr id="2" name="Rechteck 1"/>
          <p:cNvSpPr/>
          <p:nvPr/>
        </p:nvSpPr>
        <p:spPr>
          <a:xfrm>
            <a:off x="2209801" y="6234034"/>
            <a:ext cx="594360" cy="249684"/>
          </a:xfrm>
          <a:prstGeom prst="rect">
            <a:avLst/>
          </a:prstGeom>
        </p:spPr>
        <p:txBody>
          <a:bodyPr wrap="square">
            <a:spAutoFit/>
          </a:bodyPr>
          <a:lstStyle/>
          <a:p>
            <a:pPr>
              <a:lnSpc>
                <a:spcPct val="107000"/>
              </a:lnSpc>
              <a:spcAft>
                <a:spcPts val="0"/>
              </a:spcAft>
            </a:pPr>
            <a:r>
              <a:rPr lang="de-DE" sz="1000" dirty="0">
                <a:latin typeface="Calibri" panose="020F0502020204030204" pitchFamily="34" charset="0"/>
                <a:ea typeface="Calibri" panose="020F0502020204030204" pitchFamily="34" charset="0"/>
                <a:cs typeface="Calibri" panose="020F0502020204030204" pitchFamily="34" charset="0"/>
              </a:rPr>
              <a:t>Abb.  4</a:t>
            </a:r>
          </a:p>
        </p:txBody>
      </p:sp>
      <p:sp>
        <p:nvSpPr>
          <p:cNvPr id="3" name="Rechteck 2"/>
          <p:cNvSpPr/>
          <p:nvPr/>
        </p:nvSpPr>
        <p:spPr>
          <a:xfrm>
            <a:off x="5074920" y="6237497"/>
            <a:ext cx="4895850" cy="246221"/>
          </a:xfrm>
          <a:prstGeom prst="rect">
            <a:avLst/>
          </a:prstGeom>
        </p:spPr>
        <p:txBody>
          <a:bodyPr wrap="square">
            <a:spAutoFit/>
          </a:bodyPr>
          <a:lstStyle/>
          <a:p>
            <a:r>
              <a:rPr lang="de-DE" sz="1000" dirty="0">
                <a:latin typeface="Calibri" panose="020F0502020204030204" pitchFamily="34" charset="0"/>
                <a:ea typeface="Calibri" panose="020F0502020204030204" pitchFamily="34" charset="0"/>
                <a:cs typeface="Calibri" panose="020F0502020204030204" pitchFamily="34" charset="0"/>
              </a:rPr>
              <a:t>(„Impacts </a:t>
            </a:r>
            <a:r>
              <a:rPr lang="de-DE" sz="1000" dirty="0" err="1">
                <a:latin typeface="Calibri" panose="020F0502020204030204" pitchFamily="34" charset="0"/>
                <a:ea typeface="Calibri" panose="020F0502020204030204" pitchFamily="34" charset="0"/>
                <a:cs typeface="Calibri" panose="020F0502020204030204" pitchFamily="34" charset="0"/>
              </a:rPr>
              <a:t>of</a:t>
            </a:r>
            <a:r>
              <a:rPr lang="de-DE" sz="1000" dirty="0">
                <a:latin typeface="Calibri" panose="020F0502020204030204" pitchFamily="34" charset="0"/>
                <a:ea typeface="Calibri" panose="020F0502020204030204" pitchFamily="34" charset="0"/>
                <a:cs typeface="Calibri" panose="020F0502020204030204" pitchFamily="34" charset="0"/>
              </a:rPr>
              <a:t> </a:t>
            </a:r>
            <a:r>
              <a:rPr lang="de-DE" sz="1000" dirty="0" err="1">
                <a:latin typeface="Calibri" panose="020F0502020204030204" pitchFamily="34" charset="0"/>
                <a:ea typeface="Calibri" panose="020F0502020204030204" pitchFamily="34" charset="0"/>
                <a:cs typeface="Calibri" panose="020F0502020204030204" pitchFamily="34" charset="0"/>
              </a:rPr>
              <a:t>Climate</a:t>
            </a:r>
            <a:r>
              <a:rPr lang="de-DE" sz="1000" dirty="0">
                <a:latin typeface="Calibri" panose="020F0502020204030204" pitchFamily="34" charset="0"/>
                <a:ea typeface="Calibri" panose="020F0502020204030204" pitchFamily="34" charset="0"/>
                <a:cs typeface="Calibri" panose="020F0502020204030204" pitchFamily="34" charset="0"/>
              </a:rPr>
              <a:t> Change on Human </a:t>
            </a:r>
            <a:r>
              <a:rPr lang="de-DE" sz="1000" dirty="0" err="1">
                <a:latin typeface="Calibri" panose="020F0502020204030204" pitchFamily="34" charset="0"/>
                <a:ea typeface="Calibri" panose="020F0502020204030204" pitchFamily="34" charset="0"/>
                <a:cs typeface="Calibri" panose="020F0502020204030204" pitchFamily="34" charset="0"/>
              </a:rPr>
              <a:t>Health</a:t>
            </a:r>
            <a:r>
              <a:rPr lang="de-DE" sz="1000" dirty="0">
                <a:latin typeface="Calibri" panose="020F0502020204030204" pitchFamily="34" charset="0"/>
                <a:ea typeface="Calibri" panose="020F0502020204030204" pitchFamily="34" charset="0"/>
                <a:cs typeface="Calibri" panose="020F0502020204030204" pitchFamily="34" charset="0"/>
              </a:rPr>
              <a:t>“ von George Luber; eigene Übersetzung)</a:t>
            </a:r>
            <a:endParaRPr lang="de-DE" sz="1000" dirty="0"/>
          </a:p>
        </p:txBody>
      </p:sp>
    </p:spTree>
    <p:extLst>
      <p:ext uri="{BB962C8B-B14F-4D97-AF65-F5344CB8AC3E}">
        <p14:creationId xmlns:p14="http://schemas.microsoft.com/office/powerpoint/2010/main" val="3384260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16</a:t>
            </a:fld>
            <a:endParaRPr lang="de-DE"/>
          </a:p>
        </p:txBody>
      </p:sp>
      <p:sp>
        <p:nvSpPr>
          <p:cNvPr id="8" name="Auf der gleichen Seite des Rechtecks liegende Ecken abrunden 7"/>
          <p:cNvSpPr/>
          <p:nvPr/>
        </p:nvSpPr>
        <p:spPr>
          <a:xfrm>
            <a:off x="3200399" y="1056772"/>
            <a:ext cx="2225842" cy="1163054"/>
          </a:xfrm>
          <a:prstGeom prst="round2SameRect">
            <a:avLst/>
          </a:prstGeom>
          <a:solidFill>
            <a:srgbClr val="95D3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Calibri" panose="020F0502020204030204" pitchFamily="34" charset="0"/>
                <a:cs typeface="Calibri" panose="020F0502020204030204" pitchFamily="34" charset="0"/>
              </a:rPr>
              <a:t>Auswirkungen auf Wasserqualität</a:t>
            </a:r>
          </a:p>
        </p:txBody>
      </p:sp>
      <p:sp>
        <p:nvSpPr>
          <p:cNvPr id="9" name="Auf der gleichen Seite des Rechtecks liegende Ecken abrunden 8"/>
          <p:cNvSpPr/>
          <p:nvPr/>
        </p:nvSpPr>
        <p:spPr>
          <a:xfrm>
            <a:off x="5891455" y="1056772"/>
            <a:ext cx="2225842" cy="774972"/>
          </a:xfrm>
          <a:prstGeom prst="round2SameRect">
            <a:avLst/>
          </a:prstGeom>
          <a:solidFill>
            <a:srgbClr val="D1DD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Calibri" panose="020F0502020204030204" pitchFamily="34" charset="0"/>
                <a:cs typeface="Calibri" panose="020F0502020204030204" pitchFamily="34" charset="0"/>
              </a:rPr>
              <a:t>Alter und Geschlecht</a:t>
            </a:r>
          </a:p>
        </p:txBody>
      </p:sp>
      <p:sp>
        <p:nvSpPr>
          <p:cNvPr id="10" name="Auf der gleichen Seite des Rechtecks liegende Ecken abrunden 9"/>
          <p:cNvSpPr/>
          <p:nvPr/>
        </p:nvSpPr>
        <p:spPr>
          <a:xfrm>
            <a:off x="509336" y="1056772"/>
            <a:ext cx="2225842" cy="1163054"/>
          </a:xfrm>
          <a:prstGeom prst="round2SameRect">
            <a:avLst/>
          </a:prstGeom>
          <a:solidFill>
            <a:srgbClr val="007193"/>
          </a:solidFill>
          <a:ln>
            <a:solidFill>
              <a:schemeClr val="tx1">
                <a:alpha val="9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latin typeface="Calibri" panose="020F0502020204030204" pitchFamily="34" charset="0"/>
                <a:cs typeface="Calibri" panose="020F0502020204030204" pitchFamily="34" charset="0"/>
              </a:rPr>
              <a:t>Stürme</a:t>
            </a:r>
          </a:p>
        </p:txBody>
      </p:sp>
      <p:sp>
        <p:nvSpPr>
          <p:cNvPr id="11" name="Rechteck 10"/>
          <p:cNvSpPr/>
          <p:nvPr/>
        </p:nvSpPr>
        <p:spPr>
          <a:xfrm>
            <a:off x="509336" y="2409741"/>
            <a:ext cx="2225842" cy="1207169"/>
          </a:xfrm>
          <a:prstGeom prst="rect">
            <a:avLst/>
          </a:prstGeom>
          <a:solidFill>
            <a:srgbClr val="0071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latin typeface="Calibri" panose="020F0502020204030204" pitchFamily="34" charset="0"/>
                <a:cs typeface="Calibri" panose="020F0502020204030204" pitchFamily="34" charset="0"/>
              </a:rPr>
              <a:t>Dürren</a:t>
            </a:r>
          </a:p>
        </p:txBody>
      </p:sp>
      <p:sp>
        <p:nvSpPr>
          <p:cNvPr id="13" name="Rechteck 12"/>
          <p:cNvSpPr/>
          <p:nvPr/>
        </p:nvSpPr>
        <p:spPr>
          <a:xfrm>
            <a:off x="509336" y="3806825"/>
            <a:ext cx="2225842" cy="1207169"/>
          </a:xfrm>
          <a:prstGeom prst="rect">
            <a:avLst/>
          </a:prstGeom>
          <a:solidFill>
            <a:srgbClr val="0071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latin typeface="Calibri" panose="020F0502020204030204" pitchFamily="34" charset="0"/>
                <a:cs typeface="Calibri" panose="020F0502020204030204" pitchFamily="34" charset="0"/>
              </a:rPr>
              <a:t>Überschwemmungen</a:t>
            </a:r>
          </a:p>
        </p:txBody>
      </p:sp>
      <p:sp>
        <p:nvSpPr>
          <p:cNvPr id="14" name="Rechteck 13"/>
          <p:cNvSpPr/>
          <p:nvPr/>
        </p:nvSpPr>
        <p:spPr>
          <a:xfrm>
            <a:off x="3200399" y="2409741"/>
            <a:ext cx="2225842" cy="1207169"/>
          </a:xfrm>
          <a:prstGeom prst="rect">
            <a:avLst/>
          </a:prstGeom>
          <a:solidFill>
            <a:srgbClr val="95D3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Calibri" panose="020F0502020204030204" pitchFamily="34" charset="0"/>
                <a:cs typeface="Calibri" panose="020F0502020204030204" pitchFamily="34" charset="0"/>
              </a:rPr>
              <a:t>Luftverschmutzung</a:t>
            </a:r>
          </a:p>
        </p:txBody>
      </p:sp>
      <p:sp>
        <p:nvSpPr>
          <p:cNvPr id="15" name="Rechteck 14"/>
          <p:cNvSpPr/>
          <p:nvPr/>
        </p:nvSpPr>
        <p:spPr>
          <a:xfrm>
            <a:off x="3200399" y="3806825"/>
            <a:ext cx="2225842" cy="1207169"/>
          </a:xfrm>
          <a:prstGeom prst="rect">
            <a:avLst/>
          </a:prstGeom>
          <a:solidFill>
            <a:srgbClr val="95D3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Calibri" panose="020F0502020204030204" pitchFamily="34" charset="0"/>
                <a:cs typeface="Calibri" panose="020F0502020204030204" pitchFamily="34" charset="0"/>
              </a:rPr>
              <a:t>Veränderte Landnutzung</a:t>
            </a:r>
          </a:p>
        </p:txBody>
      </p:sp>
      <p:sp>
        <p:nvSpPr>
          <p:cNvPr id="17" name="Rechteck 16"/>
          <p:cNvSpPr/>
          <p:nvPr/>
        </p:nvSpPr>
        <p:spPr>
          <a:xfrm>
            <a:off x="5891454" y="1948818"/>
            <a:ext cx="2225842" cy="774972"/>
          </a:xfrm>
          <a:prstGeom prst="rect">
            <a:avLst/>
          </a:prstGeom>
          <a:solidFill>
            <a:srgbClr val="D1DD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Calibri" panose="020F0502020204030204" pitchFamily="34" charset="0"/>
                <a:cs typeface="Calibri" panose="020F0502020204030204" pitchFamily="34" charset="0"/>
              </a:rPr>
              <a:t>Gesundheitsstatus</a:t>
            </a:r>
          </a:p>
        </p:txBody>
      </p:sp>
      <p:sp>
        <p:nvSpPr>
          <p:cNvPr id="20" name="Auf der gleichen Seite des Rechtecks liegende Ecken abrunden 19"/>
          <p:cNvSpPr/>
          <p:nvPr/>
        </p:nvSpPr>
        <p:spPr>
          <a:xfrm rot="10800000">
            <a:off x="509336" y="5203909"/>
            <a:ext cx="2225842" cy="1163054"/>
          </a:xfrm>
          <a:prstGeom prst="round2SameRect">
            <a:avLst/>
          </a:prstGeom>
          <a:solidFill>
            <a:srgbClr val="0071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800000"/>
              </a:camera>
              <a:lightRig rig="threePt" dir="t"/>
            </a:scene3d>
          </a:bodyPr>
          <a:lstStyle/>
          <a:p>
            <a:pPr algn="ctr"/>
            <a:r>
              <a:rPr lang="de-DE" dirty="0">
                <a:solidFill>
                  <a:schemeClr val="bg1"/>
                </a:solidFill>
                <a:latin typeface="Calibri" panose="020F0502020204030204" pitchFamily="34" charset="0"/>
                <a:cs typeface="Calibri" panose="020F0502020204030204" pitchFamily="34" charset="0"/>
              </a:rPr>
              <a:t>Hitzewellen</a:t>
            </a:r>
          </a:p>
        </p:txBody>
      </p:sp>
      <p:sp>
        <p:nvSpPr>
          <p:cNvPr id="22" name="Auf der gleichen Seite des Rechtecks liegende Ecken abrunden 21"/>
          <p:cNvSpPr/>
          <p:nvPr/>
        </p:nvSpPr>
        <p:spPr>
          <a:xfrm rot="10800000">
            <a:off x="3200399" y="5203909"/>
            <a:ext cx="2225842" cy="1163054"/>
          </a:xfrm>
          <a:prstGeom prst="round2SameRect">
            <a:avLst/>
          </a:prstGeom>
          <a:solidFill>
            <a:srgbClr val="95D3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800000"/>
              </a:camera>
              <a:lightRig rig="threePt" dir="t"/>
            </a:scene3d>
          </a:bodyPr>
          <a:lstStyle/>
          <a:p>
            <a:pPr algn="ctr"/>
            <a:r>
              <a:rPr lang="de-DE" dirty="0">
                <a:solidFill>
                  <a:schemeClr val="tx1"/>
                </a:solidFill>
                <a:latin typeface="Calibri" panose="020F0502020204030204" pitchFamily="34" charset="0"/>
                <a:cs typeface="Calibri" panose="020F0502020204030204" pitchFamily="34" charset="0"/>
              </a:rPr>
              <a:t>Ökologischer Wandel</a:t>
            </a:r>
          </a:p>
        </p:txBody>
      </p:sp>
      <p:sp>
        <p:nvSpPr>
          <p:cNvPr id="27" name="Rechteck 26"/>
          <p:cNvSpPr/>
          <p:nvPr/>
        </p:nvSpPr>
        <p:spPr>
          <a:xfrm>
            <a:off x="8962662" y="3082420"/>
            <a:ext cx="3064041" cy="49129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Calibri" panose="020F0502020204030204" pitchFamily="34" charset="0"/>
                <a:cs typeface="Calibri" panose="020F0502020204030204" pitchFamily="34" charset="0"/>
              </a:rPr>
              <a:t>Herz-Kreislauf-Erkrankungen</a:t>
            </a:r>
          </a:p>
        </p:txBody>
      </p:sp>
      <p:sp>
        <p:nvSpPr>
          <p:cNvPr id="28" name="Rechteck 27"/>
          <p:cNvSpPr/>
          <p:nvPr/>
        </p:nvSpPr>
        <p:spPr>
          <a:xfrm>
            <a:off x="8962662" y="2457048"/>
            <a:ext cx="3064041" cy="49129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Calibri" panose="020F0502020204030204" pitchFamily="34" charset="0"/>
                <a:cs typeface="Calibri" panose="020F0502020204030204" pitchFamily="34" charset="0"/>
              </a:rPr>
              <a:t>Unterernährung</a:t>
            </a:r>
          </a:p>
        </p:txBody>
      </p:sp>
      <p:sp>
        <p:nvSpPr>
          <p:cNvPr id="29" name="Rechteck 28"/>
          <p:cNvSpPr/>
          <p:nvPr/>
        </p:nvSpPr>
        <p:spPr>
          <a:xfrm>
            <a:off x="8962663" y="1844101"/>
            <a:ext cx="3064040" cy="49129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Calibri" panose="020F0502020204030204" pitchFamily="34" charset="0"/>
                <a:cs typeface="Calibri" panose="020F0502020204030204" pitchFamily="34" charset="0"/>
              </a:rPr>
              <a:t>Psychische Krankheiten</a:t>
            </a:r>
          </a:p>
        </p:txBody>
      </p:sp>
      <p:sp>
        <p:nvSpPr>
          <p:cNvPr id="30" name="Rechteck 29"/>
          <p:cNvSpPr/>
          <p:nvPr/>
        </p:nvSpPr>
        <p:spPr>
          <a:xfrm>
            <a:off x="8962661" y="3707656"/>
            <a:ext cx="3064041" cy="49129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Calibri" panose="020F0502020204030204" pitchFamily="34" charset="0"/>
                <a:cs typeface="Calibri" panose="020F0502020204030204" pitchFamily="34" charset="0"/>
              </a:rPr>
              <a:t>Allergien</a:t>
            </a:r>
          </a:p>
        </p:txBody>
      </p:sp>
      <p:sp>
        <p:nvSpPr>
          <p:cNvPr id="31" name="Rechteck 30"/>
          <p:cNvSpPr/>
          <p:nvPr/>
        </p:nvSpPr>
        <p:spPr>
          <a:xfrm>
            <a:off x="8962661" y="4332892"/>
            <a:ext cx="3064041" cy="49129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Calibri" panose="020F0502020204030204" pitchFamily="34" charset="0"/>
                <a:cs typeface="Calibri" panose="020F0502020204030204" pitchFamily="34" charset="0"/>
              </a:rPr>
              <a:t>Verletzungen</a:t>
            </a:r>
          </a:p>
        </p:txBody>
      </p:sp>
      <p:sp>
        <p:nvSpPr>
          <p:cNvPr id="32" name="Rechteck 31"/>
          <p:cNvSpPr/>
          <p:nvPr/>
        </p:nvSpPr>
        <p:spPr>
          <a:xfrm>
            <a:off x="8962660" y="4961774"/>
            <a:ext cx="3064041" cy="49129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Calibri" panose="020F0502020204030204" pitchFamily="34" charset="0"/>
                <a:cs typeface="Calibri" panose="020F0502020204030204" pitchFamily="34" charset="0"/>
              </a:rPr>
              <a:t>Atemwegserkrankungen</a:t>
            </a:r>
          </a:p>
        </p:txBody>
      </p:sp>
      <p:sp>
        <p:nvSpPr>
          <p:cNvPr id="34" name="Rechteck 33"/>
          <p:cNvSpPr/>
          <p:nvPr/>
        </p:nvSpPr>
        <p:spPr>
          <a:xfrm>
            <a:off x="5891454" y="2840864"/>
            <a:ext cx="2225842" cy="774972"/>
          </a:xfrm>
          <a:prstGeom prst="rect">
            <a:avLst/>
          </a:prstGeom>
          <a:solidFill>
            <a:srgbClr val="D1DD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Calibri" panose="020F0502020204030204" pitchFamily="34" charset="0"/>
                <a:cs typeface="Calibri" panose="020F0502020204030204" pitchFamily="34" charset="0"/>
              </a:rPr>
              <a:t>Sozioökonomischer Status</a:t>
            </a:r>
          </a:p>
        </p:txBody>
      </p:sp>
      <p:sp>
        <p:nvSpPr>
          <p:cNvPr id="35" name="Rechteck 34"/>
          <p:cNvSpPr/>
          <p:nvPr/>
        </p:nvSpPr>
        <p:spPr>
          <a:xfrm>
            <a:off x="5891454" y="4674582"/>
            <a:ext cx="2225842" cy="774972"/>
          </a:xfrm>
          <a:prstGeom prst="rect">
            <a:avLst/>
          </a:prstGeom>
          <a:solidFill>
            <a:srgbClr val="D1DD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Calibri" panose="020F0502020204030204" pitchFamily="34" charset="0"/>
                <a:cs typeface="Calibri" panose="020F0502020204030204" pitchFamily="34" charset="0"/>
              </a:rPr>
              <a:t>Öffentliches Gesundheitswesen</a:t>
            </a:r>
          </a:p>
        </p:txBody>
      </p:sp>
      <p:sp>
        <p:nvSpPr>
          <p:cNvPr id="36" name="Rechteck 35"/>
          <p:cNvSpPr/>
          <p:nvPr/>
        </p:nvSpPr>
        <p:spPr>
          <a:xfrm>
            <a:off x="5891454" y="3757906"/>
            <a:ext cx="2225842" cy="774972"/>
          </a:xfrm>
          <a:prstGeom prst="rect">
            <a:avLst/>
          </a:prstGeom>
          <a:solidFill>
            <a:srgbClr val="D1DD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Calibri" panose="020F0502020204030204" pitchFamily="34" charset="0"/>
                <a:cs typeface="Calibri" panose="020F0502020204030204" pitchFamily="34" charset="0"/>
              </a:rPr>
              <a:t>Soziales Kapital</a:t>
            </a:r>
          </a:p>
        </p:txBody>
      </p:sp>
      <p:sp>
        <p:nvSpPr>
          <p:cNvPr id="37" name="Auf der gleichen Seite des Rechtecks liegende Ecken abrunden 36"/>
          <p:cNvSpPr/>
          <p:nvPr/>
        </p:nvSpPr>
        <p:spPr>
          <a:xfrm rot="10800000">
            <a:off x="5891455" y="5591991"/>
            <a:ext cx="2225842" cy="774972"/>
          </a:xfrm>
          <a:prstGeom prst="round2SameRect">
            <a:avLst/>
          </a:prstGeom>
          <a:solidFill>
            <a:srgbClr val="D1DD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800000"/>
              </a:camera>
              <a:lightRig rig="threePt" dir="t"/>
            </a:scene3d>
          </a:bodyPr>
          <a:lstStyle/>
          <a:p>
            <a:pPr algn="ctr"/>
            <a:r>
              <a:rPr lang="de-DE" dirty="0">
                <a:solidFill>
                  <a:schemeClr val="tx1"/>
                </a:solidFill>
                <a:latin typeface="Calibri" panose="020F0502020204030204" pitchFamily="34" charset="0"/>
                <a:cs typeface="Calibri" panose="020F0502020204030204" pitchFamily="34" charset="0"/>
              </a:rPr>
              <a:t>Mobilität und Konfliktlage</a:t>
            </a:r>
          </a:p>
        </p:txBody>
      </p:sp>
      <p:sp>
        <p:nvSpPr>
          <p:cNvPr id="39" name="Textfeld 38"/>
          <p:cNvSpPr txBox="1"/>
          <p:nvPr/>
        </p:nvSpPr>
        <p:spPr>
          <a:xfrm>
            <a:off x="8962659" y="1101782"/>
            <a:ext cx="3064048" cy="646331"/>
          </a:xfrm>
          <a:prstGeom prst="rect">
            <a:avLst/>
          </a:prstGeom>
          <a:noFill/>
        </p:spPr>
        <p:txBody>
          <a:bodyPr wrap="square" rtlCol="0">
            <a:spAutoFit/>
          </a:bodyPr>
          <a:lstStyle/>
          <a:p>
            <a:pPr algn="ctr"/>
            <a:r>
              <a:rPr lang="de-DE" b="1" dirty="0">
                <a:latin typeface="Calibri" panose="020F0502020204030204" pitchFamily="34" charset="0"/>
                <a:cs typeface="Calibri" panose="020F0502020204030204" pitchFamily="34" charset="0"/>
              </a:rPr>
              <a:t>Gesundheitliche Auswirkungen</a:t>
            </a:r>
          </a:p>
        </p:txBody>
      </p:sp>
      <p:sp>
        <p:nvSpPr>
          <p:cNvPr id="40" name="Textfeld 39"/>
          <p:cNvSpPr txBox="1"/>
          <p:nvPr/>
        </p:nvSpPr>
        <p:spPr>
          <a:xfrm>
            <a:off x="2781295" y="702260"/>
            <a:ext cx="3064048" cy="369332"/>
          </a:xfrm>
          <a:prstGeom prst="rect">
            <a:avLst/>
          </a:prstGeom>
          <a:noFill/>
        </p:spPr>
        <p:txBody>
          <a:bodyPr wrap="square" rtlCol="0">
            <a:spAutoFit/>
          </a:bodyPr>
          <a:lstStyle/>
          <a:p>
            <a:pPr algn="ctr"/>
            <a:r>
              <a:rPr lang="de-DE" b="1" dirty="0">
                <a:latin typeface="Calibri" panose="020F0502020204030204" pitchFamily="34" charset="0"/>
                <a:cs typeface="Calibri" panose="020F0502020204030204" pitchFamily="34" charset="0"/>
              </a:rPr>
              <a:t>Indirekte Effekte</a:t>
            </a:r>
          </a:p>
        </p:txBody>
      </p:sp>
      <p:sp>
        <p:nvSpPr>
          <p:cNvPr id="41" name="Textfeld 40"/>
          <p:cNvSpPr txBox="1"/>
          <p:nvPr/>
        </p:nvSpPr>
        <p:spPr>
          <a:xfrm>
            <a:off x="90233" y="702260"/>
            <a:ext cx="3064048" cy="369332"/>
          </a:xfrm>
          <a:prstGeom prst="rect">
            <a:avLst/>
          </a:prstGeom>
          <a:noFill/>
        </p:spPr>
        <p:txBody>
          <a:bodyPr wrap="square" rtlCol="0">
            <a:spAutoFit/>
          </a:bodyPr>
          <a:lstStyle/>
          <a:p>
            <a:pPr algn="ctr"/>
            <a:r>
              <a:rPr lang="de-DE" b="1" dirty="0">
                <a:latin typeface="Calibri" panose="020F0502020204030204" pitchFamily="34" charset="0"/>
                <a:cs typeface="Calibri" panose="020F0502020204030204" pitchFamily="34" charset="0"/>
              </a:rPr>
              <a:t>Direkte Effekte</a:t>
            </a:r>
          </a:p>
        </p:txBody>
      </p:sp>
      <p:sp>
        <p:nvSpPr>
          <p:cNvPr id="42" name="Textfeld 41"/>
          <p:cNvSpPr txBox="1"/>
          <p:nvPr/>
        </p:nvSpPr>
        <p:spPr>
          <a:xfrm>
            <a:off x="5472351" y="696455"/>
            <a:ext cx="3064048" cy="369332"/>
          </a:xfrm>
          <a:prstGeom prst="rect">
            <a:avLst/>
          </a:prstGeom>
          <a:noFill/>
        </p:spPr>
        <p:txBody>
          <a:bodyPr wrap="square" rtlCol="0">
            <a:spAutoFit/>
          </a:bodyPr>
          <a:lstStyle/>
          <a:p>
            <a:pPr algn="ctr"/>
            <a:r>
              <a:rPr lang="de-DE" b="1" dirty="0">
                <a:latin typeface="Calibri" panose="020F0502020204030204" pitchFamily="34" charset="0"/>
                <a:cs typeface="Calibri" panose="020F0502020204030204" pitchFamily="34" charset="0"/>
              </a:rPr>
              <a:t>Soziale Dynamiken</a:t>
            </a:r>
          </a:p>
        </p:txBody>
      </p:sp>
      <p:sp>
        <p:nvSpPr>
          <p:cNvPr id="43" name="Rechteck 42"/>
          <p:cNvSpPr/>
          <p:nvPr/>
        </p:nvSpPr>
        <p:spPr>
          <a:xfrm>
            <a:off x="8962659" y="5587010"/>
            <a:ext cx="3064041" cy="49129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Calibri" panose="020F0502020204030204" pitchFamily="34" charset="0"/>
                <a:cs typeface="Calibri" panose="020F0502020204030204" pitchFamily="34" charset="0"/>
              </a:rPr>
              <a:t>Infektionskrankheiten</a:t>
            </a:r>
          </a:p>
        </p:txBody>
      </p:sp>
      <p:sp>
        <p:nvSpPr>
          <p:cNvPr id="44" name="Pfeil nach rechts 43"/>
          <p:cNvSpPr/>
          <p:nvPr/>
        </p:nvSpPr>
        <p:spPr>
          <a:xfrm>
            <a:off x="8240289" y="2359534"/>
            <a:ext cx="592217" cy="728512"/>
          </a:xfrm>
          <a:prstGeom prst="rightArrow">
            <a:avLst/>
          </a:prstGeom>
          <a:solidFill>
            <a:srgbClr val="0071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Pfeil nach rechts 44"/>
          <p:cNvSpPr/>
          <p:nvPr/>
        </p:nvSpPr>
        <p:spPr>
          <a:xfrm>
            <a:off x="8240289" y="3699918"/>
            <a:ext cx="592217" cy="728512"/>
          </a:xfrm>
          <a:prstGeom prst="rightArrow">
            <a:avLst/>
          </a:prstGeom>
          <a:solidFill>
            <a:srgbClr val="95D3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Pfeil nach rechts 45"/>
          <p:cNvSpPr/>
          <p:nvPr/>
        </p:nvSpPr>
        <p:spPr>
          <a:xfrm>
            <a:off x="8240289" y="4994921"/>
            <a:ext cx="592217" cy="728512"/>
          </a:xfrm>
          <a:prstGeom prst="rightArrow">
            <a:avLst/>
          </a:prstGeom>
          <a:solidFill>
            <a:srgbClr val="D1DD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Textfeld 46"/>
          <p:cNvSpPr txBox="1"/>
          <p:nvPr/>
        </p:nvSpPr>
        <p:spPr>
          <a:xfrm>
            <a:off x="8701699" y="6174288"/>
            <a:ext cx="3490301" cy="261610"/>
          </a:xfrm>
          <a:prstGeom prst="rect">
            <a:avLst/>
          </a:prstGeom>
          <a:noFill/>
        </p:spPr>
        <p:txBody>
          <a:bodyPr wrap="square" rtlCol="0">
            <a:spAutoFit/>
          </a:bodyPr>
          <a:lstStyle/>
          <a:p>
            <a:r>
              <a:rPr lang="de-DE" sz="1100" dirty="0">
                <a:latin typeface="Calibri" panose="020F0502020204030204" pitchFamily="34" charset="0"/>
                <a:cs typeface="Calibri" panose="020F0502020204030204" pitchFamily="34" charset="0"/>
              </a:rPr>
              <a:t>(Eigene Darstellung in Anlehnung an Watts et al. 2015)</a:t>
            </a:r>
          </a:p>
        </p:txBody>
      </p:sp>
    </p:spTree>
    <p:extLst>
      <p:ext uri="{BB962C8B-B14F-4D97-AF65-F5344CB8AC3E}">
        <p14:creationId xmlns:p14="http://schemas.microsoft.com/office/powerpoint/2010/main" val="161337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3" grpId="0" animBg="1"/>
      <p:bldP spid="14" grpId="0" animBg="1"/>
      <p:bldP spid="15" grpId="0" animBg="1"/>
      <p:bldP spid="17" grpId="0" animBg="1"/>
      <p:bldP spid="20" grpId="0" animBg="1"/>
      <p:bldP spid="22" grpId="0" animBg="1"/>
      <p:bldP spid="27" grpId="0" animBg="1"/>
      <p:bldP spid="28" grpId="0" animBg="1"/>
      <p:bldP spid="29" grpId="0" animBg="1"/>
      <p:bldP spid="30" grpId="0" animBg="1"/>
      <p:bldP spid="31" grpId="0" animBg="1"/>
      <p:bldP spid="32" grpId="0" animBg="1"/>
      <p:bldP spid="34" grpId="0" animBg="1"/>
      <p:bldP spid="35" grpId="0" animBg="1"/>
      <p:bldP spid="36" grpId="0" animBg="1"/>
      <p:bldP spid="37" grpId="0" animBg="1"/>
      <p:bldP spid="39" grpId="0"/>
      <p:bldP spid="40" grpId="0"/>
      <p:bldP spid="41" grpId="0"/>
      <p:bldP spid="42" grpId="0"/>
      <p:bldP spid="43" grpId="0" animBg="1"/>
      <p:bldP spid="44" grpId="0" animBg="1"/>
      <p:bldP spid="45" grpId="0" animBg="1"/>
      <p:bldP spid="46" grpId="0" animBg="1"/>
      <p:bldP spid="4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28886" y="1485933"/>
            <a:ext cx="2749225" cy="20619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8463" y="1483888"/>
            <a:ext cx="3080065" cy="20544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Grafik 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139441" y="1483887"/>
            <a:ext cx="3083151" cy="20639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Grafik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07956" y="1483887"/>
            <a:ext cx="2735827" cy="20518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el 1"/>
          <p:cNvSpPr>
            <a:spLocks noGrp="1"/>
          </p:cNvSpPr>
          <p:nvPr>
            <p:ph type="title"/>
          </p:nvPr>
        </p:nvSpPr>
        <p:spPr>
          <a:xfrm>
            <a:off x="3761280" y="472646"/>
            <a:ext cx="4681465" cy="906448"/>
          </a:xfrm>
        </p:spPr>
        <p:txBody>
          <a:bodyPr/>
          <a:lstStyle/>
          <a:p>
            <a:pPr algn="ctr"/>
            <a:r>
              <a:rPr lang="de-DE" dirty="0">
                <a:solidFill>
                  <a:srgbClr val="007094"/>
                </a:solidFill>
              </a:rPr>
              <a:t>Naturkatastrophen</a:t>
            </a:r>
          </a:p>
        </p:txBody>
      </p:sp>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17</a:t>
            </a:fld>
            <a:endParaRPr lang="de-DE"/>
          </a:p>
        </p:txBody>
      </p:sp>
      <p:sp>
        <p:nvSpPr>
          <p:cNvPr id="10" name="Textfeld 9"/>
          <p:cNvSpPr txBox="1"/>
          <p:nvPr/>
        </p:nvSpPr>
        <p:spPr>
          <a:xfrm>
            <a:off x="199452" y="3899405"/>
            <a:ext cx="2690089" cy="2585323"/>
          </a:xfrm>
          <a:prstGeom prst="rect">
            <a:avLst/>
          </a:prstGeom>
          <a:noFill/>
        </p:spPr>
        <p:txBody>
          <a:bodyPr wrap="square" rtlCol="0">
            <a:spAutoFit/>
          </a:bodyPr>
          <a:lstStyle/>
          <a:p>
            <a:r>
              <a:rPr lang="de-DE" dirty="0">
                <a:latin typeface="Calibri" panose="020F0502020204030204" pitchFamily="34" charset="0"/>
                <a:cs typeface="Calibri" panose="020F0502020204030204" pitchFamily="34" charset="0"/>
              </a:rPr>
              <a:t>Überschwemmungen/ </a:t>
            </a:r>
          </a:p>
          <a:p>
            <a:r>
              <a:rPr lang="de-DE" dirty="0">
                <a:latin typeface="Calibri" panose="020F0502020204030204" pitchFamily="34" charset="0"/>
                <a:cs typeface="Calibri" panose="020F0502020204030204" pitchFamily="34" charset="0"/>
              </a:rPr>
              <a:t>Flutkatastrophen:</a:t>
            </a: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Hochwasser = häufigste Naturkatastrophe.</a:t>
            </a: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machen ca. 37 % der erfassten Naturkatastrophen aus.</a:t>
            </a:r>
          </a:p>
          <a:p>
            <a:r>
              <a:rPr lang="de-DE" sz="1500" dirty="0"/>
              <a:t>(</a:t>
            </a:r>
            <a:r>
              <a:rPr lang="de-DE" sz="1500" dirty="0" err="1"/>
              <a:t>Statista</a:t>
            </a:r>
            <a:r>
              <a:rPr lang="de-DE" sz="1500" dirty="0"/>
              <a:t> Research Department, 2025) </a:t>
            </a:r>
          </a:p>
        </p:txBody>
      </p:sp>
      <p:sp>
        <p:nvSpPr>
          <p:cNvPr id="12" name="Textfeld 11"/>
          <p:cNvSpPr txBox="1"/>
          <p:nvPr/>
        </p:nvSpPr>
        <p:spPr>
          <a:xfrm>
            <a:off x="3133539" y="3899405"/>
            <a:ext cx="2313293" cy="2585323"/>
          </a:xfrm>
          <a:prstGeom prst="rect">
            <a:avLst/>
          </a:prstGeom>
          <a:noFill/>
        </p:spPr>
        <p:txBody>
          <a:bodyPr wrap="square" rtlCol="0">
            <a:spAutoFit/>
          </a:bodyPr>
          <a:lstStyle/>
          <a:p>
            <a:r>
              <a:rPr lang="de-DE" dirty="0">
                <a:cs typeface="Calibri" panose="020F0502020204030204" pitchFamily="34" charset="0"/>
              </a:rPr>
              <a:t>Stürme/ Hurrikans:</a:t>
            </a:r>
          </a:p>
          <a:p>
            <a:pPr marL="285750" indent="-285750">
              <a:buFont typeface="Arial" panose="020B0604020202020204" pitchFamily="34" charset="0"/>
              <a:buChar char="•"/>
            </a:pPr>
            <a:r>
              <a:rPr lang="de-DE" altLang="de-DE" dirty="0"/>
              <a:t>Tropische Stürme und </a:t>
            </a:r>
            <a:r>
              <a:rPr lang="de-DE" altLang="de-DE" dirty="0" err="1"/>
              <a:t>Hurrikanes</a:t>
            </a:r>
            <a:r>
              <a:rPr lang="de-DE" altLang="de-DE" dirty="0"/>
              <a:t> nehmen an Stärke und Häufigkeit zu </a:t>
            </a:r>
            <a:r>
              <a:rPr lang="de-DE" altLang="de-DE" sz="1500" dirty="0"/>
              <a:t>(WHO, 2023).</a:t>
            </a:r>
          </a:p>
          <a:p>
            <a:pPr marL="285750" indent="-285750">
              <a:buFont typeface="Arial" panose="020B0604020202020204" pitchFamily="34" charset="0"/>
              <a:buChar char="•"/>
            </a:pPr>
            <a:endParaRPr lang="de-DE" dirty="0">
              <a:cs typeface="Calibri" panose="020F0502020204030204" pitchFamily="34" charset="0"/>
            </a:endParaRPr>
          </a:p>
          <a:p>
            <a:pPr marL="285750" indent="-285750">
              <a:buFont typeface="Arial" panose="020B0604020202020204" pitchFamily="34" charset="0"/>
              <a:buChar char="•"/>
            </a:pPr>
            <a:endParaRPr lang="de-DE" dirty="0">
              <a:cs typeface="Calibri" panose="020F0502020204030204" pitchFamily="34" charset="0"/>
            </a:endParaRPr>
          </a:p>
          <a:p>
            <a:endParaRPr lang="de-DE" dirty="0">
              <a:cs typeface="Calibri" panose="020F0502020204030204" pitchFamily="34" charset="0"/>
            </a:endParaRPr>
          </a:p>
        </p:txBody>
      </p:sp>
      <p:sp>
        <p:nvSpPr>
          <p:cNvPr id="15" name="Textfeld 14"/>
          <p:cNvSpPr txBox="1"/>
          <p:nvPr/>
        </p:nvSpPr>
        <p:spPr>
          <a:xfrm>
            <a:off x="6397014" y="3903657"/>
            <a:ext cx="2682304" cy="1708160"/>
          </a:xfrm>
          <a:prstGeom prst="rect">
            <a:avLst/>
          </a:prstGeom>
          <a:noFill/>
        </p:spPr>
        <p:txBody>
          <a:bodyPr wrap="square" rtlCol="0">
            <a:spAutoFit/>
          </a:bodyPr>
          <a:lstStyle/>
          <a:p>
            <a:r>
              <a:rPr lang="de-DE" dirty="0">
                <a:latin typeface="Calibri" panose="020F0502020204030204" pitchFamily="34" charset="0"/>
                <a:cs typeface="Calibri" panose="020F0502020204030204" pitchFamily="34" charset="0"/>
              </a:rPr>
              <a:t>Waldbrände:</a:t>
            </a: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Die Waldbrandgefahr soll sich bis Ende des Jhd. verzehnfachen (</a:t>
            </a:r>
            <a:r>
              <a:rPr lang="de-DE" sz="1500" dirty="0" err="1">
                <a:latin typeface="Calibri" panose="020F0502020204030204" pitchFamily="34" charset="0"/>
                <a:cs typeface="Calibri" panose="020F0502020204030204" pitchFamily="34" charset="0"/>
              </a:rPr>
              <a:t>El</a:t>
            </a:r>
            <a:r>
              <a:rPr lang="de-DE" sz="1500" dirty="0">
                <a:latin typeface="Calibri" panose="020F0502020204030204" pitchFamily="34" charset="0"/>
                <a:cs typeface="Calibri" panose="020F0502020204030204" pitchFamily="34" charset="0"/>
              </a:rPr>
              <a:t> </a:t>
            </a:r>
            <a:r>
              <a:rPr lang="de-DE" sz="1500" dirty="0" err="1">
                <a:latin typeface="Calibri" panose="020F0502020204030204" pitchFamily="34" charset="0"/>
                <a:cs typeface="Calibri" panose="020F0502020204030204" pitchFamily="34" charset="0"/>
              </a:rPr>
              <a:t>Garroussi</a:t>
            </a:r>
            <a:r>
              <a:rPr lang="de-DE" sz="1500" dirty="0">
                <a:latin typeface="Calibri" panose="020F0502020204030204" pitchFamily="34" charset="0"/>
                <a:cs typeface="Calibri" panose="020F0502020204030204" pitchFamily="34" charset="0"/>
              </a:rPr>
              <a:t> et al., 2024).</a:t>
            </a:r>
          </a:p>
          <a:p>
            <a:pPr algn="ctr"/>
            <a:endParaRPr lang="de-DE" dirty="0">
              <a:latin typeface="Calibri" panose="020F0502020204030204" pitchFamily="34" charset="0"/>
              <a:cs typeface="Calibri" panose="020F0502020204030204" pitchFamily="34" charset="0"/>
            </a:endParaRPr>
          </a:p>
        </p:txBody>
      </p:sp>
      <p:sp>
        <p:nvSpPr>
          <p:cNvPr id="16" name="Textfeld 15"/>
          <p:cNvSpPr txBox="1"/>
          <p:nvPr/>
        </p:nvSpPr>
        <p:spPr>
          <a:xfrm>
            <a:off x="9342247" y="3899405"/>
            <a:ext cx="2872614" cy="2585323"/>
          </a:xfrm>
          <a:prstGeom prst="rect">
            <a:avLst/>
          </a:prstGeom>
          <a:noFill/>
        </p:spPr>
        <p:txBody>
          <a:bodyPr wrap="square" rtlCol="0">
            <a:spAutoFit/>
          </a:bodyPr>
          <a:lstStyle/>
          <a:p>
            <a:r>
              <a:rPr lang="de-DE" dirty="0">
                <a:cs typeface="Calibri" panose="020F0502020204030204" pitchFamily="34" charset="0"/>
              </a:rPr>
              <a:t>Erdbeben:</a:t>
            </a:r>
          </a:p>
          <a:p>
            <a:pPr marL="285750" indent="-285750">
              <a:buFont typeface="Arial" panose="020B0604020202020204" pitchFamily="34" charset="0"/>
              <a:buChar char="•"/>
            </a:pPr>
            <a:r>
              <a:rPr lang="de-DE" dirty="0"/>
              <a:t>Es besteht zwischen Klimawandel und dem Auftreten von Erdbeben.</a:t>
            </a:r>
          </a:p>
          <a:p>
            <a:pPr marL="285750" indent="-285750">
              <a:buFont typeface="Arial" panose="020B0604020202020204" pitchFamily="34" charset="0"/>
              <a:buChar char="•"/>
            </a:pPr>
            <a:r>
              <a:rPr lang="de-DE" dirty="0"/>
              <a:t>Der höher werdende Meeresspiegel wird zur steigenden Last .</a:t>
            </a:r>
          </a:p>
          <a:p>
            <a:r>
              <a:rPr lang="de-DE" sz="1500" dirty="0"/>
              <a:t>(</a:t>
            </a:r>
            <a:r>
              <a:rPr lang="de-DE" sz="1500" dirty="0">
                <a:cs typeface="Calibri" panose="020F0502020204030204" pitchFamily="34" charset="0"/>
              </a:rPr>
              <a:t>German Research </a:t>
            </a:r>
            <a:r>
              <a:rPr lang="de-DE" sz="1500" dirty="0" err="1">
                <a:cs typeface="Calibri" panose="020F0502020204030204" pitchFamily="34" charset="0"/>
              </a:rPr>
              <a:t>Centre</a:t>
            </a:r>
            <a:r>
              <a:rPr lang="de-DE" sz="1500" dirty="0">
                <a:cs typeface="Calibri" panose="020F0502020204030204" pitchFamily="34" charset="0"/>
              </a:rPr>
              <a:t> </a:t>
            </a:r>
            <a:r>
              <a:rPr lang="de-DE" sz="1500" dirty="0" err="1">
                <a:cs typeface="Calibri" panose="020F0502020204030204" pitchFamily="34" charset="0"/>
              </a:rPr>
              <a:t>for</a:t>
            </a:r>
            <a:r>
              <a:rPr lang="de-DE" sz="1500" dirty="0">
                <a:cs typeface="Calibri" panose="020F0502020204030204" pitchFamily="34" charset="0"/>
              </a:rPr>
              <a:t> </a:t>
            </a:r>
            <a:r>
              <a:rPr lang="de-DE" sz="1500" dirty="0" err="1">
                <a:cs typeface="Calibri" panose="020F0502020204030204" pitchFamily="34" charset="0"/>
              </a:rPr>
              <a:t>Geosciences</a:t>
            </a:r>
            <a:r>
              <a:rPr lang="de-DE" sz="1500" dirty="0">
                <a:cs typeface="Calibri" panose="020F0502020204030204" pitchFamily="34" charset="0"/>
              </a:rPr>
              <a:t> [</a:t>
            </a:r>
            <a:r>
              <a:rPr lang="de-DE" sz="1500" dirty="0"/>
              <a:t>GFZ], 2024)</a:t>
            </a:r>
          </a:p>
        </p:txBody>
      </p:sp>
      <p:sp>
        <p:nvSpPr>
          <p:cNvPr id="23" name="Rechteck 22"/>
          <p:cNvSpPr/>
          <p:nvPr/>
        </p:nvSpPr>
        <p:spPr>
          <a:xfrm>
            <a:off x="128886" y="3535758"/>
            <a:ext cx="903450" cy="256993"/>
          </a:xfrm>
          <a:prstGeom prst="rect">
            <a:avLst/>
          </a:prstGeom>
        </p:spPr>
        <p:txBody>
          <a:bodyPr wrap="square">
            <a:spAutoFit/>
          </a:bodyPr>
          <a:lstStyle/>
          <a:p>
            <a:pPr>
              <a:lnSpc>
                <a:spcPct val="107000"/>
              </a:lnSpc>
              <a:spcAft>
                <a:spcPts val="0"/>
              </a:spcAft>
            </a:pPr>
            <a:r>
              <a:rPr lang="de-DE" sz="1000" dirty="0">
                <a:latin typeface="Calibri" panose="020F0502020204030204" pitchFamily="34" charset="0"/>
                <a:ea typeface="Calibri" panose="020F0502020204030204" pitchFamily="34" charset="0"/>
                <a:cs typeface="Calibri" panose="020F0502020204030204" pitchFamily="34" charset="0"/>
              </a:rPr>
              <a:t>Abb. 5</a:t>
            </a:r>
          </a:p>
        </p:txBody>
      </p:sp>
      <p:sp>
        <p:nvSpPr>
          <p:cNvPr id="24" name="Rechteck 23"/>
          <p:cNvSpPr/>
          <p:nvPr/>
        </p:nvSpPr>
        <p:spPr>
          <a:xfrm>
            <a:off x="2978463" y="3535758"/>
            <a:ext cx="903450" cy="249684"/>
          </a:xfrm>
          <a:prstGeom prst="rect">
            <a:avLst/>
          </a:prstGeom>
        </p:spPr>
        <p:txBody>
          <a:bodyPr wrap="square">
            <a:spAutoFit/>
          </a:bodyPr>
          <a:lstStyle/>
          <a:p>
            <a:pPr>
              <a:lnSpc>
                <a:spcPct val="107000"/>
              </a:lnSpc>
              <a:spcAft>
                <a:spcPts val="0"/>
              </a:spcAft>
            </a:pPr>
            <a:r>
              <a:rPr lang="de-DE" sz="1000" dirty="0">
                <a:latin typeface="Calibri" panose="020F0502020204030204" pitchFamily="34" charset="0"/>
                <a:ea typeface="Calibri" panose="020F0502020204030204" pitchFamily="34" charset="0"/>
                <a:cs typeface="Calibri" panose="020F0502020204030204" pitchFamily="34" charset="0"/>
              </a:rPr>
              <a:t>Abb. 6</a:t>
            </a:r>
          </a:p>
        </p:txBody>
      </p:sp>
      <p:sp>
        <p:nvSpPr>
          <p:cNvPr id="25" name="Rechteck 24"/>
          <p:cNvSpPr/>
          <p:nvPr/>
        </p:nvSpPr>
        <p:spPr>
          <a:xfrm>
            <a:off x="6159414" y="3547852"/>
            <a:ext cx="903450" cy="256993"/>
          </a:xfrm>
          <a:prstGeom prst="rect">
            <a:avLst/>
          </a:prstGeom>
        </p:spPr>
        <p:txBody>
          <a:bodyPr wrap="square">
            <a:spAutoFit/>
          </a:bodyPr>
          <a:lstStyle/>
          <a:p>
            <a:pPr>
              <a:lnSpc>
                <a:spcPct val="107000"/>
              </a:lnSpc>
              <a:spcAft>
                <a:spcPts val="0"/>
              </a:spcAft>
            </a:pPr>
            <a:r>
              <a:rPr lang="de-DE" sz="1000" dirty="0">
                <a:latin typeface="Calibri" panose="020F0502020204030204" pitchFamily="34" charset="0"/>
                <a:ea typeface="Calibri" panose="020F0502020204030204" pitchFamily="34" charset="0"/>
                <a:cs typeface="Calibri" panose="020F0502020204030204" pitchFamily="34" charset="0"/>
              </a:rPr>
              <a:t>Abb. 7</a:t>
            </a:r>
          </a:p>
        </p:txBody>
      </p:sp>
      <p:sp>
        <p:nvSpPr>
          <p:cNvPr id="26" name="Rechteck 25"/>
          <p:cNvSpPr/>
          <p:nvPr/>
        </p:nvSpPr>
        <p:spPr>
          <a:xfrm>
            <a:off x="9311864" y="3535758"/>
            <a:ext cx="903450" cy="256993"/>
          </a:xfrm>
          <a:prstGeom prst="rect">
            <a:avLst/>
          </a:prstGeom>
        </p:spPr>
        <p:txBody>
          <a:bodyPr wrap="square">
            <a:spAutoFit/>
          </a:bodyPr>
          <a:lstStyle/>
          <a:p>
            <a:pPr>
              <a:lnSpc>
                <a:spcPct val="107000"/>
              </a:lnSpc>
              <a:spcAft>
                <a:spcPts val="0"/>
              </a:spcAft>
            </a:pPr>
            <a:r>
              <a:rPr lang="de-DE" sz="1000" dirty="0">
                <a:latin typeface="Calibri" panose="020F0502020204030204" pitchFamily="34" charset="0"/>
                <a:ea typeface="Calibri" panose="020F0502020204030204" pitchFamily="34" charset="0"/>
                <a:cs typeface="Calibri" panose="020F0502020204030204" pitchFamily="34" charset="0"/>
              </a:rPr>
              <a:t>Abb. 8</a:t>
            </a:r>
          </a:p>
        </p:txBody>
      </p:sp>
    </p:spTree>
    <p:extLst>
      <p:ext uri="{BB962C8B-B14F-4D97-AF65-F5344CB8AC3E}">
        <p14:creationId xmlns:p14="http://schemas.microsoft.com/office/powerpoint/2010/main" val="2775160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18</a:t>
            </a:fld>
            <a:endParaRPr lang="de-DE"/>
          </a:p>
        </p:txBody>
      </p:sp>
      <p:pic>
        <p:nvPicPr>
          <p:cNvPr id="18" name="Grafik 17">
            <a:extLst>
              <a:ext uri="{FF2B5EF4-FFF2-40B4-BE49-F238E27FC236}">
                <a16:creationId xmlns:a16="http://schemas.microsoft.com/office/drawing/2014/main" id="{30292124-CA53-4728-A11F-98CA610664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977053"/>
            <a:ext cx="5200291" cy="3900218"/>
          </a:xfrm>
          <a:prstGeom prst="rect">
            <a:avLst/>
          </a:prstGeom>
          <a:ln>
            <a:noFill/>
          </a:ln>
          <a:effectLst>
            <a:outerShdw blurRad="292100" dist="139700" dir="2700000" algn="tl" rotWithShape="0">
              <a:srgbClr val="333333">
                <a:alpha val="65000"/>
              </a:srgbClr>
            </a:outerShdw>
          </a:effectLst>
        </p:spPr>
      </p:pic>
      <p:pic>
        <p:nvPicPr>
          <p:cNvPr id="19" name="Grafik 18">
            <a:extLst>
              <a:ext uri="{FF2B5EF4-FFF2-40B4-BE49-F238E27FC236}">
                <a16:creationId xmlns:a16="http://schemas.microsoft.com/office/drawing/2014/main" id="{615D1E54-C3C8-4B06-A66B-20E3C91A82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1751" y="3232969"/>
            <a:ext cx="5552678" cy="3123381"/>
          </a:xfrm>
          <a:prstGeom prst="rect">
            <a:avLst/>
          </a:prstGeom>
          <a:ln>
            <a:noFill/>
          </a:ln>
          <a:effectLst>
            <a:outerShdw blurRad="292100" dist="139700" dir="2700000" algn="tl" rotWithShape="0">
              <a:srgbClr val="333333">
                <a:alpha val="65000"/>
              </a:srgbClr>
            </a:outerShdw>
          </a:effectLst>
        </p:spPr>
      </p:pic>
      <p:sp>
        <p:nvSpPr>
          <p:cNvPr id="20" name="Textfeld 19">
            <a:extLst>
              <a:ext uri="{FF2B5EF4-FFF2-40B4-BE49-F238E27FC236}">
                <a16:creationId xmlns:a16="http://schemas.microsoft.com/office/drawing/2014/main" id="{16954EC1-A76D-4C00-A379-CDAAC41AEE0A}"/>
              </a:ext>
            </a:extLst>
          </p:cNvPr>
          <p:cNvSpPr txBox="1"/>
          <p:nvPr/>
        </p:nvSpPr>
        <p:spPr>
          <a:xfrm>
            <a:off x="6326589" y="2040676"/>
            <a:ext cx="5176520" cy="1015663"/>
          </a:xfrm>
          <a:prstGeom prst="rect">
            <a:avLst/>
          </a:prstGeom>
          <a:noFill/>
        </p:spPr>
        <p:txBody>
          <a:bodyPr wrap="square" rtlCol="0">
            <a:spAutoFit/>
          </a:bodyPr>
          <a:lstStyle/>
          <a:p>
            <a:pPr algn="ctr"/>
            <a:r>
              <a:rPr lang="de-DE" sz="2000" dirty="0">
                <a:latin typeface="Calibri" panose="020F0502020204030204" pitchFamily="34" charset="0"/>
                <a:ea typeface="Verdana" panose="020B0604030504040204" pitchFamily="34" charset="0"/>
                <a:cs typeface="Calibri" panose="020F0502020204030204" pitchFamily="34" charset="0"/>
              </a:rPr>
              <a:t>Überflutung eines ambulanten Pflegediensts in Süddeutschland </a:t>
            </a:r>
          </a:p>
          <a:p>
            <a:pPr algn="ctr"/>
            <a:r>
              <a:rPr lang="de-DE" sz="2000" dirty="0">
                <a:latin typeface="Calibri" panose="020F0502020204030204" pitchFamily="34" charset="0"/>
                <a:ea typeface="Verdana" panose="020B0604030504040204" pitchFamily="34" charset="0"/>
                <a:cs typeface="Calibri" panose="020F0502020204030204" pitchFamily="34" charset="0"/>
              </a:rPr>
              <a:t>(Mai 2016)</a:t>
            </a:r>
          </a:p>
        </p:txBody>
      </p:sp>
      <p:sp>
        <p:nvSpPr>
          <p:cNvPr id="3" name="Rechteck 2"/>
          <p:cNvSpPr/>
          <p:nvPr/>
        </p:nvSpPr>
        <p:spPr>
          <a:xfrm>
            <a:off x="838200" y="5902841"/>
            <a:ext cx="4438338" cy="249684"/>
          </a:xfrm>
          <a:prstGeom prst="rect">
            <a:avLst/>
          </a:prstGeom>
        </p:spPr>
        <p:txBody>
          <a:bodyPr wrap="square">
            <a:spAutoFit/>
          </a:bodyPr>
          <a:lstStyle/>
          <a:p>
            <a:pPr>
              <a:lnSpc>
                <a:spcPct val="107000"/>
              </a:lnSpc>
              <a:spcAft>
                <a:spcPts val="0"/>
              </a:spcAft>
            </a:pPr>
            <a:r>
              <a:rPr lang="de-DE" sz="1000" dirty="0">
                <a:latin typeface="Calibri" panose="020F0502020204030204" pitchFamily="34" charset="0"/>
                <a:ea typeface="Calibri" panose="020F0502020204030204" pitchFamily="34" charset="0"/>
                <a:cs typeface="Calibri" panose="020F0502020204030204" pitchFamily="34" charset="0"/>
              </a:rPr>
              <a:t>Abb. 9</a:t>
            </a:r>
          </a:p>
        </p:txBody>
      </p:sp>
      <p:sp>
        <p:nvSpPr>
          <p:cNvPr id="6" name="Rechteck 5"/>
          <p:cNvSpPr/>
          <p:nvPr/>
        </p:nvSpPr>
        <p:spPr>
          <a:xfrm>
            <a:off x="5956627" y="6356350"/>
            <a:ext cx="5046688" cy="249684"/>
          </a:xfrm>
          <a:prstGeom prst="rect">
            <a:avLst/>
          </a:prstGeom>
        </p:spPr>
        <p:txBody>
          <a:bodyPr wrap="square">
            <a:spAutoFit/>
          </a:bodyPr>
          <a:lstStyle/>
          <a:p>
            <a:pPr>
              <a:lnSpc>
                <a:spcPct val="107000"/>
              </a:lnSpc>
              <a:spcAft>
                <a:spcPts val="0"/>
              </a:spcAft>
            </a:pPr>
            <a:r>
              <a:rPr lang="de-DE" sz="1000" dirty="0">
                <a:latin typeface="Calibri" panose="020F0502020204030204" pitchFamily="34" charset="0"/>
                <a:ea typeface="Calibri" panose="020F0502020204030204" pitchFamily="34" charset="0"/>
                <a:cs typeface="Calibri" panose="020F0502020204030204" pitchFamily="34" charset="0"/>
              </a:rPr>
              <a:t>Abb. 10</a:t>
            </a:r>
          </a:p>
        </p:txBody>
      </p:sp>
      <p:sp>
        <p:nvSpPr>
          <p:cNvPr id="12" name="Titel 1"/>
          <p:cNvSpPr>
            <a:spLocks noGrp="1"/>
          </p:cNvSpPr>
          <p:nvPr>
            <p:ph type="title"/>
          </p:nvPr>
        </p:nvSpPr>
        <p:spPr>
          <a:xfrm>
            <a:off x="3761280" y="472646"/>
            <a:ext cx="4681465" cy="906448"/>
          </a:xfrm>
        </p:spPr>
        <p:txBody>
          <a:bodyPr/>
          <a:lstStyle/>
          <a:p>
            <a:pPr algn="ctr"/>
            <a:r>
              <a:rPr lang="de-DE" dirty="0">
                <a:solidFill>
                  <a:srgbClr val="007094"/>
                </a:solidFill>
              </a:rPr>
              <a:t>Naturkatastrophen</a:t>
            </a:r>
          </a:p>
        </p:txBody>
      </p:sp>
    </p:spTree>
    <p:extLst>
      <p:ext uri="{BB962C8B-B14F-4D97-AF65-F5344CB8AC3E}">
        <p14:creationId xmlns:p14="http://schemas.microsoft.com/office/powerpoint/2010/main" val="1649405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42090" y="451880"/>
            <a:ext cx="2109716" cy="926545"/>
          </a:xfrm>
        </p:spPr>
        <p:txBody>
          <a:bodyPr/>
          <a:lstStyle/>
          <a:p>
            <a:r>
              <a:rPr lang="de-DE" dirty="0">
                <a:solidFill>
                  <a:srgbClr val="007094"/>
                </a:solidFill>
              </a:rPr>
              <a:t>Szenario</a:t>
            </a:r>
          </a:p>
        </p:txBody>
      </p:sp>
      <p:sp>
        <p:nvSpPr>
          <p:cNvPr id="3" name="Inhaltsplatzhalter 2"/>
          <p:cNvSpPr>
            <a:spLocks noGrp="1"/>
          </p:cNvSpPr>
          <p:nvPr>
            <p:ph idx="1"/>
          </p:nvPr>
        </p:nvSpPr>
        <p:spPr/>
        <p:txBody>
          <a:bodyPr>
            <a:normAutofit/>
          </a:bodyPr>
          <a:lstStyle/>
          <a:p>
            <a:pPr marL="0" indent="0">
              <a:buNone/>
            </a:pPr>
            <a:r>
              <a:rPr lang="de-DE" dirty="0"/>
              <a:t>Szenario als Erfahrungsbericht</a:t>
            </a:r>
          </a:p>
          <a:p>
            <a:pPr marL="0" indent="0">
              <a:spcBef>
                <a:spcPts val="0"/>
              </a:spcBef>
              <a:buNone/>
            </a:pPr>
            <a:endParaRPr lang="de-DE" sz="2800" dirty="0">
              <a:hlinkClick r:id="rId3">
                <a:extLst>
                  <a:ext uri="{A12FA001-AC4F-418D-AE19-62706E023703}">
                    <ahyp:hlinkClr xmlns:ahyp="http://schemas.microsoft.com/office/drawing/2018/hyperlinkcolor" val="tx"/>
                  </a:ext>
                </a:extLst>
              </a:hlinkClick>
            </a:endParaRPr>
          </a:p>
          <a:p>
            <a:pPr marL="0" indent="0">
              <a:spcBef>
                <a:spcPts val="0"/>
              </a:spcBef>
              <a:buNone/>
            </a:pPr>
            <a:r>
              <a:rPr lang="de-DE" sz="2800" dirty="0">
                <a:hlinkClick r:id="rId3">
                  <a:extLst>
                    <a:ext uri="{A12FA001-AC4F-418D-AE19-62706E023703}">
                      <ahyp:hlinkClr xmlns:ahyp="http://schemas.microsoft.com/office/drawing/2018/hyperlinkcolor" val="tx"/>
                    </a:ext>
                  </a:extLst>
                </a:hlinkClick>
              </a:rPr>
              <a:t>Herr Bauer und die Diagnose</a:t>
            </a:r>
            <a:r>
              <a:rPr lang="de-DE" sz="2800" dirty="0"/>
              <a:t>…</a:t>
            </a:r>
          </a:p>
          <a:p>
            <a:pPr marL="0" indent="0">
              <a:spcBef>
                <a:spcPts val="0"/>
              </a:spcBef>
              <a:buNone/>
            </a:pPr>
            <a:endParaRPr lang="de-DE" sz="2800" dirty="0"/>
          </a:p>
          <a:p>
            <a:pPr marL="0" indent="0">
              <a:buNone/>
            </a:pPr>
            <a:endParaRPr lang="de-DE" dirty="0"/>
          </a:p>
          <a:p>
            <a:pPr marL="0" indent="0">
              <a:buNone/>
            </a:pPr>
            <a:endParaRPr lang="de-DE" dirty="0"/>
          </a:p>
          <a:p>
            <a:pPr marL="0" indent="0">
              <a:buNone/>
            </a:pPr>
            <a:r>
              <a:rPr lang="de-DE" dirty="0"/>
              <a:t> </a:t>
            </a:r>
            <a:endParaRPr lang="de-DE" dirty="0">
              <a:solidFill>
                <a:srgbClr val="FF0000"/>
              </a:solidFill>
            </a:endParaRPr>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708645-D66A-46C2-AAE5-F308721510CE}" type="datetime1">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17.03.2026</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52D48-C67B-44A6-8265-40F3173E8570}" type="slidenum">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pic>
        <p:nvPicPr>
          <p:cNvPr id="1026" name="Picture 2" descr="Szenario"/>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515806" y="3083860"/>
            <a:ext cx="17970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9034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605919" y="1800616"/>
            <a:ext cx="11008662" cy="452431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Das </a:t>
            </a:r>
            <a:r>
              <a:rPr kumimoji="0" lang="de-DE"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Verbundprojekt “Naht” </a:t>
            </a:r>
            <a:r>
              <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wurde vom 01.04.2024 bis 31.03.2026 von den Hochschulen Esslingen, Bielefeld und Hannover durchgeführt und hatte zum Ziel, Nachhaltigkeit und digitale Kompetenzen in die pflegeberufliche Bildung zu integrieren. Es wurde vom Bundesministerium für Bildung, Familie, Senioren, Frauen und Jugend (BMFSFJ), im Rahmen der Förderrichtlinie "Nachhaltig im Beruf – zukunftsorientiert ausbilden" (NIB) sowie der Europäischen Union über den Europäischen Sozialfonds Plus (ESF Plus) gefördert.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Ziele des Projekts</a:t>
            </a:r>
            <a:r>
              <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Qualifizierung der Praxisanleitenden: Fort- und Weiterbildungen sollen Praxisanleitende dazu befähigen, nachhaltigkeitsbezogene Kompetenzen an Auszubildende weiterzugeben.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Curriculare Integration: Nachhaltigkeitsinhalte werden dauerhaft in die Fort- und Weiterbildungspläne integriert, sodass das Konzept der Planetary </a:t>
            </a:r>
            <a:r>
              <a:rPr kumimoji="0" lang="de-DE"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Health</a:t>
            </a:r>
            <a:r>
              <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von Anfang an in die pflegerische Praxis einfließt.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Erfahrungsanalyse und Empfehlungen: Die gesammelten Erfahrungen werden ausgewertet und veröffentlicht, um Empfehlungen für die Pflegeausbildung zu formulieren.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Textfeld 4"/>
          <p:cNvSpPr txBox="1"/>
          <p:nvPr/>
        </p:nvSpPr>
        <p:spPr>
          <a:xfrm>
            <a:off x="3435334" y="463134"/>
            <a:ext cx="5346865" cy="850682"/>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de-DE" sz="4400" b="0" i="0" u="none" strike="noStrike" kern="1200" cap="none" spc="0" normalizeH="0" baseline="0" noProof="0" dirty="0">
                <a:ln>
                  <a:noFill/>
                </a:ln>
                <a:solidFill>
                  <a:srgbClr val="007094"/>
                </a:solidFill>
                <a:effectLst/>
                <a:uLnTx/>
                <a:uFillTx/>
                <a:latin typeface="Calibri" panose="020F0502020204030204"/>
                <a:ea typeface="+mn-ea"/>
                <a:cs typeface="+mn-cs"/>
              </a:rPr>
              <a:t>Verbundprojekt Naht</a:t>
            </a:r>
          </a:p>
        </p:txBody>
      </p:sp>
    </p:spTree>
    <p:extLst>
      <p:ext uri="{BB962C8B-B14F-4D97-AF65-F5344CB8AC3E}">
        <p14:creationId xmlns:p14="http://schemas.microsoft.com/office/powerpoint/2010/main" val="1220417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20</a:t>
            </a:fld>
            <a:endParaRPr lang="de-DE"/>
          </a:p>
        </p:txBody>
      </p:sp>
      <p:sp>
        <p:nvSpPr>
          <p:cNvPr id="6" name="Rechteck 5"/>
          <p:cNvSpPr/>
          <p:nvPr/>
        </p:nvSpPr>
        <p:spPr>
          <a:xfrm>
            <a:off x="410722" y="1319884"/>
            <a:ext cx="11034968" cy="5296065"/>
          </a:xfrm>
          <a:prstGeom prst="rect">
            <a:avLst/>
          </a:prstGeom>
        </p:spPr>
        <p:txBody>
          <a:bodyPr wrap="square">
            <a:spAutoFit/>
          </a:bodyPr>
          <a:lstStyle/>
          <a:p>
            <a:pPr>
              <a:lnSpc>
                <a:spcPct val="107000"/>
              </a:lnSpc>
              <a:spcAft>
                <a:spcPts val="600"/>
              </a:spcAft>
            </a:pPr>
            <a:r>
              <a:rPr lang="de-DE" sz="2200" b="1" dirty="0"/>
              <a:t>Nachbesprechung der Situation</a:t>
            </a:r>
          </a:p>
          <a:p>
            <a:pPr>
              <a:lnSpc>
                <a:spcPct val="107000"/>
              </a:lnSpc>
              <a:spcAft>
                <a:spcPts val="600"/>
              </a:spcAft>
            </a:pPr>
            <a:r>
              <a:rPr lang="de-DE" sz="1900" b="1" dirty="0">
                <a:cs typeface="Calibri" panose="020F0502020204030204" pitchFamily="34" charset="0"/>
              </a:rPr>
              <a:t>Lehrreiches für Alex Keller</a:t>
            </a:r>
            <a:endParaRPr lang="de-DE" sz="1900" dirty="0">
              <a:cs typeface="Calibri" panose="020F0502020204030204" pitchFamily="34" charset="0"/>
            </a:endParaRPr>
          </a:p>
          <a:p>
            <a:pPr>
              <a:lnSpc>
                <a:spcPct val="107000"/>
              </a:lnSpc>
              <a:spcAft>
                <a:spcPts val="600"/>
              </a:spcAft>
            </a:pPr>
            <a:r>
              <a:rPr lang="de-DE" sz="1900" dirty="0">
                <a:cs typeface="Calibri" panose="020F0502020204030204" pitchFamily="34" charset="0"/>
              </a:rPr>
              <a:t>Für Alex Keller war dieser Fall besonders lehrreich, weil </a:t>
            </a:r>
            <a:r>
              <a:rPr lang="de-DE" sz="1900" dirty="0" err="1">
                <a:cs typeface="Calibri" panose="020F0502020204030204" pitchFamily="34" charset="0"/>
              </a:rPr>
              <a:t>dey</a:t>
            </a:r>
            <a:r>
              <a:rPr lang="de-DE" sz="1900" dirty="0">
                <a:cs typeface="Calibri" panose="020F0502020204030204" pitchFamily="34" charset="0"/>
              </a:rPr>
              <a:t> erfahren hat, wie wichtig genaues Beobachten und schnelles Handeln in der Pflegepraxis sind. Dey hat gelernt, dass auch scheinbar kleine Veränderungen wie ein Hautausschlag wichtige Hinweise auf ernsthafte Gesundheitsprobleme geben können. Außerdem hat </a:t>
            </a:r>
            <a:r>
              <a:rPr lang="de-DE" sz="1900" dirty="0" err="1">
                <a:cs typeface="Calibri" panose="020F0502020204030204" pitchFamily="34" charset="0"/>
              </a:rPr>
              <a:t>dey</a:t>
            </a:r>
            <a:r>
              <a:rPr lang="de-DE" sz="1900" dirty="0">
                <a:cs typeface="Calibri" panose="020F0502020204030204" pitchFamily="34" charset="0"/>
              </a:rPr>
              <a:t> gesehen, wie wichtig die Zusammenarbeit und Kommunikation innerhalb des Pflegeteams und mit anderen Leistungserbringern ist, um die bestmögliche Versorgung der Kundinnen und Kunden zu gewährleisten.</a:t>
            </a:r>
          </a:p>
          <a:p>
            <a:pPr>
              <a:lnSpc>
                <a:spcPct val="107000"/>
              </a:lnSpc>
              <a:spcAft>
                <a:spcPts val="600"/>
              </a:spcAft>
            </a:pPr>
            <a:r>
              <a:rPr lang="de-DE" sz="1900" b="1" dirty="0">
                <a:cs typeface="Calibri" panose="020F0502020204030204" pitchFamily="34" charset="0"/>
              </a:rPr>
              <a:t>Schlussfolgerung</a:t>
            </a:r>
            <a:endParaRPr lang="de-DE" sz="1900" dirty="0">
              <a:cs typeface="Calibri" panose="020F0502020204030204" pitchFamily="34" charset="0"/>
            </a:endParaRPr>
          </a:p>
          <a:p>
            <a:pPr>
              <a:lnSpc>
                <a:spcPct val="107000"/>
              </a:lnSpc>
              <a:spcAft>
                <a:spcPts val="600"/>
              </a:spcAft>
            </a:pPr>
            <a:r>
              <a:rPr lang="de-DE" sz="1900" dirty="0">
                <a:cs typeface="Calibri" panose="020F0502020204030204" pitchFamily="34" charset="0"/>
              </a:rPr>
              <a:t>Durch das schnelle Eingreifen und die genaue Beobachtung von Alex Keller und Frau Yildiz konnte eine rechtzeitige Diagnose gestellt und eine entsprechende Behandlung eingeleitet werden. Herr Bauer wird sich voraussichtlich gut von der </a:t>
            </a:r>
            <a:r>
              <a:rPr lang="de-DE" sz="1900" dirty="0" err="1">
                <a:cs typeface="Calibri" panose="020F0502020204030204" pitchFamily="34" charset="0"/>
              </a:rPr>
              <a:t>Borrelieninfektion</a:t>
            </a:r>
            <a:r>
              <a:rPr lang="de-DE" sz="1900" dirty="0">
                <a:cs typeface="Calibri" panose="020F0502020204030204" pitchFamily="34" charset="0"/>
              </a:rPr>
              <a:t> erholen. Außerdem konnte eine Anleitung zu einem Beratungsgespräch gestaltet werden. Alex Keller hat wertvolle Erfahrungen gesammelt, die </a:t>
            </a:r>
            <a:r>
              <a:rPr lang="de-DE" sz="1900" dirty="0" err="1">
                <a:cs typeface="Calibri" panose="020F0502020204030204" pitchFamily="34" charset="0"/>
              </a:rPr>
              <a:t>dey</a:t>
            </a:r>
            <a:r>
              <a:rPr lang="de-DE" sz="1900" dirty="0">
                <a:cs typeface="Calibri" panose="020F0502020204030204" pitchFamily="34" charset="0"/>
              </a:rPr>
              <a:t> in der Ausbildung weiterbringen werden.</a:t>
            </a:r>
          </a:p>
          <a:p>
            <a:pPr>
              <a:lnSpc>
                <a:spcPct val="107000"/>
              </a:lnSpc>
              <a:spcAft>
                <a:spcPts val="600"/>
              </a:spcAft>
            </a:pPr>
            <a:r>
              <a:rPr lang="de-DE" sz="1900" dirty="0">
                <a:cs typeface="Calibri" panose="020F0502020204030204" pitchFamily="34" charset="0"/>
                <a:sym typeface="Wingdings" panose="05000000000000000000" pitchFamily="2" charset="2"/>
              </a:rPr>
              <a:t> Leseauftrag: 5 Min.</a:t>
            </a:r>
            <a:endParaRPr lang="de-DE" sz="1900" dirty="0">
              <a:cs typeface="Calibri" panose="020F0502020204030204" pitchFamily="34" charset="0"/>
            </a:endParaRPr>
          </a:p>
          <a:p>
            <a:pPr>
              <a:lnSpc>
                <a:spcPct val="107000"/>
              </a:lnSpc>
              <a:spcAft>
                <a:spcPts val="600"/>
              </a:spcAft>
            </a:pPr>
            <a:endParaRPr lang="de-DE" sz="1900" dirty="0">
              <a:cs typeface="Calibri" panose="020F0502020204030204" pitchFamily="34" charset="0"/>
            </a:endParaRPr>
          </a:p>
        </p:txBody>
      </p:sp>
      <p:sp>
        <p:nvSpPr>
          <p:cNvPr id="8" name="Titel 1"/>
          <p:cNvSpPr txBox="1">
            <a:spLocks/>
          </p:cNvSpPr>
          <p:nvPr/>
        </p:nvSpPr>
        <p:spPr>
          <a:xfrm>
            <a:off x="5042090" y="451880"/>
            <a:ext cx="2109716" cy="9265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de-DE">
                <a:solidFill>
                  <a:srgbClr val="007094"/>
                </a:solidFill>
              </a:rPr>
              <a:t>Szenario</a:t>
            </a:r>
            <a:endParaRPr lang="de-DE" dirty="0">
              <a:solidFill>
                <a:srgbClr val="007094"/>
              </a:solidFill>
            </a:endParaRPr>
          </a:p>
        </p:txBody>
      </p:sp>
    </p:spTree>
    <p:extLst>
      <p:ext uri="{BB962C8B-B14F-4D97-AF65-F5344CB8AC3E}">
        <p14:creationId xmlns:p14="http://schemas.microsoft.com/office/powerpoint/2010/main" val="3142856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25307" y="450271"/>
            <a:ext cx="5361709" cy="931301"/>
          </a:xfrm>
        </p:spPr>
        <p:txBody>
          <a:bodyPr>
            <a:noAutofit/>
          </a:bodyPr>
          <a:lstStyle/>
          <a:p>
            <a:pPr algn="ctr"/>
            <a:r>
              <a:rPr lang="de-DE" sz="6000" dirty="0">
                <a:solidFill>
                  <a:srgbClr val="007094"/>
                </a:solidFill>
              </a:rPr>
              <a:t>Bewegte Pause</a:t>
            </a:r>
          </a:p>
        </p:txBody>
      </p:sp>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21</a:t>
            </a:fld>
            <a:endParaRPr lang="de-DE"/>
          </a:p>
        </p:txBody>
      </p:sp>
      <p:pic>
        <p:nvPicPr>
          <p:cNvPr id="3074" name="Picture 2" descr="Bewegu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4096" y="2725011"/>
            <a:ext cx="2604092" cy="292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4689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345936" y="2027134"/>
            <a:ext cx="7371081" cy="414623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22</a:t>
            </a:fld>
            <a:endParaRPr lang="de-DE"/>
          </a:p>
        </p:txBody>
      </p:sp>
      <p:sp>
        <p:nvSpPr>
          <p:cNvPr id="13" name="Rechteck 12"/>
          <p:cNvSpPr/>
          <p:nvPr/>
        </p:nvSpPr>
        <p:spPr>
          <a:xfrm>
            <a:off x="2983476" y="3376975"/>
            <a:ext cx="6096000" cy="1446550"/>
          </a:xfrm>
          <a:prstGeom prst="rect">
            <a:avLst/>
          </a:prstGeom>
        </p:spPr>
        <p:txBody>
          <a:bodyPr>
            <a:spAutoFit/>
          </a:bodyPr>
          <a:lstStyle/>
          <a:p>
            <a:pPr algn="ctr"/>
            <a:r>
              <a:rPr lang="de-DE" sz="2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Durch Globalisierung und Klimawandel werden die Einschleppung und Verbreitung von Vektoren, als auch neuer vektor-übertragener Infektionserreger, begünstigt. (RKI, 2023a)</a:t>
            </a:r>
          </a:p>
        </p:txBody>
      </p:sp>
      <p:sp>
        <p:nvSpPr>
          <p:cNvPr id="8" name="Rechteck 7"/>
          <p:cNvSpPr/>
          <p:nvPr/>
        </p:nvSpPr>
        <p:spPr>
          <a:xfrm>
            <a:off x="2209800" y="6244331"/>
            <a:ext cx="773676" cy="256993"/>
          </a:xfrm>
          <a:prstGeom prst="rect">
            <a:avLst/>
          </a:prstGeom>
        </p:spPr>
        <p:txBody>
          <a:bodyPr wrap="square">
            <a:spAutoFit/>
          </a:bodyPr>
          <a:lstStyle/>
          <a:p>
            <a:pPr>
              <a:lnSpc>
                <a:spcPct val="107000"/>
              </a:lnSpc>
              <a:spcAft>
                <a:spcPts val="0"/>
              </a:spcAft>
            </a:pPr>
            <a:r>
              <a:rPr lang="de-DE" sz="1000" dirty="0">
                <a:latin typeface="Calibri" panose="020F0502020204030204" pitchFamily="34" charset="0"/>
                <a:ea typeface="Calibri" panose="020F0502020204030204" pitchFamily="34" charset="0"/>
                <a:cs typeface="Calibri" panose="020F0502020204030204" pitchFamily="34" charset="0"/>
              </a:rPr>
              <a:t>Abb.  11</a:t>
            </a:r>
          </a:p>
        </p:txBody>
      </p:sp>
      <p:sp>
        <p:nvSpPr>
          <p:cNvPr id="9" name="Titel 1"/>
          <p:cNvSpPr>
            <a:spLocks noGrp="1"/>
          </p:cNvSpPr>
          <p:nvPr>
            <p:ph type="title"/>
          </p:nvPr>
        </p:nvSpPr>
        <p:spPr>
          <a:xfrm>
            <a:off x="2027505" y="604876"/>
            <a:ext cx="8164285" cy="1234466"/>
          </a:xfrm>
        </p:spPr>
        <p:txBody>
          <a:bodyPr>
            <a:noAutofit/>
          </a:bodyPr>
          <a:lstStyle/>
          <a:p>
            <a:pPr algn="ctr"/>
            <a:r>
              <a:rPr lang="de-DE" dirty="0">
                <a:solidFill>
                  <a:srgbClr val="007094"/>
                </a:solidFill>
              </a:rPr>
              <a:t>Vektor- und nagetierassoziierte Erkrankungen</a:t>
            </a:r>
          </a:p>
        </p:txBody>
      </p:sp>
    </p:spTree>
    <p:extLst>
      <p:ext uri="{BB962C8B-B14F-4D97-AF65-F5344CB8AC3E}">
        <p14:creationId xmlns:p14="http://schemas.microsoft.com/office/powerpoint/2010/main" val="338890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23</a:t>
            </a:fld>
            <a:endParaRPr lang="de-DE"/>
          </a:p>
        </p:txBody>
      </p:sp>
      <p:pic>
        <p:nvPicPr>
          <p:cNvPr id="23" name="Grafik 2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37618" y="2977983"/>
            <a:ext cx="4239465" cy="2838218"/>
          </a:xfrm>
          <a:prstGeom prst="rect">
            <a:avLst/>
          </a:prstGeom>
          <a:ln>
            <a:noFill/>
          </a:ln>
          <a:effectLst>
            <a:outerShdw blurRad="292100" dist="139700" dir="2700000" algn="tl" rotWithShape="0">
              <a:srgbClr val="333333">
                <a:alpha val="65000"/>
              </a:srgbClr>
            </a:outerShdw>
          </a:effectLst>
        </p:spPr>
      </p:pic>
      <p:sp>
        <p:nvSpPr>
          <p:cNvPr id="11" name="Rechteck 10"/>
          <p:cNvSpPr/>
          <p:nvPr/>
        </p:nvSpPr>
        <p:spPr>
          <a:xfrm>
            <a:off x="6937618" y="5816201"/>
            <a:ext cx="862173" cy="256993"/>
          </a:xfrm>
          <a:prstGeom prst="rect">
            <a:avLst/>
          </a:prstGeom>
        </p:spPr>
        <p:txBody>
          <a:bodyPr wrap="square">
            <a:spAutoFit/>
          </a:bodyPr>
          <a:lstStyle/>
          <a:p>
            <a:pPr>
              <a:lnSpc>
                <a:spcPct val="107000"/>
              </a:lnSpc>
              <a:spcAft>
                <a:spcPts val="0"/>
              </a:spcAft>
            </a:pPr>
            <a:r>
              <a:rPr lang="de-DE" sz="1000" dirty="0">
                <a:latin typeface="Calibri" panose="020F0502020204030204" pitchFamily="34" charset="0"/>
                <a:ea typeface="Calibri" panose="020F0502020204030204" pitchFamily="34" charset="0"/>
                <a:cs typeface="Calibri" panose="020F0502020204030204" pitchFamily="34" charset="0"/>
              </a:rPr>
              <a:t>Abb.  12</a:t>
            </a:r>
          </a:p>
        </p:txBody>
      </p:sp>
      <p:sp>
        <p:nvSpPr>
          <p:cNvPr id="12" name="Titel 1"/>
          <p:cNvSpPr>
            <a:spLocks noGrp="1"/>
          </p:cNvSpPr>
          <p:nvPr>
            <p:ph type="title"/>
          </p:nvPr>
        </p:nvSpPr>
        <p:spPr>
          <a:xfrm>
            <a:off x="2027505" y="604876"/>
            <a:ext cx="8164285" cy="1234466"/>
          </a:xfrm>
        </p:spPr>
        <p:txBody>
          <a:bodyPr>
            <a:noAutofit/>
          </a:bodyPr>
          <a:lstStyle/>
          <a:p>
            <a:pPr algn="ctr"/>
            <a:r>
              <a:rPr lang="de-DE" dirty="0">
                <a:solidFill>
                  <a:srgbClr val="007094"/>
                </a:solidFill>
              </a:rPr>
              <a:t>Vektor- und nagetierassoziierte Erkrankungen</a:t>
            </a:r>
          </a:p>
        </p:txBody>
      </p:sp>
      <p:sp>
        <p:nvSpPr>
          <p:cNvPr id="14" name="Rechteck 13"/>
          <p:cNvSpPr/>
          <p:nvPr/>
        </p:nvSpPr>
        <p:spPr>
          <a:xfrm>
            <a:off x="627139" y="2000095"/>
            <a:ext cx="5800957" cy="4693593"/>
          </a:xfrm>
          <a:prstGeom prst="rect">
            <a:avLst/>
          </a:prstGeom>
        </p:spPr>
        <p:txBody>
          <a:bodyPr wrap="square">
            <a:spAutoFit/>
          </a:bodyPr>
          <a:lstStyle/>
          <a:p>
            <a:pPr marL="342900" indent="-342900">
              <a:spcAft>
                <a:spcPts val="600"/>
              </a:spcAft>
              <a:buFont typeface="Arial" panose="020B0604020202020204" pitchFamily="34" charset="0"/>
              <a:buChar char="•"/>
            </a:pPr>
            <a:r>
              <a:rPr lang="de-DE" sz="2400" b="1" dirty="0">
                <a:cs typeface="Calibri" panose="020F0502020204030204" pitchFamily="34" charset="0"/>
              </a:rPr>
              <a:t>West-Nil-Virus (WNV): </a:t>
            </a:r>
            <a:r>
              <a:rPr lang="de-DE" sz="2400" dirty="0">
                <a:cs typeface="Calibri" panose="020F0502020204030204" pitchFamily="34" charset="0"/>
              </a:rPr>
              <a:t>2018 die erste hierzulande erworbene Infektion </a:t>
            </a:r>
            <a:r>
              <a:rPr lang="de-DE" sz="1500" dirty="0">
                <a:cs typeface="Calibri" panose="020F0502020204030204" pitchFamily="34" charset="0"/>
              </a:rPr>
              <a:t>(RKI, 2023a) </a:t>
            </a:r>
          </a:p>
          <a:p>
            <a:pPr>
              <a:spcAft>
                <a:spcPts val="600"/>
              </a:spcAft>
            </a:pPr>
            <a:endParaRPr lang="de-DE" sz="1500" dirty="0">
              <a:cs typeface="Calibri" panose="020F0502020204030204" pitchFamily="34" charset="0"/>
            </a:endParaRPr>
          </a:p>
          <a:p>
            <a:pPr marL="342900" indent="-342900">
              <a:spcAft>
                <a:spcPts val="600"/>
              </a:spcAft>
              <a:buFont typeface="Arial" panose="020B0604020202020204" pitchFamily="34" charset="0"/>
              <a:buChar char="•"/>
            </a:pPr>
            <a:r>
              <a:rPr lang="de-DE" sz="2400" b="1" dirty="0"/>
              <a:t>Dengue-Virus (DENV), </a:t>
            </a:r>
            <a:r>
              <a:rPr lang="de-DE" sz="2400" b="1" dirty="0" err="1"/>
              <a:t>Chikungunya</a:t>
            </a:r>
            <a:r>
              <a:rPr lang="de-DE" sz="2400" b="1" dirty="0"/>
              <a:t>-Virus (CHIKV) und </a:t>
            </a:r>
            <a:r>
              <a:rPr lang="de-DE" sz="2400" b="1" dirty="0" err="1"/>
              <a:t>Zika</a:t>
            </a:r>
            <a:r>
              <a:rPr lang="de-DE" sz="2400" b="1" dirty="0"/>
              <a:t>-Virus (ZIKV): </a:t>
            </a:r>
            <a:r>
              <a:rPr lang="de-DE" sz="2400" dirty="0"/>
              <a:t>vorangetrieben durch heiße Sommer, veränderte </a:t>
            </a:r>
            <a:r>
              <a:rPr lang="de-DE" sz="2400" dirty="0" err="1"/>
              <a:t>Nierderschläge</a:t>
            </a:r>
            <a:r>
              <a:rPr lang="de-DE" sz="2400" dirty="0"/>
              <a:t> und menschliches Freizeitverhalten + internationale Verschleppung der </a:t>
            </a:r>
            <a:r>
              <a:rPr lang="de-DE" sz="2400" dirty="0" err="1"/>
              <a:t>Tiergermücke</a:t>
            </a:r>
            <a:r>
              <a:rPr lang="de-DE" sz="2400" dirty="0"/>
              <a:t> </a:t>
            </a:r>
            <a:r>
              <a:rPr lang="de-DE" sz="1500" dirty="0"/>
              <a:t>(RKI, 2023a)</a:t>
            </a:r>
          </a:p>
          <a:p>
            <a:pPr marL="342900" indent="-342900">
              <a:spcAft>
                <a:spcPts val="600"/>
              </a:spcAft>
              <a:buFont typeface="Arial" panose="020B0604020202020204" pitchFamily="34" charset="0"/>
              <a:buChar char="•"/>
            </a:pPr>
            <a:endParaRPr lang="de-DE" sz="2400" dirty="0"/>
          </a:p>
          <a:p>
            <a:pPr marL="342900" indent="-342900">
              <a:spcAft>
                <a:spcPts val="600"/>
              </a:spcAft>
              <a:buFont typeface="Arial" panose="020B0604020202020204" pitchFamily="34" charset="0"/>
              <a:buChar char="•"/>
            </a:pPr>
            <a:endParaRPr lang="de-DE" sz="2400" dirty="0">
              <a:cs typeface="Calibri" panose="020F0502020204030204" pitchFamily="34" charset="0"/>
            </a:endParaRPr>
          </a:p>
        </p:txBody>
      </p:sp>
    </p:spTree>
    <p:extLst>
      <p:ext uri="{BB962C8B-B14F-4D97-AF65-F5344CB8AC3E}">
        <p14:creationId xmlns:p14="http://schemas.microsoft.com/office/powerpoint/2010/main" val="1931408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Grafik 19"/>
          <p:cNvPicPr>
            <a:picLocks noChangeAspect="1"/>
          </p:cNvPicPr>
          <p:nvPr/>
        </p:nvPicPr>
        <p:blipFill rotWithShape="1">
          <a:blip r:embed="rId3" cstate="hqprint">
            <a:extLst>
              <a:ext uri="{28A0092B-C50C-407E-A947-70E740481C1C}">
                <a14:useLocalDpi xmlns:a14="http://schemas.microsoft.com/office/drawing/2010/main" val="0"/>
              </a:ext>
            </a:extLst>
          </a:blip>
          <a:srcRect t="16494" r="14104"/>
          <a:stretch/>
        </p:blipFill>
        <p:spPr>
          <a:xfrm>
            <a:off x="5578820" y="5183258"/>
            <a:ext cx="2192870" cy="1356361"/>
          </a:xfrm>
          <a:prstGeom prst="rect">
            <a:avLst/>
          </a:prstGeom>
          <a:ln>
            <a:noFill/>
          </a:ln>
          <a:effectLst>
            <a:outerShdw blurRad="292100" dist="139700" dir="2700000" algn="tl" rotWithShape="0">
              <a:srgbClr val="333333">
                <a:alpha val="65000"/>
              </a:srgbClr>
            </a:outerShdw>
          </a:effectLst>
        </p:spPr>
      </p:pic>
      <p:pic>
        <p:nvPicPr>
          <p:cNvPr id="18" name="Grafik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9040" y="4694341"/>
            <a:ext cx="2964976" cy="1662009"/>
          </a:xfrm>
          <a:prstGeom prst="rect">
            <a:avLst/>
          </a:prstGeom>
          <a:ln>
            <a:noFill/>
          </a:ln>
          <a:effectLst>
            <a:outerShdw blurRad="292100" dist="139700" dir="2700000" algn="tl" rotWithShape="0">
              <a:srgbClr val="333333">
                <a:alpha val="65000"/>
              </a:srgbClr>
            </a:outerShdw>
          </a:effectLst>
        </p:spPr>
      </p:pic>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24</a:t>
            </a:fld>
            <a:endParaRPr lang="de-DE"/>
          </a:p>
        </p:txBody>
      </p:sp>
      <p:sp>
        <p:nvSpPr>
          <p:cNvPr id="11" name="Rechteck 10"/>
          <p:cNvSpPr/>
          <p:nvPr/>
        </p:nvSpPr>
        <p:spPr>
          <a:xfrm>
            <a:off x="559904" y="1996054"/>
            <a:ext cx="10320130" cy="3231654"/>
          </a:xfrm>
          <a:prstGeom prst="rect">
            <a:avLst/>
          </a:prstGeom>
        </p:spPr>
        <p:txBody>
          <a:bodyPr wrap="square">
            <a:spAutoFit/>
          </a:bodyPr>
          <a:lstStyle/>
          <a:p>
            <a:pPr marL="342900" indent="-342900">
              <a:spcAft>
                <a:spcPts val="600"/>
              </a:spcAft>
              <a:buFont typeface="Arial" panose="020B0604020202020204" pitchFamily="34" charset="0"/>
              <a:buChar char="•"/>
            </a:pPr>
            <a:r>
              <a:rPr lang="de-DE" sz="2200" b="1" dirty="0" err="1">
                <a:cs typeface="Calibri" panose="020F0502020204030204" pitchFamily="34" charset="0"/>
              </a:rPr>
              <a:t>Coronavirus</a:t>
            </a:r>
            <a:r>
              <a:rPr lang="de-DE" sz="2200" b="1" dirty="0">
                <a:cs typeface="Calibri" panose="020F0502020204030204" pitchFamily="34" charset="0"/>
              </a:rPr>
              <a:t>: </a:t>
            </a:r>
            <a:r>
              <a:rPr lang="de-DE" sz="2200" dirty="0">
                <a:cs typeface="Calibri" panose="020F0502020204030204" pitchFamily="34" charset="0"/>
              </a:rPr>
              <a:t>steht in Verbindung mit Folgen des Klimawandels </a:t>
            </a:r>
            <a:r>
              <a:rPr lang="de-DE" sz="2200" dirty="0">
                <a:cs typeface="Calibri" panose="020F0502020204030204" pitchFamily="34" charset="0"/>
                <a:sym typeface="Wingdings" panose="05000000000000000000" pitchFamily="2" charset="2"/>
              </a:rPr>
              <a:t> ökologische Veränderungen in Südchina begünstigte die Verbreitung und Vermehrung von Fledermäusen </a:t>
            </a:r>
            <a:r>
              <a:rPr lang="de-DE" sz="1500" dirty="0"/>
              <a:t>(Beyer, </a:t>
            </a:r>
            <a:r>
              <a:rPr lang="de-DE" sz="1500" dirty="0" err="1"/>
              <a:t>Manica</a:t>
            </a:r>
            <a:r>
              <a:rPr lang="de-DE" sz="1500" dirty="0"/>
              <a:t> und Mora, 2021)</a:t>
            </a:r>
            <a:endParaRPr lang="de-DE" sz="1500" dirty="0">
              <a:cs typeface="Calibri" panose="020F0502020204030204" pitchFamily="34" charset="0"/>
              <a:sym typeface="Wingdings" panose="05000000000000000000" pitchFamily="2" charset="2"/>
            </a:endParaRPr>
          </a:p>
          <a:p>
            <a:pPr marL="342900" indent="-342900">
              <a:spcAft>
                <a:spcPts val="600"/>
              </a:spcAft>
              <a:buFont typeface="Arial" panose="020B0604020202020204" pitchFamily="34" charset="0"/>
              <a:buChar char="•"/>
            </a:pPr>
            <a:r>
              <a:rPr lang="de-DE" sz="2200" b="1" dirty="0" err="1">
                <a:cs typeface="Calibri" panose="020F0502020204030204" pitchFamily="34" charset="0"/>
                <a:sym typeface="Wingdings" panose="05000000000000000000" pitchFamily="2" charset="2"/>
              </a:rPr>
              <a:t>Hantavirus</a:t>
            </a:r>
            <a:r>
              <a:rPr lang="de-DE" sz="2200" b="1" dirty="0">
                <a:cs typeface="Calibri" panose="020F0502020204030204" pitchFamily="34" charset="0"/>
                <a:sym typeface="Wingdings" panose="05000000000000000000" pitchFamily="2" charset="2"/>
              </a:rPr>
              <a:t>: </a:t>
            </a:r>
            <a:r>
              <a:rPr lang="de-DE" sz="2200" dirty="0"/>
              <a:t>Dichte des Rötelmaus-Vorkommens hängt eng mit Wetterereignissen zusammen </a:t>
            </a:r>
            <a:r>
              <a:rPr lang="de-DE" sz="1500" dirty="0"/>
              <a:t>(</a:t>
            </a:r>
            <a:r>
              <a:rPr lang="de-DE" sz="1500" dirty="0">
                <a:cs typeface="Calibri" panose="020F0502020204030204" pitchFamily="34" charset="0"/>
              </a:rPr>
              <a:t>Bundesministerium für Umwelt, Naturschutz und nukleare Sicherheit [</a:t>
            </a:r>
            <a:r>
              <a:rPr lang="de-DE" sz="1500" dirty="0"/>
              <a:t>BMUV], o. J.)</a:t>
            </a:r>
          </a:p>
          <a:p>
            <a:pPr marL="342900" indent="-342900">
              <a:spcAft>
                <a:spcPts val="600"/>
              </a:spcAft>
              <a:buFont typeface="Arial" panose="020B0604020202020204" pitchFamily="34" charset="0"/>
              <a:buChar char="•"/>
            </a:pPr>
            <a:r>
              <a:rPr lang="de-DE" sz="2200" b="1" dirty="0">
                <a:cs typeface="Calibri" panose="020F0502020204030204" pitchFamily="34" charset="0"/>
              </a:rPr>
              <a:t>Frühsommer-</a:t>
            </a:r>
            <a:r>
              <a:rPr lang="de-DE" sz="2200" b="1" dirty="0" err="1">
                <a:cs typeface="Calibri" panose="020F0502020204030204" pitchFamily="34" charset="0"/>
              </a:rPr>
              <a:t>Meningoenzephalitis</a:t>
            </a:r>
            <a:r>
              <a:rPr lang="de-DE" sz="2200" b="1" dirty="0">
                <a:cs typeface="Calibri" panose="020F0502020204030204" pitchFamily="34" charset="0"/>
              </a:rPr>
              <a:t> (FSME): </a:t>
            </a:r>
            <a:r>
              <a:rPr lang="de-DE" sz="2200" dirty="0">
                <a:cs typeface="Calibri" panose="020F0502020204030204" pitchFamily="34" charset="0"/>
              </a:rPr>
              <a:t>Auch Zecken profitieren vom Klimawandel; auch nicht-einheimische Zeckenarten breiten sich zunehmend aus </a:t>
            </a:r>
            <a:r>
              <a:rPr lang="de-DE" sz="1500" dirty="0">
                <a:cs typeface="Calibri" panose="020F0502020204030204" pitchFamily="34" charset="0"/>
              </a:rPr>
              <a:t>(RKI, 2024c)</a:t>
            </a:r>
          </a:p>
          <a:p>
            <a:pPr>
              <a:spcAft>
                <a:spcPts val="600"/>
              </a:spcAft>
            </a:pPr>
            <a:endParaRPr lang="de-DE" sz="2000" dirty="0">
              <a:cs typeface="Calibri" panose="020F0502020204030204" pitchFamily="34" charset="0"/>
            </a:endParaRPr>
          </a:p>
        </p:txBody>
      </p:sp>
      <p:sp>
        <p:nvSpPr>
          <p:cNvPr id="26" name="Rechteck 25"/>
          <p:cNvSpPr/>
          <p:nvPr/>
        </p:nvSpPr>
        <p:spPr>
          <a:xfrm>
            <a:off x="1839040" y="6356350"/>
            <a:ext cx="903450" cy="256993"/>
          </a:xfrm>
          <a:prstGeom prst="rect">
            <a:avLst/>
          </a:prstGeom>
        </p:spPr>
        <p:txBody>
          <a:bodyPr wrap="square">
            <a:spAutoFit/>
          </a:bodyPr>
          <a:lstStyle/>
          <a:p>
            <a:pPr>
              <a:lnSpc>
                <a:spcPct val="107000"/>
              </a:lnSpc>
              <a:spcAft>
                <a:spcPts val="0"/>
              </a:spcAft>
            </a:pPr>
            <a:r>
              <a:rPr lang="de-DE" sz="1000" dirty="0">
                <a:latin typeface="Calibri" panose="020F0502020204030204" pitchFamily="34" charset="0"/>
                <a:ea typeface="Calibri" panose="020F0502020204030204" pitchFamily="34" charset="0"/>
                <a:cs typeface="Calibri" panose="020F0502020204030204" pitchFamily="34" charset="0"/>
              </a:rPr>
              <a:t>Abb. 13</a:t>
            </a:r>
          </a:p>
        </p:txBody>
      </p:sp>
      <p:sp>
        <p:nvSpPr>
          <p:cNvPr id="28" name="Rechteck 27"/>
          <p:cNvSpPr/>
          <p:nvPr/>
        </p:nvSpPr>
        <p:spPr>
          <a:xfrm>
            <a:off x="5578820" y="6539864"/>
            <a:ext cx="903450" cy="256993"/>
          </a:xfrm>
          <a:prstGeom prst="rect">
            <a:avLst/>
          </a:prstGeom>
        </p:spPr>
        <p:txBody>
          <a:bodyPr wrap="square">
            <a:spAutoFit/>
          </a:bodyPr>
          <a:lstStyle/>
          <a:p>
            <a:pPr>
              <a:lnSpc>
                <a:spcPct val="107000"/>
              </a:lnSpc>
              <a:spcAft>
                <a:spcPts val="0"/>
              </a:spcAft>
            </a:pPr>
            <a:r>
              <a:rPr lang="de-DE" sz="1000" dirty="0">
                <a:latin typeface="Calibri" panose="020F0502020204030204" pitchFamily="34" charset="0"/>
                <a:ea typeface="Calibri" panose="020F0502020204030204" pitchFamily="34" charset="0"/>
                <a:cs typeface="Calibri" panose="020F0502020204030204" pitchFamily="34" charset="0"/>
              </a:rPr>
              <a:t>Abb. 14</a:t>
            </a:r>
          </a:p>
        </p:txBody>
      </p:sp>
      <p:sp>
        <p:nvSpPr>
          <p:cNvPr id="15" name="Titel 1"/>
          <p:cNvSpPr>
            <a:spLocks noGrp="1"/>
          </p:cNvSpPr>
          <p:nvPr>
            <p:ph type="title"/>
          </p:nvPr>
        </p:nvSpPr>
        <p:spPr>
          <a:xfrm>
            <a:off x="2027505" y="604876"/>
            <a:ext cx="8164285" cy="1234466"/>
          </a:xfrm>
        </p:spPr>
        <p:txBody>
          <a:bodyPr>
            <a:noAutofit/>
          </a:bodyPr>
          <a:lstStyle/>
          <a:p>
            <a:pPr algn="ctr"/>
            <a:r>
              <a:rPr lang="de-DE" dirty="0">
                <a:solidFill>
                  <a:srgbClr val="007094"/>
                </a:solidFill>
              </a:rPr>
              <a:t>Vektor- und nagetierassoziierte Erkrankungen</a:t>
            </a:r>
          </a:p>
        </p:txBody>
      </p:sp>
      <p:pic>
        <p:nvPicPr>
          <p:cNvPr id="16" name="Grafik 1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546494" y="4694341"/>
            <a:ext cx="2531050" cy="1571132"/>
          </a:xfrm>
          <a:prstGeom prst="rect">
            <a:avLst/>
          </a:prstGeom>
          <a:ln>
            <a:noFill/>
          </a:ln>
          <a:effectLst>
            <a:outerShdw blurRad="292100" dist="139700" dir="2700000" algn="tl" rotWithShape="0">
              <a:srgbClr val="333333">
                <a:alpha val="65000"/>
              </a:srgbClr>
            </a:outerShdw>
          </a:effectLst>
        </p:spPr>
      </p:pic>
      <p:sp>
        <p:nvSpPr>
          <p:cNvPr id="17" name="Rechteck 16"/>
          <p:cNvSpPr/>
          <p:nvPr/>
        </p:nvSpPr>
        <p:spPr>
          <a:xfrm>
            <a:off x="8546494" y="6265472"/>
            <a:ext cx="903450" cy="256993"/>
          </a:xfrm>
          <a:prstGeom prst="rect">
            <a:avLst/>
          </a:prstGeom>
        </p:spPr>
        <p:txBody>
          <a:bodyPr wrap="square">
            <a:spAutoFit/>
          </a:bodyPr>
          <a:lstStyle/>
          <a:p>
            <a:pPr>
              <a:lnSpc>
                <a:spcPct val="107000"/>
              </a:lnSpc>
              <a:spcAft>
                <a:spcPts val="0"/>
              </a:spcAft>
            </a:pPr>
            <a:r>
              <a:rPr lang="de-DE" sz="1000" dirty="0">
                <a:latin typeface="Calibri" panose="020F0502020204030204" pitchFamily="34" charset="0"/>
                <a:ea typeface="Calibri" panose="020F0502020204030204" pitchFamily="34" charset="0"/>
                <a:cs typeface="Calibri" panose="020F0502020204030204" pitchFamily="34" charset="0"/>
              </a:rPr>
              <a:t>Abb. 15</a:t>
            </a:r>
          </a:p>
        </p:txBody>
      </p:sp>
    </p:spTree>
    <p:extLst>
      <p:ext uri="{BB962C8B-B14F-4D97-AF65-F5344CB8AC3E}">
        <p14:creationId xmlns:p14="http://schemas.microsoft.com/office/powerpoint/2010/main" val="2396999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25</a:t>
            </a:fld>
            <a:endParaRPr lang="de-DE"/>
          </a:p>
        </p:txBody>
      </p:sp>
      <p:sp>
        <p:nvSpPr>
          <p:cNvPr id="7" name="Rechteck 6"/>
          <p:cNvSpPr/>
          <p:nvPr/>
        </p:nvSpPr>
        <p:spPr>
          <a:xfrm>
            <a:off x="2439277" y="2449459"/>
            <a:ext cx="7332648" cy="1477328"/>
          </a:xfrm>
          <a:prstGeom prst="rect">
            <a:avLst/>
          </a:prstGeom>
        </p:spPr>
        <p:txBody>
          <a:bodyPr wrap="none">
            <a:spAutoFit/>
          </a:bodyPr>
          <a:lstStyle/>
          <a:p>
            <a:r>
              <a:rPr lang="de-DE" sz="4500" dirty="0">
                <a:latin typeface="Calibri" panose="020F0502020204030204" pitchFamily="34" charset="0"/>
                <a:cs typeface="Calibri" panose="020F0502020204030204" pitchFamily="34" charset="0"/>
              </a:rPr>
              <a:t>Reale Bedrohung hierzulande?</a:t>
            </a:r>
          </a:p>
          <a:p>
            <a:pPr algn="ctr"/>
            <a:r>
              <a:rPr lang="de-DE" sz="4500" dirty="0">
                <a:latin typeface="Calibri" panose="020F0502020204030204" pitchFamily="34" charset="0"/>
                <a:cs typeface="Calibri" panose="020F0502020204030204" pitchFamily="34" charset="0"/>
              </a:rPr>
              <a:t>Bereits Berührungspunkte?</a:t>
            </a:r>
          </a:p>
        </p:txBody>
      </p:sp>
      <p:pic>
        <p:nvPicPr>
          <p:cNvPr id="9" name="Grafik 8" descr="C:\Users\user\AppData\Local\Microsoft\Windows\INetCache\Content.Word\Interaktion.png"/>
          <p:cNvPicPr/>
          <p:nvPr/>
        </p:nvPicPr>
        <p:blipFill>
          <a:blip r:embed="rId3">
            <a:extLst>
              <a:ext uri="{28A0092B-C50C-407E-A947-70E740481C1C}">
                <a14:useLocalDpi xmlns:a14="http://schemas.microsoft.com/office/drawing/2010/main" val="0"/>
              </a:ext>
            </a:extLst>
          </a:blip>
          <a:srcRect/>
          <a:stretch>
            <a:fillRect/>
          </a:stretch>
        </p:blipFill>
        <p:spPr bwMode="auto">
          <a:xfrm>
            <a:off x="8435885" y="4695481"/>
            <a:ext cx="2672080" cy="1549400"/>
          </a:xfrm>
          <a:prstGeom prst="rect">
            <a:avLst/>
          </a:prstGeom>
          <a:noFill/>
          <a:ln>
            <a:noFill/>
          </a:ln>
        </p:spPr>
      </p:pic>
      <p:sp>
        <p:nvSpPr>
          <p:cNvPr id="10" name="Titel 1"/>
          <p:cNvSpPr>
            <a:spLocks noGrp="1"/>
          </p:cNvSpPr>
          <p:nvPr>
            <p:ph type="title"/>
          </p:nvPr>
        </p:nvSpPr>
        <p:spPr>
          <a:xfrm>
            <a:off x="2027505" y="604876"/>
            <a:ext cx="8164285" cy="1234466"/>
          </a:xfrm>
        </p:spPr>
        <p:txBody>
          <a:bodyPr>
            <a:noAutofit/>
          </a:bodyPr>
          <a:lstStyle/>
          <a:p>
            <a:pPr algn="ctr"/>
            <a:r>
              <a:rPr lang="de-DE" dirty="0">
                <a:solidFill>
                  <a:srgbClr val="007094"/>
                </a:solidFill>
              </a:rPr>
              <a:t>Vektor- und nagetierassoziierte Erkrankungen</a:t>
            </a:r>
          </a:p>
        </p:txBody>
      </p:sp>
    </p:spTree>
    <p:extLst>
      <p:ext uri="{BB962C8B-B14F-4D97-AF65-F5344CB8AC3E}">
        <p14:creationId xmlns:p14="http://schemas.microsoft.com/office/powerpoint/2010/main" val="51954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26</a:t>
            </a:fld>
            <a:endParaRPr lang="de-DE"/>
          </a:p>
        </p:txBody>
      </p:sp>
      <p:pic>
        <p:nvPicPr>
          <p:cNvPr id="3" name="Grafik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956964" y="1744040"/>
            <a:ext cx="2702540" cy="1802594"/>
          </a:xfrm>
          <a:prstGeom prst="rect">
            <a:avLst/>
          </a:prstGeom>
          <a:ln>
            <a:noFill/>
          </a:ln>
          <a:effectLst>
            <a:outerShdw blurRad="292100" dist="139700" dir="2700000" algn="tl" rotWithShape="0">
              <a:srgbClr val="333333">
                <a:alpha val="65000"/>
              </a:srgbClr>
            </a:outerShdw>
          </a:effectLst>
        </p:spPr>
      </p:pic>
      <p:sp>
        <p:nvSpPr>
          <p:cNvPr id="10" name="Rechteck 9"/>
          <p:cNvSpPr/>
          <p:nvPr/>
        </p:nvSpPr>
        <p:spPr>
          <a:xfrm>
            <a:off x="8956964" y="3546634"/>
            <a:ext cx="903450" cy="256993"/>
          </a:xfrm>
          <a:prstGeom prst="rect">
            <a:avLst/>
          </a:prstGeom>
        </p:spPr>
        <p:txBody>
          <a:bodyPr wrap="square">
            <a:spAutoFit/>
          </a:bodyPr>
          <a:lstStyle/>
          <a:p>
            <a:pPr>
              <a:lnSpc>
                <a:spcPct val="107000"/>
              </a:lnSpc>
              <a:spcAft>
                <a:spcPts val="0"/>
              </a:spcAft>
            </a:pPr>
            <a:r>
              <a:rPr lang="de-DE" sz="1000" dirty="0">
                <a:latin typeface="Calibri" panose="020F0502020204030204" pitchFamily="34" charset="0"/>
                <a:ea typeface="Calibri" panose="020F0502020204030204" pitchFamily="34" charset="0"/>
                <a:cs typeface="Calibri" panose="020F0502020204030204" pitchFamily="34" charset="0"/>
              </a:rPr>
              <a:t>Abb. 16</a:t>
            </a:r>
          </a:p>
        </p:txBody>
      </p:sp>
      <p:sp>
        <p:nvSpPr>
          <p:cNvPr id="6" name="Rechteck 5"/>
          <p:cNvSpPr/>
          <p:nvPr/>
        </p:nvSpPr>
        <p:spPr>
          <a:xfrm>
            <a:off x="550102" y="2111511"/>
            <a:ext cx="8238629" cy="3785652"/>
          </a:xfrm>
          <a:prstGeom prst="rect">
            <a:avLst/>
          </a:prstGeom>
        </p:spPr>
        <p:txBody>
          <a:bodyPr wrap="square">
            <a:spAutoFit/>
          </a:bodyPr>
          <a:lstStyle/>
          <a:p>
            <a:pPr marL="285750" indent="-285750">
              <a:spcAft>
                <a:spcPts val="600"/>
              </a:spcAft>
              <a:buFont typeface="Arial" panose="020B0604020202020204" pitchFamily="34" charset="0"/>
              <a:buChar char="•"/>
            </a:pPr>
            <a:r>
              <a:rPr lang="de-DE" sz="2200" dirty="0">
                <a:latin typeface="Calibri" panose="020F0502020204030204" pitchFamily="34" charset="0"/>
                <a:cs typeface="Calibri" panose="020F0502020204030204" pitchFamily="34" charset="0"/>
              </a:rPr>
              <a:t>Risiko für </a:t>
            </a:r>
            <a:r>
              <a:rPr lang="de-DE" sz="2200" b="1" dirty="0">
                <a:latin typeface="Calibri" panose="020F0502020204030204" pitchFamily="34" charset="0"/>
                <a:cs typeface="Calibri" panose="020F0502020204030204" pitchFamily="34" charset="0"/>
              </a:rPr>
              <a:t>UV-bedingte Erkrankungen </a:t>
            </a:r>
            <a:r>
              <a:rPr lang="de-DE" sz="2200" dirty="0">
                <a:latin typeface="Calibri" panose="020F0502020204030204" pitchFamily="34" charset="0"/>
                <a:cs typeface="Calibri" panose="020F0502020204030204" pitchFamily="34" charset="0"/>
              </a:rPr>
              <a:t>wie Krebs an Augen oder Haut steigt stetig. </a:t>
            </a:r>
            <a:r>
              <a:rPr lang="de-DE" sz="1500" dirty="0">
                <a:latin typeface="Calibri" panose="020F0502020204030204" pitchFamily="34" charset="0"/>
                <a:cs typeface="Calibri" panose="020F0502020204030204" pitchFamily="34" charset="0"/>
              </a:rPr>
              <a:t>(Bundesamt für Strahlenschutz [</a:t>
            </a:r>
            <a:r>
              <a:rPr lang="de-DE" sz="1500" dirty="0" err="1">
                <a:latin typeface="Calibri" panose="020F0502020204030204" pitchFamily="34" charset="0"/>
                <a:cs typeface="Calibri" panose="020F0502020204030204" pitchFamily="34" charset="0"/>
              </a:rPr>
              <a:t>BfS</a:t>
            </a:r>
            <a:r>
              <a:rPr lang="de-DE" sz="1500" dirty="0">
                <a:latin typeface="Calibri" panose="020F0502020204030204" pitchFamily="34" charset="0"/>
                <a:cs typeface="Calibri" panose="020F0502020204030204" pitchFamily="34" charset="0"/>
              </a:rPr>
              <a:t>], 2025)</a:t>
            </a:r>
          </a:p>
          <a:p>
            <a:pPr marL="285750" indent="-285750">
              <a:spcAft>
                <a:spcPts val="600"/>
              </a:spcAft>
              <a:buFont typeface="Arial" panose="020B0604020202020204" pitchFamily="34" charset="0"/>
              <a:buChar char="•"/>
            </a:pPr>
            <a:r>
              <a:rPr lang="de-DE" sz="2200" dirty="0">
                <a:latin typeface="Calibri" panose="020F0502020204030204" pitchFamily="34" charset="0"/>
                <a:cs typeface="Calibri" panose="020F0502020204030204" pitchFamily="34" charset="0"/>
              </a:rPr>
              <a:t>Die </a:t>
            </a:r>
            <a:r>
              <a:rPr lang="de-DE" sz="2200" b="1" dirty="0">
                <a:latin typeface="Calibri" panose="020F0502020204030204" pitchFamily="34" charset="0"/>
                <a:cs typeface="Calibri" panose="020F0502020204030204" pitchFamily="34" charset="0"/>
              </a:rPr>
              <a:t>Inzidenz von Hautkrebserkrankungen </a:t>
            </a:r>
            <a:r>
              <a:rPr lang="de-DE" sz="2200" dirty="0">
                <a:latin typeface="Calibri" panose="020F0502020204030204" pitchFamily="34" charset="0"/>
                <a:cs typeface="Calibri" panose="020F0502020204030204" pitchFamily="34" charset="0"/>
              </a:rPr>
              <a:t>hat sich in Deutschland in den letzten 30 Jahren bei Männer </a:t>
            </a:r>
            <a:r>
              <a:rPr lang="de-DE" sz="2200" dirty="0" err="1">
                <a:latin typeface="Calibri" panose="020F0502020204030204" pitchFamily="34" charset="0"/>
                <a:cs typeface="Calibri" panose="020F0502020204030204" pitchFamily="34" charset="0"/>
              </a:rPr>
              <a:t>vervier</a:t>
            </a:r>
            <a:r>
              <a:rPr lang="de-DE" sz="2200" dirty="0">
                <a:latin typeface="Calibri" panose="020F0502020204030204" pitchFamily="34" charset="0"/>
                <a:cs typeface="Calibri" panose="020F0502020204030204" pitchFamily="34" charset="0"/>
              </a:rPr>
              <a:t>- und bei Frauen verfünffacht. </a:t>
            </a:r>
            <a:r>
              <a:rPr lang="de-DE" sz="1500" dirty="0">
                <a:latin typeface="Calibri" panose="020F0502020204030204" pitchFamily="34" charset="0"/>
                <a:cs typeface="Calibri" panose="020F0502020204030204" pitchFamily="34" charset="0"/>
              </a:rPr>
              <a:t>(</a:t>
            </a:r>
            <a:r>
              <a:rPr lang="de-DE" sz="1500" dirty="0" err="1">
                <a:latin typeface="Calibri" panose="020F0502020204030204" pitchFamily="34" charset="0"/>
                <a:cs typeface="Calibri" panose="020F0502020204030204" pitchFamily="34" charset="0"/>
              </a:rPr>
              <a:t>BfS</a:t>
            </a:r>
            <a:r>
              <a:rPr lang="de-DE" sz="1500" dirty="0">
                <a:latin typeface="Calibri" panose="020F0502020204030204" pitchFamily="34" charset="0"/>
                <a:cs typeface="Calibri" panose="020F0502020204030204" pitchFamily="34" charset="0"/>
              </a:rPr>
              <a:t>, 2025)</a:t>
            </a:r>
          </a:p>
          <a:p>
            <a:pPr marL="285750" indent="-285750">
              <a:spcAft>
                <a:spcPts val="600"/>
              </a:spcAft>
              <a:buFont typeface="Arial" panose="020B0604020202020204" pitchFamily="34" charset="0"/>
              <a:buChar char="•"/>
            </a:pPr>
            <a:r>
              <a:rPr lang="de-DE" sz="2200" dirty="0">
                <a:latin typeface="Calibri" panose="020F0502020204030204" pitchFamily="34" charset="0"/>
                <a:cs typeface="Calibri" panose="020F0502020204030204" pitchFamily="34" charset="0"/>
              </a:rPr>
              <a:t>Laut wissenschaftlicher Modellrechnung soll sich die Hautkrebsinzidenz bis 2050 um 11% erhöhen. </a:t>
            </a:r>
            <a:r>
              <a:rPr lang="de-DE" sz="1500" dirty="0">
                <a:latin typeface="Calibri" panose="020F0502020204030204" pitchFamily="34" charset="0"/>
                <a:cs typeface="Calibri" panose="020F0502020204030204" pitchFamily="34" charset="0"/>
              </a:rPr>
              <a:t>(</a:t>
            </a:r>
            <a:r>
              <a:rPr lang="de-DE" sz="1500" dirty="0" err="1">
                <a:latin typeface="Calibri" panose="020F0502020204030204" pitchFamily="34" charset="0"/>
                <a:cs typeface="Calibri" panose="020F0502020204030204" pitchFamily="34" charset="0"/>
              </a:rPr>
              <a:t>BfS</a:t>
            </a:r>
            <a:r>
              <a:rPr lang="de-DE" sz="1500" dirty="0">
                <a:latin typeface="Calibri" panose="020F0502020204030204" pitchFamily="34" charset="0"/>
                <a:cs typeface="Calibri" panose="020F0502020204030204" pitchFamily="34" charset="0"/>
              </a:rPr>
              <a:t>, 2025)</a:t>
            </a:r>
          </a:p>
          <a:p>
            <a:pPr marL="285750" indent="-285750">
              <a:spcAft>
                <a:spcPts val="600"/>
              </a:spcAft>
              <a:buFont typeface="Arial" panose="020B0604020202020204" pitchFamily="34" charset="0"/>
              <a:buChar char="•"/>
            </a:pPr>
            <a:r>
              <a:rPr lang="de-DE" sz="2200" b="1" dirty="0">
                <a:latin typeface="Calibri" panose="020F0502020204030204" pitchFamily="34" charset="0"/>
                <a:cs typeface="Calibri" panose="020F0502020204030204" pitchFamily="34" charset="0"/>
              </a:rPr>
              <a:t>Ozon reizt Augen und Atemwege </a:t>
            </a:r>
            <a:r>
              <a:rPr lang="de-DE" sz="2200" dirty="0">
                <a:latin typeface="Calibri" panose="020F0502020204030204" pitchFamily="34" charset="0"/>
                <a:cs typeface="Calibri" panose="020F0502020204030204" pitchFamily="34" charset="0"/>
              </a:rPr>
              <a:t>und kann in Kombination mit Hitze außerdem zu Kopfschmerzen führen. </a:t>
            </a:r>
            <a:r>
              <a:rPr lang="de-DE" sz="1500" dirty="0">
                <a:latin typeface="Calibri" panose="020F0502020204030204" pitchFamily="34" charset="0"/>
                <a:cs typeface="Calibri" panose="020F0502020204030204" pitchFamily="34" charset="0"/>
              </a:rPr>
              <a:t>(Gesundheitsamt Baden-Württemberg, o. J.)</a:t>
            </a:r>
          </a:p>
          <a:p>
            <a:pPr marL="285750" indent="-285750">
              <a:spcAft>
                <a:spcPts val="600"/>
              </a:spcAft>
              <a:buFont typeface="Arial" panose="020B0604020202020204" pitchFamily="34" charset="0"/>
              <a:buChar char="•"/>
            </a:pPr>
            <a:endParaRPr lang="de-DE" sz="2200" dirty="0">
              <a:latin typeface="Calibri" panose="020F0502020204030204" pitchFamily="34" charset="0"/>
              <a:cs typeface="Calibri" panose="020F0502020204030204" pitchFamily="34" charset="0"/>
            </a:endParaRPr>
          </a:p>
        </p:txBody>
      </p:sp>
      <p:sp>
        <p:nvSpPr>
          <p:cNvPr id="7" name="Textfeld 6"/>
          <p:cNvSpPr txBox="1"/>
          <p:nvPr/>
        </p:nvSpPr>
        <p:spPr>
          <a:xfrm>
            <a:off x="3978876" y="531338"/>
            <a:ext cx="4250723" cy="769441"/>
          </a:xfrm>
          <a:prstGeom prst="rect">
            <a:avLst/>
          </a:prstGeom>
          <a:noFill/>
        </p:spPr>
        <p:txBody>
          <a:bodyPr wrap="square" rtlCol="0">
            <a:spAutoFit/>
          </a:bodyPr>
          <a:lstStyle/>
          <a:p>
            <a:pPr algn="ctr"/>
            <a:r>
              <a:rPr lang="de-DE" sz="4400" dirty="0">
                <a:solidFill>
                  <a:srgbClr val="007094"/>
                </a:solidFill>
              </a:rPr>
              <a:t>UV-Strahlung</a:t>
            </a:r>
          </a:p>
        </p:txBody>
      </p:sp>
    </p:spTree>
    <p:extLst>
      <p:ext uri="{BB962C8B-B14F-4D97-AF65-F5344CB8AC3E}">
        <p14:creationId xmlns:p14="http://schemas.microsoft.com/office/powerpoint/2010/main" val="349285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rotWithShape="1">
          <a:blip r:embed="rId3" cstate="hqprint">
            <a:extLst>
              <a:ext uri="{28A0092B-C50C-407E-A947-70E740481C1C}">
                <a14:useLocalDpi xmlns:a14="http://schemas.microsoft.com/office/drawing/2010/main" val="0"/>
              </a:ext>
            </a:extLst>
          </a:blip>
          <a:srcRect l="9810" r="13263" b="9410"/>
          <a:stretch/>
        </p:blipFill>
        <p:spPr>
          <a:xfrm>
            <a:off x="10180120" y="4797620"/>
            <a:ext cx="1363107" cy="1192791"/>
          </a:xfrm>
          <a:prstGeom prst="rect">
            <a:avLst/>
          </a:prstGeom>
          <a:ln>
            <a:noFill/>
          </a:ln>
          <a:effectLst>
            <a:outerShdw blurRad="292100" dist="139700" dir="2700000" algn="tl" rotWithShape="0">
              <a:srgbClr val="333333">
                <a:alpha val="65000"/>
              </a:srgbClr>
            </a:outerShdw>
          </a:effectLst>
        </p:spPr>
      </p:pic>
      <p:sp>
        <p:nvSpPr>
          <p:cNvPr id="4" name="Datumsplatzhalter 3"/>
          <p:cNvSpPr>
            <a:spLocks noGrp="1"/>
          </p:cNvSpPr>
          <p:nvPr>
            <p:ph type="dt" sz="half" idx="10"/>
          </p:nvPr>
        </p:nvSpPr>
        <p:spPr/>
        <p:txBody>
          <a:bodyPr/>
          <a:lstStyle/>
          <a:p>
            <a:fld id="{83708645-D66A-46C2-AAE5-F308721510CE}" type="datetime1">
              <a:rPr lang="de-DE" smtClean="0"/>
              <a:t>17.03.2026</a:t>
            </a:fld>
            <a:endParaRPr lang="de-DE" dirty="0"/>
          </a:p>
        </p:txBody>
      </p:sp>
      <p:sp>
        <p:nvSpPr>
          <p:cNvPr id="5" name="Foliennummernplatzhalter 4"/>
          <p:cNvSpPr>
            <a:spLocks noGrp="1"/>
          </p:cNvSpPr>
          <p:nvPr>
            <p:ph type="sldNum" sz="quarter" idx="12"/>
          </p:nvPr>
        </p:nvSpPr>
        <p:spPr/>
        <p:txBody>
          <a:bodyPr/>
          <a:lstStyle/>
          <a:p>
            <a:fld id="{8B252D48-C67B-44A6-8265-40F3173E8570}" type="slidenum">
              <a:rPr lang="de-DE" smtClean="0"/>
              <a:t>27</a:t>
            </a:fld>
            <a:endParaRPr lang="de-DE" dirty="0"/>
          </a:p>
        </p:txBody>
      </p:sp>
      <p:pic>
        <p:nvPicPr>
          <p:cNvPr id="12" name="Grafik 1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5400000">
            <a:off x="9301464" y="1992393"/>
            <a:ext cx="3085993" cy="1740499"/>
          </a:xfrm>
          <a:prstGeom prst="rect">
            <a:avLst/>
          </a:prstGeom>
          <a:ln>
            <a:noFill/>
          </a:ln>
          <a:effectLst>
            <a:outerShdw blurRad="292100" dist="139700" dir="2700000" algn="tl" rotWithShape="0">
              <a:srgbClr val="333333">
                <a:alpha val="65000"/>
              </a:srgbClr>
            </a:outerShdw>
          </a:effectLst>
        </p:spPr>
      </p:pic>
      <p:sp>
        <p:nvSpPr>
          <p:cNvPr id="7" name="Rechteck 6"/>
          <p:cNvSpPr/>
          <p:nvPr/>
        </p:nvSpPr>
        <p:spPr>
          <a:xfrm>
            <a:off x="9967706" y="4415513"/>
            <a:ext cx="585417" cy="256993"/>
          </a:xfrm>
          <a:prstGeom prst="rect">
            <a:avLst/>
          </a:prstGeom>
        </p:spPr>
        <p:txBody>
          <a:bodyPr wrap="none">
            <a:spAutoFit/>
          </a:bodyPr>
          <a:lstStyle/>
          <a:p>
            <a:pPr>
              <a:lnSpc>
                <a:spcPct val="107000"/>
              </a:lnSpc>
              <a:spcAft>
                <a:spcPts val="0"/>
              </a:spcAft>
            </a:pPr>
            <a:r>
              <a:rPr lang="de-DE" sz="1000" dirty="0">
                <a:latin typeface="Calibri" panose="020F0502020204030204" pitchFamily="34" charset="0"/>
                <a:ea typeface="Calibri" panose="020F0502020204030204" pitchFamily="34" charset="0"/>
                <a:cs typeface="Calibri" panose="020F0502020204030204" pitchFamily="34" charset="0"/>
              </a:rPr>
              <a:t>Abb. 17</a:t>
            </a:r>
          </a:p>
        </p:txBody>
      </p:sp>
      <p:pic>
        <p:nvPicPr>
          <p:cNvPr id="8" name="Grafik 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433907" y="5679469"/>
            <a:ext cx="1373141" cy="915204"/>
          </a:xfrm>
          <a:prstGeom prst="rect">
            <a:avLst/>
          </a:prstGeom>
          <a:ln>
            <a:noFill/>
          </a:ln>
          <a:effectLst>
            <a:outerShdw blurRad="292100" dist="139700" dir="2700000" algn="tl" rotWithShape="0">
              <a:srgbClr val="333333">
                <a:alpha val="65000"/>
              </a:srgbClr>
            </a:outerShdw>
          </a:effectLst>
        </p:spPr>
      </p:pic>
      <p:sp>
        <p:nvSpPr>
          <p:cNvPr id="9" name="Rechteck 8"/>
          <p:cNvSpPr/>
          <p:nvPr/>
        </p:nvSpPr>
        <p:spPr>
          <a:xfrm>
            <a:off x="8433907" y="6601007"/>
            <a:ext cx="585417" cy="256993"/>
          </a:xfrm>
          <a:prstGeom prst="rect">
            <a:avLst/>
          </a:prstGeom>
        </p:spPr>
        <p:txBody>
          <a:bodyPr wrap="none">
            <a:spAutoFit/>
          </a:bodyPr>
          <a:lstStyle/>
          <a:p>
            <a:pPr>
              <a:lnSpc>
                <a:spcPct val="107000"/>
              </a:lnSpc>
              <a:spcAft>
                <a:spcPts val="0"/>
              </a:spcAft>
            </a:pPr>
            <a:r>
              <a:rPr lang="de-DE" sz="1000" dirty="0">
                <a:latin typeface="Calibri" panose="020F0502020204030204" pitchFamily="34" charset="0"/>
                <a:ea typeface="Calibri" panose="020F0502020204030204" pitchFamily="34" charset="0"/>
                <a:cs typeface="Calibri" panose="020F0502020204030204" pitchFamily="34" charset="0"/>
              </a:rPr>
              <a:t>Abb. 19</a:t>
            </a:r>
          </a:p>
        </p:txBody>
      </p:sp>
      <p:sp>
        <p:nvSpPr>
          <p:cNvPr id="22" name="Rechteck 21"/>
          <p:cNvSpPr/>
          <p:nvPr/>
        </p:nvSpPr>
        <p:spPr>
          <a:xfrm>
            <a:off x="10180120" y="5990411"/>
            <a:ext cx="763886" cy="256993"/>
          </a:xfrm>
          <a:prstGeom prst="rect">
            <a:avLst/>
          </a:prstGeom>
        </p:spPr>
        <p:txBody>
          <a:bodyPr wrap="square">
            <a:spAutoFit/>
          </a:bodyPr>
          <a:lstStyle/>
          <a:p>
            <a:pPr>
              <a:lnSpc>
                <a:spcPct val="107000"/>
              </a:lnSpc>
              <a:spcAft>
                <a:spcPts val="0"/>
              </a:spcAft>
            </a:pPr>
            <a:r>
              <a:rPr lang="de-DE" sz="1000" dirty="0">
                <a:latin typeface="Calibri" panose="020F0502020204030204" pitchFamily="34" charset="0"/>
                <a:ea typeface="Calibri" panose="020F0502020204030204" pitchFamily="34" charset="0"/>
                <a:cs typeface="Calibri" panose="020F0502020204030204" pitchFamily="34" charset="0"/>
              </a:rPr>
              <a:t>Abb. 18</a:t>
            </a:r>
          </a:p>
        </p:txBody>
      </p:sp>
      <p:sp>
        <p:nvSpPr>
          <p:cNvPr id="23" name="Textfeld 22"/>
          <p:cNvSpPr txBox="1"/>
          <p:nvPr/>
        </p:nvSpPr>
        <p:spPr>
          <a:xfrm>
            <a:off x="1363578" y="531338"/>
            <a:ext cx="9480883" cy="769441"/>
          </a:xfrm>
          <a:prstGeom prst="rect">
            <a:avLst/>
          </a:prstGeom>
          <a:noFill/>
        </p:spPr>
        <p:txBody>
          <a:bodyPr wrap="square" rtlCol="0">
            <a:spAutoFit/>
          </a:bodyPr>
          <a:lstStyle/>
          <a:p>
            <a:pPr algn="ctr"/>
            <a:r>
              <a:rPr lang="de-DE" sz="4400" dirty="0">
                <a:solidFill>
                  <a:srgbClr val="007094"/>
                </a:solidFill>
              </a:rPr>
              <a:t>Biologische Allergene und Luftqualität</a:t>
            </a:r>
          </a:p>
        </p:txBody>
      </p:sp>
      <p:sp>
        <p:nvSpPr>
          <p:cNvPr id="2" name="Textfeld 1"/>
          <p:cNvSpPr txBox="1"/>
          <p:nvPr/>
        </p:nvSpPr>
        <p:spPr>
          <a:xfrm>
            <a:off x="718279" y="1712318"/>
            <a:ext cx="8889167" cy="4278094"/>
          </a:xfrm>
          <a:prstGeom prst="rect">
            <a:avLst/>
          </a:prstGeom>
          <a:noFill/>
        </p:spPr>
        <p:txBody>
          <a:bodyPr wrap="square" rtlCol="0">
            <a:spAutoFit/>
          </a:bodyPr>
          <a:lstStyle/>
          <a:p>
            <a:pPr marL="285750" indent="-285750">
              <a:buFont typeface="Arial" panose="020B0604020202020204" pitchFamily="34" charset="0"/>
              <a:buChar char="•"/>
            </a:pPr>
            <a:r>
              <a:rPr lang="de-DE" sz="2200" b="1" dirty="0"/>
              <a:t>Allergische Erkrankungen </a:t>
            </a:r>
            <a:r>
              <a:rPr lang="de-DE" sz="2200" dirty="0"/>
              <a:t>haben stark zugenommen.</a:t>
            </a:r>
          </a:p>
          <a:p>
            <a:pPr marL="285750" indent="-285750">
              <a:buFont typeface="Arial" panose="020B0604020202020204" pitchFamily="34" charset="0"/>
              <a:buChar char="•"/>
            </a:pPr>
            <a:r>
              <a:rPr lang="de-DE" sz="2200" dirty="0"/>
              <a:t>In Deutschland sind rund 20-30 Millionen Menschen von Allergien betroffen.</a:t>
            </a:r>
          </a:p>
          <a:p>
            <a:pPr marL="285750" indent="-285750">
              <a:buFont typeface="Arial" panose="020B0604020202020204" pitchFamily="34" charset="0"/>
              <a:buChar char="•"/>
            </a:pPr>
            <a:r>
              <a:rPr lang="de-DE" sz="2200" dirty="0"/>
              <a:t>Im Vordergrund stehen </a:t>
            </a:r>
            <a:r>
              <a:rPr lang="de-DE" sz="2200" b="1" dirty="0"/>
              <a:t>Atemwegserkrankungen durch Pollen</a:t>
            </a:r>
            <a:r>
              <a:rPr lang="de-DE" sz="2200" dirty="0"/>
              <a:t>.</a:t>
            </a:r>
          </a:p>
          <a:p>
            <a:pPr marL="285750" indent="-285750">
              <a:buFont typeface="Arial" panose="020B0604020202020204" pitchFamily="34" charset="0"/>
              <a:buChar char="•"/>
            </a:pPr>
            <a:r>
              <a:rPr lang="de-DE" sz="2200" dirty="0"/>
              <a:t>Die Pollensaison setzt immer früher ein.</a:t>
            </a:r>
          </a:p>
          <a:p>
            <a:pPr marL="285750" indent="-285750">
              <a:buFont typeface="Arial" panose="020B0604020202020204" pitchFamily="34" charset="0"/>
              <a:buChar char="•"/>
            </a:pPr>
            <a:r>
              <a:rPr lang="de-DE" sz="2200" b="1" dirty="0"/>
              <a:t>Luftverschmutzung</a:t>
            </a:r>
            <a:r>
              <a:rPr lang="de-DE" sz="2200" dirty="0"/>
              <a:t> ist einer der vier Hauptrisikofaktoren der globalen Krankheitslast.</a:t>
            </a:r>
          </a:p>
          <a:p>
            <a:r>
              <a:rPr lang="de-DE" sz="1500" dirty="0"/>
              <a:t>(RKI, 2023a, 2023b, 2024b)</a:t>
            </a:r>
          </a:p>
          <a:p>
            <a:pPr marL="285750" indent="-285750">
              <a:buFont typeface="Arial" panose="020B0604020202020204" pitchFamily="34" charset="0"/>
              <a:buChar char="•"/>
            </a:pPr>
            <a:r>
              <a:rPr lang="de-DE" sz="2200" dirty="0"/>
              <a:t>Zusammenhang zwischen </a:t>
            </a:r>
            <a:r>
              <a:rPr lang="de-DE" sz="2200" b="1" dirty="0"/>
              <a:t>Ozon und Luftqualität </a:t>
            </a:r>
            <a:r>
              <a:rPr lang="de-DE" sz="2200" dirty="0"/>
              <a:t>ist wesentlich </a:t>
            </a:r>
            <a:r>
              <a:rPr lang="de-DE" sz="2200" dirty="0">
                <a:sym typeface="Wingdings" panose="05000000000000000000" pitchFamily="2" charset="2"/>
              </a:rPr>
              <a:t> </a:t>
            </a:r>
            <a:r>
              <a:rPr lang="de-DE" sz="2200" dirty="0"/>
              <a:t>akute und chronische Atemwegserkrankungen sowie Allergien. </a:t>
            </a:r>
            <a:r>
              <a:rPr lang="de-DE" sz="1500" dirty="0"/>
              <a:t>(Umweltbundesamt, 2024)</a:t>
            </a:r>
          </a:p>
          <a:p>
            <a:pPr marL="285750" indent="-285750">
              <a:buFont typeface="Arial" panose="020B0604020202020204" pitchFamily="34" charset="0"/>
              <a:buChar char="•"/>
            </a:pPr>
            <a:r>
              <a:rPr lang="de-DE" sz="2200" dirty="0"/>
              <a:t>Ges. Folgen durch Luftschadstoffe: Schlaganfälle, Demenz, Angstzustände, COPD, Herz-Kreislauf-Erkrankungen, usw. </a:t>
            </a:r>
            <a:r>
              <a:rPr lang="de-DE" sz="1500" dirty="0"/>
              <a:t>(RKI, 2023b)</a:t>
            </a:r>
          </a:p>
        </p:txBody>
      </p:sp>
    </p:spTree>
    <p:extLst>
      <p:ext uri="{BB962C8B-B14F-4D97-AF65-F5344CB8AC3E}">
        <p14:creationId xmlns:p14="http://schemas.microsoft.com/office/powerpoint/2010/main" val="1257893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28</a:t>
            </a:fld>
            <a:endParaRPr lang="de-DE"/>
          </a:p>
        </p:txBody>
      </p:sp>
      <p:sp>
        <p:nvSpPr>
          <p:cNvPr id="3" name="Textfeld 2"/>
          <p:cNvSpPr txBox="1"/>
          <p:nvPr/>
        </p:nvSpPr>
        <p:spPr>
          <a:xfrm>
            <a:off x="944382" y="503074"/>
            <a:ext cx="10332391" cy="1446550"/>
          </a:xfrm>
          <a:prstGeom prst="rect">
            <a:avLst/>
          </a:prstGeom>
          <a:noFill/>
        </p:spPr>
        <p:txBody>
          <a:bodyPr wrap="square" rtlCol="0">
            <a:spAutoFit/>
          </a:bodyPr>
          <a:lstStyle/>
          <a:p>
            <a:pPr algn="ctr"/>
            <a:r>
              <a:rPr lang="de-DE" sz="4400" dirty="0">
                <a:solidFill>
                  <a:srgbClr val="007094"/>
                </a:solidFill>
                <a:latin typeface="Calibri" panose="020F0502020204030204" pitchFamily="34" charset="0"/>
                <a:cs typeface="Calibri" panose="020F0502020204030204" pitchFamily="34" charset="0"/>
              </a:rPr>
              <a:t>Weitere Auswirkungen des Klimawandels auf die menschliche Gesundheit</a:t>
            </a:r>
          </a:p>
        </p:txBody>
      </p:sp>
      <p:sp>
        <p:nvSpPr>
          <p:cNvPr id="2" name="Rechteck 1"/>
          <p:cNvSpPr/>
          <p:nvPr/>
        </p:nvSpPr>
        <p:spPr>
          <a:xfrm>
            <a:off x="718280" y="2104827"/>
            <a:ext cx="8335780" cy="4616648"/>
          </a:xfrm>
          <a:prstGeom prst="rect">
            <a:avLst/>
          </a:prstGeom>
        </p:spPr>
        <p:txBody>
          <a:bodyPr wrap="square">
            <a:spAutoFit/>
          </a:bodyPr>
          <a:lstStyle/>
          <a:p>
            <a:pPr marL="285750" indent="-285750">
              <a:spcAft>
                <a:spcPts val="600"/>
              </a:spcAft>
              <a:buFont typeface="Arial" panose="020B0604020202020204" pitchFamily="34" charset="0"/>
              <a:buChar char="•"/>
            </a:pPr>
            <a:r>
              <a:rPr lang="de-DE" sz="2400" b="1" dirty="0">
                <a:cs typeface="Calibri" panose="020F0502020204030204" pitchFamily="34" charset="0"/>
              </a:rPr>
              <a:t>Psychische Gesundheitslast </a:t>
            </a:r>
            <a:r>
              <a:rPr lang="de-DE" sz="2400" dirty="0">
                <a:cs typeface="Calibri" panose="020F0502020204030204" pitchFamily="34" charset="0"/>
              </a:rPr>
              <a:t>(posttraumatische Belastungsstörung, Angststörung, Depression, Aggression, Klimaangst) </a:t>
            </a:r>
            <a:r>
              <a:rPr lang="de-DE" sz="1500" dirty="0"/>
              <a:t>(RKI, 2023b).</a:t>
            </a:r>
            <a:endParaRPr lang="de-DE" sz="1500" dirty="0">
              <a:cs typeface="Calibri" panose="020F0502020204030204" pitchFamily="34" charset="0"/>
            </a:endParaRPr>
          </a:p>
          <a:p>
            <a:pPr marL="285750" indent="-285750">
              <a:spcAft>
                <a:spcPts val="600"/>
              </a:spcAft>
              <a:buFont typeface="Arial" panose="020B0604020202020204" pitchFamily="34" charset="0"/>
              <a:buChar char="•"/>
            </a:pPr>
            <a:r>
              <a:rPr lang="de-DE" sz="2400" b="1" dirty="0">
                <a:cs typeface="Calibri" panose="020F0502020204030204" pitchFamily="34" charset="0"/>
              </a:rPr>
              <a:t>Umwelt- und Klimamigration</a:t>
            </a:r>
            <a:r>
              <a:rPr lang="de-DE" sz="2400" dirty="0">
                <a:cs typeface="Calibri" panose="020F0502020204030204" pitchFamily="34" charset="0"/>
              </a:rPr>
              <a:t> durch extreme Wetterereignisse, langfristige Umweltveränderungen und Zerstörung der Lebensgrundlagen </a:t>
            </a:r>
            <a:r>
              <a:rPr lang="de-DE" sz="1500" dirty="0"/>
              <a:t>(Migrationsdatenportal, 2023).</a:t>
            </a:r>
            <a:endParaRPr lang="de-DE" sz="1500" dirty="0">
              <a:cs typeface="Calibri" panose="020F0502020204030204" pitchFamily="34" charset="0"/>
            </a:endParaRPr>
          </a:p>
          <a:p>
            <a:pPr marL="285750" indent="-285750">
              <a:spcAft>
                <a:spcPts val="600"/>
              </a:spcAft>
              <a:buFont typeface="Arial" panose="020B0604020202020204" pitchFamily="34" charset="0"/>
              <a:buChar char="•"/>
            </a:pPr>
            <a:r>
              <a:rPr lang="de-DE" sz="2400" b="1" dirty="0">
                <a:cs typeface="Calibri" panose="020F0502020204030204" pitchFamily="34" charset="0"/>
              </a:rPr>
              <a:t>Qualität und Quantität von Trinkwasser und Lebensmitteln </a:t>
            </a:r>
            <a:r>
              <a:rPr lang="de-DE" sz="2400" dirty="0">
                <a:cs typeface="Calibri" panose="020F0502020204030204" pitchFamily="34" charset="0"/>
              </a:rPr>
              <a:t>mit </a:t>
            </a:r>
            <a:r>
              <a:rPr lang="de-DE" sz="2400" dirty="0"/>
              <a:t>Ernteausfällen, Rückgang der Nahrungsmittelproduktion, nachlassender Verfügbarkeit/ Zugänglichkeit zu Nahrungsmitteln, Qualitätsverlust und kontaminiertem Wasser </a:t>
            </a:r>
            <a:r>
              <a:rPr lang="de-DE" sz="1500" dirty="0"/>
              <a:t>(Deutscher Bauernverband, o. J.; RKI, 2024a)</a:t>
            </a:r>
          </a:p>
          <a:p>
            <a:pPr marL="285750" indent="-285750">
              <a:spcAft>
                <a:spcPts val="600"/>
              </a:spcAft>
              <a:buFont typeface="Arial" panose="020B0604020202020204" pitchFamily="34" charset="0"/>
              <a:buChar char="•"/>
            </a:pPr>
            <a:endParaRPr lang="de-DE" sz="2400" dirty="0">
              <a:cs typeface="Calibri" panose="020F0502020204030204" pitchFamily="34" charset="0"/>
            </a:endParaRPr>
          </a:p>
        </p:txBody>
      </p:sp>
      <p:pic>
        <p:nvPicPr>
          <p:cNvPr id="8" name="Grafik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474026" y="2552923"/>
            <a:ext cx="2133419" cy="1600064"/>
          </a:xfrm>
          <a:prstGeom prst="rect">
            <a:avLst/>
          </a:prstGeom>
          <a:ln>
            <a:noFill/>
          </a:ln>
          <a:effectLst>
            <a:outerShdw blurRad="292100" dist="139700" dir="2700000" algn="tl" rotWithShape="0">
              <a:srgbClr val="333333">
                <a:alpha val="65000"/>
              </a:srgbClr>
            </a:outerShdw>
          </a:effectLst>
        </p:spPr>
      </p:pic>
      <p:sp>
        <p:nvSpPr>
          <p:cNvPr id="9" name="Rechteck 8"/>
          <p:cNvSpPr/>
          <p:nvPr/>
        </p:nvSpPr>
        <p:spPr>
          <a:xfrm>
            <a:off x="9474026" y="4156158"/>
            <a:ext cx="585417" cy="256993"/>
          </a:xfrm>
          <a:prstGeom prst="rect">
            <a:avLst/>
          </a:prstGeom>
        </p:spPr>
        <p:txBody>
          <a:bodyPr wrap="none">
            <a:spAutoFit/>
          </a:bodyPr>
          <a:lstStyle/>
          <a:p>
            <a:pPr>
              <a:lnSpc>
                <a:spcPct val="107000"/>
              </a:lnSpc>
              <a:spcAft>
                <a:spcPts val="0"/>
              </a:spcAft>
            </a:pPr>
            <a:r>
              <a:rPr lang="de-DE" sz="1000" dirty="0">
                <a:latin typeface="Calibri" panose="020F0502020204030204" pitchFamily="34" charset="0"/>
                <a:ea typeface="Calibri" panose="020F0502020204030204" pitchFamily="34" charset="0"/>
                <a:cs typeface="Times New Roman" panose="02020603050405020304" pitchFamily="18" charset="0"/>
              </a:rPr>
              <a:t>Abb. 20</a:t>
            </a:r>
          </a:p>
        </p:txBody>
      </p:sp>
    </p:spTree>
    <p:extLst>
      <p:ext uri="{BB962C8B-B14F-4D97-AF65-F5344CB8AC3E}">
        <p14:creationId xmlns:p14="http://schemas.microsoft.com/office/powerpoint/2010/main" val="1336471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96321" y="270758"/>
            <a:ext cx="2431942" cy="1325563"/>
          </a:xfrm>
        </p:spPr>
        <p:txBody>
          <a:bodyPr>
            <a:noAutofit/>
          </a:bodyPr>
          <a:lstStyle/>
          <a:p>
            <a:pPr algn="ctr"/>
            <a:r>
              <a:rPr lang="de-DE" sz="6000" dirty="0">
                <a:solidFill>
                  <a:srgbClr val="007094"/>
                </a:solidFill>
              </a:rPr>
              <a:t>Pause</a:t>
            </a:r>
          </a:p>
        </p:txBody>
      </p:sp>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29</a:t>
            </a:fld>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4165" y="1989884"/>
            <a:ext cx="3096351" cy="3579644"/>
          </a:xfrm>
          <a:prstGeom prst="rect">
            <a:avLst/>
          </a:prstGeom>
        </p:spPr>
      </p:pic>
    </p:spTree>
    <p:extLst>
      <p:ext uri="{BB962C8B-B14F-4D97-AF65-F5344CB8AC3E}">
        <p14:creationId xmlns:p14="http://schemas.microsoft.com/office/powerpoint/2010/main" val="1390020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8D35350D-CB73-BF97-D354-9750BB9DBDD9}"/>
              </a:ext>
            </a:extLst>
          </p:cNvPr>
          <p:cNvSpPr>
            <a:spLocks noGrp="1"/>
          </p:cNvSpPr>
          <p:nvPr>
            <p:ph type="dt" sz="half" idx="10"/>
          </p:nvPr>
        </p:nvSpPr>
        <p:spPr/>
        <p:txBody>
          <a:bodyPr/>
          <a:lstStyle/>
          <a:p>
            <a:fld id="{5B3F7B36-A27E-49A7-A899-1BD0FC14DD93}" type="datetime1">
              <a:rPr lang="de-DE" smtClean="0"/>
              <a:t>17.03.2026</a:t>
            </a:fld>
            <a:endParaRPr lang="de-DE"/>
          </a:p>
        </p:txBody>
      </p:sp>
      <p:sp>
        <p:nvSpPr>
          <p:cNvPr id="5" name="Foliennummernplatzhalter 4">
            <a:extLst>
              <a:ext uri="{FF2B5EF4-FFF2-40B4-BE49-F238E27FC236}">
                <a16:creationId xmlns:a16="http://schemas.microsoft.com/office/drawing/2014/main" id="{8CB5AA58-1409-AD10-6B84-B33F87035D04}"/>
              </a:ext>
            </a:extLst>
          </p:cNvPr>
          <p:cNvSpPr>
            <a:spLocks noGrp="1"/>
          </p:cNvSpPr>
          <p:nvPr>
            <p:ph type="sldNum" sz="quarter" idx="12"/>
          </p:nvPr>
        </p:nvSpPr>
        <p:spPr/>
        <p:txBody>
          <a:bodyPr/>
          <a:lstStyle/>
          <a:p>
            <a:fld id="{8B252D48-C67B-44A6-8265-40F3173E8570}" type="slidenum">
              <a:rPr lang="de-DE" smtClean="0"/>
              <a:t>3</a:t>
            </a:fld>
            <a:endParaRPr lang="de-DE"/>
          </a:p>
        </p:txBody>
      </p:sp>
      <p:sp>
        <p:nvSpPr>
          <p:cNvPr id="10" name="Textfeld 9"/>
          <p:cNvSpPr txBox="1"/>
          <p:nvPr/>
        </p:nvSpPr>
        <p:spPr>
          <a:xfrm>
            <a:off x="2558335" y="534390"/>
            <a:ext cx="7101444" cy="769441"/>
          </a:xfrm>
          <a:prstGeom prst="rect">
            <a:avLst/>
          </a:prstGeom>
          <a:noFill/>
        </p:spPr>
        <p:txBody>
          <a:bodyPr wrap="square" rtlCol="0">
            <a:spAutoFit/>
          </a:bodyPr>
          <a:lstStyle/>
          <a:p>
            <a:pPr lvl="0" algn="ctr"/>
            <a:r>
              <a:rPr kumimoji="0" lang="de-DE" sz="4400" b="1" i="0" u="none" strike="noStrike" kern="1200" cap="none" spc="0" normalizeH="0" baseline="0" noProof="0" dirty="0">
                <a:ln>
                  <a:noFill/>
                </a:ln>
                <a:solidFill>
                  <a:srgbClr val="007094"/>
                </a:solidFill>
                <a:effectLst/>
                <a:uLnTx/>
                <a:uFillTx/>
                <a:latin typeface="Calibri" panose="020F0502020204030204"/>
                <a:ea typeface="+mn-ea"/>
                <a:cs typeface="+mn-cs"/>
              </a:rPr>
              <a:t>Modul 5: Vertiefung</a:t>
            </a:r>
            <a:endParaRPr kumimoji="0" lang="de-DE"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Inhaltsplatzhalter 2">
            <a:extLst>
              <a:ext uri="{FF2B5EF4-FFF2-40B4-BE49-F238E27FC236}">
                <a16:creationId xmlns:a16="http://schemas.microsoft.com/office/drawing/2014/main" id="{6CD59458-D581-9783-43BB-87330FF4433B}"/>
              </a:ext>
            </a:extLst>
          </p:cNvPr>
          <p:cNvSpPr>
            <a:spLocks noGrp="1"/>
          </p:cNvSpPr>
          <p:nvPr>
            <p:ph idx="1"/>
          </p:nvPr>
        </p:nvSpPr>
        <p:spPr>
          <a:xfrm>
            <a:off x="838900" y="5220094"/>
            <a:ext cx="10515600" cy="1067579"/>
          </a:xfrm>
        </p:spPr>
        <p:txBody>
          <a:bodyPr>
            <a:normAutofit lnSpcReduction="10000"/>
          </a:bodyPr>
          <a:lstStyle/>
          <a:p>
            <a:pPr marL="0" lvl="0" indent="0" algn="ctr">
              <a:buNone/>
            </a:pPr>
            <a:r>
              <a:rPr lang="de-DE" sz="3600" dirty="0"/>
              <a:t>Pflegerisches Handeln bei klimabedingten Erkrankungen anleiten</a:t>
            </a:r>
            <a:endParaRPr lang="de-DE" sz="3600" dirty="0">
              <a:solidFill>
                <a:prstClr val="black"/>
              </a:solidFill>
              <a:latin typeface="Calibri" panose="020F0502020204030204"/>
            </a:endParaRPr>
          </a:p>
        </p:txBody>
      </p:sp>
      <p:pic>
        <p:nvPicPr>
          <p:cNvPr id="9" name="Grafik 8"/>
          <p:cNvPicPr>
            <a:picLocks noChangeAspect="1"/>
          </p:cNvPicPr>
          <p:nvPr/>
        </p:nvPicPr>
        <p:blipFill rotWithShape="1">
          <a:blip r:embed="rId3">
            <a:extLst>
              <a:ext uri="{28A0092B-C50C-407E-A947-70E740481C1C}">
                <a14:useLocalDpi xmlns:a14="http://schemas.microsoft.com/office/drawing/2010/main" val="0"/>
              </a:ext>
            </a:extLst>
          </a:blip>
          <a:srcRect t="9038" b="12147"/>
          <a:stretch/>
        </p:blipFill>
        <p:spPr>
          <a:xfrm>
            <a:off x="2222160" y="1609025"/>
            <a:ext cx="7739756" cy="3261624"/>
          </a:xfrm>
          <a:prstGeom prst="rect">
            <a:avLst/>
          </a:prstGeom>
          <a:ln>
            <a:noFill/>
          </a:ln>
          <a:effectLst>
            <a:outerShdw blurRad="292100" dist="139700" dir="2700000" algn="tl" rotWithShape="0">
              <a:srgbClr val="333333">
                <a:alpha val="65000"/>
              </a:srgbClr>
            </a:outerShdw>
          </a:effectLst>
        </p:spPr>
      </p:pic>
      <p:sp>
        <p:nvSpPr>
          <p:cNvPr id="13" name="Textfeld 12"/>
          <p:cNvSpPr txBox="1"/>
          <p:nvPr/>
        </p:nvSpPr>
        <p:spPr>
          <a:xfrm>
            <a:off x="2222160" y="4870649"/>
            <a:ext cx="519694" cy="246221"/>
          </a:xfrm>
          <a:prstGeom prst="rect">
            <a:avLst/>
          </a:prstGeom>
          <a:noFill/>
        </p:spPr>
        <p:txBody>
          <a:bodyPr wrap="none" rtlCol="0">
            <a:spAutoFit/>
          </a:bodyPr>
          <a:lstStyle/>
          <a:p>
            <a:r>
              <a:rPr lang="de-DE" sz="1000" dirty="0"/>
              <a:t>Abb. 1</a:t>
            </a:r>
          </a:p>
        </p:txBody>
      </p:sp>
    </p:spTree>
    <p:extLst>
      <p:ext uri="{BB962C8B-B14F-4D97-AF65-F5344CB8AC3E}">
        <p14:creationId xmlns:p14="http://schemas.microsoft.com/office/powerpoint/2010/main" val="2289925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8360" y="604159"/>
            <a:ext cx="10515600" cy="1255965"/>
          </a:xfrm>
        </p:spPr>
        <p:txBody>
          <a:bodyPr>
            <a:noAutofit/>
          </a:bodyPr>
          <a:lstStyle/>
          <a:p>
            <a:pPr algn="ctr"/>
            <a:r>
              <a:rPr lang="de-DE" dirty="0">
                <a:solidFill>
                  <a:srgbClr val="007094"/>
                </a:solidFill>
              </a:rPr>
              <a:t>Pflegerisches Handeln bei klimabedingten Erkrankungen anleiten anleiten</a:t>
            </a:r>
          </a:p>
        </p:txBody>
      </p:sp>
      <p:sp>
        <p:nvSpPr>
          <p:cNvPr id="3" name="Inhaltsplatzhalter 2"/>
          <p:cNvSpPr>
            <a:spLocks noGrp="1"/>
          </p:cNvSpPr>
          <p:nvPr>
            <p:ph idx="1"/>
          </p:nvPr>
        </p:nvSpPr>
        <p:spPr>
          <a:xfrm>
            <a:off x="733508" y="2385971"/>
            <a:ext cx="10515600" cy="3791867"/>
          </a:xfrm>
        </p:spPr>
        <p:txBody>
          <a:bodyPr>
            <a:noAutofit/>
          </a:bodyPr>
          <a:lstStyle/>
          <a:p>
            <a:pPr marL="514350" indent="-514350">
              <a:buFont typeface="+mj-lt"/>
              <a:buAutoNum type="arabicPeriod"/>
            </a:pPr>
            <a:r>
              <a:rPr lang="de-DE" dirty="0"/>
              <a:t>Vorstellung und Impuls</a:t>
            </a:r>
          </a:p>
          <a:p>
            <a:pPr marL="514350" indent="-514350">
              <a:buFont typeface="+mj-lt"/>
              <a:buAutoNum type="arabicPeriod"/>
            </a:pPr>
            <a:r>
              <a:rPr lang="de-DE" dirty="0"/>
              <a:t>Wahrheit oder Mythos: Klimawandel und Falschmeldungen</a:t>
            </a:r>
          </a:p>
          <a:p>
            <a:pPr marL="514350" indent="-514350">
              <a:buFont typeface="+mj-lt"/>
              <a:buAutoNum type="arabicPeriod"/>
            </a:pPr>
            <a:r>
              <a:rPr lang="de-DE" dirty="0"/>
              <a:t>Auswirkungen des Klimawandels auf die menschliche Gesundheit</a:t>
            </a:r>
          </a:p>
          <a:p>
            <a:pPr marL="514350" indent="-514350">
              <a:buFont typeface="+mj-lt"/>
              <a:buAutoNum type="arabicPeriod"/>
            </a:pPr>
            <a:r>
              <a:rPr lang="de-DE" dirty="0">
                <a:solidFill>
                  <a:srgbClr val="007094"/>
                </a:solidFill>
              </a:rPr>
              <a:t>Transfer: Die 6-Hüte Methode</a:t>
            </a:r>
          </a:p>
          <a:p>
            <a:pPr marL="514350" indent="-514350">
              <a:buFont typeface="+mj-lt"/>
              <a:buAutoNum type="arabicPeriod"/>
            </a:pPr>
            <a:r>
              <a:rPr lang="de-DE" dirty="0"/>
              <a:t>Ausblick</a:t>
            </a:r>
          </a:p>
          <a:p>
            <a:pPr marL="514350" indent="-514350">
              <a:buFont typeface="+mj-lt"/>
              <a:buAutoNum type="arabicPeriod"/>
            </a:pPr>
            <a:r>
              <a:rPr lang="de-DE" dirty="0"/>
              <a:t>Pflegfachpersonen als </a:t>
            </a:r>
            <a:r>
              <a:rPr lang="de-DE" dirty="0" err="1"/>
              <a:t>Changemaker</a:t>
            </a:r>
            <a:endParaRPr lang="de-DE" dirty="0"/>
          </a:p>
          <a:p>
            <a:pPr marL="0" indent="0">
              <a:buNone/>
            </a:pPr>
            <a:endParaRPr lang="de-DE" dirty="0"/>
          </a:p>
          <a:p>
            <a:pPr marL="514350" indent="-514350">
              <a:buFont typeface="+mj-lt"/>
              <a:buAutoNum type="arabicPeriod"/>
            </a:pPr>
            <a:endParaRPr lang="de-DE" dirty="0"/>
          </a:p>
        </p:txBody>
      </p:sp>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30</a:t>
            </a:fld>
            <a:endParaRPr lang="de-DE"/>
          </a:p>
        </p:txBody>
      </p:sp>
    </p:spTree>
    <p:extLst>
      <p:ext uri="{BB962C8B-B14F-4D97-AF65-F5344CB8AC3E}">
        <p14:creationId xmlns:p14="http://schemas.microsoft.com/office/powerpoint/2010/main" val="7872405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31</a:t>
            </a:fld>
            <a:endParaRPr lang="de-DE"/>
          </a:p>
        </p:txBody>
      </p:sp>
      <p:sp>
        <p:nvSpPr>
          <p:cNvPr id="8" name="Textfeld 7"/>
          <p:cNvSpPr txBox="1"/>
          <p:nvPr/>
        </p:nvSpPr>
        <p:spPr>
          <a:xfrm>
            <a:off x="1712695" y="517880"/>
            <a:ext cx="8794431" cy="769441"/>
          </a:xfrm>
          <a:prstGeom prst="rect">
            <a:avLst/>
          </a:prstGeom>
          <a:noFill/>
        </p:spPr>
        <p:txBody>
          <a:bodyPr wrap="square" rtlCol="0">
            <a:spAutoFit/>
          </a:bodyPr>
          <a:lstStyle/>
          <a:p>
            <a:pPr algn="ctr"/>
            <a:r>
              <a:rPr lang="de-DE" sz="4400" dirty="0">
                <a:solidFill>
                  <a:srgbClr val="007094"/>
                </a:solidFill>
                <a:latin typeface="Calibri" panose="020F0502020204030204" pitchFamily="34" charset="0"/>
                <a:cs typeface="Calibri" panose="020F0502020204030204" pitchFamily="34" charset="0"/>
              </a:rPr>
              <a:t>Transfer: Die 6-Hüte-Methode</a:t>
            </a:r>
          </a:p>
        </p:txBody>
      </p:sp>
      <p:pic>
        <p:nvPicPr>
          <p:cNvPr id="9" name="Grafik 8">
            <a:extLst>
              <a:ext uri="{FF2B5EF4-FFF2-40B4-BE49-F238E27FC236}">
                <a16:creationId xmlns:a16="http://schemas.microsoft.com/office/drawing/2014/main" id="{8207885B-07EA-485D-9829-321123AC484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5793" y="1381574"/>
            <a:ext cx="2120414" cy="1111571"/>
          </a:xfrm>
          <a:prstGeom prst="rect">
            <a:avLst/>
          </a:prstGeom>
          <a:noFill/>
          <a:ln>
            <a:noFill/>
          </a:ln>
        </p:spPr>
      </p:pic>
      <p:pic>
        <p:nvPicPr>
          <p:cNvPr id="11" name="Grafi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618" y="1728017"/>
            <a:ext cx="1744752" cy="1535834"/>
          </a:xfrm>
          <a:prstGeom prst="rect">
            <a:avLst/>
          </a:prstGeom>
        </p:spPr>
      </p:pic>
      <p:pic>
        <p:nvPicPr>
          <p:cNvPr id="13" name="Grafik 12"/>
          <p:cNvPicPr>
            <a:picLocks noChangeAspect="1"/>
          </p:cNvPicPr>
          <p:nvPr/>
        </p:nvPicPr>
        <p:blipFill>
          <a:blip r:embed="rId4" cstate="hq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1870926" y="3487727"/>
            <a:ext cx="1685397" cy="1483586"/>
          </a:xfrm>
          <a:prstGeom prst="rect">
            <a:avLst/>
          </a:prstGeom>
        </p:spPr>
      </p:pic>
      <p:pic>
        <p:nvPicPr>
          <p:cNvPr id="14" name="Grafik 13"/>
          <p:cNvPicPr>
            <a:picLocks noChangeAspect="1"/>
          </p:cNvPicPr>
          <p:nvPr/>
        </p:nvPicPr>
        <p:blipFill>
          <a:blip r:embed="rId4" cstate="hq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8948729" y="3487727"/>
            <a:ext cx="1685397" cy="1483586"/>
          </a:xfrm>
          <a:prstGeom prst="rect">
            <a:avLst/>
          </a:prstGeom>
        </p:spPr>
      </p:pic>
      <p:pic>
        <p:nvPicPr>
          <p:cNvPr id="15" name="Grafik 14"/>
          <p:cNvPicPr>
            <a:picLocks noChangeAspect="1"/>
          </p:cNvPicPr>
          <p:nvPr/>
        </p:nvPicPr>
        <p:blipFill>
          <a:blip r:embed="rId4" cstate="hq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930006" y="1751352"/>
            <a:ext cx="1685397" cy="1483586"/>
          </a:xfrm>
          <a:prstGeom prst="rect">
            <a:avLst/>
          </a:prstGeom>
        </p:spPr>
      </p:pic>
      <p:pic>
        <p:nvPicPr>
          <p:cNvPr id="16" name="Grafik 15"/>
          <p:cNvPicPr>
            <a:picLocks noChangeAspect="1"/>
          </p:cNvPicPr>
          <p:nvPr/>
        </p:nvPicPr>
        <p:blipFill>
          <a:blip r:embed="rId4" cstate="hqprint">
            <a:duotone>
              <a:prstClr val="black"/>
              <a:srgbClr val="FFFF00">
                <a:tint val="45000"/>
                <a:satMod val="400000"/>
              </a:srgbClr>
            </a:duotone>
            <a:extLst>
              <a:ext uri="{28A0092B-C50C-407E-A947-70E740481C1C}">
                <a14:useLocalDpi xmlns:a14="http://schemas.microsoft.com/office/drawing/2010/main" val="0"/>
              </a:ext>
            </a:extLst>
          </a:blip>
          <a:stretch>
            <a:fillRect/>
          </a:stretch>
        </p:blipFill>
        <p:spPr>
          <a:xfrm>
            <a:off x="4199356" y="4928840"/>
            <a:ext cx="1685397" cy="1483586"/>
          </a:xfrm>
          <a:prstGeom prst="rect">
            <a:avLst/>
          </a:prstGeom>
        </p:spPr>
      </p:pic>
      <p:pic>
        <p:nvPicPr>
          <p:cNvPr id="17" name="Grafik 16"/>
          <p:cNvPicPr>
            <a:picLocks noChangeAspect="1"/>
          </p:cNvPicPr>
          <p:nvPr/>
        </p:nvPicPr>
        <p:blipFill>
          <a:blip r:embed="rId4" cstate="hq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6510542" y="4928840"/>
            <a:ext cx="1685397" cy="1483586"/>
          </a:xfrm>
          <a:prstGeom prst="rect">
            <a:avLst/>
          </a:prstGeom>
        </p:spPr>
      </p:pic>
      <p:sp>
        <p:nvSpPr>
          <p:cNvPr id="18" name="Rechteck 17"/>
          <p:cNvSpPr/>
          <p:nvPr/>
        </p:nvSpPr>
        <p:spPr>
          <a:xfrm>
            <a:off x="2971800" y="2635862"/>
            <a:ext cx="6264610" cy="1815882"/>
          </a:xfrm>
          <a:prstGeom prst="rect">
            <a:avLst/>
          </a:prstGeom>
        </p:spPr>
        <p:txBody>
          <a:bodyPr wrap="square">
            <a:spAutoFit/>
          </a:bodyPr>
          <a:lstStyle/>
          <a:p>
            <a:pPr lvl="1" algn="ctr">
              <a:spcBef>
                <a:spcPts val="600"/>
              </a:spcBef>
            </a:pPr>
            <a:r>
              <a:rPr lang="de-DE" sz="2800" dirty="0">
                <a:latin typeface="Calibri" panose="020F0502020204030204" pitchFamily="34" charset="0"/>
                <a:cs typeface="Calibri" panose="020F0502020204030204" pitchFamily="34" charset="0"/>
              </a:rPr>
              <a:t>Wie verändern sich Rolle und Aufgabenbereiche von Pflegenden und was bedeutet das für die künftige Praxisanleitung?</a:t>
            </a:r>
          </a:p>
        </p:txBody>
      </p:sp>
    </p:spTree>
    <p:extLst>
      <p:ext uri="{BB962C8B-B14F-4D97-AF65-F5344CB8AC3E}">
        <p14:creationId xmlns:p14="http://schemas.microsoft.com/office/powerpoint/2010/main" val="1742818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32</a:t>
            </a:fld>
            <a:endParaRPr lang="de-DE"/>
          </a:p>
        </p:txBody>
      </p:sp>
      <p:grpSp>
        <p:nvGrpSpPr>
          <p:cNvPr id="31" name="Gruppieren 30"/>
          <p:cNvGrpSpPr/>
          <p:nvPr/>
        </p:nvGrpSpPr>
        <p:grpSpPr>
          <a:xfrm>
            <a:off x="7254240" y="706026"/>
            <a:ext cx="4541520" cy="3765777"/>
            <a:chOff x="1548151" y="401783"/>
            <a:chExt cx="9164972" cy="6054434"/>
          </a:xfrm>
        </p:grpSpPr>
        <p:sp>
          <p:nvSpPr>
            <p:cNvPr id="7" name="Ellipse 6"/>
            <p:cNvSpPr/>
            <p:nvPr/>
          </p:nvSpPr>
          <p:spPr>
            <a:xfrm>
              <a:off x="4707082" y="2535382"/>
              <a:ext cx="2777836" cy="1787236"/>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de-DE" sz="8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THEMA/ FRAGESTELLUNG</a:t>
              </a:r>
            </a:p>
          </p:txBody>
        </p:sp>
        <p:sp>
          <p:nvSpPr>
            <p:cNvPr id="8" name="Ellipse 7"/>
            <p:cNvSpPr/>
            <p:nvPr/>
          </p:nvSpPr>
          <p:spPr>
            <a:xfrm>
              <a:off x="7935287" y="1418849"/>
              <a:ext cx="2777836" cy="178723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lstStyle/>
            <a:p>
              <a:pPr algn="ctr"/>
              <a:r>
                <a:rPr lang="de-DE" sz="20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Analytisch:</a:t>
              </a:r>
            </a:p>
            <a:p>
              <a:pPr algn="ctr"/>
              <a:r>
                <a:rPr lang="de-DE"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Neutral, objektiv, Zahlen, Daten, Fakten</a:t>
              </a:r>
            </a:p>
          </p:txBody>
        </p:sp>
        <p:sp>
          <p:nvSpPr>
            <p:cNvPr id="9" name="Ellipse 8"/>
            <p:cNvSpPr/>
            <p:nvPr/>
          </p:nvSpPr>
          <p:spPr>
            <a:xfrm>
              <a:off x="4707083" y="401783"/>
              <a:ext cx="2777835" cy="1787236"/>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a:r>
                <a:rPr lang="de-DE" sz="16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Überblickend:</a:t>
              </a:r>
            </a:p>
            <a:p>
              <a:pPr algn="ctr"/>
              <a:r>
                <a:rPr lang="de-DE"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Ablauf, Struktur, Ergebnisse</a:t>
              </a:r>
            </a:p>
          </p:txBody>
        </p:sp>
        <p:sp>
          <p:nvSpPr>
            <p:cNvPr id="10" name="Ellipse 9"/>
            <p:cNvSpPr/>
            <p:nvPr/>
          </p:nvSpPr>
          <p:spPr>
            <a:xfrm>
              <a:off x="7935287" y="3660428"/>
              <a:ext cx="2777836" cy="178723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r>
                <a:rPr lang="de-DE" sz="20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Kritisch:</a:t>
              </a:r>
            </a:p>
            <a:p>
              <a:pPr algn="ctr"/>
              <a:r>
                <a:rPr lang="de-DE"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Risiken, Probleme, Gefahren, Zweifel, Bedenken</a:t>
              </a:r>
            </a:p>
          </p:txBody>
        </p:sp>
        <p:sp>
          <p:nvSpPr>
            <p:cNvPr id="11" name="Ellipse 10"/>
            <p:cNvSpPr/>
            <p:nvPr/>
          </p:nvSpPr>
          <p:spPr>
            <a:xfrm>
              <a:off x="4707082" y="4668981"/>
              <a:ext cx="2777836" cy="1787236"/>
            </a:xfrm>
            <a:prstGeom prst="ellips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lstStyle/>
            <a:p>
              <a:pPr algn="ctr"/>
              <a:r>
                <a:rPr lang="de-DE" sz="20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Optimistisch:</a:t>
              </a:r>
            </a:p>
            <a:p>
              <a:pPr algn="ctr"/>
              <a:r>
                <a:rPr lang="de-DE"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Chancen, Vorteile, Nutzen, Zugewinn</a:t>
              </a:r>
            </a:p>
          </p:txBody>
        </p:sp>
        <p:sp>
          <p:nvSpPr>
            <p:cNvPr id="12" name="Ellipse 11"/>
            <p:cNvSpPr/>
            <p:nvPr/>
          </p:nvSpPr>
          <p:spPr>
            <a:xfrm>
              <a:off x="1548151" y="1418849"/>
              <a:ext cx="2777836" cy="1787236"/>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lstStyle/>
            <a:p>
              <a:pPr algn="ctr"/>
              <a:r>
                <a:rPr lang="de-DE" sz="20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Kreativ:</a:t>
              </a:r>
            </a:p>
            <a:p>
              <a:pPr algn="ctr"/>
              <a:r>
                <a:rPr lang="de-DE"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Ideen, Impulse, Alternativen, Denkanstöße</a:t>
              </a:r>
            </a:p>
          </p:txBody>
        </p:sp>
        <p:sp>
          <p:nvSpPr>
            <p:cNvPr id="13" name="Ellipse 12"/>
            <p:cNvSpPr/>
            <p:nvPr/>
          </p:nvSpPr>
          <p:spPr>
            <a:xfrm>
              <a:off x="1548151" y="3660428"/>
              <a:ext cx="2777836" cy="178723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r>
                <a:rPr lang="de-DE" sz="20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Emotional:</a:t>
              </a:r>
            </a:p>
            <a:p>
              <a:pPr algn="ctr"/>
              <a:r>
                <a:rPr lang="de-DE"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Gefühle, Ängste, Bauchgefühle, Hoffnungen (subjektiv)</a:t>
              </a:r>
            </a:p>
          </p:txBody>
        </p:sp>
        <p:cxnSp>
          <p:nvCxnSpPr>
            <p:cNvPr id="15" name="Gerader Verbinder 14"/>
            <p:cNvCxnSpPr>
              <a:stCxn id="9" idx="4"/>
              <a:endCxn id="7" idx="0"/>
            </p:cNvCxnSpPr>
            <p:nvPr/>
          </p:nvCxnSpPr>
          <p:spPr>
            <a:xfrm>
              <a:off x="6096000" y="2189019"/>
              <a:ext cx="0" cy="346363"/>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17" name="Gerader Verbinder 16"/>
            <p:cNvCxnSpPr/>
            <p:nvPr/>
          </p:nvCxnSpPr>
          <p:spPr>
            <a:xfrm flipV="1">
              <a:off x="7354389" y="2704011"/>
              <a:ext cx="705394" cy="3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Gerader Verbinder 19"/>
            <p:cNvCxnSpPr/>
            <p:nvPr/>
          </p:nvCxnSpPr>
          <p:spPr>
            <a:xfrm>
              <a:off x="7354389" y="3827417"/>
              <a:ext cx="705394" cy="352697"/>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Gerader Verbinder 23"/>
            <p:cNvCxnSpPr>
              <a:stCxn id="7" idx="4"/>
              <a:endCxn id="11" idx="0"/>
            </p:cNvCxnSpPr>
            <p:nvPr/>
          </p:nvCxnSpPr>
          <p:spPr>
            <a:xfrm>
              <a:off x="6096000" y="4322618"/>
              <a:ext cx="0" cy="346363"/>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6" name="Gerader Verbinder 25"/>
            <p:cNvCxnSpPr/>
            <p:nvPr/>
          </p:nvCxnSpPr>
          <p:spPr>
            <a:xfrm flipH="1">
              <a:off x="4206241" y="3827417"/>
              <a:ext cx="653142" cy="352697"/>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Gerader Verbinder 28"/>
            <p:cNvCxnSpPr/>
            <p:nvPr/>
          </p:nvCxnSpPr>
          <p:spPr>
            <a:xfrm>
              <a:off x="4206240" y="2704011"/>
              <a:ext cx="653143" cy="313510"/>
            </a:xfrm>
            <a:prstGeom prst="line">
              <a:avLst/>
            </a:prstGeom>
          </p:spPr>
          <p:style>
            <a:lnRef idx="2">
              <a:schemeClr val="accent1"/>
            </a:lnRef>
            <a:fillRef idx="0">
              <a:schemeClr val="accent1"/>
            </a:fillRef>
            <a:effectRef idx="1">
              <a:schemeClr val="accent1"/>
            </a:effectRef>
            <a:fontRef idx="minor">
              <a:schemeClr val="tx1"/>
            </a:fontRef>
          </p:style>
        </p:cxnSp>
      </p:grpSp>
      <p:sp>
        <p:nvSpPr>
          <p:cNvPr id="3" name="Textfeld 2"/>
          <p:cNvSpPr txBox="1"/>
          <p:nvPr/>
        </p:nvSpPr>
        <p:spPr>
          <a:xfrm>
            <a:off x="554071" y="3053178"/>
            <a:ext cx="9354165" cy="3416320"/>
          </a:xfrm>
          <a:prstGeom prst="rect">
            <a:avLst/>
          </a:prstGeom>
          <a:noFill/>
        </p:spPr>
        <p:txBody>
          <a:bodyPr wrap="square" rtlCol="0">
            <a:spAutoFit/>
          </a:bodyPr>
          <a:lstStyle/>
          <a:p>
            <a:pPr marL="285750" indent="-285750">
              <a:buFont typeface="Arial" panose="020B0604020202020204" pitchFamily="34" charset="0"/>
              <a:buChar char="•"/>
            </a:pPr>
            <a:r>
              <a:rPr lang="de-DE" sz="2400" dirty="0">
                <a:latin typeface="Calibri" panose="020F0502020204030204" pitchFamily="34" charset="0"/>
                <a:cs typeface="Calibri" panose="020F0502020204030204" pitchFamily="34" charset="0"/>
              </a:rPr>
              <a:t>Gruppenbildung</a:t>
            </a:r>
          </a:p>
          <a:p>
            <a:pPr marL="285750" indent="-285750">
              <a:buFont typeface="Arial" panose="020B0604020202020204" pitchFamily="34" charset="0"/>
              <a:buChar char="•"/>
            </a:pPr>
            <a:r>
              <a:rPr lang="de-DE" sz="2400" dirty="0">
                <a:latin typeface="Calibri" panose="020F0502020204030204" pitchFamily="34" charset="0"/>
                <a:cs typeface="Calibri" panose="020F0502020204030204" pitchFamily="34" charset="0"/>
              </a:rPr>
              <a:t>Verteilung der Rollen („Hüte“)</a:t>
            </a:r>
          </a:p>
          <a:p>
            <a:pPr marL="285750" indent="-285750">
              <a:buFont typeface="Arial" panose="020B0604020202020204" pitchFamily="34" charset="0"/>
              <a:buChar char="•"/>
            </a:pPr>
            <a:r>
              <a:rPr lang="de-DE" sz="2400" dirty="0">
                <a:latin typeface="Calibri" panose="020F0502020204030204" pitchFamily="34" charset="0"/>
                <a:cs typeface="Calibri" panose="020F0502020204030204" pitchFamily="34" charset="0"/>
              </a:rPr>
              <a:t>Einzelarbeit in der Rolle (ca. 5-8 Min.)</a:t>
            </a:r>
          </a:p>
          <a:p>
            <a:pPr marL="285750" indent="-285750">
              <a:buFont typeface="Arial" panose="020B0604020202020204" pitchFamily="34" charset="0"/>
              <a:buChar char="•"/>
            </a:pPr>
            <a:r>
              <a:rPr lang="de-DE" sz="2400" dirty="0">
                <a:latin typeface="Calibri" panose="020F0502020204030204" pitchFamily="34" charset="0"/>
                <a:cs typeface="Calibri" panose="020F0502020204030204" pitchFamily="34" charset="0"/>
              </a:rPr>
              <a:t>Vorstellung und Sammeln der Ideen (ca. 5-8 Min.)</a:t>
            </a:r>
          </a:p>
          <a:p>
            <a:pPr marL="285750" indent="-285750">
              <a:buFont typeface="Arial" panose="020B0604020202020204" pitchFamily="34" charset="0"/>
              <a:buChar char="•"/>
            </a:pPr>
            <a:r>
              <a:rPr lang="de-DE" sz="2400" dirty="0">
                <a:latin typeface="Calibri" panose="020F0502020204030204" pitchFamily="34" charset="0"/>
                <a:cs typeface="Calibri" panose="020F0502020204030204" pitchFamily="34" charset="0"/>
              </a:rPr>
              <a:t>Ergänzung der Ideen durch Perspektivwechsel  (ca. 3-5 Min./Person)</a:t>
            </a:r>
          </a:p>
          <a:p>
            <a:pPr marL="285750" indent="-285750">
              <a:buFont typeface="Arial" panose="020B0604020202020204" pitchFamily="34" charset="0"/>
              <a:buChar char="•"/>
            </a:pPr>
            <a:r>
              <a:rPr lang="de-DE" sz="2400" dirty="0">
                <a:latin typeface="Calibri" panose="020F0502020204030204" pitchFamily="34" charset="0"/>
                <a:cs typeface="Calibri" panose="020F0502020204030204" pitchFamily="34" charset="0"/>
              </a:rPr>
              <a:t>Gruppendiskussion und Ergebnissicherung (ca. 15 Min.)</a:t>
            </a:r>
          </a:p>
          <a:p>
            <a:pPr marL="285750" indent="-285750">
              <a:buFont typeface="Arial" panose="020B0604020202020204" pitchFamily="34" charset="0"/>
              <a:buChar char="•"/>
            </a:pPr>
            <a:r>
              <a:rPr lang="de-DE" sz="2400" dirty="0">
                <a:latin typeface="Calibri" panose="020F0502020204030204" pitchFamily="34" charset="0"/>
                <a:cs typeface="Calibri" panose="020F0502020204030204" pitchFamily="34" charset="0"/>
              </a:rPr>
              <a:t>Vorstellung im Plenum (ca. 10 Min./Gruppe)</a:t>
            </a:r>
          </a:p>
          <a:p>
            <a:endParaRPr lang="de-DE" sz="2400" dirty="0">
              <a:latin typeface="Calibri" panose="020F0502020204030204" pitchFamily="34" charset="0"/>
              <a:cs typeface="Calibri" panose="020F0502020204030204" pitchFamily="34" charset="0"/>
            </a:endParaRPr>
          </a:p>
          <a:p>
            <a:r>
              <a:rPr lang="de-DE" sz="2000" dirty="0">
                <a:latin typeface="Calibri" panose="020F0502020204030204" pitchFamily="34" charset="0"/>
                <a:cs typeface="Calibri" panose="020F0502020204030204" pitchFamily="34" charset="0"/>
              </a:rPr>
              <a:t>Gesamtarbeitszeit: ca. 45-60 Minuten</a:t>
            </a:r>
          </a:p>
        </p:txBody>
      </p:sp>
      <p:sp>
        <p:nvSpPr>
          <p:cNvPr id="6" name="Textfeld 5"/>
          <p:cNvSpPr txBox="1"/>
          <p:nvPr/>
        </p:nvSpPr>
        <p:spPr>
          <a:xfrm>
            <a:off x="2111560" y="497549"/>
            <a:ext cx="4934877" cy="1077218"/>
          </a:xfrm>
          <a:prstGeom prst="rect">
            <a:avLst/>
          </a:prstGeom>
          <a:noFill/>
        </p:spPr>
        <p:txBody>
          <a:bodyPr wrap="none" rtlCol="0">
            <a:spAutoFit/>
          </a:bodyPr>
          <a:lstStyle/>
          <a:p>
            <a:r>
              <a:rPr lang="de-DE" sz="4400" dirty="0">
                <a:solidFill>
                  <a:srgbClr val="007094"/>
                </a:solidFill>
                <a:latin typeface="Calibri" panose="020F0502020204030204" pitchFamily="34" charset="0"/>
                <a:cs typeface="Calibri" panose="020F0502020204030204" pitchFamily="34" charset="0"/>
              </a:rPr>
              <a:t>Die 6-Hüte-Methode</a:t>
            </a:r>
          </a:p>
          <a:p>
            <a:r>
              <a:rPr lang="de-DE" sz="2000" dirty="0">
                <a:solidFill>
                  <a:srgbClr val="007094"/>
                </a:solidFill>
                <a:latin typeface="Calibri" panose="020F0502020204030204" pitchFamily="34" charset="0"/>
                <a:cs typeface="Calibri" panose="020F0502020204030204" pitchFamily="34" charset="0"/>
              </a:rPr>
              <a:t>(nach Edward de </a:t>
            </a:r>
            <a:r>
              <a:rPr lang="de-DE" sz="2000" dirty="0" err="1">
                <a:solidFill>
                  <a:srgbClr val="007094"/>
                </a:solidFill>
                <a:latin typeface="Calibri" panose="020F0502020204030204" pitchFamily="34" charset="0"/>
                <a:cs typeface="Calibri" panose="020F0502020204030204" pitchFamily="34" charset="0"/>
              </a:rPr>
              <a:t>Bono</a:t>
            </a:r>
            <a:r>
              <a:rPr lang="de-DE" sz="2000" dirty="0">
                <a:solidFill>
                  <a:srgbClr val="007094"/>
                </a:solidFill>
                <a:latin typeface="Calibri" panose="020F0502020204030204" pitchFamily="34" charset="0"/>
                <a:cs typeface="Calibri" panose="020F0502020204030204" pitchFamily="34" charset="0"/>
              </a:rPr>
              <a:t>)</a:t>
            </a:r>
          </a:p>
        </p:txBody>
      </p:sp>
      <p:pic>
        <p:nvPicPr>
          <p:cNvPr id="21" name="Grafik 2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89950" y="1385077"/>
            <a:ext cx="1351149" cy="1347783"/>
          </a:xfrm>
          <a:prstGeom prst="rect">
            <a:avLst/>
          </a:prstGeom>
        </p:spPr>
      </p:pic>
      <p:sp>
        <p:nvSpPr>
          <p:cNvPr id="14" name="Rechteck 13"/>
          <p:cNvSpPr/>
          <p:nvPr/>
        </p:nvSpPr>
        <p:spPr>
          <a:xfrm>
            <a:off x="6962505" y="6074612"/>
            <a:ext cx="5276363" cy="323165"/>
          </a:xfrm>
          <a:prstGeom prst="rect">
            <a:avLst/>
          </a:prstGeom>
        </p:spPr>
        <p:txBody>
          <a:bodyPr wrap="square">
            <a:spAutoFit/>
          </a:bodyPr>
          <a:lstStyle/>
          <a:p>
            <a:r>
              <a:rPr lang="de-DE" sz="1500" dirty="0">
                <a:latin typeface="Calibri" panose="020F0502020204030204" pitchFamily="34" charset="0"/>
                <a:cs typeface="Calibri" panose="020F0502020204030204" pitchFamily="34" charset="0"/>
              </a:rPr>
              <a:t>(Projekte leicht gemacht, 2024; Kreativitaetstechnik.com, o. J.)</a:t>
            </a:r>
          </a:p>
        </p:txBody>
      </p:sp>
    </p:spTree>
    <p:extLst>
      <p:ext uri="{BB962C8B-B14F-4D97-AF65-F5344CB8AC3E}">
        <p14:creationId xmlns:p14="http://schemas.microsoft.com/office/powerpoint/2010/main" val="42326456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33</a:t>
            </a:fld>
            <a:endParaRPr lang="de-DE"/>
          </a:p>
        </p:txBody>
      </p:sp>
      <p:sp>
        <p:nvSpPr>
          <p:cNvPr id="47" name="Rechteck 46"/>
          <p:cNvSpPr/>
          <p:nvPr/>
        </p:nvSpPr>
        <p:spPr>
          <a:xfrm>
            <a:off x="454231" y="972010"/>
            <a:ext cx="11283538" cy="5355312"/>
          </a:xfrm>
          <a:prstGeom prst="rect">
            <a:avLst/>
          </a:prstGeom>
        </p:spPr>
        <p:txBody>
          <a:bodyPr wrap="square">
            <a:spAutoFit/>
          </a:bodyPr>
          <a:lstStyle/>
          <a:p>
            <a:r>
              <a:rPr lang="de-DE" b="1" dirty="0">
                <a:solidFill>
                  <a:schemeClr val="tx2">
                    <a:lumMod val="50000"/>
                    <a:lumOff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Blauer Hut – Prozess und Kontrolle (dauerhafte Rolle):</a:t>
            </a:r>
          </a:p>
          <a:p>
            <a:r>
              <a:rPr lang="de-DE" dirty="0">
                <a:latin typeface="Calibri" panose="020F0502020204030204" pitchFamily="34" charset="0"/>
                <a:cs typeface="Calibri" panose="020F0502020204030204" pitchFamily="34" charset="0"/>
              </a:rPr>
              <a:t>…sorgt im Prozess für Struktur, Kontrolle, Übersicht und schaut, dass die Prozesse strukturiert ablaufen.</a:t>
            </a:r>
          </a:p>
          <a:p>
            <a:r>
              <a:rPr lang="de-DE" dirty="0">
                <a:latin typeface="Calibri" panose="020F0502020204030204" pitchFamily="34" charset="0"/>
                <a:cs typeface="Calibri" panose="020F0502020204030204" pitchFamily="34" charset="0"/>
              </a:rPr>
              <a:t>Fragen: Was ist der nächste Schritt? Wie gehen wir systematisch vor? Welche Methode wollen wir anwenden, um das Ergebnis vorzustellen?</a:t>
            </a:r>
          </a:p>
          <a:p>
            <a:r>
              <a:rPr lang="de-DE" b="1" dirty="0">
                <a:ln>
                  <a:solidFill>
                    <a:schemeClr val="tx1">
                      <a:alpha val="60000"/>
                    </a:schemeClr>
                  </a:solidFill>
                </a:ln>
                <a:solidFill>
                  <a:schemeClr val="bg1"/>
                </a:solidFill>
                <a:latin typeface="Calibri" panose="020F0502020204030204" pitchFamily="34" charset="0"/>
                <a:cs typeface="Calibri" panose="020F0502020204030204" pitchFamily="34" charset="0"/>
              </a:rPr>
              <a:t>Weißer Hut – Fakten und Informationen:</a:t>
            </a:r>
          </a:p>
          <a:p>
            <a:r>
              <a:rPr lang="de-DE" dirty="0">
                <a:latin typeface="Calibri" panose="020F0502020204030204" pitchFamily="34" charset="0"/>
                <a:cs typeface="Calibri" panose="020F0502020204030204" pitchFamily="34" charset="0"/>
              </a:rPr>
              <a:t>…denkt objektiv, neutral, sachlich, schaut auf Fakten und Informationen. </a:t>
            </a:r>
          </a:p>
          <a:p>
            <a:r>
              <a:rPr lang="de-DE" dirty="0">
                <a:latin typeface="Calibri" panose="020F0502020204030204" pitchFamily="34" charset="0"/>
                <a:cs typeface="Calibri" panose="020F0502020204030204" pitchFamily="34" charset="0"/>
              </a:rPr>
              <a:t>Fragen: Was wissen wir? Welche Daten fehlen? Wie können wir mehr herausfinden? Was ist objektiv bekannt?</a:t>
            </a:r>
          </a:p>
          <a:p>
            <a:r>
              <a:rPr lang="de-DE" b="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Roter Hut – Emotionen und Intuition:</a:t>
            </a:r>
          </a:p>
          <a:p>
            <a:r>
              <a:rPr lang="de-DE" dirty="0">
                <a:latin typeface="Calibri" panose="020F0502020204030204" pitchFamily="34" charset="0"/>
                <a:cs typeface="Calibri" panose="020F0502020204030204" pitchFamily="34" charset="0"/>
              </a:rPr>
              <a:t>…denkt subjektiv, schaut auf Gefühle, Intuition, persönliche Reaktionen, die emotionale Seite. </a:t>
            </a:r>
          </a:p>
          <a:p>
            <a:r>
              <a:rPr lang="de-DE" dirty="0">
                <a:latin typeface="Calibri" panose="020F0502020204030204" pitchFamily="34" charset="0"/>
                <a:cs typeface="Calibri" panose="020F0502020204030204" pitchFamily="34" charset="0"/>
              </a:rPr>
              <a:t>Fragen: Wie fühlt sich jemand durch die Situation? Gibt es erste Bauchgefühle? Was fällt mir instinktiv auf?</a:t>
            </a:r>
          </a:p>
          <a:p>
            <a:r>
              <a:rPr lang="de-DE" b="1" dirty="0">
                <a:latin typeface="Calibri" panose="020F0502020204030204" pitchFamily="34" charset="0"/>
                <a:cs typeface="Calibri" panose="020F0502020204030204" pitchFamily="34" charset="0"/>
              </a:rPr>
              <a:t>Schwarzer Hut – Kritisches Denken:</a:t>
            </a:r>
          </a:p>
          <a:p>
            <a:r>
              <a:rPr lang="de-DE" dirty="0">
                <a:latin typeface="Calibri" panose="020F0502020204030204" pitchFamily="34" charset="0"/>
                <a:cs typeface="Calibri" panose="020F0502020204030204" pitchFamily="34" charset="0"/>
              </a:rPr>
              <a:t>…ist kritisch und „schwarzmalerisch“. Er hinterfragt und beleuchtet potenzielle Gefahren, Risiken, Probleme Schwächen. Fragen: Was kann schiefgehen? Was sind die möglichen Nachteile? Welche Gefahren bestehen?</a:t>
            </a:r>
          </a:p>
          <a:p>
            <a:r>
              <a:rPr lang="de-DE"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Gelber Hut – Positives Denken:</a:t>
            </a:r>
          </a:p>
          <a:p>
            <a:r>
              <a:rPr lang="de-DE" dirty="0">
                <a:latin typeface="Calibri" panose="020F0502020204030204" pitchFamily="34" charset="0"/>
                <a:cs typeface="Calibri" panose="020F0502020204030204" pitchFamily="34" charset="0"/>
              </a:rPr>
              <a:t>…denkt optimistisch, sieht Vorteile und Möglichkeiten,  beleuchtet positive Aspekte und Chancen. </a:t>
            </a:r>
          </a:p>
          <a:p>
            <a:r>
              <a:rPr lang="de-DE" dirty="0">
                <a:latin typeface="Calibri" panose="020F0502020204030204" pitchFamily="34" charset="0"/>
                <a:cs typeface="Calibri" panose="020F0502020204030204" pitchFamily="34" charset="0"/>
              </a:rPr>
              <a:t>Fragen: Wie können Vorteile und Nutzen entstehen? Was könnte gut daran sein? Warum könnte es funktionieren?</a:t>
            </a:r>
          </a:p>
          <a:p>
            <a:r>
              <a:rPr lang="de-DE" b="1" dirty="0">
                <a:solidFill>
                  <a:schemeClr val="accent6">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Grüner Hut – Kreativität und neue Ideen:</a:t>
            </a:r>
          </a:p>
          <a:p>
            <a:r>
              <a:rPr lang="de-DE" dirty="0">
                <a:latin typeface="Calibri" panose="020F0502020204030204" pitchFamily="34" charset="0"/>
                <a:cs typeface="Calibri" panose="020F0502020204030204" pitchFamily="34" charset="0"/>
              </a:rPr>
              <a:t>…denkt kreativ, innovativ und unkonventionell (auch abwegig), beleuchtet neue Lösungen oder Denkansätze.</a:t>
            </a:r>
          </a:p>
          <a:p>
            <a:r>
              <a:rPr lang="de-DE" dirty="0">
                <a:latin typeface="Calibri" panose="020F0502020204030204" pitchFamily="34" charset="0"/>
                <a:cs typeface="Calibri" panose="020F0502020204030204" pitchFamily="34" charset="0"/>
              </a:rPr>
              <a:t>Fragen Welche Alternativen könnten wir in Betracht ziehen? Wie könnten wir das Thema auf neue Weise angehen?</a:t>
            </a:r>
          </a:p>
        </p:txBody>
      </p:sp>
      <p:sp>
        <p:nvSpPr>
          <p:cNvPr id="49" name="Rechteck 48"/>
          <p:cNvSpPr/>
          <p:nvPr/>
        </p:nvSpPr>
        <p:spPr>
          <a:xfrm>
            <a:off x="7613688" y="6188822"/>
            <a:ext cx="4124081" cy="276999"/>
          </a:xfrm>
          <a:prstGeom prst="rect">
            <a:avLst/>
          </a:prstGeom>
        </p:spPr>
        <p:txBody>
          <a:bodyPr wrap="square">
            <a:spAutoFit/>
          </a:bodyPr>
          <a:lstStyle/>
          <a:p>
            <a:r>
              <a:rPr lang="de-DE" sz="1200" dirty="0">
                <a:latin typeface="Calibri" panose="020F0502020204030204" pitchFamily="34" charset="0"/>
                <a:cs typeface="Calibri" panose="020F0502020204030204" pitchFamily="34" charset="0"/>
              </a:rPr>
              <a:t>(Projekte leicht gemacht, 2024; Kreativitaetstechnik.com, o. J.)</a:t>
            </a:r>
          </a:p>
        </p:txBody>
      </p:sp>
    </p:spTree>
    <p:extLst>
      <p:ext uri="{BB962C8B-B14F-4D97-AF65-F5344CB8AC3E}">
        <p14:creationId xmlns:p14="http://schemas.microsoft.com/office/powerpoint/2010/main" val="2552327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34</a:t>
            </a:fld>
            <a:endParaRPr lang="de-DE"/>
          </a:p>
        </p:txBody>
      </p:sp>
      <p:grpSp>
        <p:nvGrpSpPr>
          <p:cNvPr id="31" name="Gruppieren 30"/>
          <p:cNvGrpSpPr/>
          <p:nvPr/>
        </p:nvGrpSpPr>
        <p:grpSpPr>
          <a:xfrm>
            <a:off x="1548151" y="401783"/>
            <a:ext cx="9164972" cy="6054434"/>
            <a:chOff x="1548151" y="401783"/>
            <a:chExt cx="9164972" cy="6054434"/>
          </a:xfrm>
        </p:grpSpPr>
        <p:sp>
          <p:nvSpPr>
            <p:cNvPr id="7" name="Ellipse 6"/>
            <p:cNvSpPr/>
            <p:nvPr/>
          </p:nvSpPr>
          <p:spPr>
            <a:xfrm>
              <a:off x="4707082" y="2535382"/>
              <a:ext cx="2777836" cy="1787236"/>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de-DE" sz="20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THEMA/ FRAGESTELLUNG</a:t>
              </a:r>
            </a:p>
          </p:txBody>
        </p:sp>
        <p:sp>
          <p:nvSpPr>
            <p:cNvPr id="8" name="Ellipse 7"/>
            <p:cNvSpPr/>
            <p:nvPr/>
          </p:nvSpPr>
          <p:spPr>
            <a:xfrm>
              <a:off x="7935287" y="1418849"/>
              <a:ext cx="2777836" cy="178723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de-DE" sz="20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Analytisch:</a:t>
              </a:r>
            </a:p>
            <a:p>
              <a:pPr algn="ctr"/>
              <a:r>
                <a:rPr lang="de-DE"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Neutral, Zahlen, Daten, Fakten (objektiv)</a:t>
              </a:r>
            </a:p>
          </p:txBody>
        </p:sp>
        <p:sp>
          <p:nvSpPr>
            <p:cNvPr id="9" name="Ellipse 8"/>
            <p:cNvSpPr/>
            <p:nvPr/>
          </p:nvSpPr>
          <p:spPr>
            <a:xfrm>
              <a:off x="4707082" y="401783"/>
              <a:ext cx="2777836" cy="1787236"/>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de-DE" sz="20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Überblickend:</a:t>
              </a:r>
            </a:p>
            <a:p>
              <a:pPr algn="ctr"/>
              <a:r>
                <a:rPr lang="de-DE"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Ablauf, Struktur, Ergebnissicherung</a:t>
              </a:r>
            </a:p>
          </p:txBody>
        </p:sp>
        <p:sp>
          <p:nvSpPr>
            <p:cNvPr id="10" name="Ellipse 9"/>
            <p:cNvSpPr/>
            <p:nvPr/>
          </p:nvSpPr>
          <p:spPr>
            <a:xfrm>
              <a:off x="7935287" y="3660428"/>
              <a:ext cx="2777836" cy="178723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de-DE" sz="20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Kritisch:</a:t>
              </a:r>
            </a:p>
            <a:p>
              <a:pPr algn="ctr"/>
              <a:r>
                <a:rPr lang="de-DE"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Risiken, Probleme, Gefahren, Zweifel, Bedenken</a:t>
              </a:r>
            </a:p>
          </p:txBody>
        </p:sp>
        <p:sp>
          <p:nvSpPr>
            <p:cNvPr id="11" name="Ellipse 10"/>
            <p:cNvSpPr/>
            <p:nvPr/>
          </p:nvSpPr>
          <p:spPr>
            <a:xfrm>
              <a:off x="4707082" y="4668981"/>
              <a:ext cx="2777836" cy="1787236"/>
            </a:xfrm>
            <a:prstGeom prst="ellips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de-DE" sz="20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Optimistisch:</a:t>
              </a:r>
            </a:p>
            <a:p>
              <a:pPr algn="ctr"/>
              <a:r>
                <a:rPr lang="de-DE"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Chancen, Vorteile, Nutzen, Zugewinn</a:t>
              </a:r>
            </a:p>
          </p:txBody>
        </p:sp>
        <p:sp>
          <p:nvSpPr>
            <p:cNvPr id="12" name="Ellipse 11"/>
            <p:cNvSpPr/>
            <p:nvPr/>
          </p:nvSpPr>
          <p:spPr>
            <a:xfrm>
              <a:off x="1548151" y="1418849"/>
              <a:ext cx="2777836" cy="1787236"/>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de-DE" sz="20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Kreativ:</a:t>
              </a:r>
            </a:p>
            <a:p>
              <a:pPr algn="ctr"/>
              <a:r>
                <a:rPr lang="de-DE"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Ideen, Impulse, Alternativen, Denkanstöße</a:t>
              </a:r>
            </a:p>
          </p:txBody>
        </p:sp>
        <p:sp>
          <p:nvSpPr>
            <p:cNvPr id="13" name="Ellipse 12"/>
            <p:cNvSpPr/>
            <p:nvPr/>
          </p:nvSpPr>
          <p:spPr>
            <a:xfrm>
              <a:off x="1548151" y="3660428"/>
              <a:ext cx="2777836" cy="178723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r>
                <a:rPr lang="de-DE" sz="20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Emotional:</a:t>
              </a:r>
            </a:p>
            <a:p>
              <a:pPr algn="ctr"/>
              <a:r>
                <a:rPr lang="de-DE"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Gefühle, Ängste, Bauchgefühle, Hoffnungen (subjektiv)</a:t>
              </a:r>
            </a:p>
          </p:txBody>
        </p:sp>
        <p:cxnSp>
          <p:nvCxnSpPr>
            <p:cNvPr id="15" name="Gerader Verbinder 14"/>
            <p:cNvCxnSpPr>
              <a:stCxn id="9" idx="4"/>
              <a:endCxn id="7" idx="0"/>
            </p:cNvCxnSpPr>
            <p:nvPr/>
          </p:nvCxnSpPr>
          <p:spPr>
            <a:xfrm>
              <a:off x="6096000" y="2189019"/>
              <a:ext cx="0" cy="346363"/>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17" name="Gerader Verbinder 16"/>
            <p:cNvCxnSpPr/>
            <p:nvPr/>
          </p:nvCxnSpPr>
          <p:spPr>
            <a:xfrm flipV="1">
              <a:off x="7354389" y="2704011"/>
              <a:ext cx="705394" cy="3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Gerader Verbinder 19"/>
            <p:cNvCxnSpPr/>
            <p:nvPr/>
          </p:nvCxnSpPr>
          <p:spPr>
            <a:xfrm>
              <a:off x="7354389" y="3827417"/>
              <a:ext cx="705394" cy="352697"/>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Gerader Verbinder 23"/>
            <p:cNvCxnSpPr>
              <a:stCxn id="7" idx="4"/>
              <a:endCxn id="11" idx="0"/>
            </p:cNvCxnSpPr>
            <p:nvPr/>
          </p:nvCxnSpPr>
          <p:spPr>
            <a:xfrm>
              <a:off x="6096000" y="4322618"/>
              <a:ext cx="0" cy="346363"/>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6" name="Gerader Verbinder 25"/>
            <p:cNvCxnSpPr/>
            <p:nvPr/>
          </p:nvCxnSpPr>
          <p:spPr>
            <a:xfrm flipH="1">
              <a:off x="4206241" y="3827417"/>
              <a:ext cx="653142" cy="352697"/>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Gerader Verbinder 28"/>
            <p:cNvCxnSpPr/>
            <p:nvPr/>
          </p:nvCxnSpPr>
          <p:spPr>
            <a:xfrm>
              <a:off x="4206240" y="2704011"/>
              <a:ext cx="653143" cy="313510"/>
            </a:xfrm>
            <a:prstGeom prst="line">
              <a:avLst/>
            </a:prstGeom>
          </p:spPr>
          <p:style>
            <a:lnRef idx="2">
              <a:schemeClr val="accent1"/>
            </a:lnRef>
            <a:fillRef idx="0">
              <a:schemeClr val="accent1"/>
            </a:fillRef>
            <a:effectRef idx="1">
              <a:schemeClr val="accent1"/>
            </a:effectRef>
            <a:fontRef idx="minor">
              <a:schemeClr val="tx1"/>
            </a:fontRef>
          </p:style>
        </p:cxnSp>
      </p:grpSp>
      <p:sp>
        <p:nvSpPr>
          <p:cNvPr id="21" name="Rechteck 20"/>
          <p:cNvSpPr/>
          <p:nvPr/>
        </p:nvSpPr>
        <p:spPr>
          <a:xfrm>
            <a:off x="6962505" y="6074612"/>
            <a:ext cx="5276363" cy="323165"/>
          </a:xfrm>
          <a:prstGeom prst="rect">
            <a:avLst/>
          </a:prstGeom>
        </p:spPr>
        <p:txBody>
          <a:bodyPr wrap="square">
            <a:spAutoFit/>
          </a:bodyPr>
          <a:lstStyle/>
          <a:p>
            <a:r>
              <a:rPr lang="de-DE" sz="1500" dirty="0">
                <a:latin typeface="Calibri" panose="020F0502020204030204" pitchFamily="34" charset="0"/>
                <a:cs typeface="Calibri" panose="020F0502020204030204" pitchFamily="34" charset="0"/>
              </a:rPr>
              <a:t>(Projekte leicht gemacht, 2024; Kreativitaetstechnik.com, o. J.)</a:t>
            </a:r>
          </a:p>
        </p:txBody>
      </p:sp>
    </p:spTree>
    <p:extLst>
      <p:ext uri="{BB962C8B-B14F-4D97-AF65-F5344CB8AC3E}">
        <p14:creationId xmlns:p14="http://schemas.microsoft.com/office/powerpoint/2010/main" val="4567841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35</a:t>
            </a:fld>
            <a:endParaRPr lang="de-DE"/>
          </a:p>
        </p:txBody>
      </p:sp>
      <p:grpSp>
        <p:nvGrpSpPr>
          <p:cNvPr id="31" name="Gruppieren 30"/>
          <p:cNvGrpSpPr/>
          <p:nvPr/>
        </p:nvGrpSpPr>
        <p:grpSpPr>
          <a:xfrm>
            <a:off x="5203044" y="2071324"/>
            <a:ext cx="6815111" cy="4650151"/>
            <a:chOff x="1548151" y="401783"/>
            <a:chExt cx="9164972" cy="6054434"/>
          </a:xfrm>
        </p:grpSpPr>
        <p:sp>
          <p:nvSpPr>
            <p:cNvPr id="7" name="Ellipse 6"/>
            <p:cNvSpPr/>
            <p:nvPr/>
          </p:nvSpPr>
          <p:spPr>
            <a:xfrm>
              <a:off x="4707082" y="2535382"/>
              <a:ext cx="2777836" cy="1787236"/>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de-DE" sz="14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THEMA/ FRAGESTELLUNG</a:t>
              </a:r>
            </a:p>
          </p:txBody>
        </p:sp>
        <p:sp>
          <p:nvSpPr>
            <p:cNvPr id="8" name="Ellipse 7"/>
            <p:cNvSpPr/>
            <p:nvPr/>
          </p:nvSpPr>
          <p:spPr>
            <a:xfrm>
              <a:off x="7935287" y="1418849"/>
              <a:ext cx="2777836" cy="178723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pPr algn="ctr"/>
              <a:r>
                <a:rPr lang="de-DE" sz="20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Analytisch:</a:t>
              </a:r>
            </a:p>
            <a:p>
              <a:pPr algn="ctr"/>
              <a:r>
                <a:rPr lang="de-DE"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Neutral, objektiv, Zahlen, Daten, Fakten</a:t>
              </a:r>
            </a:p>
          </p:txBody>
        </p:sp>
        <p:sp>
          <p:nvSpPr>
            <p:cNvPr id="9" name="Ellipse 8"/>
            <p:cNvSpPr/>
            <p:nvPr/>
          </p:nvSpPr>
          <p:spPr>
            <a:xfrm>
              <a:off x="4707082" y="401783"/>
              <a:ext cx="2777836" cy="1787236"/>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pPr algn="ctr"/>
              <a:r>
                <a:rPr lang="de-DE" sz="20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Überblickend:</a:t>
              </a:r>
            </a:p>
            <a:p>
              <a:pPr algn="ctr"/>
              <a:r>
                <a:rPr lang="de-DE" sz="15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Ablauf, Struktur, Ergebnissicherung</a:t>
              </a:r>
            </a:p>
          </p:txBody>
        </p:sp>
        <p:sp>
          <p:nvSpPr>
            <p:cNvPr id="10" name="Ellipse 9"/>
            <p:cNvSpPr/>
            <p:nvPr/>
          </p:nvSpPr>
          <p:spPr>
            <a:xfrm>
              <a:off x="7935287" y="3660428"/>
              <a:ext cx="2777836" cy="178723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de-DE" sz="20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Kritisch:</a:t>
              </a:r>
            </a:p>
            <a:p>
              <a:pPr algn="ctr"/>
              <a:r>
                <a:rPr lang="de-DE"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Risiken, Probleme, Gefahren, Zweifel, Bedenken</a:t>
              </a:r>
            </a:p>
          </p:txBody>
        </p:sp>
        <p:sp>
          <p:nvSpPr>
            <p:cNvPr id="11" name="Ellipse 10"/>
            <p:cNvSpPr/>
            <p:nvPr/>
          </p:nvSpPr>
          <p:spPr>
            <a:xfrm>
              <a:off x="4707082" y="4668981"/>
              <a:ext cx="2777836" cy="1787236"/>
            </a:xfrm>
            <a:prstGeom prst="ellips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r>
                <a:rPr lang="de-DE" sz="20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Optimistisch:</a:t>
              </a:r>
            </a:p>
            <a:p>
              <a:pPr algn="ctr"/>
              <a:r>
                <a:rPr lang="de-DE"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Chancen, Vorteile, Nutzen, Zugewinn</a:t>
              </a:r>
            </a:p>
          </p:txBody>
        </p:sp>
        <p:sp>
          <p:nvSpPr>
            <p:cNvPr id="12" name="Ellipse 11"/>
            <p:cNvSpPr/>
            <p:nvPr/>
          </p:nvSpPr>
          <p:spPr>
            <a:xfrm>
              <a:off x="1548151" y="1418849"/>
              <a:ext cx="2777836" cy="1787236"/>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pPr algn="ctr"/>
              <a:r>
                <a:rPr lang="de-DE" sz="20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Kreativ:</a:t>
              </a:r>
            </a:p>
            <a:p>
              <a:pPr algn="ctr"/>
              <a:r>
                <a:rPr lang="de-DE"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Ideen, Impulse, Alternativen, Denkanstöße</a:t>
              </a:r>
            </a:p>
          </p:txBody>
        </p:sp>
        <p:sp>
          <p:nvSpPr>
            <p:cNvPr id="13" name="Ellipse 12"/>
            <p:cNvSpPr/>
            <p:nvPr/>
          </p:nvSpPr>
          <p:spPr>
            <a:xfrm>
              <a:off x="1548151" y="3660428"/>
              <a:ext cx="2777836" cy="178723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de-DE" sz="20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Emotional:</a:t>
              </a:r>
            </a:p>
            <a:p>
              <a:pPr algn="ctr"/>
              <a:r>
                <a:rPr lang="de-DE"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Gefühle, Ängste, Bauchgefühle, Hoffnungen (subjektiv)</a:t>
              </a:r>
            </a:p>
          </p:txBody>
        </p:sp>
        <p:cxnSp>
          <p:nvCxnSpPr>
            <p:cNvPr id="15" name="Gerader Verbinder 14"/>
            <p:cNvCxnSpPr>
              <a:stCxn id="9" idx="4"/>
              <a:endCxn id="7" idx="0"/>
            </p:cNvCxnSpPr>
            <p:nvPr/>
          </p:nvCxnSpPr>
          <p:spPr>
            <a:xfrm>
              <a:off x="6096000" y="2189019"/>
              <a:ext cx="0" cy="346363"/>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17" name="Gerader Verbinder 16"/>
            <p:cNvCxnSpPr/>
            <p:nvPr/>
          </p:nvCxnSpPr>
          <p:spPr>
            <a:xfrm flipV="1">
              <a:off x="7354389" y="2704011"/>
              <a:ext cx="705394" cy="3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Gerader Verbinder 19"/>
            <p:cNvCxnSpPr/>
            <p:nvPr/>
          </p:nvCxnSpPr>
          <p:spPr>
            <a:xfrm>
              <a:off x="7354389" y="3827417"/>
              <a:ext cx="705394" cy="352697"/>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Gerader Verbinder 23"/>
            <p:cNvCxnSpPr>
              <a:stCxn id="7" idx="4"/>
              <a:endCxn id="11" idx="0"/>
            </p:cNvCxnSpPr>
            <p:nvPr/>
          </p:nvCxnSpPr>
          <p:spPr>
            <a:xfrm>
              <a:off x="6096000" y="4322618"/>
              <a:ext cx="0" cy="346363"/>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6" name="Gerader Verbinder 25"/>
            <p:cNvCxnSpPr/>
            <p:nvPr/>
          </p:nvCxnSpPr>
          <p:spPr>
            <a:xfrm flipH="1">
              <a:off x="4206241" y="3827417"/>
              <a:ext cx="653142" cy="352697"/>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Gerader Verbinder 28"/>
            <p:cNvCxnSpPr/>
            <p:nvPr/>
          </p:nvCxnSpPr>
          <p:spPr>
            <a:xfrm>
              <a:off x="4206240" y="2704011"/>
              <a:ext cx="653143" cy="313510"/>
            </a:xfrm>
            <a:prstGeom prst="line">
              <a:avLst/>
            </a:prstGeom>
          </p:spPr>
          <p:style>
            <a:lnRef idx="2">
              <a:schemeClr val="accent1"/>
            </a:lnRef>
            <a:fillRef idx="0">
              <a:schemeClr val="accent1"/>
            </a:fillRef>
            <a:effectRef idx="1">
              <a:schemeClr val="accent1"/>
            </a:effectRef>
            <a:fontRef idx="minor">
              <a:schemeClr val="tx1"/>
            </a:fontRef>
          </p:style>
        </p:cxnSp>
      </p:grpSp>
      <p:sp>
        <p:nvSpPr>
          <p:cNvPr id="2" name="Rechteck 1"/>
          <p:cNvSpPr/>
          <p:nvPr/>
        </p:nvSpPr>
        <p:spPr>
          <a:xfrm>
            <a:off x="1122524" y="488557"/>
            <a:ext cx="9009894" cy="1384995"/>
          </a:xfrm>
          <a:prstGeom prst="rect">
            <a:avLst/>
          </a:prstGeom>
        </p:spPr>
        <p:txBody>
          <a:bodyPr wrap="square">
            <a:spAutoFit/>
          </a:bodyPr>
          <a:lstStyle/>
          <a:p>
            <a:pPr lvl="1">
              <a:spcBef>
                <a:spcPts val="600"/>
              </a:spcBef>
            </a:pPr>
            <a:r>
              <a:rPr lang="de-DE" sz="2800" dirty="0">
                <a:latin typeface="Calibri" panose="020F0502020204030204" pitchFamily="34" charset="0"/>
                <a:cs typeface="Calibri" panose="020F0502020204030204" pitchFamily="34" charset="0"/>
              </a:rPr>
              <a:t>Wie verändern sich Rolle und Aufgabenbereiche von Pflegenden und was bedeutet das für die künftige Praxisanleitung?</a:t>
            </a:r>
          </a:p>
        </p:txBody>
      </p:sp>
      <p:sp>
        <p:nvSpPr>
          <p:cNvPr id="16" name="Rechteck 15"/>
          <p:cNvSpPr/>
          <p:nvPr/>
        </p:nvSpPr>
        <p:spPr>
          <a:xfrm>
            <a:off x="399394" y="2532008"/>
            <a:ext cx="4468753" cy="372878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latin typeface="Calibri" panose="020F0502020204030204" pitchFamily="34" charset="0"/>
                <a:cs typeface="Calibri" panose="020F0502020204030204" pitchFamily="34" charset="0"/>
              </a:rPr>
              <a:t>Arbeitsschritte:</a:t>
            </a:r>
          </a:p>
          <a:p>
            <a:pPr marL="285750" indent="-285750">
              <a:buFont typeface="Arial" panose="020B0604020202020204" pitchFamily="34" charset="0"/>
              <a:buChar char="•"/>
            </a:pPr>
            <a:r>
              <a:rPr lang="de-DE" dirty="0">
                <a:solidFill>
                  <a:schemeClr val="tx1"/>
                </a:solidFill>
                <a:latin typeface="Calibri" panose="020F0502020204030204" pitchFamily="34" charset="0"/>
                <a:cs typeface="Calibri" panose="020F0502020204030204" pitchFamily="34" charset="0"/>
              </a:rPr>
              <a:t>Einzelarbeit in der Rolle (ca. 5-8 Min.)</a:t>
            </a:r>
          </a:p>
          <a:p>
            <a:pPr marL="285750" indent="-285750">
              <a:buFont typeface="Arial" panose="020B0604020202020204" pitchFamily="34" charset="0"/>
              <a:buChar char="•"/>
            </a:pPr>
            <a:r>
              <a:rPr lang="de-DE" dirty="0">
                <a:solidFill>
                  <a:schemeClr val="tx1"/>
                </a:solidFill>
                <a:latin typeface="Calibri" panose="020F0502020204030204" pitchFamily="34" charset="0"/>
                <a:cs typeface="Calibri" panose="020F0502020204030204" pitchFamily="34" charset="0"/>
              </a:rPr>
              <a:t>Vorstellung und Sammeln der Ideen (ca. 5-8 Min.)</a:t>
            </a:r>
          </a:p>
          <a:p>
            <a:pPr marL="285750" indent="-285750">
              <a:buFont typeface="Arial" panose="020B0604020202020204" pitchFamily="34" charset="0"/>
              <a:buChar char="•"/>
            </a:pPr>
            <a:r>
              <a:rPr lang="de-DE" dirty="0">
                <a:solidFill>
                  <a:schemeClr val="tx1"/>
                </a:solidFill>
                <a:latin typeface="Calibri" panose="020F0502020204030204" pitchFamily="34" charset="0"/>
                <a:cs typeface="Calibri" panose="020F0502020204030204" pitchFamily="34" charset="0"/>
              </a:rPr>
              <a:t>Ergänzung der Ideen durch Perspektivwechsel  (ca. 3-5 Min./ Person)</a:t>
            </a:r>
          </a:p>
          <a:p>
            <a:pPr marL="285750" indent="-285750">
              <a:buFont typeface="Arial" panose="020B0604020202020204" pitchFamily="34" charset="0"/>
              <a:buChar char="•"/>
            </a:pPr>
            <a:r>
              <a:rPr lang="de-DE" dirty="0">
                <a:solidFill>
                  <a:schemeClr val="tx1"/>
                </a:solidFill>
                <a:latin typeface="Calibri" panose="020F0502020204030204" pitchFamily="34" charset="0"/>
                <a:cs typeface="Calibri" panose="020F0502020204030204" pitchFamily="34" charset="0"/>
              </a:rPr>
              <a:t>Gruppendiskussion und Ergebnissicherung (ca. 15 Min.)</a:t>
            </a:r>
          </a:p>
          <a:p>
            <a:pPr marL="285750" indent="-285750">
              <a:buFont typeface="Arial" panose="020B0604020202020204" pitchFamily="34" charset="0"/>
              <a:buChar char="•"/>
            </a:pPr>
            <a:r>
              <a:rPr lang="de-DE" dirty="0">
                <a:solidFill>
                  <a:schemeClr val="tx1"/>
                </a:solidFill>
                <a:latin typeface="Calibri" panose="020F0502020204030204" pitchFamily="34" charset="0"/>
                <a:cs typeface="Calibri" panose="020F0502020204030204" pitchFamily="34" charset="0"/>
              </a:rPr>
              <a:t>Vorstellung im Plenum (ca. 10 Min./ Gruppe)</a:t>
            </a:r>
          </a:p>
        </p:txBody>
      </p:sp>
      <p:sp>
        <p:nvSpPr>
          <p:cNvPr id="25" name="Rechteck 24"/>
          <p:cNvSpPr/>
          <p:nvPr/>
        </p:nvSpPr>
        <p:spPr>
          <a:xfrm>
            <a:off x="2086011" y="6301684"/>
            <a:ext cx="4124081" cy="276999"/>
          </a:xfrm>
          <a:prstGeom prst="rect">
            <a:avLst/>
          </a:prstGeom>
        </p:spPr>
        <p:txBody>
          <a:bodyPr wrap="square">
            <a:spAutoFit/>
          </a:bodyPr>
          <a:lstStyle/>
          <a:p>
            <a:r>
              <a:rPr lang="de-DE" sz="1200" dirty="0">
                <a:latin typeface="Calibri" panose="020F0502020204030204" pitchFamily="34" charset="0"/>
                <a:cs typeface="Calibri" panose="020F0502020204030204" pitchFamily="34" charset="0"/>
              </a:rPr>
              <a:t>(Projekte leicht gemacht, 2024; Kreativitaetstechnik.com, o. J.)</a:t>
            </a:r>
          </a:p>
        </p:txBody>
      </p:sp>
    </p:spTree>
    <p:extLst>
      <p:ext uri="{BB962C8B-B14F-4D97-AF65-F5344CB8AC3E}">
        <p14:creationId xmlns:p14="http://schemas.microsoft.com/office/powerpoint/2010/main" val="34684369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8360" y="604159"/>
            <a:ext cx="10515600" cy="1255965"/>
          </a:xfrm>
        </p:spPr>
        <p:txBody>
          <a:bodyPr>
            <a:noAutofit/>
          </a:bodyPr>
          <a:lstStyle/>
          <a:p>
            <a:pPr algn="ctr"/>
            <a:r>
              <a:rPr lang="de-DE" dirty="0">
                <a:solidFill>
                  <a:srgbClr val="007094"/>
                </a:solidFill>
              </a:rPr>
              <a:t>Pflegerisches Handeln bei klimabedingten Erkrankungen anleiten anleiten</a:t>
            </a:r>
          </a:p>
        </p:txBody>
      </p:sp>
      <p:sp>
        <p:nvSpPr>
          <p:cNvPr id="3" name="Inhaltsplatzhalter 2"/>
          <p:cNvSpPr>
            <a:spLocks noGrp="1"/>
          </p:cNvSpPr>
          <p:nvPr>
            <p:ph idx="1"/>
          </p:nvPr>
        </p:nvSpPr>
        <p:spPr>
          <a:xfrm>
            <a:off x="733508" y="2385971"/>
            <a:ext cx="10515600" cy="3791867"/>
          </a:xfrm>
        </p:spPr>
        <p:txBody>
          <a:bodyPr>
            <a:noAutofit/>
          </a:bodyPr>
          <a:lstStyle/>
          <a:p>
            <a:pPr marL="514350" indent="-514350">
              <a:buFont typeface="+mj-lt"/>
              <a:buAutoNum type="arabicPeriod"/>
            </a:pPr>
            <a:r>
              <a:rPr lang="de-DE" dirty="0"/>
              <a:t>Vorstellung und Impuls</a:t>
            </a:r>
          </a:p>
          <a:p>
            <a:pPr marL="514350" indent="-514350">
              <a:buFont typeface="+mj-lt"/>
              <a:buAutoNum type="arabicPeriod"/>
            </a:pPr>
            <a:r>
              <a:rPr lang="de-DE" dirty="0"/>
              <a:t>Wahrheit oder Mythos: Klimawandel und Falschmeldungen</a:t>
            </a:r>
          </a:p>
          <a:p>
            <a:pPr marL="514350" indent="-514350">
              <a:buFont typeface="+mj-lt"/>
              <a:buAutoNum type="arabicPeriod"/>
            </a:pPr>
            <a:r>
              <a:rPr lang="de-DE" dirty="0"/>
              <a:t>Auswirkungen des Klimawandels auf die menschliche Gesundheit</a:t>
            </a:r>
          </a:p>
          <a:p>
            <a:pPr marL="514350" indent="-514350">
              <a:buFont typeface="+mj-lt"/>
              <a:buAutoNum type="arabicPeriod"/>
            </a:pPr>
            <a:r>
              <a:rPr lang="de-DE" dirty="0"/>
              <a:t>Transfer: Die 6-Hüte Methode</a:t>
            </a:r>
          </a:p>
          <a:p>
            <a:pPr marL="514350" indent="-514350">
              <a:buFont typeface="+mj-lt"/>
              <a:buAutoNum type="arabicPeriod"/>
            </a:pPr>
            <a:r>
              <a:rPr lang="de-DE" dirty="0">
                <a:solidFill>
                  <a:srgbClr val="007094"/>
                </a:solidFill>
              </a:rPr>
              <a:t>Ausblick und </a:t>
            </a:r>
            <a:r>
              <a:rPr lang="de-DE" dirty="0" err="1">
                <a:solidFill>
                  <a:srgbClr val="007094"/>
                </a:solidFill>
              </a:rPr>
              <a:t>Good</a:t>
            </a:r>
            <a:r>
              <a:rPr lang="de-DE" dirty="0">
                <a:solidFill>
                  <a:srgbClr val="007094"/>
                </a:solidFill>
              </a:rPr>
              <a:t> Practice</a:t>
            </a:r>
          </a:p>
          <a:p>
            <a:pPr marL="514350" indent="-514350">
              <a:buFont typeface="+mj-lt"/>
              <a:buAutoNum type="arabicPeriod"/>
            </a:pPr>
            <a:r>
              <a:rPr lang="de-DE" dirty="0"/>
              <a:t>Pflegfachpersonen als </a:t>
            </a:r>
            <a:r>
              <a:rPr lang="de-DE" dirty="0" err="1"/>
              <a:t>Changemaker</a:t>
            </a:r>
            <a:endParaRPr lang="de-DE" dirty="0"/>
          </a:p>
          <a:p>
            <a:pPr marL="0" indent="0">
              <a:buNone/>
            </a:pPr>
            <a:endParaRPr lang="de-DE" dirty="0"/>
          </a:p>
          <a:p>
            <a:pPr marL="514350" indent="-514350">
              <a:buFont typeface="+mj-lt"/>
              <a:buAutoNum type="arabicPeriod"/>
            </a:pPr>
            <a:endParaRPr lang="de-DE" dirty="0"/>
          </a:p>
        </p:txBody>
      </p:sp>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36</a:t>
            </a:fld>
            <a:endParaRPr lang="de-DE"/>
          </a:p>
        </p:txBody>
      </p:sp>
    </p:spTree>
    <p:extLst>
      <p:ext uri="{BB962C8B-B14F-4D97-AF65-F5344CB8AC3E}">
        <p14:creationId xmlns:p14="http://schemas.microsoft.com/office/powerpoint/2010/main" val="29171121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37</a:t>
            </a:fld>
            <a:endParaRPr lang="de-DE"/>
          </a:p>
        </p:txBody>
      </p:sp>
      <p:sp>
        <p:nvSpPr>
          <p:cNvPr id="2" name="Rechteck 1"/>
          <p:cNvSpPr/>
          <p:nvPr/>
        </p:nvSpPr>
        <p:spPr>
          <a:xfrm>
            <a:off x="960118" y="3756225"/>
            <a:ext cx="10393681" cy="2693045"/>
          </a:xfrm>
          <a:prstGeom prst="rect">
            <a:avLst/>
          </a:prstGeom>
        </p:spPr>
        <p:txBody>
          <a:bodyPr wrap="square">
            <a:spAutoFit/>
          </a:bodyPr>
          <a:lstStyle/>
          <a:p>
            <a:pPr algn="ctr">
              <a:spcAft>
                <a:spcPts val="1200"/>
              </a:spcAft>
            </a:pPr>
            <a:r>
              <a:rPr lang="de-DE" sz="2400" dirty="0">
                <a:latin typeface="Calibri" panose="020F0502020204030204" pitchFamily="34" charset="0"/>
                <a:cs typeface="Calibri" panose="020F0502020204030204" pitchFamily="34" charset="0"/>
              </a:rPr>
              <a:t>„</a:t>
            </a:r>
            <a:r>
              <a:rPr lang="de-DE" sz="2400" dirty="0" err="1">
                <a:latin typeface="Calibri" panose="020F0502020204030204" pitchFamily="34" charset="0"/>
                <a:cs typeface="Calibri" panose="020F0502020204030204" pitchFamily="34" charset="0"/>
              </a:rPr>
              <a:t>Disaster</a:t>
            </a:r>
            <a:r>
              <a:rPr lang="de-DE" sz="2400" dirty="0">
                <a:latin typeface="Calibri" panose="020F0502020204030204" pitchFamily="34" charset="0"/>
                <a:cs typeface="Calibri" panose="020F0502020204030204" pitchFamily="34" charset="0"/>
              </a:rPr>
              <a:t> Nursing“ „… bedeutet, dass pflegerische Fähigkeiten, Fertigkeiten und Haltungen so angepasst werden, dass damit der pflegerische, gesundheitliche und emotionale Bedarf in Folge von Katastrophen erkannt und beantwortet werden kann. Unter widrigen Bedingungen soll so das bestmögliche Niveau an Gesundheit und Sicherheit für die von einer Katastrophe betroffenen Menschen und sozialen Gemeinschaften erreicht werden.“ </a:t>
            </a:r>
          </a:p>
          <a:p>
            <a:pPr algn="ctr"/>
            <a:r>
              <a:rPr lang="de-DE" sz="1500" dirty="0">
                <a:latin typeface="Calibri" panose="020F0502020204030204" pitchFamily="34" charset="0"/>
                <a:cs typeface="Calibri" panose="020F0502020204030204" pitchFamily="34" charset="0"/>
              </a:rPr>
              <a:t>(</a:t>
            </a:r>
            <a:r>
              <a:rPr lang="de-DE" sz="1500" dirty="0" err="1">
                <a:latin typeface="Calibri" panose="020F0502020204030204" pitchFamily="34" charset="0"/>
                <a:cs typeface="Calibri" panose="020F0502020204030204" pitchFamily="34" charset="0"/>
              </a:rPr>
              <a:t>Santamaria</a:t>
            </a:r>
            <a:r>
              <a:rPr lang="de-DE" sz="1500" dirty="0">
                <a:latin typeface="Calibri" panose="020F0502020204030204" pitchFamily="34" charset="0"/>
                <a:cs typeface="Calibri" panose="020F0502020204030204" pitchFamily="34" charset="0"/>
              </a:rPr>
              <a:t>, 1995, S. 292, zitiert nach Ewers et al., 2022 in </a:t>
            </a:r>
            <a:r>
              <a:rPr lang="de-DE" sz="1500" dirty="0" err="1">
                <a:latin typeface="Calibri" panose="020F0502020204030204" pitchFamily="34" charset="0"/>
                <a:cs typeface="Calibri" panose="020F0502020204030204" pitchFamily="34" charset="0"/>
              </a:rPr>
              <a:t>Kibler</a:t>
            </a:r>
            <a:r>
              <a:rPr lang="de-DE" sz="1500" dirty="0">
                <a:latin typeface="Calibri" panose="020F0502020204030204" pitchFamily="34" charset="0"/>
                <a:cs typeface="Calibri" panose="020F0502020204030204" pitchFamily="34" charset="0"/>
              </a:rPr>
              <a:t>, </a:t>
            </a:r>
            <a:r>
              <a:rPr lang="de-DE" sz="1500" dirty="0" err="1">
                <a:latin typeface="Calibri" panose="020F0502020204030204" pitchFamily="34" charset="0"/>
                <a:cs typeface="Calibri" panose="020F0502020204030204" pitchFamily="34" charset="0"/>
              </a:rPr>
              <a:t>Gröbe</a:t>
            </a:r>
            <a:r>
              <a:rPr lang="de-DE" sz="1500" dirty="0">
                <a:latin typeface="Calibri" panose="020F0502020204030204" pitchFamily="34" charset="0"/>
                <a:cs typeface="Calibri" panose="020F0502020204030204" pitchFamily="34" charset="0"/>
              </a:rPr>
              <a:t>, Matthes, 2022, S. 295)</a:t>
            </a:r>
          </a:p>
        </p:txBody>
      </p:sp>
      <p:sp>
        <p:nvSpPr>
          <p:cNvPr id="3" name="Textfeld 2"/>
          <p:cNvSpPr txBox="1"/>
          <p:nvPr/>
        </p:nvSpPr>
        <p:spPr>
          <a:xfrm>
            <a:off x="2988402" y="532623"/>
            <a:ext cx="6227928" cy="769441"/>
          </a:xfrm>
          <a:prstGeom prst="rect">
            <a:avLst/>
          </a:prstGeom>
          <a:noFill/>
        </p:spPr>
        <p:txBody>
          <a:bodyPr wrap="square" rtlCol="0">
            <a:spAutoFit/>
          </a:bodyPr>
          <a:lstStyle/>
          <a:p>
            <a:pPr algn="ctr"/>
            <a:r>
              <a:rPr lang="de-DE" sz="4400" dirty="0">
                <a:solidFill>
                  <a:srgbClr val="007094"/>
                </a:solidFill>
                <a:latin typeface="Calibri" panose="020F0502020204030204" pitchFamily="34" charset="0"/>
                <a:cs typeface="Calibri" panose="020F0502020204030204" pitchFamily="34" charset="0"/>
              </a:rPr>
              <a:t>Ausblick: </a:t>
            </a:r>
            <a:r>
              <a:rPr lang="de-DE" sz="4400" dirty="0" err="1">
                <a:solidFill>
                  <a:srgbClr val="007094"/>
                </a:solidFill>
                <a:latin typeface="Calibri" panose="020F0502020204030204" pitchFamily="34" charset="0"/>
                <a:cs typeface="Calibri" panose="020F0502020204030204" pitchFamily="34" charset="0"/>
              </a:rPr>
              <a:t>Disaster</a:t>
            </a:r>
            <a:r>
              <a:rPr lang="de-DE" sz="4400" dirty="0">
                <a:solidFill>
                  <a:srgbClr val="007094"/>
                </a:solidFill>
                <a:latin typeface="Calibri" panose="020F0502020204030204" pitchFamily="34" charset="0"/>
                <a:cs typeface="Calibri" panose="020F0502020204030204" pitchFamily="34" charset="0"/>
              </a:rPr>
              <a:t> Nursing</a:t>
            </a:r>
          </a:p>
        </p:txBody>
      </p:sp>
      <p:pic>
        <p:nvPicPr>
          <p:cNvPr id="8" name="Grafik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08377" y="1459389"/>
            <a:ext cx="3375246" cy="2119417"/>
          </a:xfrm>
          <a:prstGeom prst="rect">
            <a:avLst/>
          </a:prstGeom>
          <a:ln>
            <a:noFill/>
          </a:ln>
          <a:effectLst>
            <a:outerShdw blurRad="292100" dist="139700" dir="2700000" algn="tl" rotWithShape="0">
              <a:srgbClr val="333333">
                <a:alpha val="65000"/>
              </a:srgbClr>
            </a:outerShdw>
          </a:effectLst>
        </p:spPr>
      </p:pic>
      <p:sp>
        <p:nvSpPr>
          <p:cNvPr id="7" name="Rechteck 6"/>
          <p:cNvSpPr/>
          <p:nvPr/>
        </p:nvSpPr>
        <p:spPr>
          <a:xfrm>
            <a:off x="4408377" y="3578806"/>
            <a:ext cx="1210343" cy="256993"/>
          </a:xfrm>
          <a:prstGeom prst="rect">
            <a:avLst/>
          </a:prstGeom>
        </p:spPr>
        <p:txBody>
          <a:bodyPr wrap="square">
            <a:spAutoFit/>
          </a:bodyPr>
          <a:lstStyle/>
          <a:p>
            <a:pPr>
              <a:lnSpc>
                <a:spcPct val="107000"/>
              </a:lnSpc>
              <a:spcAft>
                <a:spcPts val="0"/>
              </a:spcAft>
            </a:pPr>
            <a:r>
              <a:rPr lang="de-DE" sz="1000" dirty="0">
                <a:latin typeface="Calibri" panose="020F0502020204030204" pitchFamily="34" charset="0"/>
                <a:ea typeface="Calibri" panose="020F0502020204030204" pitchFamily="34" charset="0"/>
                <a:cs typeface="Calibri" panose="020F0502020204030204" pitchFamily="34" charset="0"/>
              </a:rPr>
              <a:t>Abb. 21</a:t>
            </a:r>
          </a:p>
        </p:txBody>
      </p:sp>
    </p:spTree>
    <p:extLst>
      <p:ext uri="{BB962C8B-B14F-4D97-AF65-F5344CB8AC3E}">
        <p14:creationId xmlns:p14="http://schemas.microsoft.com/office/powerpoint/2010/main" val="39890787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38</a:t>
            </a:fld>
            <a:endParaRPr lang="de-DE"/>
          </a:p>
        </p:txBody>
      </p:sp>
      <p:sp>
        <p:nvSpPr>
          <p:cNvPr id="2" name="Rechteck 1"/>
          <p:cNvSpPr/>
          <p:nvPr/>
        </p:nvSpPr>
        <p:spPr>
          <a:xfrm>
            <a:off x="527712" y="2453789"/>
            <a:ext cx="10826087" cy="2908489"/>
          </a:xfrm>
          <a:prstGeom prst="rect">
            <a:avLst/>
          </a:prstGeom>
        </p:spPr>
        <p:txBody>
          <a:bodyPr wrap="square">
            <a:spAutoFit/>
          </a:bodyPr>
          <a:lstStyle/>
          <a:p>
            <a:pPr marL="285750" indent="-285750">
              <a:spcBef>
                <a:spcPts val="600"/>
              </a:spcBef>
              <a:buFont typeface="Arial" panose="020B0604020202020204" pitchFamily="34" charset="0"/>
              <a:buChar char="•"/>
            </a:pPr>
            <a:r>
              <a:rPr lang="de-DE" sz="2400" dirty="0">
                <a:latin typeface="Calibri" panose="020F0502020204030204" pitchFamily="34" charset="0"/>
                <a:cs typeface="Calibri" panose="020F0502020204030204" pitchFamily="34" charset="0"/>
              </a:rPr>
              <a:t>angesichts des anthropogenen Klimawandels besteht dringend Handlungsbedarf für den öffentlichen Gesundheitsbereich </a:t>
            </a:r>
            <a:r>
              <a:rPr lang="de-DE" sz="1500" dirty="0">
                <a:latin typeface="Calibri" panose="020F0502020204030204" pitchFamily="34" charset="0"/>
                <a:cs typeface="Calibri" panose="020F0502020204030204" pitchFamily="34" charset="0"/>
              </a:rPr>
              <a:t>(DGP, 2024)</a:t>
            </a:r>
          </a:p>
          <a:p>
            <a:pPr marL="285750" indent="-285750">
              <a:spcBef>
                <a:spcPts val="600"/>
              </a:spcBef>
              <a:buFont typeface="Arial" panose="020B0604020202020204" pitchFamily="34" charset="0"/>
              <a:buChar char="•"/>
            </a:pPr>
            <a:r>
              <a:rPr lang="de-DE" sz="2400" dirty="0">
                <a:latin typeface="Calibri" panose="020F0502020204030204" pitchFamily="34" charset="0"/>
                <a:cs typeface="Calibri" panose="020F0502020204030204" pitchFamily="34" charset="0"/>
              </a:rPr>
              <a:t>Unterstützung in Primärversorgung, Prävention und Gesundheitsförderung von Menschen aller Altersklassen ist gefragt </a:t>
            </a:r>
            <a:r>
              <a:rPr lang="de-DE" sz="1500" dirty="0">
                <a:latin typeface="Calibri" panose="020F0502020204030204" pitchFamily="34" charset="0"/>
                <a:cs typeface="Calibri" panose="020F0502020204030204" pitchFamily="34" charset="0"/>
              </a:rPr>
              <a:t>(</a:t>
            </a:r>
            <a:r>
              <a:rPr lang="de-DE" sz="1500" dirty="0" err="1">
                <a:latin typeface="Calibri" panose="020F0502020204030204" pitchFamily="34" charset="0"/>
                <a:cs typeface="Calibri" panose="020F0502020204030204" pitchFamily="34" charset="0"/>
              </a:rPr>
              <a:t>DBfK</a:t>
            </a:r>
            <a:r>
              <a:rPr lang="de-DE" sz="1500" dirty="0">
                <a:latin typeface="Calibri" panose="020F0502020204030204" pitchFamily="34" charset="0"/>
                <a:cs typeface="Calibri" panose="020F0502020204030204" pitchFamily="34" charset="0"/>
              </a:rPr>
              <a:t>, o. J.)</a:t>
            </a:r>
          </a:p>
          <a:p>
            <a:pPr marL="285750" indent="-285750">
              <a:spcBef>
                <a:spcPts val="600"/>
              </a:spcBef>
              <a:buFont typeface="Arial" panose="020B0604020202020204" pitchFamily="34" charset="0"/>
              <a:buChar char="•"/>
            </a:pPr>
            <a:r>
              <a:rPr lang="de-DE" sz="2400" dirty="0">
                <a:latin typeface="Calibri" panose="020F0502020204030204" pitchFamily="34" charset="0"/>
                <a:cs typeface="Calibri" panose="020F0502020204030204" pitchFamily="34" charset="0"/>
              </a:rPr>
              <a:t>Einsatzorte von CHN können z. B. Gesundheitszentren, der öffentliche Gesundheitsdienst, Quartiersmanagement oder die ambulante Pflege sein </a:t>
            </a:r>
            <a:r>
              <a:rPr lang="de-DE" sz="1500" dirty="0">
                <a:latin typeface="Calibri" panose="020F0502020204030204" pitchFamily="34" charset="0"/>
                <a:cs typeface="Calibri" panose="020F0502020204030204" pitchFamily="34" charset="0"/>
              </a:rPr>
              <a:t>(</a:t>
            </a:r>
            <a:r>
              <a:rPr lang="de-DE" sz="1500" dirty="0" err="1">
                <a:latin typeface="Calibri" panose="020F0502020204030204" pitchFamily="34" charset="0"/>
                <a:cs typeface="Calibri" panose="020F0502020204030204" pitchFamily="34" charset="0"/>
              </a:rPr>
              <a:t>DBfK</a:t>
            </a:r>
            <a:r>
              <a:rPr lang="de-DE" sz="1500" dirty="0">
                <a:latin typeface="Calibri" panose="020F0502020204030204" pitchFamily="34" charset="0"/>
                <a:cs typeface="Calibri" panose="020F0502020204030204" pitchFamily="34" charset="0"/>
              </a:rPr>
              <a:t>, o. J.)</a:t>
            </a:r>
          </a:p>
          <a:p>
            <a:pPr marL="285750" indent="-285750">
              <a:spcBef>
                <a:spcPts val="600"/>
              </a:spcBef>
              <a:buFont typeface="Arial" panose="020B0604020202020204" pitchFamily="34" charset="0"/>
              <a:buChar char="•"/>
            </a:pPr>
            <a:endParaRPr lang="de-DE" sz="2400" dirty="0">
              <a:latin typeface="Calibri" panose="020F0502020204030204" pitchFamily="34" charset="0"/>
              <a:cs typeface="Calibri" panose="020F0502020204030204" pitchFamily="34" charset="0"/>
            </a:endParaRPr>
          </a:p>
        </p:txBody>
      </p:sp>
      <p:sp>
        <p:nvSpPr>
          <p:cNvPr id="6" name="Textfeld 5"/>
          <p:cNvSpPr txBox="1"/>
          <p:nvPr/>
        </p:nvSpPr>
        <p:spPr>
          <a:xfrm>
            <a:off x="2156346" y="532623"/>
            <a:ext cx="7902054" cy="2123658"/>
          </a:xfrm>
          <a:prstGeom prst="rect">
            <a:avLst/>
          </a:prstGeom>
          <a:noFill/>
        </p:spPr>
        <p:txBody>
          <a:bodyPr wrap="square" rtlCol="0">
            <a:spAutoFit/>
          </a:bodyPr>
          <a:lstStyle/>
          <a:p>
            <a:pPr algn="ctr"/>
            <a:r>
              <a:rPr lang="de-DE" sz="4400" dirty="0">
                <a:solidFill>
                  <a:srgbClr val="007094"/>
                </a:solidFill>
                <a:latin typeface="Calibri" panose="020F0502020204030204" pitchFamily="34" charset="0"/>
                <a:cs typeface="Calibri" panose="020F0502020204030204" pitchFamily="34" charset="0"/>
              </a:rPr>
              <a:t>Ausblick: </a:t>
            </a:r>
          </a:p>
          <a:p>
            <a:pPr algn="ctr"/>
            <a:r>
              <a:rPr lang="de-DE" sz="4400" dirty="0">
                <a:solidFill>
                  <a:srgbClr val="007094"/>
                </a:solidFill>
                <a:latin typeface="Calibri" panose="020F0502020204030204" pitchFamily="34" charset="0"/>
                <a:cs typeface="Calibri" panose="020F0502020204030204" pitchFamily="34" charset="0"/>
              </a:rPr>
              <a:t>Community </a:t>
            </a:r>
            <a:r>
              <a:rPr lang="de-DE" sz="4400" dirty="0" err="1">
                <a:solidFill>
                  <a:srgbClr val="007094"/>
                </a:solidFill>
                <a:latin typeface="Calibri" panose="020F0502020204030204" pitchFamily="34" charset="0"/>
                <a:cs typeface="Calibri" panose="020F0502020204030204" pitchFamily="34" charset="0"/>
              </a:rPr>
              <a:t>Health</a:t>
            </a:r>
            <a:r>
              <a:rPr lang="de-DE" sz="4400" dirty="0">
                <a:solidFill>
                  <a:srgbClr val="007094"/>
                </a:solidFill>
                <a:latin typeface="Calibri" panose="020F0502020204030204" pitchFamily="34" charset="0"/>
                <a:cs typeface="Calibri" panose="020F0502020204030204" pitchFamily="34" charset="0"/>
              </a:rPr>
              <a:t> Nurse (CHN)</a:t>
            </a:r>
          </a:p>
          <a:p>
            <a:pPr algn="ctr"/>
            <a:endParaRPr lang="de-DE" sz="4400" dirty="0">
              <a:solidFill>
                <a:srgbClr val="007094"/>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429695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39</a:t>
            </a:fld>
            <a:endParaRPr lang="de-DE"/>
          </a:p>
        </p:txBody>
      </p:sp>
      <p:sp>
        <p:nvSpPr>
          <p:cNvPr id="9" name="Inhaltsplatzhalter 4"/>
          <p:cNvSpPr>
            <a:spLocks noGrp="1"/>
          </p:cNvSpPr>
          <p:nvPr>
            <p:ph idx="1"/>
          </p:nvPr>
        </p:nvSpPr>
        <p:spPr>
          <a:xfrm>
            <a:off x="603579" y="2386466"/>
            <a:ext cx="11411796" cy="4351338"/>
          </a:xfrm>
        </p:spPr>
        <p:txBody>
          <a:bodyPr>
            <a:normAutofit/>
          </a:bodyPr>
          <a:lstStyle/>
          <a:p>
            <a:pPr marL="0" indent="0">
              <a:buNone/>
            </a:pPr>
            <a:r>
              <a:rPr lang="de-DE" b="1" dirty="0"/>
              <a:t>Projekt MODINA „Modul </a:t>
            </a:r>
            <a:r>
              <a:rPr lang="de-DE" b="1" dirty="0" err="1"/>
              <a:t>Disaster</a:t>
            </a:r>
            <a:r>
              <a:rPr lang="de-DE" b="1" dirty="0"/>
              <a:t> Nursing in der Pflegeausbildung – </a:t>
            </a:r>
            <a:r>
              <a:rPr lang="de-DE" b="1" dirty="0" err="1"/>
              <a:t>Pflegeresilienz</a:t>
            </a:r>
            <a:r>
              <a:rPr lang="de-DE" b="1" dirty="0"/>
              <a:t> durch Krisenkompetenz“ der DRK-Schwesternschaft „Bonn“ e.V. und Württembergische Schwesternschaft vom Roten Kreuz, gefördert vom BIBB. (Laufzeit 08/2024 – 07/2026)</a:t>
            </a:r>
            <a:endParaRPr lang="de-DE" dirty="0"/>
          </a:p>
          <a:p>
            <a:pPr marL="0" indent="0">
              <a:buNone/>
            </a:pPr>
            <a:r>
              <a:rPr lang="de-DE" dirty="0"/>
              <a:t>Ziel: Entwicklung eines Moduls mit 40 UE inklusive Planspiel zum Thema </a:t>
            </a:r>
            <a:r>
              <a:rPr lang="de-DE" dirty="0" err="1"/>
              <a:t>Disaster</a:t>
            </a:r>
            <a:r>
              <a:rPr lang="de-DE" dirty="0"/>
              <a:t> Nursing für die grundständige und akademische Pflegeausbildung, vor dem Hintergrund zunehmender Krisen.</a:t>
            </a:r>
          </a:p>
          <a:p>
            <a:pPr marL="0" indent="0">
              <a:buNone/>
            </a:pPr>
            <a:r>
              <a:rPr lang="de-DE" sz="2400" dirty="0"/>
              <a:t> </a:t>
            </a:r>
            <a:r>
              <a:rPr lang="de-DE" sz="2400" u="sng" dirty="0">
                <a:hlinkClick r:id="rId3"/>
              </a:rPr>
              <a:t>https://www.bibb.de/de/200888.php</a:t>
            </a:r>
            <a:endParaRPr lang="de-DE" sz="2400" dirty="0"/>
          </a:p>
          <a:p>
            <a:pPr marL="0" indent="0">
              <a:buNone/>
            </a:pPr>
            <a:r>
              <a:rPr lang="de-DE" dirty="0"/>
              <a:t> </a:t>
            </a:r>
          </a:p>
        </p:txBody>
      </p:sp>
      <p:sp>
        <p:nvSpPr>
          <p:cNvPr id="11" name="Titel 1"/>
          <p:cNvSpPr>
            <a:spLocks noGrp="1"/>
          </p:cNvSpPr>
          <p:nvPr>
            <p:ph type="title"/>
          </p:nvPr>
        </p:nvSpPr>
        <p:spPr>
          <a:xfrm>
            <a:off x="2221015" y="428410"/>
            <a:ext cx="7759700" cy="987043"/>
          </a:xfrm>
        </p:spPr>
        <p:txBody>
          <a:bodyPr>
            <a:noAutofit/>
          </a:bodyPr>
          <a:lstStyle/>
          <a:p>
            <a:pPr algn="ctr"/>
            <a:r>
              <a:rPr lang="de-DE" dirty="0">
                <a:solidFill>
                  <a:srgbClr val="007094"/>
                </a:solidFill>
              </a:rPr>
              <a:t>Krisensituationen</a:t>
            </a:r>
          </a:p>
        </p:txBody>
      </p:sp>
      <p:sp>
        <p:nvSpPr>
          <p:cNvPr id="12" name="Textplatzhalter 2"/>
          <p:cNvSpPr txBox="1">
            <a:spLocks/>
          </p:cNvSpPr>
          <p:nvPr/>
        </p:nvSpPr>
        <p:spPr>
          <a:xfrm>
            <a:off x="839788" y="1523895"/>
            <a:ext cx="10514012" cy="6134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200" b="1" dirty="0" err="1"/>
              <a:t>Good</a:t>
            </a:r>
            <a:r>
              <a:rPr lang="de-DE" sz="3200" b="1" dirty="0"/>
              <a:t> Practice</a:t>
            </a:r>
          </a:p>
        </p:txBody>
      </p:sp>
      <p:pic>
        <p:nvPicPr>
          <p:cNvPr id="13" name="Grafik 12" descr="C:\Users\user\AppData\Local\Microsoft\Windows\INetCache\Content.Word\Praxisbeispiel.png">
            <a:extLst>
              <a:ext uri="{FF2B5EF4-FFF2-40B4-BE49-F238E27FC236}">
                <a16:creationId xmlns:a16="http://schemas.microsoft.com/office/drawing/2014/main" id="{F14A8CFE-A5E2-4B1B-82EB-4C859FC3F51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103" y="1409789"/>
            <a:ext cx="432953" cy="574214"/>
          </a:xfrm>
          <a:prstGeom prst="rect">
            <a:avLst/>
          </a:prstGeom>
          <a:noFill/>
          <a:ln>
            <a:noFill/>
          </a:ln>
        </p:spPr>
      </p:pic>
    </p:spTree>
    <p:extLst>
      <p:ext uri="{BB962C8B-B14F-4D97-AF65-F5344CB8AC3E}">
        <p14:creationId xmlns:p14="http://schemas.microsoft.com/office/powerpoint/2010/main" val="1396361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80793" y="246724"/>
            <a:ext cx="2461054" cy="1325563"/>
          </a:xfrm>
        </p:spPr>
        <p:txBody>
          <a:bodyPr/>
          <a:lstStyle/>
          <a:p>
            <a:pPr algn="ctr"/>
            <a:r>
              <a:rPr lang="de-DE" dirty="0">
                <a:solidFill>
                  <a:srgbClr val="007094"/>
                </a:solidFill>
              </a:rPr>
              <a:t>Lernziele</a:t>
            </a:r>
          </a:p>
        </p:txBody>
      </p:sp>
      <p:sp>
        <p:nvSpPr>
          <p:cNvPr id="3" name="Inhaltsplatzhalter 2"/>
          <p:cNvSpPr>
            <a:spLocks noGrp="1"/>
          </p:cNvSpPr>
          <p:nvPr>
            <p:ph idx="1"/>
          </p:nvPr>
        </p:nvSpPr>
        <p:spPr>
          <a:xfrm>
            <a:off x="516926" y="1572287"/>
            <a:ext cx="10515600" cy="4317173"/>
          </a:xfrm>
        </p:spPr>
        <p:txBody>
          <a:bodyPr>
            <a:noAutofit/>
          </a:bodyPr>
          <a:lstStyle/>
          <a:p>
            <a:r>
              <a:rPr lang="de-DE" dirty="0"/>
              <a:t>Sie kennen die Auswirkungen der Klimakrise auf die Gesundheit und das vermehrte Auftreten klimabedingter Erkrankungen und entwickeln Strategien für die Vorbeugung und den Umgang im Pflegealltag und im Team mit anderen Berufsgruppen.</a:t>
            </a:r>
          </a:p>
          <a:p>
            <a:r>
              <a:rPr lang="de-DE" dirty="0"/>
              <a:t>Sie sind in der Lage, Zusammenhänge zu erkennen und mit anderen Fachrichtungen zusammenzuarbeiten, um Maßnahmen zur Vorbeugung und Behandlung klimabedingter Erkrankungen umzusetzen.</a:t>
            </a:r>
          </a:p>
          <a:p>
            <a:r>
              <a:rPr lang="de-DE" dirty="0"/>
              <a:t>Sie reflektieren ihren Beitrag zum Gesundheitsschutz in Bezug auf die Herausforderungen klimabedingter Erkrankungen im Pflegealltag.</a:t>
            </a:r>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708645-D66A-46C2-AAE5-F308721510CE}" type="datetime1">
              <a:rPr kumimoji="0" lang="de-D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17.03.2026</a:t>
            </a:fld>
            <a:endParaRPr kumimoji="0" lang="de-D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52D48-C67B-44A6-8265-40F3173E8570}" type="slidenum">
              <a:rPr kumimoji="0" lang="de-D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6262" y="371455"/>
            <a:ext cx="1147678" cy="1076102"/>
          </a:xfrm>
          <a:prstGeom prst="rect">
            <a:avLst/>
          </a:prstGeom>
        </p:spPr>
      </p:pic>
    </p:spTree>
    <p:extLst>
      <p:ext uri="{BB962C8B-B14F-4D97-AF65-F5344CB8AC3E}">
        <p14:creationId xmlns:p14="http://schemas.microsoft.com/office/powerpoint/2010/main" val="13423344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40</a:t>
            </a:fld>
            <a:endParaRPr lang="de-DE"/>
          </a:p>
        </p:txBody>
      </p:sp>
      <p:sp>
        <p:nvSpPr>
          <p:cNvPr id="9" name="Inhaltsplatzhalter 4"/>
          <p:cNvSpPr>
            <a:spLocks noGrp="1"/>
          </p:cNvSpPr>
          <p:nvPr>
            <p:ph idx="1"/>
          </p:nvPr>
        </p:nvSpPr>
        <p:spPr>
          <a:xfrm>
            <a:off x="603579" y="2382281"/>
            <a:ext cx="11411796" cy="3100342"/>
          </a:xfrm>
        </p:spPr>
        <p:txBody>
          <a:bodyPr>
            <a:noAutofit/>
          </a:bodyPr>
          <a:lstStyle/>
          <a:p>
            <a:pPr marL="0" indent="0">
              <a:buNone/>
            </a:pPr>
            <a:r>
              <a:rPr lang="de-DE" b="1" dirty="0"/>
              <a:t>Projekt AUPIC „Aufrechterhaltung der ambulanten Pflegeinfrastrukturen in Krisensituationen“ der Charité Berlin als Teilprojekt T3 „</a:t>
            </a:r>
            <a:r>
              <a:rPr lang="de-DE" b="1" dirty="0" err="1"/>
              <a:t>Sicherhheit</a:t>
            </a:r>
            <a:r>
              <a:rPr lang="de-DE" b="1" dirty="0"/>
              <a:t> und Pflege“ (Laufzeit 03/2020 – 06/2023)</a:t>
            </a:r>
          </a:p>
          <a:p>
            <a:pPr marL="0" indent="0">
              <a:buNone/>
            </a:pPr>
            <a:r>
              <a:rPr lang="de-DE" dirty="0"/>
              <a:t>Ziel: Stärkung der Resilienz der ambulanten Pflegeinfrastruktur und der Rolle professionell Pflegender in Krisen- und Katastrophenfällen.</a:t>
            </a:r>
          </a:p>
          <a:p>
            <a:pPr marL="0" indent="0">
              <a:buNone/>
            </a:pPr>
            <a:r>
              <a:rPr lang="de-DE" sz="2400" dirty="0">
                <a:hlinkClick r:id="rId3"/>
              </a:rPr>
              <a:t>https://igpw.charite.de/forschung/health_services_research/aupik</a:t>
            </a:r>
            <a:endParaRPr lang="de-DE" sz="2400" dirty="0"/>
          </a:p>
          <a:p>
            <a:pPr marL="0" indent="0">
              <a:buNone/>
            </a:pPr>
            <a:r>
              <a:rPr lang="de-DE" sz="2400" dirty="0">
                <a:hlinkClick r:id="rId4"/>
              </a:rPr>
              <a:t>https://www.aupik.de/</a:t>
            </a:r>
            <a:endParaRPr lang="de-DE" sz="2400" dirty="0"/>
          </a:p>
          <a:p>
            <a:pPr marL="0" indent="0">
              <a:buNone/>
            </a:pPr>
            <a:endParaRPr lang="de-DE" dirty="0"/>
          </a:p>
          <a:p>
            <a:pPr marL="0" indent="0">
              <a:buNone/>
            </a:pPr>
            <a:endParaRPr lang="de-DE" dirty="0"/>
          </a:p>
          <a:p>
            <a:endParaRPr lang="de-DE" b="1" dirty="0"/>
          </a:p>
          <a:p>
            <a:endParaRPr lang="de-DE" dirty="0"/>
          </a:p>
          <a:p>
            <a:pPr marL="0" indent="0">
              <a:buNone/>
            </a:pPr>
            <a:endParaRPr lang="de-DE" dirty="0"/>
          </a:p>
          <a:p>
            <a:pPr marL="0" indent="0">
              <a:buNone/>
            </a:pPr>
            <a:endParaRPr lang="de-DE" dirty="0"/>
          </a:p>
        </p:txBody>
      </p:sp>
      <p:sp>
        <p:nvSpPr>
          <p:cNvPr id="7" name="Textplatzhalter 2"/>
          <p:cNvSpPr txBox="1">
            <a:spLocks/>
          </p:cNvSpPr>
          <p:nvPr/>
        </p:nvSpPr>
        <p:spPr>
          <a:xfrm>
            <a:off x="839788" y="1523895"/>
            <a:ext cx="10514012" cy="6134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200" b="1" dirty="0" err="1"/>
              <a:t>Good</a:t>
            </a:r>
            <a:r>
              <a:rPr lang="de-DE" sz="3200" b="1" dirty="0"/>
              <a:t> Practice</a:t>
            </a:r>
          </a:p>
        </p:txBody>
      </p:sp>
      <p:pic>
        <p:nvPicPr>
          <p:cNvPr id="11" name="Grafik 10" descr="C:\Users\user\AppData\Local\Microsoft\Windows\INetCache\Content.Word\Praxisbeispiel.png">
            <a:extLst>
              <a:ext uri="{FF2B5EF4-FFF2-40B4-BE49-F238E27FC236}">
                <a16:creationId xmlns:a16="http://schemas.microsoft.com/office/drawing/2014/main" id="{F14A8CFE-A5E2-4B1B-82EB-4C859FC3F51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103" y="1409789"/>
            <a:ext cx="432953" cy="574214"/>
          </a:xfrm>
          <a:prstGeom prst="rect">
            <a:avLst/>
          </a:prstGeom>
          <a:noFill/>
          <a:ln>
            <a:noFill/>
          </a:ln>
        </p:spPr>
      </p:pic>
      <p:sp>
        <p:nvSpPr>
          <p:cNvPr id="14" name="Titel 1"/>
          <p:cNvSpPr>
            <a:spLocks noGrp="1"/>
          </p:cNvSpPr>
          <p:nvPr>
            <p:ph type="title"/>
          </p:nvPr>
        </p:nvSpPr>
        <p:spPr>
          <a:xfrm>
            <a:off x="2221015" y="428410"/>
            <a:ext cx="7759700" cy="987043"/>
          </a:xfrm>
        </p:spPr>
        <p:txBody>
          <a:bodyPr>
            <a:noAutofit/>
          </a:bodyPr>
          <a:lstStyle/>
          <a:p>
            <a:pPr algn="ctr"/>
            <a:r>
              <a:rPr lang="de-DE" dirty="0">
                <a:solidFill>
                  <a:srgbClr val="007094"/>
                </a:solidFill>
              </a:rPr>
              <a:t>Krisensituationen</a:t>
            </a:r>
          </a:p>
        </p:txBody>
      </p:sp>
    </p:spTree>
    <p:extLst>
      <p:ext uri="{BB962C8B-B14F-4D97-AF65-F5344CB8AC3E}">
        <p14:creationId xmlns:p14="http://schemas.microsoft.com/office/powerpoint/2010/main" val="5901258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41</a:t>
            </a:fld>
            <a:endParaRPr lang="de-DE"/>
          </a:p>
        </p:txBody>
      </p:sp>
      <p:sp>
        <p:nvSpPr>
          <p:cNvPr id="9" name="Inhaltsplatzhalter 4"/>
          <p:cNvSpPr>
            <a:spLocks noGrp="1"/>
          </p:cNvSpPr>
          <p:nvPr>
            <p:ph idx="1"/>
          </p:nvPr>
        </p:nvSpPr>
        <p:spPr>
          <a:xfrm>
            <a:off x="605044" y="2341061"/>
            <a:ext cx="11411796" cy="4374152"/>
          </a:xfrm>
        </p:spPr>
        <p:txBody>
          <a:bodyPr>
            <a:noAutofit/>
          </a:bodyPr>
          <a:lstStyle/>
          <a:p>
            <a:pPr marL="0" indent="0">
              <a:lnSpc>
                <a:spcPct val="100000"/>
              </a:lnSpc>
              <a:spcBef>
                <a:spcPts val="0"/>
              </a:spcBef>
              <a:buNone/>
              <a:defRPr/>
            </a:pPr>
            <a:r>
              <a:rPr lang="de-DE" b="1" dirty="0"/>
              <a:t>Projekt </a:t>
            </a:r>
            <a:r>
              <a:rPr lang="de-DE" b="1" dirty="0" err="1"/>
              <a:t>IPFo</a:t>
            </a:r>
            <a:r>
              <a:rPr lang="de-DE" b="1" dirty="0"/>
              <a:t>/ </a:t>
            </a:r>
            <a:r>
              <a:rPr lang="de-DE" b="1" dirty="0" err="1"/>
              <a:t>paDIAG</a:t>
            </a:r>
            <a:r>
              <a:rPr lang="de-DE" b="1" dirty="0"/>
              <a:t>: Infektionsbiologische und </a:t>
            </a:r>
            <a:r>
              <a:rPr lang="de-DE" b="1" dirty="0" err="1"/>
              <a:t>parasitologische</a:t>
            </a:r>
            <a:r>
              <a:rPr lang="de-DE" b="1" dirty="0"/>
              <a:t> Fortbildung und Diagnosetool für Parasiten und sich ausbreitende Zoonosen (Laufzeit 01/2022 – 12/2023)</a:t>
            </a:r>
          </a:p>
          <a:p>
            <a:pPr marL="0" indent="0">
              <a:buNone/>
            </a:pPr>
            <a:r>
              <a:rPr lang="de-DE" dirty="0"/>
              <a:t>Ziel: Entwicklung einer Software, die es ermöglicht, Zoonosen und </a:t>
            </a:r>
            <a:r>
              <a:rPr lang="de-DE" dirty="0" err="1"/>
              <a:t>Parasitierungen</a:t>
            </a:r>
            <a:r>
              <a:rPr lang="de-DE" dirty="0"/>
              <a:t> aufgrund von verschiedenen Symptomen in Kombination mit potentiellen Auslandsaufenthalten zu erkennen.</a:t>
            </a:r>
          </a:p>
          <a:p>
            <a:pPr marL="0" indent="0">
              <a:buNone/>
            </a:pPr>
            <a:r>
              <a:rPr lang="de-DE" sz="2400" dirty="0">
                <a:hlinkClick r:id="rId3"/>
              </a:rPr>
              <a:t>https://www.dbu.de/projektbeispiele/infektionsbiologische-und-parasitologische-fortbildung-ipfo-und-diagnosetool-fuer-parasiten-und-sich-ausbreitende-zoonosen-padiag/</a:t>
            </a:r>
            <a:endParaRPr lang="de-DE" sz="2400" dirty="0"/>
          </a:p>
          <a:p>
            <a:pPr marL="0" indent="0">
              <a:buNone/>
            </a:pPr>
            <a:endParaRPr lang="de-DE" dirty="0"/>
          </a:p>
          <a:p>
            <a:pPr marL="0" indent="0">
              <a:buNone/>
            </a:pPr>
            <a:endParaRPr lang="de-DE" dirty="0"/>
          </a:p>
          <a:p>
            <a:endParaRPr lang="de-DE" b="1" dirty="0"/>
          </a:p>
          <a:p>
            <a:endParaRPr lang="de-DE" dirty="0"/>
          </a:p>
          <a:p>
            <a:pPr marL="0" indent="0">
              <a:buNone/>
            </a:pPr>
            <a:endParaRPr lang="de-DE" dirty="0"/>
          </a:p>
          <a:p>
            <a:pPr marL="0" indent="0">
              <a:buNone/>
            </a:pPr>
            <a:endParaRPr lang="de-DE" dirty="0"/>
          </a:p>
        </p:txBody>
      </p:sp>
      <p:sp>
        <p:nvSpPr>
          <p:cNvPr id="13" name="Textplatzhalter 2"/>
          <p:cNvSpPr txBox="1">
            <a:spLocks/>
          </p:cNvSpPr>
          <p:nvPr/>
        </p:nvSpPr>
        <p:spPr>
          <a:xfrm>
            <a:off x="839788" y="1523895"/>
            <a:ext cx="10514012" cy="6134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200" b="1" dirty="0" err="1"/>
              <a:t>Good</a:t>
            </a:r>
            <a:r>
              <a:rPr lang="de-DE" sz="3200" b="1" dirty="0"/>
              <a:t> Practice</a:t>
            </a:r>
          </a:p>
        </p:txBody>
      </p:sp>
      <p:pic>
        <p:nvPicPr>
          <p:cNvPr id="14" name="Grafik 13" descr="C:\Users\user\AppData\Local\Microsoft\Windows\INetCache\Content.Word\Praxisbeispiel.png">
            <a:extLst>
              <a:ext uri="{FF2B5EF4-FFF2-40B4-BE49-F238E27FC236}">
                <a16:creationId xmlns:a16="http://schemas.microsoft.com/office/drawing/2014/main" id="{F14A8CFE-A5E2-4B1B-82EB-4C859FC3F51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103" y="1409789"/>
            <a:ext cx="432953" cy="574214"/>
          </a:xfrm>
          <a:prstGeom prst="rect">
            <a:avLst/>
          </a:prstGeom>
          <a:noFill/>
          <a:ln>
            <a:noFill/>
          </a:ln>
        </p:spPr>
      </p:pic>
      <p:sp>
        <p:nvSpPr>
          <p:cNvPr id="15" name="Titel 1"/>
          <p:cNvSpPr>
            <a:spLocks noGrp="1"/>
          </p:cNvSpPr>
          <p:nvPr>
            <p:ph type="title"/>
          </p:nvPr>
        </p:nvSpPr>
        <p:spPr>
          <a:xfrm>
            <a:off x="2221015" y="428410"/>
            <a:ext cx="7759700" cy="987043"/>
          </a:xfrm>
        </p:spPr>
        <p:txBody>
          <a:bodyPr>
            <a:noAutofit/>
          </a:bodyPr>
          <a:lstStyle/>
          <a:p>
            <a:pPr algn="ctr"/>
            <a:r>
              <a:rPr lang="de-DE" dirty="0">
                <a:solidFill>
                  <a:srgbClr val="007094"/>
                </a:solidFill>
              </a:rPr>
              <a:t>Infektionskrankheiten/ Zoonosen</a:t>
            </a:r>
          </a:p>
        </p:txBody>
      </p:sp>
    </p:spTree>
    <p:extLst>
      <p:ext uri="{BB962C8B-B14F-4D97-AF65-F5344CB8AC3E}">
        <p14:creationId xmlns:p14="http://schemas.microsoft.com/office/powerpoint/2010/main" val="1890136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42</a:t>
            </a:fld>
            <a:endParaRPr lang="de-DE"/>
          </a:p>
        </p:txBody>
      </p:sp>
      <p:sp>
        <p:nvSpPr>
          <p:cNvPr id="9" name="Inhaltsplatzhalter 4"/>
          <p:cNvSpPr>
            <a:spLocks noGrp="1"/>
          </p:cNvSpPr>
          <p:nvPr>
            <p:ph idx="1"/>
          </p:nvPr>
        </p:nvSpPr>
        <p:spPr>
          <a:xfrm>
            <a:off x="593168" y="2394370"/>
            <a:ext cx="11411796" cy="4351338"/>
          </a:xfrm>
        </p:spPr>
        <p:txBody>
          <a:bodyPr>
            <a:normAutofit/>
          </a:bodyPr>
          <a:lstStyle/>
          <a:p>
            <a:pPr marL="0" indent="0">
              <a:buNone/>
            </a:pPr>
            <a:r>
              <a:rPr lang="de-DE" b="1" dirty="0" err="1"/>
              <a:t>Citizen</a:t>
            </a:r>
            <a:r>
              <a:rPr lang="de-DE" b="1" dirty="0"/>
              <a:t> Science-Projekt „Mückenatlas“</a:t>
            </a:r>
            <a:endParaRPr lang="de-DE" dirty="0"/>
          </a:p>
          <a:p>
            <a:pPr marL="0" indent="0">
              <a:buNone/>
            </a:pPr>
            <a:r>
              <a:rPr lang="de-DE" dirty="0"/>
              <a:t>Bürger*innen sind aktiv an der Forschung beteiligt, indem sie Mücken einsenden und „im Gegenzug Detailinformationen über die Biodiversität, Ökologie und Biologie der blutsaugenden Insekten“ erhalten. Darüber hinaus wird die Ausbreitung (neuer) Infektionskrankheiten erforscht und aktuell gehalten. (Laufzeit: dauerhaft)</a:t>
            </a:r>
          </a:p>
          <a:p>
            <a:pPr marL="0" indent="0">
              <a:buNone/>
            </a:pPr>
            <a:r>
              <a:rPr lang="de-DE" u="sng" dirty="0">
                <a:hlinkClick r:id="rId3"/>
              </a:rPr>
              <a:t>https://mueckenatlas.com/</a:t>
            </a:r>
            <a:endParaRPr lang="de-DE" dirty="0"/>
          </a:p>
          <a:p>
            <a:pPr marL="0" indent="0">
              <a:buNone/>
            </a:pPr>
            <a:endParaRPr lang="de-DE" dirty="0"/>
          </a:p>
        </p:txBody>
      </p:sp>
      <p:sp>
        <p:nvSpPr>
          <p:cNvPr id="11" name="Textplatzhalter 2"/>
          <p:cNvSpPr txBox="1">
            <a:spLocks/>
          </p:cNvSpPr>
          <p:nvPr/>
        </p:nvSpPr>
        <p:spPr>
          <a:xfrm>
            <a:off x="839788" y="1523895"/>
            <a:ext cx="10514012" cy="6134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200" b="1" dirty="0" err="1"/>
              <a:t>Good</a:t>
            </a:r>
            <a:r>
              <a:rPr lang="de-DE" sz="3200" b="1" dirty="0"/>
              <a:t> Practice</a:t>
            </a:r>
          </a:p>
        </p:txBody>
      </p:sp>
      <p:pic>
        <p:nvPicPr>
          <p:cNvPr id="12" name="Grafik 11" descr="C:\Users\user\AppData\Local\Microsoft\Windows\INetCache\Content.Word\Praxisbeispiel.png">
            <a:extLst>
              <a:ext uri="{FF2B5EF4-FFF2-40B4-BE49-F238E27FC236}">
                <a16:creationId xmlns:a16="http://schemas.microsoft.com/office/drawing/2014/main" id="{F14A8CFE-A5E2-4B1B-82EB-4C859FC3F51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103" y="1409789"/>
            <a:ext cx="432953" cy="574214"/>
          </a:xfrm>
          <a:prstGeom prst="rect">
            <a:avLst/>
          </a:prstGeom>
          <a:noFill/>
          <a:ln>
            <a:noFill/>
          </a:ln>
        </p:spPr>
      </p:pic>
      <p:sp>
        <p:nvSpPr>
          <p:cNvPr id="13" name="Titel 1"/>
          <p:cNvSpPr>
            <a:spLocks noGrp="1"/>
          </p:cNvSpPr>
          <p:nvPr>
            <p:ph type="title"/>
          </p:nvPr>
        </p:nvSpPr>
        <p:spPr>
          <a:xfrm>
            <a:off x="2221015" y="428410"/>
            <a:ext cx="7759700" cy="987043"/>
          </a:xfrm>
        </p:spPr>
        <p:txBody>
          <a:bodyPr>
            <a:noAutofit/>
          </a:bodyPr>
          <a:lstStyle/>
          <a:p>
            <a:pPr algn="ctr"/>
            <a:r>
              <a:rPr lang="de-DE" dirty="0">
                <a:solidFill>
                  <a:srgbClr val="007094"/>
                </a:solidFill>
              </a:rPr>
              <a:t>Infektionskrankheiten/ Zoonosen</a:t>
            </a:r>
          </a:p>
        </p:txBody>
      </p:sp>
    </p:spTree>
    <p:extLst>
      <p:ext uri="{BB962C8B-B14F-4D97-AF65-F5344CB8AC3E}">
        <p14:creationId xmlns:p14="http://schemas.microsoft.com/office/powerpoint/2010/main" val="27710983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43</a:t>
            </a:fld>
            <a:endParaRPr lang="de-DE"/>
          </a:p>
        </p:txBody>
      </p:sp>
      <p:sp>
        <p:nvSpPr>
          <p:cNvPr id="9" name="Inhaltsplatzhalter 4"/>
          <p:cNvSpPr>
            <a:spLocks noGrp="1"/>
          </p:cNvSpPr>
          <p:nvPr>
            <p:ph idx="1"/>
          </p:nvPr>
        </p:nvSpPr>
        <p:spPr>
          <a:xfrm>
            <a:off x="572386" y="2186554"/>
            <a:ext cx="11411796" cy="4351338"/>
          </a:xfrm>
        </p:spPr>
        <p:txBody>
          <a:bodyPr>
            <a:normAutofit/>
          </a:bodyPr>
          <a:lstStyle/>
          <a:p>
            <a:pPr marL="0" indent="0">
              <a:buNone/>
            </a:pPr>
            <a:r>
              <a:rPr lang="de-DE" b="1" dirty="0"/>
              <a:t>Projekt NOWATER „Notfallvorsorgeplanung der </a:t>
            </a:r>
            <a:r>
              <a:rPr lang="de-DE" b="1" dirty="0" err="1"/>
              <a:t>Wasserver</a:t>
            </a:r>
            <a:r>
              <a:rPr lang="de-DE" b="1" dirty="0"/>
              <a:t>- und -entsorgung von Einrichtungen des Gesundheitswesens – organisatorische und technische Lösungsstrategien zur Erhöhung der Resilienz“ des Instituts für Rettungsingenieurwesen und Gefahrenabwehr (IRG) der Technischen Hochschule Köln (Laufzeit 2020 – 2023)</a:t>
            </a:r>
            <a:endParaRPr lang="de-DE" dirty="0"/>
          </a:p>
          <a:p>
            <a:pPr marL="0" indent="0">
              <a:buNone/>
            </a:pPr>
            <a:r>
              <a:rPr lang="de-DE" dirty="0"/>
              <a:t>Ziel: Entwicklung organisatorischer Lösungsstrategien für die Notfallvorsorgeplanung und Krisenbewältigung im Bereich der Wasserversorgung und Abwasserentsorgung in Krankenhäusern.</a:t>
            </a:r>
          </a:p>
          <a:p>
            <a:pPr marL="0" indent="0">
              <a:buNone/>
            </a:pPr>
            <a:r>
              <a:rPr lang="de-DE" u="sng" dirty="0">
                <a:hlinkClick r:id="rId3"/>
              </a:rPr>
              <a:t>https://www.bbk.bund.de/DE/Themen/Kritische-Infrastrukturen/KRITIS-Projekte/NOWATER/nowater_node.html</a:t>
            </a:r>
            <a:endParaRPr lang="de-DE" dirty="0"/>
          </a:p>
          <a:p>
            <a:pPr marL="0" indent="0">
              <a:buNone/>
            </a:pPr>
            <a:endParaRPr lang="de-DE" dirty="0"/>
          </a:p>
        </p:txBody>
      </p:sp>
      <p:sp>
        <p:nvSpPr>
          <p:cNvPr id="8" name="Textplatzhalter 2"/>
          <p:cNvSpPr txBox="1">
            <a:spLocks/>
          </p:cNvSpPr>
          <p:nvPr/>
        </p:nvSpPr>
        <p:spPr>
          <a:xfrm>
            <a:off x="839788" y="1523895"/>
            <a:ext cx="10514012" cy="6134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200" b="1" dirty="0" err="1"/>
              <a:t>Good</a:t>
            </a:r>
            <a:r>
              <a:rPr lang="de-DE" sz="3200" b="1" dirty="0"/>
              <a:t> Practice</a:t>
            </a:r>
          </a:p>
        </p:txBody>
      </p:sp>
      <p:pic>
        <p:nvPicPr>
          <p:cNvPr id="11" name="Grafik 10" descr="C:\Users\user\AppData\Local\Microsoft\Windows\INetCache\Content.Word\Praxisbeispiel.png">
            <a:extLst>
              <a:ext uri="{FF2B5EF4-FFF2-40B4-BE49-F238E27FC236}">
                <a16:creationId xmlns:a16="http://schemas.microsoft.com/office/drawing/2014/main" id="{F14A8CFE-A5E2-4B1B-82EB-4C859FC3F51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103" y="1409789"/>
            <a:ext cx="432953" cy="574214"/>
          </a:xfrm>
          <a:prstGeom prst="rect">
            <a:avLst/>
          </a:prstGeom>
          <a:noFill/>
          <a:ln>
            <a:noFill/>
          </a:ln>
        </p:spPr>
      </p:pic>
      <p:sp>
        <p:nvSpPr>
          <p:cNvPr id="12" name="Titel 1"/>
          <p:cNvSpPr>
            <a:spLocks noGrp="1"/>
          </p:cNvSpPr>
          <p:nvPr>
            <p:ph type="title"/>
          </p:nvPr>
        </p:nvSpPr>
        <p:spPr>
          <a:xfrm>
            <a:off x="2221015" y="428410"/>
            <a:ext cx="7759700" cy="987043"/>
          </a:xfrm>
        </p:spPr>
        <p:txBody>
          <a:bodyPr>
            <a:noAutofit/>
          </a:bodyPr>
          <a:lstStyle/>
          <a:p>
            <a:pPr algn="ctr"/>
            <a:r>
              <a:rPr lang="de-DE" dirty="0">
                <a:solidFill>
                  <a:srgbClr val="007094"/>
                </a:solidFill>
              </a:rPr>
              <a:t>Notfallversorgung Wasser</a:t>
            </a:r>
          </a:p>
        </p:txBody>
      </p:sp>
    </p:spTree>
    <p:extLst>
      <p:ext uri="{BB962C8B-B14F-4D97-AF65-F5344CB8AC3E}">
        <p14:creationId xmlns:p14="http://schemas.microsoft.com/office/powerpoint/2010/main" val="31703378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44</a:t>
            </a:fld>
            <a:endParaRPr lang="de-DE"/>
          </a:p>
        </p:txBody>
      </p:sp>
      <p:sp>
        <p:nvSpPr>
          <p:cNvPr id="9" name="Inhaltsplatzhalter 4"/>
          <p:cNvSpPr>
            <a:spLocks noGrp="1"/>
          </p:cNvSpPr>
          <p:nvPr>
            <p:ph idx="1"/>
          </p:nvPr>
        </p:nvSpPr>
        <p:spPr>
          <a:xfrm>
            <a:off x="572386" y="2394372"/>
            <a:ext cx="11411796" cy="3840175"/>
          </a:xfrm>
        </p:spPr>
        <p:txBody>
          <a:bodyPr>
            <a:normAutofit/>
          </a:bodyPr>
          <a:lstStyle/>
          <a:p>
            <a:r>
              <a:rPr lang="de-DE" sz="2200" b="1" dirty="0"/>
              <a:t>Bundesempfehlung „Musterhitzeschutzplan für Krankenhäuser“ (BMG)</a:t>
            </a:r>
            <a:endParaRPr lang="de-DE" sz="2200" dirty="0"/>
          </a:p>
          <a:p>
            <a:pPr marL="0" indent="0">
              <a:buNone/>
            </a:pPr>
            <a:r>
              <a:rPr lang="de-DE" sz="2200" u="sng" dirty="0">
                <a:hlinkClick r:id="rId3"/>
              </a:rPr>
              <a:t>https://www.bundesgesundheitsministerium.de/fileadmin/Dateien/3_Downloads/H/Hitzeschutzplan/Musterhitzeschutzplan_Krankenhaeuser_BF.pdf</a:t>
            </a:r>
            <a:endParaRPr lang="de-DE" sz="2200" dirty="0"/>
          </a:p>
          <a:p>
            <a:r>
              <a:rPr lang="de-DE" sz="2200" b="1" dirty="0"/>
              <a:t>Praxisbeispiel „Hitzeschutzplan Unfallkrankenhaus Berlin“</a:t>
            </a:r>
            <a:endParaRPr lang="de-DE" sz="2200" dirty="0"/>
          </a:p>
          <a:p>
            <a:pPr marL="0" indent="0">
              <a:buNone/>
            </a:pPr>
            <a:r>
              <a:rPr lang="de-DE" sz="2200" u="sng" dirty="0">
                <a:hlinkClick r:id="rId4"/>
              </a:rPr>
              <a:t>https://www.dkgev.de/fileadmin/default/Mediapool/3_Service/3.5._Publikationen___Downloads/3.4.1._das_Krankenhaus/das_Krankenhaus_580-582-Politik-Hitzeschutz-7-2024.pdf</a:t>
            </a:r>
            <a:endParaRPr lang="de-DE" sz="2200" dirty="0"/>
          </a:p>
          <a:p>
            <a:r>
              <a:rPr lang="de-DE" sz="2200" b="1" dirty="0"/>
              <a:t>Projekt </a:t>
            </a:r>
            <a:r>
              <a:rPr lang="de-DE" sz="2200" b="1" dirty="0" err="1"/>
              <a:t>KlapP</a:t>
            </a:r>
            <a:r>
              <a:rPr lang="de-DE" sz="2200" b="1" dirty="0"/>
              <a:t> „Klimaanpassung in der Pflege“: Umsetzung von Hitzeaktionsplänen in Bayern auf Basis der Empfehlungen des Umweltbundesamts (Laufzeit: 01.10.2019 bis 30.09.2023)</a:t>
            </a:r>
            <a:endParaRPr lang="de-DE" sz="2200" dirty="0"/>
          </a:p>
          <a:p>
            <a:pPr marL="0" indent="0">
              <a:buNone/>
            </a:pPr>
            <a:r>
              <a:rPr lang="de-DE" sz="2200" u="sng" dirty="0">
                <a:hlinkClick r:id="rId5"/>
              </a:rPr>
              <a:t>https://www.lgl.bayern.de/forschung/forschung_gesundheit/fp_19_25_klapp_klimaanpassung_in_der_pflege.htm</a:t>
            </a:r>
            <a:endParaRPr lang="de-DE" sz="2200" dirty="0"/>
          </a:p>
        </p:txBody>
      </p:sp>
      <p:sp>
        <p:nvSpPr>
          <p:cNvPr id="8" name="Textplatzhalter 2"/>
          <p:cNvSpPr txBox="1">
            <a:spLocks/>
          </p:cNvSpPr>
          <p:nvPr/>
        </p:nvSpPr>
        <p:spPr>
          <a:xfrm>
            <a:off x="839788" y="1523895"/>
            <a:ext cx="10514012" cy="6134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200" b="1" dirty="0" err="1"/>
              <a:t>Good</a:t>
            </a:r>
            <a:r>
              <a:rPr lang="de-DE" sz="3200" b="1" dirty="0"/>
              <a:t> Practice</a:t>
            </a:r>
          </a:p>
        </p:txBody>
      </p:sp>
      <p:pic>
        <p:nvPicPr>
          <p:cNvPr id="12" name="Grafik 11" descr="C:\Users\user\AppData\Local\Microsoft\Windows\INetCache\Content.Word\Praxisbeispiel.png">
            <a:extLst>
              <a:ext uri="{FF2B5EF4-FFF2-40B4-BE49-F238E27FC236}">
                <a16:creationId xmlns:a16="http://schemas.microsoft.com/office/drawing/2014/main" id="{F14A8CFE-A5E2-4B1B-82EB-4C859FC3F51E}"/>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7103" y="1409789"/>
            <a:ext cx="432953" cy="574214"/>
          </a:xfrm>
          <a:prstGeom prst="rect">
            <a:avLst/>
          </a:prstGeom>
          <a:noFill/>
          <a:ln>
            <a:noFill/>
          </a:ln>
        </p:spPr>
      </p:pic>
      <p:sp>
        <p:nvSpPr>
          <p:cNvPr id="13" name="Titel 1"/>
          <p:cNvSpPr>
            <a:spLocks noGrp="1"/>
          </p:cNvSpPr>
          <p:nvPr>
            <p:ph type="title"/>
          </p:nvPr>
        </p:nvSpPr>
        <p:spPr>
          <a:xfrm>
            <a:off x="2221015" y="428410"/>
            <a:ext cx="7759700" cy="987043"/>
          </a:xfrm>
        </p:spPr>
        <p:txBody>
          <a:bodyPr>
            <a:noAutofit/>
          </a:bodyPr>
          <a:lstStyle/>
          <a:p>
            <a:pPr algn="ctr"/>
            <a:r>
              <a:rPr lang="de-DE" dirty="0">
                <a:solidFill>
                  <a:srgbClr val="007094"/>
                </a:solidFill>
              </a:rPr>
              <a:t>Hitze/ Klimawandel</a:t>
            </a:r>
          </a:p>
        </p:txBody>
      </p:sp>
    </p:spTree>
    <p:extLst>
      <p:ext uri="{BB962C8B-B14F-4D97-AF65-F5344CB8AC3E}">
        <p14:creationId xmlns:p14="http://schemas.microsoft.com/office/powerpoint/2010/main" val="40481341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45</a:t>
            </a:fld>
            <a:endParaRPr lang="de-DE"/>
          </a:p>
        </p:txBody>
      </p:sp>
      <p:sp>
        <p:nvSpPr>
          <p:cNvPr id="7" name="Titel 3"/>
          <p:cNvSpPr>
            <a:spLocks noGrp="1"/>
          </p:cNvSpPr>
          <p:nvPr>
            <p:ph type="title"/>
          </p:nvPr>
        </p:nvSpPr>
        <p:spPr>
          <a:xfrm>
            <a:off x="3509550" y="445351"/>
            <a:ext cx="5163396" cy="945152"/>
          </a:xfrm>
        </p:spPr>
        <p:txBody>
          <a:bodyPr/>
          <a:lstStyle/>
          <a:p>
            <a:r>
              <a:rPr lang="de-DE" dirty="0">
                <a:solidFill>
                  <a:srgbClr val="007094"/>
                </a:solidFill>
              </a:rPr>
              <a:t>Weiterführende Links</a:t>
            </a:r>
          </a:p>
        </p:txBody>
      </p:sp>
      <p:sp>
        <p:nvSpPr>
          <p:cNvPr id="9" name="Inhaltsplatzhalter 4"/>
          <p:cNvSpPr>
            <a:spLocks noGrp="1"/>
          </p:cNvSpPr>
          <p:nvPr>
            <p:ph idx="1"/>
          </p:nvPr>
        </p:nvSpPr>
        <p:spPr>
          <a:xfrm>
            <a:off x="572386" y="1697757"/>
            <a:ext cx="11411796" cy="4351338"/>
          </a:xfrm>
        </p:spPr>
        <p:txBody>
          <a:bodyPr>
            <a:normAutofit/>
          </a:bodyPr>
          <a:lstStyle/>
          <a:p>
            <a:r>
              <a:rPr lang="de-DE" sz="2400" dirty="0"/>
              <a:t>Bundesinstitut für Infektionskrankheiten Robert-Koch-Institut: </a:t>
            </a:r>
            <a:r>
              <a:rPr lang="de-DE" sz="2400" u="sng" dirty="0">
                <a:hlinkClick r:id="rId3"/>
              </a:rPr>
              <a:t>www.rki.de</a:t>
            </a:r>
            <a:endParaRPr lang="de-DE" sz="2400" dirty="0"/>
          </a:p>
          <a:p>
            <a:r>
              <a:rPr lang="de-DE" sz="2400" dirty="0"/>
              <a:t>Gesundheitsversorgung und Infektionsschutz (Bund): </a:t>
            </a:r>
            <a:r>
              <a:rPr lang="de-DE" sz="2400" u="sng" dirty="0">
                <a:hlinkClick r:id="rId4"/>
              </a:rPr>
              <a:t>https://gesund.bund.de/themen/infektionen-und-infektionskrankheiten</a:t>
            </a:r>
            <a:endParaRPr lang="de-DE" sz="2400" dirty="0"/>
          </a:p>
          <a:p>
            <a:r>
              <a:rPr lang="de-DE" sz="2400" dirty="0"/>
              <a:t>Infektionsschutz und Hygiene der </a:t>
            </a:r>
            <a:r>
              <a:rPr lang="de-DE" sz="2400" dirty="0" err="1"/>
              <a:t>BZgA</a:t>
            </a:r>
            <a:r>
              <a:rPr lang="de-DE" sz="2400" dirty="0"/>
              <a:t>: </a:t>
            </a:r>
            <a:r>
              <a:rPr lang="de-DE" sz="2400" u="sng" dirty="0">
                <a:hlinkClick r:id="rId5"/>
              </a:rPr>
              <a:t>https://www.infektionsschutz.de/</a:t>
            </a:r>
            <a:endParaRPr lang="de-DE" sz="2400" u="sng" dirty="0"/>
          </a:p>
          <a:p>
            <a:r>
              <a:rPr lang="de-DE" sz="2400" dirty="0"/>
              <a:t>Bundesinstitut für öffentliche Gesundheit (ehem. </a:t>
            </a:r>
            <a:r>
              <a:rPr lang="de-DE" sz="2400" dirty="0" err="1"/>
              <a:t>BZgA</a:t>
            </a:r>
            <a:r>
              <a:rPr lang="de-DE" sz="2400" dirty="0"/>
              <a:t>): </a:t>
            </a:r>
            <a:r>
              <a:rPr lang="de-DE" sz="2400" u="sng" dirty="0">
                <a:hlinkClick r:id="rId6"/>
              </a:rPr>
              <a:t>https://www.bioeg.de/</a:t>
            </a:r>
            <a:endParaRPr lang="de-DE" sz="2400" dirty="0"/>
          </a:p>
          <a:p>
            <a:r>
              <a:rPr lang="de-DE" sz="2400" dirty="0"/>
              <a:t>Infektionsradar des Bundes: </a:t>
            </a:r>
            <a:r>
              <a:rPr lang="de-DE" sz="2400" u="sng" dirty="0">
                <a:hlinkClick r:id="rId7"/>
              </a:rPr>
              <a:t>https://infektionsradar.gesund.bund.de/de</a:t>
            </a:r>
            <a:endParaRPr lang="de-DE" sz="2400" dirty="0"/>
          </a:p>
          <a:p>
            <a:r>
              <a:rPr lang="de-DE" sz="2400" dirty="0"/>
              <a:t>Wetter und Klima, Pollen-Gefahrenindex (DWD, Deutscher Wetterdienst): </a:t>
            </a:r>
            <a:r>
              <a:rPr lang="de-DE" sz="2400" dirty="0">
                <a:hlinkClick r:id="rId8"/>
              </a:rPr>
              <a:t>https://www.dwd.de/</a:t>
            </a:r>
            <a:endParaRPr lang="de-DE" sz="2400" dirty="0"/>
          </a:p>
          <a:p>
            <a:r>
              <a:rPr lang="de-DE" sz="2400" dirty="0"/>
              <a:t>Stiftung Deutscher Polleninformationsdienst (in Zusammenarbeit mit dem DWD): </a:t>
            </a:r>
            <a:r>
              <a:rPr lang="de-DE" sz="2400" dirty="0">
                <a:hlinkClick r:id="rId9"/>
              </a:rPr>
              <a:t>https://www.pollenstiftung.de/</a:t>
            </a:r>
            <a:endParaRPr lang="de-DE" sz="2400" dirty="0"/>
          </a:p>
          <a:p>
            <a:pPr marL="0" indent="0">
              <a:buNone/>
            </a:pPr>
            <a:endParaRPr lang="de-DE" sz="2400" dirty="0"/>
          </a:p>
          <a:p>
            <a:endParaRPr lang="de-DE" sz="2400" dirty="0"/>
          </a:p>
          <a:p>
            <a:pPr marL="0" indent="0">
              <a:buNone/>
            </a:pPr>
            <a:endParaRPr lang="de-DE" sz="2400" dirty="0"/>
          </a:p>
        </p:txBody>
      </p:sp>
    </p:spTree>
    <p:extLst>
      <p:ext uri="{BB962C8B-B14F-4D97-AF65-F5344CB8AC3E}">
        <p14:creationId xmlns:p14="http://schemas.microsoft.com/office/powerpoint/2010/main" val="21075713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8360" y="604159"/>
            <a:ext cx="10515600" cy="1255965"/>
          </a:xfrm>
        </p:spPr>
        <p:txBody>
          <a:bodyPr>
            <a:noAutofit/>
          </a:bodyPr>
          <a:lstStyle/>
          <a:p>
            <a:pPr algn="ctr"/>
            <a:r>
              <a:rPr lang="de-DE" dirty="0">
                <a:solidFill>
                  <a:srgbClr val="007094"/>
                </a:solidFill>
              </a:rPr>
              <a:t>Pflegerisches Handeln bei klimabedingten Erkrankungen anleiten anleiten</a:t>
            </a:r>
          </a:p>
        </p:txBody>
      </p:sp>
      <p:sp>
        <p:nvSpPr>
          <p:cNvPr id="3" name="Inhaltsplatzhalter 2"/>
          <p:cNvSpPr>
            <a:spLocks noGrp="1"/>
          </p:cNvSpPr>
          <p:nvPr>
            <p:ph idx="1"/>
          </p:nvPr>
        </p:nvSpPr>
        <p:spPr>
          <a:xfrm>
            <a:off x="733508" y="2385971"/>
            <a:ext cx="10515600" cy="3791867"/>
          </a:xfrm>
        </p:spPr>
        <p:txBody>
          <a:bodyPr>
            <a:noAutofit/>
          </a:bodyPr>
          <a:lstStyle/>
          <a:p>
            <a:pPr marL="514350" indent="-514350">
              <a:buFont typeface="+mj-lt"/>
              <a:buAutoNum type="arabicPeriod"/>
            </a:pPr>
            <a:r>
              <a:rPr lang="de-DE" dirty="0"/>
              <a:t>Vorstellung und Impuls</a:t>
            </a:r>
          </a:p>
          <a:p>
            <a:pPr marL="514350" indent="-514350">
              <a:buFont typeface="+mj-lt"/>
              <a:buAutoNum type="arabicPeriod"/>
            </a:pPr>
            <a:r>
              <a:rPr lang="de-DE" dirty="0"/>
              <a:t>Wahrheit oder Mythos: Klimawandel und Falschmeldungen</a:t>
            </a:r>
          </a:p>
          <a:p>
            <a:pPr marL="514350" indent="-514350">
              <a:buFont typeface="+mj-lt"/>
              <a:buAutoNum type="arabicPeriod"/>
            </a:pPr>
            <a:r>
              <a:rPr lang="de-DE" dirty="0"/>
              <a:t>Auswirkungen des Klimawandels auf die menschliche Gesundheit</a:t>
            </a:r>
          </a:p>
          <a:p>
            <a:pPr marL="514350" indent="-514350">
              <a:buFont typeface="+mj-lt"/>
              <a:buAutoNum type="arabicPeriod"/>
            </a:pPr>
            <a:r>
              <a:rPr lang="de-DE" dirty="0"/>
              <a:t>Transfer: Die 6-Hüte Methode</a:t>
            </a:r>
          </a:p>
          <a:p>
            <a:pPr marL="514350" indent="-514350">
              <a:buFont typeface="+mj-lt"/>
              <a:buAutoNum type="arabicPeriod"/>
            </a:pPr>
            <a:r>
              <a:rPr lang="de-DE" dirty="0"/>
              <a:t>Ausblick und </a:t>
            </a:r>
            <a:r>
              <a:rPr lang="de-DE" dirty="0" err="1"/>
              <a:t>Good</a:t>
            </a:r>
            <a:r>
              <a:rPr lang="de-DE" dirty="0"/>
              <a:t> Practice</a:t>
            </a:r>
          </a:p>
          <a:p>
            <a:pPr marL="514350" indent="-514350">
              <a:buFont typeface="+mj-lt"/>
              <a:buAutoNum type="arabicPeriod"/>
            </a:pPr>
            <a:r>
              <a:rPr lang="de-DE" dirty="0">
                <a:solidFill>
                  <a:srgbClr val="007094"/>
                </a:solidFill>
              </a:rPr>
              <a:t>Pflegfachpersonen als </a:t>
            </a:r>
            <a:r>
              <a:rPr lang="de-DE" dirty="0" err="1">
                <a:solidFill>
                  <a:srgbClr val="007094"/>
                </a:solidFill>
              </a:rPr>
              <a:t>Changemaker</a:t>
            </a:r>
            <a:endParaRPr lang="de-DE" dirty="0">
              <a:solidFill>
                <a:srgbClr val="007094"/>
              </a:solidFill>
            </a:endParaRPr>
          </a:p>
          <a:p>
            <a:pPr marL="0" indent="0">
              <a:buNone/>
            </a:pPr>
            <a:endParaRPr lang="de-DE" dirty="0"/>
          </a:p>
          <a:p>
            <a:pPr marL="514350" indent="-514350">
              <a:buFont typeface="+mj-lt"/>
              <a:buAutoNum type="arabicPeriod"/>
            </a:pPr>
            <a:endParaRPr lang="de-DE" dirty="0"/>
          </a:p>
        </p:txBody>
      </p:sp>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46</a:t>
            </a:fld>
            <a:endParaRPr lang="de-DE"/>
          </a:p>
        </p:txBody>
      </p:sp>
    </p:spTree>
    <p:extLst>
      <p:ext uri="{BB962C8B-B14F-4D97-AF65-F5344CB8AC3E}">
        <p14:creationId xmlns:p14="http://schemas.microsoft.com/office/powerpoint/2010/main" val="22920793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47</a:t>
            </a:fld>
            <a:endParaRPr lang="de-DE"/>
          </a:p>
        </p:txBody>
      </p:sp>
      <p:sp>
        <p:nvSpPr>
          <p:cNvPr id="7" name="Titel 3"/>
          <p:cNvSpPr>
            <a:spLocks noGrp="1"/>
          </p:cNvSpPr>
          <p:nvPr>
            <p:ph type="title"/>
          </p:nvPr>
        </p:nvSpPr>
        <p:spPr>
          <a:xfrm>
            <a:off x="1880043" y="467957"/>
            <a:ext cx="8431914" cy="903643"/>
          </a:xfrm>
        </p:spPr>
        <p:txBody>
          <a:bodyPr>
            <a:normAutofit fontScale="90000"/>
          </a:bodyPr>
          <a:lstStyle/>
          <a:p>
            <a:pPr algn="ctr"/>
            <a:r>
              <a:rPr lang="de-DE" dirty="0">
                <a:solidFill>
                  <a:srgbClr val="007094"/>
                </a:solidFill>
              </a:rPr>
              <a:t>Pflegefachpersonen als </a:t>
            </a:r>
            <a:r>
              <a:rPr lang="de-DE" dirty="0" err="1">
                <a:solidFill>
                  <a:srgbClr val="007094"/>
                </a:solidFill>
              </a:rPr>
              <a:t>Changemaker</a:t>
            </a:r>
            <a:r>
              <a:rPr lang="de-DE" dirty="0">
                <a:solidFill>
                  <a:srgbClr val="007094"/>
                </a:solidFill>
              </a:rPr>
              <a:t> </a:t>
            </a:r>
          </a:p>
        </p:txBody>
      </p:sp>
      <p:sp>
        <p:nvSpPr>
          <p:cNvPr id="9" name="Inhaltsplatzhalter 4"/>
          <p:cNvSpPr>
            <a:spLocks noGrp="1"/>
          </p:cNvSpPr>
          <p:nvPr>
            <p:ph idx="1"/>
          </p:nvPr>
        </p:nvSpPr>
        <p:spPr>
          <a:xfrm>
            <a:off x="572386" y="1694406"/>
            <a:ext cx="11411796" cy="4351338"/>
          </a:xfrm>
        </p:spPr>
        <p:txBody>
          <a:bodyPr>
            <a:normAutofit/>
          </a:bodyPr>
          <a:lstStyle/>
          <a:p>
            <a:r>
              <a:rPr lang="de-DE" sz="2400" dirty="0"/>
              <a:t>Pflegefachpersonen genießen </a:t>
            </a:r>
            <a:r>
              <a:rPr lang="de-DE" sz="2400" b="1" dirty="0"/>
              <a:t>hohes Vertrauen </a:t>
            </a:r>
            <a:r>
              <a:rPr lang="de-DE" sz="2400" dirty="0"/>
              <a:t>in der Gesellschaft </a:t>
            </a:r>
            <a:r>
              <a:rPr lang="de-DE" sz="1500" dirty="0"/>
              <a:t>(Isfort, 2013)</a:t>
            </a:r>
          </a:p>
          <a:p>
            <a:r>
              <a:rPr lang="de-DE" sz="2400" b="1" dirty="0"/>
              <a:t>Vorbildfunktion</a:t>
            </a:r>
            <a:r>
              <a:rPr lang="de-DE" sz="2400" dirty="0"/>
              <a:t> für klimafreundliche Lebensweisen: Aufbau von </a:t>
            </a:r>
            <a:r>
              <a:rPr lang="de-DE" sz="2400" b="1" dirty="0"/>
              <a:t>Resilienz</a:t>
            </a:r>
            <a:r>
              <a:rPr lang="de-DE" sz="2400" dirty="0"/>
              <a:t> bei zu Pflegenden </a:t>
            </a:r>
          </a:p>
          <a:p>
            <a:r>
              <a:rPr lang="de-DE" sz="2400" dirty="0"/>
              <a:t>Förderung von </a:t>
            </a:r>
            <a:r>
              <a:rPr lang="de-DE" sz="2400" b="1" dirty="0"/>
              <a:t>klimafreundlichen Gesundheitspraktiken </a:t>
            </a:r>
            <a:r>
              <a:rPr lang="de-DE" sz="2400" dirty="0"/>
              <a:t>&amp; Reduktion von umweltschädlichen Praktiken im Gesundheitswesen</a:t>
            </a:r>
          </a:p>
          <a:p>
            <a:r>
              <a:rPr lang="de-DE" sz="2400" dirty="0"/>
              <a:t>Beitrag zu gerechten und nachhaltigen Veränderungen: Förderung von </a:t>
            </a:r>
            <a:r>
              <a:rPr lang="de-DE" sz="2400" b="1" dirty="0"/>
              <a:t>Planetary </a:t>
            </a:r>
            <a:r>
              <a:rPr lang="de-DE" sz="2400" b="1" dirty="0" err="1"/>
              <a:t>Health</a:t>
            </a:r>
            <a:r>
              <a:rPr lang="de-DE" sz="2400" b="1" dirty="0"/>
              <a:t> </a:t>
            </a:r>
            <a:r>
              <a:rPr lang="de-DE" sz="2400" dirty="0"/>
              <a:t>und </a:t>
            </a:r>
            <a:r>
              <a:rPr lang="de-DE" sz="2400" b="1" dirty="0"/>
              <a:t>sozialer Gerechtigkeit</a:t>
            </a:r>
          </a:p>
          <a:p>
            <a:pPr>
              <a:buFont typeface="Wingdings" panose="05000000000000000000" pitchFamily="2" charset="2"/>
              <a:buChar char="à"/>
            </a:pPr>
            <a:r>
              <a:rPr lang="de-DE" sz="2400" dirty="0"/>
              <a:t> Aufbau </a:t>
            </a:r>
            <a:r>
              <a:rPr lang="de-DE" sz="2400" b="1" dirty="0"/>
              <a:t>klimaresistenter Gesundheit</a:t>
            </a:r>
            <a:r>
              <a:rPr lang="de-DE" sz="2400" dirty="0"/>
              <a:t>ssysteme</a:t>
            </a:r>
          </a:p>
          <a:p>
            <a:pPr marL="0" indent="0">
              <a:buNone/>
            </a:pPr>
            <a:r>
              <a:rPr lang="de-DE" sz="1500" dirty="0"/>
              <a:t>(ICN, 2021, 2018; </a:t>
            </a:r>
            <a:r>
              <a:rPr lang="de-DE" sz="1500" dirty="0" err="1"/>
              <a:t>Wihofszky</a:t>
            </a:r>
            <a:r>
              <a:rPr lang="de-DE" sz="1500" dirty="0"/>
              <a:t> &amp; Huss, 2024)</a:t>
            </a:r>
          </a:p>
        </p:txBody>
      </p:sp>
    </p:spTree>
    <p:extLst>
      <p:ext uri="{BB962C8B-B14F-4D97-AF65-F5344CB8AC3E}">
        <p14:creationId xmlns:p14="http://schemas.microsoft.com/office/powerpoint/2010/main" val="19896772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48</a:t>
            </a:fld>
            <a:endParaRPr lang="de-DE"/>
          </a:p>
        </p:txBody>
      </p:sp>
      <p:sp>
        <p:nvSpPr>
          <p:cNvPr id="8" name="Titel 3"/>
          <p:cNvSpPr>
            <a:spLocks noGrp="1"/>
          </p:cNvSpPr>
          <p:nvPr>
            <p:ph type="title"/>
          </p:nvPr>
        </p:nvSpPr>
        <p:spPr>
          <a:xfrm>
            <a:off x="3467100" y="507725"/>
            <a:ext cx="5257800" cy="813075"/>
          </a:xfrm>
        </p:spPr>
        <p:txBody>
          <a:bodyPr/>
          <a:lstStyle/>
          <a:p>
            <a:pPr algn="ctr"/>
            <a:r>
              <a:rPr lang="de-DE" dirty="0">
                <a:solidFill>
                  <a:srgbClr val="007094"/>
                </a:solidFill>
              </a:rPr>
              <a:t>Wenn eine Pflegende</a:t>
            </a:r>
          </a:p>
        </p:txBody>
      </p:sp>
      <p:sp>
        <p:nvSpPr>
          <p:cNvPr id="10" name="Inhaltsplatzhalter 4"/>
          <p:cNvSpPr>
            <a:spLocks noGrp="1"/>
          </p:cNvSpPr>
          <p:nvPr>
            <p:ph idx="1"/>
          </p:nvPr>
        </p:nvSpPr>
        <p:spPr>
          <a:xfrm>
            <a:off x="518873" y="1710603"/>
            <a:ext cx="10961927" cy="4904509"/>
          </a:xfrm>
        </p:spPr>
        <p:txBody>
          <a:bodyPr>
            <a:noAutofit/>
          </a:bodyPr>
          <a:lstStyle/>
          <a:p>
            <a:pPr marL="0" indent="0">
              <a:buNone/>
            </a:pPr>
            <a:r>
              <a:rPr lang="de-DE" sz="2300" b="1" dirty="0"/>
              <a:t>Wenn</a:t>
            </a:r>
            <a:r>
              <a:rPr lang="de-DE" sz="2300" dirty="0"/>
              <a:t> eine Pflegende für sich selbst einsteht, steht sie für alle Pflegenden ein.</a:t>
            </a:r>
          </a:p>
          <a:p>
            <a:pPr marL="0" indent="0">
              <a:buNone/>
            </a:pPr>
            <a:r>
              <a:rPr lang="de-DE" sz="2300" b="1" dirty="0"/>
              <a:t>Wenn</a:t>
            </a:r>
            <a:r>
              <a:rPr lang="de-DE" sz="2300" dirty="0"/>
              <a:t> eine Pflegende für sich selbst eintritt, setzt sie sich für uns alle ein.</a:t>
            </a:r>
          </a:p>
          <a:p>
            <a:pPr marL="0" indent="0">
              <a:buNone/>
            </a:pPr>
            <a:r>
              <a:rPr lang="de-DE" sz="2300" b="1" dirty="0"/>
              <a:t>Wenn</a:t>
            </a:r>
            <a:r>
              <a:rPr lang="de-DE" sz="2300" dirty="0"/>
              <a:t> eine Pflegende für ihre Arbeit im Rampenlicht steht, fällt dieses Licht auf alle Pflegenden.</a:t>
            </a:r>
          </a:p>
          <a:p>
            <a:pPr marL="0" indent="0">
              <a:buNone/>
            </a:pPr>
            <a:r>
              <a:rPr lang="de-DE" sz="2300" b="1" dirty="0"/>
              <a:t>Wenn</a:t>
            </a:r>
            <a:r>
              <a:rPr lang="de-DE" sz="2300" dirty="0"/>
              <a:t> eine Pflegende </a:t>
            </a:r>
            <a:r>
              <a:rPr lang="de-DE" sz="2300" dirty="0" err="1"/>
              <a:t>in‘s</a:t>
            </a:r>
            <a:r>
              <a:rPr lang="de-DE" sz="2300" dirty="0"/>
              <a:t> Wanken kommt, wanken wir alle. </a:t>
            </a:r>
          </a:p>
          <a:p>
            <a:pPr marL="0" indent="0">
              <a:buNone/>
            </a:pPr>
            <a:r>
              <a:rPr lang="de-DE" sz="2300" b="1" dirty="0"/>
              <a:t>Wenn</a:t>
            </a:r>
            <a:r>
              <a:rPr lang="de-DE" sz="2300" dirty="0"/>
              <a:t> eine Pflegende den Mut hat, voranzugehen und zu führen, gewinnen wir alle ein wenig mehr Mut.</a:t>
            </a:r>
          </a:p>
          <a:p>
            <a:pPr marL="0" indent="0">
              <a:buNone/>
            </a:pPr>
            <a:r>
              <a:rPr lang="de-DE" sz="2300" b="1" dirty="0"/>
              <a:t>Wenn</a:t>
            </a:r>
            <a:r>
              <a:rPr lang="de-DE" sz="2300" dirty="0"/>
              <a:t> eine Pflegende sich selbst aufrichtet, erheben wir uns alle mit ihr.</a:t>
            </a:r>
          </a:p>
          <a:p>
            <a:pPr marL="0" indent="0">
              <a:buNone/>
            </a:pPr>
            <a:r>
              <a:rPr lang="de-DE" sz="2300" b="1" dirty="0"/>
              <a:t>Wenn</a:t>
            </a:r>
            <a:r>
              <a:rPr lang="de-DE" sz="2300" dirty="0"/>
              <a:t> eine Pflegende sich selbst stärkt, stärkt sie alle Pflegenden.</a:t>
            </a:r>
          </a:p>
          <a:p>
            <a:pPr marL="0" indent="0">
              <a:buNone/>
            </a:pPr>
            <a:r>
              <a:rPr lang="de-DE" sz="2300" b="1" dirty="0"/>
              <a:t>Wenn</a:t>
            </a:r>
            <a:r>
              <a:rPr lang="de-DE" sz="2300" dirty="0"/>
              <a:t> eine Pflegende daran arbeitet, eine bessere Zukunft zu schaffen, gestaltet sie diese Zukunft für uns alle.</a:t>
            </a:r>
          </a:p>
        </p:txBody>
      </p:sp>
      <p:sp>
        <p:nvSpPr>
          <p:cNvPr id="2" name="Rechteck 1"/>
          <p:cNvSpPr/>
          <p:nvPr/>
        </p:nvSpPr>
        <p:spPr>
          <a:xfrm>
            <a:off x="5275604" y="6090487"/>
            <a:ext cx="6038769" cy="323165"/>
          </a:xfrm>
          <a:prstGeom prst="rect">
            <a:avLst/>
          </a:prstGeom>
        </p:spPr>
        <p:txBody>
          <a:bodyPr wrap="none">
            <a:spAutoFit/>
          </a:bodyPr>
          <a:lstStyle/>
          <a:p>
            <a:r>
              <a:rPr lang="de-DE" sz="1500" dirty="0"/>
              <a:t>(unter freundlicher Genehmigung von Donna </a:t>
            </a:r>
            <a:r>
              <a:rPr lang="de-DE" sz="1500" dirty="0" err="1"/>
              <a:t>Cardillo</a:t>
            </a:r>
            <a:r>
              <a:rPr lang="de-DE" sz="1500" dirty="0"/>
              <a:t>; eigene Übersetzung)</a:t>
            </a:r>
          </a:p>
        </p:txBody>
      </p:sp>
    </p:spTree>
    <p:extLst>
      <p:ext uri="{BB962C8B-B14F-4D97-AF65-F5344CB8AC3E}">
        <p14:creationId xmlns:p14="http://schemas.microsoft.com/office/powerpoint/2010/main" val="24074603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49</a:t>
            </a:fld>
            <a:endParaRPr lang="de-DE"/>
          </a:p>
        </p:txBody>
      </p:sp>
      <p:graphicFrame>
        <p:nvGraphicFramePr>
          <p:cNvPr id="6" name="Inhaltsplatzhalter 5"/>
          <p:cNvGraphicFramePr>
            <a:graphicFrameLocks/>
          </p:cNvGraphicFramePr>
          <p:nvPr>
            <p:extLst>
              <p:ext uri="{D42A27DB-BD31-4B8C-83A1-F6EECF244321}">
                <p14:modId xmlns:p14="http://schemas.microsoft.com/office/powerpoint/2010/main" val="3156764463"/>
              </p:ext>
            </p:extLst>
          </p:nvPr>
        </p:nvGraphicFramePr>
        <p:xfrm>
          <a:off x="850725" y="3143249"/>
          <a:ext cx="10515600" cy="3033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el 1"/>
          <p:cNvSpPr>
            <a:spLocks noGrp="1"/>
          </p:cNvSpPr>
          <p:nvPr>
            <p:ph type="title"/>
          </p:nvPr>
        </p:nvSpPr>
        <p:spPr>
          <a:xfrm>
            <a:off x="3508853" y="468868"/>
            <a:ext cx="5199345" cy="871418"/>
          </a:xfrm>
        </p:spPr>
        <p:txBody>
          <a:bodyPr>
            <a:normAutofit/>
          </a:bodyPr>
          <a:lstStyle/>
          <a:p>
            <a:pPr algn="ctr"/>
            <a:r>
              <a:rPr lang="de-DE" dirty="0">
                <a:solidFill>
                  <a:srgbClr val="007094"/>
                </a:solidFill>
              </a:rPr>
              <a:t>Erweiterter Transfer</a:t>
            </a:r>
          </a:p>
        </p:txBody>
      </p:sp>
      <p:pic>
        <p:nvPicPr>
          <p:cNvPr id="9" name="Grafik 8" descr="C:\Users\user\AppData\Local\Microsoft\Windows\INetCache\Content.Word\Transferphase.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0335" y="1340286"/>
            <a:ext cx="2063698" cy="955375"/>
          </a:xfrm>
          <a:prstGeom prst="rect">
            <a:avLst/>
          </a:prstGeom>
          <a:noFill/>
          <a:ln>
            <a:noFill/>
          </a:ln>
        </p:spPr>
      </p:pic>
      <p:pic>
        <p:nvPicPr>
          <p:cNvPr id="10" name="Picture 3" descr="Vertiefungsphas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408678" y="1969292"/>
            <a:ext cx="227427" cy="51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1475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8360" y="604159"/>
            <a:ext cx="10515600" cy="1255965"/>
          </a:xfrm>
        </p:spPr>
        <p:txBody>
          <a:bodyPr>
            <a:noAutofit/>
          </a:bodyPr>
          <a:lstStyle/>
          <a:p>
            <a:pPr algn="ctr"/>
            <a:r>
              <a:rPr lang="de-DE" dirty="0">
                <a:solidFill>
                  <a:srgbClr val="007094"/>
                </a:solidFill>
              </a:rPr>
              <a:t>Pflegerisches Handeln bei klimabedingten Erkrankungen anleiten anleiten</a:t>
            </a:r>
          </a:p>
        </p:txBody>
      </p:sp>
      <p:sp>
        <p:nvSpPr>
          <p:cNvPr id="3" name="Inhaltsplatzhalter 2"/>
          <p:cNvSpPr>
            <a:spLocks noGrp="1"/>
          </p:cNvSpPr>
          <p:nvPr>
            <p:ph idx="1"/>
          </p:nvPr>
        </p:nvSpPr>
        <p:spPr>
          <a:xfrm>
            <a:off x="733508" y="2385971"/>
            <a:ext cx="10515600" cy="3791867"/>
          </a:xfrm>
        </p:spPr>
        <p:txBody>
          <a:bodyPr>
            <a:noAutofit/>
          </a:bodyPr>
          <a:lstStyle/>
          <a:p>
            <a:pPr marL="514350" indent="-514350">
              <a:buFont typeface="+mj-lt"/>
              <a:buAutoNum type="arabicPeriod"/>
            </a:pPr>
            <a:r>
              <a:rPr lang="de-DE" dirty="0">
                <a:solidFill>
                  <a:srgbClr val="007094"/>
                </a:solidFill>
              </a:rPr>
              <a:t>Vorstellung und Impuls</a:t>
            </a:r>
          </a:p>
          <a:p>
            <a:pPr marL="514350" indent="-514350">
              <a:buFont typeface="+mj-lt"/>
              <a:buAutoNum type="arabicPeriod"/>
            </a:pPr>
            <a:r>
              <a:rPr lang="de-DE" dirty="0"/>
              <a:t>Wahrheit oder Mythos: Klimawandel und Falschmeldungen</a:t>
            </a:r>
          </a:p>
          <a:p>
            <a:pPr marL="514350" indent="-514350">
              <a:buFont typeface="+mj-lt"/>
              <a:buAutoNum type="arabicPeriod"/>
            </a:pPr>
            <a:r>
              <a:rPr lang="de-DE" dirty="0"/>
              <a:t>Auswirkungen des Klimawandels auf die menschliche Gesundheit</a:t>
            </a:r>
          </a:p>
          <a:p>
            <a:pPr marL="514350" indent="-514350">
              <a:buFont typeface="+mj-lt"/>
              <a:buAutoNum type="arabicPeriod"/>
            </a:pPr>
            <a:r>
              <a:rPr lang="de-DE" dirty="0"/>
              <a:t>Transfer: Die 6-Hüte Methode</a:t>
            </a:r>
          </a:p>
          <a:p>
            <a:pPr marL="514350" indent="-514350">
              <a:buFont typeface="+mj-lt"/>
              <a:buAutoNum type="arabicPeriod"/>
            </a:pPr>
            <a:r>
              <a:rPr lang="de-DE" dirty="0"/>
              <a:t>Ausblick</a:t>
            </a:r>
          </a:p>
          <a:p>
            <a:pPr marL="514350" indent="-514350">
              <a:buFont typeface="+mj-lt"/>
              <a:buAutoNum type="arabicPeriod"/>
            </a:pPr>
            <a:r>
              <a:rPr lang="de-DE" dirty="0"/>
              <a:t>Pflegfachpersonen als </a:t>
            </a:r>
            <a:r>
              <a:rPr lang="de-DE" dirty="0" err="1"/>
              <a:t>Changemaker</a:t>
            </a:r>
            <a:endParaRPr lang="de-DE" dirty="0"/>
          </a:p>
          <a:p>
            <a:pPr marL="0" indent="0">
              <a:buNone/>
            </a:pPr>
            <a:endParaRPr lang="de-DE" dirty="0"/>
          </a:p>
          <a:p>
            <a:pPr marL="514350" indent="-514350">
              <a:buFont typeface="+mj-lt"/>
              <a:buAutoNum type="arabicPeriod"/>
            </a:pPr>
            <a:endParaRPr lang="de-DE" dirty="0"/>
          </a:p>
        </p:txBody>
      </p:sp>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5</a:t>
            </a:fld>
            <a:endParaRPr lang="de-DE"/>
          </a:p>
        </p:txBody>
      </p:sp>
    </p:spTree>
    <p:extLst>
      <p:ext uri="{BB962C8B-B14F-4D97-AF65-F5344CB8AC3E}">
        <p14:creationId xmlns:p14="http://schemas.microsoft.com/office/powerpoint/2010/main" val="6626448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umsplatzhalter 6"/>
          <p:cNvSpPr>
            <a:spLocks noGrp="1"/>
          </p:cNvSpPr>
          <p:nvPr>
            <p:ph type="dt" sz="half" idx="10"/>
          </p:nvPr>
        </p:nvSpPr>
        <p:spPr/>
        <p:txBody>
          <a:bodyPr/>
          <a:lstStyle/>
          <a:p>
            <a:fld id="{0B042045-8566-4596-9FDD-8EB2F3A771B9}" type="datetime1">
              <a:rPr lang="de-DE" smtClean="0"/>
              <a:t>17.03.2026</a:t>
            </a:fld>
            <a:endParaRPr lang="de-DE"/>
          </a:p>
        </p:txBody>
      </p:sp>
      <p:sp>
        <p:nvSpPr>
          <p:cNvPr id="8" name="Foliennummernplatzhalter 7"/>
          <p:cNvSpPr>
            <a:spLocks noGrp="1"/>
          </p:cNvSpPr>
          <p:nvPr>
            <p:ph type="sldNum" sz="quarter" idx="12"/>
          </p:nvPr>
        </p:nvSpPr>
        <p:spPr/>
        <p:txBody>
          <a:bodyPr/>
          <a:lstStyle/>
          <a:p>
            <a:fld id="{8B252D48-C67B-44A6-8265-40F3173E8570}" type="slidenum">
              <a:rPr lang="de-DE" smtClean="0"/>
              <a:t>50</a:t>
            </a:fld>
            <a:endParaRPr lang="de-DE"/>
          </a:p>
        </p:txBody>
      </p:sp>
      <p:sp>
        <p:nvSpPr>
          <p:cNvPr id="9" name="Textfeld 8"/>
          <p:cNvSpPr txBox="1"/>
          <p:nvPr/>
        </p:nvSpPr>
        <p:spPr>
          <a:xfrm>
            <a:off x="3698854" y="527537"/>
            <a:ext cx="4823244" cy="769441"/>
          </a:xfrm>
          <a:prstGeom prst="rect">
            <a:avLst/>
          </a:prstGeom>
          <a:noFill/>
        </p:spPr>
        <p:txBody>
          <a:bodyPr wrap="none" rtlCol="0">
            <a:spAutoFit/>
          </a:bodyPr>
          <a:lstStyle/>
          <a:p>
            <a:pPr algn="ctr"/>
            <a:r>
              <a:rPr lang="de-DE" sz="4400" dirty="0">
                <a:solidFill>
                  <a:srgbClr val="007094"/>
                </a:solidFill>
                <a:latin typeface="Calibri" panose="020F0502020204030204" pitchFamily="34" charset="0"/>
                <a:cs typeface="Calibri" panose="020F0502020204030204" pitchFamily="34" charset="0"/>
              </a:rPr>
              <a:t>Abschluss: Reflexion</a:t>
            </a:r>
          </a:p>
        </p:txBody>
      </p:sp>
      <p:sp>
        <p:nvSpPr>
          <p:cNvPr id="3" name="Textfeld 2"/>
          <p:cNvSpPr txBox="1"/>
          <p:nvPr/>
        </p:nvSpPr>
        <p:spPr>
          <a:xfrm>
            <a:off x="531628" y="1860693"/>
            <a:ext cx="10972800" cy="1446550"/>
          </a:xfrm>
          <a:prstGeom prst="rect">
            <a:avLst/>
          </a:prstGeom>
          <a:noFill/>
        </p:spPr>
        <p:txBody>
          <a:bodyPr wrap="square" rtlCol="0">
            <a:spAutoFit/>
          </a:bodyPr>
          <a:lstStyle/>
          <a:p>
            <a:pPr algn="ctr"/>
            <a:r>
              <a:rPr lang="de-DE" sz="4400" dirty="0"/>
              <a:t>Was konnten Sie aus der heutigen Veranstaltung mitnehmen?</a:t>
            </a:r>
          </a:p>
        </p:txBody>
      </p:sp>
      <p:pic>
        <p:nvPicPr>
          <p:cNvPr id="10" name="Grafik 9" descr="C:\Users\user\AppData\Local\Microsoft\Windows\INetCache\Content.Word\Abschlussphas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67113" y="2542455"/>
            <a:ext cx="2028651" cy="3813895"/>
          </a:xfrm>
          <a:prstGeom prst="rect">
            <a:avLst/>
          </a:prstGeom>
          <a:noFill/>
          <a:ln>
            <a:noFill/>
          </a:ln>
        </p:spPr>
      </p:pic>
    </p:spTree>
    <p:extLst>
      <p:ext uri="{BB962C8B-B14F-4D97-AF65-F5344CB8AC3E}">
        <p14:creationId xmlns:p14="http://schemas.microsoft.com/office/powerpoint/2010/main" val="5661167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51</a:t>
            </a:fld>
            <a:endParaRPr lang="de-DE"/>
          </a:p>
        </p:txBody>
      </p:sp>
      <p:sp>
        <p:nvSpPr>
          <p:cNvPr id="8" name="Inhaltsplatzhalter 3"/>
          <p:cNvSpPr>
            <a:spLocks noGrp="1"/>
          </p:cNvSpPr>
          <p:nvPr>
            <p:ph sz="half" idx="4294967295"/>
          </p:nvPr>
        </p:nvSpPr>
        <p:spPr>
          <a:xfrm>
            <a:off x="538855" y="1287161"/>
            <a:ext cx="11394920" cy="5434314"/>
          </a:xfrm>
          <a:prstGeom prst="rect">
            <a:avLst/>
          </a:prstGeom>
        </p:spPr>
        <p:txBody>
          <a:bodyPr>
            <a:noAutofit/>
          </a:bodyPr>
          <a:lstStyle/>
          <a:p>
            <a:pPr marL="0" indent="0">
              <a:spcBef>
                <a:spcPts val="0"/>
              </a:spcBef>
              <a:buNone/>
            </a:pPr>
            <a:endParaRPr lang="de-DE" sz="1100" dirty="0">
              <a:latin typeface="Calibri" panose="020F0502020204030204" pitchFamily="34" charset="0"/>
              <a:cs typeface="Calibri" panose="020F0502020204030204" pitchFamily="34" charset="0"/>
            </a:endParaRPr>
          </a:p>
          <a:p>
            <a:pPr>
              <a:spcBef>
                <a:spcPts val="0"/>
              </a:spcBef>
            </a:pPr>
            <a:endParaRPr lang="de-DE" sz="1100" u="sng"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Augsburger Allgemeine. (2025). </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Naturkatastrophen: Der Klimawandel kostet hunderte Milliarden</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3">
                  <a:extLst>
                    <a:ext uri="{A12FA001-AC4F-418D-AE19-62706E023703}">
                      <ahyp:hlinkClr xmlns:ahyp="http://schemas.microsoft.com/office/drawing/2018/hyperlinkcolor" val="tx"/>
                    </a:ext>
                  </a:extLst>
                </a:hlinkClick>
              </a:rPr>
              <a:t>https://www.augsburger-allgemeine.de/wirtschaft/naturkatastrophen-der-klimawandel-kostet-hunderte-milliarden-104421826</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Australian Government. (2021). </a:t>
            </a:r>
            <a:r>
              <a:rPr kumimoji="0" lang="en-US"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2020 Bushfire Royal Commission</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2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4">
                  <a:extLst>
                    <a:ext uri="{A12FA001-AC4F-418D-AE19-62706E023703}">
                      <ahyp:hlinkClr xmlns:ahyp="http://schemas.microsoft.com/office/drawing/2018/hyperlinkcolor" val="tx"/>
                    </a:ext>
                  </a:extLst>
                </a:hlinkClick>
              </a:rPr>
              <a:t>https://www.royalcommission.gov.au</a:t>
            </a:r>
            <a:endParaRPr kumimoji="0" lang="en-US" sz="12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Ärzteblatt (2020). </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Trump sorgt für Fassungslosigkeit mit Äußerungen zu Behandlung von COVID-19-Patienten</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5">
                  <a:extLst>
                    <a:ext uri="{A12FA001-AC4F-418D-AE19-62706E023703}">
                      <ahyp:hlinkClr xmlns:ahyp="http://schemas.microsoft.com/office/drawing/2018/hyperlinkcolor" val="tx"/>
                    </a:ext>
                  </a:extLst>
                </a:hlinkClick>
              </a:rPr>
              <a:t>https://www.aerzteblatt.de/news/trump-sorgt-fuer-fassungslosigkeit-mit-aeusserungen-zu-behandlung-von-covid-19-patienten-a50eea1a-380b-4941-877d-5c4e78b2c137</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Ärzteblatt (2021). </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Nach der Flut suchen immer mehr Betroffene psychologische Hilfe</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6">
                  <a:extLst>
                    <a:ext uri="{A12FA001-AC4F-418D-AE19-62706E023703}">
                      <ahyp:hlinkClr xmlns:ahyp="http://schemas.microsoft.com/office/drawing/2018/hyperlinkcolor" val="tx"/>
                    </a:ext>
                  </a:extLst>
                </a:hlinkClick>
              </a:rPr>
              <a:t>https://www.aerzteblatt.de/nachrichten/127218/Nach-der-Flut-suchen-immer-mehr-Betroffene-psychologische-Hilfe</a:t>
            </a:r>
            <a:endParaRPr kumimoji="0" lang="de-DE" sz="12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Ärzteblatt (2023</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Klimakrise: Wie Infektionen über Wasser, Nahrung und Vektoren zunehmen</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7">
                  <a:extLst>
                    <a:ext uri="{A12FA001-AC4F-418D-AE19-62706E023703}">
                      <ahyp:hlinkClr xmlns:ahyp="http://schemas.microsoft.com/office/drawing/2018/hyperlinkcolor" val="tx"/>
                    </a:ext>
                  </a:extLst>
                </a:hlinkClick>
              </a:rPr>
              <a:t>https://www.aerzteblatt.de/nachrichten/143581/Klimakrise-Wie-Infektionen-ueber-Wasser-Nahrung-und-Vektoren-zunehmen</a:t>
            </a:r>
            <a:endParaRPr kumimoji="0" lang="de-DE" sz="12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Beyer, R. M.,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Manica</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 &amp; Mora, C. (2021).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Shifts</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in global bat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diversity</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suggest</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 possible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role</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of</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climate</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change</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in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the</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emergence</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of</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SARS-CoV-1 and SARS-CoV-2. Science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of</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the</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Total Environment, 767, 145413. </a:t>
            </a:r>
            <a:r>
              <a:rPr kumimoji="0" lang="de-DE" sz="12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8">
                  <a:extLst>
                    <a:ext uri="{A12FA001-AC4F-418D-AE19-62706E023703}">
                      <ahyp:hlinkClr xmlns:ahyp="http://schemas.microsoft.com/office/drawing/2018/hyperlinkcolor" val="tx"/>
                    </a:ext>
                  </a:extLst>
                </a:hlinkClick>
              </a:rPr>
              <a:t>https://doi.org/10.1016/j.scitotenv.2021.145413</a:t>
            </a:r>
            <a:endParaRPr kumimoji="0" lang="de-DE" sz="12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Bundesamt für Strahlenschutz (BfS) (2024). </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Klimawandel und UV-Strahlung: Gesundheitsrisiken durch erhöhte UV-Strahlung. </a:t>
            </a:r>
            <a:r>
              <a:rPr kumimoji="0" lang="de-DE" sz="12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9">
                  <a:extLst>
                    <a:ext uri="{A12FA001-AC4F-418D-AE19-62706E023703}">
                      <ahyp:hlinkClr xmlns:ahyp="http://schemas.microsoft.com/office/drawing/2018/hyperlinkcolor" val="tx"/>
                    </a:ext>
                  </a:extLst>
                </a:hlinkClick>
              </a:rPr>
              <a:t>https://www.bfs.de/DE/themen/opt/uv/klimawandel-uv/klima-uv-erkrankung/klimawandel-uv-erkrankung.html;jsessionid=6EB973F6CFC55F5B39312CC91ABFFC7A.internet641</a:t>
            </a:r>
            <a:endParaRPr kumimoji="0" lang="de-DE" sz="12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Bundesinstitut für Risikobewertung (BfR) (o. J.). </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Zoonosen</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0"/>
              </a:rPr>
              <a:t>https://www.bfr.bund.de/de/zoonosen.html</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0"/>
              </a:rPr>
              <a:t> Stand 18.10.2024</a:t>
            </a:r>
            <a:endPar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Bundesministerium für Umwelt, Naturschutz und nukleare Sicherheit (BMUV) (o. J.). </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Infektionserreger und Gesundheit im Klimawandel. </a:t>
            </a:r>
            <a:r>
              <a:rPr kumimoji="0" lang="de-DE" sz="12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1">
                  <a:extLst>
                    <a:ext uri="{A12FA001-AC4F-418D-AE19-62706E023703}">
                      <ahyp:hlinkClr xmlns:ahyp="http://schemas.microsoft.com/office/drawing/2018/hyperlinkcolor" val="tx"/>
                    </a:ext>
                  </a:extLst>
                </a:hlinkClick>
              </a:rPr>
              <a:t>https://www.bmuv.de/themen/gesundheit/gesundheit-im-klimawandel/infektionserreger</a:t>
            </a:r>
            <a:endParaRPr kumimoji="0" lang="de-DE" sz="12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Bundeszentrale für politische Bildung (bpb) (2019). </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Umwelt- und Klimamigration: Begriffe und Definitionen</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2">
                  <a:extLst>
                    <a:ext uri="{A12FA001-AC4F-418D-AE19-62706E023703}">
                      <ahyp:hlinkClr xmlns:ahyp="http://schemas.microsoft.com/office/drawing/2018/hyperlinkcolor" val="tx"/>
                    </a:ext>
                  </a:extLst>
                </a:hlinkClick>
              </a:rPr>
              <a:t>https://www.bpb.de/themen/migration-integration/kurzdossiers/286832/umwelt-und-klimamigration-begriffe-und-definitionen/</a:t>
            </a:r>
            <a:endParaRPr kumimoji="0" lang="de-DE" sz="12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lvl="0">
              <a:spcBef>
                <a:spcPts val="0"/>
              </a:spcBef>
            </a:pPr>
            <a:endParaRPr lang="de-DE" sz="1100" dirty="0">
              <a:latin typeface="Calibri" panose="020F0502020204030204" pitchFamily="34" charset="0"/>
              <a:cs typeface="Calibri" panose="020F0502020204030204" pitchFamily="34" charset="0"/>
            </a:endParaRPr>
          </a:p>
          <a:p>
            <a:pPr lvl="0">
              <a:spcBef>
                <a:spcPts val="0"/>
              </a:spcBef>
            </a:pPr>
            <a:endParaRPr lang="de-DE" sz="1100" dirty="0">
              <a:latin typeface="Calibri" panose="020F0502020204030204" pitchFamily="34" charset="0"/>
              <a:cs typeface="Calibri" panose="020F0502020204030204" pitchFamily="34" charset="0"/>
            </a:endParaRPr>
          </a:p>
          <a:p>
            <a:pPr>
              <a:spcBef>
                <a:spcPts val="0"/>
              </a:spcBef>
            </a:pPr>
            <a:endParaRPr lang="de-DE" sz="1100" dirty="0">
              <a:latin typeface="Calibri" panose="020F0502020204030204" pitchFamily="34" charset="0"/>
              <a:cs typeface="Calibri" panose="020F0502020204030204" pitchFamily="34" charset="0"/>
            </a:endParaRPr>
          </a:p>
        </p:txBody>
      </p:sp>
      <p:sp>
        <p:nvSpPr>
          <p:cNvPr id="9" name="Titel 1"/>
          <p:cNvSpPr txBox="1">
            <a:spLocks/>
          </p:cNvSpPr>
          <p:nvPr/>
        </p:nvSpPr>
        <p:spPr>
          <a:xfrm>
            <a:off x="4942114" y="544284"/>
            <a:ext cx="2318657" cy="7366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de-DE" dirty="0">
                <a:solidFill>
                  <a:srgbClr val="007094"/>
                </a:solidFill>
              </a:rPr>
              <a:t>Literatur</a:t>
            </a:r>
          </a:p>
        </p:txBody>
      </p:sp>
    </p:spTree>
    <p:extLst>
      <p:ext uri="{BB962C8B-B14F-4D97-AF65-F5344CB8AC3E}">
        <p14:creationId xmlns:p14="http://schemas.microsoft.com/office/powerpoint/2010/main" val="2444194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52</a:t>
            </a:fld>
            <a:endParaRPr lang="de-DE"/>
          </a:p>
        </p:txBody>
      </p:sp>
      <p:sp>
        <p:nvSpPr>
          <p:cNvPr id="8" name="Inhaltsplatzhalter 3"/>
          <p:cNvSpPr>
            <a:spLocks noGrp="1"/>
          </p:cNvSpPr>
          <p:nvPr>
            <p:ph sz="half" idx="4294967295"/>
          </p:nvPr>
        </p:nvSpPr>
        <p:spPr>
          <a:xfrm>
            <a:off x="544274" y="1280917"/>
            <a:ext cx="11411423" cy="5525627"/>
          </a:xfrm>
          <a:prstGeom prst="rect">
            <a:avLst/>
          </a:prstGeom>
        </p:spPr>
        <p:txBody>
          <a:bodyPr>
            <a:noAutofit/>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Bundeszentrale für politische Bildung (bpb) (o. J.). </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#StopFakeNews – Fake News erkennen</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3">
                  <a:extLst>
                    <a:ext uri="{A12FA001-AC4F-418D-AE19-62706E023703}">
                      <ahyp:hlinkClr xmlns:ahyp="http://schemas.microsoft.com/office/drawing/2018/hyperlinkcolor" val="tx"/>
                    </a:ext>
                  </a:extLst>
                </a:hlinkClick>
              </a:rPr>
              <a:t>https://www.bpb.de/gesellschaft/medien-und-sport/fake-news/308020/stopfakenews-fake-news-erkennen</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Canadian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Interagency</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Forest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Fire</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Centre</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(CIFFC) (2023). </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2023 Canada </a:t>
            </a:r>
            <a:r>
              <a:rPr kumimoji="0" lang="de-DE" sz="12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report</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https://www.ciffc.ca/sites/default/files/2024-03/CIFFC_2023CanadaReport_FINAL.pdf</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Cardillo</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D. (o. J.). </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Donna </a:t>
            </a:r>
            <a:r>
              <a:rPr kumimoji="0" lang="de-DE" sz="12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Cardillo</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The Inspiration Nurse</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https://donnacardillo.com/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Castellini</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G.,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Pinel</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H.,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Acampora</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M.,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Lucini</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L.,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Barello</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S. &amp;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Castiglioni</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C. (2024). Understanding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the</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role</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of</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hope</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in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climate</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change</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risk</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perception</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cross-sectional</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study</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Journal </a:t>
            </a:r>
            <a:r>
              <a:rPr kumimoji="0" lang="de-DE" sz="12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of</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Risk Research</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1–17. https://doi.org/10.1080/13669877.2024.2368207</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Deutsche Gesellschaft für Pflegewissenschaft e. V. (DGP). (2025). </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Stellungnahme der Deutschen Gesellschaft für Pflegewissenschaft e.V. (DGP) zur Dialogfassung Weiterentwicklung der Deutschen Nachhaltigkeitsstrategie</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4"/>
              </a:rPr>
              <a:t>https://dg-pflegewissenschaft.de/wp-content/uploads/2024/07/2024_07_25_Stellungnahme-Deutsche-Nachhaltigkeitsstrategie.pdf</a:t>
            </a:r>
            <a:endPar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Deutscher Bauernverband (o. J.). </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Die Auswirkungen des Klimawandels auf die Landwirtschaft</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5">
                  <a:extLst>
                    <a:ext uri="{A12FA001-AC4F-418D-AE19-62706E023703}">
                      <ahyp:hlinkClr xmlns:ahyp="http://schemas.microsoft.com/office/drawing/2018/hyperlinkcolor" val="tx"/>
                    </a:ext>
                  </a:extLst>
                </a:hlinkClick>
              </a:rPr>
              <a:t>https://www.bauernverband.de/topartikel/die-auswirkungen-des-klimawandels-auf-die-landwirtschaft</a:t>
            </a:r>
            <a:endPar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Deutscher Berufsverband für Pflegeberufe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DBfK</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(o. J.). </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Community Health Nursing. </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6">
                  <a:extLst>
                    <a:ext uri="{A12FA001-AC4F-418D-AE19-62706E023703}">
                      <ahyp:hlinkClr xmlns:ahyp="http://schemas.microsoft.com/office/drawing/2018/hyperlinkcolor" val="tx"/>
                    </a:ext>
                  </a:extLst>
                </a:hlinkClick>
              </a:rPr>
              <a:t>https://www.dbfk.de/de/berufspolitik/community-health-nursing/</a:t>
            </a:r>
            <a:endPar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El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Garroussi</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S., Di Giuseppe, F., Barnard, C. &amp; Wetterhall, F. (2024). </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Europe </a:t>
            </a:r>
            <a:r>
              <a:rPr kumimoji="0" lang="de-DE" sz="12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faces</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up</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to</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tenfold</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increase</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in extreme </a:t>
            </a:r>
            <a:r>
              <a:rPr kumimoji="0" lang="de-DE" sz="12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fires</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in a </a:t>
            </a:r>
            <a:r>
              <a:rPr kumimoji="0" lang="de-DE" sz="12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warming</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climate</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npj</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Climate and </a:t>
            </a:r>
            <a:r>
              <a:rPr kumimoji="0" lang="de-DE" sz="12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Atmospheric</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Science</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7,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Article</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30. </a:t>
            </a:r>
            <a:r>
              <a:rPr kumimoji="0" lang="de-DE" sz="12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7">
                  <a:extLst>
                    <a:ext uri="{A12FA001-AC4F-418D-AE19-62706E023703}">
                      <ahyp:hlinkClr xmlns:ahyp="http://schemas.microsoft.com/office/drawing/2018/hyperlinkcolor" val="tx"/>
                    </a:ext>
                  </a:extLst>
                </a:hlinkClick>
              </a:rPr>
              <a:t>https://doi.org/10.1038/s41612-024-00575-8</a:t>
            </a:r>
            <a:endParaRPr kumimoji="0" lang="de-DE" sz="12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Europäische Kommission (o. J a). </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Desinformation in Bezug auf den Klimawandel. </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8">
                  <a:extLst>
                    <a:ext uri="{A12FA001-AC4F-418D-AE19-62706E023703}">
                      <ahyp:hlinkClr xmlns:ahyp="http://schemas.microsoft.com/office/drawing/2018/hyperlinkcolor" val="tx"/>
                    </a:ext>
                  </a:extLst>
                </a:hlinkClick>
              </a:rPr>
              <a:t>https://climate.ec.europa.eu/eu-action/climate-disinformation_de</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Europäische Kommission (o. J. b). </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Waldbrände in Griechenland: Bislang größter Brandbekämpfungseinsatz der EU aus der Luft</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9">
                  <a:extLst>
                    <a:ext uri="{A12FA001-AC4F-418D-AE19-62706E023703}">
                      <ahyp:hlinkClr xmlns:ahyp="http://schemas.microsoft.com/office/drawing/2018/hyperlinkcolor" val="tx"/>
                    </a:ext>
                  </a:extLst>
                </a:hlinkClick>
              </a:rPr>
              <a:t>https://germany.representation.ec.europa.eu/news/waldbrande-griechenland-bislang-grosster-brandbekampfungseinsatz-der-eu-aus-der-luft-2023-08-29_de</a:t>
            </a:r>
            <a:endParaRPr kumimoji="0" lang="de-DE" sz="12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Europäische Kommission (o. J. c). </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Folgen des Klimawandels</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0">
                  <a:extLst>
                    <a:ext uri="{A12FA001-AC4F-418D-AE19-62706E023703}">
                      <ahyp:hlinkClr xmlns:ahyp="http://schemas.microsoft.com/office/drawing/2018/hyperlinkcolor" val="tx"/>
                    </a:ext>
                  </a:extLst>
                </a:hlinkClick>
              </a:rPr>
              <a:t>https://climate.ec.europa.eu/climate-change/consequences-climate-change_de</a:t>
            </a:r>
            <a:endParaRPr kumimoji="0" lang="de-DE" sz="12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de-DE" sz="12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Ewers, M. im Interview mit Lücke, S. (2024). Katastrophenpflege ist ein Auftrag für die gesamte Berufsgruppe. </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Die Schwester Der Pfleger</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50(9), 4–11.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Bibliomed</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med. Verlagsgesellschaft. ISSN 0340-5303.</a:t>
            </a:r>
          </a:p>
          <a:p>
            <a:pPr>
              <a:spcBef>
                <a:spcPts val="0"/>
              </a:spcBef>
            </a:pPr>
            <a:endParaRPr lang="de-DE" sz="1100" dirty="0">
              <a:cs typeface="Calibri" panose="020F0502020204030204" pitchFamily="34" charset="0"/>
            </a:endParaRPr>
          </a:p>
        </p:txBody>
      </p:sp>
      <p:sp>
        <p:nvSpPr>
          <p:cNvPr id="7" name="Titel 1"/>
          <p:cNvSpPr txBox="1">
            <a:spLocks/>
          </p:cNvSpPr>
          <p:nvPr/>
        </p:nvSpPr>
        <p:spPr>
          <a:xfrm>
            <a:off x="4942114" y="544284"/>
            <a:ext cx="2318657" cy="7366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de-DE" dirty="0">
                <a:solidFill>
                  <a:srgbClr val="007094"/>
                </a:solidFill>
              </a:rPr>
              <a:t>Literatur</a:t>
            </a:r>
          </a:p>
        </p:txBody>
      </p:sp>
    </p:spTree>
    <p:extLst>
      <p:ext uri="{BB962C8B-B14F-4D97-AF65-F5344CB8AC3E}">
        <p14:creationId xmlns:p14="http://schemas.microsoft.com/office/powerpoint/2010/main" val="33227362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53</a:t>
            </a:fld>
            <a:endParaRPr lang="de-DE"/>
          </a:p>
        </p:txBody>
      </p:sp>
      <p:sp>
        <p:nvSpPr>
          <p:cNvPr id="8" name="Inhaltsplatzhalter 3"/>
          <p:cNvSpPr>
            <a:spLocks noGrp="1"/>
          </p:cNvSpPr>
          <p:nvPr>
            <p:ph sz="half" idx="4294967295"/>
          </p:nvPr>
        </p:nvSpPr>
        <p:spPr>
          <a:xfrm>
            <a:off x="550388" y="1287161"/>
            <a:ext cx="11091223" cy="5434314"/>
          </a:xfrm>
          <a:prstGeom prst="rect">
            <a:avLst/>
          </a:prstGeom>
        </p:spPr>
        <p:txBody>
          <a:bodyPr>
            <a:noAutofit/>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de-DE"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German Research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Centre</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for</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Geosciences</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(GFZ). (2024). </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Mehr Erdbeben durch menschengemachten Klimawandel. </a:t>
            </a:r>
            <a:r>
              <a:rPr kumimoji="0" lang="de-DE" sz="12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3">
                  <a:extLst>
                    <a:ext uri="{A12FA001-AC4F-418D-AE19-62706E023703}">
                      <ahyp:hlinkClr xmlns:ahyp="http://schemas.microsoft.com/office/drawing/2018/hyperlinkcolor" val="tx"/>
                    </a:ext>
                  </a:extLst>
                </a:hlinkClick>
              </a:rPr>
              <a:t>https://www.gfz-potsdam.de/presse/meldungen/detailansicht/mehr-erdbeben-durch-menschengemachten-klimawandel</a:t>
            </a:r>
            <a:endParaRPr kumimoji="0" lang="de-DE" sz="12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de-DE" sz="12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Gesundheitsamt Baden-Württemberg. (o. J.). </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Gesundheitliche Folgen von Hitze</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Landesgesundheitsamt Baden-Württemberg. </a:t>
            </a:r>
            <a:r>
              <a:rPr kumimoji="0" lang="de-DE" sz="12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4">
                  <a:extLst>
                    <a:ext uri="{A12FA001-AC4F-418D-AE19-62706E023703}">
                      <ahyp:hlinkClr xmlns:ahyp="http://schemas.microsoft.com/office/drawing/2018/hyperlinkcolor" val="tx"/>
                    </a:ext>
                  </a:extLst>
                </a:hlinkClick>
              </a:rPr>
              <a:t>https://www.gesundheitsamt-bw.de/lga/de/themen/gesundheit-umwelt/gesundheit-hitze/gesundheitliche-folgen/</a:t>
            </a:r>
            <a:endParaRPr kumimoji="0" lang="de-DE" sz="12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Greenpeace. (o. J.). </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Klimaangst: Lösungsstrategie</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5">
                  <a:extLst>
                    <a:ext uri="{A12FA001-AC4F-418D-AE19-62706E023703}">
                      <ahyp:hlinkClr xmlns:ahyp="http://schemas.microsoft.com/office/drawing/2018/hyperlinkcolor" val="tx"/>
                    </a:ext>
                  </a:extLst>
                </a:hlinkClick>
              </a:rPr>
              <a:t>https://www.greenpeace.de/jugend/klimaangst-loesungsstrategie</a:t>
            </a:r>
            <a:endParaRPr kumimoji="0" lang="de-DE" sz="12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de-DE" sz="12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Heinrich Böll Stiftung. (2024). </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Der </a:t>
            </a:r>
            <a:r>
              <a:rPr kumimoji="0" lang="de-DE" sz="12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Emissionpfad</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für China, der unsere planetare Zukunft bestimmen wird</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6">
                  <a:extLst>
                    <a:ext uri="{A12FA001-AC4F-418D-AE19-62706E023703}">
                      <ahyp:hlinkClr xmlns:ahyp="http://schemas.microsoft.com/office/drawing/2018/hyperlinkcolor" val="tx"/>
                    </a:ext>
                  </a:extLst>
                </a:hlinkClick>
              </a:rPr>
              <a:t>https://www.boell.de/de/2024/10/31/der-emissionspfad-fuer-china-der-unsere-planetare-zukunft-bestimmen-wird</a:t>
            </a:r>
            <a:endPar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International Council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of</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Nurses</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(ICN). (2018).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Nurses</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climate</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change</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and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health</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International Council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of</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Nurses</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International Council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of</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Nurses</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(ICN). (2021). </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Der ICN-Ethikkodex für Pflegefachpersonen</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International Council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of</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Nurses</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7">
                  <a:extLst>
                    <a:ext uri="{A12FA001-AC4F-418D-AE19-62706E023703}">
                      <ahyp:hlinkClr xmlns:ahyp="http://schemas.microsoft.com/office/drawing/2018/hyperlinkcolor" val="tx"/>
                    </a:ext>
                  </a:extLst>
                </a:hlinkClick>
              </a:rPr>
              <a:t>https://www.dbfk.de/de/dbfk/Ethikkodex.php</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Isfort</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M. (2013). Der Pflegeberuf im Spiegel der Öffentlichkeit. </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Bundesgesundheitsblatt – Gesundheitsforschung – Gesundheitsschutz</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56(8), 1081–1087.</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Kibler</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Gröbe</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S. &amp; Matthes, F. (2023). Pflegen in Krisen und Katastrophen: Workshop-Bericht zum Lernwelten Kongress 2022 in Luzern (Schweiz). </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Padua</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18</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(5), 295-299. </a:t>
            </a:r>
            <a:r>
              <a:rPr kumimoji="0" lang="de-DE" sz="12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8">
                  <a:extLst>
                    <a:ext uri="{A12FA001-AC4F-418D-AE19-62706E023703}">
                      <ahyp:hlinkClr xmlns:ahyp="http://schemas.microsoft.com/office/drawing/2018/hyperlinkcolor" val="tx"/>
                    </a:ext>
                  </a:extLst>
                </a:hlinkClick>
              </a:rPr>
              <a:t>https://doi.org/10.1024/1861-6186/a000772</a:t>
            </a:r>
            <a:endParaRPr kumimoji="0" lang="de-DE" sz="12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Kreativitaetstechnik.com. (o. J.). </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6 Hüte Methode</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9">
                  <a:extLst>
                    <a:ext uri="{A12FA001-AC4F-418D-AE19-62706E023703}">
                      <ahyp:hlinkClr xmlns:ahyp="http://schemas.microsoft.com/office/drawing/2018/hyperlinkcolor" val="tx"/>
                    </a:ext>
                  </a:extLst>
                </a:hlinkClick>
              </a:rPr>
              <a:t>https://kreativitaetstechnik.com/6-huete-methode/</a:t>
            </a:r>
            <a:endPar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de-DE" sz="12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Migrationsdatenportal (2023). </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Umweltmigration. </a:t>
            </a:r>
            <a:r>
              <a:rPr kumimoji="0" lang="de-DE" sz="12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0">
                  <a:extLst>
                    <a:ext uri="{A12FA001-AC4F-418D-AE19-62706E023703}">
                      <ahyp:hlinkClr xmlns:ahyp="http://schemas.microsoft.com/office/drawing/2018/hyperlinkcolor" val="tx"/>
                    </a:ext>
                  </a:extLst>
                </a:hlinkClick>
              </a:rPr>
              <a:t>https://www.migrationdataportal.org/de/themes/environmental_migration</a:t>
            </a:r>
            <a:endParaRPr kumimoji="0" lang="de-DE" sz="12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de-DE" sz="12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myclimate Deutschland. (2025). </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Was ist Kohlenstoffdioxid (CO2)?. </a:t>
            </a:r>
            <a:r>
              <a:rPr kumimoji="0" lang="de-DE" sz="12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1">
                  <a:extLst>
                    <a:ext uri="{A12FA001-AC4F-418D-AE19-62706E023703}">
                      <ahyp:hlinkClr xmlns:ahyp="http://schemas.microsoft.com/office/drawing/2018/hyperlinkcolor" val="tx"/>
                    </a:ext>
                  </a:extLst>
                </a:hlinkClick>
              </a:rPr>
              <a:t>https://www.myclimate.org/de-de/informieren/faq/faq-detail/was-ist-und-wodurch-entsteht-co2/</a:t>
            </a:r>
            <a:endParaRPr kumimoji="0" lang="de-DE" sz="12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Naturschutzbund. (Nabu) (o. J.). </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Faktencheck zur Klimakrise</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2">
                  <a:extLst>
                    <a:ext uri="{A12FA001-AC4F-418D-AE19-62706E023703}">
                      <ahyp:hlinkClr xmlns:ahyp="http://schemas.microsoft.com/office/drawing/2018/hyperlinkcolor" val="tx"/>
                    </a:ext>
                  </a:extLst>
                </a:hlinkClick>
              </a:rPr>
              <a:t>https://www.nabu.de/umwelt-und-ressourcen/klima-und-luft/klimawandel/27125.html</a:t>
            </a:r>
            <a:endParaRPr kumimoji="0" lang="de-DE" sz="12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Landeszentrale für politische Bildung Baden-Württemberg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lpb</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(o. J.). </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Verschwörungstheorien</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3">
                  <a:extLst>
                    <a:ext uri="{A12FA001-AC4F-418D-AE19-62706E023703}">
                      <ahyp:hlinkClr xmlns:ahyp="http://schemas.microsoft.com/office/drawing/2018/hyperlinkcolor" val="tx"/>
                    </a:ext>
                  </a:extLst>
                </a:hlinkClick>
              </a:rPr>
              <a:t>https://www.lpb-bw.de/verschwoerungstheorien#c45624</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Stand: 26.09.2025</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Landesregierung Rheinland-Pfalz. (2022). </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Bericht zur Flutkatastrophe im Ahrtal</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4">
                  <a:extLst>
                    <a:ext uri="{A12FA001-AC4F-418D-AE19-62706E023703}">
                      <ahyp:hlinkClr xmlns:ahyp="http://schemas.microsoft.com/office/drawing/2018/hyperlinkcolor" val="tx"/>
                    </a:ext>
                  </a:extLst>
                </a:hlinkClick>
              </a:rPr>
              <a:t>https://dokumente.landtag.rlp.de/landtag/vorlagen/1-67-18.pdf</a:t>
            </a:r>
            <a:endParaRPr kumimoji="0" lang="de-DE" sz="12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lvl="0">
              <a:spcBef>
                <a:spcPts val="0"/>
              </a:spcBef>
            </a:pPr>
            <a:endParaRPr lang="de-DE" sz="1100" dirty="0">
              <a:cs typeface="Calibri" panose="020F0502020204030204" pitchFamily="34" charset="0"/>
            </a:endParaRPr>
          </a:p>
        </p:txBody>
      </p:sp>
      <p:sp>
        <p:nvSpPr>
          <p:cNvPr id="6" name="Titel 1"/>
          <p:cNvSpPr txBox="1">
            <a:spLocks/>
          </p:cNvSpPr>
          <p:nvPr/>
        </p:nvSpPr>
        <p:spPr>
          <a:xfrm>
            <a:off x="4942114" y="544284"/>
            <a:ext cx="2318657" cy="7366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de-DE" dirty="0">
                <a:solidFill>
                  <a:srgbClr val="007094"/>
                </a:solidFill>
              </a:rPr>
              <a:t>Literatur</a:t>
            </a:r>
          </a:p>
        </p:txBody>
      </p:sp>
    </p:spTree>
    <p:extLst>
      <p:ext uri="{BB962C8B-B14F-4D97-AF65-F5344CB8AC3E}">
        <p14:creationId xmlns:p14="http://schemas.microsoft.com/office/powerpoint/2010/main" val="25441253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54</a:t>
            </a:fld>
            <a:endParaRPr lang="de-DE"/>
          </a:p>
        </p:txBody>
      </p:sp>
      <p:sp>
        <p:nvSpPr>
          <p:cNvPr id="8" name="Inhaltsplatzhalter 3"/>
          <p:cNvSpPr>
            <a:spLocks noGrp="1"/>
          </p:cNvSpPr>
          <p:nvPr>
            <p:ph sz="half" idx="4294967295"/>
          </p:nvPr>
        </p:nvSpPr>
        <p:spPr>
          <a:xfrm>
            <a:off x="550388" y="1282319"/>
            <a:ext cx="11091223" cy="4196745"/>
          </a:xfrm>
          <a:prstGeom prst="rect">
            <a:avLst/>
          </a:prstGeom>
        </p:spPr>
        <p:txBody>
          <a:bodyPr>
            <a:noAutofit/>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National Hurricane Center (2023). Tropical Cyclone Report: Hurricane Ian. https://www.nhc.noaa.gov/data/tcr/AL092022_Ian.pdf</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NDR. (2024). </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West-Nil-Fieber: Erster Fall bei Mensch in Niedersachsen bestätigt</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3">
                  <a:extLst>
                    <a:ext uri="{A12FA001-AC4F-418D-AE19-62706E023703}">
                      <ahyp:hlinkClr xmlns:ahyp="http://schemas.microsoft.com/office/drawing/2018/hyperlinkcolor" val="tx"/>
                    </a:ext>
                  </a:extLst>
                </a:hlinkClick>
              </a:rPr>
              <a:t>https://www.ndr.de/nachrichten/niedersachsen/osnabrueck_emsland/West-Nil-Fieber-Erster-Fall-bei-Mensch-in-Niedersachsen-bestaetigt,westnilfieber108.html</a:t>
            </a:r>
            <a:endPar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de-DE" sz="12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Ojala, M. (2023). Hope and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climate</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-change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engagement</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from</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psychological</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perspective</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Current</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Opinion in </a:t>
            </a:r>
            <a:r>
              <a:rPr kumimoji="0" lang="de-DE" sz="12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Psychology</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49, 101514. </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4">
                  <a:extLst>
                    <a:ext uri="{A12FA001-AC4F-418D-AE19-62706E023703}">
                      <ahyp:hlinkClr xmlns:ahyp="http://schemas.microsoft.com/office/drawing/2018/hyperlinkcolor" val="tx"/>
                    </a:ext>
                  </a:extLst>
                </a:hlinkClick>
              </a:rPr>
              <a:t>https://doi.org/10.1016/j.copsyc.2022.101514</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Oxfam. (2022). </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10 Fakten zur Klimakrise</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5">
                  <a:extLst>
                    <a:ext uri="{A12FA001-AC4F-418D-AE19-62706E023703}">
                      <ahyp:hlinkClr xmlns:ahyp="http://schemas.microsoft.com/office/drawing/2018/hyperlinkcolor" val="tx"/>
                    </a:ext>
                  </a:extLst>
                </a:hlinkClick>
              </a:rPr>
              <a:t>https://www.oxfam.de/blog/10-fakten-klimakrise</a:t>
            </a:r>
            <a:endPar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Projekte leicht gemacht. (2017). </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Sechs </a:t>
            </a:r>
            <a:r>
              <a:rPr kumimoji="0" lang="de-DE" sz="12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Denkhüte</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Mit Rollenspielen zu kreativen Lösungen</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6">
                  <a:extLst>
                    <a:ext uri="{A12FA001-AC4F-418D-AE19-62706E023703}">
                      <ahyp:hlinkClr xmlns:ahyp="http://schemas.microsoft.com/office/drawing/2018/hyperlinkcolor" val="tx"/>
                    </a:ext>
                  </a:extLst>
                </a:hlinkClick>
              </a:rPr>
              <a:t>https://projekte-leicht-gemacht.de/blog/softskills/kreativitaet/sechs-denkhuete/</a:t>
            </a:r>
            <a:endPar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Robert-Koch-</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Insitut</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(RKI). (2023a). Auswirkungen des Klimawandels auf Infektionskrankheiten und antimikrobielle Resistenzen – Teil 1 des Sachstandsberichts Klimawandel und Gesundheit 2023. </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Journal </a:t>
            </a:r>
            <a:r>
              <a:rPr kumimoji="0" lang="de-DE" sz="12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of</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Health Monitoring</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8(S3). </a:t>
            </a:r>
            <a:r>
              <a:rPr kumimoji="0" lang="de-DE" sz="12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7">
                  <a:extLst>
                    <a:ext uri="{A12FA001-AC4F-418D-AE19-62706E023703}">
                      <ahyp:hlinkClr xmlns:ahyp="http://schemas.microsoft.com/office/drawing/2018/hyperlinkcolor" val="tx"/>
                    </a:ext>
                  </a:extLst>
                </a:hlinkClick>
              </a:rPr>
              <a:t>https://www.rki.de/DE/Aktuelles/Publikationen/Journal-of-Health-Monitoring/GBEDownloadsJ/JHealthMonit_2023_S3_Sachstandsbericht_Klimawandel_Gesundheit_Teil1.pdf?__blob=publicationFile&amp;v=5</a:t>
            </a:r>
            <a:endParaRPr kumimoji="0" lang="de-DE" sz="12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Robert-Koch-</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Insitut</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(RKI). (2023b). Auswirkungen des Klimawandels auf nicht-übertragbare Erkrankungen und die psychische Gesundheit – Teil 2 des Sachstandsberichts Klimawandel und Gesundheit 2023. </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Journal </a:t>
            </a:r>
            <a:r>
              <a:rPr kumimoji="0" lang="de-DE" sz="12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of</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Health Monitoring</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8(S4). </a:t>
            </a:r>
            <a:r>
              <a:rPr kumimoji="0" lang="de-DE" sz="12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8">
                  <a:extLst>
                    <a:ext uri="{A12FA001-AC4F-418D-AE19-62706E023703}">
                      <ahyp:hlinkClr xmlns:ahyp="http://schemas.microsoft.com/office/drawing/2018/hyperlinkcolor" val="tx"/>
                    </a:ext>
                  </a:extLst>
                </a:hlinkClick>
              </a:rPr>
              <a:t>https://www.rki.de/DE/Aktuelles/Publikationen/Journal-of-Health-Monitoring/GBEDownloadsJ/JHealthMonit_2023_S4_Sachstandsbericht_Klimawandel_Gesundheit_Teil2.pdf?__blob=publicationFile&amp;v=4</a:t>
            </a:r>
            <a:endParaRPr kumimoji="0" lang="de-DE" sz="12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de-DE" sz="12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Robert Koch-Institut (RKI). (2024a). </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Infektionsrisiken in Überschwemmungsgebieten in Deutschland. </a:t>
            </a:r>
            <a:r>
              <a:rPr kumimoji="0" lang="de-DE" sz="12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9">
                  <a:extLst>
                    <a:ext uri="{A12FA001-AC4F-418D-AE19-62706E023703}">
                      <ahyp:hlinkClr xmlns:ahyp="http://schemas.microsoft.com/office/drawing/2018/hyperlinkcolor" val="tx"/>
                    </a:ext>
                  </a:extLst>
                </a:hlinkClick>
              </a:rPr>
              <a:t>https://www.rki.de/DE/Themen/Infektionskrankheiten/Infektionskrankheiten-A-Z/U/Ueberschwemmung/Infektionsrisiken.html</a:t>
            </a:r>
            <a:endPar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Robert Koch-Institut (RKI). (2024b). </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Allergien: Epidemiologie und Trends. </a:t>
            </a:r>
            <a:r>
              <a:rPr kumimoji="0" lang="de-DE" sz="12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0">
                  <a:extLst>
                    <a:ext uri="{A12FA001-AC4F-418D-AE19-62706E023703}">
                      <ahyp:hlinkClr xmlns:ahyp="http://schemas.microsoft.com/office/drawing/2018/hyperlinkcolor" val="tx"/>
                    </a:ext>
                  </a:extLst>
                </a:hlinkClick>
              </a:rPr>
              <a:t>https://www.rki.de/DE/Content/Gesundheitsmonitoring/Themen/Chronische_Erkrankungen/Allergien/Allergien_node.html</a:t>
            </a:r>
            <a:endParaRPr kumimoji="0" lang="de-DE" sz="12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Robert Koch-Institut (RKI). (2024c). </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FAQ zu Zecken und FSME. </a:t>
            </a:r>
            <a:r>
              <a:rPr kumimoji="0" lang="de-DE" sz="12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1">
                  <a:extLst>
                    <a:ext uri="{A12FA001-AC4F-418D-AE19-62706E023703}">
                      <ahyp:hlinkClr xmlns:ahyp="http://schemas.microsoft.com/office/drawing/2018/hyperlinkcolor" val="tx"/>
                    </a:ext>
                  </a:extLst>
                </a:hlinkClick>
              </a:rPr>
              <a:t>https://www.rki.de/SharedDocs/FAQ/FSME/Zecken/Zecken.html</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Robert Koch-Institut (RKI). (2024d). </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West-Nil-Fieber: Überblick. </a:t>
            </a:r>
            <a:r>
              <a:rPr kumimoji="0" lang="de-DE" sz="12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2">
                  <a:extLst>
                    <a:ext uri="{A12FA001-AC4F-418D-AE19-62706E023703}">
                      <ahyp:hlinkClr xmlns:ahyp="http://schemas.microsoft.com/office/drawing/2018/hyperlinkcolor" val="tx"/>
                    </a:ext>
                  </a:extLst>
                </a:hlinkClick>
              </a:rPr>
              <a:t>https://www.rki.de/DE/Content/InfAZ/W/WestNilFieber/West-Nil-Fieber_Ueberblick.html#doc11434928bodyText3</a:t>
            </a:r>
            <a:endPar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lvl="0">
              <a:spcBef>
                <a:spcPts val="0"/>
              </a:spcBef>
            </a:pPr>
            <a:endParaRPr lang="de-DE" sz="1100" dirty="0">
              <a:cs typeface="Calibri" panose="020F0502020204030204" pitchFamily="34" charset="0"/>
            </a:endParaRPr>
          </a:p>
        </p:txBody>
      </p:sp>
      <p:sp>
        <p:nvSpPr>
          <p:cNvPr id="6" name="Titel 1"/>
          <p:cNvSpPr txBox="1">
            <a:spLocks/>
          </p:cNvSpPr>
          <p:nvPr/>
        </p:nvSpPr>
        <p:spPr>
          <a:xfrm>
            <a:off x="4942114" y="544284"/>
            <a:ext cx="2318657" cy="7366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de-DE" dirty="0">
                <a:solidFill>
                  <a:srgbClr val="007094"/>
                </a:solidFill>
              </a:rPr>
              <a:t>Literatur</a:t>
            </a:r>
          </a:p>
        </p:txBody>
      </p:sp>
    </p:spTree>
    <p:extLst>
      <p:ext uri="{BB962C8B-B14F-4D97-AF65-F5344CB8AC3E}">
        <p14:creationId xmlns:p14="http://schemas.microsoft.com/office/powerpoint/2010/main" val="16697131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708645-D66A-46C2-AAE5-F308721510CE}" type="datetime1">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17.03.2026</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52D48-C67B-44A6-8265-40F3173E8570}" type="slidenum">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8" name="Inhaltsplatzhalter 3"/>
          <p:cNvSpPr>
            <a:spLocks noGrp="1"/>
          </p:cNvSpPr>
          <p:nvPr>
            <p:ph sz="half" idx="4294967295"/>
          </p:nvPr>
        </p:nvSpPr>
        <p:spPr>
          <a:xfrm>
            <a:off x="550388" y="1282319"/>
            <a:ext cx="11091223" cy="4196745"/>
          </a:xfrm>
          <a:prstGeom prst="rect">
            <a:avLst/>
          </a:prstGeom>
        </p:spPr>
        <p:txBody>
          <a:bodyPr>
            <a:noAutofit/>
          </a:bodyPr>
          <a:lstStyle/>
          <a:p>
            <a:pPr marL="0" lvl="0" indent="0">
              <a:spcBef>
                <a:spcPts val="0"/>
              </a:spcBef>
              <a:buNone/>
            </a:pPr>
            <a:r>
              <a:rPr lang="de-DE" sz="1200" dirty="0">
                <a:latin typeface="Calibri" panose="020F0502020204030204" pitchFamily="34" charset="0"/>
                <a:cs typeface="Calibri" panose="020F0502020204030204" pitchFamily="34" charset="0"/>
              </a:rPr>
              <a:t>Schau Hin. (o. J.). </a:t>
            </a:r>
            <a:r>
              <a:rPr lang="de-DE" sz="1200" i="1" dirty="0">
                <a:latin typeface="Calibri" panose="020F0502020204030204" pitchFamily="34" charset="0"/>
                <a:cs typeface="Calibri" panose="020F0502020204030204" pitchFamily="34" charset="0"/>
              </a:rPr>
              <a:t>Was sind eigentlich Fake News? </a:t>
            </a:r>
            <a:r>
              <a:rPr lang="de-DE" sz="12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https://www.schau-hin.info/grundlagen/was-sind-eigentlich-fake-news</a:t>
            </a:r>
            <a:endParaRPr lang="de-DE" sz="1200" dirty="0">
              <a:latin typeface="Calibri" panose="020F0502020204030204" pitchFamily="34" charset="0"/>
              <a:cs typeface="Calibri" panose="020F0502020204030204" pitchFamily="34" charset="0"/>
            </a:endParaRPr>
          </a:p>
          <a:p>
            <a:pPr marL="0" lvl="0" indent="0">
              <a:spcBef>
                <a:spcPts val="0"/>
              </a:spcBef>
              <a:buNone/>
            </a:pPr>
            <a:endParaRPr lang="de-DE" sz="1200" dirty="0">
              <a:latin typeface="Calibri" panose="020F0502020204030204" pitchFamily="34" charset="0"/>
              <a:cs typeface="Calibri" panose="020F0502020204030204" pitchFamily="34" charset="0"/>
            </a:endParaRPr>
          </a:p>
          <a:p>
            <a:pPr marL="0" lvl="0" indent="0">
              <a:spcBef>
                <a:spcPts val="0"/>
              </a:spcBef>
              <a:buNone/>
            </a:pPr>
            <a:r>
              <a:rPr lang="de-DE" sz="1200" dirty="0">
                <a:latin typeface="Calibri" panose="020F0502020204030204" pitchFamily="34" charset="0"/>
                <a:cs typeface="Calibri" panose="020F0502020204030204" pitchFamily="34" charset="0"/>
              </a:rPr>
              <a:t>Statista. (2024a). </a:t>
            </a:r>
            <a:r>
              <a:rPr lang="de-DE" sz="1200" i="1" dirty="0">
                <a:latin typeface="Calibri" panose="020F0502020204030204" pitchFamily="34" charset="0"/>
                <a:cs typeface="Calibri" panose="020F0502020204030204" pitchFamily="34" charset="0"/>
              </a:rPr>
              <a:t>Hitze und Dürre in Europa</a:t>
            </a:r>
            <a:r>
              <a:rPr lang="de-DE" sz="1200" dirty="0">
                <a:latin typeface="Calibri" panose="020F0502020204030204" pitchFamily="34" charset="0"/>
                <a:cs typeface="Calibri" panose="020F0502020204030204" pitchFamily="34" charset="0"/>
              </a:rPr>
              <a:t>. </a:t>
            </a:r>
            <a:r>
              <a:rPr lang="de-DE" sz="1200" u="sng"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https://de.statista.com/themen/10571/hitze-und-duerre-in-europa/#editorsPicks</a:t>
            </a:r>
            <a:endParaRPr lang="de-DE" sz="1200" u="sng" dirty="0">
              <a:latin typeface="Calibri" panose="020F0502020204030204" pitchFamily="34" charset="0"/>
              <a:cs typeface="Calibri" panose="020F0502020204030204" pitchFamily="34" charset="0"/>
            </a:endParaRPr>
          </a:p>
          <a:p>
            <a:pPr marL="0" lvl="0" indent="0">
              <a:spcBef>
                <a:spcPts val="0"/>
              </a:spcBef>
              <a:buNone/>
            </a:pPr>
            <a:endParaRPr lang="de-DE" sz="1200" dirty="0">
              <a:latin typeface="Calibri" panose="020F0502020204030204" pitchFamily="34" charset="0"/>
              <a:cs typeface="Calibri" panose="020F0502020204030204" pitchFamily="34" charset="0"/>
            </a:endParaRPr>
          </a:p>
          <a:p>
            <a:pPr marL="0" lvl="0" indent="0">
              <a:spcBef>
                <a:spcPts val="0"/>
              </a:spcBef>
              <a:buNone/>
            </a:pPr>
            <a:r>
              <a:rPr lang="de-DE" sz="1200" dirty="0">
                <a:latin typeface="Calibri" panose="020F0502020204030204" pitchFamily="34" charset="0"/>
                <a:cs typeface="Calibri" panose="020F0502020204030204" pitchFamily="34" charset="0"/>
              </a:rPr>
              <a:t>Statista. (2024b). </a:t>
            </a:r>
            <a:r>
              <a:rPr lang="de-DE" sz="1200" i="1" dirty="0">
                <a:latin typeface="Calibri" panose="020F0502020204030204" pitchFamily="34" charset="0"/>
                <a:cs typeface="Calibri" panose="020F0502020204030204" pitchFamily="34" charset="0"/>
              </a:rPr>
              <a:t>Hochwasser – Statistiken und Fakten</a:t>
            </a:r>
            <a:r>
              <a:rPr lang="de-DE" sz="1200" dirty="0">
                <a:latin typeface="Calibri" panose="020F0502020204030204" pitchFamily="34" charset="0"/>
                <a:cs typeface="Calibri" panose="020F0502020204030204" pitchFamily="34" charset="0"/>
              </a:rPr>
              <a:t>. </a:t>
            </a:r>
            <a:r>
              <a:rPr lang="de-DE" sz="1200" u="sng" dirty="0">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https://de.statista.com/themen/8583/hochwasser/#topicOverview</a:t>
            </a:r>
            <a:endParaRPr lang="de-DE" sz="1200" u="sng" dirty="0">
              <a:latin typeface="Calibri" panose="020F0502020204030204" pitchFamily="34" charset="0"/>
              <a:cs typeface="Calibri" panose="020F0502020204030204" pitchFamily="34" charset="0"/>
            </a:endParaRPr>
          </a:p>
          <a:p>
            <a:pPr marL="0" lvl="0" indent="0">
              <a:spcBef>
                <a:spcPts val="0"/>
              </a:spcBef>
              <a:buNone/>
            </a:pPr>
            <a:endParaRPr lang="de-DE" sz="1200" dirty="0">
              <a:latin typeface="Calibri" panose="020F0502020204030204" pitchFamily="34" charset="0"/>
              <a:cs typeface="Calibri" panose="020F0502020204030204" pitchFamily="34" charset="0"/>
            </a:endParaRPr>
          </a:p>
          <a:p>
            <a:pPr marL="0" lvl="0" indent="0">
              <a:spcBef>
                <a:spcPts val="0"/>
              </a:spcBef>
              <a:buNone/>
            </a:pPr>
            <a:r>
              <a:rPr lang="de-DE" sz="1200" dirty="0">
                <a:latin typeface="Calibri" panose="020F0502020204030204" pitchFamily="34" charset="0"/>
                <a:cs typeface="Calibri" panose="020F0502020204030204" pitchFamily="34" charset="0"/>
              </a:rPr>
              <a:t>Statista. (2024c). </a:t>
            </a:r>
            <a:r>
              <a:rPr lang="de-DE" sz="1200" i="1" dirty="0" err="1">
                <a:latin typeface="Calibri" panose="020F0502020204030204" pitchFamily="34" charset="0"/>
                <a:cs typeface="Calibri" panose="020F0502020204030204" pitchFamily="34" charset="0"/>
              </a:rPr>
              <a:t>Hantavirus</a:t>
            </a:r>
            <a:r>
              <a:rPr lang="de-DE" sz="1200" i="1" dirty="0">
                <a:latin typeface="Calibri" panose="020F0502020204030204" pitchFamily="34" charset="0"/>
                <a:cs typeface="Calibri" panose="020F0502020204030204" pitchFamily="34" charset="0"/>
              </a:rPr>
              <a:t>: Fallzahl in Europa und Deutschland. </a:t>
            </a:r>
            <a:r>
              <a:rPr lang="de-DE" sz="1200" u="sng" dirty="0">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https://de.statista.com/statistik/daten/studie/1295897/umfrage/hantavirus-fallzahl-in-europa-und-deutschland/</a:t>
            </a:r>
            <a:endParaRPr lang="de-DE" sz="1200" u="sng" dirty="0">
              <a:latin typeface="Calibri" panose="020F0502020204030204" pitchFamily="34" charset="0"/>
              <a:cs typeface="Calibri" panose="020F0502020204030204" pitchFamily="34" charset="0"/>
            </a:endParaRPr>
          </a:p>
          <a:p>
            <a:pPr marL="0" lvl="0" indent="0">
              <a:spcBef>
                <a:spcPts val="0"/>
              </a:spcBef>
              <a:buNone/>
            </a:pPr>
            <a:endParaRPr lang="de-DE" sz="1200" u="sng" dirty="0">
              <a:latin typeface="Calibri" panose="020F0502020204030204" pitchFamily="34" charset="0"/>
              <a:cs typeface="Calibri" panose="020F0502020204030204" pitchFamily="34" charset="0"/>
            </a:endParaRPr>
          </a:p>
          <a:p>
            <a:pPr marL="0" lvl="0" indent="0">
              <a:spcBef>
                <a:spcPts val="0"/>
              </a:spcBef>
              <a:buNone/>
            </a:pPr>
            <a:r>
              <a:rPr lang="de-DE" sz="1200" dirty="0" err="1">
                <a:latin typeface="Calibri" panose="020F0502020204030204" pitchFamily="34" charset="0"/>
                <a:cs typeface="Calibri" panose="020F0502020204030204" pitchFamily="34" charset="0"/>
              </a:rPr>
              <a:t>Stop</a:t>
            </a:r>
            <a:r>
              <a:rPr lang="de-DE" sz="1200" dirty="0">
                <a:latin typeface="Calibri" panose="020F0502020204030204" pitchFamily="34" charset="0"/>
                <a:cs typeface="Calibri" panose="020F0502020204030204" pitchFamily="34" charset="0"/>
              </a:rPr>
              <a:t> </a:t>
            </a:r>
            <a:r>
              <a:rPr lang="de-DE" sz="1200" dirty="0" err="1">
                <a:latin typeface="Calibri" panose="020F0502020204030204" pitchFamily="34" charset="0"/>
                <a:cs typeface="Calibri" panose="020F0502020204030204" pitchFamily="34" charset="0"/>
              </a:rPr>
              <a:t>Lies</a:t>
            </a:r>
            <a:r>
              <a:rPr lang="de-DE" sz="1200" dirty="0">
                <a:latin typeface="Calibri" panose="020F0502020204030204" pitchFamily="34" charset="0"/>
                <a:cs typeface="Calibri" panose="020F0502020204030204" pitchFamily="34" charset="0"/>
              </a:rPr>
              <a:t> About Climate Change (SLACC) (o. J.). </a:t>
            </a:r>
            <a:r>
              <a:rPr lang="de-DE" sz="1200" i="1" dirty="0">
                <a:latin typeface="Calibri" panose="020F0502020204030204" pitchFamily="34" charset="0"/>
                <a:cs typeface="Calibri" panose="020F0502020204030204" pitchFamily="34" charset="0"/>
              </a:rPr>
              <a:t>Der Klimawandel ist nicht menschengemacht</a:t>
            </a:r>
            <a:r>
              <a:rPr lang="de-DE" sz="1200" dirty="0">
                <a:latin typeface="Calibri" panose="020F0502020204030204" pitchFamily="34" charset="0"/>
                <a:cs typeface="Calibri" panose="020F0502020204030204" pitchFamily="34" charset="0"/>
              </a:rPr>
              <a:t>. </a:t>
            </a:r>
            <a:r>
              <a:rPr lang="de-DE" sz="1200" dirty="0">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https://slacc-project.eu/de/climate-lies/climate-change-is-not-caused-by-humans/</a:t>
            </a:r>
            <a:endParaRPr lang="de-DE" sz="1200" dirty="0">
              <a:latin typeface="Calibri" panose="020F0502020204030204" pitchFamily="34" charset="0"/>
              <a:cs typeface="Calibri" panose="020F0502020204030204" pitchFamily="34" charset="0"/>
            </a:endParaRPr>
          </a:p>
          <a:p>
            <a:pPr marL="0" lvl="0" indent="0">
              <a:spcBef>
                <a:spcPts val="0"/>
              </a:spcBef>
              <a:buNone/>
            </a:pPr>
            <a:endParaRPr lang="de-DE" sz="1200" dirty="0">
              <a:latin typeface="Calibri" panose="020F0502020204030204" pitchFamily="34" charset="0"/>
              <a:cs typeface="Calibri" panose="020F0502020204030204" pitchFamily="34" charset="0"/>
            </a:endParaRPr>
          </a:p>
          <a:p>
            <a:pPr marL="0" indent="0">
              <a:spcBef>
                <a:spcPts val="0"/>
              </a:spcBef>
              <a:buNone/>
            </a:pPr>
            <a:r>
              <a:rPr lang="de-DE" sz="1200" dirty="0">
                <a:latin typeface="Calibri" panose="020F0502020204030204" pitchFamily="34" charset="0"/>
                <a:cs typeface="Calibri" panose="020F0502020204030204" pitchFamily="34" charset="0"/>
              </a:rPr>
              <a:t>SWR. (o. J.). </a:t>
            </a:r>
            <a:r>
              <a:rPr lang="de-DE" sz="1200" i="1" dirty="0">
                <a:latin typeface="Calibri" panose="020F0502020204030204" pitchFamily="34" charset="0"/>
                <a:cs typeface="Calibri" panose="020F0502020204030204" pitchFamily="34" charset="0"/>
              </a:rPr>
              <a:t>Die AfD sagt: Mehr CO2 fördert das Pflanzenwachstum. Stimmt das? </a:t>
            </a:r>
            <a:r>
              <a:rPr lang="de-DE" sz="1200" u="sng" dirty="0">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https://www.swr.de/swrkultur/wissen/foerdert-mehr-co2-das-pflanzenwachstum-108.html</a:t>
            </a:r>
            <a:endParaRPr lang="de-DE" sz="1200" u="sng" dirty="0">
              <a:latin typeface="Calibri" panose="020F0502020204030204" pitchFamily="34" charset="0"/>
              <a:cs typeface="Calibri" panose="020F0502020204030204" pitchFamily="34" charset="0"/>
            </a:endParaRPr>
          </a:p>
          <a:p>
            <a:pPr marL="0" lvl="0" indent="0">
              <a:spcBef>
                <a:spcPts val="0"/>
              </a:spcBef>
              <a:buNone/>
            </a:pPr>
            <a:endParaRPr lang="de-DE" sz="1200" u="sng" dirty="0">
              <a:latin typeface="Calibri" panose="020F0502020204030204" pitchFamily="34" charset="0"/>
              <a:cs typeface="Calibri" panose="020F0502020204030204" pitchFamily="34" charset="0"/>
            </a:endParaRPr>
          </a:p>
          <a:p>
            <a:pPr marL="0" indent="0">
              <a:spcBef>
                <a:spcPts val="0"/>
              </a:spcBef>
              <a:buNone/>
            </a:pPr>
            <a:r>
              <a:rPr lang="de-DE" sz="1200" dirty="0">
                <a:latin typeface="Calibri" panose="020F0502020204030204" pitchFamily="34" charset="0"/>
                <a:cs typeface="Calibri" panose="020F0502020204030204" pitchFamily="34" charset="0"/>
              </a:rPr>
              <a:t>SWR. (2024). </a:t>
            </a:r>
            <a:r>
              <a:rPr lang="de-DE" sz="1200" i="1" dirty="0">
                <a:latin typeface="Calibri" panose="020F0502020204030204" pitchFamily="34" charset="0"/>
                <a:cs typeface="Calibri" panose="020F0502020204030204" pitchFamily="34" charset="0"/>
              </a:rPr>
              <a:t>Warum Pollen immer früher fliegen und aggressiver werden</a:t>
            </a:r>
            <a:r>
              <a:rPr lang="de-DE" sz="1200" dirty="0">
                <a:latin typeface="Calibri" panose="020F0502020204030204" pitchFamily="34" charset="0"/>
                <a:cs typeface="Calibri" panose="020F0502020204030204" pitchFamily="34" charset="0"/>
              </a:rPr>
              <a:t>. </a:t>
            </a:r>
            <a:r>
              <a:rPr lang="de-DE" sz="1200" dirty="0">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https://www.swr.de/wissen/klimawandel-pollenflug-allergiker-probleme-frueher-andere-pflanzenarten-100.html</a:t>
            </a:r>
            <a:endParaRPr lang="de-DE" sz="1200" dirty="0">
              <a:latin typeface="Calibri" panose="020F0502020204030204" pitchFamily="34" charset="0"/>
              <a:cs typeface="Calibri" panose="020F0502020204030204" pitchFamily="34" charset="0"/>
            </a:endParaRPr>
          </a:p>
          <a:p>
            <a:pPr marL="0" indent="0">
              <a:spcBef>
                <a:spcPts val="0"/>
              </a:spcBef>
              <a:buNone/>
            </a:pPr>
            <a:endParaRPr lang="de-DE" sz="1200" dirty="0">
              <a:latin typeface="Calibri" panose="020F0502020204030204" pitchFamily="34" charset="0"/>
              <a:cs typeface="Calibri" panose="020F0502020204030204" pitchFamily="34" charset="0"/>
            </a:endParaRPr>
          </a:p>
          <a:p>
            <a:pPr marL="0" indent="0">
              <a:spcBef>
                <a:spcPts val="0"/>
              </a:spcBef>
              <a:buNone/>
            </a:pPr>
            <a:r>
              <a:rPr lang="de-DE" sz="1200" dirty="0">
                <a:latin typeface="Calibri" panose="020F0502020204030204" pitchFamily="34" charset="0"/>
                <a:cs typeface="Calibri" panose="020F0502020204030204" pitchFamily="34" charset="0"/>
              </a:rPr>
              <a:t>SWR. (2025). </a:t>
            </a:r>
            <a:r>
              <a:rPr lang="de-DE" sz="1200" i="1" dirty="0">
                <a:latin typeface="Calibri" panose="020F0502020204030204" pitchFamily="34" charset="0"/>
                <a:cs typeface="Calibri" panose="020F0502020204030204" pitchFamily="34" charset="0"/>
              </a:rPr>
              <a:t>Chikungunya-Virus: Wie gefährlich wird die Tigermücke am Oberrhein? </a:t>
            </a:r>
            <a:r>
              <a:rPr lang="de-DE" sz="1200" dirty="0">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https://www.swr.de/swraktuell/baden-wuerttemberg/chikungunya-fieber-wie-gefaehrlich-ist-tigermuecke-am-oberrhein-100.html</a:t>
            </a:r>
            <a:endParaRPr lang="de-DE" sz="1200" dirty="0">
              <a:latin typeface="Calibri" panose="020F0502020204030204" pitchFamily="34" charset="0"/>
              <a:cs typeface="Calibri" panose="020F0502020204030204" pitchFamily="34" charset="0"/>
            </a:endParaRPr>
          </a:p>
          <a:p>
            <a:pPr marL="0" lvl="0" indent="0">
              <a:spcBef>
                <a:spcPts val="0"/>
              </a:spcBef>
              <a:buNone/>
            </a:pPr>
            <a:endParaRPr lang="de-DE" sz="1200" dirty="0">
              <a:latin typeface="Calibri" panose="020F0502020204030204" pitchFamily="34" charset="0"/>
              <a:cs typeface="Calibri" panose="020F0502020204030204" pitchFamily="34" charset="0"/>
            </a:endParaRPr>
          </a:p>
          <a:p>
            <a:pPr marL="0" lvl="0" indent="0">
              <a:spcBef>
                <a:spcPts val="0"/>
              </a:spcBef>
              <a:buNone/>
            </a:pPr>
            <a:r>
              <a:rPr lang="de-DE" sz="1200" dirty="0">
                <a:latin typeface="Calibri" panose="020F0502020204030204" pitchFamily="34" charset="0"/>
                <a:cs typeface="Calibri" panose="020F0502020204030204" pitchFamily="34" charset="0"/>
              </a:rPr>
              <a:t>Tagesschau. (2023). </a:t>
            </a:r>
            <a:r>
              <a:rPr lang="de-DE" sz="1200" i="1" dirty="0">
                <a:latin typeface="Calibri" panose="020F0502020204030204" pitchFamily="34" charset="0"/>
                <a:cs typeface="Calibri" panose="020F0502020204030204" pitchFamily="34" charset="0"/>
              </a:rPr>
              <a:t>Klimawandel und Tropenkrankheiten: Risiko steigt</a:t>
            </a:r>
            <a:r>
              <a:rPr lang="de-DE" sz="1200" dirty="0">
                <a:latin typeface="Calibri" panose="020F0502020204030204" pitchFamily="34" charset="0"/>
                <a:cs typeface="Calibri" panose="020F0502020204030204" pitchFamily="34" charset="0"/>
              </a:rPr>
              <a:t>. </a:t>
            </a:r>
            <a:r>
              <a:rPr lang="de-DE" sz="1200" u="sng" dirty="0">
                <a:latin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https://www.tagesschau.de/wissen/klima/klima-tropenkrankheiten-101.html</a:t>
            </a:r>
            <a:endParaRPr lang="de-DE" sz="1200" u="sng" dirty="0">
              <a:latin typeface="Calibri" panose="020F0502020204030204" pitchFamily="34" charset="0"/>
              <a:cs typeface="Calibri" panose="020F0502020204030204" pitchFamily="34" charset="0"/>
            </a:endParaRPr>
          </a:p>
          <a:p>
            <a:pPr marL="0" lvl="0" indent="0">
              <a:spcBef>
                <a:spcPts val="0"/>
              </a:spcBef>
              <a:buNone/>
            </a:pPr>
            <a:endParaRPr lang="de-DE" sz="1200" u="sng" dirty="0">
              <a:latin typeface="Calibri" panose="020F0502020204030204" pitchFamily="34" charset="0"/>
              <a:cs typeface="Calibri" panose="020F0502020204030204" pitchFamily="34" charset="0"/>
            </a:endParaRPr>
          </a:p>
          <a:p>
            <a:pPr marL="0" indent="0">
              <a:spcBef>
                <a:spcPts val="0"/>
              </a:spcBef>
              <a:buNone/>
            </a:pPr>
            <a:r>
              <a:rPr lang="en-US" sz="1200" dirty="0" err="1">
                <a:latin typeface="Calibri" panose="020F0502020204030204" pitchFamily="34" charset="0"/>
                <a:cs typeface="Calibri" panose="020F0502020204030204" pitchFamily="34" charset="0"/>
              </a:rPr>
              <a:t>Tagesschau</a:t>
            </a:r>
            <a:r>
              <a:rPr lang="en-US" sz="1200" dirty="0">
                <a:latin typeface="Calibri" panose="020F0502020204030204" pitchFamily="34" charset="0"/>
                <a:cs typeface="Calibri" panose="020F0502020204030204" pitchFamily="34" charset="0"/>
              </a:rPr>
              <a:t>. (2023). </a:t>
            </a:r>
            <a:r>
              <a:rPr lang="en-US" sz="1200" i="1" dirty="0">
                <a:latin typeface="Calibri" panose="020F0502020204030204" pitchFamily="34" charset="0"/>
                <a:cs typeface="Calibri" panose="020F0502020204030204" pitchFamily="34" charset="0"/>
              </a:rPr>
              <a:t>Mehr </a:t>
            </a:r>
            <a:r>
              <a:rPr lang="en-US" sz="1200" i="1" dirty="0" err="1">
                <a:latin typeface="Calibri" panose="020F0502020204030204" pitchFamily="34" charset="0"/>
                <a:cs typeface="Calibri" panose="020F0502020204030204" pitchFamily="34" charset="0"/>
              </a:rPr>
              <a:t>Infektionskrankheiten</a:t>
            </a:r>
            <a:r>
              <a:rPr lang="en-US" sz="1200" i="1" dirty="0">
                <a:latin typeface="Calibri" panose="020F0502020204030204" pitchFamily="34" charset="0"/>
                <a:cs typeface="Calibri" panose="020F0502020204030204" pitchFamily="34" charset="0"/>
              </a:rPr>
              <a:t> </a:t>
            </a:r>
            <a:r>
              <a:rPr lang="en-US" sz="1200" i="1" dirty="0" err="1">
                <a:latin typeface="Calibri" panose="020F0502020204030204" pitchFamily="34" charset="0"/>
                <a:cs typeface="Calibri" panose="020F0502020204030204" pitchFamily="34" charset="0"/>
              </a:rPr>
              <a:t>durch</a:t>
            </a:r>
            <a:r>
              <a:rPr lang="en-US" sz="1200" i="1" dirty="0">
                <a:latin typeface="Calibri" panose="020F0502020204030204" pitchFamily="34" charset="0"/>
                <a:cs typeface="Calibri" panose="020F0502020204030204" pitchFamily="34" charset="0"/>
              </a:rPr>
              <a:t> </a:t>
            </a:r>
            <a:r>
              <a:rPr lang="en-US" sz="1200" i="1" dirty="0" err="1">
                <a:latin typeface="Calibri" panose="020F0502020204030204" pitchFamily="34" charset="0"/>
                <a:cs typeface="Calibri" panose="020F0502020204030204" pitchFamily="34" charset="0"/>
              </a:rPr>
              <a:t>Klimawandel</a:t>
            </a:r>
            <a:r>
              <a:rPr lang="en-US" sz="1200" i="1" dirty="0">
                <a:latin typeface="Calibri" panose="020F0502020204030204" pitchFamily="34" charset="0"/>
                <a:cs typeface="Calibri" panose="020F0502020204030204" pitchFamily="34" charset="0"/>
              </a:rPr>
              <a:t>. </a:t>
            </a:r>
            <a:r>
              <a:rPr lang="de-DE" sz="1200" u="sng" dirty="0">
                <a:latin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https://www.tagesschau.de/wissen/gesundheit/klimawandel-gesundheit-104.html</a:t>
            </a:r>
            <a:endParaRPr lang="de-DE" sz="1200" u="sng" dirty="0">
              <a:latin typeface="Calibri" panose="020F0502020204030204" pitchFamily="34" charset="0"/>
              <a:cs typeface="Calibri" panose="020F0502020204030204" pitchFamily="34" charset="0"/>
            </a:endParaRPr>
          </a:p>
          <a:p>
            <a:pPr marL="0" indent="0">
              <a:spcBef>
                <a:spcPts val="0"/>
              </a:spcBef>
              <a:buNone/>
            </a:pPr>
            <a:endParaRPr lang="de-DE" sz="1200" dirty="0">
              <a:latin typeface="Calibri" panose="020F0502020204030204" pitchFamily="34" charset="0"/>
              <a:cs typeface="Calibri" panose="020F0502020204030204" pitchFamily="34" charset="0"/>
            </a:endParaRPr>
          </a:p>
          <a:p>
            <a:pPr marL="0" indent="0">
              <a:spcBef>
                <a:spcPts val="0"/>
              </a:spcBef>
              <a:buNone/>
            </a:pPr>
            <a:r>
              <a:rPr lang="de-DE" sz="1200" dirty="0">
                <a:latin typeface="Calibri" panose="020F0502020204030204" pitchFamily="34" charset="0"/>
                <a:cs typeface="Calibri" panose="020F0502020204030204" pitchFamily="34" charset="0"/>
              </a:rPr>
              <a:t>Tagesschau. (2024). </a:t>
            </a:r>
            <a:r>
              <a:rPr lang="de-DE" sz="1200" i="1" dirty="0">
                <a:latin typeface="Calibri" panose="020F0502020204030204" pitchFamily="34" charset="0"/>
                <a:cs typeface="Calibri" panose="020F0502020204030204" pitchFamily="34" charset="0"/>
              </a:rPr>
              <a:t>Psychotherapie: Wie der Klimawandel uns krank macht</a:t>
            </a:r>
            <a:r>
              <a:rPr lang="de-DE" sz="1200" dirty="0">
                <a:latin typeface="Calibri" panose="020F0502020204030204" pitchFamily="34" charset="0"/>
                <a:cs typeface="Calibri" panose="020F0502020204030204" pitchFamily="34" charset="0"/>
              </a:rPr>
              <a:t>. </a:t>
            </a:r>
            <a:r>
              <a:rPr lang="de-DE" sz="1200" dirty="0">
                <a:latin typeface="Calibri" panose="020F0502020204030204" pitchFamily="34" charset="0"/>
                <a:cs typeface="Calibri" panose="020F0502020204030204" pitchFamily="34" charset="0"/>
                <a:hlinkClick r:id="rId13">
                  <a:extLst>
                    <a:ext uri="{A12FA001-AC4F-418D-AE19-62706E023703}">
                      <ahyp:hlinkClr xmlns:ahyp="http://schemas.microsoft.com/office/drawing/2018/hyperlinkcolor" val="tx"/>
                    </a:ext>
                  </a:extLst>
                </a:hlinkClick>
              </a:rPr>
              <a:t>https://www.tagesschau.de/wissen/klima/klimawandel-psychische-krankheiten-100.html</a:t>
            </a:r>
            <a:endParaRPr lang="de-DE"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Überblick. </a:t>
            </a:r>
            <a:r>
              <a:rPr kumimoji="0" lang="de-DE" sz="12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4">
                  <a:extLst>
                    <a:ext uri="{A12FA001-AC4F-418D-AE19-62706E023703}">
                      <ahyp:hlinkClr xmlns:ahyp="http://schemas.microsoft.com/office/drawing/2018/hyperlinkcolor" val="tx"/>
                    </a:ext>
                  </a:extLst>
                </a:hlinkClick>
              </a:rPr>
              <a:t>https://www.rki.de/DE/Content/InfAZ/W/WestNilFieber/West-Nil-Fieber_Ueberblick.html#doc11434928bodyText3</a:t>
            </a:r>
            <a:endPar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lvl="0">
              <a:spcBef>
                <a:spcPts val="0"/>
              </a:spcBef>
            </a:pPr>
            <a:endParaRPr lang="de-DE" sz="1100" dirty="0">
              <a:cs typeface="Calibri" panose="020F0502020204030204" pitchFamily="34" charset="0"/>
            </a:endParaRPr>
          </a:p>
        </p:txBody>
      </p:sp>
      <p:sp>
        <p:nvSpPr>
          <p:cNvPr id="6" name="Titel 1"/>
          <p:cNvSpPr txBox="1">
            <a:spLocks/>
          </p:cNvSpPr>
          <p:nvPr/>
        </p:nvSpPr>
        <p:spPr>
          <a:xfrm>
            <a:off x="4942114" y="544284"/>
            <a:ext cx="2318657" cy="7366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de-DE" sz="4400" b="0" i="0" u="none" strike="noStrike" kern="1200" cap="none" spc="0" normalizeH="0" baseline="0" noProof="0" dirty="0">
                <a:ln>
                  <a:noFill/>
                </a:ln>
                <a:solidFill>
                  <a:srgbClr val="007094"/>
                </a:solidFill>
                <a:effectLst/>
                <a:uLnTx/>
                <a:uFillTx/>
                <a:latin typeface="Calibri" panose="020F0502020204030204" pitchFamily="34" charset="0"/>
                <a:cs typeface="Calibri" panose="020F0502020204030204" pitchFamily="34" charset="0"/>
              </a:rPr>
              <a:t>Literatur</a:t>
            </a:r>
          </a:p>
        </p:txBody>
      </p:sp>
    </p:spTree>
    <p:extLst>
      <p:ext uri="{BB962C8B-B14F-4D97-AF65-F5344CB8AC3E}">
        <p14:creationId xmlns:p14="http://schemas.microsoft.com/office/powerpoint/2010/main" val="15122341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56</a:t>
            </a:fld>
            <a:endParaRPr lang="de-DE"/>
          </a:p>
        </p:txBody>
      </p:sp>
      <p:sp>
        <p:nvSpPr>
          <p:cNvPr id="2" name="Textfeld 1"/>
          <p:cNvSpPr txBox="1"/>
          <p:nvPr/>
        </p:nvSpPr>
        <p:spPr>
          <a:xfrm>
            <a:off x="558590" y="1275856"/>
            <a:ext cx="10668000" cy="5514651"/>
          </a:xfrm>
          <a:prstGeom prst="rect">
            <a:avLst/>
          </a:prstGeom>
          <a:noFill/>
        </p:spPr>
        <p:txBody>
          <a:bodyPr wrap="square" rtlCol="0">
            <a:spAutoFit/>
          </a:bodyPr>
          <a:lstStyle/>
          <a:p>
            <a:r>
              <a:rPr lang="de-DE" sz="1100" dirty="0">
                <a:latin typeface="Calibri" panose="020F0502020204030204" pitchFamily="34" charset="0"/>
                <a:cs typeface="Calibri" panose="020F0502020204030204" pitchFamily="34" charset="0"/>
              </a:rPr>
              <a:t>Abb. 1: </a:t>
            </a:r>
            <a:r>
              <a:rPr lang="de-DE" sz="1100" u="sng" dirty="0">
                <a:latin typeface="Calibri" panose="020F0502020204030204" pitchFamily="34" charset="0"/>
                <a:ea typeface="Calibri" panose="020F0502020204030204" pitchFamily="34" charset="0"/>
                <a:cs typeface="Calibri" panose="020F0502020204030204" pitchFamily="34" charset="0"/>
                <a:hlinkClick r:id="rId3"/>
              </a:rPr>
              <a:t>„</a:t>
            </a:r>
            <a:r>
              <a:rPr lang="de-DE" sz="1100" u="sng" dirty="0" err="1">
                <a:latin typeface="Calibri" panose="020F0502020204030204" pitchFamily="34" charset="0"/>
                <a:ea typeface="Calibri" panose="020F0502020204030204" pitchFamily="34" charset="0"/>
                <a:cs typeface="Calibri" panose="020F0502020204030204" pitchFamily="34" charset="0"/>
                <a:hlinkClick r:id="rId3"/>
              </a:rPr>
              <a:t>Heat</a:t>
            </a:r>
            <a:r>
              <a:rPr lang="de-DE" sz="1100" u="sng" dirty="0">
                <a:latin typeface="Calibri" panose="020F0502020204030204" pitchFamily="34" charset="0"/>
                <a:ea typeface="Calibri" panose="020F0502020204030204" pitchFamily="34" charset="0"/>
                <a:cs typeface="Calibri" panose="020F0502020204030204" pitchFamily="34" charset="0"/>
                <a:hlinkClick r:id="rId3"/>
              </a:rPr>
              <a:t> Wave Building </a:t>
            </a:r>
            <a:r>
              <a:rPr lang="de-DE" sz="1100" u="sng" dirty="0" err="1">
                <a:latin typeface="Calibri" panose="020F0502020204030204" pitchFamily="34" charset="0"/>
                <a:ea typeface="Calibri" panose="020F0502020204030204" pitchFamily="34" charset="0"/>
                <a:cs typeface="Calibri" panose="020F0502020204030204" pitchFamily="34" charset="0"/>
                <a:hlinkClick r:id="rId3"/>
              </a:rPr>
              <a:t>Into</a:t>
            </a:r>
            <a:r>
              <a:rPr lang="de-DE" sz="1100" u="sng" dirty="0">
                <a:latin typeface="Calibri" panose="020F0502020204030204" pitchFamily="34" charset="0"/>
                <a:ea typeface="Calibri" panose="020F0502020204030204" pitchFamily="34" charset="0"/>
                <a:cs typeface="Calibri" panose="020F0502020204030204" pitchFamily="34" charset="0"/>
                <a:hlinkClick r:id="rId3"/>
              </a:rPr>
              <a:t> </a:t>
            </a:r>
            <a:r>
              <a:rPr lang="de-DE" sz="1100" u="sng" dirty="0" err="1">
                <a:latin typeface="Calibri" panose="020F0502020204030204" pitchFamily="34" charset="0"/>
                <a:ea typeface="Calibri" panose="020F0502020204030204" pitchFamily="34" charset="0"/>
                <a:cs typeface="Calibri" panose="020F0502020204030204" pitchFamily="34" charset="0"/>
                <a:hlinkClick r:id="rId3"/>
              </a:rPr>
              <a:t>the</a:t>
            </a:r>
            <a:r>
              <a:rPr lang="de-DE" sz="1100" u="sng" dirty="0">
                <a:latin typeface="Calibri" panose="020F0502020204030204" pitchFamily="34" charset="0"/>
                <a:ea typeface="Calibri" panose="020F0502020204030204" pitchFamily="34" charset="0"/>
                <a:cs typeface="Calibri" panose="020F0502020204030204" pitchFamily="34" charset="0"/>
                <a:hlinkClick r:id="rId3"/>
              </a:rPr>
              <a:t> Ohio Valley </a:t>
            </a:r>
            <a:r>
              <a:rPr lang="de-DE" sz="1100" u="sng" dirty="0" err="1">
                <a:latin typeface="Calibri" panose="020F0502020204030204" pitchFamily="34" charset="0"/>
                <a:ea typeface="Calibri" panose="020F0502020204030204" pitchFamily="34" charset="0"/>
                <a:cs typeface="Calibri" panose="020F0502020204030204" pitchFamily="34" charset="0"/>
                <a:hlinkClick r:id="rId3"/>
              </a:rPr>
              <a:t>and</a:t>
            </a:r>
            <a:r>
              <a:rPr lang="de-DE" sz="1100" u="sng" dirty="0">
                <a:latin typeface="Calibri" panose="020F0502020204030204" pitchFamily="34" charset="0"/>
                <a:ea typeface="Calibri" panose="020F0502020204030204" pitchFamily="34" charset="0"/>
                <a:cs typeface="Calibri" panose="020F0502020204030204" pitchFamily="34" charset="0"/>
                <a:hlinkClick r:id="rId3"/>
              </a:rPr>
              <a:t> Eastern United States“</a:t>
            </a:r>
            <a:r>
              <a:rPr lang="de-DE" sz="1100" dirty="0">
                <a:latin typeface="Calibri" panose="020F0502020204030204" pitchFamily="34" charset="0"/>
                <a:ea typeface="Calibri" panose="020F0502020204030204" pitchFamily="34" charset="0"/>
                <a:cs typeface="Calibri" panose="020F0502020204030204" pitchFamily="34" charset="0"/>
              </a:rPr>
              <a:t> von NOAA/NASA GOES Project ist lizenziert unter </a:t>
            </a:r>
            <a:r>
              <a:rPr lang="de-DE" sz="1100" u="sng" dirty="0">
                <a:latin typeface="Calibri" panose="020F0502020204030204" pitchFamily="34" charset="0"/>
                <a:ea typeface="Calibri" panose="020F0502020204030204" pitchFamily="34" charset="0"/>
                <a:cs typeface="Calibri" panose="020F0502020204030204" pitchFamily="34" charset="0"/>
                <a:hlinkClick r:id="rId4"/>
              </a:rPr>
              <a:t>CC BY 2.0</a:t>
            </a:r>
            <a:endParaRPr lang="de-DE" sz="1100" dirty="0">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de-DE" sz="1100" dirty="0">
                <a:latin typeface="Calibri" panose="020F0502020204030204" pitchFamily="34" charset="0"/>
                <a:cs typeface="Calibri" panose="020F0502020204030204" pitchFamily="34" charset="0"/>
              </a:rPr>
              <a:t>Abb. 2: </a:t>
            </a:r>
            <a:r>
              <a:rPr lang="de-DE" sz="1100" u="sng" dirty="0">
                <a:latin typeface="Calibri" panose="020F0502020204030204" pitchFamily="34" charset="0"/>
                <a:ea typeface="Calibri" panose="020F0502020204030204" pitchFamily="34" charset="0"/>
                <a:cs typeface="Calibri" panose="020F0502020204030204" pitchFamily="34" charset="0"/>
                <a:hlinkClick r:id="rId5"/>
              </a:rPr>
              <a:t>„</a:t>
            </a:r>
            <a:r>
              <a:rPr lang="de-DE" sz="1100" u="sng" dirty="0">
                <a:latin typeface="Calibri" panose="020F0502020204030204" pitchFamily="34" charset="0"/>
                <a:ea typeface="Times New Roman" panose="02020603050405020304" pitchFamily="18" charset="0"/>
                <a:cs typeface="Calibri" panose="020F0502020204030204" pitchFamily="34" charset="0"/>
                <a:hlinkClick r:id="rId6"/>
              </a:rPr>
              <a:t>Auswirkungen des Klimawandels auf die Erde ? Visuelle Darstellung“</a:t>
            </a:r>
            <a:r>
              <a:rPr lang="de-DE" sz="1100" dirty="0">
                <a:latin typeface="Calibri" panose="020F0502020204030204" pitchFamily="34" charset="0"/>
                <a:ea typeface="Times New Roman" panose="02020603050405020304" pitchFamily="18" charset="0"/>
                <a:cs typeface="Calibri" panose="020F0502020204030204" pitchFamily="34" charset="0"/>
              </a:rPr>
              <a:t> von Marco </a:t>
            </a:r>
            <a:r>
              <a:rPr lang="de-DE" sz="1100" dirty="0" err="1">
                <a:latin typeface="Calibri" panose="020F0502020204030204" pitchFamily="34" charset="0"/>
                <a:ea typeface="Times New Roman" panose="02020603050405020304" pitchFamily="18" charset="0"/>
                <a:cs typeface="Calibri" panose="020F0502020204030204" pitchFamily="34" charset="0"/>
              </a:rPr>
              <a:t>Verch</a:t>
            </a:r>
            <a:r>
              <a:rPr lang="de-DE" sz="1100" dirty="0">
                <a:latin typeface="Calibri" panose="020F0502020204030204" pitchFamily="34" charset="0"/>
                <a:ea typeface="Times New Roman" panose="02020603050405020304" pitchFamily="18" charset="0"/>
                <a:cs typeface="Calibri" panose="020F0502020204030204" pitchFamily="34" charset="0"/>
              </a:rPr>
              <a:t> ist lizenziert unter </a:t>
            </a:r>
            <a:r>
              <a:rPr lang="de-DE" sz="1100" u="sng" dirty="0">
                <a:latin typeface="Calibri" panose="020F0502020204030204" pitchFamily="34" charset="0"/>
                <a:ea typeface="Times New Roman" panose="02020603050405020304" pitchFamily="18" charset="0"/>
                <a:cs typeface="Calibri" panose="020F0502020204030204" pitchFamily="34" charset="0"/>
                <a:hlinkClick r:id="rId4"/>
              </a:rPr>
              <a:t>CC BY 2.0</a:t>
            </a:r>
            <a:endParaRPr lang="de-DE" sz="1100" u="sng" dirty="0">
              <a:latin typeface="Calibri" panose="020F0502020204030204" pitchFamily="34" charset="0"/>
              <a:ea typeface="Times New Roman" panose="02020603050405020304" pitchFamily="18" charset="0"/>
              <a:cs typeface="Calibri" panose="020F0502020204030204" pitchFamily="34" charset="0"/>
            </a:endParaRPr>
          </a:p>
          <a:p>
            <a:pPr>
              <a:lnSpc>
                <a:spcPct val="107000"/>
              </a:lnSpc>
            </a:pPr>
            <a:r>
              <a:rPr lang="de-DE" sz="1100" dirty="0">
                <a:latin typeface="Calibri" panose="020F0502020204030204" pitchFamily="34" charset="0"/>
                <a:cs typeface="Calibri" panose="020F0502020204030204" pitchFamily="34" charset="0"/>
              </a:rPr>
              <a:t>Abb.</a:t>
            </a:r>
            <a:r>
              <a:rPr lang="de-DE" sz="1100" dirty="0">
                <a:latin typeface="Calibri" panose="020F0502020204030204" pitchFamily="34" charset="0"/>
                <a:ea typeface="Calibri" panose="020F0502020204030204" pitchFamily="34" charset="0"/>
                <a:cs typeface="Calibri" panose="020F0502020204030204" pitchFamily="34" charset="0"/>
              </a:rPr>
              <a:t> 3: </a:t>
            </a:r>
            <a:r>
              <a:rPr lang="de-DE" sz="1100" dirty="0">
                <a:latin typeface="Calibri" panose="020F0502020204030204" pitchFamily="34" charset="0"/>
                <a:ea typeface="Calibri" panose="020F0502020204030204" pitchFamily="34" charset="0"/>
                <a:cs typeface="Calibri" panose="020F0502020204030204" pitchFamily="34" charset="0"/>
                <a:hlinkClick r:id="rId7"/>
              </a:rPr>
              <a:t>„Denken“ </a:t>
            </a:r>
            <a:r>
              <a:rPr lang="de-DE" sz="1100" dirty="0">
                <a:latin typeface="Calibri" panose="020F0502020204030204" pitchFamily="34" charset="0"/>
                <a:ea typeface="Calibri" panose="020F0502020204030204" pitchFamily="34" charset="0"/>
                <a:cs typeface="Calibri" panose="020F0502020204030204" pitchFamily="34" charset="0"/>
              </a:rPr>
              <a:t>von Unbekannt ist lizenziert unter </a:t>
            </a:r>
            <a:r>
              <a:rPr lang="de-DE" sz="1100" u="sng" dirty="0">
                <a:latin typeface="Calibri" panose="020F0502020204030204" pitchFamily="34" charset="0"/>
                <a:ea typeface="Calibri" panose="020F0502020204030204" pitchFamily="34" charset="0"/>
                <a:cs typeface="Calibri" panose="020F0502020204030204" pitchFamily="34" charset="0"/>
                <a:hlinkClick r:id="rId8"/>
              </a:rPr>
              <a:t>CC0 1.0</a:t>
            </a:r>
            <a:r>
              <a:rPr lang="de-DE" sz="1100" dirty="0">
                <a:latin typeface="Calibri" panose="020F0502020204030204" pitchFamily="34" charset="0"/>
                <a:ea typeface="Times New Roman" panose="02020603050405020304" pitchFamily="18" charset="0"/>
                <a:cs typeface="Calibri" panose="020F0502020204030204" pitchFamily="34" charset="0"/>
              </a:rPr>
              <a:t> </a:t>
            </a:r>
          </a:p>
          <a:p>
            <a:pPr>
              <a:lnSpc>
                <a:spcPct val="107000"/>
              </a:lnSpc>
            </a:pPr>
            <a:r>
              <a:rPr lang="de-DE" sz="1100" dirty="0">
                <a:latin typeface="Calibri" panose="020F0502020204030204" pitchFamily="34" charset="0"/>
                <a:cs typeface="Calibri" panose="020F0502020204030204" pitchFamily="34" charset="0"/>
              </a:rPr>
              <a:t>Abb.</a:t>
            </a:r>
            <a:r>
              <a:rPr lang="de-DE" sz="1100" dirty="0">
                <a:latin typeface="Calibri" panose="020F0502020204030204" pitchFamily="34" charset="0"/>
                <a:ea typeface="Calibri" panose="020F0502020204030204" pitchFamily="34" charset="0"/>
                <a:cs typeface="Calibri" panose="020F0502020204030204" pitchFamily="34" charset="0"/>
              </a:rPr>
              <a:t> 4</a:t>
            </a:r>
            <a:r>
              <a:rPr lang="de-DE" sz="1100" dirty="0">
                <a:latin typeface="Calibri" panose="020F0502020204030204" pitchFamily="34" charset="0"/>
                <a:cs typeface="Calibri" panose="020F0502020204030204" pitchFamily="34" charset="0"/>
              </a:rPr>
              <a:t>: </a:t>
            </a:r>
            <a:r>
              <a:rPr lang="de-DE" sz="1100" u="sng" dirty="0">
                <a:latin typeface="Calibri" panose="020F0502020204030204" pitchFamily="34" charset="0"/>
                <a:ea typeface="Calibri" panose="020F0502020204030204" pitchFamily="34" charset="0"/>
                <a:cs typeface="Calibri" panose="020F0502020204030204" pitchFamily="34" charset="0"/>
                <a:hlinkClick r:id="rId5"/>
              </a:rPr>
              <a:t>„Impacts </a:t>
            </a:r>
            <a:r>
              <a:rPr lang="de-DE" sz="1100" u="sng" dirty="0" err="1">
                <a:latin typeface="Calibri" panose="020F0502020204030204" pitchFamily="34" charset="0"/>
                <a:ea typeface="Calibri" panose="020F0502020204030204" pitchFamily="34" charset="0"/>
                <a:cs typeface="Calibri" panose="020F0502020204030204" pitchFamily="34" charset="0"/>
                <a:hlinkClick r:id="rId5"/>
              </a:rPr>
              <a:t>of</a:t>
            </a:r>
            <a:r>
              <a:rPr lang="de-DE" sz="1100" u="sng" dirty="0">
                <a:latin typeface="Calibri" panose="020F0502020204030204" pitchFamily="34" charset="0"/>
                <a:ea typeface="Calibri" panose="020F0502020204030204" pitchFamily="34" charset="0"/>
                <a:cs typeface="Calibri" panose="020F0502020204030204" pitchFamily="34" charset="0"/>
                <a:hlinkClick r:id="rId5"/>
              </a:rPr>
              <a:t> </a:t>
            </a:r>
            <a:r>
              <a:rPr lang="de-DE" sz="1100" u="sng" dirty="0" err="1">
                <a:latin typeface="Calibri" panose="020F0502020204030204" pitchFamily="34" charset="0"/>
                <a:ea typeface="Calibri" panose="020F0502020204030204" pitchFamily="34" charset="0"/>
                <a:cs typeface="Calibri" panose="020F0502020204030204" pitchFamily="34" charset="0"/>
                <a:hlinkClick r:id="rId5"/>
              </a:rPr>
              <a:t>Climate</a:t>
            </a:r>
            <a:r>
              <a:rPr lang="de-DE" sz="1100" u="sng" dirty="0">
                <a:latin typeface="Calibri" panose="020F0502020204030204" pitchFamily="34" charset="0"/>
                <a:ea typeface="Calibri" panose="020F0502020204030204" pitchFamily="34" charset="0"/>
                <a:cs typeface="Calibri" panose="020F0502020204030204" pitchFamily="34" charset="0"/>
                <a:hlinkClick r:id="rId5"/>
              </a:rPr>
              <a:t> Change on Human </a:t>
            </a:r>
            <a:r>
              <a:rPr lang="de-DE" sz="1100" u="sng" dirty="0" err="1">
                <a:latin typeface="Calibri" panose="020F0502020204030204" pitchFamily="34" charset="0"/>
                <a:ea typeface="Calibri" panose="020F0502020204030204" pitchFamily="34" charset="0"/>
                <a:cs typeface="Calibri" panose="020F0502020204030204" pitchFamily="34" charset="0"/>
                <a:hlinkClick r:id="rId5"/>
              </a:rPr>
              <a:t>Health</a:t>
            </a:r>
            <a:r>
              <a:rPr lang="de-DE" sz="1100" u="sng" dirty="0">
                <a:latin typeface="Calibri" panose="020F0502020204030204" pitchFamily="34" charset="0"/>
                <a:ea typeface="Calibri" panose="020F0502020204030204" pitchFamily="34" charset="0"/>
                <a:cs typeface="Calibri" panose="020F0502020204030204" pitchFamily="34" charset="0"/>
                <a:hlinkClick r:id="rId5"/>
              </a:rPr>
              <a:t>“</a:t>
            </a:r>
            <a:r>
              <a:rPr lang="de-DE" sz="1100" dirty="0">
                <a:latin typeface="Calibri" panose="020F0502020204030204" pitchFamily="34" charset="0"/>
                <a:ea typeface="Calibri" panose="020F0502020204030204" pitchFamily="34" charset="0"/>
                <a:cs typeface="Calibri" panose="020F0502020204030204" pitchFamily="34" charset="0"/>
              </a:rPr>
              <a:t> von George Luber, CDC ist lizenziert unter </a:t>
            </a:r>
            <a:r>
              <a:rPr lang="de-DE" sz="1100" u="sng" dirty="0">
                <a:latin typeface="Calibri" panose="020F0502020204030204" pitchFamily="34" charset="0"/>
                <a:ea typeface="Calibri" panose="020F0502020204030204" pitchFamily="34" charset="0"/>
                <a:cs typeface="Calibri" panose="020F0502020204030204" pitchFamily="34" charset="0"/>
                <a:hlinkClick r:id="rId9"/>
              </a:rPr>
              <a:t>CC BY 3.0 IGO</a:t>
            </a:r>
            <a:r>
              <a:rPr lang="de-DE" sz="1100" i="1" dirty="0">
                <a:latin typeface="Calibri" panose="020F0502020204030204" pitchFamily="34" charset="0"/>
                <a:ea typeface="Calibri" panose="020F0502020204030204" pitchFamily="34" charset="0"/>
                <a:cs typeface="Calibri" panose="020F0502020204030204" pitchFamily="34" charset="0"/>
              </a:rPr>
              <a:t> (This </a:t>
            </a:r>
            <a:r>
              <a:rPr lang="de-DE" sz="1100" i="1" dirty="0" err="1">
                <a:latin typeface="Calibri" panose="020F0502020204030204" pitchFamily="34" charset="0"/>
                <a:ea typeface="Calibri" panose="020F0502020204030204" pitchFamily="34" charset="0"/>
                <a:cs typeface="Calibri" panose="020F0502020204030204" pitchFamily="34" charset="0"/>
              </a:rPr>
              <a:t>translation</a:t>
            </a:r>
            <a:r>
              <a:rPr lang="de-DE" sz="1100" i="1" dirty="0">
                <a:latin typeface="Calibri" panose="020F0502020204030204" pitchFamily="34" charset="0"/>
                <a:ea typeface="Calibri" panose="020F0502020204030204" pitchFamily="34" charset="0"/>
                <a:cs typeface="Calibri" panose="020F0502020204030204" pitchFamily="34" charset="0"/>
              </a:rPr>
              <a:t> was not </a:t>
            </a:r>
            <a:r>
              <a:rPr lang="de-DE" sz="1100" i="1" dirty="0" err="1">
                <a:latin typeface="Calibri" panose="020F0502020204030204" pitchFamily="34" charset="0"/>
                <a:ea typeface="Calibri" panose="020F0502020204030204" pitchFamily="34" charset="0"/>
                <a:cs typeface="Calibri" panose="020F0502020204030204" pitchFamily="34" charset="0"/>
              </a:rPr>
              <a:t>created</a:t>
            </a:r>
            <a:r>
              <a:rPr lang="de-DE" sz="1100" i="1" dirty="0">
                <a:latin typeface="Calibri" panose="020F0502020204030204" pitchFamily="34" charset="0"/>
                <a:ea typeface="Calibri" panose="020F0502020204030204" pitchFamily="34" charset="0"/>
                <a:cs typeface="Calibri" panose="020F0502020204030204" pitchFamily="34" charset="0"/>
              </a:rPr>
              <a:t> </a:t>
            </a:r>
            <a:r>
              <a:rPr lang="de-DE" sz="1100" i="1" dirty="0" err="1">
                <a:latin typeface="Calibri" panose="020F0502020204030204" pitchFamily="34" charset="0"/>
                <a:ea typeface="Calibri" panose="020F0502020204030204" pitchFamily="34" charset="0"/>
                <a:cs typeface="Calibri" panose="020F0502020204030204" pitchFamily="34" charset="0"/>
              </a:rPr>
              <a:t>by</a:t>
            </a:r>
            <a:r>
              <a:rPr lang="de-DE" sz="1100" i="1" dirty="0">
                <a:latin typeface="Calibri" panose="020F0502020204030204" pitchFamily="34" charset="0"/>
                <a:ea typeface="Calibri" panose="020F0502020204030204" pitchFamily="34" charset="0"/>
                <a:cs typeface="Calibri" panose="020F0502020204030204" pitchFamily="34" charset="0"/>
              </a:rPr>
              <a:t> The World Bank </a:t>
            </a:r>
            <a:r>
              <a:rPr lang="de-DE" sz="1100" i="1" dirty="0" err="1">
                <a:latin typeface="Calibri" panose="020F0502020204030204" pitchFamily="34" charset="0"/>
                <a:ea typeface="Calibri" panose="020F0502020204030204" pitchFamily="34" charset="0"/>
                <a:cs typeface="Calibri" panose="020F0502020204030204" pitchFamily="34" charset="0"/>
              </a:rPr>
              <a:t>and</a:t>
            </a:r>
            <a:r>
              <a:rPr lang="de-DE" sz="1100" i="1" dirty="0">
                <a:latin typeface="Calibri" panose="020F0502020204030204" pitchFamily="34" charset="0"/>
                <a:ea typeface="Calibri" panose="020F0502020204030204" pitchFamily="34" charset="0"/>
                <a:cs typeface="Calibri" panose="020F0502020204030204" pitchFamily="34" charset="0"/>
              </a:rPr>
              <a:t> </a:t>
            </a:r>
            <a:r>
              <a:rPr lang="de-DE" sz="1100" i="1" dirty="0" err="1">
                <a:latin typeface="Calibri" panose="020F0502020204030204" pitchFamily="34" charset="0"/>
                <a:ea typeface="Calibri" panose="020F0502020204030204" pitchFamily="34" charset="0"/>
                <a:cs typeface="Calibri" panose="020F0502020204030204" pitchFamily="34" charset="0"/>
              </a:rPr>
              <a:t>should</a:t>
            </a:r>
            <a:r>
              <a:rPr lang="de-DE" sz="1100" i="1" dirty="0">
                <a:latin typeface="Calibri" panose="020F0502020204030204" pitchFamily="34" charset="0"/>
                <a:ea typeface="Calibri" panose="020F0502020204030204" pitchFamily="34" charset="0"/>
                <a:cs typeface="Calibri" panose="020F0502020204030204" pitchFamily="34" charset="0"/>
              </a:rPr>
              <a:t> not </a:t>
            </a:r>
            <a:r>
              <a:rPr lang="de-DE" sz="1100" i="1" dirty="0" err="1">
                <a:latin typeface="Calibri" panose="020F0502020204030204" pitchFamily="34" charset="0"/>
                <a:ea typeface="Calibri" panose="020F0502020204030204" pitchFamily="34" charset="0"/>
                <a:cs typeface="Calibri" panose="020F0502020204030204" pitchFamily="34" charset="0"/>
              </a:rPr>
              <a:t>be</a:t>
            </a:r>
            <a:r>
              <a:rPr lang="de-DE" sz="1100" i="1" dirty="0">
                <a:latin typeface="Calibri" panose="020F0502020204030204" pitchFamily="34" charset="0"/>
                <a:ea typeface="Calibri" panose="020F0502020204030204" pitchFamily="34" charset="0"/>
                <a:cs typeface="Calibri" panose="020F0502020204030204" pitchFamily="34" charset="0"/>
              </a:rPr>
              <a:t> </a:t>
            </a:r>
            <a:r>
              <a:rPr lang="de-DE" sz="1100" i="1" dirty="0" err="1">
                <a:latin typeface="Calibri" panose="020F0502020204030204" pitchFamily="34" charset="0"/>
                <a:ea typeface="Calibri" panose="020F0502020204030204" pitchFamily="34" charset="0"/>
                <a:cs typeface="Calibri" panose="020F0502020204030204" pitchFamily="34" charset="0"/>
              </a:rPr>
              <a:t>considered</a:t>
            </a:r>
            <a:r>
              <a:rPr lang="de-DE" sz="1100" i="1" dirty="0">
                <a:latin typeface="Calibri" panose="020F0502020204030204" pitchFamily="34" charset="0"/>
                <a:ea typeface="Calibri" panose="020F0502020204030204" pitchFamily="34" charset="0"/>
                <a:cs typeface="Calibri" panose="020F0502020204030204" pitchFamily="34" charset="0"/>
              </a:rPr>
              <a:t> an </a:t>
            </a:r>
            <a:r>
              <a:rPr lang="de-DE" sz="1100" i="1" dirty="0" err="1">
                <a:latin typeface="Calibri" panose="020F0502020204030204" pitchFamily="34" charset="0"/>
                <a:ea typeface="Calibri" panose="020F0502020204030204" pitchFamily="34" charset="0"/>
                <a:cs typeface="Calibri" panose="020F0502020204030204" pitchFamily="34" charset="0"/>
              </a:rPr>
              <a:t>official</a:t>
            </a:r>
            <a:r>
              <a:rPr lang="de-DE" sz="1100" i="1" dirty="0">
                <a:latin typeface="Calibri" panose="020F0502020204030204" pitchFamily="34" charset="0"/>
                <a:ea typeface="Calibri" panose="020F0502020204030204" pitchFamily="34" charset="0"/>
                <a:cs typeface="Calibri" panose="020F0502020204030204" pitchFamily="34" charset="0"/>
              </a:rPr>
              <a:t> World Bank </a:t>
            </a:r>
            <a:r>
              <a:rPr lang="de-DE" sz="1100" i="1" dirty="0" err="1">
                <a:latin typeface="Calibri" panose="020F0502020204030204" pitchFamily="34" charset="0"/>
                <a:ea typeface="Calibri" panose="020F0502020204030204" pitchFamily="34" charset="0"/>
                <a:cs typeface="Calibri" panose="020F0502020204030204" pitchFamily="34" charset="0"/>
              </a:rPr>
              <a:t>translation</a:t>
            </a:r>
            <a:r>
              <a:rPr lang="de-DE" sz="1100" i="1" dirty="0">
                <a:latin typeface="Calibri" panose="020F0502020204030204" pitchFamily="34" charset="0"/>
                <a:ea typeface="Calibri" panose="020F0502020204030204" pitchFamily="34" charset="0"/>
                <a:cs typeface="Calibri" panose="020F0502020204030204" pitchFamily="34" charset="0"/>
              </a:rPr>
              <a:t>. The World Bank </a:t>
            </a:r>
            <a:r>
              <a:rPr lang="de-DE" sz="1100" i="1" dirty="0" err="1">
                <a:latin typeface="Calibri" panose="020F0502020204030204" pitchFamily="34" charset="0"/>
                <a:ea typeface="Calibri" panose="020F0502020204030204" pitchFamily="34" charset="0"/>
                <a:cs typeface="Calibri" panose="020F0502020204030204" pitchFamily="34" charset="0"/>
              </a:rPr>
              <a:t>shall</a:t>
            </a:r>
            <a:r>
              <a:rPr lang="de-DE" sz="1100" i="1" dirty="0">
                <a:latin typeface="Calibri" panose="020F0502020204030204" pitchFamily="34" charset="0"/>
                <a:ea typeface="Calibri" panose="020F0502020204030204" pitchFamily="34" charset="0"/>
                <a:cs typeface="Calibri" panose="020F0502020204030204" pitchFamily="34" charset="0"/>
              </a:rPr>
              <a:t> not </a:t>
            </a:r>
            <a:r>
              <a:rPr lang="de-DE" sz="1100" i="1" dirty="0" err="1">
                <a:latin typeface="Calibri" panose="020F0502020204030204" pitchFamily="34" charset="0"/>
                <a:ea typeface="Calibri" panose="020F0502020204030204" pitchFamily="34" charset="0"/>
                <a:cs typeface="Calibri" panose="020F0502020204030204" pitchFamily="34" charset="0"/>
              </a:rPr>
              <a:t>be</a:t>
            </a:r>
            <a:r>
              <a:rPr lang="de-DE" sz="1100" i="1" dirty="0">
                <a:latin typeface="Calibri" panose="020F0502020204030204" pitchFamily="34" charset="0"/>
                <a:ea typeface="Calibri" panose="020F0502020204030204" pitchFamily="34" charset="0"/>
                <a:cs typeface="Calibri" panose="020F0502020204030204" pitchFamily="34" charset="0"/>
              </a:rPr>
              <a:t> </a:t>
            </a:r>
            <a:r>
              <a:rPr lang="de-DE" sz="1100" i="1" dirty="0" err="1">
                <a:latin typeface="Calibri" panose="020F0502020204030204" pitchFamily="34" charset="0"/>
                <a:ea typeface="Calibri" panose="020F0502020204030204" pitchFamily="34" charset="0"/>
                <a:cs typeface="Calibri" panose="020F0502020204030204" pitchFamily="34" charset="0"/>
              </a:rPr>
              <a:t>liable</a:t>
            </a:r>
            <a:r>
              <a:rPr lang="de-DE" sz="1100" i="1" dirty="0">
                <a:latin typeface="Calibri" panose="020F0502020204030204" pitchFamily="34" charset="0"/>
                <a:ea typeface="Calibri" panose="020F0502020204030204" pitchFamily="34" charset="0"/>
                <a:cs typeface="Calibri" panose="020F0502020204030204" pitchFamily="34" charset="0"/>
              </a:rPr>
              <a:t> </a:t>
            </a:r>
            <a:r>
              <a:rPr lang="de-DE" sz="1100" i="1" dirty="0" err="1">
                <a:latin typeface="Calibri" panose="020F0502020204030204" pitchFamily="34" charset="0"/>
                <a:ea typeface="Calibri" panose="020F0502020204030204" pitchFamily="34" charset="0"/>
                <a:cs typeface="Calibri" panose="020F0502020204030204" pitchFamily="34" charset="0"/>
              </a:rPr>
              <a:t>for</a:t>
            </a:r>
            <a:r>
              <a:rPr lang="de-DE" sz="1100" i="1" dirty="0">
                <a:latin typeface="Calibri" panose="020F0502020204030204" pitchFamily="34" charset="0"/>
                <a:ea typeface="Calibri" panose="020F0502020204030204" pitchFamily="34" charset="0"/>
                <a:cs typeface="Calibri" panose="020F0502020204030204" pitchFamily="34" charset="0"/>
              </a:rPr>
              <a:t> </a:t>
            </a:r>
            <a:r>
              <a:rPr lang="de-DE" sz="1100" i="1" dirty="0" err="1">
                <a:latin typeface="Calibri" panose="020F0502020204030204" pitchFamily="34" charset="0"/>
                <a:ea typeface="Calibri" panose="020F0502020204030204" pitchFamily="34" charset="0"/>
                <a:cs typeface="Calibri" panose="020F0502020204030204" pitchFamily="34" charset="0"/>
              </a:rPr>
              <a:t>any</a:t>
            </a:r>
            <a:r>
              <a:rPr lang="de-DE" sz="1100" i="1" dirty="0">
                <a:latin typeface="Calibri" panose="020F0502020204030204" pitchFamily="34" charset="0"/>
                <a:ea typeface="Calibri" panose="020F0502020204030204" pitchFamily="34" charset="0"/>
                <a:cs typeface="Calibri" panose="020F0502020204030204" pitchFamily="34" charset="0"/>
              </a:rPr>
              <a:t> </a:t>
            </a:r>
            <a:r>
              <a:rPr lang="de-DE" sz="1100" i="1" dirty="0" err="1">
                <a:latin typeface="Calibri" panose="020F0502020204030204" pitchFamily="34" charset="0"/>
                <a:ea typeface="Calibri" panose="020F0502020204030204" pitchFamily="34" charset="0"/>
                <a:cs typeface="Calibri" panose="020F0502020204030204" pitchFamily="34" charset="0"/>
              </a:rPr>
              <a:t>content</a:t>
            </a:r>
            <a:r>
              <a:rPr lang="de-DE" sz="1100" i="1" dirty="0">
                <a:latin typeface="Calibri" panose="020F0502020204030204" pitchFamily="34" charset="0"/>
                <a:ea typeface="Calibri" panose="020F0502020204030204" pitchFamily="34" charset="0"/>
                <a:cs typeface="Calibri" panose="020F0502020204030204" pitchFamily="34" charset="0"/>
              </a:rPr>
              <a:t> </a:t>
            </a:r>
            <a:r>
              <a:rPr lang="de-DE" sz="1100" i="1" dirty="0" err="1">
                <a:latin typeface="Calibri" panose="020F0502020204030204" pitchFamily="34" charset="0"/>
                <a:ea typeface="Calibri" panose="020F0502020204030204" pitchFamily="34" charset="0"/>
                <a:cs typeface="Calibri" panose="020F0502020204030204" pitchFamily="34" charset="0"/>
              </a:rPr>
              <a:t>or</a:t>
            </a:r>
            <a:r>
              <a:rPr lang="de-DE" sz="1100" i="1" dirty="0">
                <a:latin typeface="Calibri" panose="020F0502020204030204" pitchFamily="34" charset="0"/>
                <a:ea typeface="Calibri" panose="020F0502020204030204" pitchFamily="34" charset="0"/>
                <a:cs typeface="Calibri" panose="020F0502020204030204" pitchFamily="34" charset="0"/>
              </a:rPr>
              <a:t> </a:t>
            </a:r>
            <a:r>
              <a:rPr lang="de-DE" sz="1100" i="1" dirty="0" err="1">
                <a:latin typeface="Calibri" panose="020F0502020204030204" pitchFamily="34" charset="0"/>
                <a:ea typeface="Calibri" panose="020F0502020204030204" pitchFamily="34" charset="0"/>
                <a:cs typeface="Calibri" panose="020F0502020204030204" pitchFamily="34" charset="0"/>
              </a:rPr>
              <a:t>error</a:t>
            </a:r>
            <a:r>
              <a:rPr lang="de-DE" sz="1100" i="1" dirty="0">
                <a:latin typeface="Calibri" panose="020F0502020204030204" pitchFamily="34" charset="0"/>
                <a:ea typeface="Calibri" panose="020F0502020204030204" pitchFamily="34" charset="0"/>
                <a:cs typeface="Calibri" panose="020F0502020204030204" pitchFamily="34" charset="0"/>
              </a:rPr>
              <a:t> in </a:t>
            </a:r>
            <a:r>
              <a:rPr lang="de-DE" sz="1100" i="1" dirty="0" err="1">
                <a:latin typeface="Calibri" panose="020F0502020204030204" pitchFamily="34" charset="0"/>
                <a:ea typeface="Calibri" panose="020F0502020204030204" pitchFamily="34" charset="0"/>
                <a:cs typeface="Calibri" panose="020F0502020204030204" pitchFamily="34" charset="0"/>
              </a:rPr>
              <a:t>this</a:t>
            </a:r>
            <a:r>
              <a:rPr lang="de-DE" sz="1100" i="1" dirty="0">
                <a:latin typeface="Calibri" panose="020F0502020204030204" pitchFamily="34" charset="0"/>
                <a:ea typeface="Calibri" panose="020F0502020204030204" pitchFamily="34" charset="0"/>
                <a:cs typeface="Calibri" panose="020F0502020204030204" pitchFamily="34" charset="0"/>
              </a:rPr>
              <a:t> </a:t>
            </a:r>
            <a:r>
              <a:rPr lang="de-DE" sz="1100" i="1" dirty="0" err="1">
                <a:latin typeface="Calibri" panose="020F0502020204030204" pitchFamily="34" charset="0"/>
                <a:ea typeface="Calibri" panose="020F0502020204030204" pitchFamily="34" charset="0"/>
                <a:cs typeface="Calibri" panose="020F0502020204030204" pitchFamily="34" charset="0"/>
              </a:rPr>
              <a:t>translation</a:t>
            </a:r>
            <a:r>
              <a:rPr lang="de-DE" sz="1100" dirty="0">
                <a:latin typeface="Calibri" panose="020F0502020204030204" pitchFamily="34" charset="0"/>
                <a:ea typeface="Calibri" panose="020F0502020204030204" pitchFamily="34" charset="0"/>
                <a:cs typeface="Calibri" panose="020F0502020204030204" pitchFamily="34" charset="0"/>
              </a:rPr>
              <a:t>.)</a:t>
            </a:r>
          </a:p>
          <a:p>
            <a:pPr>
              <a:lnSpc>
                <a:spcPct val="107000"/>
              </a:lnSpc>
            </a:pPr>
            <a:r>
              <a:rPr lang="de-DE" sz="1100" dirty="0">
                <a:latin typeface="Calibri" panose="020F0502020204030204" pitchFamily="34" charset="0"/>
                <a:cs typeface="Calibri" panose="020F0502020204030204" pitchFamily="34" charset="0"/>
              </a:rPr>
              <a:t>Abb.</a:t>
            </a:r>
            <a:r>
              <a:rPr lang="de-DE" sz="1100" dirty="0">
                <a:latin typeface="Calibri" panose="020F0502020204030204" pitchFamily="34" charset="0"/>
                <a:ea typeface="Times New Roman" panose="02020603050405020304" pitchFamily="18" charset="0"/>
                <a:cs typeface="Calibri" panose="020F0502020204030204" pitchFamily="34" charset="0"/>
              </a:rPr>
              <a:t> 5: </a:t>
            </a:r>
            <a:r>
              <a:rPr lang="de-DE" sz="1100" u="sng" dirty="0">
                <a:latin typeface="Calibri" panose="020F0502020204030204" pitchFamily="34" charset="0"/>
                <a:ea typeface="Calibri" panose="020F0502020204030204" pitchFamily="34" charset="0"/>
                <a:cs typeface="Calibri" panose="020F0502020204030204" pitchFamily="34" charset="0"/>
                <a:hlinkClick r:id="rId10"/>
              </a:rPr>
              <a:t>„</a:t>
            </a:r>
            <a:r>
              <a:rPr lang="de-DE" sz="1100" u="sng" dirty="0" err="1">
                <a:latin typeface="Calibri" panose="020F0502020204030204" pitchFamily="34" charset="0"/>
                <a:ea typeface="Calibri" panose="020F0502020204030204" pitchFamily="34" charset="0"/>
                <a:cs typeface="Calibri" panose="020F0502020204030204" pitchFamily="34" charset="0"/>
                <a:hlinkClick r:id="rId10"/>
              </a:rPr>
              <a:t>Schlottwitz</a:t>
            </a:r>
            <a:r>
              <a:rPr lang="de-DE" sz="1100" u="sng" dirty="0">
                <a:latin typeface="Calibri" panose="020F0502020204030204" pitchFamily="34" charset="0"/>
                <a:ea typeface="Calibri" panose="020F0502020204030204" pitchFamily="34" charset="0"/>
                <a:cs typeface="Calibri" panose="020F0502020204030204" pitchFamily="34" charset="0"/>
                <a:hlinkClick r:id="rId10"/>
              </a:rPr>
              <a:t> Hochwasser 113-1368 IMG“</a:t>
            </a:r>
            <a:r>
              <a:rPr lang="de-DE" sz="1100" dirty="0">
                <a:latin typeface="Calibri" panose="020F0502020204030204" pitchFamily="34" charset="0"/>
                <a:ea typeface="Calibri" panose="020F0502020204030204" pitchFamily="34" charset="0"/>
                <a:cs typeface="Calibri" panose="020F0502020204030204" pitchFamily="34" charset="0"/>
              </a:rPr>
              <a:t> von Harald Weber ist lizenziert unter </a:t>
            </a:r>
            <a:r>
              <a:rPr lang="de-DE" sz="1100" u="sng" dirty="0">
                <a:latin typeface="Calibri" panose="020F0502020204030204" pitchFamily="34" charset="0"/>
                <a:ea typeface="Calibri" panose="020F0502020204030204" pitchFamily="34" charset="0"/>
                <a:cs typeface="Calibri" panose="020F0502020204030204" pitchFamily="34" charset="0"/>
                <a:hlinkClick r:id="rId11"/>
              </a:rPr>
              <a:t>CC BY-SA 3.0</a:t>
            </a:r>
            <a:endParaRPr lang="de-DE" sz="1100" dirty="0">
              <a:latin typeface="Calibri" panose="020F0502020204030204" pitchFamily="34" charset="0"/>
              <a:ea typeface="Times New Roman" panose="02020603050405020304" pitchFamily="18" charset="0"/>
              <a:cs typeface="Calibri" panose="020F0502020204030204" pitchFamily="34" charset="0"/>
            </a:endParaRPr>
          </a:p>
          <a:p>
            <a:pPr>
              <a:lnSpc>
                <a:spcPct val="107000"/>
              </a:lnSpc>
            </a:pPr>
            <a:r>
              <a:rPr lang="de-DE" sz="1100" dirty="0">
                <a:latin typeface="Calibri" panose="020F0502020204030204" pitchFamily="34" charset="0"/>
                <a:cs typeface="Calibri" panose="020F0502020204030204" pitchFamily="34" charset="0"/>
              </a:rPr>
              <a:t>Abb.</a:t>
            </a:r>
            <a:r>
              <a:rPr lang="de-DE" sz="1100" dirty="0">
                <a:latin typeface="Calibri" panose="020F0502020204030204" pitchFamily="34" charset="0"/>
                <a:ea typeface="Times New Roman" panose="02020603050405020304" pitchFamily="18" charset="0"/>
                <a:cs typeface="Calibri" panose="020F0502020204030204" pitchFamily="34" charset="0"/>
              </a:rPr>
              <a:t> 6: </a:t>
            </a:r>
            <a:r>
              <a:rPr lang="de-DE" sz="1100" u="sng" dirty="0">
                <a:latin typeface="Calibri" panose="020F0502020204030204" pitchFamily="34" charset="0"/>
                <a:ea typeface="Calibri" panose="020F0502020204030204" pitchFamily="34" charset="0"/>
                <a:cs typeface="Calibri" panose="020F0502020204030204" pitchFamily="34" charset="0"/>
                <a:hlinkClick r:id="rId12"/>
              </a:rPr>
              <a:t>„Free </a:t>
            </a:r>
            <a:r>
              <a:rPr lang="de-DE" sz="1100" u="sng" dirty="0" err="1">
                <a:latin typeface="Calibri" panose="020F0502020204030204" pitchFamily="34" charset="0"/>
                <a:ea typeface="Calibri" panose="020F0502020204030204" pitchFamily="34" charset="0"/>
                <a:cs typeface="Calibri" panose="020F0502020204030204" pitchFamily="34" charset="0"/>
                <a:hlinkClick r:id="rId12"/>
              </a:rPr>
              <a:t>Hurricane</a:t>
            </a:r>
            <a:r>
              <a:rPr lang="de-DE" sz="1100" u="sng" dirty="0">
                <a:latin typeface="Calibri" panose="020F0502020204030204" pitchFamily="34" charset="0"/>
                <a:ea typeface="Calibri" panose="020F0502020204030204" pitchFamily="34" charset="0"/>
                <a:cs typeface="Calibri" panose="020F0502020204030204" pitchFamily="34" charset="0"/>
                <a:hlinkClick r:id="rId12"/>
              </a:rPr>
              <a:t>, </a:t>
            </a:r>
            <a:r>
              <a:rPr lang="de-DE" sz="1100" u="sng" dirty="0" err="1">
                <a:latin typeface="Calibri" panose="020F0502020204030204" pitchFamily="34" charset="0"/>
                <a:ea typeface="Calibri" panose="020F0502020204030204" pitchFamily="34" charset="0"/>
                <a:cs typeface="Calibri" panose="020F0502020204030204" pitchFamily="34" charset="0"/>
                <a:hlinkClick r:id="rId12"/>
              </a:rPr>
              <a:t>satellite</a:t>
            </a:r>
            <a:r>
              <a:rPr lang="de-DE" sz="1100" u="sng" dirty="0">
                <a:latin typeface="Calibri" panose="020F0502020204030204" pitchFamily="34" charset="0"/>
                <a:ea typeface="Calibri" panose="020F0502020204030204" pitchFamily="34" charset="0"/>
                <a:cs typeface="Calibri" panose="020F0502020204030204" pitchFamily="34" charset="0"/>
                <a:hlinkClick r:id="rId12"/>
              </a:rPr>
              <a:t> </a:t>
            </a:r>
            <a:r>
              <a:rPr lang="de-DE" sz="1100" u="sng" dirty="0" err="1">
                <a:latin typeface="Calibri" panose="020F0502020204030204" pitchFamily="34" charset="0"/>
                <a:ea typeface="Calibri" panose="020F0502020204030204" pitchFamily="34" charset="0"/>
                <a:cs typeface="Calibri" panose="020F0502020204030204" pitchFamily="34" charset="0"/>
                <a:hlinkClick r:id="rId12"/>
              </a:rPr>
              <a:t>aerial</a:t>
            </a:r>
            <a:r>
              <a:rPr lang="de-DE" sz="1100" u="sng" dirty="0">
                <a:latin typeface="Calibri" panose="020F0502020204030204" pitchFamily="34" charset="0"/>
                <a:ea typeface="Calibri" panose="020F0502020204030204" pitchFamily="34" charset="0"/>
                <a:cs typeface="Calibri" panose="020F0502020204030204" pitchFamily="34" charset="0"/>
                <a:hlinkClick r:id="rId12"/>
              </a:rPr>
              <a:t> </a:t>
            </a:r>
            <a:r>
              <a:rPr lang="de-DE" sz="1100" u="sng" dirty="0" err="1">
                <a:latin typeface="Calibri" panose="020F0502020204030204" pitchFamily="34" charset="0"/>
                <a:ea typeface="Calibri" panose="020F0502020204030204" pitchFamily="34" charset="0"/>
                <a:cs typeface="Calibri" panose="020F0502020204030204" pitchFamily="34" charset="0"/>
                <a:hlinkClick r:id="rId12"/>
              </a:rPr>
              <a:t>view</a:t>
            </a:r>
            <a:r>
              <a:rPr lang="de-DE" sz="1100" u="sng" dirty="0">
                <a:latin typeface="Calibri" panose="020F0502020204030204" pitchFamily="34" charset="0"/>
                <a:ea typeface="Calibri" panose="020F0502020204030204" pitchFamily="34" charset="0"/>
                <a:cs typeface="Calibri" panose="020F0502020204030204" pitchFamily="34" charset="0"/>
                <a:hlinkClick r:id="rId12"/>
              </a:rPr>
              <a:t> </a:t>
            </a:r>
            <a:r>
              <a:rPr lang="de-DE" sz="1100" u="sng" dirty="0" err="1">
                <a:latin typeface="Calibri" panose="020F0502020204030204" pitchFamily="34" charset="0"/>
                <a:ea typeface="Calibri" panose="020F0502020204030204" pitchFamily="34" charset="0"/>
                <a:cs typeface="Calibri" panose="020F0502020204030204" pitchFamily="34" charset="0"/>
                <a:hlinkClick r:id="rId12"/>
              </a:rPr>
              <a:t>image</a:t>
            </a:r>
            <a:r>
              <a:rPr lang="de-DE" sz="1100" u="sng" dirty="0">
                <a:latin typeface="Calibri" panose="020F0502020204030204" pitchFamily="34" charset="0"/>
                <a:ea typeface="Calibri" panose="020F0502020204030204" pitchFamily="34" charset="0"/>
                <a:cs typeface="Calibri" panose="020F0502020204030204" pitchFamily="34" charset="0"/>
                <a:hlinkClick r:id="rId12"/>
              </a:rPr>
              <a:t>, </a:t>
            </a:r>
            <a:r>
              <a:rPr lang="de-DE" sz="1100" u="sng" dirty="0" err="1">
                <a:latin typeface="Calibri" panose="020F0502020204030204" pitchFamily="34" charset="0"/>
                <a:ea typeface="Calibri" panose="020F0502020204030204" pitchFamily="34" charset="0"/>
                <a:cs typeface="Calibri" panose="020F0502020204030204" pitchFamily="34" charset="0"/>
                <a:hlinkClick r:id="rId12"/>
              </a:rPr>
              <a:t>public</a:t>
            </a:r>
            <a:r>
              <a:rPr lang="de-DE" sz="1100" u="sng" dirty="0">
                <a:latin typeface="Calibri" panose="020F0502020204030204" pitchFamily="34" charset="0"/>
                <a:ea typeface="Calibri" panose="020F0502020204030204" pitchFamily="34" charset="0"/>
                <a:cs typeface="Calibri" panose="020F0502020204030204" pitchFamily="34" charset="0"/>
                <a:hlinkClick r:id="rId12"/>
              </a:rPr>
              <a:t> </a:t>
            </a:r>
            <a:r>
              <a:rPr lang="de-DE" sz="1100" u="sng" dirty="0" err="1">
                <a:latin typeface="Calibri" panose="020F0502020204030204" pitchFamily="34" charset="0"/>
                <a:ea typeface="Calibri" panose="020F0502020204030204" pitchFamily="34" charset="0"/>
                <a:cs typeface="Calibri" panose="020F0502020204030204" pitchFamily="34" charset="0"/>
                <a:hlinkClick r:id="rId12"/>
              </a:rPr>
              <a:t>domain</a:t>
            </a:r>
            <a:r>
              <a:rPr lang="de-DE" sz="1100" u="sng" dirty="0">
                <a:latin typeface="Calibri" panose="020F0502020204030204" pitchFamily="34" charset="0"/>
                <a:ea typeface="Calibri" panose="020F0502020204030204" pitchFamily="34" charset="0"/>
                <a:cs typeface="Calibri" panose="020F0502020204030204" pitchFamily="34" charset="0"/>
                <a:hlinkClick r:id="rId12"/>
              </a:rPr>
              <a:t> </a:t>
            </a:r>
            <a:r>
              <a:rPr lang="de-DE" sz="1100" u="sng" dirty="0" err="1">
                <a:latin typeface="Calibri" panose="020F0502020204030204" pitchFamily="34" charset="0"/>
                <a:ea typeface="Calibri" panose="020F0502020204030204" pitchFamily="34" charset="0"/>
                <a:cs typeface="Calibri" panose="020F0502020204030204" pitchFamily="34" charset="0"/>
                <a:hlinkClick r:id="rId12"/>
              </a:rPr>
              <a:t>sky</a:t>
            </a:r>
            <a:r>
              <a:rPr lang="de-DE" sz="1100" u="sng" dirty="0">
                <a:latin typeface="Calibri" panose="020F0502020204030204" pitchFamily="34" charset="0"/>
                <a:ea typeface="Calibri" panose="020F0502020204030204" pitchFamily="34" charset="0"/>
                <a:cs typeface="Calibri" panose="020F0502020204030204" pitchFamily="34" charset="0"/>
                <a:hlinkClick r:id="rId12"/>
              </a:rPr>
              <a:t> CC0 </a:t>
            </a:r>
            <a:r>
              <a:rPr lang="de-DE" sz="1100" u="sng" dirty="0" err="1">
                <a:latin typeface="Calibri" panose="020F0502020204030204" pitchFamily="34" charset="0"/>
                <a:ea typeface="Calibri" panose="020F0502020204030204" pitchFamily="34" charset="0"/>
                <a:cs typeface="Calibri" panose="020F0502020204030204" pitchFamily="34" charset="0"/>
                <a:hlinkClick r:id="rId12"/>
              </a:rPr>
              <a:t>photo</a:t>
            </a:r>
            <a:r>
              <a:rPr lang="de-DE" sz="1100" u="sng" dirty="0">
                <a:latin typeface="Calibri" panose="020F0502020204030204" pitchFamily="34" charset="0"/>
                <a:ea typeface="Calibri" panose="020F0502020204030204" pitchFamily="34" charset="0"/>
                <a:cs typeface="Calibri" panose="020F0502020204030204" pitchFamily="34" charset="0"/>
                <a:hlinkClick r:id="rId12"/>
              </a:rPr>
              <a:t>“</a:t>
            </a:r>
            <a:r>
              <a:rPr lang="de-DE" sz="1100" dirty="0">
                <a:latin typeface="Calibri" panose="020F0502020204030204" pitchFamily="34" charset="0"/>
                <a:ea typeface="Calibri" panose="020F0502020204030204" pitchFamily="34" charset="0"/>
                <a:cs typeface="Calibri" panose="020F0502020204030204" pitchFamily="34" charset="0"/>
              </a:rPr>
              <a:t> von Unbekannt ist lizenziert unter </a:t>
            </a:r>
            <a:r>
              <a:rPr lang="de-DE" sz="1100" u="sng" dirty="0">
                <a:latin typeface="Calibri" panose="020F0502020204030204" pitchFamily="34" charset="0"/>
                <a:ea typeface="Calibri" panose="020F0502020204030204" pitchFamily="34" charset="0"/>
                <a:cs typeface="Calibri" panose="020F0502020204030204" pitchFamily="34" charset="0"/>
                <a:hlinkClick r:id="rId8"/>
              </a:rPr>
              <a:t>CCO</a:t>
            </a:r>
            <a:endParaRPr lang="de-DE" sz="1100" dirty="0">
              <a:latin typeface="Calibri" panose="020F0502020204030204" pitchFamily="34" charset="0"/>
              <a:ea typeface="Times New Roman" panose="02020603050405020304" pitchFamily="18" charset="0"/>
              <a:cs typeface="Calibri" panose="020F0502020204030204" pitchFamily="34" charset="0"/>
            </a:endParaRPr>
          </a:p>
          <a:p>
            <a:pPr>
              <a:lnSpc>
                <a:spcPct val="107000"/>
              </a:lnSpc>
            </a:pPr>
            <a:r>
              <a:rPr lang="de-DE" sz="1100" dirty="0">
                <a:latin typeface="Calibri" panose="020F0502020204030204" pitchFamily="34" charset="0"/>
                <a:cs typeface="Calibri" panose="020F0502020204030204" pitchFamily="34" charset="0"/>
              </a:rPr>
              <a:t>Abb.</a:t>
            </a:r>
            <a:r>
              <a:rPr lang="de-DE" sz="1100" dirty="0">
                <a:latin typeface="Calibri" panose="020F0502020204030204" pitchFamily="34" charset="0"/>
                <a:ea typeface="Times New Roman" panose="02020603050405020304" pitchFamily="18" charset="0"/>
                <a:cs typeface="Calibri" panose="020F0502020204030204" pitchFamily="34" charset="0"/>
              </a:rPr>
              <a:t> 7: </a:t>
            </a:r>
            <a:r>
              <a:rPr lang="de-DE" sz="1100" u="sng" dirty="0">
                <a:latin typeface="Calibri" panose="020F0502020204030204" pitchFamily="34" charset="0"/>
                <a:ea typeface="Calibri" panose="020F0502020204030204" pitchFamily="34" charset="0"/>
                <a:cs typeface="Calibri" panose="020F0502020204030204" pitchFamily="34" charset="0"/>
                <a:hlinkClick r:id="rId13"/>
              </a:rPr>
              <a:t>„</a:t>
            </a:r>
            <a:r>
              <a:rPr lang="de-DE" sz="1100" u="sng" dirty="0" err="1">
                <a:latin typeface="Calibri" panose="020F0502020204030204" pitchFamily="34" charset="0"/>
                <a:ea typeface="Calibri" panose="020F0502020204030204" pitchFamily="34" charset="0"/>
                <a:cs typeface="Calibri" panose="020F0502020204030204" pitchFamily="34" charset="0"/>
                <a:hlinkClick r:id="rId13"/>
              </a:rPr>
              <a:t>Forest</a:t>
            </a:r>
            <a:r>
              <a:rPr lang="de-DE" sz="1100" u="sng" dirty="0">
                <a:latin typeface="Calibri" panose="020F0502020204030204" pitchFamily="34" charset="0"/>
                <a:ea typeface="Calibri" panose="020F0502020204030204" pitchFamily="34" charset="0"/>
                <a:cs typeface="Calibri" panose="020F0502020204030204" pitchFamily="34" charset="0"/>
                <a:hlinkClick r:id="rId13"/>
              </a:rPr>
              <a:t> </a:t>
            </a:r>
            <a:r>
              <a:rPr lang="de-DE" sz="1100" u="sng" dirty="0" err="1">
                <a:latin typeface="Calibri" panose="020F0502020204030204" pitchFamily="34" charset="0"/>
                <a:ea typeface="Calibri" panose="020F0502020204030204" pitchFamily="34" charset="0"/>
                <a:cs typeface="Calibri" panose="020F0502020204030204" pitchFamily="34" charset="0"/>
                <a:hlinkClick r:id="rId13"/>
              </a:rPr>
              <a:t>Fires</a:t>
            </a:r>
            <a:r>
              <a:rPr lang="de-DE" sz="1100" u="sng" dirty="0">
                <a:latin typeface="Calibri" panose="020F0502020204030204" pitchFamily="34" charset="0"/>
                <a:ea typeface="Calibri" panose="020F0502020204030204" pitchFamily="34" charset="0"/>
                <a:cs typeface="Calibri" panose="020F0502020204030204" pitchFamily="34" charset="0"/>
                <a:hlinkClick r:id="rId13"/>
              </a:rPr>
              <a:t> in </a:t>
            </a:r>
            <a:r>
              <a:rPr lang="de-DE" sz="1100" u="sng" dirty="0" err="1">
                <a:latin typeface="Calibri" panose="020F0502020204030204" pitchFamily="34" charset="0"/>
                <a:ea typeface="Calibri" panose="020F0502020204030204" pitchFamily="34" charset="0"/>
                <a:cs typeface="Calibri" panose="020F0502020204030204" pitchFamily="34" charset="0"/>
                <a:hlinkClick r:id="rId13"/>
              </a:rPr>
              <a:t>Greece</a:t>
            </a:r>
            <a:r>
              <a:rPr lang="de-DE" sz="1100" u="sng" dirty="0">
                <a:latin typeface="Calibri" panose="020F0502020204030204" pitchFamily="34" charset="0"/>
                <a:ea typeface="Calibri" panose="020F0502020204030204" pitchFamily="34" charset="0"/>
                <a:cs typeface="Calibri" panose="020F0502020204030204" pitchFamily="34" charset="0"/>
                <a:hlinkClick r:id="rId13"/>
              </a:rPr>
              <a:t>“</a:t>
            </a:r>
            <a:r>
              <a:rPr lang="de-DE" sz="1100" dirty="0">
                <a:latin typeface="Calibri" panose="020F0502020204030204" pitchFamily="34" charset="0"/>
                <a:ea typeface="Calibri" panose="020F0502020204030204" pitchFamily="34" charset="0"/>
                <a:cs typeface="Calibri" panose="020F0502020204030204" pitchFamily="34" charset="0"/>
              </a:rPr>
              <a:t> von Lotus R ist lizenziert unter </a:t>
            </a:r>
            <a:r>
              <a:rPr lang="de-DE" sz="1100" u="sng" dirty="0">
                <a:latin typeface="Calibri" panose="020F0502020204030204" pitchFamily="34" charset="0"/>
                <a:ea typeface="Calibri" panose="020F0502020204030204" pitchFamily="34" charset="0"/>
                <a:cs typeface="Calibri" panose="020F0502020204030204" pitchFamily="34" charset="0"/>
                <a:hlinkClick r:id="rId14"/>
              </a:rPr>
              <a:t>CC BY-SA 2.0</a:t>
            </a:r>
            <a:endParaRPr lang="de-DE" sz="1100" dirty="0">
              <a:latin typeface="Calibri" panose="020F0502020204030204" pitchFamily="34" charset="0"/>
              <a:ea typeface="Times New Roman" panose="02020603050405020304" pitchFamily="18" charset="0"/>
              <a:cs typeface="Calibri" panose="020F0502020204030204" pitchFamily="34" charset="0"/>
            </a:endParaRPr>
          </a:p>
          <a:p>
            <a:pPr>
              <a:lnSpc>
                <a:spcPct val="107000"/>
              </a:lnSpc>
            </a:pPr>
            <a:r>
              <a:rPr lang="de-DE" sz="1100" dirty="0">
                <a:latin typeface="Calibri" panose="020F0502020204030204" pitchFamily="34" charset="0"/>
                <a:cs typeface="Calibri" panose="020F0502020204030204" pitchFamily="34" charset="0"/>
              </a:rPr>
              <a:t>Abb.</a:t>
            </a:r>
            <a:r>
              <a:rPr lang="de-DE" sz="1100" dirty="0">
                <a:latin typeface="Calibri" panose="020F0502020204030204" pitchFamily="34" charset="0"/>
                <a:ea typeface="Times New Roman" panose="02020603050405020304" pitchFamily="18" charset="0"/>
                <a:cs typeface="Calibri" panose="020F0502020204030204" pitchFamily="34" charset="0"/>
              </a:rPr>
              <a:t> 8: </a:t>
            </a:r>
            <a:r>
              <a:rPr lang="de-DE" sz="1100" u="sng" dirty="0">
                <a:latin typeface="Calibri" panose="020F0502020204030204" pitchFamily="34" charset="0"/>
                <a:ea typeface="Calibri" panose="020F0502020204030204" pitchFamily="34" charset="0"/>
                <a:cs typeface="Calibri" panose="020F0502020204030204" pitchFamily="34" charset="0"/>
                <a:hlinkClick r:id="rId15"/>
              </a:rPr>
              <a:t>„April: enorme Zerstörung“</a:t>
            </a:r>
            <a:r>
              <a:rPr lang="de-DE" sz="1100" dirty="0">
                <a:latin typeface="Calibri" panose="020F0502020204030204" pitchFamily="34" charset="0"/>
                <a:ea typeface="Calibri" panose="020F0502020204030204" pitchFamily="34" charset="0"/>
                <a:cs typeface="Calibri" panose="020F0502020204030204" pitchFamily="34" charset="0"/>
              </a:rPr>
              <a:t> von Österreichische Bundesbahn (ÖBB) ist lizenziert unter </a:t>
            </a:r>
            <a:r>
              <a:rPr lang="de-DE" sz="1100" u="sng" dirty="0">
                <a:latin typeface="Calibri" panose="020F0502020204030204" pitchFamily="34" charset="0"/>
                <a:cs typeface="Calibri" panose="020F0502020204030204" pitchFamily="34" charset="0"/>
                <a:hlinkClick r:id="rId4"/>
              </a:rPr>
              <a:t>CC BY 2.0</a:t>
            </a:r>
            <a:endParaRPr lang="de-DE" sz="1100" u="sng" dirty="0">
              <a:latin typeface="Calibri" panose="020F0502020204030204" pitchFamily="34" charset="0"/>
              <a:cs typeface="Calibri" panose="020F0502020204030204" pitchFamily="34" charset="0"/>
            </a:endParaRPr>
          </a:p>
          <a:p>
            <a:pPr>
              <a:lnSpc>
                <a:spcPct val="107000"/>
              </a:lnSpc>
            </a:pPr>
            <a:r>
              <a:rPr lang="de-DE" sz="1100" dirty="0">
                <a:latin typeface="Calibri" panose="020F0502020204030204" pitchFamily="34" charset="0"/>
                <a:cs typeface="Calibri" panose="020F0502020204030204" pitchFamily="34" charset="0"/>
              </a:rPr>
              <a:t>Abb.</a:t>
            </a:r>
            <a:r>
              <a:rPr lang="de-DE" sz="1100" dirty="0">
                <a:latin typeface="Calibri" panose="020F0502020204030204" pitchFamily="34" charset="0"/>
                <a:ea typeface="Times New Roman" panose="02020603050405020304" pitchFamily="18" charset="0"/>
                <a:cs typeface="Calibri" panose="020F0502020204030204" pitchFamily="34" charset="0"/>
              </a:rPr>
              <a:t> 9: </a:t>
            </a:r>
            <a:r>
              <a:rPr lang="de-DE" sz="1100" dirty="0">
                <a:latin typeface="Calibri" panose="020F0502020204030204" pitchFamily="34" charset="0"/>
                <a:ea typeface="Calibri" panose="020F0502020204030204" pitchFamily="34" charset="0"/>
                <a:cs typeface="Calibri" panose="020F0502020204030204" pitchFamily="34" charset="0"/>
              </a:rPr>
              <a:t>„Überschwemmung Sozialstation 1“ von P. Ecker ist lizenziert unter </a:t>
            </a:r>
            <a:r>
              <a:rPr lang="de-DE" sz="1100" u="sng" dirty="0">
                <a:latin typeface="Calibri" panose="020F0502020204030204" pitchFamily="34" charset="0"/>
                <a:ea typeface="Calibri" panose="020F0502020204030204" pitchFamily="34" charset="0"/>
                <a:cs typeface="Calibri" panose="020F0502020204030204" pitchFamily="34" charset="0"/>
                <a:hlinkClick r:id="rId16"/>
              </a:rPr>
              <a:t>CC BY 4.0</a:t>
            </a:r>
            <a:endParaRPr lang="de-DE" sz="1100" dirty="0">
              <a:latin typeface="Calibri" panose="020F0502020204030204" pitchFamily="34" charset="0"/>
              <a:ea typeface="Times New Roman" panose="02020603050405020304" pitchFamily="18" charset="0"/>
              <a:cs typeface="Calibri" panose="020F0502020204030204" pitchFamily="34" charset="0"/>
            </a:endParaRPr>
          </a:p>
          <a:p>
            <a:pPr>
              <a:lnSpc>
                <a:spcPct val="107000"/>
              </a:lnSpc>
            </a:pPr>
            <a:r>
              <a:rPr lang="de-DE" sz="1100" dirty="0">
                <a:latin typeface="Calibri" panose="020F0502020204030204" pitchFamily="34" charset="0"/>
                <a:cs typeface="Calibri" panose="020F0502020204030204" pitchFamily="34" charset="0"/>
              </a:rPr>
              <a:t>Abb.</a:t>
            </a:r>
            <a:r>
              <a:rPr lang="de-DE" sz="1100" dirty="0">
                <a:latin typeface="Calibri" panose="020F0502020204030204" pitchFamily="34" charset="0"/>
                <a:ea typeface="Times New Roman" panose="02020603050405020304" pitchFamily="18" charset="0"/>
                <a:cs typeface="Calibri" panose="020F0502020204030204" pitchFamily="34" charset="0"/>
              </a:rPr>
              <a:t> 10: </a:t>
            </a:r>
            <a:r>
              <a:rPr lang="de-DE" sz="1100" dirty="0">
                <a:latin typeface="Calibri" panose="020F0502020204030204" pitchFamily="34" charset="0"/>
                <a:ea typeface="Calibri" panose="020F0502020204030204" pitchFamily="34" charset="0"/>
                <a:cs typeface="Calibri" panose="020F0502020204030204" pitchFamily="34" charset="0"/>
              </a:rPr>
              <a:t>„Überschwemmung Sozialstation 2“ von P. Ecker ist lizenziert unter </a:t>
            </a:r>
            <a:r>
              <a:rPr lang="de-DE" sz="1100" u="sng" dirty="0">
                <a:latin typeface="Calibri" panose="020F0502020204030204" pitchFamily="34" charset="0"/>
                <a:ea typeface="Calibri" panose="020F0502020204030204" pitchFamily="34" charset="0"/>
                <a:cs typeface="Calibri" panose="020F0502020204030204" pitchFamily="34" charset="0"/>
                <a:hlinkClick r:id="rId16"/>
              </a:rPr>
              <a:t>CC BY 4.0</a:t>
            </a:r>
            <a:endParaRPr lang="de-DE" sz="1100" dirty="0">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de-DE" sz="1100" dirty="0">
                <a:latin typeface="Calibri" panose="020F0502020204030204" pitchFamily="34" charset="0"/>
                <a:cs typeface="Calibri" panose="020F0502020204030204" pitchFamily="34" charset="0"/>
              </a:rPr>
              <a:t>Abb.</a:t>
            </a:r>
            <a:r>
              <a:rPr lang="de-DE" sz="1100" dirty="0">
                <a:latin typeface="Calibri" panose="020F0502020204030204" pitchFamily="34" charset="0"/>
                <a:ea typeface="Calibri" panose="020F0502020204030204" pitchFamily="34" charset="0"/>
                <a:cs typeface="Calibri" panose="020F0502020204030204" pitchFamily="34" charset="0"/>
              </a:rPr>
              <a:t> 11: </a:t>
            </a:r>
            <a:r>
              <a:rPr lang="de-DE" sz="1100" u="sng" dirty="0">
                <a:latin typeface="Calibri" panose="020F0502020204030204" pitchFamily="34" charset="0"/>
                <a:cs typeface="Calibri" panose="020F0502020204030204" pitchFamily="34" charset="0"/>
                <a:hlinkClick r:id="rId17"/>
              </a:rPr>
              <a:t>„</a:t>
            </a:r>
            <a:r>
              <a:rPr lang="de-DE" sz="1100" u="sng" dirty="0" err="1">
                <a:latin typeface="Calibri" panose="020F0502020204030204" pitchFamily="34" charset="0"/>
                <a:cs typeface="Calibri" panose="020F0502020204030204" pitchFamily="34" charset="0"/>
                <a:hlinkClick r:id="rId17"/>
              </a:rPr>
              <a:t>Rainforest</a:t>
            </a:r>
            <a:r>
              <a:rPr lang="de-DE" sz="1100" u="sng" dirty="0">
                <a:latin typeface="Calibri" panose="020F0502020204030204" pitchFamily="34" charset="0"/>
                <a:cs typeface="Calibri" panose="020F0502020204030204" pitchFamily="34" charset="0"/>
                <a:hlinkClick r:id="rId17"/>
              </a:rPr>
              <a:t>“</a:t>
            </a:r>
            <a:r>
              <a:rPr lang="de-DE" sz="1100" dirty="0">
                <a:latin typeface="Calibri" panose="020F0502020204030204" pitchFamily="34" charset="0"/>
                <a:cs typeface="Calibri" panose="020F0502020204030204" pitchFamily="34" charset="0"/>
              </a:rPr>
              <a:t> von </a:t>
            </a:r>
            <a:r>
              <a:rPr lang="de-DE" sz="1100" dirty="0" err="1">
                <a:latin typeface="Calibri" panose="020F0502020204030204" pitchFamily="34" charset="0"/>
                <a:cs typeface="Calibri" panose="020F0502020204030204" pitchFamily="34" charset="0"/>
              </a:rPr>
              <a:t>Unsplash</a:t>
            </a:r>
            <a:r>
              <a:rPr lang="de-DE" sz="1100" dirty="0">
                <a:latin typeface="Calibri" panose="020F0502020204030204" pitchFamily="34" charset="0"/>
                <a:cs typeface="Calibri" panose="020F0502020204030204" pitchFamily="34" charset="0"/>
              </a:rPr>
              <a:t> ist lizenziert unter </a:t>
            </a:r>
            <a:r>
              <a:rPr lang="de-DE" sz="1100" u="sng" dirty="0">
                <a:latin typeface="Calibri" panose="020F0502020204030204" pitchFamily="34" charset="0"/>
                <a:cs typeface="Calibri" panose="020F0502020204030204" pitchFamily="34" charset="0"/>
                <a:hlinkClick r:id="rId8"/>
              </a:rPr>
              <a:t>CC0 1.0</a:t>
            </a:r>
            <a:endParaRPr lang="de-DE" sz="1100" u="sng" dirty="0">
              <a:latin typeface="Calibri" panose="020F0502020204030204" pitchFamily="34" charset="0"/>
              <a:cs typeface="Calibri" panose="020F0502020204030204" pitchFamily="34" charset="0"/>
            </a:endParaRPr>
          </a:p>
          <a:p>
            <a:pPr>
              <a:lnSpc>
                <a:spcPct val="107000"/>
              </a:lnSpc>
            </a:pPr>
            <a:r>
              <a:rPr lang="de-DE" sz="1100" dirty="0">
                <a:latin typeface="Calibri" panose="020F0502020204030204" pitchFamily="34" charset="0"/>
                <a:cs typeface="Calibri" panose="020F0502020204030204" pitchFamily="34" charset="0"/>
              </a:rPr>
              <a:t>Abb.</a:t>
            </a:r>
            <a:r>
              <a:rPr lang="de-DE" sz="1100" dirty="0">
                <a:latin typeface="Calibri" panose="020F0502020204030204" pitchFamily="34" charset="0"/>
                <a:ea typeface="Calibri" panose="020F0502020204030204" pitchFamily="34" charset="0"/>
                <a:cs typeface="Calibri" panose="020F0502020204030204" pitchFamily="34" charset="0"/>
              </a:rPr>
              <a:t> 12: </a:t>
            </a:r>
            <a:r>
              <a:rPr lang="de-DE" sz="1100" u="sng" dirty="0">
                <a:latin typeface="Calibri" panose="020F0502020204030204" pitchFamily="34" charset="0"/>
                <a:ea typeface="Calibri" panose="020F0502020204030204" pitchFamily="34" charset="0"/>
                <a:cs typeface="Calibri" panose="020F0502020204030204" pitchFamily="34" charset="0"/>
                <a:hlinkClick r:id="rId18"/>
              </a:rPr>
              <a:t>„</a:t>
            </a:r>
            <a:r>
              <a:rPr lang="de-DE" sz="1100" u="sng" dirty="0" err="1">
                <a:latin typeface="Calibri" panose="020F0502020204030204" pitchFamily="34" charset="0"/>
                <a:ea typeface="Calibri" panose="020F0502020204030204" pitchFamily="34" charset="0"/>
                <a:cs typeface="Calibri" panose="020F0502020204030204" pitchFamily="34" charset="0"/>
                <a:hlinkClick r:id="rId18"/>
              </a:rPr>
              <a:t>Mosquito</a:t>
            </a:r>
            <a:r>
              <a:rPr lang="de-DE" sz="1100" u="sng" dirty="0">
                <a:latin typeface="Calibri" panose="020F0502020204030204" pitchFamily="34" charset="0"/>
                <a:ea typeface="Calibri" panose="020F0502020204030204" pitchFamily="34" charset="0"/>
                <a:cs typeface="Calibri" panose="020F0502020204030204" pitchFamily="34" charset="0"/>
                <a:hlinkClick r:id="rId18"/>
              </a:rPr>
              <a:t> 2“</a:t>
            </a:r>
            <a:r>
              <a:rPr lang="de-DE" sz="1100" dirty="0">
                <a:latin typeface="Calibri" panose="020F0502020204030204" pitchFamily="34" charset="0"/>
                <a:ea typeface="Calibri" panose="020F0502020204030204" pitchFamily="34" charset="0"/>
                <a:cs typeface="Calibri" panose="020F0502020204030204" pitchFamily="34" charset="0"/>
              </a:rPr>
              <a:t> von João </a:t>
            </a:r>
            <a:r>
              <a:rPr lang="de-DE" sz="1100" dirty="0" err="1">
                <a:latin typeface="Calibri" panose="020F0502020204030204" pitchFamily="34" charset="0"/>
                <a:ea typeface="Calibri" panose="020F0502020204030204" pitchFamily="34" charset="0"/>
                <a:cs typeface="Calibri" panose="020F0502020204030204" pitchFamily="34" charset="0"/>
              </a:rPr>
              <a:t>Trindade</a:t>
            </a:r>
            <a:r>
              <a:rPr lang="de-DE" sz="1100" dirty="0">
                <a:latin typeface="Calibri" panose="020F0502020204030204" pitchFamily="34" charset="0"/>
                <a:ea typeface="Calibri" panose="020F0502020204030204" pitchFamily="34" charset="0"/>
                <a:cs typeface="Calibri" panose="020F0502020204030204" pitchFamily="34" charset="0"/>
              </a:rPr>
              <a:t> ist lizenziert unter </a:t>
            </a:r>
            <a:r>
              <a:rPr lang="de-DE" sz="1100" u="sng" dirty="0">
                <a:latin typeface="Calibri" panose="020F0502020204030204" pitchFamily="34" charset="0"/>
                <a:ea typeface="Calibri" panose="020F0502020204030204" pitchFamily="34" charset="0"/>
                <a:cs typeface="Calibri" panose="020F0502020204030204" pitchFamily="34" charset="0"/>
                <a:hlinkClick r:id="rId4"/>
              </a:rPr>
              <a:t>CC BY 2.0</a:t>
            </a:r>
            <a:endParaRPr lang="de-DE" sz="1100" u="sng" dirty="0">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de-DE" sz="1100" dirty="0">
                <a:latin typeface="Calibri" panose="020F0502020204030204" pitchFamily="34" charset="0"/>
                <a:cs typeface="Calibri" panose="020F0502020204030204" pitchFamily="34" charset="0"/>
              </a:rPr>
              <a:t>Abb.</a:t>
            </a:r>
            <a:r>
              <a:rPr lang="de-DE" sz="1100" dirty="0">
                <a:latin typeface="Calibri" panose="020F0502020204030204" pitchFamily="34" charset="0"/>
                <a:ea typeface="Calibri" panose="020F0502020204030204" pitchFamily="34" charset="0"/>
                <a:cs typeface="Calibri" panose="020F0502020204030204" pitchFamily="34" charset="0"/>
              </a:rPr>
              <a:t> 13: </a:t>
            </a:r>
            <a:r>
              <a:rPr lang="de-DE" sz="1100" u="sng" dirty="0">
                <a:latin typeface="Calibri" panose="020F0502020204030204" pitchFamily="34" charset="0"/>
                <a:ea typeface="Calibri" panose="020F0502020204030204" pitchFamily="34" charset="0"/>
                <a:cs typeface="Calibri" panose="020F0502020204030204" pitchFamily="34" charset="0"/>
                <a:hlinkClick r:id="rId19"/>
              </a:rPr>
              <a:t>„Fliegende Fledermaus mit ausgebreiteten Flügeln“</a:t>
            </a:r>
            <a:r>
              <a:rPr lang="de-DE" sz="1100" dirty="0">
                <a:latin typeface="Calibri" panose="020F0502020204030204" pitchFamily="34" charset="0"/>
                <a:ea typeface="Calibri" panose="020F0502020204030204" pitchFamily="34" charset="0"/>
                <a:cs typeface="Calibri" panose="020F0502020204030204" pitchFamily="34" charset="0"/>
              </a:rPr>
              <a:t> von Marco </a:t>
            </a:r>
            <a:r>
              <a:rPr lang="de-DE" sz="1100" dirty="0" err="1">
                <a:latin typeface="Calibri" panose="020F0502020204030204" pitchFamily="34" charset="0"/>
                <a:ea typeface="Calibri" panose="020F0502020204030204" pitchFamily="34" charset="0"/>
                <a:cs typeface="Calibri" panose="020F0502020204030204" pitchFamily="34" charset="0"/>
              </a:rPr>
              <a:t>Verch</a:t>
            </a:r>
            <a:r>
              <a:rPr lang="de-DE" sz="1100" dirty="0">
                <a:latin typeface="Calibri" panose="020F0502020204030204" pitchFamily="34" charset="0"/>
                <a:ea typeface="Calibri" panose="020F0502020204030204" pitchFamily="34" charset="0"/>
                <a:cs typeface="Calibri" panose="020F0502020204030204" pitchFamily="34" charset="0"/>
              </a:rPr>
              <a:t> ist lizenziert unter </a:t>
            </a:r>
            <a:r>
              <a:rPr lang="de-DE" sz="1100" u="sng" dirty="0">
                <a:latin typeface="Calibri" panose="020F0502020204030204" pitchFamily="34" charset="0"/>
                <a:ea typeface="Calibri" panose="020F0502020204030204" pitchFamily="34" charset="0"/>
                <a:cs typeface="Calibri" panose="020F0502020204030204" pitchFamily="34" charset="0"/>
                <a:hlinkClick r:id="rId4"/>
              </a:rPr>
              <a:t>CC BY 2.0</a:t>
            </a:r>
            <a:endParaRPr lang="de-DE" sz="1100" u="sng" dirty="0">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de-DE" sz="1100" dirty="0">
                <a:latin typeface="Calibri" panose="020F0502020204030204" pitchFamily="34" charset="0"/>
                <a:cs typeface="Calibri" panose="020F0502020204030204" pitchFamily="34" charset="0"/>
              </a:rPr>
              <a:t>Abb.</a:t>
            </a:r>
            <a:r>
              <a:rPr lang="de-DE" sz="1100" dirty="0">
                <a:latin typeface="Calibri" panose="020F0502020204030204" pitchFamily="34" charset="0"/>
                <a:ea typeface="Calibri" panose="020F0502020204030204" pitchFamily="34" charset="0"/>
                <a:cs typeface="Calibri" panose="020F0502020204030204" pitchFamily="34" charset="0"/>
              </a:rPr>
              <a:t> 14:</a:t>
            </a:r>
            <a:r>
              <a:rPr lang="de-DE" sz="1100" u="sng" dirty="0">
                <a:latin typeface="Calibri" panose="020F0502020204030204" pitchFamily="34" charset="0"/>
                <a:ea typeface="Calibri" panose="020F0502020204030204" pitchFamily="34" charset="0"/>
                <a:cs typeface="Calibri" panose="020F0502020204030204" pitchFamily="34" charset="0"/>
              </a:rPr>
              <a:t> </a:t>
            </a:r>
            <a:r>
              <a:rPr lang="de-DE" sz="1100" u="sng" dirty="0">
                <a:latin typeface="Calibri" panose="020F0502020204030204" pitchFamily="34" charset="0"/>
                <a:ea typeface="Calibri" panose="020F0502020204030204" pitchFamily="34" charset="0"/>
                <a:cs typeface="Calibri" panose="020F0502020204030204" pitchFamily="34" charset="0"/>
                <a:hlinkClick r:id="rId20"/>
              </a:rPr>
              <a:t>„Maus“</a:t>
            </a:r>
            <a:r>
              <a:rPr lang="de-DE" sz="1100" dirty="0">
                <a:latin typeface="Calibri" panose="020F0502020204030204" pitchFamily="34" charset="0"/>
                <a:ea typeface="Calibri" panose="020F0502020204030204" pitchFamily="34" charset="0"/>
                <a:cs typeface="Calibri" panose="020F0502020204030204" pitchFamily="34" charset="0"/>
              </a:rPr>
              <a:t> von Unbekannt ist lizenziert unter </a:t>
            </a:r>
            <a:r>
              <a:rPr lang="de-DE" sz="1100" u="sng" dirty="0">
                <a:latin typeface="Calibri" panose="020F0502020204030204" pitchFamily="34" charset="0"/>
                <a:ea typeface="Calibri" panose="020F0502020204030204" pitchFamily="34" charset="0"/>
                <a:cs typeface="Calibri" panose="020F0502020204030204" pitchFamily="34" charset="0"/>
                <a:hlinkClick r:id="rId8"/>
              </a:rPr>
              <a:t>CCO 1.0</a:t>
            </a:r>
            <a:endParaRPr lang="de-DE" sz="1100" dirty="0">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de-DE" sz="1100" dirty="0">
                <a:latin typeface="Calibri" panose="020F0502020204030204" pitchFamily="34" charset="0"/>
                <a:cs typeface="Calibri" panose="020F0502020204030204" pitchFamily="34" charset="0"/>
              </a:rPr>
              <a:t>Abb.</a:t>
            </a:r>
            <a:r>
              <a:rPr lang="de-DE" sz="1100" dirty="0">
                <a:latin typeface="Calibri" panose="020F0502020204030204" pitchFamily="34" charset="0"/>
                <a:ea typeface="Calibri" panose="020F0502020204030204" pitchFamily="34" charset="0"/>
                <a:cs typeface="Calibri" panose="020F0502020204030204" pitchFamily="34" charset="0"/>
              </a:rPr>
              <a:t> 15: </a:t>
            </a:r>
            <a:r>
              <a:rPr lang="de-DE" sz="1100" u="sng" dirty="0">
                <a:latin typeface="Calibri" panose="020F0502020204030204" pitchFamily="34" charset="0"/>
                <a:ea typeface="Calibri" panose="020F0502020204030204" pitchFamily="34" charset="0"/>
                <a:cs typeface="Calibri" panose="020F0502020204030204" pitchFamily="34" charset="0"/>
                <a:hlinkClick r:id="rId21"/>
              </a:rPr>
              <a:t>„Eine von oben aufgenommene, vollgesogene Zecke“</a:t>
            </a:r>
            <a:r>
              <a:rPr lang="de-DE" sz="1100" dirty="0">
                <a:latin typeface="Calibri" panose="020F0502020204030204" pitchFamily="34" charset="0"/>
                <a:ea typeface="Calibri" panose="020F0502020204030204" pitchFamily="34" charset="0"/>
                <a:cs typeface="Calibri" panose="020F0502020204030204" pitchFamily="34" charset="0"/>
              </a:rPr>
              <a:t> von Felix Abraham ist lizenziert unter </a:t>
            </a:r>
            <a:r>
              <a:rPr lang="de-DE" sz="1100" u="sng" dirty="0">
                <a:latin typeface="Calibri" panose="020F0502020204030204" pitchFamily="34" charset="0"/>
                <a:ea typeface="Calibri" panose="020F0502020204030204" pitchFamily="34" charset="0"/>
                <a:cs typeface="Calibri" panose="020F0502020204030204" pitchFamily="34" charset="0"/>
                <a:hlinkClick r:id="rId14"/>
              </a:rPr>
              <a:t>CC BY-SA 2.0</a:t>
            </a:r>
            <a:endParaRPr lang="de-DE" sz="1100" dirty="0">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de-DE" sz="1100" dirty="0">
                <a:latin typeface="Calibri" panose="020F0502020204030204" pitchFamily="34" charset="0"/>
                <a:cs typeface="Calibri" panose="020F0502020204030204" pitchFamily="34" charset="0"/>
              </a:rPr>
              <a:t>Abb.</a:t>
            </a:r>
            <a:r>
              <a:rPr lang="de-DE" sz="1100" dirty="0">
                <a:latin typeface="Calibri" panose="020F0502020204030204" pitchFamily="34" charset="0"/>
                <a:ea typeface="Times New Roman" panose="02020603050405020304" pitchFamily="18" charset="0"/>
                <a:cs typeface="Calibri" panose="020F0502020204030204" pitchFamily="34" charset="0"/>
              </a:rPr>
              <a:t> 16: </a:t>
            </a:r>
            <a:r>
              <a:rPr lang="de-DE" sz="1100" u="sng" dirty="0">
                <a:latin typeface="Calibri" panose="020F0502020204030204" pitchFamily="34" charset="0"/>
                <a:ea typeface="Calibri" panose="020F0502020204030204" pitchFamily="34" charset="0"/>
                <a:cs typeface="Calibri" panose="020F0502020204030204" pitchFamily="34" charset="0"/>
                <a:hlinkClick r:id="rId22"/>
              </a:rPr>
              <a:t>„</a:t>
            </a:r>
            <a:r>
              <a:rPr lang="de-DE" sz="1100" u="sng" dirty="0" err="1">
                <a:latin typeface="Calibri" panose="020F0502020204030204" pitchFamily="34" charset="0"/>
                <a:ea typeface="Calibri" panose="020F0502020204030204" pitchFamily="34" charset="0"/>
                <a:cs typeface="Calibri" panose="020F0502020204030204" pitchFamily="34" charset="0"/>
                <a:hlinkClick r:id="rId22"/>
              </a:rPr>
              <a:t>Sunglasses</a:t>
            </a:r>
            <a:r>
              <a:rPr lang="de-DE" sz="1100" u="sng" dirty="0">
                <a:latin typeface="Calibri" panose="020F0502020204030204" pitchFamily="34" charset="0"/>
                <a:ea typeface="Calibri" panose="020F0502020204030204" pitchFamily="34" charset="0"/>
                <a:cs typeface="Calibri" panose="020F0502020204030204" pitchFamily="34" charset="0"/>
                <a:hlinkClick r:id="rId22"/>
              </a:rPr>
              <a:t> (70880855)“</a:t>
            </a:r>
            <a:r>
              <a:rPr lang="de-DE" sz="1100" dirty="0">
                <a:latin typeface="Calibri" panose="020F0502020204030204" pitchFamily="34" charset="0"/>
                <a:ea typeface="Calibri" panose="020F0502020204030204" pitchFamily="34" charset="0"/>
                <a:cs typeface="Calibri" panose="020F0502020204030204" pitchFamily="34" charset="0"/>
              </a:rPr>
              <a:t> von </a:t>
            </a:r>
            <a:r>
              <a:rPr lang="de-DE" sz="1100" dirty="0" err="1">
                <a:latin typeface="Calibri" panose="020F0502020204030204" pitchFamily="34" charset="0"/>
                <a:ea typeface="Calibri" panose="020F0502020204030204" pitchFamily="34" charset="0"/>
                <a:cs typeface="Calibri" panose="020F0502020204030204" pitchFamily="34" charset="0"/>
              </a:rPr>
              <a:t>Aryan</a:t>
            </a:r>
            <a:r>
              <a:rPr lang="de-DE" sz="1100" dirty="0">
                <a:latin typeface="Calibri" panose="020F0502020204030204" pitchFamily="34" charset="0"/>
                <a:ea typeface="Calibri" panose="020F0502020204030204" pitchFamily="34" charset="0"/>
                <a:cs typeface="Calibri" panose="020F0502020204030204" pitchFamily="34" charset="0"/>
              </a:rPr>
              <a:t> Salih ist lizenziert unter </a:t>
            </a:r>
            <a:r>
              <a:rPr lang="de-DE" sz="1100" u="sng" dirty="0">
                <a:latin typeface="Calibri" panose="020F0502020204030204" pitchFamily="34" charset="0"/>
                <a:ea typeface="Calibri" panose="020F0502020204030204" pitchFamily="34" charset="0"/>
                <a:cs typeface="Calibri" panose="020F0502020204030204" pitchFamily="34" charset="0"/>
                <a:hlinkClick r:id="rId11"/>
              </a:rPr>
              <a:t>CC BY-SA 3.0</a:t>
            </a:r>
            <a:endParaRPr lang="de-DE" sz="1100" dirty="0">
              <a:latin typeface="Calibri" panose="020F0502020204030204" pitchFamily="34" charset="0"/>
              <a:ea typeface="Times New Roman" panose="02020603050405020304" pitchFamily="18" charset="0"/>
              <a:cs typeface="Calibri" panose="020F0502020204030204" pitchFamily="34" charset="0"/>
            </a:endParaRPr>
          </a:p>
          <a:p>
            <a:pPr>
              <a:lnSpc>
                <a:spcPct val="107000"/>
              </a:lnSpc>
            </a:pPr>
            <a:r>
              <a:rPr lang="de-DE" sz="1100" dirty="0">
                <a:latin typeface="Calibri" panose="020F0502020204030204" pitchFamily="34" charset="0"/>
                <a:cs typeface="Calibri" panose="020F0502020204030204" pitchFamily="34" charset="0"/>
              </a:rPr>
              <a:t>Abb.</a:t>
            </a:r>
            <a:r>
              <a:rPr lang="de-DE" sz="1100" dirty="0">
                <a:latin typeface="Calibri" panose="020F0502020204030204" pitchFamily="34" charset="0"/>
                <a:ea typeface="Times New Roman" panose="02020603050405020304" pitchFamily="18" charset="0"/>
                <a:cs typeface="Calibri" panose="020F0502020204030204" pitchFamily="34" charset="0"/>
              </a:rPr>
              <a:t> 17: „</a:t>
            </a:r>
            <a:r>
              <a:rPr lang="de-DE" sz="1100" dirty="0"/>
              <a:t>Luftverschmutzung aufgrund der Waldbrände in Kanada</a:t>
            </a:r>
            <a:r>
              <a:rPr lang="de-DE" sz="1100" dirty="0">
                <a:latin typeface="Calibri" panose="020F0502020204030204" pitchFamily="34" charset="0"/>
                <a:ea typeface="Calibri" panose="020F0502020204030204" pitchFamily="34" charset="0"/>
                <a:cs typeface="Calibri" panose="020F0502020204030204" pitchFamily="34" charset="0"/>
              </a:rPr>
              <a:t>“ von P. Ecker ist lizenziert unter </a:t>
            </a:r>
            <a:r>
              <a:rPr lang="de-DE" sz="1100" u="sng" dirty="0">
                <a:latin typeface="Calibri" panose="020F0502020204030204" pitchFamily="34" charset="0"/>
                <a:ea typeface="Calibri" panose="020F0502020204030204" pitchFamily="34" charset="0"/>
                <a:cs typeface="Calibri" panose="020F0502020204030204" pitchFamily="34" charset="0"/>
                <a:hlinkClick r:id="rId16"/>
              </a:rPr>
              <a:t>CC BY 4.0</a:t>
            </a:r>
            <a:endParaRPr lang="de-DE" sz="1100" dirty="0">
              <a:latin typeface="Calibri" panose="020F0502020204030204" pitchFamily="34" charset="0"/>
              <a:ea typeface="Times New Roman" panose="02020603050405020304" pitchFamily="18" charset="0"/>
              <a:cs typeface="Calibri" panose="020F0502020204030204" pitchFamily="34" charset="0"/>
            </a:endParaRPr>
          </a:p>
          <a:p>
            <a:pPr>
              <a:lnSpc>
                <a:spcPct val="107000"/>
              </a:lnSpc>
            </a:pPr>
            <a:r>
              <a:rPr lang="de-DE" sz="1100" dirty="0">
                <a:latin typeface="Calibri" panose="020F0502020204030204" pitchFamily="34" charset="0"/>
                <a:cs typeface="Calibri" panose="020F0502020204030204" pitchFamily="34" charset="0"/>
              </a:rPr>
              <a:t>Abb.</a:t>
            </a:r>
            <a:r>
              <a:rPr lang="de-DE" sz="1100" dirty="0">
                <a:latin typeface="Calibri" panose="020F0502020204030204" pitchFamily="34" charset="0"/>
                <a:ea typeface="Times New Roman" panose="02020603050405020304" pitchFamily="18" charset="0"/>
                <a:cs typeface="Calibri" panose="020F0502020204030204" pitchFamily="34" charset="0"/>
              </a:rPr>
              <a:t> 18: </a:t>
            </a:r>
            <a:r>
              <a:rPr lang="de-DE" sz="1100" u="sng" dirty="0">
                <a:latin typeface="Calibri" panose="020F0502020204030204" pitchFamily="34" charset="0"/>
                <a:ea typeface="Calibri" panose="020F0502020204030204" pitchFamily="34" charset="0"/>
                <a:cs typeface="Calibri" panose="020F0502020204030204" pitchFamily="34" charset="0"/>
                <a:hlinkClick r:id="rId23"/>
              </a:rPr>
              <a:t>„astma_KOL_inhalator_3“</a:t>
            </a:r>
            <a:r>
              <a:rPr lang="de-DE" sz="1100" dirty="0">
                <a:latin typeface="Calibri" panose="020F0502020204030204" pitchFamily="34" charset="0"/>
                <a:ea typeface="Calibri" panose="020F0502020204030204" pitchFamily="34" charset="0"/>
                <a:cs typeface="Calibri" panose="020F0502020204030204" pitchFamily="34" charset="0"/>
              </a:rPr>
              <a:t> von </a:t>
            </a:r>
            <a:r>
              <a:rPr lang="de-DE" sz="1100" dirty="0" err="1">
                <a:latin typeface="Calibri" panose="020F0502020204030204" pitchFamily="34" charset="0"/>
                <a:ea typeface="Calibri" panose="020F0502020204030204" pitchFamily="34" charset="0"/>
                <a:cs typeface="Calibri" panose="020F0502020204030204" pitchFamily="34" charset="0"/>
              </a:rPr>
              <a:t>CNordic</a:t>
            </a:r>
            <a:r>
              <a:rPr lang="de-DE" sz="1100" dirty="0">
                <a:latin typeface="Calibri" panose="020F0502020204030204" pitchFamily="34" charset="0"/>
                <a:ea typeface="Calibri" panose="020F0502020204030204" pitchFamily="34" charset="0"/>
                <a:cs typeface="Calibri" panose="020F0502020204030204" pitchFamily="34" charset="0"/>
              </a:rPr>
              <a:t> Nordic ist lizenziert unter </a:t>
            </a:r>
            <a:r>
              <a:rPr lang="de-DE" sz="1100" u="sng" dirty="0">
                <a:latin typeface="Calibri" panose="020F0502020204030204" pitchFamily="34" charset="0"/>
                <a:ea typeface="Calibri" panose="020F0502020204030204" pitchFamily="34" charset="0"/>
                <a:cs typeface="Calibri" panose="020F0502020204030204" pitchFamily="34" charset="0"/>
                <a:hlinkClick r:id="rId14"/>
              </a:rPr>
              <a:t>CC BY-SA 2.0</a:t>
            </a:r>
            <a:endParaRPr lang="de-DE" sz="1100" dirty="0">
              <a:latin typeface="Calibri" panose="020F0502020204030204" pitchFamily="34" charset="0"/>
              <a:ea typeface="Times New Roman" panose="02020603050405020304" pitchFamily="18" charset="0"/>
              <a:cs typeface="Calibri" panose="020F0502020204030204" pitchFamily="34" charset="0"/>
            </a:endParaRPr>
          </a:p>
          <a:p>
            <a:pPr>
              <a:lnSpc>
                <a:spcPct val="107000"/>
              </a:lnSpc>
            </a:pPr>
            <a:r>
              <a:rPr lang="de-DE" sz="1100" dirty="0">
                <a:latin typeface="Calibri" panose="020F0502020204030204" pitchFamily="34" charset="0"/>
                <a:cs typeface="Calibri" panose="020F0502020204030204" pitchFamily="34" charset="0"/>
              </a:rPr>
              <a:t>Abb.</a:t>
            </a:r>
            <a:r>
              <a:rPr lang="de-DE" sz="1100" dirty="0">
                <a:latin typeface="Calibri" panose="020F0502020204030204" pitchFamily="34" charset="0"/>
                <a:ea typeface="Times New Roman" panose="02020603050405020304" pitchFamily="18" charset="0"/>
                <a:cs typeface="Calibri" panose="020F0502020204030204" pitchFamily="34" charset="0"/>
              </a:rPr>
              <a:t> 19: </a:t>
            </a:r>
            <a:r>
              <a:rPr lang="de-DE" sz="1100" u="sng" dirty="0">
                <a:latin typeface="Calibri" panose="020F0502020204030204" pitchFamily="34" charset="0"/>
                <a:ea typeface="Calibri" panose="020F0502020204030204" pitchFamily="34" charset="0"/>
                <a:cs typeface="Calibri" panose="020F0502020204030204" pitchFamily="34" charset="0"/>
                <a:hlinkClick r:id="rId24"/>
              </a:rPr>
              <a:t>„Pollen“</a:t>
            </a:r>
            <a:r>
              <a:rPr lang="de-DE" sz="1100" dirty="0">
                <a:latin typeface="Calibri" panose="020F0502020204030204" pitchFamily="34" charset="0"/>
                <a:ea typeface="Calibri" panose="020F0502020204030204" pitchFamily="34" charset="0"/>
                <a:cs typeface="Calibri" panose="020F0502020204030204" pitchFamily="34" charset="0"/>
              </a:rPr>
              <a:t> von Lennart Tange ist lizenziert unter </a:t>
            </a:r>
            <a:r>
              <a:rPr lang="de-DE" sz="1100" u="sng" dirty="0">
                <a:latin typeface="Calibri" panose="020F0502020204030204" pitchFamily="34" charset="0"/>
                <a:ea typeface="Calibri" panose="020F0502020204030204" pitchFamily="34" charset="0"/>
                <a:cs typeface="Calibri" panose="020F0502020204030204" pitchFamily="34" charset="0"/>
                <a:hlinkClick r:id="rId4"/>
              </a:rPr>
              <a:t>CC BY 2.0</a:t>
            </a:r>
            <a:endParaRPr lang="de-DE" sz="1100" u="sng" dirty="0">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de-DE" sz="1100" dirty="0">
                <a:latin typeface="Calibri" panose="020F0502020204030204" pitchFamily="34" charset="0"/>
                <a:cs typeface="Calibri" panose="020F0502020204030204" pitchFamily="34" charset="0"/>
              </a:rPr>
              <a:t>Abb.</a:t>
            </a:r>
            <a:r>
              <a:rPr lang="de-DE" sz="1100" dirty="0">
                <a:latin typeface="Calibri" panose="020F0502020204030204" pitchFamily="34" charset="0"/>
                <a:ea typeface="Times New Roman" panose="02020603050405020304" pitchFamily="18" charset="0"/>
                <a:cs typeface="Calibri" panose="020F0502020204030204" pitchFamily="34" charset="0"/>
              </a:rPr>
              <a:t> 20: </a:t>
            </a:r>
            <a:r>
              <a:rPr lang="de-DE" sz="1100" u="sng" dirty="0">
                <a:latin typeface="Calibri" panose="020F0502020204030204" pitchFamily="34" charset="0"/>
                <a:ea typeface="Calibri" panose="020F0502020204030204" pitchFamily="34" charset="0"/>
                <a:cs typeface="Calibri" panose="020F0502020204030204" pitchFamily="34" charset="0"/>
                <a:hlinkClick r:id="rId25"/>
              </a:rPr>
              <a:t>„</a:t>
            </a:r>
            <a:r>
              <a:rPr lang="de-DE" sz="1100" u="sng" dirty="0" err="1">
                <a:latin typeface="Calibri" panose="020F0502020204030204" pitchFamily="34" charset="0"/>
                <a:ea typeface="Calibri" panose="020F0502020204030204" pitchFamily="34" charset="0"/>
                <a:cs typeface="Calibri" panose="020F0502020204030204" pitchFamily="34" charset="0"/>
                <a:hlinkClick r:id="rId25"/>
              </a:rPr>
              <a:t>Refugee</a:t>
            </a:r>
            <a:r>
              <a:rPr lang="de-DE" sz="1100" u="sng" dirty="0">
                <a:latin typeface="Calibri" panose="020F0502020204030204" pitchFamily="34" charset="0"/>
                <a:ea typeface="Calibri" panose="020F0502020204030204" pitchFamily="34" charset="0"/>
                <a:cs typeface="Calibri" panose="020F0502020204030204" pitchFamily="34" charset="0"/>
                <a:hlinkClick r:id="rId25"/>
              </a:rPr>
              <a:t>“</a:t>
            </a:r>
            <a:r>
              <a:rPr lang="de-DE" sz="1100" dirty="0">
                <a:latin typeface="Calibri" panose="020F0502020204030204" pitchFamily="34" charset="0"/>
                <a:ea typeface="Calibri" panose="020F0502020204030204" pitchFamily="34" charset="0"/>
                <a:cs typeface="Calibri" panose="020F0502020204030204" pitchFamily="34" charset="0"/>
              </a:rPr>
              <a:t> von Unbekannt ist lizenziert unter </a:t>
            </a:r>
            <a:r>
              <a:rPr lang="de-DE" sz="1100" u="sng" dirty="0">
                <a:latin typeface="Calibri" panose="020F0502020204030204" pitchFamily="34" charset="0"/>
                <a:ea typeface="Calibri" panose="020F0502020204030204" pitchFamily="34" charset="0"/>
                <a:cs typeface="Calibri" panose="020F0502020204030204" pitchFamily="34" charset="0"/>
                <a:hlinkClick r:id="rId8"/>
              </a:rPr>
              <a:t>CC0 1.0</a:t>
            </a:r>
            <a:r>
              <a:rPr lang="de-DE" sz="1100" dirty="0">
                <a:latin typeface="Calibri" panose="020F0502020204030204" pitchFamily="34" charset="0"/>
                <a:ea typeface="Times New Roman" panose="02020603050405020304" pitchFamily="18" charset="0"/>
                <a:cs typeface="Calibri" panose="020F0502020204030204" pitchFamily="34" charset="0"/>
              </a:rPr>
              <a:t> </a:t>
            </a:r>
          </a:p>
          <a:p>
            <a:pPr>
              <a:lnSpc>
                <a:spcPct val="107000"/>
              </a:lnSpc>
            </a:pPr>
            <a:r>
              <a:rPr lang="de-DE" sz="1100" dirty="0">
                <a:latin typeface="Calibri" panose="020F0502020204030204" pitchFamily="34" charset="0"/>
                <a:cs typeface="Calibri" panose="020F0502020204030204" pitchFamily="34" charset="0"/>
              </a:rPr>
              <a:t>Abb.</a:t>
            </a:r>
            <a:r>
              <a:rPr lang="de-DE" sz="1100" dirty="0">
                <a:latin typeface="Calibri" panose="020F0502020204030204" pitchFamily="34" charset="0"/>
                <a:ea typeface="Times New Roman" panose="02020603050405020304" pitchFamily="18" charset="0"/>
                <a:cs typeface="Calibri" panose="020F0502020204030204" pitchFamily="34" charset="0"/>
              </a:rPr>
              <a:t> 21: </a:t>
            </a:r>
            <a:r>
              <a:rPr lang="de-DE" sz="1100" u="sng" dirty="0">
                <a:latin typeface="Calibri" panose="020F0502020204030204" pitchFamily="34" charset="0"/>
                <a:cs typeface="Calibri" panose="020F0502020204030204" pitchFamily="34" charset="0"/>
                <a:hlinkClick r:id="rId26"/>
              </a:rPr>
              <a:t>„Pacific </a:t>
            </a:r>
            <a:r>
              <a:rPr lang="de-DE" sz="1100" u="sng" dirty="0" err="1">
                <a:latin typeface="Calibri" panose="020F0502020204030204" pitchFamily="34" charset="0"/>
                <a:cs typeface="Calibri" panose="020F0502020204030204" pitchFamily="34" charset="0"/>
                <a:hlinkClick r:id="rId26"/>
              </a:rPr>
              <a:t>Partnership</a:t>
            </a:r>
            <a:r>
              <a:rPr lang="de-DE" sz="1100" u="sng" dirty="0">
                <a:latin typeface="Calibri" panose="020F0502020204030204" pitchFamily="34" charset="0"/>
                <a:cs typeface="Calibri" panose="020F0502020204030204" pitchFamily="34" charset="0"/>
                <a:hlinkClick r:id="rId26"/>
              </a:rPr>
              <a:t> 2023: </a:t>
            </a:r>
            <a:r>
              <a:rPr lang="de-DE" sz="1100" u="sng" dirty="0" err="1">
                <a:latin typeface="Calibri" panose="020F0502020204030204" pitchFamily="34" charset="0"/>
                <a:cs typeface="Calibri" panose="020F0502020204030204" pitchFamily="34" charset="0"/>
                <a:hlinkClick r:id="rId26"/>
              </a:rPr>
              <a:t>Mass</a:t>
            </a:r>
            <a:r>
              <a:rPr lang="de-DE" sz="1100" u="sng" dirty="0">
                <a:latin typeface="Calibri" panose="020F0502020204030204" pitchFamily="34" charset="0"/>
                <a:cs typeface="Calibri" panose="020F0502020204030204" pitchFamily="34" charset="0"/>
                <a:hlinkClick r:id="rId26"/>
              </a:rPr>
              <a:t> </a:t>
            </a:r>
            <a:r>
              <a:rPr lang="de-DE" sz="1100" u="sng" dirty="0" err="1">
                <a:latin typeface="Calibri" panose="020F0502020204030204" pitchFamily="34" charset="0"/>
                <a:cs typeface="Calibri" panose="020F0502020204030204" pitchFamily="34" charset="0"/>
                <a:hlinkClick r:id="rId26"/>
              </a:rPr>
              <a:t>Casualty</a:t>
            </a:r>
            <a:r>
              <a:rPr lang="de-DE" sz="1100" u="sng" dirty="0">
                <a:latin typeface="Calibri" panose="020F0502020204030204" pitchFamily="34" charset="0"/>
                <a:cs typeface="Calibri" panose="020F0502020204030204" pitchFamily="34" charset="0"/>
                <a:hlinkClick r:id="rId26"/>
              </a:rPr>
              <a:t> </a:t>
            </a:r>
            <a:r>
              <a:rPr lang="de-DE" sz="1100" u="sng" dirty="0" err="1">
                <a:latin typeface="Calibri" panose="020F0502020204030204" pitchFamily="34" charset="0"/>
                <a:cs typeface="Calibri" panose="020F0502020204030204" pitchFamily="34" charset="0"/>
                <a:hlinkClick r:id="rId26"/>
              </a:rPr>
              <a:t>Dril</a:t>
            </a:r>
            <a:r>
              <a:rPr lang="de-DE" sz="1100" u="sng" dirty="0">
                <a:latin typeface="Calibri" panose="020F0502020204030204" pitchFamily="34" charset="0"/>
                <a:cs typeface="Calibri" panose="020F0502020204030204" pitchFamily="34" charset="0"/>
                <a:hlinkClick r:id="rId26"/>
              </a:rPr>
              <a:t>“</a:t>
            </a:r>
            <a:r>
              <a:rPr lang="de-DE" sz="1100" dirty="0">
                <a:latin typeface="Calibri" panose="020F0502020204030204" pitchFamily="34" charset="0"/>
                <a:cs typeface="Calibri" panose="020F0502020204030204" pitchFamily="34" charset="0"/>
              </a:rPr>
              <a:t> von Navy </a:t>
            </a:r>
            <a:r>
              <a:rPr lang="de-DE" sz="1100" dirty="0" err="1">
                <a:latin typeface="Calibri" panose="020F0502020204030204" pitchFamily="34" charset="0"/>
                <a:cs typeface="Calibri" panose="020F0502020204030204" pitchFamily="34" charset="0"/>
              </a:rPr>
              <a:t>Medicine</a:t>
            </a:r>
            <a:r>
              <a:rPr lang="de-DE" sz="1100" dirty="0">
                <a:latin typeface="Calibri" panose="020F0502020204030204" pitchFamily="34" charset="0"/>
                <a:cs typeface="Calibri" panose="020F0502020204030204" pitchFamily="34" charset="0"/>
              </a:rPr>
              <a:t> ist lizenziert unter </a:t>
            </a:r>
            <a:r>
              <a:rPr lang="de-DE" sz="1100" u="sng" dirty="0">
                <a:latin typeface="Calibri" panose="020F0502020204030204" pitchFamily="34" charset="0"/>
                <a:cs typeface="Calibri" panose="020F0502020204030204" pitchFamily="34" charset="0"/>
                <a:hlinkClick r:id="rId27"/>
              </a:rPr>
              <a:t>PDM 1.0</a:t>
            </a:r>
            <a:endParaRPr lang="de-DE" sz="1100" dirty="0">
              <a:latin typeface="Calibri" panose="020F0502020204030204" pitchFamily="34" charset="0"/>
              <a:cs typeface="Calibri" panose="020F0502020204030204" pitchFamily="34" charset="0"/>
            </a:endParaRPr>
          </a:p>
          <a:p>
            <a:pPr>
              <a:lnSpc>
                <a:spcPct val="107000"/>
              </a:lnSpc>
            </a:pPr>
            <a:endParaRPr lang="de-DE" sz="1100" dirty="0">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de-DE" sz="1100" dirty="0">
                <a:latin typeface="Calibri" panose="020F0502020204030204" pitchFamily="34" charset="0"/>
                <a:ea typeface="Calibri" panose="020F0502020204030204" pitchFamily="34" charset="0"/>
                <a:cs typeface="Calibri" panose="020F0502020204030204" pitchFamily="34" charset="0"/>
              </a:rPr>
              <a:t>Video 1: „</a:t>
            </a:r>
            <a:r>
              <a:rPr lang="de-DE" sz="1100" dirty="0">
                <a:latin typeface="Calibri" panose="020F0502020204030204" pitchFamily="34" charset="0"/>
                <a:cs typeface="Calibri" panose="020F0502020204030204" pitchFamily="34" charset="0"/>
              </a:rPr>
              <a:t>Lichttherapie oder Desinfektionsmittelinjektion für Corona-Patienten? Kopfschütteln über Trump | AFP“, abgerufen am 30. September 2025 von </a:t>
            </a:r>
            <a:r>
              <a:rPr lang="de-DE" sz="1100" dirty="0">
                <a:latin typeface="Calibri" panose="020F0502020204030204" pitchFamily="34" charset="0"/>
                <a:cs typeface="Calibri" panose="020F0502020204030204" pitchFamily="34" charset="0"/>
                <a:hlinkClick r:id="rId28"/>
              </a:rPr>
              <a:t>https://www.youtube.com/watch?v=oQe59EJZDaE</a:t>
            </a:r>
            <a:endParaRPr lang="de-DE" sz="1100" dirty="0">
              <a:latin typeface="Calibri" panose="020F0502020204030204" pitchFamily="34" charset="0"/>
              <a:cs typeface="Calibri" panose="020F0502020204030204" pitchFamily="34" charset="0"/>
            </a:endParaRPr>
          </a:p>
          <a:p>
            <a:pPr>
              <a:lnSpc>
                <a:spcPct val="107000"/>
              </a:lnSpc>
            </a:pPr>
            <a:r>
              <a:rPr lang="de-DE" sz="1100" dirty="0">
                <a:latin typeface="Calibri" panose="020F0502020204030204" pitchFamily="34" charset="0"/>
                <a:ea typeface="Calibri" panose="020F0502020204030204" pitchFamily="34" charset="0"/>
                <a:cs typeface="Calibri" panose="020F0502020204030204" pitchFamily="34" charset="0"/>
              </a:rPr>
              <a:t>Video 2: „</a:t>
            </a:r>
            <a:r>
              <a:rPr lang="de-DE" sz="1100" dirty="0">
                <a:latin typeface="Calibri" panose="020F0502020204030204" pitchFamily="34" charset="0"/>
                <a:cs typeface="Calibri" panose="020F0502020204030204" pitchFamily="34" charset="0"/>
              </a:rPr>
              <a:t>Klimaexpertin Beatrix von Storch (AfD) will die Sonne verklagen“, abgerufen am 30. September 2025 von </a:t>
            </a:r>
            <a:r>
              <a:rPr lang="de-DE" sz="1100" dirty="0">
                <a:latin typeface="Calibri" panose="020F0502020204030204" pitchFamily="34" charset="0"/>
                <a:cs typeface="Calibri" panose="020F0502020204030204" pitchFamily="34" charset="0"/>
                <a:hlinkClick r:id="rId29"/>
              </a:rPr>
              <a:t>https://www.youtube.com/watch?v=IV8UzT_9bXg</a:t>
            </a:r>
            <a:endParaRPr lang="de-DE" sz="1100" dirty="0">
              <a:latin typeface="Calibri" panose="020F0502020204030204" pitchFamily="34" charset="0"/>
              <a:cs typeface="Calibri" panose="020F0502020204030204" pitchFamily="34" charset="0"/>
            </a:endParaRPr>
          </a:p>
          <a:p>
            <a:pPr>
              <a:lnSpc>
                <a:spcPct val="107000"/>
              </a:lnSpc>
            </a:pPr>
            <a:endParaRPr lang="de-DE" sz="1100" dirty="0">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de-DE" sz="1100" i="1" dirty="0">
                <a:latin typeface="Calibri" panose="020F0502020204030204" pitchFamily="34" charset="0"/>
                <a:cs typeface="Calibri" panose="020F0502020204030204" pitchFamily="34" charset="0"/>
              </a:rPr>
              <a:t>„Die genutzten Piktogramme sind lizenziert unter CC0 1.0 und von </a:t>
            </a:r>
            <a:r>
              <a:rPr lang="de-DE" sz="1100" i="1" dirty="0" err="1">
                <a:latin typeface="Calibri" panose="020F0502020204030204" pitchFamily="34" charset="0"/>
                <a:cs typeface="Calibri" panose="020F0502020204030204" pitchFamily="34" charset="0"/>
              </a:rPr>
              <a:t>CocoMaterial</a:t>
            </a:r>
            <a:r>
              <a:rPr lang="de-DE" sz="1100" i="1" dirty="0">
                <a:latin typeface="Calibri" panose="020F0502020204030204" pitchFamily="34" charset="0"/>
                <a:cs typeface="Calibri" panose="020F0502020204030204" pitchFamily="34" charset="0"/>
              </a:rPr>
              <a:t> (cocomaterial.com) entnommen“</a:t>
            </a:r>
            <a:endParaRPr lang="de-DE" sz="1100" dirty="0">
              <a:latin typeface="Calibri" panose="020F0502020204030204" pitchFamily="34" charset="0"/>
              <a:cs typeface="Calibri" panose="020F0502020204030204" pitchFamily="34" charset="0"/>
            </a:endParaRPr>
          </a:p>
          <a:p>
            <a:pPr marL="171450" indent="-171450">
              <a:lnSpc>
                <a:spcPct val="107000"/>
              </a:lnSpc>
              <a:buFont typeface="Arial" panose="020B0604020202020204" pitchFamily="34" charset="0"/>
              <a:buChar char="•"/>
            </a:pPr>
            <a:endParaRPr lang="de-DE" sz="1100" dirty="0">
              <a:latin typeface="Calibri" panose="020F0502020204030204" pitchFamily="34" charset="0"/>
              <a:ea typeface="Calibri" panose="020F0502020204030204" pitchFamily="34" charset="0"/>
              <a:cs typeface="Calibri" panose="020F0502020204030204" pitchFamily="34" charset="0"/>
            </a:endParaRPr>
          </a:p>
        </p:txBody>
      </p:sp>
      <p:sp>
        <p:nvSpPr>
          <p:cNvPr id="6" name="Titel 1"/>
          <p:cNvSpPr>
            <a:spLocks noGrp="1"/>
          </p:cNvSpPr>
          <p:nvPr>
            <p:ph type="title"/>
          </p:nvPr>
        </p:nvSpPr>
        <p:spPr>
          <a:xfrm>
            <a:off x="3813834" y="539870"/>
            <a:ext cx="4567177" cy="736633"/>
          </a:xfrm>
        </p:spPr>
        <p:txBody>
          <a:bodyPr/>
          <a:lstStyle/>
          <a:p>
            <a:pPr algn="ctr"/>
            <a:r>
              <a:rPr lang="de-DE" dirty="0">
                <a:solidFill>
                  <a:srgbClr val="007094"/>
                </a:solidFill>
              </a:rPr>
              <a:t>Medienverzeichnis</a:t>
            </a:r>
          </a:p>
        </p:txBody>
      </p:sp>
    </p:spTree>
    <p:extLst>
      <p:ext uri="{BB962C8B-B14F-4D97-AF65-F5344CB8AC3E}">
        <p14:creationId xmlns:p14="http://schemas.microsoft.com/office/powerpoint/2010/main" val="11603283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708645-D66A-46C2-AAE5-F308721510CE}" type="datetime1">
              <a:rPr kumimoji="0" lang="de-D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17.03.2026</a:t>
            </a:fld>
            <a:endParaRPr kumimoji="0" lang="de-D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52D48-C67B-44A6-8265-40F3173E8570}" type="slidenum">
              <a:rPr kumimoji="0" lang="de-D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de-D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pic>
        <p:nvPicPr>
          <p:cNvPr id="6" name="Inhaltsplatzhalter 5">
            <a:extLst>
              <a:ext uri="{FF2B5EF4-FFF2-40B4-BE49-F238E27FC236}">
                <a16:creationId xmlns:a16="http://schemas.microsoft.com/office/drawing/2014/main" id="{897EA212-D128-4A95-A180-9C53D94BA0AB}"/>
              </a:ext>
            </a:extLst>
          </p:cNvPr>
          <p:cNvPicPr>
            <a:picLocks noGrp="1" noChangeAspect="1"/>
          </p:cNvPicPr>
          <p:nvPr>
            <p:ph idx="1"/>
          </p:nvPr>
        </p:nvPicPr>
        <p:blipFill>
          <a:blip r:embed="rId3"/>
          <a:stretch>
            <a:fillRect/>
          </a:stretch>
        </p:blipFill>
        <p:spPr>
          <a:xfrm>
            <a:off x="939627" y="2021814"/>
            <a:ext cx="1315311" cy="459119"/>
          </a:xfrm>
          <a:prstGeom prst="rect">
            <a:avLst/>
          </a:prstGeom>
        </p:spPr>
      </p:pic>
      <p:sp>
        <p:nvSpPr>
          <p:cNvPr id="7" name="Textfeld 6">
            <a:extLst>
              <a:ext uri="{FF2B5EF4-FFF2-40B4-BE49-F238E27FC236}">
                <a16:creationId xmlns:a16="http://schemas.microsoft.com/office/drawing/2014/main" id="{CA9D802C-E4B2-4D7C-8D22-002469058A42}"/>
              </a:ext>
            </a:extLst>
          </p:cNvPr>
          <p:cNvSpPr txBox="1"/>
          <p:nvPr/>
        </p:nvSpPr>
        <p:spPr>
          <a:xfrm>
            <a:off x="2348346" y="1929514"/>
            <a:ext cx="9005454"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„Pflegerisches Handeln bei klimabedingten Erkrankungen anleiten“ vom Projektteam Naht ist - mit Ausnahme aller Wort- und Bildmarken und aller anders gekennzeichneten Elemente - lizenziert unter CC BY-SA 4.0 </a:t>
            </a:r>
            <a:r>
              <a:rPr kumimoji="0" lang="de-DE"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(2026). </a:t>
            </a:r>
            <a:r>
              <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Als Ansprechperson zu dem Material steht Ihnen Prof. Dr. Petra Wihofszky zur Verfügung.</a:t>
            </a:r>
          </a:p>
        </p:txBody>
      </p:sp>
      <p:sp>
        <p:nvSpPr>
          <p:cNvPr id="8" name="Titel 1">
            <a:extLst>
              <a:ext uri="{FF2B5EF4-FFF2-40B4-BE49-F238E27FC236}">
                <a16:creationId xmlns:a16="http://schemas.microsoft.com/office/drawing/2014/main" id="{6CC3C55C-AF26-43ED-9157-2EBC6FDE17A0}"/>
              </a:ext>
            </a:extLst>
          </p:cNvPr>
          <p:cNvSpPr txBox="1">
            <a:spLocks/>
          </p:cNvSpPr>
          <p:nvPr/>
        </p:nvSpPr>
        <p:spPr>
          <a:xfrm>
            <a:off x="3813834" y="539870"/>
            <a:ext cx="4567177" cy="7366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de-DE" dirty="0">
                <a:solidFill>
                  <a:srgbClr val="007094"/>
                </a:solidFill>
              </a:rPr>
              <a:t>Lizenzierung</a:t>
            </a:r>
          </a:p>
        </p:txBody>
      </p:sp>
    </p:spTree>
    <p:extLst>
      <p:ext uri="{BB962C8B-B14F-4D97-AF65-F5344CB8AC3E}">
        <p14:creationId xmlns:p14="http://schemas.microsoft.com/office/powerpoint/2010/main" val="659763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81539" y="264696"/>
            <a:ext cx="5623560" cy="1325563"/>
          </a:xfrm>
        </p:spPr>
        <p:txBody>
          <a:bodyPr/>
          <a:lstStyle/>
          <a:p>
            <a:pPr algn="ctr"/>
            <a:r>
              <a:rPr lang="de-DE" dirty="0">
                <a:solidFill>
                  <a:srgbClr val="007094"/>
                </a:solidFill>
              </a:rPr>
              <a:t>Vorstellung und Impuls</a:t>
            </a:r>
          </a:p>
        </p:txBody>
      </p:sp>
      <p:sp>
        <p:nvSpPr>
          <p:cNvPr id="3" name="Inhaltsplatzhalter 2"/>
          <p:cNvSpPr>
            <a:spLocks noGrp="1"/>
          </p:cNvSpPr>
          <p:nvPr>
            <p:ph idx="1"/>
          </p:nvPr>
        </p:nvSpPr>
        <p:spPr>
          <a:xfrm>
            <a:off x="1036320" y="2914680"/>
            <a:ext cx="10515600" cy="3181787"/>
          </a:xfrm>
        </p:spPr>
        <p:txBody>
          <a:bodyPr>
            <a:normAutofit/>
          </a:bodyPr>
          <a:lstStyle/>
          <a:p>
            <a:pPr marL="0" indent="0">
              <a:buNone/>
            </a:pPr>
            <a:endParaRPr lang="de-DE" u="sng" dirty="0"/>
          </a:p>
          <a:p>
            <a:pPr marL="0" indent="0">
              <a:buNone/>
            </a:pPr>
            <a:endParaRPr lang="de-DE" u="sng" dirty="0"/>
          </a:p>
          <a:p>
            <a:pPr marL="0" indent="0">
              <a:buNone/>
            </a:pPr>
            <a:endParaRPr lang="de-DE" dirty="0"/>
          </a:p>
          <a:p>
            <a:pPr marL="0" indent="0">
              <a:buNone/>
            </a:pPr>
            <a:endParaRPr lang="de-DE" b="1" dirty="0"/>
          </a:p>
          <a:p>
            <a:pPr marL="0" indent="0">
              <a:buNone/>
            </a:pPr>
            <a:endParaRPr lang="de-DE" b="1" dirty="0"/>
          </a:p>
          <a:p>
            <a:pPr marL="0" indent="0">
              <a:buNone/>
            </a:pPr>
            <a:r>
              <a:rPr lang="de-DE" u="sng" dirty="0"/>
              <a:t>https://answergarden.ch/</a:t>
            </a:r>
            <a:endParaRPr lang="de-DE" dirty="0"/>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708645-D66A-46C2-AAE5-F308721510CE}" type="datetime1">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17.03.2026</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52D48-C67B-44A6-8265-40F3173E8570}" type="slidenum">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pic>
        <p:nvPicPr>
          <p:cNvPr id="11" name="Picture 2" descr="Vorstellungsph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7688" y="404086"/>
            <a:ext cx="884780" cy="1046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Wolkenförmige Legende 12"/>
          <p:cNvSpPr/>
          <p:nvPr/>
        </p:nvSpPr>
        <p:spPr>
          <a:xfrm>
            <a:off x="4503983" y="2114697"/>
            <a:ext cx="5361185" cy="3372592"/>
          </a:xfrm>
          <a:prstGeom prst="cloudCallout">
            <a:avLst>
              <a:gd name="adj1" fmla="val 58909"/>
              <a:gd name="adj2" fmla="val -6672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000"/>
              </a:spcBef>
            </a:pPr>
            <a:r>
              <a:rPr lang="de-DE" sz="3000" b="1" dirty="0">
                <a:solidFill>
                  <a:schemeClr val="tx1"/>
                </a:solidFill>
                <a:latin typeface="Calibri" panose="020F0502020204030204" pitchFamily="34" charset="0"/>
                <a:cs typeface="Calibri" panose="020F0502020204030204" pitchFamily="34" charset="0"/>
              </a:rPr>
              <a:t>„</a:t>
            </a:r>
            <a:r>
              <a:rPr lang="de-DE" sz="3200" b="1" dirty="0">
                <a:solidFill>
                  <a:prstClr val="black"/>
                </a:solidFill>
                <a:latin typeface="Calibri" panose="020F0502020204030204" pitchFamily="34" charset="0"/>
                <a:cs typeface="Calibri" panose="020F0502020204030204" pitchFamily="34" charset="0"/>
              </a:rPr>
              <a:t>Was verbinde ich mit Klimakrise und zunehmenden Erkrankungen</a:t>
            </a:r>
            <a:r>
              <a:rPr lang="de-DE" sz="30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endParaRPr lang="de-DE" sz="30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8011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8360" y="604159"/>
            <a:ext cx="10515600" cy="1255965"/>
          </a:xfrm>
        </p:spPr>
        <p:txBody>
          <a:bodyPr>
            <a:noAutofit/>
          </a:bodyPr>
          <a:lstStyle/>
          <a:p>
            <a:pPr algn="ctr"/>
            <a:r>
              <a:rPr lang="de-DE" dirty="0">
                <a:solidFill>
                  <a:srgbClr val="007094"/>
                </a:solidFill>
              </a:rPr>
              <a:t>Pflegerisches Handeln bei klimabedingten Erkrankungen anleiten anleiten</a:t>
            </a:r>
          </a:p>
        </p:txBody>
      </p:sp>
      <p:sp>
        <p:nvSpPr>
          <p:cNvPr id="3" name="Inhaltsplatzhalter 2"/>
          <p:cNvSpPr>
            <a:spLocks noGrp="1"/>
          </p:cNvSpPr>
          <p:nvPr>
            <p:ph idx="1"/>
          </p:nvPr>
        </p:nvSpPr>
        <p:spPr>
          <a:xfrm>
            <a:off x="733508" y="2385971"/>
            <a:ext cx="10515600" cy="3791867"/>
          </a:xfrm>
        </p:spPr>
        <p:txBody>
          <a:bodyPr>
            <a:noAutofit/>
          </a:bodyPr>
          <a:lstStyle/>
          <a:p>
            <a:pPr marL="514350" indent="-514350">
              <a:buFont typeface="+mj-lt"/>
              <a:buAutoNum type="arabicPeriod"/>
            </a:pPr>
            <a:r>
              <a:rPr lang="de-DE" dirty="0"/>
              <a:t>Vorstellung und Impuls</a:t>
            </a:r>
          </a:p>
          <a:p>
            <a:pPr marL="514350" indent="-514350">
              <a:buFont typeface="+mj-lt"/>
              <a:buAutoNum type="arabicPeriod"/>
            </a:pPr>
            <a:r>
              <a:rPr lang="de-DE" dirty="0">
                <a:solidFill>
                  <a:srgbClr val="007094"/>
                </a:solidFill>
              </a:rPr>
              <a:t>Wahrheit oder Mythos: Klimawandel und Falschmeldungen</a:t>
            </a:r>
          </a:p>
          <a:p>
            <a:pPr marL="514350" indent="-514350">
              <a:buFont typeface="+mj-lt"/>
              <a:buAutoNum type="arabicPeriod"/>
            </a:pPr>
            <a:r>
              <a:rPr lang="de-DE" dirty="0"/>
              <a:t>Auswirkungen des Klimawandels auf die menschliche Gesundheit</a:t>
            </a:r>
          </a:p>
          <a:p>
            <a:pPr marL="514350" indent="-514350">
              <a:buFont typeface="+mj-lt"/>
              <a:buAutoNum type="arabicPeriod"/>
            </a:pPr>
            <a:r>
              <a:rPr lang="de-DE" dirty="0"/>
              <a:t>Transfer: Die 6-Hüte Methode</a:t>
            </a:r>
          </a:p>
          <a:p>
            <a:pPr marL="514350" indent="-514350">
              <a:buFont typeface="+mj-lt"/>
              <a:buAutoNum type="arabicPeriod"/>
            </a:pPr>
            <a:r>
              <a:rPr lang="de-DE" dirty="0"/>
              <a:t>Ausblick</a:t>
            </a:r>
          </a:p>
          <a:p>
            <a:pPr marL="514350" indent="-514350">
              <a:buFont typeface="+mj-lt"/>
              <a:buAutoNum type="arabicPeriod"/>
            </a:pPr>
            <a:r>
              <a:rPr lang="de-DE" dirty="0"/>
              <a:t>Pflegfachpersonen als </a:t>
            </a:r>
            <a:r>
              <a:rPr lang="de-DE" dirty="0" err="1"/>
              <a:t>Changemaker</a:t>
            </a:r>
            <a:endParaRPr lang="de-DE" dirty="0"/>
          </a:p>
          <a:p>
            <a:pPr marL="0" indent="0">
              <a:buNone/>
            </a:pPr>
            <a:endParaRPr lang="de-DE" dirty="0"/>
          </a:p>
          <a:p>
            <a:pPr marL="514350" indent="-514350">
              <a:buFont typeface="+mj-lt"/>
              <a:buAutoNum type="arabicPeriod"/>
            </a:pPr>
            <a:endParaRPr lang="de-DE" dirty="0"/>
          </a:p>
        </p:txBody>
      </p:sp>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7</a:t>
            </a:fld>
            <a:endParaRPr lang="de-DE"/>
          </a:p>
        </p:txBody>
      </p:sp>
    </p:spTree>
    <p:extLst>
      <p:ext uri="{BB962C8B-B14F-4D97-AF65-F5344CB8AC3E}">
        <p14:creationId xmlns:p14="http://schemas.microsoft.com/office/powerpoint/2010/main" val="920875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8</a:t>
            </a:fld>
            <a:endParaRPr lang="de-DE"/>
          </a:p>
        </p:txBody>
      </p:sp>
      <p:grpSp>
        <p:nvGrpSpPr>
          <p:cNvPr id="11" name="Gruppieren 10"/>
          <p:cNvGrpSpPr/>
          <p:nvPr/>
        </p:nvGrpSpPr>
        <p:grpSpPr>
          <a:xfrm>
            <a:off x="3434439" y="2152091"/>
            <a:ext cx="5312251" cy="3500754"/>
            <a:chOff x="685769" y="859063"/>
            <a:chExt cx="5312251" cy="3500754"/>
          </a:xfrm>
        </p:grpSpPr>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4725" y="1187712"/>
              <a:ext cx="4263103" cy="2843456"/>
            </a:xfrm>
            <a:prstGeom prst="rect">
              <a:avLst/>
            </a:prstGeom>
            <a:ln>
              <a:noFill/>
            </a:ln>
            <a:effectLst>
              <a:outerShdw blurRad="292100" dist="139700" dir="2700000" algn="tl" rotWithShape="0">
                <a:srgbClr val="333333">
                  <a:alpha val="65000"/>
                </a:srgbClr>
              </a:outerShdw>
            </a:effectLst>
          </p:spPr>
        </p:pic>
        <p:sp>
          <p:nvSpPr>
            <p:cNvPr id="3" name="Abgerundetes Rechteck 2"/>
            <p:cNvSpPr/>
            <p:nvPr/>
          </p:nvSpPr>
          <p:spPr>
            <a:xfrm>
              <a:off x="685769" y="859063"/>
              <a:ext cx="1767058" cy="999301"/>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Wahrheit</a:t>
              </a:r>
            </a:p>
          </p:txBody>
        </p:sp>
        <p:sp>
          <p:nvSpPr>
            <p:cNvPr id="7" name="Abgerundetes Rechteck 6"/>
            <p:cNvSpPr/>
            <p:nvPr/>
          </p:nvSpPr>
          <p:spPr>
            <a:xfrm>
              <a:off x="4230962" y="3360516"/>
              <a:ext cx="1767058" cy="999301"/>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Mythos</a:t>
              </a:r>
            </a:p>
          </p:txBody>
        </p:sp>
        <p:sp>
          <p:nvSpPr>
            <p:cNvPr id="9" name="Textfeld 8"/>
            <p:cNvSpPr txBox="1"/>
            <p:nvPr/>
          </p:nvSpPr>
          <p:spPr>
            <a:xfrm>
              <a:off x="2776630" y="2395105"/>
              <a:ext cx="1159292" cy="707886"/>
            </a:xfrm>
            <a:prstGeom prst="rect">
              <a:avLst/>
            </a:prstGeom>
            <a:noFill/>
          </p:spPr>
          <p:txBody>
            <a:bodyPr wrap="none" rtlCol="0">
              <a:spAutoFit/>
            </a:bodyPr>
            <a:lstStyle/>
            <a:p>
              <a:r>
                <a:rPr lang="de-DE" sz="4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oder</a:t>
              </a:r>
            </a:p>
          </p:txBody>
        </p:sp>
        <p:sp>
          <p:nvSpPr>
            <p:cNvPr id="10" name="Rechteck 9"/>
            <p:cNvSpPr/>
            <p:nvPr/>
          </p:nvSpPr>
          <p:spPr>
            <a:xfrm>
              <a:off x="1224725" y="4031168"/>
              <a:ext cx="903450" cy="249684"/>
            </a:xfrm>
            <a:prstGeom prst="rect">
              <a:avLst/>
            </a:prstGeom>
          </p:spPr>
          <p:txBody>
            <a:bodyPr wrap="square">
              <a:spAutoFit/>
            </a:bodyPr>
            <a:lstStyle/>
            <a:p>
              <a:pPr>
                <a:lnSpc>
                  <a:spcPct val="107000"/>
                </a:lnSpc>
                <a:spcAft>
                  <a:spcPts val="0"/>
                </a:spcAft>
              </a:pPr>
              <a:r>
                <a:rPr lang="de-DE" sz="1000" dirty="0">
                  <a:latin typeface="Calibri" panose="020F0502020204030204" pitchFamily="34" charset="0"/>
                  <a:ea typeface="Calibri" panose="020F0502020204030204" pitchFamily="34" charset="0"/>
                  <a:cs typeface="Calibri" panose="020F0502020204030204" pitchFamily="34" charset="0"/>
                </a:rPr>
                <a:t>Abb. 2</a:t>
              </a:r>
            </a:p>
          </p:txBody>
        </p:sp>
      </p:grpSp>
      <p:sp>
        <p:nvSpPr>
          <p:cNvPr id="12" name="Rechteck 11"/>
          <p:cNvSpPr/>
          <p:nvPr/>
        </p:nvSpPr>
        <p:spPr>
          <a:xfrm>
            <a:off x="1943099" y="525922"/>
            <a:ext cx="8305801" cy="1446550"/>
          </a:xfrm>
          <a:prstGeom prst="rect">
            <a:avLst/>
          </a:prstGeom>
        </p:spPr>
        <p:txBody>
          <a:bodyPr wrap="square">
            <a:spAutoFit/>
          </a:bodyPr>
          <a:lstStyle/>
          <a:p>
            <a:pPr algn="ctr"/>
            <a:r>
              <a:rPr lang="de-DE" sz="4400" dirty="0">
                <a:solidFill>
                  <a:srgbClr val="007094"/>
                </a:solidFill>
              </a:rPr>
              <a:t>Wahrheit oder Mythos: Klimawandel und Falschmeldungen</a:t>
            </a:r>
          </a:p>
        </p:txBody>
      </p:sp>
      <p:sp>
        <p:nvSpPr>
          <p:cNvPr id="13" name="Rechteck 12"/>
          <p:cNvSpPr/>
          <p:nvPr/>
        </p:nvSpPr>
        <p:spPr>
          <a:xfrm>
            <a:off x="8925211" y="5324196"/>
            <a:ext cx="2113977" cy="369332"/>
          </a:xfrm>
          <a:prstGeom prst="rect">
            <a:avLst/>
          </a:prstGeom>
        </p:spPr>
        <p:txBody>
          <a:bodyPr wrap="none">
            <a:spAutoFit/>
          </a:bodyPr>
          <a:lstStyle/>
          <a:p>
            <a:pPr lvl="0">
              <a:defRPr/>
            </a:pPr>
            <a:r>
              <a:rPr lang="de-DE" dirty="0"/>
              <a:t>Spielzeit: ca. 10 Min.</a:t>
            </a:r>
          </a:p>
        </p:txBody>
      </p:sp>
      <p:pic>
        <p:nvPicPr>
          <p:cNvPr id="6" name="Grafik 5">
            <a:extLst>
              <a:ext uri="{FF2B5EF4-FFF2-40B4-BE49-F238E27FC236}">
                <a16:creationId xmlns:a16="http://schemas.microsoft.com/office/drawing/2014/main" id="{B6675FD6-C758-256B-DF9B-046D957A68C1}"/>
              </a:ext>
            </a:extLst>
          </p:cNvPr>
          <p:cNvPicPr>
            <a:picLocks noChangeAspect="1"/>
          </p:cNvPicPr>
          <p:nvPr/>
        </p:nvPicPr>
        <p:blipFill>
          <a:blip r:embed="rId4"/>
          <a:stretch>
            <a:fillRect/>
          </a:stretch>
        </p:blipFill>
        <p:spPr>
          <a:xfrm>
            <a:off x="1091567" y="3068364"/>
            <a:ext cx="2342872" cy="2338860"/>
          </a:xfrm>
          <a:prstGeom prst="rect">
            <a:avLst/>
          </a:prstGeom>
        </p:spPr>
      </p:pic>
    </p:spTree>
    <p:extLst>
      <p:ext uri="{BB962C8B-B14F-4D97-AF65-F5344CB8AC3E}">
        <p14:creationId xmlns:p14="http://schemas.microsoft.com/office/powerpoint/2010/main" val="3253156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25385" y="473523"/>
            <a:ext cx="8741229" cy="912819"/>
          </a:xfrm>
        </p:spPr>
        <p:txBody>
          <a:bodyPr/>
          <a:lstStyle/>
          <a:p>
            <a:pPr algn="ctr"/>
            <a:r>
              <a:rPr lang="de-DE" dirty="0">
                <a:solidFill>
                  <a:srgbClr val="007094"/>
                </a:solidFill>
              </a:rPr>
              <a:t>Klimawandel und Falschmeldungen</a:t>
            </a:r>
          </a:p>
        </p:txBody>
      </p:sp>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9</a:t>
            </a:fld>
            <a:endParaRPr lang="de-DE"/>
          </a:p>
        </p:txBody>
      </p:sp>
      <p:sp>
        <p:nvSpPr>
          <p:cNvPr id="6" name="Textfeld 5"/>
          <p:cNvSpPr txBox="1"/>
          <p:nvPr/>
        </p:nvSpPr>
        <p:spPr>
          <a:xfrm>
            <a:off x="691243" y="1690833"/>
            <a:ext cx="10401300" cy="4524315"/>
          </a:xfrm>
          <a:prstGeom prst="rect">
            <a:avLst/>
          </a:prstGeom>
          <a:noFill/>
        </p:spPr>
        <p:txBody>
          <a:bodyPr wrap="square" rtlCol="0">
            <a:spAutoFit/>
          </a:bodyPr>
          <a:lstStyle/>
          <a:p>
            <a:r>
              <a:rPr lang="de-DE" sz="2400" dirty="0">
                <a:latin typeface="Calibri" panose="020F0502020204030204" pitchFamily="34" charset="0"/>
                <a:cs typeface="Calibri" panose="020F0502020204030204" pitchFamily="34" charset="0"/>
              </a:rPr>
              <a:t>Kein Thema ist so anfällig für die Verbreitung von Desinformationen und Falschmeldungen, wie der Klimawandel! </a:t>
            </a:r>
          </a:p>
          <a:p>
            <a:endParaRPr lang="de-DE" sz="2400" dirty="0">
              <a:latin typeface="Calibri" panose="020F0502020204030204" pitchFamily="34" charset="0"/>
              <a:cs typeface="Calibri" panose="020F0502020204030204" pitchFamily="34" charset="0"/>
            </a:endParaRPr>
          </a:p>
          <a:p>
            <a:r>
              <a:rPr lang="de-DE" sz="2400" dirty="0">
                <a:latin typeface="Calibri" panose="020F0502020204030204" pitchFamily="34" charset="0"/>
                <a:cs typeface="Calibri" panose="020F0502020204030204" pitchFamily="34" charset="0"/>
                <a:sym typeface="Wingdings" panose="05000000000000000000" pitchFamily="2" charset="2"/>
              </a:rPr>
              <a:t> </a:t>
            </a:r>
            <a:r>
              <a:rPr lang="de-DE" sz="2400" dirty="0">
                <a:latin typeface="Calibri" panose="020F0502020204030204" pitchFamily="34" charset="0"/>
                <a:cs typeface="Calibri" panose="020F0502020204030204" pitchFamily="34" charset="0"/>
              </a:rPr>
              <a:t>vorsätzliche Verbreitung von falscher Informationen mit dem Ziel, z. B. das Vertrauen in die Wissenschaft zu schmälern, politische Maßnahmen zur Umsetzung sowie internationale Zusammenarbeit zu behindern oder die Demokratie zu schwächen.</a:t>
            </a:r>
          </a:p>
          <a:p>
            <a:endParaRPr lang="de-DE" sz="2400" dirty="0">
              <a:latin typeface="Calibri" panose="020F0502020204030204" pitchFamily="34" charset="0"/>
              <a:cs typeface="Calibri" panose="020F0502020204030204" pitchFamily="34" charset="0"/>
            </a:endParaRPr>
          </a:p>
          <a:p>
            <a:r>
              <a:rPr lang="de-DE" sz="2400" dirty="0">
                <a:latin typeface="Calibri" panose="020F0502020204030204" pitchFamily="34" charset="0"/>
                <a:cs typeface="Calibri" panose="020F0502020204030204" pitchFamily="34" charset="0"/>
              </a:rPr>
              <a:t>Daher gilt es immer, kritisch zu hinterfragen und</a:t>
            </a:r>
          </a:p>
          <a:p>
            <a:pPr marL="342900" indent="-342900">
              <a:buAutoNum type="arabicParenR"/>
            </a:pPr>
            <a:r>
              <a:rPr lang="de-DE" sz="2400" dirty="0">
                <a:latin typeface="Calibri" panose="020F0502020204030204" pitchFamily="34" charset="0"/>
                <a:cs typeface="Calibri" panose="020F0502020204030204" pitchFamily="34" charset="0"/>
              </a:rPr>
              <a:t>Quellen zu prüfen</a:t>
            </a:r>
          </a:p>
          <a:p>
            <a:pPr marL="342900" indent="-342900">
              <a:buAutoNum type="arabicParenR"/>
            </a:pPr>
            <a:r>
              <a:rPr lang="de-DE" sz="2400" dirty="0">
                <a:latin typeface="Calibri" panose="020F0502020204030204" pitchFamily="34" charset="0"/>
                <a:cs typeface="Calibri" panose="020F0502020204030204" pitchFamily="34" charset="0"/>
              </a:rPr>
              <a:t>Auf Ton und Sprache zu achten (z. B. bei reißerischen Schlagzeilen)</a:t>
            </a:r>
          </a:p>
          <a:p>
            <a:pPr marL="342900" indent="-342900">
              <a:buAutoNum type="arabicParenR"/>
            </a:pPr>
            <a:r>
              <a:rPr lang="de-DE" sz="2400" dirty="0">
                <a:latin typeface="Calibri" panose="020F0502020204030204" pitchFamily="34" charset="0"/>
                <a:cs typeface="Calibri" panose="020F0502020204030204" pitchFamily="34" charset="0"/>
              </a:rPr>
              <a:t>Fakten auf unabhängigen Websites zu checken </a:t>
            </a:r>
          </a:p>
        </p:txBody>
      </p:sp>
      <p:sp>
        <p:nvSpPr>
          <p:cNvPr id="3" name="Rechteck 2"/>
          <p:cNvSpPr/>
          <p:nvPr/>
        </p:nvSpPr>
        <p:spPr>
          <a:xfrm>
            <a:off x="8505709" y="6098580"/>
            <a:ext cx="2744684" cy="323165"/>
          </a:xfrm>
          <a:prstGeom prst="rect">
            <a:avLst/>
          </a:prstGeom>
        </p:spPr>
        <p:txBody>
          <a:bodyPr wrap="square">
            <a:spAutoFit/>
          </a:bodyPr>
          <a:lstStyle/>
          <a:p>
            <a:r>
              <a:rPr lang="de-DE" sz="1500" dirty="0">
                <a:latin typeface="Calibri" panose="020F0502020204030204" pitchFamily="34" charset="0"/>
                <a:cs typeface="Calibri" panose="020F0502020204030204" pitchFamily="34" charset="0"/>
              </a:rPr>
              <a:t>(Europäische Kommission, o. J. a)</a:t>
            </a:r>
          </a:p>
        </p:txBody>
      </p:sp>
    </p:spTree>
    <p:extLst>
      <p:ext uri="{BB962C8B-B14F-4D97-AF65-F5344CB8AC3E}">
        <p14:creationId xmlns:p14="http://schemas.microsoft.com/office/powerpoint/2010/main" val="325322849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aht_Vorlage.potx" id="{B6C9096B-DC17-488C-8158-6CF470BC010B}" vid="{3FA98C69-50C9-47F8-AC68-1605E8FAE7F4}"/>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aht_Vorlage.potx" id="{B6C9096B-DC17-488C-8158-6CF470BC010B}" vid="{3FA98C69-50C9-47F8-AC68-1605E8FAE7F4}"/>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Modul 6</Template>
  <TotalTime>0</TotalTime>
  <Words>15558</Words>
  <Application>Microsoft Office PowerPoint</Application>
  <PresentationFormat>Breitbild</PresentationFormat>
  <Paragraphs>1183</Paragraphs>
  <Slides>57</Slides>
  <Notes>57</Notes>
  <HiddenSlides>3</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57</vt:i4>
      </vt:variant>
    </vt:vector>
  </HeadingPairs>
  <TitlesOfParts>
    <vt:vector size="66" baseType="lpstr">
      <vt:lpstr>Aptos</vt:lpstr>
      <vt:lpstr>Aptos Display</vt:lpstr>
      <vt:lpstr>Arial</vt:lpstr>
      <vt:lpstr>BundesSans Web</vt:lpstr>
      <vt:lpstr>Calibri</vt:lpstr>
      <vt:lpstr>Poppins</vt:lpstr>
      <vt:lpstr>Wingdings</vt:lpstr>
      <vt:lpstr>Office</vt:lpstr>
      <vt:lpstr>1_Office</vt:lpstr>
      <vt:lpstr>PowerPoint-Präsentation</vt:lpstr>
      <vt:lpstr>PowerPoint-Präsentation</vt:lpstr>
      <vt:lpstr>PowerPoint-Präsentation</vt:lpstr>
      <vt:lpstr>Lernziele</vt:lpstr>
      <vt:lpstr>Pflegerisches Handeln bei klimabedingten Erkrankungen anleiten anleiten</vt:lpstr>
      <vt:lpstr>Vorstellung und Impuls</vt:lpstr>
      <vt:lpstr>Pflegerisches Handeln bei klimabedingten Erkrankungen anleiten anleiten</vt:lpstr>
      <vt:lpstr>PowerPoint-Präsentation</vt:lpstr>
      <vt:lpstr>Klimawandel und Falschmeldungen</vt:lpstr>
      <vt:lpstr>Klimawandel und Falschmeldungen</vt:lpstr>
      <vt:lpstr>PowerPoint-Präsentation</vt:lpstr>
      <vt:lpstr>Pflegerisches Handeln bei klimabedingten Erkrankungen anleiten anleiten</vt:lpstr>
      <vt:lpstr>Input </vt:lpstr>
      <vt:lpstr>PowerPoint-Präsentation</vt:lpstr>
      <vt:lpstr>PowerPoint-Präsentation</vt:lpstr>
      <vt:lpstr>PowerPoint-Präsentation</vt:lpstr>
      <vt:lpstr>Naturkatastrophen</vt:lpstr>
      <vt:lpstr>Naturkatastrophen</vt:lpstr>
      <vt:lpstr>Szenario</vt:lpstr>
      <vt:lpstr>PowerPoint-Präsentation</vt:lpstr>
      <vt:lpstr>Bewegte Pause</vt:lpstr>
      <vt:lpstr>Vektor- und nagetierassoziierte Erkrankungen</vt:lpstr>
      <vt:lpstr>Vektor- und nagetierassoziierte Erkrankungen</vt:lpstr>
      <vt:lpstr>Vektor- und nagetierassoziierte Erkrankungen</vt:lpstr>
      <vt:lpstr>Vektor- und nagetierassoziierte Erkrankungen</vt:lpstr>
      <vt:lpstr>PowerPoint-Präsentation</vt:lpstr>
      <vt:lpstr>PowerPoint-Präsentation</vt:lpstr>
      <vt:lpstr>PowerPoint-Präsentation</vt:lpstr>
      <vt:lpstr>Pause</vt:lpstr>
      <vt:lpstr>Pflegerisches Handeln bei klimabedingten Erkrankungen anleiten anleiten</vt:lpstr>
      <vt:lpstr>PowerPoint-Präsentation</vt:lpstr>
      <vt:lpstr>PowerPoint-Präsentation</vt:lpstr>
      <vt:lpstr>PowerPoint-Präsentation</vt:lpstr>
      <vt:lpstr>PowerPoint-Präsentation</vt:lpstr>
      <vt:lpstr>PowerPoint-Präsentation</vt:lpstr>
      <vt:lpstr>Pflegerisches Handeln bei klimabedingten Erkrankungen anleiten anleiten</vt:lpstr>
      <vt:lpstr>PowerPoint-Präsentation</vt:lpstr>
      <vt:lpstr>PowerPoint-Präsentation</vt:lpstr>
      <vt:lpstr>Krisensituationen</vt:lpstr>
      <vt:lpstr>Krisensituationen</vt:lpstr>
      <vt:lpstr>Infektionskrankheiten/ Zoonosen</vt:lpstr>
      <vt:lpstr>Infektionskrankheiten/ Zoonosen</vt:lpstr>
      <vt:lpstr>Notfallversorgung Wasser</vt:lpstr>
      <vt:lpstr>Hitze/ Klimawandel</vt:lpstr>
      <vt:lpstr>Weiterführende Links</vt:lpstr>
      <vt:lpstr>Pflegerisches Handeln bei klimabedingten Erkrankungen anleiten anleiten</vt:lpstr>
      <vt:lpstr>Pflegefachpersonen als Changemaker </vt:lpstr>
      <vt:lpstr>Wenn eine Pflegende</vt:lpstr>
      <vt:lpstr>Erweiterter Transfer</vt:lpstr>
      <vt:lpstr>PowerPoint-Präsentation</vt:lpstr>
      <vt:lpstr>PowerPoint-Präsentation</vt:lpstr>
      <vt:lpstr>PowerPoint-Präsentation</vt:lpstr>
      <vt:lpstr>PowerPoint-Präsentation</vt:lpstr>
      <vt:lpstr>PowerPoint-Präsentation</vt:lpstr>
      <vt:lpstr>PowerPoint-Präsentation</vt:lpstr>
      <vt:lpstr>Medienverzeichnis</vt:lpstr>
      <vt:lpstr>PowerPoint-Präsentation</vt:lpstr>
    </vt:vector>
  </TitlesOfParts>
  <Company>Hochschule Esslingen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 Ecker</dc:creator>
  <cp:lastModifiedBy>Lena Schekelmann</cp:lastModifiedBy>
  <cp:revision>1540</cp:revision>
  <dcterms:created xsi:type="dcterms:W3CDTF">2024-10-11T08:20:01Z</dcterms:created>
  <dcterms:modified xsi:type="dcterms:W3CDTF">2026-03-17T14:45:58Z</dcterms:modified>
</cp:coreProperties>
</file>