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71" r:id="rId4"/>
    <p:sldId id="266" r:id="rId5"/>
    <p:sldId id="272" r:id="rId6"/>
    <p:sldId id="273" r:id="rId7"/>
    <p:sldId id="274" r:id="rId8"/>
    <p:sldId id="275" r:id="rId9"/>
    <p:sldId id="267" r:id="rId10"/>
    <p:sldId id="276" r:id="rId11"/>
    <p:sldId id="277" r:id="rId1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93620A34-D2F9-48AA-A0FF-25869CC58FF6}"/>
              </a:ext>
            </a:extLst>
          </p:cNvPr>
          <p:cNvGrpSpPr/>
          <p:nvPr userDrawn="1"/>
        </p:nvGrpSpPr>
        <p:grpSpPr>
          <a:xfrm>
            <a:off x="0" y="2"/>
            <a:ext cx="11353800" cy="6286010"/>
            <a:chOff x="0" y="2"/>
            <a:chExt cx="11353800" cy="6286010"/>
          </a:xfrm>
        </p:grpSpPr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E4D53088-53B6-4364-962B-5E056894EDAC}"/>
                </a:ext>
              </a:extLst>
            </p:cNvPr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 rot="5400000" flipV="1">
              <a:off x="3476870" y="-1590918"/>
              <a:ext cx="6286010" cy="94678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23B3E5C6-A86E-47D5-99CA-09CF7A3D3D07}"/>
                </a:ext>
              </a:extLst>
            </p:cNvPr>
            <p:cNvPicPr/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17"/>
            <a:stretch/>
          </p:blipFill>
          <p:spPr bwMode="auto">
            <a:xfrm rot="5400000" flipV="1">
              <a:off x="1372362" y="4448830"/>
              <a:ext cx="464820" cy="320954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821CF61-F6D0-131E-49BE-ED89A240E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DEDF1B-DD27-C412-16EF-F12726749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F6B5F-D823-3562-7DC9-BA536311B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223AC-F449-44A6-6ED8-78FCEFCA4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A413E-D123-9FFD-23C0-1B25D3F38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090111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79116-6682-ADF2-4A1A-FE9784615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3EC94-37F0-BDBB-5E19-51CFAA45A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710AF-B28F-BAA3-26D9-4B4BB0767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7C340-FE7D-D857-FB6E-7B4BC2F6B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E0198-4385-43B3-3279-58172C82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43921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0D29AB-2B8E-D7BE-4E42-223330E8E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DA007-0CF4-E08B-3847-C395934CC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7F750-E938-8A94-2FD7-C83BE7A76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2A30D-1167-064F-083C-6B7FCD02C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EA592-E0CC-2F15-2DE7-11341508D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03844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DE0AC-18B6-429C-30E4-73937753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729D7-1976-8A40-D218-3BA002A80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0EE99-A2D2-BB45-10E1-F4C7D1CAD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25826-C37B-A74B-6ED7-69C9A9EF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E93FC-2D87-9C4E-C106-682422DE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42111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09AD5-7CC2-F462-829A-3FEC9A82B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374F9-A98B-1043-FEDF-A2EA72190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33BF2-AEE8-199D-9836-902B3049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DC958-3E39-0894-D921-234E9A5E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EB992-B2BD-7B4B-9BF2-0292E3F4B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81061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B21E5-95EF-2351-473C-7496350B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23A6F-C9DA-8096-1FF6-1B17B49722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37931-CC00-4889-54E0-0B63B8485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590C65-0C9F-ACE3-446F-33F9A676E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BC213-BC52-9548-B10A-9AE0C963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9AA4C-24D7-3893-7D40-D41338177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13149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3482-4679-46EA-42A1-AA9873335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E5C43E-B073-F9B2-8583-73853BB01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B4145-A557-2AE5-F9A0-ACA61FC63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A72941-9AA6-43C9-9F35-396FE4210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47090F-5CEB-E4EA-0A8D-7ED8A5949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F9822-053C-224E-4B52-17380364E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356AD-C455-EA7B-7877-58992A0A1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4878C4-A8DF-1A57-BDD3-0B9FB87AB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72662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A2742-93C3-C8B6-DD70-6A08830BB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EB8FFE-0562-149D-ED02-D6760A1E9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15F06F-E357-42A2-EEED-B641583D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50AA3B-D31B-68B1-7798-51E2C0942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09792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7E6A4B-6F37-4A70-2FD3-EADCC4BF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E5680-7A31-279A-FA4B-A40B7FBC5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28F58-0329-9572-D14B-F433FD3B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69286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1B59-1C9B-EAC7-A0F9-5B6C72666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57FC0-B22C-6BD3-E40D-10FD8A59E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995927-0C4C-931F-6C7C-D917BF3F9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A7604-C7C6-C524-CBF0-2171612F7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DBDD1F-B989-A8CA-8268-FBB14FD3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CFDB7-AE09-132E-FA6E-EDBED21CA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24851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E921D-FF4D-B67C-4C0C-D894B4BA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771B3B-142F-0E52-6740-1B8BEB7DE4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9F39EC-F326-ECDF-8196-B8282E989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3D304-DE6F-ED44-2055-F6E0D026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C6387-DBDC-7163-DDA7-37DEC818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45493B-8BD0-FCBC-08BF-7C0A6A2D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95028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33C0F0-AB61-6B78-2A01-3FAC2C968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FA921-BD15-45A2-282E-16E99588B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8466D-D773-A9C9-8D8A-3841BFD23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C1350-A424-4356-ADA9-68E811C00FC4}" type="datetimeFigureOut">
              <a:rPr lang="en-DE" smtClean="0"/>
              <a:t>11/09/2024</a:t>
            </a:fld>
            <a:endParaRPr lang="en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3C4A5-A09E-6697-281C-0B56AF014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5E874-EEFF-F305-1DF0-6B452A05B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E11A8-B542-40A7-99ED-6A5A61117C0E}" type="slidenum">
              <a:rPr lang="en-DE" smtClean="0"/>
              <a:t>‹#›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3670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7DAD569-3DC0-4F97-BA5E-F8CFE79F9EB4}"/>
              </a:ext>
            </a:extLst>
          </p:cNvPr>
          <p:cNvSpPr/>
          <p:nvPr/>
        </p:nvSpPr>
        <p:spPr>
          <a:xfrm>
            <a:off x="2802834" y="3309729"/>
            <a:ext cx="6271591" cy="755375"/>
          </a:xfrm>
          <a:prstGeom prst="rect">
            <a:avLst/>
          </a:prstGeom>
          <a:solidFill>
            <a:srgbClr val="4A95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19736A-3D63-4356-ACEF-710EF06EA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9416" y="3339546"/>
            <a:ext cx="10280374" cy="1451115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chemeClr val="bg1"/>
                </a:solidFill>
                <a:latin typeface="Arial Nova" panose="020B0504020202020204" pitchFamily="34" charset="0"/>
              </a:rPr>
              <a:t>Einfache Mehrheiten</a:t>
            </a:r>
          </a:p>
          <a:p>
            <a:br>
              <a:rPr lang="en-GB" sz="1800" dirty="0">
                <a:latin typeface="Arial Nova" panose="020B0504020202020204" pitchFamily="34" charset="0"/>
              </a:rPr>
            </a:br>
            <a:r>
              <a:rPr lang="en-GB" sz="1800" dirty="0">
                <a:latin typeface="Arial Nova" panose="020B0504020202020204" pitchFamily="34" charset="0"/>
              </a:rPr>
              <a:t>Baustein aus dem Modul “Die großen Themen”</a:t>
            </a:r>
          </a:p>
          <a:p>
            <a:endParaRPr lang="en-DE" dirty="0">
              <a:latin typeface="Arial Nova" panose="020B0504020202020204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13771CF-1610-4595-98A0-61E78ACE20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44380" y="544110"/>
            <a:ext cx="5092115" cy="219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227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4400" dirty="0">
                <a:latin typeface="Search" panose="040A0A05020107000000" pitchFamily="82" charset="0"/>
              </a:rPr>
              <a:t>Besonderheit Grundgesetz</a:t>
            </a:r>
            <a:endParaRPr lang="en-DE" sz="4400" dirty="0">
              <a:latin typeface="Search" panose="040A0A05020107000000" pitchFamily="8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542660-AA91-47BA-B5E7-CF8E3E35C831}"/>
              </a:ext>
            </a:extLst>
          </p:cNvPr>
          <p:cNvSpPr txBox="1">
            <a:spLocks/>
          </p:cNvSpPr>
          <p:nvPr/>
        </p:nvSpPr>
        <p:spPr>
          <a:xfrm>
            <a:off x="838200" y="2150164"/>
            <a:ext cx="10134600" cy="372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 Qualifizierte Mehrheit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DE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cs typeface="Times New Roman" panose="02020603050405020304" pitchFamily="18" charset="0"/>
              </a:rPr>
              <a:t>Meint in Deutschland, also etwa bei Gesetzesbeschlüssen des Bundestages, eine Zweidrittelmehrheit. </a:t>
            </a:r>
            <a:endParaRPr lang="en-GB" spc="-1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DE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cs typeface="Times New Roman" panose="02020603050405020304" pitchFamily="18" charset="0"/>
              </a:rPr>
              <a:t>Eine solche ist v.a. bei der Änderung des Grundgesetzes erforderlich. </a:t>
            </a:r>
          </a:p>
        </p:txBody>
      </p:sp>
    </p:spTree>
    <p:extLst>
      <p:ext uri="{BB962C8B-B14F-4D97-AF65-F5344CB8AC3E}">
        <p14:creationId xmlns:p14="http://schemas.microsoft.com/office/powerpoint/2010/main" val="2194939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DE" sz="4100" dirty="0">
                <a:latin typeface="Search" panose="040A0A05020107000000" pitchFamily="82" charset="0"/>
              </a:rPr>
              <a:t>Was sagt ihr zu dem Vorschlag, das Wahlalter auf 16 Jahre herunterzusetzen?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B35B16C-5B9A-4F1A-BBBE-3E4130EC1C1A}"/>
              </a:ext>
            </a:extLst>
          </p:cNvPr>
          <p:cNvSpPr/>
          <p:nvPr/>
        </p:nvSpPr>
        <p:spPr>
          <a:xfrm>
            <a:off x="838200" y="2325758"/>
            <a:ext cx="3389242" cy="1888434"/>
          </a:xfrm>
          <a:prstGeom prst="rect">
            <a:avLst/>
          </a:prstGeom>
          <a:solidFill>
            <a:srgbClr val="4A95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CBF5634-6CCF-41EC-93FF-B343A39751E0}"/>
              </a:ext>
            </a:extLst>
          </p:cNvPr>
          <p:cNvSpPr/>
          <p:nvPr/>
        </p:nvSpPr>
        <p:spPr>
          <a:xfrm>
            <a:off x="1918710" y="2608255"/>
            <a:ext cx="122822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0" dirty="0">
                <a:solidFill>
                  <a:schemeClr val="bg1"/>
                </a:solidFill>
                <a:latin typeface="Arial Nova" panose="020B0504020202020204" pitchFamily="34" charset="0"/>
              </a:rPr>
              <a:t>Ja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1DC50416-37F2-4AC4-8E8E-8AEAD4A4295D}"/>
              </a:ext>
            </a:extLst>
          </p:cNvPr>
          <p:cNvSpPr/>
          <p:nvPr/>
        </p:nvSpPr>
        <p:spPr>
          <a:xfrm>
            <a:off x="5905500" y="2325758"/>
            <a:ext cx="3389242" cy="1888434"/>
          </a:xfrm>
          <a:prstGeom prst="rect">
            <a:avLst/>
          </a:prstGeom>
          <a:solidFill>
            <a:srgbClr val="4A95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FC21E5-ED8F-486B-8259-9B2D00196C39}"/>
              </a:ext>
            </a:extLst>
          </p:cNvPr>
          <p:cNvSpPr/>
          <p:nvPr/>
        </p:nvSpPr>
        <p:spPr>
          <a:xfrm>
            <a:off x="6465034" y="2608254"/>
            <a:ext cx="227017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0" dirty="0">
                <a:solidFill>
                  <a:schemeClr val="bg1"/>
                </a:solidFill>
                <a:latin typeface="Arial Nova" panose="020B0504020202020204" pitchFamily="34" charset="0"/>
              </a:rPr>
              <a:t>Nein</a:t>
            </a:r>
          </a:p>
        </p:txBody>
      </p:sp>
    </p:spTree>
    <p:extLst>
      <p:ext uri="{BB962C8B-B14F-4D97-AF65-F5344CB8AC3E}">
        <p14:creationId xmlns:p14="http://schemas.microsoft.com/office/powerpoint/2010/main" val="1510837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768626" y="1470991"/>
            <a:ext cx="10134600" cy="2544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4500" dirty="0">
                <a:latin typeface="Search" panose="040A0A05020107000000" pitchFamily="82" charset="0"/>
              </a:rPr>
              <a:t>Achtung: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4500" dirty="0">
                <a:latin typeface="Search" panose="040A0A05020107000000" pitchFamily="82" charset="0"/>
              </a:rPr>
              <a:t>Die folgende Folie bitte speichern und dann die Ergebnisse eintragen!</a:t>
            </a:r>
            <a:endParaRPr lang="en-DE" sz="4500" dirty="0">
              <a:latin typeface="Search" panose="040A0A05020107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47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4930A08-5B1D-448A-9DF2-F48E319E1C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696829"/>
              </p:ext>
            </p:extLst>
          </p:nvPr>
        </p:nvGraphicFramePr>
        <p:xfrm>
          <a:off x="506895" y="636104"/>
          <a:ext cx="10548731" cy="5187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369">
                  <a:extLst>
                    <a:ext uri="{9D8B030D-6E8A-4147-A177-3AD203B41FA5}">
                      <a16:colId xmlns:a16="http://schemas.microsoft.com/office/drawing/2014/main" val="1614468390"/>
                    </a:ext>
                  </a:extLst>
                </a:gridCol>
                <a:gridCol w="3299191">
                  <a:extLst>
                    <a:ext uri="{9D8B030D-6E8A-4147-A177-3AD203B41FA5}">
                      <a16:colId xmlns:a16="http://schemas.microsoft.com/office/drawing/2014/main" val="2712715655"/>
                    </a:ext>
                  </a:extLst>
                </a:gridCol>
                <a:gridCol w="3006171">
                  <a:extLst>
                    <a:ext uri="{9D8B030D-6E8A-4147-A177-3AD203B41FA5}">
                      <a16:colId xmlns:a16="http://schemas.microsoft.com/office/drawing/2014/main" val="4158818275"/>
                    </a:ext>
                  </a:extLst>
                </a:gridCol>
              </a:tblGrid>
              <a:tr h="447935">
                <a:tc>
                  <a:txBody>
                    <a:bodyPr/>
                    <a:lstStyle/>
                    <a:p>
                      <a:r>
                        <a:rPr lang="en-GB" dirty="0"/>
                        <a:t>FRAGE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ANTWORT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ANTWORT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849052"/>
                  </a:ext>
                </a:extLst>
              </a:tr>
              <a:tr h="44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machst du lieber Urlaub?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Am Meer.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den Bergen.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112913"/>
                  </a:ext>
                </a:extLst>
              </a:tr>
              <a:tr h="44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hast du lieber Unterricht?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der Schule.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Zu Hause am Rechner.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958559"/>
                  </a:ext>
                </a:extLst>
              </a:tr>
              <a:tr h="44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schmeckt besser?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Apfel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Birne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863109"/>
                  </a:ext>
                </a:extLst>
              </a:tr>
              <a:tr h="44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lebst du lieber?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der Stadt.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Auf dem Land.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780954"/>
                  </a:ext>
                </a:extLst>
              </a:tr>
              <a:tr h="44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trinkst du lieber?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Cola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Wasser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301419"/>
                  </a:ext>
                </a:extLst>
              </a:tr>
              <a:tr h="44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wohnst du lieber?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einem Haus.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einer Wohnung.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905885"/>
                  </a:ext>
                </a:extLst>
              </a:tr>
              <a:tr h="44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verbringst du lieber deine Freizeit?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der Boulderhalle.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Im Kino.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610908"/>
                  </a:ext>
                </a:extLst>
              </a:tr>
              <a:tr h="44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spielst du lieber?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Brettspiele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Videospiele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733175"/>
                  </a:ext>
                </a:extLst>
              </a:tr>
              <a:tr h="5847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Welches Haustier hättest du gern?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Hund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Katze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227434"/>
                  </a:ext>
                </a:extLst>
              </a:tr>
              <a:tr h="5712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Wie kommst du zur Schule?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Mit dem Fahrrad.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Mit dem Auto.</a:t>
                      </a:r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066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186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4400" dirty="0">
                <a:latin typeface="Search" panose="040A0A05020107000000" pitchFamily="82" charset="0"/>
              </a:rPr>
              <a:t>Zum Vergleich: So stimmen auch die Politiker:innen im Bundestag ab</a:t>
            </a:r>
            <a:endParaRPr lang="en-DE" sz="4400" dirty="0">
              <a:latin typeface="Search" panose="040A0A05020107000000" pitchFamily="8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542660-AA91-47BA-B5E7-CF8E3E35C831}"/>
              </a:ext>
            </a:extLst>
          </p:cNvPr>
          <p:cNvSpPr txBox="1">
            <a:spLocks/>
          </p:cNvSpPr>
          <p:nvPr/>
        </p:nvSpPr>
        <p:spPr>
          <a:xfrm>
            <a:off x="838200" y="2150164"/>
            <a:ext cx="10134600" cy="372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 Absolute Mehrheit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DE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absolute M</a:t>
            </a:r>
            <a:r>
              <a:rPr lang="en-GB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ehrheit</a:t>
            </a:r>
            <a:r>
              <a:rPr lang="en-DE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besteht im Bundestag aus 50% plus einer der möglichen Stimmen (z.B. bei 600 Mitgliedern eines Parlaments sind das 301 Stimmen.) </a:t>
            </a:r>
            <a:endParaRPr lang="en-GB" spc="-1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DE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Deutschland spricht man auch von der Kanzlermehrheit, weil der Bundeskanzler oder die Bundeskanzlerin in den ersten beiden Wahlgängen mit absoluter Mehrheit gewählt werden muss.</a:t>
            </a:r>
            <a:endParaRPr lang="en-GB" spc="-1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758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768626" y="1470991"/>
            <a:ext cx="10134600" cy="254441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4500" dirty="0">
                <a:latin typeface="Search" panose="040A0A05020107000000" pitchFamily="82" charset="0"/>
              </a:rPr>
              <a:t>Achtung: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4500" dirty="0">
                <a:latin typeface="Search" panose="040A0A05020107000000" pitchFamily="82" charset="0"/>
              </a:rPr>
              <a:t>Die folgende Folie bitte wieder speichern und dann die Ergebnisse </a:t>
            </a:r>
            <a:br>
              <a:rPr lang="de-DE" sz="4500" dirty="0">
                <a:latin typeface="Search" panose="040A0A05020107000000" pitchFamily="82" charset="0"/>
              </a:rPr>
            </a:br>
            <a:r>
              <a:rPr lang="de-DE" sz="4500" dirty="0">
                <a:latin typeface="Search" panose="040A0A05020107000000" pitchFamily="82" charset="0"/>
              </a:rPr>
              <a:t>– mit Enthaltung - eintragen!</a:t>
            </a:r>
            <a:endParaRPr lang="en-DE" sz="4500" dirty="0">
              <a:latin typeface="Search" panose="040A0A05020107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034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1">
            <a:extLst>
              <a:ext uri="{FF2B5EF4-FFF2-40B4-BE49-F238E27FC236}">
                <a16:creationId xmlns:a16="http://schemas.microsoft.com/office/drawing/2014/main" id="{94B2ACEB-3230-4789-94FE-31B248CF43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467470"/>
              </p:ext>
            </p:extLst>
          </p:nvPr>
        </p:nvGraphicFramePr>
        <p:xfrm>
          <a:off x="506895" y="543826"/>
          <a:ext cx="10548731" cy="5291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0884">
                  <a:extLst>
                    <a:ext uri="{9D8B030D-6E8A-4147-A177-3AD203B41FA5}">
                      <a16:colId xmlns:a16="http://schemas.microsoft.com/office/drawing/2014/main" val="1161293349"/>
                    </a:ext>
                  </a:extLst>
                </a:gridCol>
                <a:gridCol w="2116257">
                  <a:extLst>
                    <a:ext uri="{9D8B030D-6E8A-4147-A177-3AD203B41FA5}">
                      <a16:colId xmlns:a16="http://schemas.microsoft.com/office/drawing/2014/main" val="414598544"/>
                    </a:ext>
                  </a:extLst>
                </a:gridCol>
                <a:gridCol w="2170521">
                  <a:extLst>
                    <a:ext uri="{9D8B030D-6E8A-4147-A177-3AD203B41FA5}">
                      <a16:colId xmlns:a16="http://schemas.microsoft.com/office/drawing/2014/main" val="2524145298"/>
                    </a:ext>
                  </a:extLst>
                </a:gridCol>
                <a:gridCol w="1541069">
                  <a:extLst>
                    <a:ext uri="{9D8B030D-6E8A-4147-A177-3AD203B41FA5}">
                      <a16:colId xmlns:a16="http://schemas.microsoft.com/office/drawing/2014/main" val="4168429576"/>
                    </a:ext>
                  </a:extLst>
                </a:gridCol>
              </a:tblGrid>
              <a:tr h="439597">
                <a:tc>
                  <a:txBody>
                    <a:bodyPr/>
                    <a:lstStyle/>
                    <a:p>
                      <a:r>
                        <a:rPr lang="en-GB" dirty="0"/>
                        <a:t>FRAGE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ANTWORT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ANTWORT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ENTHALTUNG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705555"/>
                  </a:ext>
                </a:extLst>
              </a:tr>
              <a:tr h="43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machst du lieber Urlaub?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Am Meer.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den Bergen.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0293447"/>
                  </a:ext>
                </a:extLst>
              </a:tr>
              <a:tr h="43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hast du lieber Unterricht?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der Schule.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Zu Hause am Rechner.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47850"/>
                  </a:ext>
                </a:extLst>
              </a:tr>
              <a:tr h="43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schmeckt besser?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Apfel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Birne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761579"/>
                  </a:ext>
                </a:extLst>
              </a:tr>
              <a:tr h="43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lebst du lieber?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der Stadt.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Auf dem Land.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206607"/>
                  </a:ext>
                </a:extLst>
              </a:tr>
              <a:tr h="43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trinkst du lieber?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Cola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Wasser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339587"/>
                  </a:ext>
                </a:extLst>
              </a:tr>
              <a:tr h="43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wohnst du lieber?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einem Haus.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einer Wohnung.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950677"/>
                  </a:ext>
                </a:extLst>
              </a:tr>
              <a:tr h="43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 verbringst du lieber deine Freizeit?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 der Boulderhalle.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Im Kino.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706136"/>
                  </a:ext>
                </a:extLst>
              </a:tr>
              <a:tr h="43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spielst du lieber?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Brettspiele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Videospiele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5852"/>
                  </a:ext>
                </a:extLst>
              </a:tr>
              <a:tr h="5738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Welches Haustier hättest du gern?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Hund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Katze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997377"/>
                  </a:ext>
                </a:extLst>
              </a:tr>
              <a:tr h="5605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Wie kommst du zur Schule?</a:t>
                      </a:r>
                      <a:endParaRPr lang="en-D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Mit dem Fahrrad.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Mit dem Auto.</a:t>
                      </a:r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358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125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4400" dirty="0">
                <a:latin typeface="Search" panose="040A0A05020107000000" pitchFamily="82" charset="0"/>
              </a:rPr>
              <a:t>Zum Vergleich: Für viele Gesetze, die vom Bundestag beschlossen werden, reicht die einfache Mehrheit</a:t>
            </a:r>
            <a:endParaRPr lang="en-DE" sz="4400" dirty="0">
              <a:latin typeface="Search" panose="040A0A05020107000000" pitchFamily="8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542660-AA91-47BA-B5E7-CF8E3E35C831}"/>
              </a:ext>
            </a:extLst>
          </p:cNvPr>
          <p:cNvSpPr txBox="1">
            <a:spLocks/>
          </p:cNvSpPr>
          <p:nvPr/>
        </p:nvSpPr>
        <p:spPr>
          <a:xfrm>
            <a:off x="838200" y="2150164"/>
            <a:ext cx="10134600" cy="372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2800" b="1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 Einfache Mehrheit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DE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cs typeface="Times New Roman" panose="02020603050405020304" pitchFamily="18" charset="0"/>
              </a:rPr>
              <a:t>Einfache Mehrheit </a:t>
            </a:r>
            <a:r>
              <a:rPr lang="en-GB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cs typeface="Times New Roman" panose="02020603050405020304" pitchFamily="18" charset="0"/>
              </a:rPr>
              <a:t>heißt</a:t>
            </a:r>
            <a:r>
              <a:rPr lang="en-DE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cs typeface="Times New Roman" panose="02020603050405020304" pitchFamily="18" charset="0"/>
              </a:rPr>
              <a:t>, dass mehr Ja- als Neinstimmen abgegeben werden. 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DE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cs typeface="Times New Roman" panose="02020603050405020304" pitchFamily="18" charset="0"/>
              </a:rPr>
              <a:t>Stimmen z.B. von 600 Mitgliedern nur 150 ab, nämlich 100 mit Ja, 30 mit Nein und 20 mit Enthaltung, dann ist die einfache Mehrheit erreicht. </a:t>
            </a:r>
            <a:endParaRPr lang="en-GB" spc="-1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DE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cs typeface="Times New Roman" panose="02020603050405020304" pitchFamily="18" charset="0"/>
              </a:rPr>
              <a:t>Im Bundestag genügt oft, also etwa bei Abstimmungen über Gesetze, die einfache Mehrheit.</a:t>
            </a:r>
            <a:endParaRPr lang="en-GB" spc="-1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076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542660-AA91-47BA-B5E7-CF8E3E35C831}"/>
              </a:ext>
            </a:extLst>
          </p:cNvPr>
          <p:cNvSpPr txBox="1">
            <a:spLocks/>
          </p:cNvSpPr>
          <p:nvPr/>
        </p:nvSpPr>
        <p:spPr>
          <a:xfrm>
            <a:off x="838200" y="1255642"/>
            <a:ext cx="10134600" cy="372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2800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cs typeface="Times New Roman" panose="02020603050405020304" pitchFamily="18" charset="0"/>
              </a:rPr>
              <a:t>So ähnlich wählen in Deutschland alle ab 18 Jahren unsere Volksvertreter:innen, die sich in unserem Sinne mit den politischen Inhalten beschäftigen sollen. Der oder die Kandidat:in mit den meisten Stimmen gewinnt.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de-DE" sz="2800" spc="-10" dirty="0">
                <a:solidFill>
                  <a:srgbClr val="000000"/>
                </a:solidFill>
                <a:highlight>
                  <a:srgbClr val="FFFFFF"/>
                </a:highlight>
                <a:latin typeface="Arial Nova" panose="020B0504020202020204" pitchFamily="34" charset="0"/>
                <a:cs typeface="Times New Roman" panose="02020603050405020304" pitchFamily="18" charset="0"/>
              </a:rPr>
              <a:t>Außerdem wird mit einer Zweitstimme entschieden, welche Parteien ins Parlament einziehen und wieviele Sitze sie bekommen.</a:t>
            </a:r>
            <a:endParaRPr lang="en-DE" sz="2800" spc="-10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765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648F68B-6E1C-4B22-B68E-EA153F9684B0}"/>
              </a:ext>
            </a:extLst>
          </p:cNvPr>
          <p:cNvSpPr txBox="1">
            <a:spLocks/>
          </p:cNvSpPr>
          <p:nvPr/>
        </p:nvSpPr>
        <p:spPr>
          <a:xfrm>
            <a:off x="838200" y="317880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dirty="0">
                <a:latin typeface="Search" panose="040A0A05020107000000" pitchFamily="82" charset="0"/>
              </a:rPr>
              <a:t>Auswirkung der Wahlbeteiligung</a:t>
            </a:r>
            <a:endParaRPr lang="en-DE" sz="4400" dirty="0">
              <a:latin typeface="Search" panose="040A0A05020107000000" pitchFamily="82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542660-AA91-47BA-B5E7-CF8E3E35C831}"/>
              </a:ext>
            </a:extLst>
          </p:cNvPr>
          <p:cNvSpPr txBox="1">
            <a:spLocks/>
          </p:cNvSpPr>
          <p:nvPr/>
        </p:nvSpPr>
        <p:spPr>
          <a:xfrm>
            <a:off x="838200" y="4013646"/>
            <a:ext cx="10134600" cy="747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en-DE" dirty="0">
                <a:highlight>
                  <a:srgbClr val="FFFFFF"/>
                </a:highlight>
                <a:latin typeface="Arial Nova" panose="020B05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Bei der Bundestagswahl 2021 lag die Wahlbeteiligung bei 76,6%.</a:t>
            </a:r>
            <a:endParaRPr lang="en-DE" dirty="0">
              <a:solidFill>
                <a:srgbClr val="000000"/>
              </a:solidFill>
              <a:highlight>
                <a:srgbClr val="FFFFFF"/>
              </a:highlight>
              <a:latin typeface="Arial Nova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DA9BF2B5-7245-4867-AE95-1AFE946625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754328"/>
              </p:ext>
            </p:extLst>
          </p:nvPr>
        </p:nvGraphicFramePr>
        <p:xfrm>
          <a:off x="930969" y="1929384"/>
          <a:ext cx="9992136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0712">
                  <a:extLst>
                    <a:ext uri="{9D8B030D-6E8A-4147-A177-3AD203B41FA5}">
                      <a16:colId xmlns:a16="http://schemas.microsoft.com/office/drawing/2014/main" val="1596877872"/>
                    </a:ext>
                  </a:extLst>
                </a:gridCol>
                <a:gridCol w="3330712">
                  <a:extLst>
                    <a:ext uri="{9D8B030D-6E8A-4147-A177-3AD203B41FA5}">
                      <a16:colId xmlns:a16="http://schemas.microsoft.com/office/drawing/2014/main" val="363516728"/>
                    </a:ext>
                  </a:extLst>
                </a:gridCol>
                <a:gridCol w="3330712">
                  <a:extLst>
                    <a:ext uri="{9D8B030D-6E8A-4147-A177-3AD203B41FA5}">
                      <a16:colId xmlns:a16="http://schemas.microsoft.com/office/drawing/2014/main" val="2920783699"/>
                    </a:ext>
                  </a:extLst>
                </a:gridCol>
              </a:tblGrid>
              <a:tr h="1325564">
                <a:tc>
                  <a:txBody>
                    <a:bodyPr/>
                    <a:lstStyle/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Wahlberechtigte</a:t>
                      </a:r>
                    </a:p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nehmen teil</a:t>
                      </a:r>
                    </a:p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wählen 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Partei XY</a:t>
                      </a:r>
                      <a:endParaRPr lang="en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9 %</a:t>
                      </a:r>
                    </a:p>
                    <a:p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Wahlberechtigte</a:t>
                      </a:r>
                    </a:p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 nehmen teil</a:t>
                      </a:r>
                    </a:p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wählen 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Partei XY</a:t>
                      </a:r>
                      <a:endParaRPr lang="en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DE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12 %</a:t>
                      </a:r>
                    </a:p>
                    <a:p>
                      <a:endParaRPr lang="en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Wahlberechtigte</a:t>
                      </a:r>
                    </a:p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nehmen teil</a:t>
                      </a:r>
                    </a:p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wählen 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Partei XY</a:t>
                      </a:r>
                      <a:endParaRPr lang="en-D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D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DE" sz="4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18 %</a:t>
                      </a:r>
                    </a:p>
                    <a:p>
                      <a:endParaRPr lang="en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87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931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578</Words>
  <Application>Microsoft Office PowerPoint</Application>
  <PresentationFormat>Widescreen</PresentationFormat>
  <Paragraphs>105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Nova</vt:lpstr>
      <vt:lpstr>Calibri</vt:lpstr>
      <vt:lpstr>Calibri Light</vt:lpstr>
      <vt:lpstr>Search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ZUKUNFTSKUNST</dc:title>
  <dc:creator>MGR</dc:creator>
  <cp:lastModifiedBy>Hochwasserhose</cp:lastModifiedBy>
  <cp:revision>76</cp:revision>
  <dcterms:created xsi:type="dcterms:W3CDTF">2024-08-03T12:02:43Z</dcterms:created>
  <dcterms:modified xsi:type="dcterms:W3CDTF">2024-09-11T11:54:41Z</dcterms:modified>
</cp:coreProperties>
</file>