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notesMasterIdLst>
    <p:notesMasterId r:id="rId31"/>
  </p:notesMasterIdLst>
  <p:sldIdLst>
    <p:sldId id="346" r:id="rId2"/>
    <p:sldId id="345" r:id="rId3"/>
    <p:sldId id="347" r:id="rId4"/>
    <p:sldId id="377" r:id="rId5"/>
    <p:sldId id="350" r:id="rId6"/>
    <p:sldId id="351" r:id="rId7"/>
    <p:sldId id="352" r:id="rId8"/>
    <p:sldId id="353" r:id="rId9"/>
    <p:sldId id="376" r:id="rId10"/>
    <p:sldId id="356" r:id="rId11"/>
    <p:sldId id="355" r:id="rId12"/>
    <p:sldId id="357" r:id="rId13"/>
    <p:sldId id="358" r:id="rId14"/>
    <p:sldId id="359" r:id="rId15"/>
    <p:sldId id="360" r:id="rId16"/>
    <p:sldId id="361" r:id="rId17"/>
    <p:sldId id="362" r:id="rId18"/>
    <p:sldId id="363" r:id="rId19"/>
    <p:sldId id="365" r:id="rId20"/>
    <p:sldId id="366" r:id="rId21"/>
    <p:sldId id="379" r:id="rId22"/>
    <p:sldId id="368" r:id="rId23"/>
    <p:sldId id="369" r:id="rId24"/>
    <p:sldId id="371" r:id="rId25"/>
    <p:sldId id="370" r:id="rId26"/>
    <p:sldId id="373" r:id="rId27"/>
    <p:sldId id="372" r:id="rId28"/>
    <p:sldId id="374" r:id="rId29"/>
    <p:sldId id="375" r:id="rId30"/>
  </p:sldIdLst>
  <p:sldSz cx="7559675" cy="5327650"/>
  <p:notesSz cx="6858000" cy="9144000"/>
  <p:embeddedFontLst>
    <p:embeddedFont>
      <p:font typeface="AvenirNext LT Pro Cn" panose="020B0506020202020204" pitchFamily="34" charset="77"/>
      <p:regular r:id="rId32"/>
      <p:bold r:id="rId33"/>
      <p:italic r:id="rId34"/>
      <p:boldItalic r:id="rId35"/>
    </p:embeddedFont>
    <p:embeddedFont>
      <p:font typeface="AvenirNext LT Pro MediumCn" panose="020B0506020202020204" pitchFamily="34" charset="77"/>
      <p:regular r:id="rId36"/>
      <p:italic r:id="rId37"/>
    </p:embeddedFont>
    <p:embeddedFont>
      <p:font typeface="Calibri" panose="020F0502020204030204" pitchFamily="34" charset="0"/>
      <p:regular r:id="rId38"/>
      <p:bold r:id="rId39"/>
      <p:italic r:id="rId40"/>
      <p:boldItalic r:id="rId41"/>
    </p:embeddedFont>
  </p:embeddedFontLst>
  <p:defaultTextStyle>
    <a:defPPr>
      <a:defRPr lang="de-DE"/>
    </a:defPPr>
    <a:lvl1pPr marL="0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1pPr>
    <a:lvl2pPr marL="368183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2pPr>
    <a:lvl3pPr marL="736366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3pPr>
    <a:lvl4pPr marL="1104549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4pPr>
    <a:lvl5pPr marL="1472733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5pPr>
    <a:lvl6pPr marL="1840916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6pPr>
    <a:lvl7pPr marL="2209099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7pPr>
    <a:lvl8pPr marL="2577282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8pPr>
    <a:lvl9pPr marL="2945465" algn="l" defTabSz="736366" rtl="0" eaLnBrk="1" latinLnBrk="0" hangingPunct="1">
      <a:defRPr sz="14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39" userDrawn="1">
          <p15:clr>
            <a:srgbClr val="A4A3A4"/>
          </p15:clr>
        </p15:guide>
        <p15:guide id="2" pos="4286" userDrawn="1">
          <p15:clr>
            <a:srgbClr val="A4A3A4"/>
          </p15:clr>
        </p15:guide>
        <p15:guide id="3" pos="2018" userDrawn="1">
          <p15:clr>
            <a:srgbClr val="A4A3A4"/>
          </p15:clr>
        </p15:guide>
        <p15:guide id="4" orient="horz" pos="1020" userDrawn="1">
          <p15:clr>
            <a:srgbClr val="A4A3A4"/>
          </p15:clr>
        </p15:guide>
        <p15:guide id="5" orient="horz" pos="884" userDrawn="1">
          <p15:clr>
            <a:srgbClr val="A4A3A4"/>
          </p15:clr>
        </p15:guide>
        <p15:guide id="6" pos="3379" userDrawn="1">
          <p15:clr>
            <a:srgbClr val="A4A3A4"/>
          </p15:clr>
        </p15:guide>
        <p15:guide id="7" pos="2857" userDrawn="1">
          <p15:clr>
            <a:srgbClr val="A4A3A4"/>
          </p15:clr>
        </p15:guide>
        <p15:guide id="8" pos="3470" userDrawn="1">
          <p15:clr>
            <a:srgbClr val="A4A3A4"/>
          </p15:clr>
        </p15:guide>
        <p15:guide id="9" pos="2744" userDrawn="1">
          <p15:clr>
            <a:srgbClr val="A4A3A4"/>
          </p15:clr>
        </p15:guide>
        <p15:guide id="10" pos="2222" userDrawn="1">
          <p15:clr>
            <a:srgbClr val="A4A3A4"/>
          </p15:clr>
        </p15:guide>
        <p15:guide id="11" pos="2109" userDrawn="1">
          <p15:clr>
            <a:srgbClr val="A4A3A4"/>
          </p15:clr>
        </p15:guide>
        <p15:guide id="12" pos="1587" userDrawn="1">
          <p15:clr>
            <a:srgbClr val="A4A3A4"/>
          </p15:clr>
        </p15:guide>
        <p15:guide id="13" pos="1496" userDrawn="1">
          <p15:clr>
            <a:srgbClr val="A4A3A4"/>
          </p15:clr>
        </p15:guide>
        <p15:guide id="14" pos="4082" userDrawn="1">
          <p15:clr>
            <a:srgbClr val="A4A3A4"/>
          </p15:clr>
        </p15:guide>
        <p15:guide id="15" orient="horz" pos="1141" userDrawn="1">
          <p15:clr>
            <a:srgbClr val="A4A3A4"/>
          </p15:clr>
        </p15:guide>
        <p15:guide id="17" orient="horz" pos="2563" userDrawn="1">
          <p15:clr>
            <a:srgbClr val="A4A3A4"/>
          </p15:clr>
        </p15:guide>
        <p15:guide id="18" pos="23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B329"/>
    <a:srgbClr val="FBB900"/>
    <a:srgbClr val="772367"/>
    <a:srgbClr val="2E75B6"/>
    <a:srgbClr val="FFEA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99"/>
    <p:restoredTop sz="92773"/>
  </p:normalViewPr>
  <p:slideViewPr>
    <p:cSldViewPr snapToGrid="0" snapToObjects="1">
      <p:cViewPr varScale="1">
        <p:scale>
          <a:sx n="229" d="100"/>
          <a:sy n="229" d="100"/>
        </p:scale>
        <p:origin x="1784" y="184"/>
      </p:cViewPr>
      <p:guideLst>
        <p:guide orient="horz" pos="3039"/>
        <p:guide pos="4286"/>
        <p:guide pos="2018"/>
        <p:guide orient="horz" pos="1020"/>
        <p:guide orient="horz" pos="884"/>
        <p:guide pos="3379"/>
        <p:guide pos="2857"/>
        <p:guide pos="3470"/>
        <p:guide pos="2744"/>
        <p:guide pos="2222"/>
        <p:guide pos="2109"/>
        <p:guide pos="1587"/>
        <p:guide pos="1496"/>
        <p:guide pos="4082"/>
        <p:guide orient="horz" pos="1141"/>
        <p:guide orient="horz" pos="2563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30" d="100"/>
          <a:sy n="130" d="100"/>
        </p:scale>
        <p:origin x="360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0" Type="http://schemas.openxmlformats.org/officeDocument/2006/relationships/slide" Target="slides/slide19.xml"/><Relationship Id="rId41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858F5-C46F-A540-B004-31DBEA3E1997}" type="datetimeFigureOut">
              <a:rPr lang="de-DE" smtClean="0"/>
              <a:t>22.08.23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88D6A-17E8-1D4E-944B-029595DE31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2432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A88D6A-17E8-1D4E-944B-029595DE316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63009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11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75489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12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04264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13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74556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14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2282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15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29716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16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73343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17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11944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18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437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19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89985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20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0202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3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15485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21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15818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22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21839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23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11529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24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51522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25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08373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26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71144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27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79661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28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7454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29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9472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4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8070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5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3863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6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3161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7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6754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8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9255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9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48634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10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7864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682048-467C-E432-3E7F-A840E4086D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6620" y="1296650"/>
            <a:ext cx="4707313" cy="228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de-DE" sz="1000" b="0" i="0" kern="1200" dirty="0" smtClean="0">
                <a:solidFill>
                  <a:schemeClr val="tx1"/>
                </a:solidFill>
                <a:latin typeface="AvenirNext LT Pro MediumCn" panose="020B0506020202020204" pitchFamily="34" charset="77"/>
                <a:ea typeface="+mn-ea"/>
                <a:cs typeface="+mn-cs"/>
              </a:defRPr>
            </a:lvl1pPr>
            <a:lvl2pPr marL="355199" indent="0">
              <a:buNone/>
              <a:defRPr lang="de-DE" sz="1000" b="0" i="0" kern="1200" dirty="0" smtClean="0">
                <a:solidFill>
                  <a:schemeClr val="tx1"/>
                </a:solidFill>
                <a:latin typeface="AvenirNext LT Pro MediumCn" panose="020B0506020202020204" pitchFamily="34" charset="77"/>
                <a:ea typeface="+mn-ea"/>
                <a:cs typeface="+mn-cs"/>
              </a:defRPr>
            </a:lvl2pPr>
            <a:lvl3pPr marL="710398" indent="0">
              <a:buNone/>
              <a:defRPr lang="de-DE" sz="1000" b="0" i="0" kern="1200" dirty="0" smtClean="0">
                <a:solidFill>
                  <a:schemeClr val="tx1"/>
                </a:solidFill>
                <a:latin typeface="AvenirNext LT Pro MediumCn" panose="020B0506020202020204" pitchFamily="34" charset="77"/>
                <a:ea typeface="+mn-ea"/>
                <a:cs typeface="+mn-cs"/>
              </a:defRPr>
            </a:lvl3pPr>
            <a:lvl4pPr marL="1065596" indent="0">
              <a:buNone/>
              <a:defRPr lang="de-DE" sz="1000" b="0" i="0" kern="1200" dirty="0" smtClean="0">
                <a:solidFill>
                  <a:schemeClr val="tx1"/>
                </a:solidFill>
                <a:latin typeface="AvenirNext LT Pro MediumCn" panose="020B0506020202020204" pitchFamily="34" charset="77"/>
                <a:ea typeface="+mn-ea"/>
                <a:cs typeface="+mn-cs"/>
              </a:defRPr>
            </a:lvl4pPr>
            <a:lvl5pPr marL="1420795" indent="0">
              <a:buNone/>
              <a:defRPr lang="de-DE" sz="1000" b="0" i="0" kern="1200" dirty="0">
                <a:solidFill>
                  <a:schemeClr val="tx1"/>
                </a:solidFill>
                <a:latin typeface="AvenirNext LT Pro MediumCn" panose="020B0506020202020204" pitchFamily="34" charset="77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898748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2">
            <a:extLst>
              <a:ext uri="{FF2B5EF4-FFF2-40B4-BE49-F238E27FC236}">
                <a16:creationId xmlns:a16="http://schemas.microsoft.com/office/drawing/2014/main" id="{4F204E9C-4E74-4B9E-8B43-2579F929C8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6742" y="1296650"/>
            <a:ext cx="4707313" cy="228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de-DE" sz="1000" b="0" i="0" kern="1200" dirty="0" smtClean="0">
                <a:solidFill>
                  <a:schemeClr val="tx1"/>
                </a:solidFill>
                <a:latin typeface="AvenirNext LT Pro MediumCn" panose="020B0506020202020204" pitchFamily="34" charset="77"/>
                <a:ea typeface="+mn-ea"/>
                <a:cs typeface="+mn-cs"/>
              </a:defRPr>
            </a:lvl1pPr>
            <a:lvl2pPr marL="355199" indent="0">
              <a:buNone/>
              <a:defRPr lang="de-DE" sz="1000" b="0" i="0" kern="1200" dirty="0" smtClean="0">
                <a:solidFill>
                  <a:schemeClr val="tx1"/>
                </a:solidFill>
                <a:latin typeface="AvenirNext LT Pro MediumCn" panose="020B0506020202020204" pitchFamily="34" charset="77"/>
                <a:ea typeface="+mn-ea"/>
                <a:cs typeface="+mn-cs"/>
              </a:defRPr>
            </a:lvl2pPr>
            <a:lvl3pPr marL="710398" indent="0">
              <a:buNone/>
              <a:defRPr lang="de-DE" sz="1000" b="0" i="0" kern="1200" dirty="0" smtClean="0">
                <a:solidFill>
                  <a:schemeClr val="tx1"/>
                </a:solidFill>
                <a:latin typeface="AvenirNext LT Pro MediumCn" panose="020B0506020202020204" pitchFamily="34" charset="77"/>
                <a:ea typeface="+mn-ea"/>
                <a:cs typeface="+mn-cs"/>
              </a:defRPr>
            </a:lvl3pPr>
            <a:lvl4pPr marL="1065596" indent="0">
              <a:buNone/>
              <a:defRPr lang="de-DE" sz="1000" b="0" i="0" kern="1200" dirty="0" smtClean="0">
                <a:solidFill>
                  <a:schemeClr val="tx1"/>
                </a:solidFill>
                <a:latin typeface="AvenirNext LT Pro MediumCn" panose="020B0506020202020204" pitchFamily="34" charset="77"/>
                <a:ea typeface="+mn-ea"/>
                <a:cs typeface="+mn-cs"/>
              </a:defRPr>
            </a:lvl4pPr>
            <a:lvl5pPr marL="1420795" indent="0">
              <a:buNone/>
              <a:defRPr lang="de-DE" sz="1000" b="0" i="0" kern="1200" dirty="0">
                <a:solidFill>
                  <a:schemeClr val="tx1"/>
                </a:solidFill>
                <a:latin typeface="AvenirNext LT Pro MediumCn" panose="020B0506020202020204" pitchFamily="34" charset="77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59972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A00D9171-B6CC-4140-81F7-D3501ECF35B1}"/>
              </a:ext>
            </a:extLst>
          </p:cNvPr>
          <p:cNvSpPr/>
          <p:nvPr userDrawn="1"/>
        </p:nvSpPr>
        <p:spPr>
          <a:xfrm>
            <a:off x="710344" y="1030373"/>
            <a:ext cx="6106433" cy="180000"/>
          </a:xfrm>
          <a:prstGeom prst="rect">
            <a:avLst/>
          </a:prstGeom>
          <a:solidFill>
            <a:srgbClr val="FFE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echseck 8">
            <a:extLst>
              <a:ext uri="{FF2B5EF4-FFF2-40B4-BE49-F238E27FC236}">
                <a16:creationId xmlns:a16="http://schemas.microsoft.com/office/drawing/2014/main" id="{EF51760F-811F-8F47-AFD6-3295C6398428}"/>
              </a:ext>
            </a:extLst>
          </p:cNvPr>
          <p:cNvSpPr/>
          <p:nvPr userDrawn="1"/>
        </p:nvSpPr>
        <p:spPr>
          <a:xfrm rot="16200000">
            <a:off x="5807242" y="1077276"/>
            <a:ext cx="99986" cy="86195"/>
          </a:xfrm>
          <a:prstGeom prst="hexagon">
            <a:avLst/>
          </a:prstGeom>
          <a:noFill/>
          <a:ln>
            <a:solidFill>
              <a:srgbClr val="FBB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4D16539-4E16-0B4A-8CFC-7CAD54A230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51843" b="-920"/>
          <a:stretch/>
        </p:blipFill>
        <p:spPr>
          <a:xfrm>
            <a:off x="710344" y="270017"/>
            <a:ext cx="834992" cy="41788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D51F139E-B10A-E799-5BDB-2C2DD1AC0276}"/>
              </a:ext>
            </a:extLst>
          </p:cNvPr>
          <p:cNvSpPr txBox="1"/>
          <p:nvPr userDrawn="1"/>
        </p:nvSpPr>
        <p:spPr>
          <a:xfrm>
            <a:off x="5969532" y="1052737"/>
            <a:ext cx="98975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000" b="0" i="0" dirty="0">
                <a:latin typeface="AvenirNext LT Pro Cn" panose="020B0506020202020204" pitchFamily="34" charset="77"/>
              </a:rPr>
              <a:t>ABBILDUNG </a:t>
            </a:r>
            <a:fld id="{EEA8FC63-B1F9-654B-BA6F-C3E5E7DD419B}" type="slidenum">
              <a:rPr lang="de-DE" sz="1000" b="0" i="0" smtClean="0">
                <a:latin typeface="AvenirNext LT Pro Cn" panose="020B0506020202020204" pitchFamily="34" charset="77"/>
              </a:rPr>
              <a:pPr algn="l"/>
              <a:t>‹Nr.›</a:t>
            </a:fld>
            <a:r>
              <a:rPr lang="de-DE" sz="1000" b="0" i="0" dirty="0">
                <a:latin typeface="AvenirNext LT Pro Cn" panose="020B0506020202020204" pitchFamily="34" charset="7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7420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ftr="0" dt="0"/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599" indent="-177599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Char char="•"/>
        <a:defRPr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532798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2pPr>
      <a:lvl3pPr marL="887997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554" kern="1200">
          <a:solidFill>
            <a:schemeClr val="tx1"/>
          </a:solidFill>
          <a:latin typeface="+mn-lt"/>
          <a:ea typeface="+mn-ea"/>
          <a:cs typeface="+mn-cs"/>
        </a:defRPr>
      </a:lvl3pPr>
      <a:lvl4pPr marL="1243195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8394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sv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svg"/><Relationship Id="rId5" Type="http://schemas.openxmlformats.org/officeDocument/2006/relationships/image" Target="../media/image45.png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Relationship Id="rId14" Type="http://schemas.openxmlformats.org/officeDocument/2006/relationships/image" Target="../media/image14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svg"/><Relationship Id="rId3" Type="http://schemas.openxmlformats.org/officeDocument/2006/relationships/image" Target="../media/image3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svg"/><Relationship Id="rId5" Type="http://schemas.openxmlformats.org/officeDocument/2006/relationships/image" Target="../media/image47.png"/><Relationship Id="rId4" Type="http://schemas.openxmlformats.org/officeDocument/2006/relationships/image" Target="../media/image4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svg"/><Relationship Id="rId5" Type="http://schemas.openxmlformats.org/officeDocument/2006/relationships/image" Target="../media/image53.png"/><Relationship Id="rId10" Type="http://schemas.openxmlformats.org/officeDocument/2006/relationships/image" Target="../media/image58.emf"/><Relationship Id="rId4" Type="http://schemas.openxmlformats.org/officeDocument/2006/relationships/image" Target="../media/image52.png"/><Relationship Id="rId9" Type="http://schemas.openxmlformats.org/officeDocument/2006/relationships/image" Target="../media/image5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sv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60.sv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2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10" Type="http://schemas.openxmlformats.org/officeDocument/2006/relationships/image" Target="../media/image30.svg"/><Relationship Id="rId4" Type="http://schemas.openxmlformats.org/officeDocument/2006/relationships/image" Target="../media/image26.sv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99423FC-5EBA-4613-0C32-177A27FC43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Meilensteine der Biotechnologie am Zeitstrahl</a:t>
            </a:r>
          </a:p>
        </p:txBody>
      </p:sp>
      <p:cxnSp>
        <p:nvCxnSpPr>
          <p:cNvPr id="54" name="Gerade Verbindung 53">
            <a:extLst>
              <a:ext uri="{FF2B5EF4-FFF2-40B4-BE49-F238E27FC236}">
                <a16:creationId xmlns:a16="http://schemas.microsoft.com/office/drawing/2014/main" id="{B31826B9-F5CF-ED39-C8AA-CA5B84CA7124}"/>
              </a:ext>
            </a:extLst>
          </p:cNvPr>
          <p:cNvCxnSpPr>
            <a:cxnSpLocks/>
          </p:cNvCxnSpPr>
          <p:nvPr/>
        </p:nvCxnSpPr>
        <p:spPr bwMode="auto">
          <a:xfrm>
            <a:off x="3650929" y="1525250"/>
            <a:ext cx="0" cy="329916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55" name="Rectangle 27">
            <a:extLst>
              <a:ext uri="{FF2B5EF4-FFF2-40B4-BE49-F238E27FC236}">
                <a16:creationId xmlns:a16="http://schemas.microsoft.com/office/drawing/2014/main" id="{D4FEE892-FE0E-B87A-B9CE-0127C19BD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8423" y="1705010"/>
            <a:ext cx="3325327" cy="14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333500"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524000"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714500"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05000"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6220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1940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276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3380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ts val="1100"/>
              </a:lnSpc>
              <a:tabLst>
                <a:tab pos="1060450" algn="l"/>
              </a:tabLst>
            </a:pP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16./17. Jahrhundert</a:t>
            </a:r>
            <a:endParaRPr lang="de-DE" altLang="de-DE" sz="800" spc="10" dirty="0">
              <a:solidFill>
                <a:srgbClr val="0D0C0C"/>
              </a:solidFill>
              <a:latin typeface="AvenirNext LT Pro MediumCn" panose="020B0506020202020204" pitchFamily="34" charset="77"/>
              <a:ea typeface="+mn-ea"/>
            </a:endParaRPr>
          </a:p>
        </p:txBody>
      </p:sp>
      <p:sp>
        <p:nvSpPr>
          <p:cNvPr id="56" name="Rectangle 77">
            <a:extLst>
              <a:ext uri="{FF2B5EF4-FFF2-40B4-BE49-F238E27FC236}">
                <a16:creationId xmlns:a16="http://schemas.microsoft.com/office/drawing/2014/main" id="{5F38B853-824C-18F4-A205-4BA1F897C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8424" y="2025169"/>
            <a:ext cx="253408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333500"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524000"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714500"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05000"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62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19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276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33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1857</a:t>
            </a:r>
            <a:r>
              <a:rPr lang="de-DE" altLang="de-DE" sz="800" dirty="0">
                <a:latin typeface="AvenirNext LT Pro MediumCn" panose="020B0506020202020204" pitchFamily="34" charset="77"/>
              </a:rPr>
              <a:t>  </a:t>
            </a:r>
            <a:r>
              <a:rPr lang="de-DE" altLang="de-DE" sz="800" spc="10" dirty="0">
                <a:solidFill>
                  <a:srgbClr val="0D0C0C"/>
                </a:solidFill>
                <a:latin typeface="AvenirNext LT Pro MediumCn" panose="020B0506020202020204" pitchFamily="34" charset="77"/>
                <a:ea typeface="+mn-ea"/>
              </a:rPr>
              <a:t>Louis Pasteur entdeckt ein Milchsäuregärungs-Bakterium.</a:t>
            </a:r>
          </a:p>
        </p:txBody>
      </p:sp>
      <p:sp>
        <p:nvSpPr>
          <p:cNvPr id="57" name="Rectangle 78">
            <a:extLst>
              <a:ext uri="{FF2B5EF4-FFF2-40B4-BE49-F238E27FC236}">
                <a16:creationId xmlns:a16="http://schemas.microsoft.com/office/drawing/2014/main" id="{3B069B9F-604E-C9F4-F1E6-95BBADCA8C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8424" y="2257138"/>
            <a:ext cx="3325325" cy="14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333500"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524000"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714500"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05000"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62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19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276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33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ts val="1100"/>
              </a:lnSpc>
            </a:pP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1909</a:t>
            </a:r>
            <a:r>
              <a:rPr lang="de-DE" altLang="de-DE" sz="1000" dirty="0">
                <a:solidFill>
                  <a:srgbClr val="007EBA"/>
                </a:solidFill>
                <a:latin typeface="AvenirNext LT Pro Cn" panose="020B0506020202020204" pitchFamily="34" charset="77"/>
                <a:ea typeface="+mn-ea"/>
              </a:rPr>
              <a:t> </a:t>
            </a:r>
            <a:r>
              <a:rPr lang="de-DE" altLang="de-DE" sz="800" dirty="0">
                <a:latin typeface="AvenirNext LT Pro MediumCn" panose="020B0506020202020204" pitchFamily="34" charset="77"/>
              </a:rPr>
              <a:t> </a:t>
            </a:r>
            <a:r>
              <a:rPr lang="de-DE" altLang="de-DE" sz="800" spc="10" dirty="0">
                <a:solidFill>
                  <a:srgbClr val="0D0C0C"/>
                </a:solidFill>
                <a:latin typeface="AvenirNext LT Pro MediumCn" panose="020B0506020202020204" pitchFamily="34" charset="77"/>
                <a:ea typeface="+mn-ea"/>
              </a:rPr>
              <a:t>Wilhelm L. Johannsen führt den Begriff „Gen“ ein.</a:t>
            </a:r>
          </a:p>
        </p:txBody>
      </p:sp>
      <p:sp>
        <p:nvSpPr>
          <p:cNvPr id="58" name="Rectangle 79">
            <a:extLst>
              <a:ext uri="{FF2B5EF4-FFF2-40B4-BE49-F238E27FC236}">
                <a16:creationId xmlns:a16="http://schemas.microsoft.com/office/drawing/2014/main" id="{44659B9A-AFF9-286F-D31D-5816EE728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8424" y="2478271"/>
            <a:ext cx="3504547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333500"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524000"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714500"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05000"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62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19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276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33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1944</a:t>
            </a:r>
            <a:r>
              <a:rPr lang="de-DE" altLang="de-DE" sz="1000" dirty="0">
                <a:solidFill>
                  <a:srgbClr val="007EBA"/>
                </a:solidFill>
                <a:latin typeface="AvenirNext LT Pro Cn" panose="020B0506020202020204" pitchFamily="34" charset="77"/>
                <a:ea typeface="+mn-ea"/>
              </a:rPr>
              <a:t>  </a:t>
            </a:r>
            <a:r>
              <a:rPr lang="de-DE" altLang="de-DE" sz="800" dirty="0">
                <a:latin typeface="AvenirNext LT Pro MediumCn" panose="020B0506020202020204" pitchFamily="34" charset="77"/>
              </a:rPr>
              <a:t>Avery, MacLeod, </a:t>
            </a:r>
            <a:r>
              <a:rPr lang="de-DE" altLang="de-DE" sz="800" dirty="0" err="1">
                <a:latin typeface="AvenirNext LT Pro MediumCn" panose="020B0506020202020204" pitchFamily="34" charset="77"/>
              </a:rPr>
              <a:t>McCarty</a:t>
            </a:r>
            <a:r>
              <a:rPr lang="de-DE" altLang="de-DE" sz="800" dirty="0">
                <a:latin typeface="AvenirNext LT Pro MediumCn" panose="020B0506020202020204" pitchFamily="34" charset="77"/>
              </a:rPr>
              <a:t> entdecken die Vererbungseigenschaften der DNA.</a:t>
            </a:r>
          </a:p>
        </p:txBody>
      </p:sp>
      <p:sp>
        <p:nvSpPr>
          <p:cNvPr id="60" name="Rectangle 82">
            <a:extLst>
              <a:ext uri="{FF2B5EF4-FFF2-40B4-BE49-F238E27FC236}">
                <a16:creationId xmlns:a16="http://schemas.microsoft.com/office/drawing/2014/main" id="{0CEEA618-66E2-FF92-9917-D4C88AEA7D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8424" y="2956082"/>
            <a:ext cx="2468441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1972</a:t>
            </a:r>
            <a:r>
              <a:rPr lang="de-DE" altLang="de-DE" sz="1000" dirty="0">
                <a:solidFill>
                  <a:srgbClr val="007EBA"/>
                </a:solidFill>
                <a:latin typeface="AvenirNext LT Pro Cn" panose="020B0506020202020204" pitchFamily="34" charset="77"/>
                <a:ea typeface="+mn-ea"/>
              </a:rPr>
              <a:t> </a:t>
            </a:r>
            <a:r>
              <a:rPr lang="de-DE" altLang="de-DE" sz="800" dirty="0">
                <a:latin typeface="AvenirNext LT Pro MediumCn" panose="020B0506020202020204" pitchFamily="34" charset="77"/>
              </a:rPr>
              <a:t> Paul Berg nutzt Restriktionsenzyme.</a:t>
            </a:r>
          </a:p>
        </p:txBody>
      </p:sp>
      <p:sp>
        <p:nvSpPr>
          <p:cNvPr id="61" name="Rectangle 83">
            <a:extLst>
              <a:ext uri="{FF2B5EF4-FFF2-40B4-BE49-F238E27FC236}">
                <a16:creationId xmlns:a16="http://schemas.microsoft.com/office/drawing/2014/main" id="{333D173D-6258-C5C4-B273-14C49380D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8424" y="3275271"/>
            <a:ext cx="2481814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1978</a:t>
            </a:r>
            <a:r>
              <a:rPr lang="de-DE" altLang="de-DE" sz="1000" dirty="0">
                <a:solidFill>
                  <a:srgbClr val="007EBA"/>
                </a:solidFill>
                <a:latin typeface="AvenirNext LT Pro Cn" panose="020B0506020202020204" pitchFamily="34" charset="77"/>
                <a:ea typeface="+mn-ea"/>
              </a:rPr>
              <a:t> </a:t>
            </a:r>
            <a:r>
              <a:rPr lang="de-DE" altLang="de-DE" sz="80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 </a:t>
            </a:r>
            <a:r>
              <a:rPr lang="de-DE" altLang="de-DE" sz="800" dirty="0">
                <a:latin typeface="AvenirNext LT Pro MediumCn" panose="020B0506020202020204" pitchFamily="34" charset="77"/>
              </a:rPr>
              <a:t>Genentech Inc.: Herstellung von Insulin</a:t>
            </a:r>
          </a:p>
        </p:txBody>
      </p:sp>
      <p:sp>
        <p:nvSpPr>
          <p:cNvPr id="62" name="Rectangle 84">
            <a:extLst>
              <a:ext uri="{FF2B5EF4-FFF2-40B4-BE49-F238E27FC236}">
                <a16:creationId xmlns:a16="http://schemas.microsoft.com/office/drawing/2014/main" id="{066349B4-B5A8-9012-6AD2-149C15C87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8423" y="3510890"/>
            <a:ext cx="2235001" cy="181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1983</a:t>
            </a:r>
            <a:r>
              <a:rPr lang="de-DE" altLang="de-DE" sz="800" dirty="0">
                <a:latin typeface="AvenirNext LT Pro MediumCn" panose="020B0506020202020204" pitchFamily="34" charset="77"/>
              </a:rPr>
              <a:t>  Erstmalige Erzeugung transgener Pflanzen</a:t>
            </a:r>
          </a:p>
        </p:txBody>
      </p:sp>
      <p:sp>
        <p:nvSpPr>
          <p:cNvPr id="63" name="Rectangle 85">
            <a:extLst>
              <a:ext uri="{FF2B5EF4-FFF2-40B4-BE49-F238E27FC236}">
                <a16:creationId xmlns:a16="http://schemas.microsoft.com/office/drawing/2014/main" id="{E92AAC98-81C3-5C24-0BA9-9370626B8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8424" y="3757347"/>
            <a:ext cx="2310279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1985</a:t>
            </a:r>
            <a:r>
              <a:rPr lang="de-DE" altLang="de-DE" sz="1000" dirty="0">
                <a:solidFill>
                  <a:srgbClr val="007EBA"/>
                </a:solidFill>
                <a:latin typeface="AvenirNext LT Pro Cn" panose="020B0506020202020204" pitchFamily="34" charset="77"/>
                <a:ea typeface="+mn-ea"/>
              </a:rPr>
              <a:t> </a:t>
            </a:r>
            <a:r>
              <a:rPr lang="de-DE" altLang="de-DE" sz="800" dirty="0">
                <a:latin typeface="AvenirNext LT Pro MediumCn" panose="020B0506020202020204" pitchFamily="34" charset="77"/>
              </a:rPr>
              <a:t> </a:t>
            </a:r>
            <a:r>
              <a:rPr lang="de-DE" altLang="de-DE" sz="800" dirty="0" err="1">
                <a:solidFill>
                  <a:srgbClr val="0D0C0C"/>
                </a:solidFill>
                <a:latin typeface="AvenirNext LT Pro MediumCn" panose="020B0506020202020204" pitchFamily="34" charset="77"/>
              </a:rPr>
              <a:t>Kary</a:t>
            </a:r>
            <a:r>
              <a:rPr lang="de-DE" altLang="de-DE" sz="80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 B. </a:t>
            </a:r>
            <a:r>
              <a:rPr lang="de-DE" altLang="de-DE" sz="800" dirty="0" err="1">
                <a:solidFill>
                  <a:srgbClr val="0D0C0C"/>
                </a:solidFill>
                <a:latin typeface="AvenirNext LT Pro MediumCn" panose="020B0506020202020204" pitchFamily="34" charset="77"/>
              </a:rPr>
              <a:t>Mullis</a:t>
            </a:r>
            <a:r>
              <a:rPr lang="de-DE" altLang="de-DE" sz="80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: Polymerase-Kettenreaktion </a:t>
            </a:r>
            <a:endParaRPr lang="de-DE" altLang="de-DE" sz="800" dirty="0">
              <a:latin typeface="AvenirNext LT Pro MediumCn" panose="020B0506020202020204" pitchFamily="34" charset="77"/>
            </a:endParaRPr>
          </a:p>
        </p:txBody>
      </p:sp>
      <p:sp>
        <p:nvSpPr>
          <p:cNvPr id="64" name="Rectangle 87">
            <a:extLst>
              <a:ext uri="{FF2B5EF4-FFF2-40B4-BE49-F238E27FC236}">
                <a16:creationId xmlns:a16="http://schemas.microsoft.com/office/drawing/2014/main" id="{A966026B-CDD7-518D-10EC-9EA5C953CA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8423" y="4721501"/>
            <a:ext cx="3364235" cy="14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6350" lvl="1">
              <a:lnSpc>
                <a:spcPts val="1100"/>
              </a:lnSpc>
              <a:tabLst/>
            </a:pP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2018</a:t>
            </a:r>
            <a:r>
              <a:rPr lang="de-DE" altLang="de-DE" sz="1000" dirty="0">
                <a:solidFill>
                  <a:srgbClr val="007EBA"/>
                </a:solidFill>
                <a:latin typeface="AvenirNext LT Pro Cn" panose="020B0506020202020204" pitchFamily="34" charset="77"/>
                <a:ea typeface="+mn-ea"/>
              </a:rPr>
              <a:t> </a:t>
            </a:r>
            <a:r>
              <a:rPr lang="de-DE" altLang="de-DE" sz="800" dirty="0">
                <a:latin typeface="AvenirNext LT Pro MediumCn" panose="020B0506020202020204" pitchFamily="34" charset="77"/>
              </a:rPr>
              <a:t> </a:t>
            </a:r>
            <a:r>
              <a:rPr lang="de-DE" sz="800" dirty="0">
                <a:solidFill>
                  <a:srgbClr val="242424"/>
                </a:solidFill>
                <a:latin typeface="AvenirNext LT Pro MediumCn" panose="020B0506020202020204" pitchFamily="34" charset="77"/>
              </a:rPr>
              <a:t>58 % aller in der EU zugelassenen Medikamente sind Biopharmazeutika.</a:t>
            </a:r>
            <a:endParaRPr lang="de-DE" altLang="de-DE" sz="800" dirty="0">
              <a:solidFill>
                <a:srgbClr val="007EBA"/>
              </a:solidFill>
              <a:latin typeface="AvenirNext LT Pro MediumCn" panose="020B0506020202020204" pitchFamily="34" charset="77"/>
            </a:endParaRPr>
          </a:p>
        </p:txBody>
      </p:sp>
      <p:sp>
        <p:nvSpPr>
          <p:cNvPr id="65" name="Rectangle 87">
            <a:extLst>
              <a:ext uri="{FF2B5EF4-FFF2-40B4-BE49-F238E27FC236}">
                <a16:creationId xmlns:a16="http://schemas.microsoft.com/office/drawing/2014/main" id="{0703E953-1AA5-B35A-B755-88A08C62FC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8424" y="4485879"/>
            <a:ext cx="2866372" cy="194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2005</a:t>
            </a:r>
            <a:r>
              <a:rPr lang="de-DE" altLang="de-DE" sz="1000" dirty="0">
                <a:solidFill>
                  <a:srgbClr val="007EBA"/>
                </a:solidFill>
                <a:latin typeface="AvenirNext LT Pro Cn" panose="020B0506020202020204" pitchFamily="34" charset="77"/>
                <a:ea typeface="+mn-ea"/>
              </a:rPr>
              <a:t> </a:t>
            </a:r>
            <a:r>
              <a:rPr lang="de-DE" altLang="de-DE" sz="800" dirty="0">
                <a:solidFill>
                  <a:schemeClr val="accent1"/>
                </a:solidFill>
                <a:latin typeface="AvenirNext LT Pro MediumCn" panose="020B0506020202020204" pitchFamily="34" charset="77"/>
              </a:rPr>
              <a:t> </a:t>
            </a:r>
            <a:r>
              <a:rPr lang="de-DE" altLang="de-DE" sz="80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Sequenzierung des Genoms der Reispflanze abgeschlossen</a:t>
            </a:r>
            <a:r>
              <a:rPr lang="de-DE" altLang="de-DE" sz="800" dirty="0">
                <a:solidFill>
                  <a:srgbClr val="007EBA"/>
                </a:solidFill>
                <a:latin typeface="AvenirNext LT Pro MediumCn" panose="020B0506020202020204" pitchFamily="34" charset="77"/>
              </a:rPr>
              <a:t> </a:t>
            </a:r>
            <a:endParaRPr lang="de-DE" altLang="de-DE" sz="800" dirty="0">
              <a:latin typeface="AvenirNext LT Pro MediumCn" panose="020B0506020202020204" pitchFamily="34" charset="77"/>
            </a:endParaRPr>
          </a:p>
        </p:txBody>
      </p:sp>
      <p:sp>
        <p:nvSpPr>
          <p:cNvPr id="66" name="Rectangle 86">
            <a:extLst>
              <a:ext uri="{FF2B5EF4-FFF2-40B4-BE49-F238E27FC236}">
                <a16:creationId xmlns:a16="http://schemas.microsoft.com/office/drawing/2014/main" id="{351A6A89-F5B3-E79C-A28F-F4314F2FBA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8424" y="4003803"/>
            <a:ext cx="1846539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1990</a:t>
            </a:r>
            <a:r>
              <a:rPr lang="de-DE" altLang="de-DE" sz="1000" dirty="0">
                <a:solidFill>
                  <a:srgbClr val="007EBA"/>
                </a:solidFill>
                <a:latin typeface="AvenirNext LT Pro Cn" panose="020B0506020202020204" pitchFamily="34" charset="77"/>
                <a:ea typeface="+mn-ea"/>
              </a:rPr>
              <a:t> </a:t>
            </a:r>
            <a:r>
              <a:rPr lang="de-DE" altLang="de-DE" sz="800" dirty="0">
                <a:latin typeface="AvenirNext LT Pro MediumCn" panose="020B0506020202020204" pitchFamily="34" charset="77"/>
              </a:rPr>
              <a:t> </a:t>
            </a:r>
            <a:r>
              <a:rPr lang="de-DE" altLang="de-DE" sz="80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Start des Human Genome Project </a:t>
            </a:r>
            <a:endParaRPr lang="de-DE" altLang="de-DE" sz="800" dirty="0">
              <a:latin typeface="AvenirNext LT Pro MediumCn" panose="020B0506020202020204" pitchFamily="34" charset="77"/>
            </a:endParaRPr>
          </a:p>
        </p:txBody>
      </p:sp>
      <p:sp>
        <p:nvSpPr>
          <p:cNvPr id="67" name="Rectangle 87">
            <a:extLst>
              <a:ext uri="{FF2B5EF4-FFF2-40B4-BE49-F238E27FC236}">
                <a16:creationId xmlns:a16="http://schemas.microsoft.com/office/drawing/2014/main" id="{8D941C04-615D-16FE-3DC4-1EE7EAFAC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8424" y="4250259"/>
            <a:ext cx="2666677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2001</a:t>
            </a:r>
            <a:r>
              <a:rPr lang="de-DE" altLang="de-DE" sz="800" dirty="0">
                <a:latin typeface="AvenirNext LT Pro MediumCn" panose="020B0506020202020204" pitchFamily="34" charset="77"/>
              </a:rPr>
              <a:t>  </a:t>
            </a:r>
            <a:r>
              <a:rPr lang="de-DE" altLang="de-DE" sz="80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Gründung der Human </a:t>
            </a:r>
            <a:r>
              <a:rPr lang="de-DE" altLang="de-DE" sz="800" dirty="0" err="1">
                <a:solidFill>
                  <a:srgbClr val="0D0C0C"/>
                </a:solidFill>
                <a:latin typeface="AvenirNext LT Pro MediumCn" panose="020B0506020202020204" pitchFamily="34" charset="77"/>
              </a:rPr>
              <a:t>Proteome</a:t>
            </a:r>
            <a:r>
              <a:rPr lang="de-DE" altLang="de-DE" sz="80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 </a:t>
            </a:r>
            <a:r>
              <a:rPr lang="de-DE" altLang="de-DE" sz="800" dirty="0" err="1">
                <a:solidFill>
                  <a:srgbClr val="0D0C0C"/>
                </a:solidFill>
                <a:latin typeface="AvenirNext LT Pro MediumCn" panose="020B0506020202020204" pitchFamily="34" charset="77"/>
              </a:rPr>
              <a:t>Organization</a:t>
            </a:r>
            <a:r>
              <a:rPr lang="de-DE" altLang="de-DE" sz="80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 (HUPO) </a:t>
            </a:r>
            <a:endParaRPr lang="de-DE" altLang="de-DE" sz="800" dirty="0">
              <a:latin typeface="AvenirNext LT Pro MediumCn" panose="020B0506020202020204" pitchFamily="34" charset="77"/>
            </a:endParaRPr>
          </a:p>
        </p:txBody>
      </p:sp>
      <p:sp>
        <p:nvSpPr>
          <p:cNvPr id="68" name="Rectangle 30">
            <a:extLst>
              <a:ext uri="{FF2B5EF4-FFF2-40B4-BE49-F238E27FC236}">
                <a16:creationId xmlns:a16="http://schemas.microsoft.com/office/drawing/2014/main" id="{6795E4FC-A80A-B93E-4A69-03D6AF49A6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5790" y="2084502"/>
            <a:ext cx="248005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/>
          <a:p>
            <a:pPr algn="r"/>
            <a:r>
              <a:rPr lang="de-DE" altLang="de-DE" sz="800" spc="1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Friedrich Miescher isoliert als Erster die DNA.  </a:t>
            </a:r>
            <a:r>
              <a:rPr lang="de-DE" altLang="de-DE" sz="100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</a:rPr>
              <a:t>1869</a:t>
            </a:r>
            <a:endParaRPr lang="de-DE" altLang="de-DE" sz="1000" dirty="0">
              <a:solidFill>
                <a:schemeClr val="accent5">
                  <a:lumMod val="75000"/>
                </a:schemeClr>
              </a:solidFill>
              <a:latin typeface="AvenirNext LT Pro Cn" panose="020B0506020202020204" pitchFamily="34" charset="77"/>
            </a:endParaRPr>
          </a:p>
        </p:txBody>
      </p:sp>
      <p:sp>
        <p:nvSpPr>
          <p:cNvPr id="69" name="Rectangle 31">
            <a:extLst>
              <a:ext uri="{FF2B5EF4-FFF2-40B4-BE49-F238E27FC236}">
                <a16:creationId xmlns:a16="http://schemas.microsoft.com/office/drawing/2014/main" id="{5D127BED-6605-A1C9-76ED-5F1D001AD9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16" y="2323759"/>
            <a:ext cx="3100333" cy="185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/>
          <a:p>
            <a:pPr algn="r"/>
            <a:r>
              <a:rPr lang="de-DE" altLang="de-DE" sz="800" dirty="0">
                <a:latin typeface="AvenirNext LT Pro MediumCn" panose="020B0506020202020204" pitchFamily="34" charset="77"/>
              </a:rPr>
              <a:t>Alexander Flemming entdeckt das Antibiotikum Penicillin.  </a:t>
            </a: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</a:rPr>
              <a:t>1928</a:t>
            </a:r>
          </a:p>
        </p:txBody>
      </p:sp>
      <p:sp>
        <p:nvSpPr>
          <p:cNvPr id="70" name="Rectangle 29">
            <a:extLst>
              <a:ext uri="{FF2B5EF4-FFF2-40B4-BE49-F238E27FC236}">
                <a16:creationId xmlns:a16="http://schemas.microsoft.com/office/drawing/2014/main" id="{465DC85D-9263-E865-AE23-08C363747F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923" y="1845244"/>
            <a:ext cx="304992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/>
          <a:p>
            <a:pPr lvl="1" algn="r">
              <a:tabLst>
                <a:tab pos="3375025" algn="r"/>
                <a:tab pos="3635375" algn="l"/>
              </a:tabLst>
            </a:pPr>
            <a:r>
              <a:rPr lang="de-DE" altLang="de-DE" sz="800" spc="1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Edward Jenner wagt die erste Impfung (gegen Pocken).  </a:t>
            </a: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</a:rPr>
              <a:t>1796</a:t>
            </a:r>
          </a:p>
        </p:txBody>
      </p:sp>
      <p:sp>
        <p:nvSpPr>
          <p:cNvPr id="71" name="Rectangle 32">
            <a:extLst>
              <a:ext uri="{FF2B5EF4-FFF2-40B4-BE49-F238E27FC236}">
                <a16:creationId xmlns:a16="http://schemas.microsoft.com/office/drawing/2014/main" id="{00C987CD-7287-2FDA-AC63-4ECCAEBD33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755" y="2563017"/>
            <a:ext cx="3339094" cy="14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lnSpc>
                <a:spcPts val="1100"/>
              </a:lnSpc>
            </a:pPr>
            <a:r>
              <a:rPr lang="de-DE" altLang="de-DE" sz="800" dirty="0">
                <a:latin typeface="AvenirNext LT Pro MediumCn" panose="020B0506020202020204" pitchFamily="34" charset="77"/>
              </a:rPr>
              <a:t>	James Watson und Francis Crick veröffentlichen die Struktur der DNA.  </a:t>
            </a: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1953</a:t>
            </a:r>
          </a:p>
        </p:txBody>
      </p:sp>
      <p:sp>
        <p:nvSpPr>
          <p:cNvPr id="72" name="Rectangle 33">
            <a:extLst>
              <a:ext uri="{FF2B5EF4-FFF2-40B4-BE49-F238E27FC236}">
                <a16:creationId xmlns:a16="http://schemas.microsoft.com/office/drawing/2014/main" id="{36B8D287-BC48-D2F8-2058-AD7CAADC4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5225" y="2787068"/>
            <a:ext cx="620623" cy="14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lnSpc>
                <a:spcPts val="1100"/>
              </a:lnSpc>
              <a:tabLst>
                <a:tab pos="1773238" algn="r"/>
                <a:tab pos="2286000" algn="r"/>
                <a:tab pos="2667000" algn="r"/>
              </a:tabLst>
            </a:pP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1966</a:t>
            </a:r>
            <a:endParaRPr lang="de-DE" altLang="de-DE" sz="800" dirty="0">
              <a:noFill/>
              <a:latin typeface="AvenirNext LT Pro MediumCn" panose="020B0506020202020204" pitchFamily="34" charset="77"/>
            </a:endParaRPr>
          </a:p>
        </p:txBody>
      </p:sp>
      <p:sp>
        <p:nvSpPr>
          <p:cNvPr id="73" name="Rectangle 71">
            <a:extLst>
              <a:ext uri="{FF2B5EF4-FFF2-40B4-BE49-F238E27FC236}">
                <a16:creationId xmlns:a16="http://schemas.microsoft.com/office/drawing/2014/main" id="{0F60DA10-4D07-0242-F025-175A4176A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754" y="3433335"/>
            <a:ext cx="3339095" cy="181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850900" lvl="1" algn="r">
              <a:lnSpc>
                <a:spcPts val="1100"/>
              </a:lnSpc>
              <a:tabLst>
                <a:tab pos="3060700" algn="r"/>
              </a:tabLst>
            </a:pPr>
            <a:r>
              <a:rPr lang="de-DE" altLang="de-DE" sz="800" dirty="0">
                <a:latin typeface="AvenirNext LT Pro MediumCn" panose="020B0506020202020204" pitchFamily="34" charset="77"/>
              </a:rPr>
              <a:t>Erste Zulassung für ein rekombinantes Medikament	</a:t>
            </a:r>
            <a:r>
              <a:rPr lang="de-DE" altLang="de-DE" sz="1000" dirty="0">
                <a:solidFill>
                  <a:srgbClr val="007EBA"/>
                </a:solidFill>
                <a:latin typeface="AvenirNext LT Pro Cn" panose="020B0506020202020204" pitchFamily="34" charset="77"/>
                <a:ea typeface="+mn-ea"/>
              </a:rPr>
              <a:t>1982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01E9EA2-524F-1BD5-6627-69BC08883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5657" y="3668955"/>
            <a:ext cx="2060191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/>
          <a:p>
            <a:pPr algn="r"/>
            <a:r>
              <a:rPr lang="de-DE" altLang="de-DE" sz="800" dirty="0">
                <a:latin typeface="AvenirNext LT Pro MediumCn" panose="020B0506020202020204" pitchFamily="34" charset="77"/>
              </a:rPr>
              <a:t>Alec Jeffreys: Genetischer Fingerabdruck  </a:t>
            </a: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</a:rPr>
              <a:t>1984</a:t>
            </a:r>
          </a:p>
        </p:txBody>
      </p:sp>
      <p:sp>
        <p:nvSpPr>
          <p:cNvPr id="75" name="Rectangle 75">
            <a:extLst>
              <a:ext uri="{FF2B5EF4-FFF2-40B4-BE49-F238E27FC236}">
                <a16:creationId xmlns:a16="http://schemas.microsoft.com/office/drawing/2014/main" id="{1CF5308B-D071-C243-033E-73B3CB7326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8146" y="4161867"/>
            <a:ext cx="2207704" cy="18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/>
          <a:p>
            <a:pPr algn="r"/>
            <a:r>
              <a:rPr lang="de-DE" altLang="de-DE" sz="80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Sequenzierung des Genoms von E. coli  </a:t>
            </a: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</a:rPr>
              <a:t>1997</a:t>
            </a:r>
          </a:p>
        </p:txBody>
      </p:sp>
      <p:sp>
        <p:nvSpPr>
          <p:cNvPr id="76" name="Rectangle 76">
            <a:extLst>
              <a:ext uri="{FF2B5EF4-FFF2-40B4-BE49-F238E27FC236}">
                <a16:creationId xmlns:a16="http://schemas.microsoft.com/office/drawing/2014/main" id="{589D42E9-96E0-D98D-3848-CA7CBA2D3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469" y="4408323"/>
            <a:ext cx="3069379" cy="14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r">
              <a:lnSpc>
                <a:spcPts val="1100"/>
              </a:lnSpc>
            </a:pPr>
            <a:r>
              <a:rPr lang="de-DE" altLang="de-DE" sz="80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Entzifferung des menschlichen Erbguts abgeschlossen  </a:t>
            </a: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2003</a:t>
            </a:r>
          </a:p>
        </p:txBody>
      </p:sp>
      <p:sp>
        <p:nvSpPr>
          <p:cNvPr id="77" name="Rectangle 70">
            <a:extLst>
              <a:ext uri="{FF2B5EF4-FFF2-40B4-BE49-F238E27FC236}">
                <a16:creationId xmlns:a16="http://schemas.microsoft.com/office/drawing/2014/main" id="{0632477D-90D9-7470-FAEC-CEF0A3BF65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9363" y="3109645"/>
            <a:ext cx="976486" cy="14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466725" lvl="4" algn="r">
              <a:lnSpc>
                <a:spcPts val="1100"/>
              </a:lnSpc>
              <a:tabLst>
                <a:tab pos="3233738" algn="r"/>
              </a:tabLst>
            </a:pP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1977</a:t>
            </a:r>
          </a:p>
        </p:txBody>
      </p:sp>
      <p:sp>
        <p:nvSpPr>
          <p:cNvPr id="78" name="Rectangle 76">
            <a:extLst>
              <a:ext uri="{FF2B5EF4-FFF2-40B4-BE49-F238E27FC236}">
                <a16:creationId xmlns:a16="http://schemas.microsoft.com/office/drawing/2014/main" id="{11F2FAFE-0D5E-60A7-85E8-E26951E79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469" y="4643943"/>
            <a:ext cx="3069379" cy="14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r">
              <a:lnSpc>
                <a:spcPts val="1100"/>
              </a:lnSpc>
            </a:pPr>
            <a:r>
              <a:rPr lang="de-DE" altLang="de-DE" sz="800">
                <a:solidFill>
                  <a:srgbClr val="0D0C0C"/>
                </a:solidFill>
                <a:latin typeface="AvenirNext LT Pro MediumCn" panose="020B0506020202020204" pitchFamily="34" charset="77"/>
              </a:rPr>
              <a:t>E</a:t>
            </a:r>
            <a:r>
              <a:rPr lang="de-DE" sz="800">
                <a:solidFill>
                  <a:srgbClr val="242424"/>
                </a:solidFill>
                <a:latin typeface="AvenirNext LT Pro MediumCn" panose="020B0506020202020204" pitchFamily="34" charset="77"/>
              </a:rPr>
              <a:t>rste </a:t>
            </a:r>
            <a:r>
              <a:rPr lang="de-DE" sz="800" dirty="0">
                <a:solidFill>
                  <a:srgbClr val="242424"/>
                </a:solidFill>
                <a:latin typeface="AvenirNext LT Pro MediumCn" panose="020B0506020202020204" pitchFamily="34" charset="77"/>
              </a:rPr>
              <a:t>Veröffentlichung zu CRISPR/</a:t>
            </a:r>
            <a:r>
              <a:rPr lang="de-DE" sz="800" dirty="0" err="1">
                <a:solidFill>
                  <a:srgbClr val="242424"/>
                </a:solidFill>
                <a:latin typeface="AvenirNext LT Pro MediumCn" panose="020B0506020202020204" pitchFamily="34" charset="77"/>
              </a:rPr>
              <a:t>Cas</a:t>
            </a:r>
            <a:r>
              <a:rPr lang="de-DE" sz="800" dirty="0">
                <a:solidFill>
                  <a:srgbClr val="242424"/>
                </a:solidFill>
                <a:latin typeface="AvenirNext LT Pro MediumCn" panose="020B0506020202020204" pitchFamily="34" charset="77"/>
              </a:rPr>
              <a:t>  </a:t>
            </a: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2012</a:t>
            </a:r>
          </a:p>
        </p:txBody>
      </p:sp>
      <p:sp>
        <p:nvSpPr>
          <p:cNvPr id="79" name="Rectangle 85">
            <a:extLst>
              <a:ext uri="{FF2B5EF4-FFF2-40B4-BE49-F238E27FC236}">
                <a16:creationId xmlns:a16="http://schemas.microsoft.com/office/drawing/2014/main" id="{9CFD39D8-5C07-3173-8D15-6AEAC5EF9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5790" y="3915410"/>
            <a:ext cx="2480059" cy="196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de-DE" altLang="de-DE" sz="800" dirty="0">
                <a:latin typeface="AvenirNext LT Pro MediumCn" panose="020B0506020202020204" pitchFamily="34" charset="77"/>
              </a:rPr>
              <a:t>Erster Freilandversuch transgener Tabak  </a:t>
            </a: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1986</a:t>
            </a:r>
          </a:p>
        </p:txBody>
      </p:sp>
      <p:sp>
        <p:nvSpPr>
          <p:cNvPr id="80" name="Rectangle 30">
            <a:extLst>
              <a:ext uri="{FF2B5EF4-FFF2-40B4-BE49-F238E27FC236}">
                <a16:creationId xmlns:a16="http://schemas.microsoft.com/office/drawing/2014/main" id="{55E40F17-801C-EE22-D1A4-849BAB9F5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120" y="1605986"/>
            <a:ext cx="284272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/>
          <a:p>
            <a:pPr algn="r"/>
            <a:r>
              <a:rPr lang="de-DE" altLang="de-DE" sz="800" spc="1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Pflanzenzüchtung durch Auslese  </a:t>
            </a: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</a:rPr>
              <a:t>ca. 3000 v. Chr.</a:t>
            </a:r>
          </a:p>
        </p:txBody>
      </p:sp>
      <p:sp>
        <p:nvSpPr>
          <p:cNvPr id="81" name="Rectangle 77">
            <a:extLst>
              <a:ext uri="{FF2B5EF4-FFF2-40B4-BE49-F238E27FC236}">
                <a16:creationId xmlns:a16="http://schemas.microsoft.com/office/drawing/2014/main" id="{189F8A48-8FD7-F016-8309-7783AADA3B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8423" y="1482989"/>
            <a:ext cx="311848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333500"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524000"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714500"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05000"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62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19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276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33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tabLst>
                <a:tab pos="1060450" algn="l"/>
              </a:tabLst>
            </a:pP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ca. 4000 v. Chr. </a:t>
            </a:r>
            <a:r>
              <a:rPr lang="de-DE" altLang="de-DE" sz="800" spc="10" dirty="0">
                <a:solidFill>
                  <a:srgbClr val="0D0C0C"/>
                </a:solidFill>
                <a:latin typeface="AvenirNext LT Pro MediumCn" panose="020B0506020202020204" pitchFamily="34" charset="77"/>
                <a:ea typeface="+mn-ea"/>
              </a:rPr>
              <a:t>Verwendung von Hefe für alkoholische Getränke</a:t>
            </a:r>
          </a:p>
        </p:txBody>
      </p:sp>
      <p:sp>
        <p:nvSpPr>
          <p:cNvPr id="89" name="Rectangle 80">
            <a:extLst>
              <a:ext uri="{FF2B5EF4-FFF2-40B4-BE49-F238E27FC236}">
                <a16:creationId xmlns:a16="http://schemas.microsoft.com/office/drawing/2014/main" id="{5146567E-84E1-64CD-A91C-628861FA1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8424" y="2710241"/>
            <a:ext cx="297120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ea typeface="+mn-ea"/>
              </a:rPr>
              <a:t>1962</a:t>
            </a:r>
            <a:r>
              <a:rPr lang="de-DE" altLang="de-DE" sz="800" dirty="0">
                <a:latin typeface="AvenirNext LT Pro MediumCn" panose="020B0506020202020204" pitchFamily="34" charset="77"/>
              </a:rPr>
              <a:t>  Werner Arber entdeckt die Restriktionsenzyme.</a:t>
            </a:r>
          </a:p>
        </p:txBody>
      </p:sp>
      <p:sp>
        <p:nvSpPr>
          <p:cNvPr id="3" name="Rectangle 33">
            <a:extLst>
              <a:ext uri="{FF2B5EF4-FFF2-40B4-BE49-F238E27FC236}">
                <a16:creationId xmlns:a16="http://schemas.microsoft.com/office/drawing/2014/main" id="{EB041F6C-9A9F-512A-0B80-411ED9FD6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878" y="2786738"/>
            <a:ext cx="2552108" cy="284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lnSpc>
                <a:spcPts val="1100"/>
              </a:lnSpc>
              <a:tabLst>
                <a:tab pos="1773238" algn="r"/>
                <a:tab pos="2286000" algn="r"/>
                <a:tab pos="2667000" algn="r"/>
              </a:tabLst>
            </a:pPr>
            <a:r>
              <a:rPr lang="de-DE" altLang="de-DE" sz="800" dirty="0">
                <a:latin typeface="AvenirNext LT Pro MediumCn" panose="020B0506020202020204" pitchFamily="34" charset="77"/>
              </a:rPr>
              <a:t>	Ochoa, Nirenberg, Mattei und Khorana</a:t>
            </a:r>
            <a:r>
              <a:rPr lang="de-DE" altLang="de-DE" sz="80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  </a:t>
            </a:r>
            <a:endParaRPr lang="de-DE" altLang="de-DE" sz="1000" dirty="0">
              <a:solidFill>
                <a:srgbClr val="007EBA"/>
              </a:solidFill>
              <a:latin typeface="AvenirNext LT Pro Cn" panose="020B0506020202020204" pitchFamily="34" charset="77"/>
              <a:ea typeface="+mn-ea"/>
            </a:endParaRPr>
          </a:p>
          <a:p>
            <a:pPr algn="r">
              <a:lnSpc>
                <a:spcPts val="1100"/>
              </a:lnSpc>
              <a:tabLst>
                <a:tab pos="1773238" algn="r"/>
                <a:tab pos="2286000" algn="r"/>
                <a:tab pos="2667000" algn="r"/>
              </a:tabLst>
            </a:pPr>
            <a:r>
              <a:rPr lang="de-DE" altLang="de-DE" sz="800" dirty="0">
                <a:latin typeface="AvenirNext LT Pro MediumCn" panose="020B0506020202020204" pitchFamily="34" charset="77"/>
              </a:rPr>
              <a:t>entschlüsseln den genetischen Code</a:t>
            </a:r>
            <a:endParaRPr lang="de-DE" altLang="de-DE" sz="800" dirty="0">
              <a:noFill/>
              <a:latin typeface="AvenirNext LT Pro MediumCn" panose="020B0506020202020204" pitchFamily="34" charset="77"/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:a16="http://schemas.microsoft.com/office/drawing/2014/main" id="{A0258420-FC59-590A-5CD6-8910944F8F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802" y="3107855"/>
            <a:ext cx="2739773" cy="276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r"/>
                <a:tab pos="2667000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466725" lvl="4" algn="r">
              <a:lnSpc>
                <a:spcPts val="1100"/>
              </a:lnSpc>
              <a:tabLst>
                <a:tab pos="3233738" algn="r"/>
              </a:tabLst>
            </a:pPr>
            <a:r>
              <a:rPr lang="de-DE" altLang="de-DE" sz="800" dirty="0">
                <a:latin typeface="AvenirNext LT Pro MediumCn" panose="020B0506020202020204" pitchFamily="34" charset="77"/>
              </a:rPr>
              <a:t>	Sanger, </a:t>
            </a:r>
            <a:r>
              <a:rPr lang="de-DE" altLang="de-DE" sz="800" dirty="0" err="1">
                <a:latin typeface="AvenirNext LT Pro MediumCn" panose="020B0506020202020204" pitchFamily="34" charset="77"/>
              </a:rPr>
              <a:t>Maxam</a:t>
            </a:r>
            <a:r>
              <a:rPr lang="de-DE" altLang="de-DE" sz="800" dirty="0">
                <a:latin typeface="AvenirNext LT Pro MediumCn" panose="020B0506020202020204" pitchFamily="34" charset="77"/>
              </a:rPr>
              <a:t>, Gilbert: DNA-Sequenzierung</a:t>
            </a:r>
            <a:endParaRPr lang="de-DE" altLang="de-DE" sz="1000" dirty="0">
              <a:solidFill>
                <a:schemeClr val="accent5">
                  <a:lumMod val="75000"/>
                </a:schemeClr>
              </a:solidFill>
              <a:latin typeface="AvenirNext LT Pro Cn" panose="020B0506020202020204" pitchFamily="34" charset="77"/>
              <a:ea typeface="+mn-ea"/>
            </a:endParaRPr>
          </a:p>
          <a:p>
            <a:pPr marL="466725" lvl="4" algn="r">
              <a:lnSpc>
                <a:spcPts val="1100"/>
              </a:lnSpc>
              <a:tabLst>
                <a:tab pos="2443163" algn="r"/>
                <a:tab pos="3233738" algn="r"/>
              </a:tabLst>
            </a:pPr>
            <a:r>
              <a:rPr lang="de-DE" altLang="de-DE" sz="800" dirty="0">
                <a:latin typeface="AvenirNext LT Pro MediumCn" panose="020B0506020202020204" pitchFamily="34" charset="77"/>
              </a:rPr>
              <a:t>	Genentech Inc.: Herstellung von </a:t>
            </a:r>
            <a:r>
              <a:rPr lang="de-DE" altLang="de-DE" sz="800" dirty="0" err="1">
                <a:latin typeface="AvenirNext LT Pro MediumCn" panose="020B0506020202020204" pitchFamily="34" charset="77"/>
              </a:rPr>
              <a:t>Somatosin</a:t>
            </a:r>
            <a:endParaRPr lang="de-DE" altLang="de-DE" sz="800" dirty="0">
              <a:noFill/>
              <a:latin typeface="AvenirNext LT Pro MediumCn" panose="020B0506020202020204" pitchFamily="34" charset="77"/>
            </a:endParaRPr>
          </a:p>
        </p:txBody>
      </p:sp>
      <p:sp>
        <p:nvSpPr>
          <p:cNvPr id="5" name="Rectangle 27">
            <a:extLst>
              <a:ext uri="{FF2B5EF4-FFF2-40B4-BE49-F238E27FC236}">
                <a16:creationId xmlns:a16="http://schemas.microsoft.com/office/drawing/2014/main" id="{C1E25E10-F71D-1D5B-5329-F9920F23E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6953" y="1706937"/>
            <a:ext cx="3325327" cy="27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333500"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524000"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714500"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05000"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6220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1940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276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33800"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ts val="1100"/>
              </a:lnSpc>
              <a:tabLst>
                <a:tab pos="1060450" algn="l"/>
              </a:tabLst>
            </a:pPr>
            <a:r>
              <a:rPr lang="de-DE" altLang="de-DE" sz="800" spc="10" dirty="0">
                <a:solidFill>
                  <a:srgbClr val="0D0C0C"/>
                </a:solidFill>
                <a:latin typeface="AvenirNext LT Pro MediumCn" panose="020B0506020202020204" pitchFamily="34" charset="77"/>
                <a:ea typeface="+mn-ea"/>
              </a:rPr>
              <a:t>Hooke und Leeuwenhoek bauen erste Mikroskope </a:t>
            </a:r>
          </a:p>
          <a:p>
            <a:pPr>
              <a:lnSpc>
                <a:spcPts val="1100"/>
              </a:lnSpc>
              <a:tabLst>
                <a:tab pos="1060450" algn="l"/>
              </a:tabLst>
            </a:pPr>
            <a:r>
              <a:rPr lang="de-DE" altLang="de-DE" sz="800" spc="10" dirty="0">
                <a:solidFill>
                  <a:srgbClr val="0D0C0C"/>
                </a:solidFill>
                <a:latin typeface="AvenirNext LT Pro MediumCn" panose="020B0506020202020204" pitchFamily="34" charset="77"/>
                <a:ea typeface="+mn-ea"/>
              </a:rPr>
              <a:t>und beschreiben höhere Zellen und Bakterien.</a:t>
            </a:r>
          </a:p>
        </p:txBody>
      </p:sp>
    </p:spTree>
    <p:extLst>
      <p:ext uri="{BB962C8B-B14F-4D97-AF65-F5344CB8AC3E}">
        <p14:creationId xmlns:p14="http://schemas.microsoft.com/office/powerpoint/2010/main" val="309589255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Vergleich Prokaryoten / Eukaryoten (hier Beispiel tierische Zelle)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5FF23E4-E684-9356-855E-AECE088EF7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23951" y="2723562"/>
            <a:ext cx="6102274" cy="2094271"/>
          </a:xfrm>
          <a:prstGeom prst="rect">
            <a:avLst/>
          </a:prstGeom>
        </p:spPr>
      </p:pic>
      <p:sp>
        <p:nvSpPr>
          <p:cNvPr id="22" name="Line 14">
            <a:extLst>
              <a:ext uri="{FF2B5EF4-FFF2-40B4-BE49-F238E27FC236}">
                <a16:creationId xmlns:a16="http://schemas.microsoft.com/office/drawing/2014/main" id="{48631410-48C4-4A63-AEBE-635FBACD0E52}"/>
              </a:ext>
            </a:extLst>
          </p:cNvPr>
          <p:cNvSpPr>
            <a:spLocks noChangeShapeType="1"/>
          </p:cNvSpPr>
          <p:nvPr/>
        </p:nvSpPr>
        <p:spPr bwMode="auto">
          <a:xfrm>
            <a:off x="885411" y="2112262"/>
            <a:ext cx="0" cy="1138242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23" name="Text Box 15">
            <a:extLst>
              <a:ext uri="{FF2B5EF4-FFF2-40B4-BE49-F238E27FC236}">
                <a16:creationId xmlns:a16="http://schemas.microsoft.com/office/drawing/2014/main" id="{3C025390-C9D9-2D9A-3160-B8E12D326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345" y="1798701"/>
            <a:ext cx="32541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Zellwand</a:t>
            </a:r>
          </a:p>
        </p:txBody>
      </p:sp>
      <p:sp>
        <p:nvSpPr>
          <p:cNvPr id="24" name="Line 16">
            <a:extLst>
              <a:ext uri="{FF2B5EF4-FFF2-40B4-BE49-F238E27FC236}">
                <a16:creationId xmlns:a16="http://schemas.microsoft.com/office/drawing/2014/main" id="{C52FB18F-FAED-B2C0-FAB7-F0EBA132E43E}"/>
              </a:ext>
            </a:extLst>
          </p:cNvPr>
          <p:cNvSpPr>
            <a:spLocks noChangeShapeType="1"/>
          </p:cNvSpPr>
          <p:nvPr/>
        </p:nvSpPr>
        <p:spPr bwMode="auto">
          <a:xfrm>
            <a:off x="746590" y="1926093"/>
            <a:ext cx="0" cy="1451555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25" name="Line 17">
            <a:extLst>
              <a:ext uri="{FF2B5EF4-FFF2-40B4-BE49-F238E27FC236}">
                <a16:creationId xmlns:a16="http://schemas.microsoft.com/office/drawing/2014/main" id="{3961F71B-B17D-0AF6-D73F-BD34DAB90D9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09142" y="2684940"/>
            <a:ext cx="0" cy="598010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28" name="Line 20">
            <a:extLst>
              <a:ext uri="{FF2B5EF4-FFF2-40B4-BE49-F238E27FC236}">
                <a16:creationId xmlns:a16="http://schemas.microsoft.com/office/drawing/2014/main" id="{05BA5817-1AEA-24EA-DAE6-9064ECEEAC8B}"/>
              </a:ext>
            </a:extLst>
          </p:cNvPr>
          <p:cNvSpPr>
            <a:spLocks noChangeShapeType="1"/>
          </p:cNvSpPr>
          <p:nvPr/>
        </p:nvSpPr>
        <p:spPr bwMode="auto">
          <a:xfrm>
            <a:off x="1582407" y="2879835"/>
            <a:ext cx="0" cy="807460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29" name="Text Box 21">
            <a:extLst>
              <a:ext uri="{FF2B5EF4-FFF2-40B4-BE49-F238E27FC236}">
                <a16:creationId xmlns:a16="http://schemas.microsoft.com/office/drawing/2014/main" id="{485EC473-1284-DDCD-3CAA-885474E7C6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6237" y="2756891"/>
            <a:ext cx="77425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Bakterienchromosom</a:t>
            </a:r>
          </a:p>
        </p:txBody>
      </p:sp>
      <p:sp>
        <p:nvSpPr>
          <p:cNvPr id="32" name="Line 24">
            <a:extLst>
              <a:ext uri="{FF2B5EF4-FFF2-40B4-BE49-F238E27FC236}">
                <a16:creationId xmlns:a16="http://schemas.microsoft.com/office/drawing/2014/main" id="{71F93404-1087-95EA-DC56-867EEDC237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124514" y="3076485"/>
            <a:ext cx="0" cy="955765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34" name="Line 26">
            <a:extLst>
              <a:ext uri="{FF2B5EF4-FFF2-40B4-BE49-F238E27FC236}">
                <a16:creationId xmlns:a16="http://schemas.microsoft.com/office/drawing/2014/main" id="{73ED9E9D-3944-01E2-FF5A-5D7C3F028C39}"/>
              </a:ext>
            </a:extLst>
          </p:cNvPr>
          <p:cNvSpPr>
            <a:spLocks noChangeShapeType="1"/>
          </p:cNvSpPr>
          <p:nvPr/>
        </p:nvSpPr>
        <p:spPr bwMode="auto">
          <a:xfrm>
            <a:off x="1089444" y="2310763"/>
            <a:ext cx="0" cy="1005055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35" name="Text Box 29">
            <a:extLst>
              <a:ext uri="{FF2B5EF4-FFF2-40B4-BE49-F238E27FC236}">
                <a16:creationId xmlns:a16="http://schemas.microsoft.com/office/drawing/2014/main" id="{B0D394D0-DD54-6C88-9296-3654AF29A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808" y="1594670"/>
            <a:ext cx="665247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Bakterienzelle</a:t>
            </a:r>
          </a:p>
        </p:txBody>
      </p:sp>
      <p:sp>
        <p:nvSpPr>
          <p:cNvPr id="36" name="Text Box 30">
            <a:extLst>
              <a:ext uri="{FF2B5EF4-FFF2-40B4-BE49-F238E27FC236}">
                <a16:creationId xmlns:a16="http://schemas.microsoft.com/office/drawing/2014/main" id="{EE3D7F87-CD39-C15F-D285-8124BA5F85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3242" y="1594670"/>
            <a:ext cx="387927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Tierzelle</a:t>
            </a:r>
          </a:p>
        </p:txBody>
      </p:sp>
      <p:sp>
        <p:nvSpPr>
          <p:cNvPr id="38" name="Text Box 32">
            <a:extLst>
              <a:ext uri="{FF2B5EF4-FFF2-40B4-BE49-F238E27FC236}">
                <a16:creationId xmlns:a16="http://schemas.microsoft.com/office/drawing/2014/main" id="{C4C889A4-3DD3-4BB0-4C2C-8870683DE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0791" y="1990339"/>
            <a:ext cx="61875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Plasmamembran</a:t>
            </a:r>
          </a:p>
        </p:txBody>
      </p:sp>
      <p:sp>
        <p:nvSpPr>
          <p:cNvPr id="39" name="Line 33">
            <a:extLst>
              <a:ext uri="{FF2B5EF4-FFF2-40B4-BE49-F238E27FC236}">
                <a16:creationId xmlns:a16="http://schemas.microsoft.com/office/drawing/2014/main" id="{66B2FC7B-3BC6-7CF2-B7C8-E0F3173A7878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8955" y="2109945"/>
            <a:ext cx="0" cy="1556937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40" name="Text Box 34">
            <a:extLst>
              <a:ext uri="{FF2B5EF4-FFF2-40B4-BE49-F238E27FC236}">
                <a16:creationId xmlns:a16="http://schemas.microsoft.com/office/drawing/2014/main" id="{D004B2D5-76F8-4230-6FD7-4A4D87D8DF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9342" y="2178286"/>
            <a:ext cx="31739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Ribosom</a:t>
            </a:r>
          </a:p>
        </p:txBody>
      </p:sp>
      <p:sp>
        <p:nvSpPr>
          <p:cNvPr id="42" name="Text Box 36">
            <a:extLst>
              <a:ext uri="{FF2B5EF4-FFF2-40B4-BE49-F238E27FC236}">
                <a16:creationId xmlns:a16="http://schemas.microsoft.com/office/drawing/2014/main" id="{F3A1A9AE-83C2-68A3-B452-39C63D925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1387" y="2373615"/>
            <a:ext cx="30617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 err="1">
                <a:latin typeface="AvenirNext LT Pro Cn" panose="020B0506020202020204" pitchFamily="34" charset="77"/>
              </a:rPr>
              <a:t>Polysom</a:t>
            </a:r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44" name="Text Box 38">
            <a:extLst>
              <a:ext uri="{FF2B5EF4-FFF2-40B4-BE49-F238E27FC236}">
                <a16:creationId xmlns:a16="http://schemas.microsoft.com/office/drawing/2014/main" id="{621C761A-721C-387C-FD6D-661EB85459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9094" y="2561932"/>
            <a:ext cx="42159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Cytoplasma</a:t>
            </a:r>
          </a:p>
        </p:txBody>
      </p:sp>
      <p:sp>
        <p:nvSpPr>
          <p:cNvPr id="46" name="Text Box 40">
            <a:extLst>
              <a:ext uri="{FF2B5EF4-FFF2-40B4-BE49-F238E27FC236}">
                <a16:creationId xmlns:a16="http://schemas.microsoft.com/office/drawing/2014/main" id="{903531F6-A401-CA7B-9EA8-F65F92CB2A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6042" y="1996869"/>
            <a:ext cx="56425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Mitochondrium</a:t>
            </a:r>
          </a:p>
        </p:txBody>
      </p:sp>
      <p:sp>
        <p:nvSpPr>
          <p:cNvPr id="48" name="Text Box 42">
            <a:extLst>
              <a:ext uri="{FF2B5EF4-FFF2-40B4-BE49-F238E27FC236}">
                <a16:creationId xmlns:a16="http://schemas.microsoft.com/office/drawing/2014/main" id="{20D088A8-9FA2-0100-0C96-71488954A3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1929" y="2148873"/>
            <a:ext cx="46807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Golgiapparat</a:t>
            </a:r>
          </a:p>
        </p:txBody>
      </p:sp>
      <p:sp>
        <p:nvSpPr>
          <p:cNvPr id="50" name="Text Box 44">
            <a:extLst>
              <a:ext uri="{FF2B5EF4-FFF2-40B4-BE49-F238E27FC236}">
                <a16:creationId xmlns:a16="http://schemas.microsoft.com/office/drawing/2014/main" id="{F5C8F17B-6825-BCB2-1F9B-63B687014C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4626" y="2300877"/>
            <a:ext cx="107882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Endoplasmatisches </a:t>
            </a:r>
            <a:r>
              <a:rPr lang="de-DE" altLang="de-DE" sz="800" dirty="0" err="1">
                <a:latin typeface="AvenirNext LT Pro Cn" panose="020B0506020202020204" pitchFamily="34" charset="77"/>
              </a:rPr>
              <a:t>Reticulum</a:t>
            </a:r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52" name="Text Box 46">
            <a:extLst>
              <a:ext uri="{FF2B5EF4-FFF2-40B4-BE49-F238E27FC236}">
                <a16:creationId xmlns:a16="http://schemas.microsoft.com/office/drawing/2014/main" id="{28BCE74B-97B1-7F8C-AC61-47AC75C978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3255" y="2452881"/>
            <a:ext cx="527388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Kernmembran</a:t>
            </a:r>
          </a:p>
        </p:txBody>
      </p:sp>
      <p:sp>
        <p:nvSpPr>
          <p:cNvPr id="54" name="Text Box 48">
            <a:extLst>
              <a:ext uri="{FF2B5EF4-FFF2-40B4-BE49-F238E27FC236}">
                <a16:creationId xmlns:a16="http://schemas.microsoft.com/office/drawing/2014/main" id="{C6FDDA4A-3B89-FD78-0E5D-1DAACFD38A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9667" y="2604885"/>
            <a:ext cx="29014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Zellkern</a:t>
            </a:r>
          </a:p>
        </p:txBody>
      </p:sp>
      <p:sp>
        <p:nvSpPr>
          <p:cNvPr id="57" name="Text Box 50">
            <a:extLst>
              <a:ext uri="{FF2B5EF4-FFF2-40B4-BE49-F238E27FC236}">
                <a16:creationId xmlns:a16="http://schemas.microsoft.com/office/drawing/2014/main" id="{F3A33556-AD34-68BA-393E-5D0047C1E7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2775" y="2729882"/>
            <a:ext cx="35747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Nucleolus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835ED459-D64D-8841-0D7D-3266257F1029}"/>
              </a:ext>
            </a:extLst>
          </p:cNvPr>
          <p:cNvGrpSpPr/>
          <p:nvPr/>
        </p:nvGrpSpPr>
        <p:grpSpPr>
          <a:xfrm>
            <a:off x="1378792" y="4682758"/>
            <a:ext cx="1154941" cy="215562"/>
            <a:chOff x="2238277" y="4640134"/>
            <a:chExt cx="1154941" cy="215562"/>
          </a:xfrm>
        </p:grpSpPr>
        <p:sp>
          <p:nvSpPr>
            <p:cNvPr id="63" name="Line 53">
              <a:extLst>
                <a:ext uri="{FF2B5EF4-FFF2-40B4-BE49-F238E27FC236}">
                  <a16:creationId xmlns:a16="http://schemas.microsoft.com/office/drawing/2014/main" id="{6D74410C-7995-7F24-C8A6-1171BC2548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38278" y="4707198"/>
              <a:ext cx="0" cy="10538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0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65" name="Line 54">
              <a:extLst>
                <a:ext uri="{FF2B5EF4-FFF2-40B4-BE49-F238E27FC236}">
                  <a16:creationId xmlns:a16="http://schemas.microsoft.com/office/drawing/2014/main" id="{456C5B17-CCC8-CCE2-5FB0-8769CF6FA53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3222205" y="4589356"/>
              <a:ext cx="0" cy="34202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0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67" name="Line 55">
              <a:extLst>
                <a:ext uri="{FF2B5EF4-FFF2-40B4-BE49-F238E27FC236}">
                  <a16:creationId xmlns:a16="http://schemas.microsoft.com/office/drawing/2014/main" id="{B69922FC-9E70-24D3-1DBC-37829C407C9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2451925" y="4547201"/>
              <a:ext cx="0" cy="42729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0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68" name="Text Box 56">
              <a:extLst>
                <a:ext uri="{FF2B5EF4-FFF2-40B4-BE49-F238E27FC236}">
                  <a16:creationId xmlns:a16="http://schemas.microsoft.com/office/drawing/2014/main" id="{295BB06F-563D-DC68-57AB-4853E75B0E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6009" y="4640134"/>
              <a:ext cx="437833" cy="2155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de-DE" altLang="de-DE" sz="800" dirty="0">
                  <a:latin typeface="AvenirNext LT Pro MediumCn" panose="020B0506020202020204" pitchFamily="34" charset="77"/>
                </a:rPr>
                <a:t>10 µm</a:t>
              </a:r>
            </a:p>
          </p:txBody>
        </p:sp>
        <p:sp>
          <p:nvSpPr>
            <p:cNvPr id="69" name="Line 57">
              <a:extLst>
                <a:ext uri="{FF2B5EF4-FFF2-40B4-BE49-F238E27FC236}">
                  <a16:creationId xmlns:a16="http://schemas.microsoft.com/office/drawing/2014/main" id="{27700330-6669-DEF7-AF62-83D738CFC9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87950" y="4707198"/>
              <a:ext cx="0" cy="10538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000" dirty="0">
                <a:latin typeface="AvenirNext LT Pro Cn" panose="020B0506020202020204" pitchFamily="34" charset="77"/>
              </a:endParaRPr>
            </a:p>
          </p:txBody>
        </p:sp>
      </p:grpSp>
      <p:sp>
        <p:nvSpPr>
          <p:cNvPr id="72" name="Text Box 59">
            <a:extLst>
              <a:ext uri="{FF2B5EF4-FFF2-40B4-BE49-F238E27FC236}">
                <a16:creationId xmlns:a16="http://schemas.microsoft.com/office/drawing/2014/main" id="{6F5B8CBE-C29C-383E-68DF-602F951ED5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005" y="4607699"/>
            <a:ext cx="5963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Die Zellen im 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Größenvergleich</a:t>
            </a:r>
          </a:p>
        </p:txBody>
      </p:sp>
      <p:sp>
        <p:nvSpPr>
          <p:cNvPr id="97" name="Text Box 84">
            <a:extLst>
              <a:ext uri="{FF2B5EF4-FFF2-40B4-BE49-F238E27FC236}">
                <a16:creationId xmlns:a16="http://schemas.microsoft.com/office/drawing/2014/main" id="{A45C438B-5274-9F2D-944C-2B5DC941D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306" y="1990339"/>
            <a:ext cx="61875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Plasmamembran</a:t>
            </a:r>
          </a:p>
        </p:txBody>
      </p:sp>
      <p:sp>
        <p:nvSpPr>
          <p:cNvPr id="102" name="Text Box 89">
            <a:extLst>
              <a:ext uri="{FF2B5EF4-FFF2-40B4-BE49-F238E27FC236}">
                <a16:creationId xmlns:a16="http://schemas.microsoft.com/office/drawing/2014/main" id="{39024418-8ECC-10CB-7408-7443776211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5705" y="2373615"/>
            <a:ext cx="30617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 err="1">
                <a:latin typeface="AvenirNext LT Pro Cn" panose="020B0506020202020204" pitchFamily="34" charset="77"/>
              </a:rPr>
              <a:t>Polysom</a:t>
            </a:r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103" name="Text Box 90">
            <a:extLst>
              <a:ext uri="{FF2B5EF4-FFF2-40B4-BE49-F238E27FC236}">
                <a16:creationId xmlns:a16="http://schemas.microsoft.com/office/drawing/2014/main" id="{D2AEE267-929A-D403-0DBB-961103917D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7930" y="2561932"/>
            <a:ext cx="42159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Cytoplasma</a:t>
            </a:r>
          </a:p>
        </p:txBody>
      </p:sp>
      <p:sp>
        <p:nvSpPr>
          <p:cNvPr id="107" name="Text Box 94">
            <a:extLst>
              <a:ext uri="{FF2B5EF4-FFF2-40B4-BE49-F238E27FC236}">
                <a16:creationId xmlns:a16="http://schemas.microsoft.com/office/drawing/2014/main" id="{409453C9-8C7D-0C91-450A-3052D12300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2268" y="2948527"/>
            <a:ext cx="103233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Plasmid (extrachromosomal)</a:t>
            </a:r>
          </a:p>
        </p:txBody>
      </p:sp>
      <p:sp>
        <p:nvSpPr>
          <p:cNvPr id="109" name="Text Box 96">
            <a:extLst>
              <a:ext uri="{FF2B5EF4-FFF2-40B4-BE49-F238E27FC236}">
                <a16:creationId xmlns:a16="http://schemas.microsoft.com/office/drawing/2014/main" id="{EC07C24B-ADD0-808C-3DF5-3E5D75425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78" y="2178286"/>
            <a:ext cx="31739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Ribosom</a:t>
            </a:r>
          </a:p>
        </p:txBody>
      </p:sp>
      <p:sp>
        <p:nvSpPr>
          <p:cNvPr id="113" name="Line 17">
            <a:extLst>
              <a:ext uri="{FF2B5EF4-FFF2-40B4-BE49-F238E27FC236}">
                <a16:creationId xmlns:a16="http://schemas.microsoft.com/office/drawing/2014/main" id="{F0B93169-DCC1-DD50-1454-FA9BAC77FF2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34749" y="2505398"/>
            <a:ext cx="0" cy="895027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116" name="Line 33">
            <a:extLst>
              <a:ext uri="{FF2B5EF4-FFF2-40B4-BE49-F238E27FC236}">
                <a16:creationId xmlns:a16="http://schemas.microsoft.com/office/drawing/2014/main" id="{12FE840A-2220-03E4-FFB8-D5F53B275D9D}"/>
              </a:ext>
            </a:extLst>
          </p:cNvPr>
          <p:cNvSpPr>
            <a:spLocks noChangeShapeType="1"/>
          </p:cNvSpPr>
          <p:nvPr/>
        </p:nvSpPr>
        <p:spPr bwMode="auto">
          <a:xfrm>
            <a:off x="4278335" y="2297147"/>
            <a:ext cx="0" cy="1528939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117" name="Line 33">
            <a:extLst>
              <a:ext uri="{FF2B5EF4-FFF2-40B4-BE49-F238E27FC236}">
                <a16:creationId xmlns:a16="http://schemas.microsoft.com/office/drawing/2014/main" id="{A9B1D9C1-2596-430D-3573-A14EBAB1CA26}"/>
              </a:ext>
            </a:extLst>
          </p:cNvPr>
          <p:cNvSpPr>
            <a:spLocks noChangeShapeType="1"/>
          </p:cNvSpPr>
          <p:nvPr/>
        </p:nvSpPr>
        <p:spPr bwMode="auto">
          <a:xfrm>
            <a:off x="4452570" y="2492637"/>
            <a:ext cx="0" cy="650012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118" name="Line 33">
            <a:extLst>
              <a:ext uri="{FF2B5EF4-FFF2-40B4-BE49-F238E27FC236}">
                <a16:creationId xmlns:a16="http://schemas.microsoft.com/office/drawing/2014/main" id="{44ADB533-E284-7A68-9111-F243DC6F95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0144" y="2676331"/>
            <a:ext cx="0" cy="313841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119" name="Line 33">
            <a:extLst>
              <a:ext uri="{FF2B5EF4-FFF2-40B4-BE49-F238E27FC236}">
                <a16:creationId xmlns:a16="http://schemas.microsoft.com/office/drawing/2014/main" id="{77C9B81E-8B1C-6FF8-0865-32199F236FE6}"/>
              </a:ext>
            </a:extLst>
          </p:cNvPr>
          <p:cNvSpPr>
            <a:spLocks noChangeShapeType="1"/>
          </p:cNvSpPr>
          <p:nvPr/>
        </p:nvSpPr>
        <p:spPr bwMode="auto">
          <a:xfrm>
            <a:off x="5264206" y="2109697"/>
            <a:ext cx="0" cy="900385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120" name="Line 33">
            <a:extLst>
              <a:ext uri="{FF2B5EF4-FFF2-40B4-BE49-F238E27FC236}">
                <a16:creationId xmlns:a16="http://schemas.microsoft.com/office/drawing/2014/main" id="{03DBC616-1C33-EBD5-7BE8-B3AFAF7B669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73866" y="2264501"/>
            <a:ext cx="0" cy="2288248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122" name="Line 33">
            <a:extLst>
              <a:ext uri="{FF2B5EF4-FFF2-40B4-BE49-F238E27FC236}">
                <a16:creationId xmlns:a16="http://schemas.microsoft.com/office/drawing/2014/main" id="{491BC429-3C7D-CA63-087B-B8413137FFC4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4868" y="2416821"/>
            <a:ext cx="0" cy="898997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123" name="Line 33">
            <a:extLst>
              <a:ext uri="{FF2B5EF4-FFF2-40B4-BE49-F238E27FC236}">
                <a16:creationId xmlns:a16="http://schemas.microsoft.com/office/drawing/2014/main" id="{24C3988B-AF88-069F-88CD-4535231A7E9C}"/>
              </a:ext>
            </a:extLst>
          </p:cNvPr>
          <p:cNvSpPr>
            <a:spLocks noChangeShapeType="1"/>
          </p:cNvSpPr>
          <p:nvPr/>
        </p:nvSpPr>
        <p:spPr bwMode="auto">
          <a:xfrm>
            <a:off x="5780509" y="2566294"/>
            <a:ext cx="0" cy="988073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124" name="Line 33">
            <a:extLst>
              <a:ext uri="{FF2B5EF4-FFF2-40B4-BE49-F238E27FC236}">
                <a16:creationId xmlns:a16="http://schemas.microsoft.com/office/drawing/2014/main" id="{95A934ED-149E-F5C8-6352-30FE6ECF86E1}"/>
              </a:ext>
            </a:extLst>
          </p:cNvPr>
          <p:cNvSpPr>
            <a:spLocks noChangeShapeType="1"/>
          </p:cNvSpPr>
          <p:nvPr/>
        </p:nvSpPr>
        <p:spPr bwMode="auto">
          <a:xfrm>
            <a:off x="5913749" y="2723634"/>
            <a:ext cx="0" cy="963661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125" name="Line 33">
            <a:extLst>
              <a:ext uri="{FF2B5EF4-FFF2-40B4-BE49-F238E27FC236}">
                <a16:creationId xmlns:a16="http://schemas.microsoft.com/office/drawing/2014/main" id="{1EB9A60A-379B-90EE-7630-F1D41C8BE29E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8041" y="2852993"/>
            <a:ext cx="0" cy="1179257"/>
          </a:xfrm>
          <a:prstGeom prst="line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6453273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rafik 70">
            <a:extLst>
              <a:ext uri="{FF2B5EF4-FFF2-40B4-BE49-F238E27FC236}">
                <a16:creationId xmlns:a16="http://schemas.microsoft.com/office/drawing/2014/main" id="{751614BE-8306-D478-69FC-661055DD1E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19138" y="1619681"/>
            <a:ext cx="6084887" cy="3375084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Biofabrik Zelle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cxnSp>
        <p:nvCxnSpPr>
          <p:cNvPr id="56" name="Gerade Verbindung 55">
            <a:extLst>
              <a:ext uri="{FF2B5EF4-FFF2-40B4-BE49-F238E27FC236}">
                <a16:creationId xmlns:a16="http://schemas.microsoft.com/office/drawing/2014/main" id="{B8733F6C-CCA7-D31C-0015-78E0BFB0BAF5}"/>
              </a:ext>
            </a:extLst>
          </p:cNvPr>
          <p:cNvCxnSpPr>
            <a:cxnSpLocks/>
          </p:cNvCxnSpPr>
          <p:nvPr/>
        </p:nvCxnSpPr>
        <p:spPr bwMode="auto">
          <a:xfrm>
            <a:off x="1778954" y="3770626"/>
            <a:ext cx="3376646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triangle" w="med" len="sm"/>
            <a:tailEnd type="triangle" w="med" len="sm"/>
          </a:ln>
          <a:effectLst/>
        </p:spPr>
      </p:cxnSp>
      <p:cxnSp>
        <p:nvCxnSpPr>
          <p:cNvPr id="58" name="Gerade Verbindung 57">
            <a:extLst>
              <a:ext uri="{FF2B5EF4-FFF2-40B4-BE49-F238E27FC236}">
                <a16:creationId xmlns:a16="http://schemas.microsoft.com/office/drawing/2014/main" id="{4982C062-5383-ADF0-0FB4-73BA2BA009FE}"/>
              </a:ext>
            </a:extLst>
          </p:cNvPr>
          <p:cNvCxnSpPr>
            <a:cxnSpLocks/>
          </p:cNvCxnSpPr>
          <p:nvPr/>
        </p:nvCxnSpPr>
        <p:spPr bwMode="auto">
          <a:xfrm>
            <a:off x="1778954" y="2604772"/>
            <a:ext cx="4238112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triangle" w="med" len="sm"/>
            <a:tailEnd type="triangle" w="med" len="sm"/>
          </a:ln>
          <a:effectLst/>
        </p:spPr>
      </p:cxnSp>
      <p:cxnSp>
        <p:nvCxnSpPr>
          <p:cNvPr id="60" name="Gerade Verbindung 59">
            <a:extLst>
              <a:ext uri="{FF2B5EF4-FFF2-40B4-BE49-F238E27FC236}">
                <a16:creationId xmlns:a16="http://schemas.microsoft.com/office/drawing/2014/main" id="{E71F2CB2-1F69-56D7-44E1-61135C17185E}"/>
              </a:ext>
            </a:extLst>
          </p:cNvPr>
          <p:cNvCxnSpPr>
            <a:cxnSpLocks/>
          </p:cNvCxnSpPr>
          <p:nvPr/>
        </p:nvCxnSpPr>
        <p:spPr bwMode="auto">
          <a:xfrm>
            <a:off x="2105342" y="3296208"/>
            <a:ext cx="4288468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triangle" w="med" len="sm"/>
            <a:tailEnd type="triangle" w="med" len="sm"/>
          </a:ln>
          <a:effectLst/>
        </p:spPr>
      </p:cxnSp>
      <p:cxnSp>
        <p:nvCxnSpPr>
          <p:cNvPr id="62" name="Gerade Verbindung 61">
            <a:extLst>
              <a:ext uri="{FF2B5EF4-FFF2-40B4-BE49-F238E27FC236}">
                <a16:creationId xmlns:a16="http://schemas.microsoft.com/office/drawing/2014/main" id="{FB57D696-641A-7685-F2CC-09393D7211D0}"/>
              </a:ext>
            </a:extLst>
          </p:cNvPr>
          <p:cNvCxnSpPr>
            <a:cxnSpLocks/>
          </p:cNvCxnSpPr>
          <p:nvPr/>
        </p:nvCxnSpPr>
        <p:spPr bwMode="auto">
          <a:xfrm>
            <a:off x="1899521" y="1950037"/>
            <a:ext cx="2829826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triangle" w="med" len="sm"/>
            <a:tailEnd type="triangle" w="med" len="sm"/>
          </a:ln>
          <a:effectLst/>
        </p:spPr>
      </p:cxnSp>
      <p:cxnSp>
        <p:nvCxnSpPr>
          <p:cNvPr id="64" name="Gerade Verbindung 63">
            <a:extLst>
              <a:ext uri="{FF2B5EF4-FFF2-40B4-BE49-F238E27FC236}">
                <a16:creationId xmlns:a16="http://schemas.microsoft.com/office/drawing/2014/main" id="{BC5C5162-13E1-B67D-F6F0-777D8FDF58D7}"/>
              </a:ext>
            </a:extLst>
          </p:cNvPr>
          <p:cNvCxnSpPr>
            <a:cxnSpLocks/>
          </p:cNvCxnSpPr>
          <p:nvPr/>
        </p:nvCxnSpPr>
        <p:spPr bwMode="auto">
          <a:xfrm>
            <a:off x="1756621" y="4615858"/>
            <a:ext cx="3713457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triangle" w="med" len="sm"/>
            <a:tailEnd type="triangle" w="med" len="sm"/>
          </a:ln>
          <a:effectLst/>
        </p:spPr>
      </p:cxnSp>
      <p:cxnSp>
        <p:nvCxnSpPr>
          <p:cNvPr id="66" name="Gerade Verbindung 65">
            <a:extLst>
              <a:ext uri="{FF2B5EF4-FFF2-40B4-BE49-F238E27FC236}">
                <a16:creationId xmlns:a16="http://schemas.microsoft.com/office/drawing/2014/main" id="{67FD5A7D-F435-4E00-55AF-26D4C3DE60F6}"/>
              </a:ext>
            </a:extLst>
          </p:cNvPr>
          <p:cNvCxnSpPr>
            <a:cxnSpLocks/>
          </p:cNvCxnSpPr>
          <p:nvPr/>
        </p:nvCxnSpPr>
        <p:spPr bwMode="auto">
          <a:xfrm>
            <a:off x="1564785" y="3006729"/>
            <a:ext cx="3492572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triangle" w="med" len="sm"/>
            <a:tailEnd type="triangle" w="med" len="sm"/>
          </a:ln>
          <a:effectLst/>
        </p:spPr>
      </p:cxnSp>
      <p:sp>
        <p:nvSpPr>
          <p:cNvPr id="6" name="Text Box 5">
            <a:extLst>
              <a:ext uri="{FF2B5EF4-FFF2-40B4-BE49-F238E27FC236}">
                <a16:creationId xmlns:a16="http://schemas.microsoft.com/office/drawing/2014/main" id="{805B142A-DEB9-40C0-79DD-17159ABBF8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9188" y="1825656"/>
            <a:ext cx="98506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 err="1">
                <a:solidFill>
                  <a:schemeClr val="accent5">
                    <a:lumMod val="50000"/>
                  </a:schemeClr>
                </a:solidFill>
                <a:latin typeface="AvenirNext LT Pro MediumCn" panose="020B0506020202020204" pitchFamily="34" charset="77"/>
              </a:rPr>
              <a:t>Polysomen</a:t>
            </a:r>
            <a:endParaRPr lang="de-DE" altLang="de-DE" sz="800" dirty="0">
              <a:solidFill>
                <a:schemeClr val="accent5">
                  <a:lumMod val="50000"/>
                </a:schemeClr>
              </a:solidFill>
              <a:latin typeface="AvenirNext LT Pro MediumCn" panose="020B0506020202020204" pitchFamily="34" charset="77"/>
            </a:endParaRP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3DD32197-98C5-146E-A9EA-4FE05BED3C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9188" y="2479243"/>
            <a:ext cx="70675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solidFill>
                  <a:schemeClr val="accent6">
                    <a:lumMod val="75000"/>
                  </a:schemeClr>
                </a:solidFill>
                <a:latin typeface="AvenirNext LT Pro MediumCn" panose="020B0506020202020204" pitchFamily="34" charset="77"/>
              </a:rPr>
              <a:t>Mitochondrium</a:t>
            </a: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5C1ADC5A-E562-0A8D-BCEE-F354638399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9188" y="2755526"/>
            <a:ext cx="9850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solidFill>
                  <a:schemeClr val="accent4"/>
                </a:solidFill>
                <a:latin typeface="AvenirNext LT Pro MediumCn" panose="020B0506020202020204" pitchFamily="34" charset="77"/>
              </a:rPr>
              <a:t>Endoplasmatisches</a:t>
            </a:r>
          </a:p>
          <a:p>
            <a:r>
              <a:rPr lang="de-DE" altLang="de-DE" sz="800" dirty="0" err="1">
                <a:solidFill>
                  <a:schemeClr val="accent4"/>
                </a:solidFill>
                <a:latin typeface="AvenirNext LT Pro MediumCn" panose="020B0506020202020204" pitchFamily="34" charset="77"/>
              </a:rPr>
              <a:t>Reticulum</a:t>
            </a:r>
            <a:endParaRPr lang="de-DE" altLang="de-DE" sz="800" dirty="0">
              <a:solidFill>
                <a:schemeClr val="accent4"/>
              </a:solidFill>
              <a:latin typeface="AvenirNext LT Pro MediumCn" panose="020B0506020202020204" pitchFamily="34" charset="77"/>
            </a:endParaRP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DA659098-E692-5D41-E721-1D403C7C4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9188" y="3170580"/>
            <a:ext cx="324513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solidFill>
                  <a:schemeClr val="bg1">
                    <a:lumMod val="50000"/>
                  </a:schemeClr>
                </a:solidFill>
                <a:latin typeface="AvenirNext LT Pro MediumCn" panose="020B0506020202020204" pitchFamily="34" charset="77"/>
              </a:rPr>
              <a:t>Vesikel</a:t>
            </a: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4C62121C-A0C6-B5FB-1439-F0FCF6BF0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9188" y="3645775"/>
            <a:ext cx="369758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solidFill>
                  <a:srgbClr val="772367"/>
                </a:solidFill>
                <a:latin typeface="AvenirNext LT Pro MediumCn" panose="020B0506020202020204" pitchFamily="34" charset="77"/>
              </a:rPr>
              <a:t>Zellkern</a:t>
            </a:r>
          </a:p>
        </p:txBody>
      </p:sp>
      <p:sp>
        <p:nvSpPr>
          <p:cNvPr id="11" name="Text Box 10">
            <a:extLst>
              <a:ext uri="{FF2B5EF4-FFF2-40B4-BE49-F238E27FC236}">
                <a16:creationId xmlns:a16="http://schemas.microsoft.com/office/drawing/2014/main" id="{8CB60A93-CCE8-81DD-3BD3-5486A236F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9188" y="4487076"/>
            <a:ext cx="20594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solidFill>
                  <a:schemeClr val="accent5"/>
                </a:solidFill>
                <a:latin typeface="AvenirNext LT Pro MediumCn" panose="020B0506020202020204" pitchFamily="34" charset="77"/>
              </a:rPr>
              <a:t>Pore</a:t>
            </a:r>
          </a:p>
        </p:txBody>
      </p:sp>
      <p:sp>
        <p:nvSpPr>
          <p:cNvPr id="15" name="Text Box 12">
            <a:extLst>
              <a:ext uri="{FF2B5EF4-FFF2-40B4-BE49-F238E27FC236}">
                <a16:creationId xmlns:a16="http://schemas.microsoft.com/office/drawing/2014/main" id="{5769B0F2-9540-1176-D171-D8D7130E6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2671" y="2479245"/>
            <a:ext cx="43216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solidFill>
                  <a:schemeClr val="accent6">
                    <a:lumMod val="75000"/>
                  </a:schemeClr>
                </a:solidFill>
                <a:latin typeface="AvenirNext LT Pro MediumCn" panose="020B0506020202020204" pitchFamily="34" charset="77"/>
              </a:rPr>
              <a:t>Kraftwerk</a:t>
            </a:r>
          </a:p>
        </p:txBody>
      </p:sp>
      <p:sp>
        <p:nvSpPr>
          <p:cNvPr id="16" name="Text Box 13">
            <a:extLst>
              <a:ext uri="{FF2B5EF4-FFF2-40B4-BE49-F238E27FC236}">
                <a16:creationId xmlns:a16="http://schemas.microsoft.com/office/drawing/2014/main" id="{F6B2D378-2FD2-3E94-9B32-E0BB491D1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2671" y="2755528"/>
            <a:ext cx="55697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de-DE" altLang="de-DE" sz="800">
              <a:solidFill>
                <a:schemeClr val="accent4"/>
              </a:solidFill>
              <a:latin typeface="AvenirNext LT Pro MediumCn" panose="020B0506020202020204" pitchFamily="34" charset="77"/>
            </a:endParaRPr>
          </a:p>
          <a:p>
            <a:r>
              <a:rPr lang="de-DE" altLang="de-DE" sz="800">
                <a:solidFill>
                  <a:schemeClr val="accent4"/>
                </a:solidFill>
                <a:latin typeface="AvenirNext LT Pro MediumCn" panose="020B0506020202020204" pitchFamily="34" charset="77"/>
              </a:rPr>
              <a:t>Werksstraße</a:t>
            </a:r>
          </a:p>
        </p:txBody>
      </p:sp>
      <p:sp>
        <p:nvSpPr>
          <p:cNvPr id="17" name="Text Box 14">
            <a:extLst>
              <a:ext uri="{FF2B5EF4-FFF2-40B4-BE49-F238E27FC236}">
                <a16:creationId xmlns:a16="http://schemas.microsoft.com/office/drawing/2014/main" id="{FCF3F057-A4AD-B513-2655-C30AA35DC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2671" y="3170580"/>
            <a:ext cx="69427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solidFill>
                  <a:schemeClr val="bg1">
                    <a:lumMod val="50000"/>
                  </a:schemeClr>
                </a:solidFill>
                <a:latin typeface="AvenirNext LT Pro MediumCn" panose="020B0506020202020204" pitchFamily="34" charset="77"/>
              </a:rPr>
              <a:t>Vorratsbehälter</a:t>
            </a:r>
          </a:p>
        </p:txBody>
      </p:sp>
      <p:sp>
        <p:nvSpPr>
          <p:cNvPr id="18" name="Text Box 15">
            <a:extLst>
              <a:ext uri="{FF2B5EF4-FFF2-40B4-BE49-F238E27FC236}">
                <a16:creationId xmlns:a16="http://schemas.microsoft.com/office/drawing/2014/main" id="{AADD2F58-F3A6-F251-62B1-66751397C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2671" y="3645775"/>
            <a:ext cx="606902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>
                <a:solidFill>
                  <a:srgbClr val="772367"/>
                </a:solidFill>
                <a:latin typeface="AvenirNext LT Pro MediumCn" panose="020B0506020202020204" pitchFamily="34" charset="77"/>
              </a:rPr>
              <a:t>Management</a:t>
            </a:r>
          </a:p>
        </p:txBody>
      </p:sp>
      <p:sp>
        <p:nvSpPr>
          <p:cNvPr id="19" name="Text Box 16">
            <a:extLst>
              <a:ext uri="{FF2B5EF4-FFF2-40B4-BE49-F238E27FC236}">
                <a16:creationId xmlns:a16="http://schemas.microsoft.com/office/drawing/2014/main" id="{265F9A61-7976-0372-6724-68CE62763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2671" y="4487077"/>
            <a:ext cx="40564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solidFill>
                  <a:schemeClr val="accent5"/>
                </a:solidFill>
                <a:latin typeface="AvenirNext LT Pro MediumCn" panose="020B0506020202020204" pitchFamily="34" charset="77"/>
              </a:rPr>
              <a:t>Werkstor</a:t>
            </a:r>
          </a:p>
        </p:txBody>
      </p:sp>
      <p:cxnSp>
        <p:nvCxnSpPr>
          <p:cNvPr id="23" name="Gewinkelte Verbindung 22">
            <a:extLst>
              <a:ext uri="{FF2B5EF4-FFF2-40B4-BE49-F238E27FC236}">
                <a16:creationId xmlns:a16="http://schemas.microsoft.com/office/drawing/2014/main" id="{274C47CC-3428-5127-33C4-879909D6F91B}"/>
              </a:ext>
            </a:extLst>
          </p:cNvPr>
          <p:cNvCxnSpPr>
            <a:cxnSpLocks/>
          </p:cNvCxnSpPr>
          <p:nvPr/>
        </p:nvCxnSpPr>
        <p:spPr>
          <a:xfrm flipV="1">
            <a:off x="1363388" y="1950036"/>
            <a:ext cx="3265948" cy="282040"/>
          </a:xfrm>
          <a:prstGeom prst="bentConnector3">
            <a:avLst>
              <a:gd name="adj1" fmla="val 66281"/>
            </a:avLst>
          </a:prstGeom>
          <a:ln w="15875">
            <a:headEnd type="triangle" w="med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11">
            <a:extLst>
              <a:ext uri="{FF2B5EF4-FFF2-40B4-BE49-F238E27FC236}">
                <a16:creationId xmlns:a16="http://schemas.microsoft.com/office/drawing/2014/main" id="{15EF049F-880D-0EAB-2FBB-3E9D368115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2671" y="1823950"/>
            <a:ext cx="44308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solidFill>
                  <a:schemeClr val="accent5">
                    <a:lumMod val="50000"/>
                  </a:schemeClr>
                </a:solidFill>
                <a:latin typeface="AvenirNext LT Pro MediumCn" panose="020B0506020202020204" pitchFamily="34" charset="77"/>
              </a:rPr>
              <a:t>Fertigung</a:t>
            </a: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63002CE5-90DD-5336-8BA7-64F908D9D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9188" y="2109996"/>
            <a:ext cx="98506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solidFill>
                  <a:schemeClr val="accent5">
                    <a:lumMod val="50000"/>
                  </a:schemeClr>
                </a:solidFill>
                <a:latin typeface="AvenirNext LT Pro MediumCn" panose="020B0506020202020204" pitchFamily="34" charset="77"/>
              </a:rPr>
              <a:t>Golgi-Apparat</a:t>
            </a:r>
          </a:p>
        </p:txBody>
      </p:sp>
    </p:spTree>
    <p:extLst>
      <p:ext uri="{BB962C8B-B14F-4D97-AF65-F5344CB8AC3E}">
        <p14:creationId xmlns:p14="http://schemas.microsoft.com/office/powerpoint/2010/main" val="2447473006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Die "Genschere" CRISPR/Cas9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55C684B-A941-F1AD-FFBD-4AF78AC899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12302" b="12302"/>
          <a:stretch/>
        </p:blipFill>
        <p:spPr>
          <a:xfrm>
            <a:off x="287080" y="1389178"/>
            <a:ext cx="6579032" cy="353952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F2A7492-8239-947E-5EDF-EC77E5885EA2}"/>
              </a:ext>
            </a:extLst>
          </p:cNvPr>
          <p:cNvSpPr txBox="1"/>
          <p:nvPr/>
        </p:nvSpPr>
        <p:spPr>
          <a:xfrm>
            <a:off x="1187689" y="1594222"/>
            <a:ext cx="835627" cy="1538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de-DE" altLang="de-DE" sz="1000" spc="1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Das Werkzeug</a:t>
            </a:r>
            <a:endParaRPr lang="de-DE" sz="1000" spc="10" dirty="0">
              <a:solidFill>
                <a:schemeClr val="accent5">
                  <a:lumMod val="75000"/>
                </a:schemeClr>
              </a:solidFill>
              <a:latin typeface="AvenirNext LT Pro MediumCn" panose="020B0506020202020204" pitchFamily="34" charset="77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FE97740-3DC9-9655-7CBA-FB1A5C4ECAE5}"/>
              </a:ext>
            </a:extLst>
          </p:cNvPr>
          <p:cNvSpPr txBox="1"/>
          <p:nvPr/>
        </p:nvSpPr>
        <p:spPr>
          <a:xfrm>
            <a:off x="2852956" y="1594222"/>
            <a:ext cx="1317080" cy="1538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de-DE" altLang="de-DE" sz="1000" spc="1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Guide RNA findet Ziel-DNA</a:t>
            </a:r>
            <a:endParaRPr lang="de-DE" sz="1000" spc="10" dirty="0">
              <a:solidFill>
                <a:schemeClr val="accent5">
                  <a:lumMod val="75000"/>
                </a:schemeClr>
              </a:solidFill>
              <a:latin typeface="AvenirNext LT Pro MediumCn" panose="020B0506020202020204" pitchFamily="34" charset="77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B2C0A10-3B7F-77B2-CB41-37A79E280AF0}"/>
              </a:ext>
            </a:extLst>
          </p:cNvPr>
          <p:cNvSpPr txBox="1"/>
          <p:nvPr/>
        </p:nvSpPr>
        <p:spPr>
          <a:xfrm>
            <a:off x="4732847" y="1594222"/>
            <a:ext cx="1504650" cy="1538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de-DE" altLang="de-DE" sz="1000" spc="1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Cas9 schneidet DNA</a:t>
            </a:r>
            <a:endParaRPr lang="de-DE" sz="1000" spc="10" dirty="0">
              <a:solidFill>
                <a:schemeClr val="accent5">
                  <a:lumMod val="75000"/>
                </a:schemeClr>
              </a:solidFill>
              <a:latin typeface="AvenirNext LT Pro MediumCn" panose="020B0506020202020204" pitchFamily="34" charset="77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9BB492C-36B1-F841-066D-9A2F847D1152}"/>
              </a:ext>
            </a:extLst>
          </p:cNvPr>
          <p:cNvSpPr txBox="1"/>
          <p:nvPr/>
        </p:nvSpPr>
        <p:spPr>
          <a:xfrm>
            <a:off x="733180" y="1878723"/>
            <a:ext cx="1004365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/>
            <a:r>
              <a:rPr lang="de-DE" altLang="de-DE" sz="800" spc="10" dirty="0">
                <a:solidFill>
                  <a:srgbClr val="F3B329"/>
                </a:solidFill>
                <a:latin typeface="AvenirNext LT Pro Cn" panose="020B0506020202020204" pitchFamily="34" charset="77"/>
              </a:rPr>
              <a:t>Schneideprotein Cas9</a:t>
            </a:r>
            <a:endParaRPr lang="de-DE" sz="800" spc="10" dirty="0">
              <a:solidFill>
                <a:srgbClr val="F3B329"/>
              </a:solidFill>
              <a:latin typeface="AvenirNext LT Pro Cn" panose="020B0506020202020204" pitchFamily="34" charset="77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CCEF2EC-86B6-57F6-4DD1-F167F38F0E8D}"/>
              </a:ext>
            </a:extLst>
          </p:cNvPr>
          <p:cNvSpPr txBox="1"/>
          <p:nvPr/>
        </p:nvSpPr>
        <p:spPr>
          <a:xfrm>
            <a:off x="3209559" y="2418741"/>
            <a:ext cx="384277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/>
            <a:r>
              <a:rPr lang="de-DE" altLang="de-DE" sz="800" spc="10" dirty="0">
                <a:solidFill>
                  <a:schemeClr val="accent1">
                    <a:lumMod val="50000"/>
                  </a:schemeClr>
                </a:solidFill>
                <a:latin typeface="AvenirNext LT Pro Cn" panose="020B0506020202020204" pitchFamily="34" charset="77"/>
              </a:rPr>
              <a:t>Ziel DNA</a:t>
            </a:r>
            <a:endParaRPr lang="de-DE" sz="800" spc="10" dirty="0">
              <a:solidFill>
                <a:schemeClr val="accent1">
                  <a:lumMod val="50000"/>
                </a:schemeClr>
              </a:solidFill>
              <a:latin typeface="AvenirNext LT Pro Cn" panose="020B0506020202020204" pitchFamily="34" charset="77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8820490-F653-A07E-46C7-E92B09966756}"/>
              </a:ext>
            </a:extLst>
          </p:cNvPr>
          <p:cNvSpPr txBox="1"/>
          <p:nvPr/>
        </p:nvSpPr>
        <p:spPr>
          <a:xfrm>
            <a:off x="735515" y="2146474"/>
            <a:ext cx="533755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/>
            <a:r>
              <a:rPr lang="de-DE" altLang="de-DE" sz="800" spc="1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</a:rPr>
              <a:t>Gen-Sequenz</a:t>
            </a:r>
          </a:p>
          <a:p>
            <a:pPr lvl="0"/>
            <a:r>
              <a:rPr lang="de-DE" sz="800" spc="1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</a:rPr>
              <a:t>des Ziels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F69A707-C1F1-8E82-FD5C-29B5A156475E}"/>
              </a:ext>
            </a:extLst>
          </p:cNvPr>
          <p:cNvSpPr txBox="1"/>
          <p:nvPr/>
        </p:nvSpPr>
        <p:spPr>
          <a:xfrm>
            <a:off x="1935875" y="2563183"/>
            <a:ext cx="533755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/>
            <a:r>
              <a:rPr lang="de-DE" altLang="de-DE" sz="800" spc="1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</a:rPr>
              <a:t>Guide RNA</a:t>
            </a:r>
            <a:endParaRPr lang="de-DE" sz="800" spc="10" dirty="0">
              <a:solidFill>
                <a:schemeClr val="accent5">
                  <a:lumMod val="75000"/>
                </a:schemeClr>
              </a:solidFill>
              <a:latin typeface="AvenirNext LT Pro Cn" panose="020B0506020202020204" pitchFamily="34" charset="77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33CBD38-2F9E-D2AB-D0D8-16BAE4687EF0}"/>
              </a:ext>
            </a:extLst>
          </p:cNvPr>
          <p:cNvSpPr txBox="1"/>
          <p:nvPr/>
        </p:nvSpPr>
        <p:spPr>
          <a:xfrm>
            <a:off x="1123834" y="4094076"/>
            <a:ext cx="748507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de-DE" altLang="de-DE" sz="800" spc="10" dirty="0">
                <a:latin typeface="AvenirNext LT Pro Cn" panose="020B0506020202020204" pitchFamily="34" charset="77"/>
              </a:rPr>
              <a:t>Zusätzliche DNA</a:t>
            </a:r>
            <a:endParaRPr lang="de-DE" sz="800" spc="10" dirty="0">
              <a:latin typeface="AvenirNext LT Pro Cn" panose="020B0506020202020204" pitchFamily="34" charset="77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C5AAFAE-0C7B-259C-E6B7-397F9DB07E64}"/>
              </a:ext>
            </a:extLst>
          </p:cNvPr>
          <p:cNvSpPr txBox="1"/>
          <p:nvPr/>
        </p:nvSpPr>
        <p:spPr>
          <a:xfrm>
            <a:off x="3209559" y="4094076"/>
            <a:ext cx="748507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de-DE" altLang="de-DE" sz="800" spc="10" dirty="0">
                <a:latin typeface="AvenirNext LT Pro Cn" panose="020B0506020202020204" pitchFamily="34" charset="77"/>
              </a:rPr>
              <a:t>DNA mit Mutation</a:t>
            </a:r>
            <a:endParaRPr lang="de-DE" sz="800" spc="10" dirty="0">
              <a:latin typeface="AvenirNext LT Pro Cn" panose="020B0506020202020204" pitchFamily="34" charset="77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53C0A4A-37D3-5CA4-0C97-C8A7123334DF}"/>
              </a:ext>
            </a:extLst>
          </p:cNvPr>
          <p:cNvSpPr txBox="1"/>
          <p:nvPr/>
        </p:nvSpPr>
        <p:spPr>
          <a:xfrm>
            <a:off x="4684410" y="4094076"/>
            <a:ext cx="748507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de-DE" altLang="de-DE" sz="800" spc="10" dirty="0">
                <a:latin typeface="AvenirNext LT Pro Cn" panose="020B0506020202020204" pitchFamily="34" charset="77"/>
              </a:rPr>
              <a:t>Entfernen</a:t>
            </a:r>
            <a:endParaRPr lang="de-DE" sz="800" spc="10" dirty="0">
              <a:latin typeface="AvenirNext LT Pro Cn" panose="020B0506020202020204" pitchFamily="34" charset="77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A6A3624-8F59-7427-44C7-3CCD6F31D8E8}"/>
              </a:ext>
            </a:extLst>
          </p:cNvPr>
          <p:cNvSpPr txBox="1"/>
          <p:nvPr/>
        </p:nvSpPr>
        <p:spPr>
          <a:xfrm>
            <a:off x="5758173" y="4094076"/>
            <a:ext cx="748507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de-DE" altLang="de-DE" sz="800" spc="10" dirty="0">
                <a:latin typeface="AvenirNext LT Pro Cn" panose="020B0506020202020204" pitchFamily="34" charset="77"/>
              </a:rPr>
              <a:t>zufälliges Einfügen von Basenpaaren</a:t>
            </a:r>
            <a:endParaRPr lang="de-DE" sz="800" spc="10" dirty="0">
              <a:latin typeface="AvenirNext LT Pro Cn" panose="020B0506020202020204" pitchFamily="34" charset="77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0F0B03C-93B5-D5E0-5FF2-30825AF3A79E}"/>
              </a:ext>
            </a:extLst>
          </p:cNvPr>
          <p:cNvSpPr txBox="1"/>
          <p:nvPr/>
        </p:nvSpPr>
        <p:spPr>
          <a:xfrm>
            <a:off x="2512198" y="3282299"/>
            <a:ext cx="2152332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de-DE" altLang="de-DE" sz="800" spc="10" dirty="0">
                <a:latin typeface="AvenirNext LT Pro Cn" panose="020B0506020202020204" pitchFamily="34" charset="77"/>
              </a:rPr>
              <a:t>DNA mit Doppelstrangbruch</a:t>
            </a:r>
            <a:endParaRPr lang="de-DE" sz="800" spc="10" dirty="0">
              <a:latin typeface="AvenirNext LT Pro Cn" panose="020B0506020202020204" pitchFamily="34" charset="77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039AF04-CC44-CB10-2E8C-B7249E78D7C1}"/>
              </a:ext>
            </a:extLst>
          </p:cNvPr>
          <p:cNvSpPr txBox="1"/>
          <p:nvPr/>
        </p:nvSpPr>
        <p:spPr>
          <a:xfrm>
            <a:off x="1496786" y="3654838"/>
            <a:ext cx="2080473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de-DE" altLang="de-DE" sz="800" spc="10" dirty="0">
                <a:latin typeface="AvenirNext LT Pro Cn" panose="020B0506020202020204" pitchFamily="34" charset="77"/>
              </a:rPr>
              <a:t>Homologe Reparatur (gezielt)</a:t>
            </a:r>
            <a:endParaRPr lang="de-DE" sz="800" spc="10" dirty="0">
              <a:latin typeface="AvenirNext LT Pro Cn" panose="020B0506020202020204" pitchFamily="34" charset="77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74E74F8-38CD-50D2-07BB-B148D239941F}"/>
              </a:ext>
            </a:extLst>
          </p:cNvPr>
          <p:cNvSpPr txBox="1"/>
          <p:nvPr/>
        </p:nvSpPr>
        <p:spPr>
          <a:xfrm>
            <a:off x="4445924" y="3654838"/>
            <a:ext cx="2322213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de-DE" altLang="de-DE" sz="800" spc="10" dirty="0">
                <a:latin typeface="AvenirNext LT Pro Cn" panose="020B0506020202020204" pitchFamily="34" charset="77"/>
              </a:rPr>
              <a:t>Nicht-homologe Reparatur (zufällig)</a:t>
            </a:r>
            <a:endParaRPr lang="de-DE" sz="800" spc="10" dirty="0">
              <a:latin typeface="AvenirNext LT Pro Cn" panose="020B0506020202020204" pitchFamily="34" charset="77"/>
            </a:endParaRPr>
          </a:p>
        </p:txBody>
      </p:sp>
      <p:sp>
        <p:nvSpPr>
          <p:cNvPr id="21" name="Freihandform 20">
            <a:extLst>
              <a:ext uri="{FF2B5EF4-FFF2-40B4-BE49-F238E27FC236}">
                <a16:creationId xmlns:a16="http://schemas.microsoft.com/office/drawing/2014/main" id="{49958435-3BD6-7F51-214F-1D042C505B21}"/>
              </a:ext>
            </a:extLst>
          </p:cNvPr>
          <p:cNvSpPr/>
          <p:nvPr/>
        </p:nvSpPr>
        <p:spPr>
          <a:xfrm>
            <a:off x="2607130" y="3526931"/>
            <a:ext cx="3064328" cy="119906"/>
          </a:xfrm>
          <a:custGeom>
            <a:avLst/>
            <a:gdLst>
              <a:gd name="connsiteX0" fmla="*/ 0 w 3646714"/>
              <a:gd name="connsiteY0" fmla="*/ 103414 h 108857"/>
              <a:gd name="connsiteX1" fmla="*/ 0 w 3646714"/>
              <a:gd name="connsiteY1" fmla="*/ 0 h 108857"/>
              <a:gd name="connsiteX2" fmla="*/ 3646714 w 3646714"/>
              <a:gd name="connsiteY2" fmla="*/ 0 h 108857"/>
              <a:gd name="connsiteX3" fmla="*/ 3646714 w 3646714"/>
              <a:gd name="connsiteY3" fmla="*/ 108857 h 108857"/>
              <a:gd name="connsiteX4" fmla="*/ 3641271 w 3646714"/>
              <a:gd name="connsiteY4" fmla="*/ 108857 h 10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6714" h="108857">
                <a:moveTo>
                  <a:pt x="0" y="103414"/>
                </a:moveTo>
                <a:lnTo>
                  <a:pt x="0" y="0"/>
                </a:lnTo>
                <a:lnTo>
                  <a:pt x="3646714" y="0"/>
                </a:lnTo>
                <a:lnTo>
                  <a:pt x="3646714" y="108857"/>
                </a:lnTo>
                <a:lnTo>
                  <a:pt x="3641271" y="108857"/>
                </a:lnTo>
              </a:path>
            </a:pathLst>
          </a:custGeom>
          <a:noFill/>
          <a:ln w="158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Freihandform 22">
            <a:extLst>
              <a:ext uri="{FF2B5EF4-FFF2-40B4-BE49-F238E27FC236}">
                <a16:creationId xmlns:a16="http://schemas.microsoft.com/office/drawing/2014/main" id="{12E4A31B-1DC3-0BF3-67F6-3065C0C9A19F}"/>
              </a:ext>
            </a:extLst>
          </p:cNvPr>
          <p:cNvSpPr/>
          <p:nvPr/>
        </p:nvSpPr>
        <p:spPr>
          <a:xfrm>
            <a:off x="5067300" y="3814101"/>
            <a:ext cx="1059627" cy="103319"/>
          </a:xfrm>
          <a:custGeom>
            <a:avLst/>
            <a:gdLst>
              <a:gd name="connsiteX0" fmla="*/ 0 w 3646714"/>
              <a:gd name="connsiteY0" fmla="*/ 103414 h 108857"/>
              <a:gd name="connsiteX1" fmla="*/ 0 w 3646714"/>
              <a:gd name="connsiteY1" fmla="*/ 0 h 108857"/>
              <a:gd name="connsiteX2" fmla="*/ 3646714 w 3646714"/>
              <a:gd name="connsiteY2" fmla="*/ 0 h 108857"/>
              <a:gd name="connsiteX3" fmla="*/ 3646714 w 3646714"/>
              <a:gd name="connsiteY3" fmla="*/ 108857 h 108857"/>
              <a:gd name="connsiteX4" fmla="*/ 3641271 w 3646714"/>
              <a:gd name="connsiteY4" fmla="*/ 108857 h 10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6714" h="108857">
                <a:moveTo>
                  <a:pt x="0" y="103414"/>
                </a:moveTo>
                <a:lnTo>
                  <a:pt x="0" y="0"/>
                </a:lnTo>
                <a:lnTo>
                  <a:pt x="3646714" y="0"/>
                </a:lnTo>
                <a:lnTo>
                  <a:pt x="3646714" y="108857"/>
                </a:lnTo>
                <a:lnTo>
                  <a:pt x="3641271" y="108857"/>
                </a:lnTo>
              </a:path>
            </a:pathLst>
          </a:custGeom>
          <a:noFill/>
          <a:ln w="158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Gerade Verbindung 24">
            <a:extLst>
              <a:ext uri="{FF2B5EF4-FFF2-40B4-BE49-F238E27FC236}">
                <a16:creationId xmlns:a16="http://schemas.microsoft.com/office/drawing/2014/main" id="{75935719-6AF0-97A2-BC07-0732F8F310DD}"/>
              </a:ext>
            </a:extLst>
          </p:cNvPr>
          <p:cNvCxnSpPr>
            <a:cxnSpLocks/>
          </p:cNvCxnSpPr>
          <p:nvPr/>
        </p:nvCxnSpPr>
        <p:spPr>
          <a:xfrm>
            <a:off x="1497625" y="4225188"/>
            <a:ext cx="0" cy="216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>
            <a:extLst>
              <a:ext uri="{FF2B5EF4-FFF2-40B4-BE49-F238E27FC236}">
                <a16:creationId xmlns:a16="http://schemas.microsoft.com/office/drawing/2014/main" id="{98350DF0-816E-D447-10A6-A9CF85DA34EE}"/>
              </a:ext>
            </a:extLst>
          </p:cNvPr>
          <p:cNvCxnSpPr>
            <a:cxnSpLocks/>
          </p:cNvCxnSpPr>
          <p:nvPr/>
        </p:nvCxnSpPr>
        <p:spPr>
          <a:xfrm>
            <a:off x="3577259" y="4225188"/>
            <a:ext cx="0" cy="216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E2D70094-B1C6-AA9E-5651-BFCDEBCFDFDA}"/>
              </a:ext>
            </a:extLst>
          </p:cNvPr>
          <p:cNvCxnSpPr>
            <a:cxnSpLocks/>
          </p:cNvCxnSpPr>
          <p:nvPr/>
        </p:nvCxnSpPr>
        <p:spPr>
          <a:xfrm>
            <a:off x="5058663" y="4225188"/>
            <a:ext cx="0" cy="216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>
            <a:extLst>
              <a:ext uri="{FF2B5EF4-FFF2-40B4-BE49-F238E27FC236}">
                <a16:creationId xmlns:a16="http://schemas.microsoft.com/office/drawing/2014/main" id="{DC2F0A66-68B1-F988-EA29-2D810F23B379}"/>
              </a:ext>
            </a:extLst>
          </p:cNvPr>
          <p:cNvCxnSpPr>
            <a:cxnSpLocks/>
          </p:cNvCxnSpPr>
          <p:nvPr/>
        </p:nvCxnSpPr>
        <p:spPr>
          <a:xfrm>
            <a:off x="6134619" y="4333188"/>
            <a:ext cx="0" cy="10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24CEC19F-3F32-4C21-49EA-BC0EDD279A65}"/>
              </a:ext>
            </a:extLst>
          </p:cNvPr>
          <p:cNvSpPr txBox="1"/>
          <p:nvPr/>
        </p:nvSpPr>
        <p:spPr>
          <a:xfrm>
            <a:off x="723962" y="4695859"/>
            <a:ext cx="1471175" cy="1958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0" tIns="36000" rIns="0" bIns="36000" rtlCol="0" anchor="t">
            <a:spAutoFit/>
          </a:bodyPr>
          <a:lstStyle/>
          <a:p>
            <a:pPr lvl="0" algn="ctr"/>
            <a:r>
              <a:rPr lang="de-DE" altLang="de-DE" sz="800" spc="10" dirty="0">
                <a:latin typeface="AvenirNext LT Pro Cn" panose="020B0506020202020204" pitchFamily="34" charset="77"/>
              </a:rPr>
              <a:t>Zielgerichtetes Einfügen von DNA</a:t>
            </a:r>
            <a:endParaRPr lang="de-DE" sz="800" spc="10" dirty="0">
              <a:latin typeface="AvenirNext LT Pro Cn" panose="020B0506020202020204" pitchFamily="34" charset="77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FAA59FC-8B82-5A1D-7323-394EAFA16309}"/>
              </a:ext>
            </a:extLst>
          </p:cNvPr>
          <p:cNvSpPr txBox="1"/>
          <p:nvPr/>
        </p:nvSpPr>
        <p:spPr>
          <a:xfrm>
            <a:off x="2841008" y="4695478"/>
            <a:ext cx="1471175" cy="1958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0" tIns="36000" rIns="0" bIns="36000" rtlCol="0" anchor="t">
            <a:spAutoFit/>
          </a:bodyPr>
          <a:lstStyle/>
          <a:p>
            <a:pPr lvl="0" algn="ctr"/>
            <a:r>
              <a:rPr lang="de-DE" altLang="de-DE" sz="800" spc="10" dirty="0">
                <a:latin typeface="AvenirNext LT Pro Cn" panose="020B0506020202020204" pitchFamily="34" charset="77"/>
              </a:rPr>
              <a:t>Zielgerichtete Mutation</a:t>
            </a:r>
            <a:endParaRPr lang="de-DE" sz="800" spc="10" dirty="0">
              <a:latin typeface="AvenirNext LT Pro Cn" panose="020B0506020202020204" pitchFamily="34" charset="77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C3CD270B-92D2-D22C-99B9-1BC50AE88DAC}"/>
              </a:ext>
            </a:extLst>
          </p:cNvPr>
          <p:cNvSpPr txBox="1"/>
          <p:nvPr/>
        </p:nvSpPr>
        <p:spPr>
          <a:xfrm>
            <a:off x="4697329" y="4685432"/>
            <a:ext cx="1782840" cy="1958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0" tIns="36000" rIns="0" bIns="36000" rtlCol="0" anchor="t">
            <a:spAutoFit/>
          </a:bodyPr>
          <a:lstStyle/>
          <a:p>
            <a:pPr lvl="0" algn="ctr"/>
            <a:r>
              <a:rPr lang="de-DE" altLang="de-DE" sz="800" spc="10" dirty="0">
                <a:latin typeface="AvenirNext LT Pro Cn" panose="020B0506020202020204" pitchFamily="34" charset="77"/>
              </a:rPr>
              <a:t>Inaktivierung des Gens</a:t>
            </a:r>
            <a:endParaRPr lang="de-DE" sz="800" spc="10" dirty="0">
              <a:latin typeface="AvenirNext LT Pro Cn" panose="020B0506020202020204" pitchFamily="34" charset="77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1AFA981C-7A1F-6AC0-213F-394BBC67A20F}"/>
              </a:ext>
            </a:extLst>
          </p:cNvPr>
          <p:cNvSpPr txBox="1"/>
          <p:nvPr/>
        </p:nvSpPr>
        <p:spPr>
          <a:xfrm>
            <a:off x="7053943" y="286294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33" name="Freihandform 32">
            <a:extLst>
              <a:ext uri="{FF2B5EF4-FFF2-40B4-BE49-F238E27FC236}">
                <a16:creationId xmlns:a16="http://schemas.microsoft.com/office/drawing/2014/main" id="{91410602-E1A4-2743-E628-C7CE0F484D47}"/>
              </a:ext>
            </a:extLst>
          </p:cNvPr>
          <p:cNvSpPr/>
          <p:nvPr/>
        </p:nvSpPr>
        <p:spPr>
          <a:xfrm>
            <a:off x="1496786" y="3804557"/>
            <a:ext cx="2084614" cy="103414"/>
          </a:xfrm>
          <a:custGeom>
            <a:avLst/>
            <a:gdLst>
              <a:gd name="connsiteX0" fmla="*/ 0 w 2084614"/>
              <a:gd name="connsiteY0" fmla="*/ 103414 h 103414"/>
              <a:gd name="connsiteX1" fmla="*/ 0 w 2084614"/>
              <a:gd name="connsiteY1" fmla="*/ 0 h 103414"/>
              <a:gd name="connsiteX2" fmla="*/ 2084614 w 2084614"/>
              <a:gd name="connsiteY2" fmla="*/ 0 h 103414"/>
              <a:gd name="connsiteX3" fmla="*/ 2084614 w 2084614"/>
              <a:gd name="connsiteY3" fmla="*/ 103414 h 103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4614" h="103414">
                <a:moveTo>
                  <a:pt x="0" y="103414"/>
                </a:moveTo>
                <a:lnTo>
                  <a:pt x="0" y="0"/>
                </a:lnTo>
                <a:lnTo>
                  <a:pt x="2084614" y="0"/>
                </a:lnTo>
                <a:lnTo>
                  <a:pt x="2084614" y="103414"/>
                </a:lnTo>
              </a:path>
            </a:pathLst>
          </a:custGeom>
          <a:noFill/>
          <a:ln w="158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3567548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rafik 53">
            <a:extLst>
              <a:ext uri="{FF2B5EF4-FFF2-40B4-BE49-F238E27FC236}">
                <a16:creationId xmlns:a16="http://schemas.microsoft.com/office/drawing/2014/main" id="{D58E9436-8343-B52C-79BA-21F717B129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06742" y="2089057"/>
            <a:ext cx="6000231" cy="2357774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Die Microarray-Technik (1 – Vorbereitung)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6160C8A7-2591-7E45-276B-F38738693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181" y="1601243"/>
            <a:ext cx="132247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1000" b="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Vorbereitung des DNA-Chips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C0EFE8A-1E55-96B9-60E9-491948280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370" y="1601243"/>
            <a:ext cx="11525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1000" b="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Vorbereitung der Proben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2271B8EB-EF5D-E39F-7B5C-BED0807229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2528" y="2588669"/>
            <a:ext cx="14427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PCR</a:t>
            </a:r>
          </a:p>
        </p:txBody>
      </p:sp>
      <p:sp>
        <p:nvSpPr>
          <p:cNvPr id="12" name="Rectangle 12">
            <a:extLst>
              <a:ext uri="{FF2B5EF4-FFF2-40B4-BE49-F238E27FC236}">
                <a16:creationId xmlns:a16="http://schemas.microsoft.com/office/drawing/2014/main" id="{9D573076-9636-1120-72AE-B94C3DA01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7224" y="3117539"/>
            <a:ext cx="56265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RNA-Isolierung</a:t>
            </a:r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0CDAFA5E-E38C-9187-2C39-CA0AD34530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1412" y="3081176"/>
            <a:ext cx="31739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mRNA  </a:t>
            </a:r>
          </a:p>
          <a:p>
            <a:pPr algn="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Probe A  </a:t>
            </a:r>
          </a:p>
        </p:txBody>
      </p:sp>
      <p:sp>
        <p:nvSpPr>
          <p:cNvPr id="17" name="Rectangle 15">
            <a:extLst>
              <a:ext uri="{FF2B5EF4-FFF2-40B4-BE49-F238E27FC236}">
                <a16:creationId xmlns:a16="http://schemas.microsoft.com/office/drawing/2014/main" id="{073A0E54-AD69-D907-CB3D-0A4116E0DE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8579" y="3081176"/>
            <a:ext cx="28052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mRNA</a:t>
            </a: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Probe B</a:t>
            </a:r>
          </a:p>
        </p:txBody>
      </p:sp>
      <p:sp>
        <p:nvSpPr>
          <p:cNvPr id="20" name="Rectangle 18">
            <a:extLst>
              <a:ext uri="{FF2B5EF4-FFF2-40B4-BE49-F238E27FC236}">
                <a16:creationId xmlns:a16="http://schemas.microsoft.com/office/drawing/2014/main" id="{BEF3E4B9-CE22-71FB-BA9F-34A74E21C5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7763" y="3933791"/>
            <a:ext cx="84157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Reverse</a:t>
            </a:r>
          </a:p>
          <a:p>
            <a:pPr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Transkription</a:t>
            </a:r>
          </a:p>
          <a:p>
            <a:pPr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und Markierung mit</a:t>
            </a:r>
          </a:p>
          <a:p>
            <a:pPr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Fluoreszenzfarbstoffen</a:t>
            </a:r>
          </a:p>
        </p:txBody>
      </p:sp>
      <p:sp>
        <p:nvSpPr>
          <p:cNvPr id="21" name="Rectangle 19">
            <a:extLst>
              <a:ext uri="{FF2B5EF4-FFF2-40B4-BE49-F238E27FC236}">
                <a16:creationId xmlns:a16="http://schemas.microsoft.com/office/drawing/2014/main" id="{88425D1B-934B-1B85-96ED-E0A3116E4F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1412" y="4163318"/>
            <a:ext cx="31739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cDNA  </a:t>
            </a:r>
          </a:p>
          <a:p>
            <a:pPr algn="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Probe A  </a:t>
            </a:r>
          </a:p>
        </p:txBody>
      </p:sp>
      <p:sp>
        <p:nvSpPr>
          <p:cNvPr id="24" name="Rectangle 22">
            <a:extLst>
              <a:ext uri="{FF2B5EF4-FFF2-40B4-BE49-F238E27FC236}">
                <a16:creationId xmlns:a16="http://schemas.microsoft.com/office/drawing/2014/main" id="{C560401A-CC04-710D-2955-16B8E4CC7E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8579" y="4163318"/>
            <a:ext cx="28052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cDNA</a:t>
            </a: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Probe B</a:t>
            </a:r>
          </a:p>
        </p:txBody>
      </p:sp>
      <p:sp>
        <p:nvSpPr>
          <p:cNvPr id="28" name="Rectangle 26">
            <a:extLst>
              <a:ext uri="{FF2B5EF4-FFF2-40B4-BE49-F238E27FC236}">
                <a16:creationId xmlns:a16="http://schemas.microsoft.com/office/drawing/2014/main" id="{81047E06-090C-D4D1-234F-67DEA752E1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8339" y="4706942"/>
            <a:ext cx="28854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Analyse</a:t>
            </a:r>
          </a:p>
        </p:txBody>
      </p:sp>
      <p:sp>
        <p:nvSpPr>
          <p:cNvPr id="31" name="Rectangle 29">
            <a:extLst>
              <a:ext uri="{FF2B5EF4-FFF2-40B4-BE49-F238E27FC236}">
                <a16:creationId xmlns:a16="http://schemas.microsoft.com/office/drawing/2014/main" id="{A4C23AAE-FFEF-EFF5-76B7-04A85ABCF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6289" y="1850607"/>
            <a:ext cx="74892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1588" indent="6350"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Probe A: Zellen vom </a:t>
            </a:r>
            <a:br>
              <a:rPr lang="de-DE" altLang="de-DE" sz="800" b="0" dirty="0">
                <a:latin typeface="AvenirNext LT Pro Cn" panose="020B0506020202020204" pitchFamily="34" charset="77"/>
              </a:rPr>
            </a:br>
            <a:r>
              <a:rPr lang="de-DE" altLang="de-DE" sz="800" b="0" dirty="0">
                <a:latin typeface="AvenirNext LT Pro Cn" panose="020B0506020202020204" pitchFamily="34" charset="77"/>
              </a:rPr>
              <a:t>kranken Menschen</a:t>
            </a:r>
          </a:p>
        </p:txBody>
      </p:sp>
      <p:sp>
        <p:nvSpPr>
          <p:cNvPr id="32" name="Rectangle 30">
            <a:extLst>
              <a:ext uri="{FF2B5EF4-FFF2-40B4-BE49-F238E27FC236}">
                <a16:creationId xmlns:a16="http://schemas.microsoft.com/office/drawing/2014/main" id="{99791715-4BED-E11E-3790-4B56CD596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528" y="1910104"/>
            <a:ext cx="6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endParaRPr lang="de-DE" altLang="de-DE" sz="800" b="0" dirty="0">
              <a:latin typeface="AvenirNext LT Pro Cn" panose="020B0506020202020204" pitchFamily="34" charset="77"/>
            </a:endParaRPr>
          </a:p>
        </p:txBody>
      </p:sp>
      <p:sp>
        <p:nvSpPr>
          <p:cNvPr id="35" name="Rectangle 33">
            <a:extLst>
              <a:ext uri="{FF2B5EF4-FFF2-40B4-BE49-F238E27FC236}">
                <a16:creationId xmlns:a16="http://schemas.microsoft.com/office/drawing/2014/main" id="{2F1EE1DC-1BCB-0063-357C-869D4C492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9975" y="1850607"/>
            <a:ext cx="7566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Probe B: Zellen vom 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gesunden Menschen</a:t>
            </a:r>
          </a:p>
        </p:txBody>
      </p:sp>
      <p:sp>
        <p:nvSpPr>
          <p:cNvPr id="38" name="Rectangle 36">
            <a:extLst>
              <a:ext uri="{FF2B5EF4-FFF2-40B4-BE49-F238E27FC236}">
                <a16:creationId xmlns:a16="http://schemas.microsoft.com/office/drawing/2014/main" id="{3EC7B085-5A01-9042-FE19-B5F4FCAC4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937" y="1930952"/>
            <a:ext cx="219612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Gen 1</a:t>
            </a:r>
          </a:p>
        </p:txBody>
      </p:sp>
      <p:sp>
        <p:nvSpPr>
          <p:cNvPr id="39" name="Rectangle 37">
            <a:extLst>
              <a:ext uri="{FF2B5EF4-FFF2-40B4-BE49-F238E27FC236}">
                <a16:creationId xmlns:a16="http://schemas.microsoft.com/office/drawing/2014/main" id="{B34D1272-2996-EEEA-3449-1C413BAA1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2400" y="1930952"/>
            <a:ext cx="219612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Gen 2</a:t>
            </a:r>
          </a:p>
        </p:txBody>
      </p:sp>
      <p:sp>
        <p:nvSpPr>
          <p:cNvPr id="40" name="Rectangle 38">
            <a:extLst>
              <a:ext uri="{FF2B5EF4-FFF2-40B4-BE49-F238E27FC236}">
                <a16:creationId xmlns:a16="http://schemas.microsoft.com/office/drawing/2014/main" id="{5CBA2C30-FF8F-D565-5660-08A1BA7B78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1803" y="1930952"/>
            <a:ext cx="219612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Gen 3</a:t>
            </a:r>
          </a:p>
        </p:txBody>
      </p:sp>
      <p:sp>
        <p:nvSpPr>
          <p:cNvPr id="41" name="Rectangle 39">
            <a:extLst>
              <a:ext uri="{FF2B5EF4-FFF2-40B4-BE49-F238E27FC236}">
                <a16:creationId xmlns:a16="http://schemas.microsoft.com/office/drawing/2014/main" id="{A7BBAADE-ACB5-CD6F-DA82-3C69BB415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2528" y="2023193"/>
            <a:ext cx="44242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genomische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DNA</a:t>
            </a:r>
          </a:p>
        </p:txBody>
      </p:sp>
      <p:sp>
        <p:nvSpPr>
          <p:cNvPr id="46" name="Rectangle 44">
            <a:extLst>
              <a:ext uri="{FF2B5EF4-FFF2-40B4-BE49-F238E27FC236}">
                <a16:creationId xmlns:a16="http://schemas.microsoft.com/office/drawing/2014/main" id="{A74CC3D5-FBD6-9787-9C0F-33A11045A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0446" y="3673001"/>
            <a:ext cx="4969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800" b="0">
                <a:latin typeface="AvenirNext LT Pro MediumCn" panose="020B0506020202020204" pitchFamily="34" charset="77"/>
              </a:rPr>
              <a:t>3</a:t>
            </a:r>
          </a:p>
        </p:txBody>
      </p:sp>
      <p:sp>
        <p:nvSpPr>
          <p:cNvPr id="47" name="Rectangle 45">
            <a:extLst>
              <a:ext uri="{FF2B5EF4-FFF2-40B4-BE49-F238E27FC236}">
                <a16:creationId xmlns:a16="http://schemas.microsoft.com/office/drawing/2014/main" id="{FA59A065-83F9-245E-71BE-E019DF99C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2701" y="3673001"/>
            <a:ext cx="4969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800" b="0">
                <a:latin typeface="AvenirNext LT Pro MediumCn" panose="020B0506020202020204" pitchFamily="34" charset="77"/>
              </a:rPr>
              <a:t>2</a:t>
            </a:r>
          </a:p>
        </p:txBody>
      </p:sp>
      <p:sp>
        <p:nvSpPr>
          <p:cNvPr id="48" name="Rectangle 46">
            <a:extLst>
              <a:ext uri="{FF2B5EF4-FFF2-40B4-BE49-F238E27FC236}">
                <a16:creationId xmlns:a16="http://schemas.microsoft.com/office/drawing/2014/main" id="{A7F6B101-8B84-AFED-1D26-4EA56DF00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8157" y="3673001"/>
            <a:ext cx="4969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1</a:t>
            </a:r>
          </a:p>
        </p:txBody>
      </p:sp>
      <p:sp>
        <p:nvSpPr>
          <p:cNvPr id="49" name="Rectangle 47">
            <a:extLst>
              <a:ext uri="{FF2B5EF4-FFF2-40B4-BE49-F238E27FC236}">
                <a16:creationId xmlns:a16="http://schemas.microsoft.com/office/drawing/2014/main" id="{05866BD1-A065-D88D-AA5E-FF071DE88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9956" y="4508531"/>
            <a:ext cx="2576276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„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Spotting</a:t>
            </a:r>
            <a:r>
              <a:rPr lang="de-DE" altLang="de-DE" sz="800" b="0" dirty="0">
                <a:latin typeface="AvenirNext LT Pro Cn" panose="020B0506020202020204" pitchFamily="34" charset="77"/>
              </a:rPr>
              <a:t>“ von PCR-Proben als Template auf Glasträger</a:t>
            </a:r>
          </a:p>
        </p:txBody>
      </p:sp>
      <p:cxnSp>
        <p:nvCxnSpPr>
          <p:cNvPr id="56" name="Gerade Verbindung 55">
            <a:extLst>
              <a:ext uri="{FF2B5EF4-FFF2-40B4-BE49-F238E27FC236}">
                <a16:creationId xmlns:a16="http://schemas.microsoft.com/office/drawing/2014/main" id="{307825F3-C1B8-424A-950B-B394F947CCED}"/>
              </a:ext>
            </a:extLst>
          </p:cNvPr>
          <p:cNvCxnSpPr>
            <a:cxnSpLocks/>
          </p:cNvCxnSpPr>
          <p:nvPr/>
        </p:nvCxnSpPr>
        <p:spPr bwMode="auto">
          <a:xfrm>
            <a:off x="2095532" y="2354144"/>
            <a:ext cx="0" cy="29504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59" name="Gerade Verbindung 58">
            <a:extLst>
              <a:ext uri="{FF2B5EF4-FFF2-40B4-BE49-F238E27FC236}">
                <a16:creationId xmlns:a16="http://schemas.microsoft.com/office/drawing/2014/main" id="{D592E872-F59F-7AC0-24DB-A7208253690D}"/>
              </a:ext>
            </a:extLst>
          </p:cNvPr>
          <p:cNvCxnSpPr>
            <a:cxnSpLocks/>
          </p:cNvCxnSpPr>
          <p:nvPr/>
        </p:nvCxnSpPr>
        <p:spPr bwMode="auto">
          <a:xfrm>
            <a:off x="2095042" y="3324749"/>
            <a:ext cx="490" cy="23264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62" name="Gerade Verbindung 61">
            <a:extLst>
              <a:ext uri="{FF2B5EF4-FFF2-40B4-BE49-F238E27FC236}">
                <a16:creationId xmlns:a16="http://schemas.microsoft.com/office/drawing/2014/main" id="{F97C3202-0680-026C-A2A8-E5C88DE93530}"/>
              </a:ext>
            </a:extLst>
          </p:cNvPr>
          <p:cNvCxnSpPr>
            <a:cxnSpLocks/>
          </p:cNvCxnSpPr>
          <p:nvPr/>
        </p:nvCxnSpPr>
        <p:spPr bwMode="auto">
          <a:xfrm>
            <a:off x="1552247" y="3324749"/>
            <a:ext cx="201397" cy="21176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65" name="Gerade Verbindung 64">
            <a:extLst>
              <a:ext uri="{FF2B5EF4-FFF2-40B4-BE49-F238E27FC236}">
                <a16:creationId xmlns:a16="http://schemas.microsoft.com/office/drawing/2014/main" id="{5BEFBEB3-B98C-0214-C0D1-FA999129A70B}"/>
              </a:ext>
            </a:extLst>
          </p:cNvPr>
          <p:cNvCxnSpPr>
            <a:cxnSpLocks/>
          </p:cNvCxnSpPr>
          <p:nvPr/>
        </p:nvCxnSpPr>
        <p:spPr bwMode="auto">
          <a:xfrm flipH="1">
            <a:off x="2455388" y="3324749"/>
            <a:ext cx="201397" cy="21176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66" name="Gerade Verbindung 65">
            <a:extLst>
              <a:ext uri="{FF2B5EF4-FFF2-40B4-BE49-F238E27FC236}">
                <a16:creationId xmlns:a16="http://schemas.microsoft.com/office/drawing/2014/main" id="{FE3CE517-287D-B792-CDA0-EB743CA6E65A}"/>
              </a:ext>
            </a:extLst>
          </p:cNvPr>
          <p:cNvCxnSpPr>
            <a:cxnSpLocks/>
          </p:cNvCxnSpPr>
          <p:nvPr/>
        </p:nvCxnSpPr>
        <p:spPr bwMode="auto">
          <a:xfrm>
            <a:off x="3418816" y="4526556"/>
            <a:ext cx="201397" cy="21176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67" name="Gerade Verbindung 66">
            <a:extLst>
              <a:ext uri="{FF2B5EF4-FFF2-40B4-BE49-F238E27FC236}">
                <a16:creationId xmlns:a16="http://schemas.microsoft.com/office/drawing/2014/main" id="{5FCE9DE1-220D-B6F9-B66F-7E5235657957}"/>
              </a:ext>
            </a:extLst>
          </p:cNvPr>
          <p:cNvCxnSpPr>
            <a:cxnSpLocks/>
          </p:cNvCxnSpPr>
          <p:nvPr/>
        </p:nvCxnSpPr>
        <p:spPr bwMode="auto">
          <a:xfrm flipH="1">
            <a:off x="4321957" y="4526556"/>
            <a:ext cx="201397" cy="21176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69" name="Gerade Verbindung 68">
            <a:extLst>
              <a:ext uri="{FF2B5EF4-FFF2-40B4-BE49-F238E27FC236}">
                <a16:creationId xmlns:a16="http://schemas.microsoft.com/office/drawing/2014/main" id="{D0544DA6-B8F7-559A-0C13-962021135852}"/>
              </a:ext>
            </a:extLst>
          </p:cNvPr>
          <p:cNvCxnSpPr>
            <a:cxnSpLocks/>
          </p:cNvCxnSpPr>
          <p:nvPr/>
        </p:nvCxnSpPr>
        <p:spPr bwMode="auto">
          <a:xfrm>
            <a:off x="4753064" y="2636850"/>
            <a:ext cx="0" cy="29504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71" name="Gerade Verbindung 70">
            <a:extLst>
              <a:ext uri="{FF2B5EF4-FFF2-40B4-BE49-F238E27FC236}">
                <a16:creationId xmlns:a16="http://schemas.microsoft.com/office/drawing/2014/main" id="{7F960C1B-F3B0-6D39-C85B-AB3CF927925A}"/>
              </a:ext>
            </a:extLst>
          </p:cNvPr>
          <p:cNvCxnSpPr>
            <a:cxnSpLocks/>
          </p:cNvCxnSpPr>
          <p:nvPr/>
        </p:nvCxnSpPr>
        <p:spPr bwMode="auto">
          <a:xfrm>
            <a:off x="6488125" y="2636850"/>
            <a:ext cx="0" cy="29504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72" name="Gerade Verbindung 71">
            <a:extLst>
              <a:ext uri="{FF2B5EF4-FFF2-40B4-BE49-F238E27FC236}">
                <a16:creationId xmlns:a16="http://schemas.microsoft.com/office/drawing/2014/main" id="{6B5F2245-65D4-1917-9563-CAB9A1513E18}"/>
              </a:ext>
            </a:extLst>
          </p:cNvPr>
          <p:cNvCxnSpPr>
            <a:cxnSpLocks/>
          </p:cNvCxnSpPr>
          <p:nvPr/>
        </p:nvCxnSpPr>
        <p:spPr bwMode="auto">
          <a:xfrm>
            <a:off x="4753064" y="3488462"/>
            <a:ext cx="0" cy="29504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73" name="Gerade Verbindung 72">
            <a:extLst>
              <a:ext uri="{FF2B5EF4-FFF2-40B4-BE49-F238E27FC236}">
                <a16:creationId xmlns:a16="http://schemas.microsoft.com/office/drawing/2014/main" id="{38F99953-01D1-CDDB-564F-0BE424E239D6}"/>
              </a:ext>
            </a:extLst>
          </p:cNvPr>
          <p:cNvCxnSpPr>
            <a:cxnSpLocks/>
          </p:cNvCxnSpPr>
          <p:nvPr/>
        </p:nvCxnSpPr>
        <p:spPr bwMode="auto">
          <a:xfrm>
            <a:off x="6488125" y="3488462"/>
            <a:ext cx="0" cy="29504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</p:spTree>
    <p:extLst>
      <p:ext uri="{BB962C8B-B14F-4D97-AF65-F5344CB8AC3E}">
        <p14:creationId xmlns:p14="http://schemas.microsoft.com/office/powerpoint/2010/main" val="329337463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erade Verbindung 55">
            <a:extLst>
              <a:ext uri="{FF2B5EF4-FFF2-40B4-BE49-F238E27FC236}">
                <a16:creationId xmlns:a16="http://schemas.microsoft.com/office/drawing/2014/main" id="{307825F3-C1B8-424A-950B-B394F947CCED}"/>
              </a:ext>
            </a:extLst>
          </p:cNvPr>
          <p:cNvCxnSpPr>
            <a:cxnSpLocks/>
          </p:cNvCxnSpPr>
          <p:nvPr/>
        </p:nvCxnSpPr>
        <p:spPr bwMode="auto">
          <a:xfrm>
            <a:off x="3527898" y="2862411"/>
            <a:ext cx="1" cy="276021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70" name="Gerade Verbindung 69">
            <a:extLst>
              <a:ext uri="{FF2B5EF4-FFF2-40B4-BE49-F238E27FC236}">
                <a16:creationId xmlns:a16="http://schemas.microsoft.com/office/drawing/2014/main" id="{51AD6F27-54B9-333B-5524-608AB375F127}"/>
              </a:ext>
            </a:extLst>
          </p:cNvPr>
          <p:cNvCxnSpPr>
            <a:cxnSpLocks/>
          </p:cNvCxnSpPr>
          <p:nvPr/>
        </p:nvCxnSpPr>
        <p:spPr bwMode="auto">
          <a:xfrm>
            <a:off x="3527898" y="3848824"/>
            <a:ext cx="1" cy="276021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pic>
        <p:nvPicPr>
          <p:cNvPr id="10" name="Grafik 9">
            <a:extLst>
              <a:ext uri="{FF2B5EF4-FFF2-40B4-BE49-F238E27FC236}">
                <a16:creationId xmlns:a16="http://schemas.microsoft.com/office/drawing/2014/main" id="{FD6CDB14-02C1-1198-96EC-CA1A9B6C98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5085" y="1561197"/>
            <a:ext cx="5554535" cy="3524369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Die Microarray-Technik (2 – Analyse)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38" name="Rectangle 36">
            <a:extLst>
              <a:ext uri="{FF2B5EF4-FFF2-40B4-BE49-F238E27FC236}">
                <a16:creationId xmlns:a16="http://schemas.microsoft.com/office/drawing/2014/main" id="{3EC7B085-5A01-9042-FE19-B5F4FCAC4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015" y="4333010"/>
            <a:ext cx="182938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Scannen und </a:t>
            </a:r>
            <a:br>
              <a:rPr lang="de-DE" altLang="de-DE" sz="800" b="0" dirty="0">
                <a:latin typeface="AvenirNext LT Pro Cn" panose="020B0506020202020204" pitchFamily="34" charset="77"/>
              </a:rPr>
            </a:br>
            <a:r>
              <a:rPr lang="de-DE" altLang="de-DE" sz="800" b="0" dirty="0">
                <a:latin typeface="AvenirNext LT Pro Cn" panose="020B0506020202020204" pitchFamily="34" charset="77"/>
              </a:rPr>
              <a:t>Bildauswertung</a:t>
            </a:r>
          </a:p>
        </p:txBody>
      </p:sp>
      <p:sp>
        <p:nvSpPr>
          <p:cNvPr id="39" name="Rectangle 37">
            <a:extLst>
              <a:ext uri="{FF2B5EF4-FFF2-40B4-BE49-F238E27FC236}">
                <a16:creationId xmlns:a16="http://schemas.microsoft.com/office/drawing/2014/main" id="{B34D1272-2996-EEEA-3449-1C413BAA1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3732" y="2430095"/>
            <a:ext cx="85861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Hybridisierung</a:t>
            </a:r>
          </a:p>
        </p:txBody>
      </p:sp>
      <p:sp>
        <p:nvSpPr>
          <p:cNvPr id="46" name="Rectangle 44">
            <a:extLst>
              <a:ext uri="{FF2B5EF4-FFF2-40B4-BE49-F238E27FC236}">
                <a16:creationId xmlns:a16="http://schemas.microsoft.com/office/drawing/2014/main" id="{A74CC3D5-FBD6-9787-9C0F-33A11045A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8203" y="2103154"/>
            <a:ext cx="4649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3</a:t>
            </a:r>
          </a:p>
        </p:txBody>
      </p:sp>
      <p:sp>
        <p:nvSpPr>
          <p:cNvPr id="47" name="Rectangle 45">
            <a:extLst>
              <a:ext uri="{FF2B5EF4-FFF2-40B4-BE49-F238E27FC236}">
                <a16:creationId xmlns:a16="http://schemas.microsoft.com/office/drawing/2014/main" id="{FA59A065-83F9-245E-71BE-E019DF99C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2547" y="2103154"/>
            <a:ext cx="4649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2</a:t>
            </a:r>
          </a:p>
        </p:txBody>
      </p:sp>
      <p:sp>
        <p:nvSpPr>
          <p:cNvPr id="48" name="Rectangle 46">
            <a:extLst>
              <a:ext uri="{FF2B5EF4-FFF2-40B4-BE49-F238E27FC236}">
                <a16:creationId xmlns:a16="http://schemas.microsoft.com/office/drawing/2014/main" id="{A7F6B101-8B84-AFED-1D26-4EA56DF00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1848" y="2103154"/>
            <a:ext cx="4649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1</a:t>
            </a:r>
          </a:p>
        </p:txBody>
      </p:sp>
      <p:sp>
        <p:nvSpPr>
          <p:cNvPr id="49" name="Rectangle 47">
            <a:extLst>
              <a:ext uri="{FF2B5EF4-FFF2-40B4-BE49-F238E27FC236}">
                <a16:creationId xmlns:a16="http://schemas.microsoft.com/office/drawing/2014/main" id="{05866BD1-A065-D88D-AA5E-FF071DE88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2769" y="4456120"/>
            <a:ext cx="1138238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Datenanalyse</a:t>
            </a:r>
          </a:p>
        </p:txBody>
      </p:sp>
      <p:sp>
        <p:nvSpPr>
          <p:cNvPr id="16" name="Rectangle 36">
            <a:extLst>
              <a:ext uri="{FF2B5EF4-FFF2-40B4-BE49-F238E27FC236}">
                <a16:creationId xmlns:a16="http://schemas.microsoft.com/office/drawing/2014/main" id="{9CCC25E1-DC1E-B61E-3A59-A5FB830BEE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526" y="4286765"/>
            <a:ext cx="464871" cy="537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Probe A &gt; B </a:t>
            </a:r>
          </a:p>
          <a:p>
            <a:pPr>
              <a:lnSpc>
                <a:spcPct val="150000"/>
              </a:lnSpc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Probe B &gt; A</a:t>
            </a:r>
          </a:p>
          <a:p>
            <a:pPr>
              <a:lnSpc>
                <a:spcPct val="150000"/>
              </a:lnSpc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Probe A = B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248ED62-10CF-7191-070B-8634554CF28B}"/>
              </a:ext>
            </a:extLst>
          </p:cNvPr>
          <p:cNvSpPr/>
          <p:nvPr/>
        </p:nvSpPr>
        <p:spPr>
          <a:xfrm>
            <a:off x="1231795" y="4334595"/>
            <a:ext cx="118727" cy="118727"/>
          </a:xfrm>
          <a:prstGeom prst="ellipse">
            <a:avLst/>
          </a:prstGeom>
          <a:solidFill>
            <a:srgbClr val="772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41FF32F-6A52-C9D7-CABD-053057667540}"/>
              </a:ext>
            </a:extLst>
          </p:cNvPr>
          <p:cNvSpPr/>
          <p:nvPr/>
        </p:nvSpPr>
        <p:spPr>
          <a:xfrm>
            <a:off x="1231794" y="4517676"/>
            <a:ext cx="118727" cy="11872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9288187-C941-B348-3195-C7692086271C}"/>
              </a:ext>
            </a:extLst>
          </p:cNvPr>
          <p:cNvSpPr/>
          <p:nvPr/>
        </p:nvSpPr>
        <p:spPr>
          <a:xfrm>
            <a:off x="1231793" y="4700757"/>
            <a:ext cx="118727" cy="11872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" name="Gerade Verbindung 5">
            <a:extLst>
              <a:ext uri="{FF2B5EF4-FFF2-40B4-BE49-F238E27FC236}">
                <a16:creationId xmlns:a16="http://schemas.microsoft.com/office/drawing/2014/main" id="{665FF884-8820-2C68-8884-A3BCA379E688}"/>
              </a:ext>
            </a:extLst>
          </p:cNvPr>
          <p:cNvCxnSpPr>
            <a:cxnSpLocks/>
          </p:cNvCxnSpPr>
          <p:nvPr/>
        </p:nvCxnSpPr>
        <p:spPr bwMode="auto">
          <a:xfrm>
            <a:off x="4892056" y="4517675"/>
            <a:ext cx="339224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</p:spTree>
    <p:extLst>
      <p:ext uri="{BB962C8B-B14F-4D97-AF65-F5344CB8AC3E}">
        <p14:creationId xmlns:p14="http://schemas.microsoft.com/office/powerpoint/2010/main" val="3771637312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34AE4D9-FEE7-C99C-6813-27670AD918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17564" y="1860153"/>
            <a:ext cx="6113972" cy="2050648"/>
          </a:xfrm>
          <a:prstGeom prst="rect">
            <a:avLst/>
          </a:prstGeom>
        </p:spPr>
      </p:pic>
      <p:sp>
        <p:nvSpPr>
          <p:cNvPr id="57" name="Freihandform 56">
            <a:extLst>
              <a:ext uri="{FF2B5EF4-FFF2-40B4-BE49-F238E27FC236}">
                <a16:creationId xmlns:a16="http://schemas.microsoft.com/office/drawing/2014/main" id="{E45D36B7-37F7-E2FE-B8E1-CB850B2F55C4}"/>
              </a:ext>
            </a:extLst>
          </p:cNvPr>
          <p:cNvSpPr/>
          <p:nvPr/>
        </p:nvSpPr>
        <p:spPr>
          <a:xfrm>
            <a:off x="5576598" y="2325712"/>
            <a:ext cx="1140488" cy="100623"/>
          </a:xfrm>
          <a:custGeom>
            <a:avLst/>
            <a:gdLst>
              <a:gd name="connsiteX0" fmla="*/ 0 w 1140488"/>
              <a:gd name="connsiteY0" fmla="*/ 0 h 115556"/>
              <a:gd name="connsiteX1" fmla="*/ 0 w 1140488"/>
              <a:gd name="connsiteY1" fmla="*/ 115556 h 115556"/>
              <a:gd name="connsiteX2" fmla="*/ 1140488 w 1140488"/>
              <a:gd name="connsiteY2" fmla="*/ 115556 h 115556"/>
              <a:gd name="connsiteX3" fmla="*/ 1140488 w 1140488"/>
              <a:gd name="connsiteY3" fmla="*/ 15073 h 115556"/>
              <a:gd name="connsiteX4" fmla="*/ 1140488 w 1140488"/>
              <a:gd name="connsiteY4" fmla="*/ 15073 h 115556"/>
              <a:gd name="connsiteX5" fmla="*/ 1140488 w 1140488"/>
              <a:gd name="connsiteY5" fmla="*/ 15073 h 115556"/>
              <a:gd name="connsiteX6" fmla="*/ 1140488 w 1140488"/>
              <a:gd name="connsiteY6" fmla="*/ 15073 h 11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0488" h="115556">
                <a:moveTo>
                  <a:pt x="0" y="0"/>
                </a:moveTo>
                <a:lnTo>
                  <a:pt x="0" y="115556"/>
                </a:lnTo>
                <a:lnTo>
                  <a:pt x="1140488" y="115556"/>
                </a:lnTo>
                <a:lnTo>
                  <a:pt x="1140488" y="15073"/>
                </a:lnTo>
                <a:lnTo>
                  <a:pt x="1140488" y="15073"/>
                </a:lnTo>
                <a:lnTo>
                  <a:pt x="1140488" y="15073"/>
                </a:lnTo>
                <a:lnTo>
                  <a:pt x="1140488" y="15073"/>
                </a:lnTo>
              </a:path>
            </a:pathLst>
          </a:custGeom>
          <a:noFill/>
          <a:ln w="158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6" name="Gerade Verbindung 55">
            <a:extLst>
              <a:ext uri="{FF2B5EF4-FFF2-40B4-BE49-F238E27FC236}">
                <a16:creationId xmlns:a16="http://schemas.microsoft.com/office/drawing/2014/main" id="{307825F3-C1B8-424A-950B-B394F947CCED}"/>
              </a:ext>
            </a:extLst>
          </p:cNvPr>
          <p:cNvCxnSpPr>
            <a:cxnSpLocks/>
          </p:cNvCxnSpPr>
          <p:nvPr/>
        </p:nvCxnSpPr>
        <p:spPr bwMode="auto">
          <a:xfrm>
            <a:off x="3661617" y="3141785"/>
            <a:ext cx="0" cy="21517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Möglichkeiten der Veränderung genetischer Information (DNA)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38" name="Rectangle 36">
            <a:extLst>
              <a:ext uri="{FF2B5EF4-FFF2-40B4-BE49-F238E27FC236}">
                <a16:creationId xmlns:a16="http://schemas.microsoft.com/office/drawing/2014/main" id="{3EC7B085-5A01-9042-FE19-B5F4FCAC4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5263" y="3953722"/>
            <a:ext cx="423193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800" b="0" dirty="0" err="1">
                <a:latin typeface="AvenirNext LT Pro Cn" panose="020B0506020202020204" pitchFamily="34" charset="77"/>
              </a:rPr>
              <a:t>Zusatzgene</a:t>
            </a:r>
            <a:endParaRPr lang="de-DE" altLang="de-DE" sz="800" b="0" dirty="0">
              <a:latin typeface="AvenirNext LT Pro Cn" panose="020B0506020202020204" pitchFamily="34" charset="77"/>
            </a:endParaRPr>
          </a:p>
        </p:txBody>
      </p:sp>
      <p:sp>
        <p:nvSpPr>
          <p:cNvPr id="39" name="Rectangle 37">
            <a:extLst>
              <a:ext uri="{FF2B5EF4-FFF2-40B4-BE49-F238E27FC236}">
                <a16:creationId xmlns:a16="http://schemas.microsoft.com/office/drawing/2014/main" id="{B34D1272-2996-EEEA-3449-1C413BAA1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4974" y="2649342"/>
            <a:ext cx="128904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Vorrat an 10</a:t>
            </a:r>
            <a:r>
              <a:rPr lang="de-DE" altLang="de-DE" sz="800" b="0" baseline="30000" dirty="0">
                <a:latin typeface="AvenirNext LT Pro Cn" panose="020B0506020202020204" pitchFamily="34" charset="77"/>
              </a:rPr>
              <a:t>11</a:t>
            </a:r>
            <a:r>
              <a:rPr lang="de-DE" altLang="de-DE" sz="800" b="0" dirty="0">
                <a:latin typeface="AvenirNext LT Pro Cn" panose="020B0506020202020204" pitchFamily="34" charset="77"/>
              </a:rPr>
              <a:t> Genen </a:t>
            </a:r>
            <a:br>
              <a:rPr lang="de-DE" altLang="de-DE" sz="800" b="0" dirty="0">
                <a:latin typeface="AvenirNext LT Pro Cn" panose="020B0506020202020204" pitchFamily="34" charset="77"/>
              </a:rPr>
            </a:br>
            <a:r>
              <a:rPr lang="de-DE" altLang="de-DE" sz="800" b="0" dirty="0">
                <a:latin typeface="AvenirNext LT Pro Cn" panose="020B0506020202020204" pitchFamily="34" charset="77"/>
              </a:rPr>
              <a:t>(biologische Vielfalt)</a:t>
            </a:r>
          </a:p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Neukombination mit einem Vektor</a:t>
            </a:r>
          </a:p>
          <a:p>
            <a:pPr marL="0" indent="0" algn="ctr">
              <a:spcBef>
                <a:spcPct val="0"/>
              </a:spcBef>
              <a:buClrTx/>
            </a:pPr>
            <a:endParaRPr lang="de-DE" altLang="de-DE" sz="800" b="0" dirty="0">
              <a:latin typeface="AvenirNext LT Pro Cn" panose="020B0506020202020204" pitchFamily="34" charset="77"/>
            </a:endParaRPr>
          </a:p>
        </p:txBody>
      </p:sp>
      <p:sp>
        <p:nvSpPr>
          <p:cNvPr id="49" name="Rectangle 47">
            <a:extLst>
              <a:ext uri="{FF2B5EF4-FFF2-40B4-BE49-F238E27FC236}">
                <a16:creationId xmlns:a16="http://schemas.microsoft.com/office/drawing/2014/main" id="{05866BD1-A065-D88D-AA5E-FF071DE88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6003" y="1597399"/>
            <a:ext cx="103210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1000" b="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Fusion</a:t>
            </a:r>
          </a:p>
        </p:txBody>
      </p:sp>
      <p:sp>
        <p:nvSpPr>
          <p:cNvPr id="8" name="Rectangle 47">
            <a:extLst>
              <a:ext uri="{FF2B5EF4-FFF2-40B4-BE49-F238E27FC236}">
                <a16:creationId xmlns:a16="http://schemas.microsoft.com/office/drawing/2014/main" id="{99D6F57F-33D7-BD42-F949-EBEE6F3B68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742" y="1597399"/>
            <a:ext cx="99015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1000" b="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Mutation</a:t>
            </a:r>
          </a:p>
          <a:p>
            <a:pPr>
              <a:spcBef>
                <a:spcPct val="0"/>
              </a:spcBef>
              <a:buClrTx/>
            </a:pPr>
            <a:endParaRPr lang="de-DE" altLang="de-DE" sz="1000" b="0" dirty="0">
              <a:solidFill>
                <a:schemeClr val="accent5">
                  <a:lumMod val="75000"/>
                </a:schemeClr>
              </a:solidFill>
              <a:latin typeface="AvenirNext LT Pro MediumCn" panose="020B0506020202020204" pitchFamily="34" charset="77"/>
            </a:endParaRPr>
          </a:p>
        </p:txBody>
      </p:sp>
      <p:sp>
        <p:nvSpPr>
          <p:cNvPr id="9" name="Rectangle 47">
            <a:extLst>
              <a:ext uri="{FF2B5EF4-FFF2-40B4-BE49-F238E27FC236}">
                <a16:creationId xmlns:a16="http://schemas.microsoft.com/office/drawing/2014/main" id="{3227AC7A-2241-B0B8-0BBB-549CAD5ACA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7208" y="1597399"/>
            <a:ext cx="80706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1000" b="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Neukombination</a:t>
            </a:r>
          </a:p>
        </p:txBody>
      </p: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F4887704-4E9C-95DD-9842-5D35DFA1775D}"/>
              </a:ext>
            </a:extLst>
          </p:cNvPr>
          <p:cNvCxnSpPr>
            <a:cxnSpLocks/>
          </p:cNvCxnSpPr>
          <p:nvPr/>
        </p:nvCxnSpPr>
        <p:spPr bwMode="auto">
          <a:xfrm>
            <a:off x="6146510" y="3024343"/>
            <a:ext cx="0" cy="29504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FE4041F3-B943-B4D8-241F-9CBAB7918A43}"/>
              </a:ext>
            </a:extLst>
          </p:cNvPr>
          <p:cNvCxnSpPr>
            <a:cxnSpLocks/>
          </p:cNvCxnSpPr>
          <p:nvPr/>
        </p:nvCxnSpPr>
        <p:spPr bwMode="auto">
          <a:xfrm>
            <a:off x="1182487" y="3049395"/>
            <a:ext cx="0" cy="29504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6F2785F4-F6CD-FE94-2686-D4C49393FADD}"/>
              </a:ext>
            </a:extLst>
          </p:cNvPr>
          <p:cNvCxnSpPr>
            <a:cxnSpLocks/>
          </p:cNvCxnSpPr>
          <p:nvPr/>
        </p:nvCxnSpPr>
        <p:spPr bwMode="auto">
          <a:xfrm>
            <a:off x="1182487" y="2426335"/>
            <a:ext cx="0" cy="29504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20" name="Rectangle 36">
            <a:extLst>
              <a:ext uri="{FF2B5EF4-FFF2-40B4-BE49-F238E27FC236}">
                <a16:creationId xmlns:a16="http://schemas.microsoft.com/office/drawing/2014/main" id="{6300D326-1B71-F90A-5577-0F599A40D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7053" y="3953722"/>
            <a:ext cx="1029128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Chromosomenkombination</a:t>
            </a:r>
          </a:p>
        </p:txBody>
      </p:sp>
      <p:sp>
        <p:nvSpPr>
          <p:cNvPr id="21" name="Rectangle 36">
            <a:extLst>
              <a:ext uri="{FF2B5EF4-FFF2-40B4-BE49-F238E27FC236}">
                <a16:creationId xmlns:a16="http://schemas.microsoft.com/office/drawing/2014/main" id="{BA6D91E7-BFAC-9788-82E9-CBA8222861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829" y="3953722"/>
            <a:ext cx="64594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Basenaustausch</a:t>
            </a:r>
          </a:p>
          <a:p>
            <a:pPr algn="ctr">
              <a:spcBef>
                <a:spcPct val="0"/>
              </a:spcBef>
              <a:buClrTx/>
            </a:pPr>
            <a:endParaRPr lang="de-DE" altLang="de-DE" sz="800" b="0" dirty="0">
              <a:latin typeface="AvenirNext LT Pro Cn" panose="020B0506020202020204" pitchFamily="34" charset="77"/>
            </a:endParaRPr>
          </a:p>
        </p:txBody>
      </p:sp>
      <p:sp>
        <p:nvSpPr>
          <p:cNvPr id="23" name="Rectangle 36">
            <a:extLst>
              <a:ext uri="{FF2B5EF4-FFF2-40B4-BE49-F238E27FC236}">
                <a16:creationId xmlns:a16="http://schemas.microsoft.com/office/drawing/2014/main" id="{7D4FCB3F-01F8-9445-813F-AC2BB6D747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4963" y="4389224"/>
            <a:ext cx="1498808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Selektion auf gewünschte Eigenschaften</a:t>
            </a:r>
          </a:p>
        </p:txBody>
      </p:sp>
      <p:sp>
        <p:nvSpPr>
          <p:cNvPr id="24" name="Rectangle 36">
            <a:extLst>
              <a:ext uri="{FF2B5EF4-FFF2-40B4-BE49-F238E27FC236}">
                <a16:creationId xmlns:a16="http://schemas.microsoft.com/office/drawing/2014/main" id="{F87978A6-A4C1-DC84-E04B-5336A169F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0289" y="4703898"/>
            <a:ext cx="56265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Überproduzent</a:t>
            </a:r>
          </a:p>
        </p:txBody>
      </p:sp>
      <p:cxnSp>
        <p:nvCxnSpPr>
          <p:cNvPr id="25" name="Gerade Verbindung 24">
            <a:extLst>
              <a:ext uri="{FF2B5EF4-FFF2-40B4-BE49-F238E27FC236}">
                <a16:creationId xmlns:a16="http://schemas.microsoft.com/office/drawing/2014/main" id="{7EC4A1B6-7BF1-7BC8-5654-67672A6AF50A}"/>
              </a:ext>
            </a:extLst>
          </p:cNvPr>
          <p:cNvCxnSpPr>
            <a:cxnSpLocks/>
          </p:cNvCxnSpPr>
          <p:nvPr/>
        </p:nvCxnSpPr>
        <p:spPr bwMode="auto">
          <a:xfrm>
            <a:off x="3661617" y="4205641"/>
            <a:ext cx="0" cy="16594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26" name="Gerade Verbindung 25">
            <a:extLst>
              <a:ext uri="{FF2B5EF4-FFF2-40B4-BE49-F238E27FC236}">
                <a16:creationId xmlns:a16="http://schemas.microsoft.com/office/drawing/2014/main" id="{9925C69D-09B6-D24F-C541-F3651E817E72}"/>
              </a:ext>
            </a:extLst>
          </p:cNvPr>
          <p:cNvCxnSpPr>
            <a:cxnSpLocks/>
          </p:cNvCxnSpPr>
          <p:nvPr/>
        </p:nvCxnSpPr>
        <p:spPr bwMode="auto">
          <a:xfrm>
            <a:off x="6146510" y="2324905"/>
            <a:ext cx="0" cy="24895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27" name="Rectangle 36">
            <a:extLst>
              <a:ext uri="{FF2B5EF4-FFF2-40B4-BE49-F238E27FC236}">
                <a16:creationId xmlns:a16="http://schemas.microsoft.com/office/drawing/2014/main" id="{870D1856-21BE-A9C3-CE58-8649686C22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829" y="2788279"/>
            <a:ext cx="64594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Chemikalien</a:t>
            </a:r>
            <a:br>
              <a:rPr lang="de-DE" altLang="de-DE" sz="800" b="0" dirty="0">
                <a:latin typeface="AvenirNext LT Pro Cn" panose="020B0506020202020204" pitchFamily="34" charset="77"/>
              </a:rPr>
            </a:br>
            <a:r>
              <a:rPr lang="de-DE" altLang="de-DE" sz="800" b="0" dirty="0">
                <a:latin typeface="AvenirNext LT Pro Cn" panose="020B0506020202020204" pitchFamily="34" charset="77"/>
              </a:rPr>
              <a:t>oder Strahlen</a:t>
            </a:r>
          </a:p>
          <a:p>
            <a:pPr marL="0" indent="0" algn="ctr">
              <a:spcBef>
                <a:spcPct val="0"/>
              </a:spcBef>
              <a:buClrTx/>
            </a:pPr>
            <a:endParaRPr lang="de-DE" altLang="de-DE" sz="800" b="0" dirty="0">
              <a:latin typeface="AvenirNext LT Pro Cn" panose="020B0506020202020204" pitchFamily="34" charset="77"/>
            </a:endParaRPr>
          </a:p>
        </p:txBody>
      </p:sp>
      <p:cxnSp>
        <p:nvCxnSpPr>
          <p:cNvPr id="50" name="Gerade Verbindung 49">
            <a:extLst>
              <a:ext uri="{FF2B5EF4-FFF2-40B4-BE49-F238E27FC236}">
                <a16:creationId xmlns:a16="http://schemas.microsoft.com/office/drawing/2014/main" id="{6FE5B606-9EF3-CA98-AD48-6F55C9BEF2CB}"/>
              </a:ext>
            </a:extLst>
          </p:cNvPr>
          <p:cNvCxnSpPr/>
          <p:nvPr/>
        </p:nvCxnSpPr>
        <p:spPr>
          <a:xfrm>
            <a:off x="5865522" y="2323317"/>
            <a:ext cx="0" cy="10301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>
            <a:extLst>
              <a:ext uri="{FF2B5EF4-FFF2-40B4-BE49-F238E27FC236}">
                <a16:creationId xmlns:a16="http://schemas.microsoft.com/office/drawing/2014/main" id="{F5467C12-9A79-7EF0-AA4C-73F6574675FD}"/>
              </a:ext>
            </a:extLst>
          </p:cNvPr>
          <p:cNvCxnSpPr/>
          <p:nvPr/>
        </p:nvCxnSpPr>
        <p:spPr>
          <a:xfrm>
            <a:off x="6441648" y="2324905"/>
            <a:ext cx="0" cy="10143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reihandform 57">
            <a:extLst>
              <a:ext uri="{FF2B5EF4-FFF2-40B4-BE49-F238E27FC236}">
                <a16:creationId xmlns:a16="http://schemas.microsoft.com/office/drawing/2014/main" id="{C4EC6520-083E-F1AD-5227-4D10C908F050}"/>
              </a:ext>
            </a:extLst>
          </p:cNvPr>
          <p:cNvSpPr/>
          <p:nvPr/>
        </p:nvSpPr>
        <p:spPr>
          <a:xfrm>
            <a:off x="1181748" y="4089993"/>
            <a:ext cx="4964659" cy="115648"/>
          </a:xfrm>
          <a:custGeom>
            <a:avLst/>
            <a:gdLst>
              <a:gd name="connsiteX0" fmla="*/ 0 w 1140488"/>
              <a:gd name="connsiteY0" fmla="*/ 0 h 115556"/>
              <a:gd name="connsiteX1" fmla="*/ 0 w 1140488"/>
              <a:gd name="connsiteY1" fmla="*/ 115556 h 115556"/>
              <a:gd name="connsiteX2" fmla="*/ 1140488 w 1140488"/>
              <a:gd name="connsiteY2" fmla="*/ 115556 h 115556"/>
              <a:gd name="connsiteX3" fmla="*/ 1140488 w 1140488"/>
              <a:gd name="connsiteY3" fmla="*/ 15073 h 115556"/>
              <a:gd name="connsiteX4" fmla="*/ 1140488 w 1140488"/>
              <a:gd name="connsiteY4" fmla="*/ 15073 h 115556"/>
              <a:gd name="connsiteX5" fmla="*/ 1140488 w 1140488"/>
              <a:gd name="connsiteY5" fmla="*/ 15073 h 115556"/>
              <a:gd name="connsiteX6" fmla="*/ 1140488 w 1140488"/>
              <a:gd name="connsiteY6" fmla="*/ 15073 h 11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0488" h="115556">
                <a:moveTo>
                  <a:pt x="0" y="0"/>
                </a:moveTo>
                <a:lnTo>
                  <a:pt x="0" y="115556"/>
                </a:lnTo>
                <a:lnTo>
                  <a:pt x="1140488" y="115556"/>
                </a:lnTo>
                <a:lnTo>
                  <a:pt x="1140488" y="15073"/>
                </a:lnTo>
                <a:lnTo>
                  <a:pt x="1140488" y="15073"/>
                </a:lnTo>
                <a:lnTo>
                  <a:pt x="1140488" y="15073"/>
                </a:lnTo>
                <a:lnTo>
                  <a:pt x="1140488" y="15073"/>
                </a:lnTo>
              </a:path>
            </a:pathLst>
          </a:custGeom>
          <a:noFill/>
          <a:ln w="158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73B48507-10E6-B42D-8CDB-849688D1B697}"/>
              </a:ext>
            </a:extLst>
          </p:cNvPr>
          <p:cNvSpPr txBox="1"/>
          <p:nvPr/>
        </p:nvSpPr>
        <p:spPr>
          <a:xfrm>
            <a:off x="7164475" y="4598222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3E776A67-131C-C682-9932-3F1D5EA4B78E}"/>
              </a:ext>
            </a:extLst>
          </p:cNvPr>
          <p:cNvCxnSpPr>
            <a:cxnSpLocks/>
          </p:cNvCxnSpPr>
          <p:nvPr/>
        </p:nvCxnSpPr>
        <p:spPr bwMode="auto">
          <a:xfrm>
            <a:off x="3661458" y="4519326"/>
            <a:ext cx="0" cy="16594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16" name="Freihandform 15">
            <a:extLst>
              <a:ext uri="{FF2B5EF4-FFF2-40B4-BE49-F238E27FC236}">
                <a16:creationId xmlns:a16="http://schemas.microsoft.com/office/drawing/2014/main" id="{56920660-8CD3-E9DD-3A86-F5DB6D3C2350}"/>
              </a:ext>
            </a:extLst>
          </p:cNvPr>
          <p:cNvSpPr/>
          <p:nvPr/>
        </p:nvSpPr>
        <p:spPr>
          <a:xfrm>
            <a:off x="3091214" y="2401351"/>
            <a:ext cx="1140488" cy="100623"/>
          </a:xfrm>
          <a:custGeom>
            <a:avLst/>
            <a:gdLst>
              <a:gd name="connsiteX0" fmla="*/ 0 w 1140488"/>
              <a:gd name="connsiteY0" fmla="*/ 0 h 115556"/>
              <a:gd name="connsiteX1" fmla="*/ 0 w 1140488"/>
              <a:gd name="connsiteY1" fmla="*/ 115556 h 115556"/>
              <a:gd name="connsiteX2" fmla="*/ 1140488 w 1140488"/>
              <a:gd name="connsiteY2" fmla="*/ 115556 h 115556"/>
              <a:gd name="connsiteX3" fmla="*/ 1140488 w 1140488"/>
              <a:gd name="connsiteY3" fmla="*/ 15073 h 115556"/>
              <a:gd name="connsiteX4" fmla="*/ 1140488 w 1140488"/>
              <a:gd name="connsiteY4" fmla="*/ 15073 h 115556"/>
              <a:gd name="connsiteX5" fmla="*/ 1140488 w 1140488"/>
              <a:gd name="connsiteY5" fmla="*/ 15073 h 115556"/>
              <a:gd name="connsiteX6" fmla="*/ 1140488 w 1140488"/>
              <a:gd name="connsiteY6" fmla="*/ 15073 h 11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0488" h="115556">
                <a:moveTo>
                  <a:pt x="0" y="0"/>
                </a:moveTo>
                <a:lnTo>
                  <a:pt x="0" y="115556"/>
                </a:lnTo>
                <a:lnTo>
                  <a:pt x="1140488" y="115556"/>
                </a:lnTo>
                <a:lnTo>
                  <a:pt x="1140488" y="15073"/>
                </a:lnTo>
                <a:lnTo>
                  <a:pt x="1140488" y="15073"/>
                </a:lnTo>
                <a:lnTo>
                  <a:pt x="1140488" y="15073"/>
                </a:lnTo>
                <a:lnTo>
                  <a:pt x="1140488" y="15073"/>
                </a:lnTo>
              </a:path>
            </a:pathLst>
          </a:custGeom>
          <a:noFill/>
          <a:ln w="158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8" name="Gerade Verbindung 17">
            <a:extLst>
              <a:ext uri="{FF2B5EF4-FFF2-40B4-BE49-F238E27FC236}">
                <a16:creationId xmlns:a16="http://schemas.microsoft.com/office/drawing/2014/main" id="{842247F8-B550-0FB8-DCBE-F7CBFB35EB8F}"/>
              </a:ext>
            </a:extLst>
          </p:cNvPr>
          <p:cNvCxnSpPr>
            <a:cxnSpLocks/>
          </p:cNvCxnSpPr>
          <p:nvPr/>
        </p:nvCxnSpPr>
        <p:spPr bwMode="auto">
          <a:xfrm>
            <a:off x="3661126" y="2501974"/>
            <a:ext cx="0" cy="14752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</p:spTree>
    <p:extLst>
      <p:ext uri="{BB962C8B-B14F-4D97-AF65-F5344CB8AC3E}">
        <p14:creationId xmlns:p14="http://schemas.microsoft.com/office/powerpoint/2010/main" val="400126034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erade Verbindung 39">
            <a:extLst>
              <a:ext uri="{FF2B5EF4-FFF2-40B4-BE49-F238E27FC236}">
                <a16:creationId xmlns:a16="http://schemas.microsoft.com/office/drawing/2014/main" id="{6A1B0F89-677B-7EB4-9D75-3E51A86DEA0F}"/>
              </a:ext>
            </a:extLst>
          </p:cNvPr>
          <p:cNvCxnSpPr>
            <a:cxnSpLocks/>
          </p:cNvCxnSpPr>
          <p:nvPr/>
        </p:nvCxnSpPr>
        <p:spPr bwMode="auto">
          <a:xfrm>
            <a:off x="3757485" y="3421358"/>
            <a:ext cx="0" cy="202341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47" name="Gerade Verbindung 46">
            <a:extLst>
              <a:ext uri="{FF2B5EF4-FFF2-40B4-BE49-F238E27FC236}">
                <a16:creationId xmlns:a16="http://schemas.microsoft.com/office/drawing/2014/main" id="{0DB2F262-134B-2E79-5931-99BD69243C08}"/>
              </a:ext>
            </a:extLst>
          </p:cNvPr>
          <p:cNvCxnSpPr>
            <a:cxnSpLocks/>
          </p:cNvCxnSpPr>
          <p:nvPr/>
        </p:nvCxnSpPr>
        <p:spPr bwMode="auto">
          <a:xfrm>
            <a:off x="5836103" y="3421358"/>
            <a:ext cx="0" cy="202341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48" name="Gerade Verbindung 47">
            <a:extLst>
              <a:ext uri="{FF2B5EF4-FFF2-40B4-BE49-F238E27FC236}">
                <a16:creationId xmlns:a16="http://schemas.microsoft.com/office/drawing/2014/main" id="{0D9F314E-A079-3018-E722-ED37A0C4C188}"/>
              </a:ext>
            </a:extLst>
          </p:cNvPr>
          <p:cNvCxnSpPr>
            <a:cxnSpLocks/>
          </p:cNvCxnSpPr>
          <p:nvPr/>
        </p:nvCxnSpPr>
        <p:spPr bwMode="auto">
          <a:xfrm>
            <a:off x="1625651" y="3421358"/>
            <a:ext cx="0" cy="202341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65D78547-6369-B4A4-C3E6-0D862B4154D3}"/>
              </a:ext>
            </a:extLst>
          </p:cNvPr>
          <p:cNvCxnSpPr>
            <a:cxnSpLocks/>
          </p:cNvCxnSpPr>
          <p:nvPr/>
        </p:nvCxnSpPr>
        <p:spPr bwMode="auto">
          <a:xfrm>
            <a:off x="1625651" y="3142970"/>
            <a:ext cx="0" cy="202341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pic>
        <p:nvPicPr>
          <p:cNvPr id="43" name="Grafik 42">
            <a:extLst>
              <a:ext uri="{FF2B5EF4-FFF2-40B4-BE49-F238E27FC236}">
                <a16:creationId xmlns:a16="http://schemas.microsoft.com/office/drawing/2014/main" id="{7FE28A59-1415-186C-A336-773E52BE6F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73163" t="65328"/>
          <a:stretch/>
        </p:blipFill>
        <p:spPr>
          <a:xfrm>
            <a:off x="5166762" y="3667405"/>
            <a:ext cx="1607099" cy="969751"/>
          </a:xfrm>
          <a:prstGeom prst="rect">
            <a:avLst/>
          </a:prstGeom>
        </p:spPr>
      </p:pic>
      <p:cxnSp>
        <p:nvCxnSpPr>
          <p:cNvPr id="61" name="Gerade Verbindung 60">
            <a:extLst>
              <a:ext uri="{FF2B5EF4-FFF2-40B4-BE49-F238E27FC236}">
                <a16:creationId xmlns:a16="http://schemas.microsoft.com/office/drawing/2014/main" id="{17A56F73-C64E-1389-9E5B-5ECB6B596314}"/>
              </a:ext>
            </a:extLst>
          </p:cNvPr>
          <p:cNvCxnSpPr>
            <a:cxnSpLocks/>
          </p:cNvCxnSpPr>
          <p:nvPr/>
        </p:nvCxnSpPr>
        <p:spPr bwMode="auto">
          <a:xfrm>
            <a:off x="3757485" y="3141914"/>
            <a:ext cx="0" cy="202341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59" name="Gerade Verbindung 58">
            <a:extLst>
              <a:ext uri="{FF2B5EF4-FFF2-40B4-BE49-F238E27FC236}">
                <a16:creationId xmlns:a16="http://schemas.microsoft.com/office/drawing/2014/main" id="{0EECAE9E-5727-A7CB-E229-AD9C5909B665}"/>
              </a:ext>
            </a:extLst>
          </p:cNvPr>
          <p:cNvCxnSpPr>
            <a:cxnSpLocks/>
          </p:cNvCxnSpPr>
          <p:nvPr/>
        </p:nvCxnSpPr>
        <p:spPr bwMode="auto">
          <a:xfrm>
            <a:off x="3757485" y="2861504"/>
            <a:ext cx="0" cy="202341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45" name="Gerade Verbindung 44">
            <a:extLst>
              <a:ext uri="{FF2B5EF4-FFF2-40B4-BE49-F238E27FC236}">
                <a16:creationId xmlns:a16="http://schemas.microsoft.com/office/drawing/2014/main" id="{CA4CC022-C422-525A-9665-F41ECD1543E2}"/>
              </a:ext>
            </a:extLst>
          </p:cNvPr>
          <p:cNvCxnSpPr>
            <a:cxnSpLocks/>
          </p:cNvCxnSpPr>
          <p:nvPr/>
        </p:nvCxnSpPr>
        <p:spPr bwMode="auto">
          <a:xfrm>
            <a:off x="3757485" y="2585615"/>
            <a:ext cx="0" cy="202341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FB13ED20-F99B-B5A2-F4A3-B3178107C429}"/>
              </a:ext>
            </a:extLst>
          </p:cNvPr>
          <p:cNvCxnSpPr>
            <a:cxnSpLocks/>
            <a:stCxn id="19" idx="1"/>
            <a:endCxn id="30" idx="3"/>
          </p:cNvCxnSpPr>
          <p:nvPr/>
        </p:nvCxnSpPr>
        <p:spPr bwMode="auto">
          <a:xfrm flipH="1">
            <a:off x="2219651" y="3165971"/>
            <a:ext cx="946896" cy="27532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dash"/>
            <a:miter lim="800000"/>
            <a:headEnd type="none" w="sm" len="sm"/>
            <a:tailEnd type="none" w="med" len="sm"/>
          </a:ln>
          <a:effectLst/>
        </p:spPr>
      </p:cxnSp>
      <p:cxnSp>
        <p:nvCxnSpPr>
          <p:cNvPr id="11" name="Gerade Verbindung 10">
            <a:extLst>
              <a:ext uri="{FF2B5EF4-FFF2-40B4-BE49-F238E27FC236}">
                <a16:creationId xmlns:a16="http://schemas.microsoft.com/office/drawing/2014/main" id="{7C371890-75A6-66D2-3DB1-0CED0FD24756}"/>
              </a:ext>
            </a:extLst>
          </p:cNvPr>
          <p:cNvCxnSpPr>
            <a:cxnSpLocks/>
            <a:stCxn id="19" idx="3"/>
            <a:endCxn id="29" idx="1"/>
          </p:cNvCxnSpPr>
          <p:nvPr/>
        </p:nvCxnSpPr>
        <p:spPr bwMode="auto">
          <a:xfrm>
            <a:off x="4354547" y="3165971"/>
            <a:ext cx="934756" cy="27532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dash"/>
            <a:miter lim="800000"/>
            <a:headEnd type="none" w="sm" len="sm"/>
            <a:tailEnd type="none" w="med" len="sm"/>
          </a:ln>
          <a:effectLst/>
        </p:spPr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BB193391-14B6-8C8A-B980-F20EDBEE16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65328" r="70044"/>
          <a:stretch/>
        </p:blipFill>
        <p:spPr>
          <a:xfrm>
            <a:off x="779085" y="3661363"/>
            <a:ext cx="1793908" cy="969751"/>
          </a:xfrm>
          <a:prstGeom prst="rect">
            <a:avLst/>
          </a:prstGeom>
        </p:spPr>
      </p:pic>
      <p:sp>
        <p:nvSpPr>
          <p:cNvPr id="16" name="Rectangle 36">
            <a:extLst>
              <a:ext uri="{FF2B5EF4-FFF2-40B4-BE49-F238E27FC236}">
                <a16:creationId xmlns:a16="http://schemas.microsoft.com/office/drawing/2014/main" id="{FB040470-A883-5185-0C22-7671CC0784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6547" y="2511068"/>
            <a:ext cx="1188000" cy="1958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36000" rIns="0" bIns="36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 err="1">
                <a:latin typeface="AvenirNext LT Pro Cn" panose="020B0506020202020204" pitchFamily="34" charset="77"/>
              </a:rPr>
              <a:t>Vorfermenter</a:t>
            </a:r>
            <a:endParaRPr lang="de-DE" altLang="de-DE" sz="800" b="0" dirty="0">
              <a:latin typeface="AvenirNext LT Pro Cn" panose="020B0506020202020204" pitchFamily="34" charset="77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4603A06-73E1-A523-EC4A-748D7B8CC7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73795" b="61252"/>
          <a:stretch/>
        </p:blipFill>
        <p:spPr>
          <a:xfrm>
            <a:off x="728900" y="1635685"/>
            <a:ext cx="1668158" cy="1152022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 Fermentationsverfahren in der Übersicht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52813" y="2095099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cxnSp>
        <p:nvCxnSpPr>
          <p:cNvPr id="70" name="Gerade Verbindung 69">
            <a:extLst>
              <a:ext uri="{FF2B5EF4-FFF2-40B4-BE49-F238E27FC236}">
                <a16:creationId xmlns:a16="http://schemas.microsoft.com/office/drawing/2014/main" id="{51AD6F27-54B9-333B-5524-608AB375F127}"/>
              </a:ext>
            </a:extLst>
          </p:cNvPr>
          <p:cNvCxnSpPr>
            <a:cxnSpLocks/>
            <a:stCxn id="18" idx="1"/>
            <a:endCxn id="31" idx="3"/>
          </p:cNvCxnSpPr>
          <p:nvPr/>
        </p:nvCxnSpPr>
        <p:spPr bwMode="auto">
          <a:xfrm flipH="1">
            <a:off x="2219651" y="2890648"/>
            <a:ext cx="946896" cy="27599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dash"/>
            <a:miter lim="800000"/>
            <a:headEnd type="none" w="sm" len="sm"/>
            <a:tailEnd type="none" w="med" len="sm"/>
          </a:ln>
          <a:effectLst/>
        </p:spPr>
      </p:cxnSp>
      <p:sp>
        <p:nvSpPr>
          <p:cNvPr id="21" name="Rectangle 36">
            <a:extLst>
              <a:ext uri="{FF2B5EF4-FFF2-40B4-BE49-F238E27FC236}">
                <a16:creationId xmlns:a16="http://schemas.microsoft.com/office/drawing/2014/main" id="{BA6D91E7-BFAC-9788-82E9-CBA8222861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742" y="4615789"/>
            <a:ext cx="1039093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Nährmedien</a:t>
            </a:r>
          </a:p>
        </p:txBody>
      </p:sp>
      <p:sp>
        <p:nvSpPr>
          <p:cNvPr id="27" name="Rectangle 36">
            <a:extLst>
              <a:ext uri="{FF2B5EF4-FFF2-40B4-BE49-F238E27FC236}">
                <a16:creationId xmlns:a16="http://schemas.microsoft.com/office/drawing/2014/main" id="{870D1856-21BE-A9C3-CE58-8649686C22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6547" y="1613268"/>
            <a:ext cx="1188000" cy="1958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36000" rIns="0" bIns="36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Kolonie</a:t>
            </a:r>
          </a:p>
        </p:txBody>
      </p:sp>
      <p:sp>
        <p:nvSpPr>
          <p:cNvPr id="4" name="Rectangle 36">
            <a:extLst>
              <a:ext uri="{FF2B5EF4-FFF2-40B4-BE49-F238E27FC236}">
                <a16:creationId xmlns:a16="http://schemas.microsoft.com/office/drawing/2014/main" id="{2172FBA2-0B18-C305-EF08-DEA104050A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6547" y="1836851"/>
            <a:ext cx="1188000" cy="1958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36000" rIns="0" bIns="36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Stammkultur</a:t>
            </a:r>
          </a:p>
        </p:txBody>
      </p:sp>
      <p:sp>
        <p:nvSpPr>
          <p:cNvPr id="7" name="Rectangle 36">
            <a:extLst>
              <a:ext uri="{FF2B5EF4-FFF2-40B4-BE49-F238E27FC236}">
                <a16:creationId xmlns:a16="http://schemas.microsoft.com/office/drawing/2014/main" id="{3D35D6AF-865D-4AA1-BC14-E3B702C081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6547" y="2060434"/>
            <a:ext cx="1188000" cy="1958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36000" rIns="0" bIns="36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Schüttelkultur</a:t>
            </a:r>
          </a:p>
        </p:txBody>
      </p:sp>
      <p:sp>
        <p:nvSpPr>
          <p:cNvPr id="10" name="Rectangle 36">
            <a:extLst>
              <a:ext uri="{FF2B5EF4-FFF2-40B4-BE49-F238E27FC236}">
                <a16:creationId xmlns:a16="http://schemas.microsoft.com/office/drawing/2014/main" id="{6308E4CF-3A20-C120-BB81-207F26701B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6547" y="2284016"/>
            <a:ext cx="1188000" cy="1958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36000" rIns="0" bIns="36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Rührkultur</a:t>
            </a:r>
          </a:p>
        </p:txBody>
      </p:sp>
      <p:sp>
        <p:nvSpPr>
          <p:cNvPr id="18" name="Rectangle 36">
            <a:extLst>
              <a:ext uri="{FF2B5EF4-FFF2-40B4-BE49-F238E27FC236}">
                <a16:creationId xmlns:a16="http://schemas.microsoft.com/office/drawing/2014/main" id="{372E8CE4-1F4D-3C00-668B-3471ECA7DB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6547" y="2792741"/>
            <a:ext cx="1188000" cy="1958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36000" rIns="0" bIns="36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 err="1">
                <a:latin typeface="AvenirNext LT Pro Cn" panose="020B0506020202020204" pitchFamily="34" charset="77"/>
              </a:rPr>
              <a:t>Produktionsfermenter</a:t>
            </a:r>
            <a:endParaRPr lang="de-DE" altLang="de-DE" sz="800" b="0" dirty="0">
              <a:latin typeface="AvenirNext LT Pro Cn" panose="020B0506020202020204" pitchFamily="34" charset="77"/>
            </a:endParaRPr>
          </a:p>
        </p:txBody>
      </p:sp>
      <p:sp>
        <p:nvSpPr>
          <p:cNvPr id="19" name="Rectangle 36">
            <a:extLst>
              <a:ext uri="{FF2B5EF4-FFF2-40B4-BE49-F238E27FC236}">
                <a16:creationId xmlns:a16="http://schemas.microsoft.com/office/drawing/2014/main" id="{B38E1BA0-06CA-6B49-1C44-D2584584E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6547" y="3068064"/>
            <a:ext cx="1188000" cy="1958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36000" rIns="0" bIns="36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Submers-Verfahren</a:t>
            </a:r>
          </a:p>
        </p:txBody>
      </p:sp>
      <p:sp>
        <p:nvSpPr>
          <p:cNvPr id="22" name="Rectangle 36">
            <a:extLst>
              <a:ext uri="{FF2B5EF4-FFF2-40B4-BE49-F238E27FC236}">
                <a16:creationId xmlns:a16="http://schemas.microsoft.com/office/drawing/2014/main" id="{FE39FF2B-B768-9396-C9B8-502A07255D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6547" y="3343387"/>
            <a:ext cx="1188000" cy="1958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36000" rIns="0" bIns="36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Diskontinuierlicher Betrieb</a:t>
            </a:r>
          </a:p>
        </p:txBody>
      </p:sp>
      <p:sp>
        <p:nvSpPr>
          <p:cNvPr id="29" name="Rectangle 36">
            <a:extLst>
              <a:ext uri="{FF2B5EF4-FFF2-40B4-BE49-F238E27FC236}">
                <a16:creationId xmlns:a16="http://schemas.microsoft.com/office/drawing/2014/main" id="{DDCEE8E6-9771-52E1-FEC7-31A86699A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9303" y="3343387"/>
            <a:ext cx="1188000" cy="1958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36000" rIns="0" bIns="36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Aufguss-Verfahren</a:t>
            </a:r>
          </a:p>
        </p:txBody>
      </p:sp>
      <p:sp>
        <p:nvSpPr>
          <p:cNvPr id="30" name="Rectangle 36">
            <a:extLst>
              <a:ext uri="{FF2B5EF4-FFF2-40B4-BE49-F238E27FC236}">
                <a16:creationId xmlns:a16="http://schemas.microsoft.com/office/drawing/2014/main" id="{02650083-9FC3-43A1-7EB8-42032B5720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651" y="3343387"/>
            <a:ext cx="1188000" cy="1958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36000" rIns="0" bIns="36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Kontinuierlicher Betrieb</a:t>
            </a:r>
          </a:p>
        </p:txBody>
      </p:sp>
      <p:sp>
        <p:nvSpPr>
          <p:cNvPr id="31" name="Rectangle 36">
            <a:extLst>
              <a:ext uri="{FF2B5EF4-FFF2-40B4-BE49-F238E27FC236}">
                <a16:creationId xmlns:a16="http://schemas.microsoft.com/office/drawing/2014/main" id="{63C1EF14-5034-99D9-2394-C5B9B2E55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651" y="3068731"/>
            <a:ext cx="1188000" cy="1958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36000" rIns="0" bIns="36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Oberflächenverfahren</a:t>
            </a:r>
          </a:p>
        </p:txBody>
      </p:sp>
      <p:sp>
        <p:nvSpPr>
          <p:cNvPr id="33" name="Rectangle 36">
            <a:extLst>
              <a:ext uri="{FF2B5EF4-FFF2-40B4-BE49-F238E27FC236}">
                <a16:creationId xmlns:a16="http://schemas.microsoft.com/office/drawing/2014/main" id="{D5B650A4-2525-2845-1FAA-AE83CC3FEC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4226" y="4134369"/>
            <a:ext cx="103909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Verbrauchtes </a:t>
            </a:r>
            <a:br>
              <a:rPr lang="de-DE" altLang="de-DE" sz="800" b="0" dirty="0">
                <a:latin typeface="AvenirNext LT Pro Cn" panose="020B0506020202020204" pitchFamily="34" charset="77"/>
              </a:rPr>
            </a:br>
            <a:r>
              <a:rPr lang="de-DE" altLang="de-DE" sz="800" b="0" dirty="0">
                <a:latin typeface="AvenirNext LT Pro Cn" panose="020B0506020202020204" pitchFamily="34" charset="77"/>
              </a:rPr>
              <a:t>Medium</a:t>
            </a:r>
          </a:p>
          <a:p>
            <a:pPr marL="0" indent="0">
              <a:spcBef>
                <a:spcPct val="0"/>
              </a:spcBef>
              <a:buClrTx/>
            </a:pPr>
            <a:endParaRPr lang="de-DE" altLang="de-DE" sz="800" b="0" dirty="0">
              <a:latin typeface="AvenirNext LT Pro Cn" panose="020B0506020202020204" pitchFamily="34" charset="77"/>
            </a:endParaRPr>
          </a:p>
        </p:txBody>
      </p:sp>
      <p:sp>
        <p:nvSpPr>
          <p:cNvPr id="34" name="Rectangle 36">
            <a:extLst>
              <a:ext uri="{FF2B5EF4-FFF2-40B4-BE49-F238E27FC236}">
                <a16:creationId xmlns:a16="http://schemas.microsoft.com/office/drawing/2014/main" id="{4704033E-BD30-C28A-D8A3-B7F1D2379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4226" y="4615789"/>
            <a:ext cx="103909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Mikroorganismen</a:t>
            </a: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Produkt</a:t>
            </a:r>
          </a:p>
        </p:txBody>
      </p:sp>
      <p:sp>
        <p:nvSpPr>
          <p:cNvPr id="35" name="Rectangle 36">
            <a:extLst>
              <a:ext uri="{FF2B5EF4-FFF2-40B4-BE49-F238E27FC236}">
                <a16:creationId xmlns:a16="http://schemas.microsoft.com/office/drawing/2014/main" id="{DD621A9F-7553-3878-61DB-EFCA328DA8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5465" y="3585379"/>
            <a:ext cx="6260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30 - 60 %</a:t>
            </a: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frisches</a:t>
            </a: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Medium</a:t>
            </a:r>
          </a:p>
        </p:txBody>
      </p:sp>
      <p:sp>
        <p:nvSpPr>
          <p:cNvPr id="36" name="Rectangle 36">
            <a:extLst>
              <a:ext uri="{FF2B5EF4-FFF2-40B4-BE49-F238E27FC236}">
                <a16:creationId xmlns:a16="http://schemas.microsoft.com/office/drawing/2014/main" id="{07A64F62-72C0-C1D5-334A-95DB97A4CF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8301" y="3595092"/>
            <a:ext cx="6260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30 - 60 %</a:t>
            </a:r>
          </a:p>
          <a:p>
            <a:pPr algn="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verbrauchtes</a:t>
            </a:r>
          </a:p>
          <a:p>
            <a:pPr algn="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Medium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7F1BAC1-0424-76EB-C55C-D6C30B038D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6090" y="3622954"/>
            <a:ext cx="20226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1x</a:t>
            </a:r>
          </a:p>
        </p:txBody>
      </p: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62327904-3B46-6E38-E222-732B32EBEBB9}"/>
              </a:ext>
            </a:extLst>
          </p:cNvPr>
          <p:cNvCxnSpPr>
            <a:cxnSpLocks/>
          </p:cNvCxnSpPr>
          <p:nvPr/>
        </p:nvCxnSpPr>
        <p:spPr bwMode="auto">
          <a:xfrm>
            <a:off x="728900" y="4448618"/>
            <a:ext cx="244029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26" name="Gerade Verbindung 25">
            <a:extLst>
              <a:ext uri="{FF2B5EF4-FFF2-40B4-BE49-F238E27FC236}">
                <a16:creationId xmlns:a16="http://schemas.microsoft.com/office/drawing/2014/main" id="{8B3F2B09-657E-F038-2CD5-8BDA775C0818}"/>
              </a:ext>
            </a:extLst>
          </p:cNvPr>
          <p:cNvCxnSpPr>
            <a:cxnSpLocks/>
          </p:cNvCxnSpPr>
          <p:nvPr/>
        </p:nvCxnSpPr>
        <p:spPr bwMode="auto">
          <a:xfrm>
            <a:off x="5278494" y="3710222"/>
            <a:ext cx="144462" cy="8180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32" name="Gerade Verbindung 31">
            <a:extLst>
              <a:ext uri="{FF2B5EF4-FFF2-40B4-BE49-F238E27FC236}">
                <a16:creationId xmlns:a16="http://schemas.microsoft.com/office/drawing/2014/main" id="{8FE222FB-D1A3-28D2-DCBF-6435AA062103}"/>
              </a:ext>
            </a:extLst>
          </p:cNvPr>
          <p:cNvCxnSpPr>
            <a:cxnSpLocks/>
          </p:cNvCxnSpPr>
          <p:nvPr/>
        </p:nvCxnSpPr>
        <p:spPr bwMode="auto">
          <a:xfrm flipV="1">
            <a:off x="6201293" y="3661363"/>
            <a:ext cx="150828" cy="9052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38" name="Textfeld 37">
            <a:extLst>
              <a:ext uri="{FF2B5EF4-FFF2-40B4-BE49-F238E27FC236}">
                <a16:creationId xmlns:a16="http://schemas.microsoft.com/office/drawing/2014/main" id="{B6853FBD-1D62-16B9-9CD3-E34A330FCC20}"/>
              </a:ext>
            </a:extLst>
          </p:cNvPr>
          <p:cNvSpPr txBox="1"/>
          <p:nvPr/>
        </p:nvSpPr>
        <p:spPr>
          <a:xfrm>
            <a:off x="6887759" y="5248331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cxnSp>
        <p:nvCxnSpPr>
          <p:cNvPr id="42" name="Gerade Verbindung 41">
            <a:extLst>
              <a:ext uri="{FF2B5EF4-FFF2-40B4-BE49-F238E27FC236}">
                <a16:creationId xmlns:a16="http://schemas.microsoft.com/office/drawing/2014/main" id="{C3164059-C4C7-1753-2B77-29DBD91FA992}"/>
              </a:ext>
            </a:extLst>
          </p:cNvPr>
          <p:cNvCxnSpPr>
            <a:cxnSpLocks/>
          </p:cNvCxnSpPr>
          <p:nvPr/>
        </p:nvCxnSpPr>
        <p:spPr bwMode="auto">
          <a:xfrm>
            <a:off x="3757485" y="1811528"/>
            <a:ext cx="0" cy="44044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53" name="Gerade Verbindung 52">
            <a:extLst>
              <a:ext uri="{FF2B5EF4-FFF2-40B4-BE49-F238E27FC236}">
                <a16:creationId xmlns:a16="http://schemas.microsoft.com/office/drawing/2014/main" id="{F4661844-C3CE-DDB4-A187-4B92845D0410}"/>
              </a:ext>
            </a:extLst>
          </p:cNvPr>
          <p:cNvCxnSpPr>
            <a:cxnSpLocks/>
          </p:cNvCxnSpPr>
          <p:nvPr/>
        </p:nvCxnSpPr>
        <p:spPr bwMode="auto">
          <a:xfrm>
            <a:off x="3757485" y="2037130"/>
            <a:ext cx="0" cy="44044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54" name="Gerade Verbindung 53">
            <a:extLst>
              <a:ext uri="{FF2B5EF4-FFF2-40B4-BE49-F238E27FC236}">
                <a16:creationId xmlns:a16="http://schemas.microsoft.com/office/drawing/2014/main" id="{F1BB8383-12AC-310C-DA64-5DE1215A829B}"/>
              </a:ext>
            </a:extLst>
          </p:cNvPr>
          <p:cNvCxnSpPr>
            <a:cxnSpLocks/>
          </p:cNvCxnSpPr>
          <p:nvPr/>
        </p:nvCxnSpPr>
        <p:spPr bwMode="auto">
          <a:xfrm>
            <a:off x="3757485" y="2260588"/>
            <a:ext cx="0" cy="44044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55" name="Gerade Verbindung 54">
            <a:extLst>
              <a:ext uri="{FF2B5EF4-FFF2-40B4-BE49-F238E27FC236}">
                <a16:creationId xmlns:a16="http://schemas.microsoft.com/office/drawing/2014/main" id="{B5FEC41D-064A-824B-6103-FFD5EA9BE0D6}"/>
              </a:ext>
            </a:extLst>
          </p:cNvPr>
          <p:cNvCxnSpPr>
            <a:cxnSpLocks/>
          </p:cNvCxnSpPr>
          <p:nvPr/>
        </p:nvCxnSpPr>
        <p:spPr bwMode="auto">
          <a:xfrm>
            <a:off x="3757485" y="2484910"/>
            <a:ext cx="0" cy="44044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pic>
        <p:nvPicPr>
          <p:cNvPr id="41" name="Grafik 40">
            <a:extLst>
              <a:ext uri="{FF2B5EF4-FFF2-40B4-BE49-F238E27FC236}">
                <a16:creationId xmlns:a16="http://schemas.microsoft.com/office/drawing/2014/main" id="{BA0C8FB0-C832-DD8C-07A7-C9CA795805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8665" t="65328" r="39274"/>
          <a:stretch/>
        </p:blipFill>
        <p:spPr>
          <a:xfrm>
            <a:off x="3111384" y="3670758"/>
            <a:ext cx="1321094" cy="96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82090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9">
            <a:extLst>
              <a:ext uri="{FF2B5EF4-FFF2-40B4-BE49-F238E27FC236}">
                <a16:creationId xmlns:a16="http://schemas.microsoft.com/office/drawing/2014/main" id="{5F6BE509-14C9-1F73-D350-A88C6FA76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0516" y="2770847"/>
            <a:ext cx="648000" cy="11064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D6727014-3FE3-4703-7E9B-565203536D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9731" y="2604881"/>
            <a:ext cx="612000" cy="12723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19" name="Rectangle 17">
            <a:extLst>
              <a:ext uri="{FF2B5EF4-FFF2-40B4-BE49-F238E27FC236}">
                <a16:creationId xmlns:a16="http://schemas.microsoft.com/office/drawing/2014/main" id="{FB71E4FB-FA1B-8B89-59E5-27BCD93755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9937" y="2438916"/>
            <a:ext cx="648000" cy="143836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23" name="Rectangle 21">
            <a:extLst>
              <a:ext uri="{FF2B5EF4-FFF2-40B4-BE49-F238E27FC236}">
                <a16:creationId xmlns:a16="http://schemas.microsoft.com/office/drawing/2014/main" id="{0561322D-69B6-856C-C17A-B3CC547DBB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7355" y="2272952"/>
            <a:ext cx="648000" cy="160432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Sicherheitsstufen für gentechnische Arbeiten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6053D5E5-ACC3-9220-657C-C55E385B9C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7106" y="3009678"/>
            <a:ext cx="1072536" cy="166275"/>
          </a:xfrm>
          <a:prstGeom prst="homePlate">
            <a:avLst>
              <a:gd name="adj" fmla="val 559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0E6500C-5316-0AA5-6E87-76FB0967BD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5648" y="1605460"/>
            <a:ext cx="1014701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Risikogruppen (WHO)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EF8B057-C9C9-3355-9156-D095862C1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222" y="1617038"/>
            <a:ext cx="806311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Sicherheitsstufen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2F8A5AE-F35B-2044-68F6-7949752B3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313" y="2815546"/>
            <a:ext cx="1200303" cy="1491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de-DE" altLang="de-DE" sz="800" dirty="0">
                <a:latin typeface="AvenirNext LT Pro Cn" panose="020B0506020202020204" pitchFamily="34" charset="77"/>
              </a:rPr>
              <a:t>Viren</a:t>
            </a:r>
          </a:p>
          <a:p>
            <a:pPr algn="r"/>
            <a:endParaRPr lang="de-DE" altLang="de-DE" sz="800" dirty="0">
              <a:latin typeface="AvenirNext LT Pro Cn" panose="020B0506020202020204" pitchFamily="34" charset="77"/>
            </a:endParaRPr>
          </a:p>
          <a:p>
            <a:pPr algn="r"/>
            <a:endParaRPr lang="de-DE" altLang="de-DE" sz="800" dirty="0">
              <a:latin typeface="AvenirNext LT Pro Cn" panose="020B0506020202020204" pitchFamily="34" charset="77"/>
            </a:endParaRPr>
          </a:p>
          <a:p>
            <a:pPr algn="r"/>
            <a:r>
              <a:rPr lang="de-DE" altLang="de-DE" sz="800" dirty="0">
                <a:latin typeface="AvenirNext LT Pro Cn" panose="020B0506020202020204" pitchFamily="34" charset="77"/>
              </a:rPr>
              <a:t>Pilze</a:t>
            </a:r>
          </a:p>
          <a:p>
            <a:pPr algn="r"/>
            <a:endParaRPr lang="de-DE" altLang="de-DE" sz="800" dirty="0">
              <a:latin typeface="AvenirNext LT Pro Cn" panose="020B0506020202020204" pitchFamily="34" charset="77"/>
            </a:endParaRPr>
          </a:p>
          <a:p>
            <a:pPr algn="r"/>
            <a:endParaRPr lang="de-DE" altLang="de-DE" sz="800" dirty="0">
              <a:latin typeface="AvenirNext LT Pro Cn" panose="020B0506020202020204" pitchFamily="34" charset="77"/>
            </a:endParaRPr>
          </a:p>
          <a:p>
            <a:pPr algn="r"/>
            <a:r>
              <a:rPr lang="de-DE" altLang="de-DE" sz="800" dirty="0">
                <a:latin typeface="AvenirNext LT Pro Cn" panose="020B0506020202020204" pitchFamily="34" charset="77"/>
              </a:rPr>
              <a:t>Bakterien</a:t>
            </a:r>
          </a:p>
          <a:p>
            <a:pPr algn="r"/>
            <a:endParaRPr lang="de-DE" altLang="de-DE" sz="800" dirty="0">
              <a:latin typeface="AvenirNext LT Pro Cn" panose="020B0506020202020204" pitchFamily="34" charset="77"/>
            </a:endParaRPr>
          </a:p>
          <a:p>
            <a:pPr algn="r"/>
            <a:endParaRPr lang="de-DE" altLang="de-DE" sz="800" dirty="0">
              <a:latin typeface="AvenirNext LT Pro Cn" panose="020B0506020202020204" pitchFamily="34" charset="77"/>
            </a:endParaRPr>
          </a:p>
          <a:p>
            <a:pPr algn="r"/>
            <a:r>
              <a:rPr lang="de-DE" altLang="de-DE" sz="800" dirty="0">
                <a:latin typeface="AvenirNext LT Pro Cn" panose="020B0506020202020204" pitchFamily="34" charset="77"/>
              </a:rPr>
              <a:t>Sicherheits-Stufen/</a:t>
            </a:r>
          </a:p>
          <a:p>
            <a:pPr algn="r">
              <a:lnSpc>
                <a:spcPct val="150000"/>
              </a:lnSpc>
            </a:pPr>
            <a:r>
              <a:rPr lang="de-DE" altLang="de-DE" sz="800" dirty="0">
                <a:latin typeface="AvenirNext LT Pro Cn" panose="020B0506020202020204" pitchFamily="34" charset="77"/>
              </a:rPr>
              <a:t>Risikogruppen</a:t>
            </a:r>
          </a:p>
        </p:txBody>
      </p:sp>
      <p:sp>
        <p:nvSpPr>
          <p:cNvPr id="7" name="Line 7">
            <a:extLst>
              <a:ext uri="{FF2B5EF4-FFF2-40B4-BE49-F238E27FC236}">
                <a16:creationId xmlns:a16="http://schemas.microsoft.com/office/drawing/2014/main" id="{EF68D708-1507-4054-35FF-F142AD93296A}"/>
              </a:ext>
            </a:extLst>
          </p:cNvPr>
          <p:cNvSpPr>
            <a:spLocks noChangeShapeType="1"/>
          </p:cNvSpPr>
          <p:nvPr/>
        </p:nvSpPr>
        <p:spPr bwMode="auto">
          <a:xfrm>
            <a:off x="719138" y="3877276"/>
            <a:ext cx="334621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1EECA488-E42A-E53D-E3E7-78626FC6F1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6127" y="2815546"/>
            <a:ext cx="66011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800" dirty="0">
                <a:latin typeface="AvenirNext LT Pro MediumCn" panose="020B0506020202020204" pitchFamily="34" charset="77"/>
              </a:rPr>
              <a:t>Impfstämme</a:t>
            </a:r>
          </a:p>
          <a:p>
            <a:pPr algn="ctr"/>
            <a:endParaRPr lang="de-DE" altLang="de-DE" sz="800" dirty="0">
              <a:latin typeface="AvenirNext LT Pro MediumCn" panose="020B0506020202020204" pitchFamily="34" charset="77"/>
            </a:endParaRPr>
          </a:p>
          <a:p>
            <a:pPr algn="ctr"/>
            <a:endParaRPr lang="de-DE" altLang="de-DE" sz="800" dirty="0">
              <a:latin typeface="AvenirNext LT Pro MediumCn" panose="020B0506020202020204" pitchFamily="34" charset="77"/>
            </a:endParaRPr>
          </a:p>
          <a:p>
            <a:pPr algn="ctr"/>
            <a:r>
              <a:rPr lang="de-DE" altLang="de-DE" sz="800" dirty="0">
                <a:latin typeface="AvenirNext LT Pro MediumCn" panose="020B0506020202020204" pitchFamily="34" charset="77"/>
              </a:rPr>
              <a:t>Penicillium</a:t>
            </a:r>
          </a:p>
          <a:p>
            <a:pPr algn="ctr"/>
            <a:r>
              <a:rPr lang="de-DE" altLang="de-DE" sz="800" dirty="0" err="1">
                <a:latin typeface="AvenirNext LT Pro MediumCn" panose="020B0506020202020204" pitchFamily="34" charset="77"/>
              </a:rPr>
              <a:t>Camemberti</a:t>
            </a:r>
            <a:endParaRPr lang="de-DE" altLang="de-DE" sz="800" dirty="0">
              <a:latin typeface="AvenirNext LT Pro MediumCn" panose="020B0506020202020204" pitchFamily="34" charset="77"/>
            </a:endParaRPr>
          </a:p>
          <a:p>
            <a:pPr algn="ctr"/>
            <a:endParaRPr lang="de-DE" altLang="de-DE" sz="800" dirty="0">
              <a:latin typeface="AvenirNext LT Pro MediumCn" panose="020B0506020202020204" pitchFamily="34" charset="77"/>
            </a:endParaRPr>
          </a:p>
          <a:p>
            <a:pPr algn="ctr"/>
            <a:r>
              <a:rPr lang="de-DE" altLang="de-DE" sz="800" dirty="0">
                <a:latin typeface="AvenirNext LT Pro MediumCn" panose="020B0506020202020204" pitchFamily="34" charset="77"/>
              </a:rPr>
              <a:t>E. coli K 12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64CF0A89-CB8B-D89D-9B13-2FE806D15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5645" y="3889136"/>
            <a:ext cx="64286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000" dirty="0">
                <a:latin typeface="AvenirNext LT Pro MediumCn" panose="020B0506020202020204" pitchFamily="34" charset="77"/>
              </a:rPr>
              <a:t>1</a:t>
            </a:r>
          </a:p>
        </p:txBody>
      </p:sp>
      <p:sp>
        <p:nvSpPr>
          <p:cNvPr id="16" name="Rectangle 14">
            <a:extLst>
              <a:ext uri="{FF2B5EF4-FFF2-40B4-BE49-F238E27FC236}">
                <a16:creationId xmlns:a16="http://schemas.microsoft.com/office/drawing/2014/main" id="{0A138E7F-2704-8410-0497-AD626C50A6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8633" y="2815546"/>
            <a:ext cx="68046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800" dirty="0">
                <a:latin typeface="AvenirNext LT Pro MediumCn" panose="020B0506020202020204" pitchFamily="34" charset="77"/>
              </a:rPr>
              <a:t>Masernvirus</a:t>
            </a:r>
          </a:p>
          <a:p>
            <a:pPr algn="ctr"/>
            <a:endParaRPr lang="de-DE" altLang="de-DE" sz="800" dirty="0">
              <a:latin typeface="AvenirNext LT Pro MediumCn" panose="020B0506020202020204" pitchFamily="34" charset="77"/>
            </a:endParaRPr>
          </a:p>
          <a:p>
            <a:pPr algn="ctr"/>
            <a:endParaRPr lang="de-DE" altLang="de-DE" sz="800" dirty="0">
              <a:latin typeface="AvenirNext LT Pro MediumCn" panose="020B0506020202020204" pitchFamily="34" charset="77"/>
            </a:endParaRPr>
          </a:p>
          <a:p>
            <a:pPr algn="ctr"/>
            <a:r>
              <a:rPr lang="de-DE" altLang="de-DE" sz="800" dirty="0">
                <a:latin typeface="AvenirNext LT Pro MediumCn" panose="020B0506020202020204" pitchFamily="34" charset="77"/>
              </a:rPr>
              <a:t>Candida</a:t>
            </a:r>
          </a:p>
          <a:p>
            <a:pPr algn="ctr"/>
            <a:endParaRPr lang="de-DE" altLang="de-DE" sz="800" dirty="0">
              <a:latin typeface="AvenirNext LT Pro MediumCn" panose="020B0506020202020204" pitchFamily="34" charset="77"/>
            </a:endParaRPr>
          </a:p>
          <a:p>
            <a:pPr algn="ctr"/>
            <a:endParaRPr lang="de-DE" altLang="de-DE" sz="800" dirty="0">
              <a:latin typeface="AvenirNext LT Pro MediumCn" panose="020B0506020202020204" pitchFamily="34" charset="77"/>
            </a:endParaRPr>
          </a:p>
          <a:p>
            <a:pPr algn="ctr"/>
            <a:r>
              <a:rPr lang="de-DE" altLang="de-DE" sz="800" dirty="0">
                <a:latin typeface="AvenirNext LT Pro MediumCn" panose="020B0506020202020204" pitchFamily="34" charset="77"/>
              </a:rPr>
              <a:t>Salmonella</a:t>
            </a:r>
          </a:p>
        </p:txBody>
      </p:sp>
      <p:sp>
        <p:nvSpPr>
          <p:cNvPr id="17" name="Rectangle 15">
            <a:extLst>
              <a:ext uri="{FF2B5EF4-FFF2-40B4-BE49-F238E27FC236}">
                <a16:creationId xmlns:a16="http://schemas.microsoft.com/office/drawing/2014/main" id="{6C8AB911-89CA-E15F-72CD-67A810405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6241" y="3889136"/>
            <a:ext cx="60369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000" dirty="0">
                <a:latin typeface="AvenirNext LT Pro MediumCn" panose="020B0506020202020204" pitchFamily="34" charset="77"/>
              </a:rPr>
              <a:t>2</a:t>
            </a:r>
          </a:p>
        </p:txBody>
      </p:sp>
      <p:sp>
        <p:nvSpPr>
          <p:cNvPr id="20" name="Rectangle 18">
            <a:extLst>
              <a:ext uri="{FF2B5EF4-FFF2-40B4-BE49-F238E27FC236}">
                <a16:creationId xmlns:a16="http://schemas.microsoft.com/office/drawing/2014/main" id="{1A65653A-3FCC-DDC1-CEA2-142BEB7F8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7784" y="2815545"/>
            <a:ext cx="73082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800" dirty="0">
                <a:solidFill>
                  <a:schemeClr val="bg1"/>
                </a:solidFill>
                <a:latin typeface="AvenirNext LT Pro MediumCn" panose="020B0506020202020204" pitchFamily="34" charset="77"/>
              </a:rPr>
              <a:t>HBV, HIV</a:t>
            </a:r>
          </a:p>
          <a:p>
            <a:pPr algn="ctr"/>
            <a:endParaRPr lang="de-DE" altLang="de-DE" sz="800" dirty="0">
              <a:solidFill>
                <a:schemeClr val="bg1"/>
              </a:solidFill>
              <a:latin typeface="AvenirNext LT Pro MediumCn" panose="020B0506020202020204" pitchFamily="34" charset="77"/>
            </a:endParaRPr>
          </a:p>
          <a:p>
            <a:pPr algn="ctr"/>
            <a:endParaRPr lang="de-DE" altLang="de-DE" sz="800" dirty="0">
              <a:solidFill>
                <a:schemeClr val="bg1"/>
              </a:solidFill>
              <a:latin typeface="AvenirNext LT Pro MediumCn" panose="020B0506020202020204" pitchFamily="34" charset="77"/>
            </a:endParaRPr>
          </a:p>
          <a:p>
            <a:pPr algn="ctr"/>
            <a:r>
              <a:rPr lang="de-DE" altLang="de-DE" sz="800" dirty="0" err="1">
                <a:solidFill>
                  <a:schemeClr val="bg1"/>
                </a:solidFill>
                <a:latin typeface="AvenirNext LT Pro MediumCn" panose="020B0506020202020204" pitchFamily="34" charset="77"/>
              </a:rPr>
              <a:t>Histoplasma</a:t>
            </a:r>
            <a:endParaRPr lang="de-DE" altLang="de-DE" sz="800" dirty="0">
              <a:solidFill>
                <a:schemeClr val="bg1"/>
              </a:solidFill>
              <a:latin typeface="AvenirNext LT Pro MediumCn" panose="020B0506020202020204" pitchFamily="34" charset="77"/>
            </a:endParaRPr>
          </a:p>
          <a:p>
            <a:pPr algn="ctr"/>
            <a:endParaRPr lang="de-DE" altLang="de-DE" sz="800" dirty="0">
              <a:solidFill>
                <a:schemeClr val="bg1"/>
              </a:solidFill>
              <a:latin typeface="AvenirNext LT Pro MediumCn" panose="020B0506020202020204" pitchFamily="34" charset="77"/>
            </a:endParaRPr>
          </a:p>
          <a:p>
            <a:pPr algn="ctr"/>
            <a:endParaRPr lang="de-DE" altLang="de-DE" sz="800" dirty="0">
              <a:solidFill>
                <a:schemeClr val="bg1"/>
              </a:solidFill>
              <a:latin typeface="AvenirNext LT Pro MediumCn" panose="020B0506020202020204" pitchFamily="34" charset="77"/>
            </a:endParaRPr>
          </a:p>
          <a:p>
            <a:pPr algn="ctr"/>
            <a:r>
              <a:rPr lang="de-DE" altLang="de-DE" sz="800" dirty="0">
                <a:solidFill>
                  <a:schemeClr val="bg1"/>
                </a:solidFill>
                <a:latin typeface="AvenirNext LT Pro MediumCn" panose="020B0506020202020204" pitchFamily="34" charset="77"/>
              </a:rPr>
              <a:t>Milzbrand-</a:t>
            </a:r>
          </a:p>
          <a:p>
            <a:pPr algn="ctr"/>
            <a:r>
              <a:rPr lang="de-DE" altLang="de-DE" sz="800" dirty="0">
                <a:solidFill>
                  <a:schemeClr val="bg1"/>
                </a:solidFill>
                <a:latin typeface="AvenirNext LT Pro MediumCn" panose="020B0506020202020204" pitchFamily="34" charset="77"/>
              </a:rPr>
              <a:t>Bakterien</a:t>
            </a:r>
          </a:p>
        </p:txBody>
      </p:sp>
      <p:sp>
        <p:nvSpPr>
          <p:cNvPr id="21" name="Rectangle 19">
            <a:extLst>
              <a:ext uri="{FF2B5EF4-FFF2-40B4-BE49-F238E27FC236}">
                <a16:creationId xmlns:a16="http://schemas.microsoft.com/office/drawing/2014/main" id="{556D7FA8-C8D0-4856-EDE4-A74A0089CA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7667" y="3889135"/>
            <a:ext cx="64148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000" dirty="0">
                <a:latin typeface="AvenirNext LT Pro MediumCn" panose="020B0506020202020204" pitchFamily="34" charset="77"/>
              </a:rPr>
              <a:t>3</a:t>
            </a:r>
          </a:p>
        </p:txBody>
      </p:sp>
      <p:sp>
        <p:nvSpPr>
          <p:cNvPr id="24" name="Rectangle 22">
            <a:extLst>
              <a:ext uri="{FF2B5EF4-FFF2-40B4-BE49-F238E27FC236}">
                <a16:creationId xmlns:a16="http://schemas.microsoft.com/office/drawing/2014/main" id="{4E0859FD-3EC2-7811-7CFC-E20BF4A76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153" y="2815546"/>
            <a:ext cx="65572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800" dirty="0">
                <a:solidFill>
                  <a:schemeClr val="bg1"/>
                </a:solidFill>
                <a:latin typeface="AvenirNext LT Pro MediumCn" panose="020B0506020202020204" pitchFamily="34" charset="77"/>
              </a:rPr>
              <a:t>Pocken-</a:t>
            </a:r>
          </a:p>
          <a:p>
            <a:pPr algn="ctr"/>
            <a:r>
              <a:rPr lang="de-DE" altLang="de-DE" sz="800" dirty="0" err="1">
                <a:solidFill>
                  <a:schemeClr val="bg1"/>
                </a:solidFill>
                <a:latin typeface="AvenirNext LT Pro MediumCn" panose="020B0506020202020204" pitchFamily="34" charset="77"/>
              </a:rPr>
              <a:t>virus</a:t>
            </a:r>
            <a:endParaRPr lang="de-DE" altLang="de-DE" sz="800" dirty="0">
              <a:solidFill>
                <a:schemeClr val="bg1"/>
              </a:solidFill>
              <a:latin typeface="AvenirNext LT Pro MediumCn" panose="020B0506020202020204" pitchFamily="34" charset="77"/>
            </a:endParaRPr>
          </a:p>
          <a:p>
            <a:pPr algn="ctr"/>
            <a:endParaRPr lang="de-DE" altLang="de-DE" sz="800" dirty="0">
              <a:solidFill>
                <a:schemeClr val="bg1"/>
              </a:solidFill>
              <a:latin typeface="AvenirNext LT Pro MediumCn" panose="020B0506020202020204" pitchFamily="34" charset="77"/>
            </a:endParaRPr>
          </a:p>
          <a:p>
            <a:pPr algn="ctr"/>
            <a:r>
              <a:rPr lang="de-DE" altLang="de-DE" sz="800" dirty="0">
                <a:solidFill>
                  <a:schemeClr val="bg1"/>
                </a:solidFill>
                <a:latin typeface="AvenirNext LT Pro MediumCn" panose="020B0506020202020204" pitchFamily="34" charset="77"/>
              </a:rPr>
              <a:t>–</a:t>
            </a:r>
          </a:p>
          <a:p>
            <a:pPr algn="ctr"/>
            <a:endParaRPr lang="de-DE" altLang="de-DE" sz="800" dirty="0">
              <a:solidFill>
                <a:schemeClr val="bg1"/>
              </a:solidFill>
              <a:latin typeface="AvenirNext LT Pro MediumCn" panose="020B0506020202020204" pitchFamily="34" charset="77"/>
            </a:endParaRPr>
          </a:p>
          <a:p>
            <a:pPr algn="ctr"/>
            <a:endParaRPr lang="de-DE" altLang="de-DE" sz="800" dirty="0">
              <a:solidFill>
                <a:schemeClr val="bg1"/>
              </a:solidFill>
              <a:latin typeface="AvenirNext LT Pro MediumCn" panose="020B0506020202020204" pitchFamily="34" charset="77"/>
            </a:endParaRPr>
          </a:p>
          <a:p>
            <a:pPr algn="ctr"/>
            <a:r>
              <a:rPr lang="de-DE" altLang="de-DE" sz="800" dirty="0">
                <a:solidFill>
                  <a:schemeClr val="bg1"/>
                </a:solidFill>
                <a:latin typeface="AvenirNext LT Pro MediumCn" panose="020B0506020202020204" pitchFamily="34" charset="77"/>
              </a:rPr>
              <a:t>–</a:t>
            </a:r>
          </a:p>
        </p:txBody>
      </p:sp>
      <p:sp>
        <p:nvSpPr>
          <p:cNvPr id="25" name="Rectangle 23">
            <a:extLst>
              <a:ext uri="{FF2B5EF4-FFF2-40B4-BE49-F238E27FC236}">
                <a16:creationId xmlns:a16="http://schemas.microsoft.com/office/drawing/2014/main" id="{C1615EED-72DB-53BF-18AD-6EF245D3BB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6883" y="3889136"/>
            <a:ext cx="63847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000" dirty="0">
                <a:latin typeface="AvenirNext LT Pro MediumCn" panose="020B0506020202020204" pitchFamily="34" charset="77"/>
              </a:rPr>
              <a:t>4</a:t>
            </a:r>
          </a:p>
        </p:txBody>
      </p:sp>
      <p:sp>
        <p:nvSpPr>
          <p:cNvPr id="27" name="AutoShape 25">
            <a:extLst>
              <a:ext uri="{FF2B5EF4-FFF2-40B4-BE49-F238E27FC236}">
                <a16:creationId xmlns:a16="http://schemas.microsoft.com/office/drawing/2014/main" id="{206EEB43-14EC-1902-D93A-328253F80D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5648" y="4111819"/>
            <a:ext cx="642861" cy="147800"/>
          </a:xfrm>
          <a:prstGeom prst="homePlate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 sz="800" dirty="0">
              <a:solidFill>
                <a:schemeClr val="bg1"/>
              </a:solidFill>
              <a:latin typeface="AvenirNext LT Pro Cn" panose="020B0506020202020204" pitchFamily="34" charset="77"/>
            </a:endParaRPr>
          </a:p>
        </p:txBody>
      </p:sp>
      <p:sp>
        <p:nvSpPr>
          <p:cNvPr id="28" name="AutoShape 26">
            <a:extLst>
              <a:ext uri="{FF2B5EF4-FFF2-40B4-BE49-F238E27FC236}">
                <a16:creationId xmlns:a16="http://schemas.microsoft.com/office/drawing/2014/main" id="{D2249C7F-11DB-A2B2-099D-2541302EA0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509" y="4111819"/>
            <a:ext cx="1916370" cy="147800"/>
          </a:xfrm>
          <a:prstGeom prst="homePlate">
            <a:avLst>
              <a:gd name="adj" fmla="val 31421"/>
            </a:avLst>
          </a:prstGeom>
          <a:gradFill rotWithShape="0">
            <a:gsLst>
              <a:gs pos="56000">
                <a:schemeClr val="accent5">
                  <a:lumMod val="75000"/>
                </a:schemeClr>
              </a:gs>
              <a:gs pos="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50000"/>
                </a:schemeClr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800" dirty="0">
                <a:solidFill>
                  <a:schemeClr val="bg1"/>
                </a:solidFill>
                <a:latin typeface="AvenirNext LT Pro Cn" panose="020B0506020202020204" pitchFamily="34" charset="77"/>
              </a:rPr>
              <a:t>Zunehmendes Risiko</a:t>
            </a:r>
          </a:p>
        </p:txBody>
      </p:sp>
      <p:sp>
        <p:nvSpPr>
          <p:cNvPr id="29" name="Line 27">
            <a:extLst>
              <a:ext uri="{FF2B5EF4-FFF2-40B4-BE49-F238E27FC236}">
                <a16:creationId xmlns:a16="http://schemas.microsoft.com/office/drawing/2014/main" id="{C9500EB4-D8FF-3F15-B858-D95496F2A33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15649" y="2148960"/>
            <a:ext cx="0" cy="21062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32" name="AutoShape 30">
            <a:extLst>
              <a:ext uri="{FF2B5EF4-FFF2-40B4-BE49-F238E27FC236}">
                <a16:creationId xmlns:a16="http://schemas.microsoft.com/office/drawing/2014/main" id="{1B042E8A-95EF-984C-344C-825B169DF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7107" y="3251362"/>
            <a:ext cx="1072536" cy="166275"/>
          </a:xfrm>
          <a:prstGeom prst="homePlate">
            <a:avLst>
              <a:gd name="adj" fmla="val 5596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33" name="Rectangle 31">
            <a:extLst>
              <a:ext uri="{FF2B5EF4-FFF2-40B4-BE49-F238E27FC236}">
                <a16:creationId xmlns:a16="http://schemas.microsoft.com/office/drawing/2014/main" id="{F4C971AB-8FCC-B55F-3554-E9F2AE2F3E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7107" y="3226728"/>
            <a:ext cx="2309383" cy="21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11477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S2	von einem </a:t>
            </a:r>
            <a:r>
              <a:rPr lang="de-DE" altLang="de-DE" sz="800" b="0" dirty="0">
                <a:latin typeface="AvenirNext LT Pro MediumCn" panose="020B0506020202020204" pitchFamily="34" charset="77"/>
              </a:rPr>
              <a:t>geringen Risiko</a:t>
            </a:r>
          </a:p>
        </p:txBody>
      </p:sp>
      <p:sp>
        <p:nvSpPr>
          <p:cNvPr id="35" name="AutoShape 33">
            <a:extLst>
              <a:ext uri="{FF2B5EF4-FFF2-40B4-BE49-F238E27FC236}">
                <a16:creationId xmlns:a16="http://schemas.microsoft.com/office/drawing/2014/main" id="{F9921646-3161-DE3D-FD30-C0389F1888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7106" y="3485379"/>
            <a:ext cx="1072536" cy="166275"/>
          </a:xfrm>
          <a:prstGeom prst="homePlate">
            <a:avLst>
              <a:gd name="adj" fmla="val 55967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36" name="Rectangle 34">
            <a:extLst>
              <a:ext uri="{FF2B5EF4-FFF2-40B4-BE49-F238E27FC236}">
                <a16:creationId xmlns:a16="http://schemas.microsoft.com/office/drawing/2014/main" id="{09D6A5A6-6850-CA64-0B26-0DEA4D2899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7106" y="3460745"/>
            <a:ext cx="2302198" cy="21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11477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solidFill>
                  <a:schemeClr val="bg1"/>
                </a:solidFill>
                <a:latin typeface="AvenirNext LT Pro Cn" panose="020B0506020202020204" pitchFamily="34" charset="77"/>
              </a:rPr>
              <a:t>S3</a:t>
            </a:r>
            <a:r>
              <a:rPr lang="de-DE" altLang="de-DE" sz="800" b="0" dirty="0">
                <a:latin typeface="AvenirNext LT Pro Cn" panose="020B0506020202020204" pitchFamily="34" charset="77"/>
              </a:rPr>
              <a:t>	von einem </a:t>
            </a:r>
            <a:r>
              <a:rPr lang="de-DE" altLang="de-DE" sz="800" b="0" dirty="0">
                <a:latin typeface="AvenirNext LT Pro MediumCn" panose="020B0506020202020204" pitchFamily="34" charset="77"/>
              </a:rPr>
              <a:t>mäßigen Risiko</a:t>
            </a:r>
          </a:p>
        </p:txBody>
      </p:sp>
      <p:sp>
        <p:nvSpPr>
          <p:cNvPr id="38" name="AutoShape 36">
            <a:extLst>
              <a:ext uri="{FF2B5EF4-FFF2-40B4-BE49-F238E27FC236}">
                <a16:creationId xmlns:a16="http://schemas.microsoft.com/office/drawing/2014/main" id="{8FD8446C-C3C7-ED00-A364-DD80210797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7106" y="3717157"/>
            <a:ext cx="1072536" cy="166275"/>
          </a:xfrm>
          <a:prstGeom prst="homePlate">
            <a:avLst>
              <a:gd name="adj" fmla="val 55967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39" name="Rectangle 37">
            <a:extLst>
              <a:ext uri="{FF2B5EF4-FFF2-40B4-BE49-F238E27FC236}">
                <a16:creationId xmlns:a16="http://schemas.microsoft.com/office/drawing/2014/main" id="{B0FF52A3-AA4E-0579-0C7C-A188A05AD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7106" y="3700924"/>
            <a:ext cx="238270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11477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solidFill>
                  <a:schemeClr val="bg1"/>
                </a:solidFill>
                <a:latin typeface="AvenirNext LT Pro Cn" panose="020B0506020202020204" pitchFamily="34" charset="77"/>
              </a:rPr>
              <a:t>S4</a:t>
            </a:r>
            <a:r>
              <a:rPr lang="de-DE" altLang="de-DE" sz="800" b="0" dirty="0">
                <a:latin typeface="AvenirNext LT Pro Cn" panose="020B0506020202020204" pitchFamily="34" charset="77"/>
              </a:rPr>
              <a:t>	von einem </a:t>
            </a:r>
            <a:r>
              <a:rPr lang="de-DE" altLang="de-DE" sz="800" b="0" dirty="0">
                <a:latin typeface="AvenirNext LT Pro MediumCn" panose="020B0506020202020204" pitchFamily="34" charset="77"/>
              </a:rPr>
              <a:t>hohen Risiko </a:t>
            </a:r>
            <a:br>
              <a:rPr lang="de-DE" altLang="de-DE" sz="800" b="0" dirty="0">
                <a:latin typeface="AvenirNext LT Pro Cn" panose="020B0506020202020204" pitchFamily="34" charset="77"/>
              </a:rPr>
            </a:br>
            <a:r>
              <a:rPr lang="de-DE" altLang="de-DE" sz="800" b="0" dirty="0">
                <a:latin typeface="AvenirNext LT Pro Cn" panose="020B0506020202020204" pitchFamily="34" charset="77"/>
              </a:rPr>
              <a:t>	(oder begründeten Verdacht </a:t>
            </a:r>
            <a:br>
              <a:rPr lang="de-DE" altLang="de-DE" sz="800" b="0" dirty="0">
                <a:latin typeface="AvenirNext LT Pro Cn" panose="020B0506020202020204" pitchFamily="34" charset="77"/>
              </a:rPr>
            </a:br>
            <a:r>
              <a:rPr lang="de-DE" altLang="de-DE" sz="800" b="0" dirty="0">
                <a:latin typeface="AvenirNext LT Pro Cn" panose="020B0506020202020204" pitchFamily="34" charset="77"/>
              </a:rPr>
              <a:t>	eines hohen Risikos)</a:t>
            </a:r>
          </a:p>
        </p:txBody>
      </p:sp>
      <p:sp>
        <p:nvSpPr>
          <p:cNvPr id="42" name="Rectangle 37">
            <a:extLst>
              <a:ext uri="{FF2B5EF4-FFF2-40B4-BE49-F238E27FC236}">
                <a16:creationId xmlns:a16="http://schemas.microsoft.com/office/drawing/2014/main" id="{9E6A2F17-A6B6-86A3-B0A4-FB1241C03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6595" y="4255206"/>
            <a:ext cx="22496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11477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solidFill>
                  <a:schemeClr val="bg1"/>
                </a:solidFill>
                <a:latin typeface="AvenirNext LT Pro Cn" panose="020B0506020202020204" pitchFamily="34" charset="77"/>
              </a:rPr>
              <a:t>S4</a:t>
            </a: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>
                <a:latin typeface="AvenirNext LT Pro MediumCn" panose="020B0506020202020204" pitchFamily="34" charset="77"/>
              </a:rPr>
              <a:t>für Mensch und Umwelt </a:t>
            </a:r>
            <a:br>
              <a:rPr lang="de-DE" altLang="de-DE" sz="800" b="0" dirty="0">
                <a:latin typeface="AvenirNext LT Pro MediumCn" panose="020B0506020202020204" pitchFamily="34" charset="77"/>
              </a:rPr>
            </a:br>
            <a:r>
              <a:rPr lang="de-DE" altLang="de-DE" sz="800" b="0" dirty="0">
                <a:latin typeface="AvenirNext LT Pro MediumCn" panose="020B0506020202020204" pitchFamily="34" charset="77"/>
              </a:rPr>
              <a:t>	auszugehen ist</a:t>
            </a:r>
          </a:p>
        </p:txBody>
      </p:sp>
      <p:sp>
        <p:nvSpPr>
          <p:cNvPr id="30" name="Rectangle 28">
            <a:extLst>
              <a:ext uri="{FF2B5EF4-FFF2-40B4-BE49-F238E27FC236}">
                <a16:creationId xmlns:a16="http://schemas.microsoft.com/office/drawing/2014/main" id="{089D2FEF-C868-39D5-D272-09C5BB796C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7105" y="2230770"/>
            <a:ext cx="328608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11477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Sicherheitsstufe 	Beschreibung</a:t>
            </a: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>
                <a:latin typeface="AvenirNext LT Pro MediumCn" panose="020B0506020202020204" pitchFamily="34" charset="77"/>
              </a:rPr>
              <a:t>Gentechnische Arbeiten, bei denen</a:t>
            </a: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	nach dem Stand der Wissenschaft</a:t>
            </a:r>
            <a:endParaRPr lang="de-DE" altLang="de-DE" sz="800" b="0" dirty="0">
              <a:latin typeface="AvenirNext LT Pro Cn" panose="020B0506020202020204" pitchFamily="34" charset="77"/>
            </a:endParaRPr>
          </a:p>
        </p:txBody>
      </p:sp>
      <p:sp>
        <p:nvSpPr>
          <p:cNvPr id="45" name="Rectangle 28">
            <a:extLst>
              <a:ext uri="{FF2B5EF4-FFF2-40B4-BE49-F238E27FC236}">
                <a16:creationId xmlns:a16="http://schemas.microsoft.com/office/drawing/2014/main" id="{92C6CFF1-42C5-1502-823D-EE7156D8BF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7106" y="2985093"/>
            <a:ext cx="32860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11477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1477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S1	</a:t>
            </a:r>
            <a:r>
              <a:rPr lang="de-DE" altLang="de-DE" sz="800" b="0" dirty="0">
                <a:latin typeface="AvenirNext LT Pro MediumCn" panose="020B0506020202020204" pitchFamily="34" charset="77"/>
              </a:rPr>
              <a:t>nicht </a:t>
            </a:r>
            <a:r>
              <a:rPr lang="de-DE" altLang="de-DE" sz="800" b="0" dirty="0">
                <a:latin typeface="AvenirNext LT Pro Cn" panose="020B0506020202020204" pitchFamily="34" charset="77"/>
              </a:rPr>
              <a:t>von einem Risiko</a:t>
            </a:r>
          </a:p>
        </p:txBody>
      </p:sp>
    </p:spTree>
    <p:extLst>
      <p:ext uri="{BB962C8B-B14F-4D97-AF65-F5344CB8AC3E}">
        <p14:creationId xmlns:p14="http://schemas.microsoft.com/office/powerpoint/2010/main" val="3709968286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Niedermolekulare Produkte der Biotechnologie (Beispiele)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0E6500C-5316-0AA5-6E87-76FB0967BD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379" y="1605460"/>
            <a:ext cx="549831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Stoffgruppe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EF8B057-C9C9-3355-9156-D095862C1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7109" y="1617038"/>
            <a:ext cx="528991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Chemikalie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E814A8AB-8EE1-C58E-34C0-8A6BD93C5E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138" y="4031000"/>
            <a:ext cx="605935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60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Quelle: DECHEMA e.V.</a:t>
            </a:r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CBAD83BE-CAA2-E776-4C61-F790D4E65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138" y="1908175"/>
            <a:ext cx="6084887" cy="4618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3044825" algn="l"/>
                <a:tab pos="5715000" algn="r"/>
                <a:tab pos="8001000" algn="dec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solidFill>
                  <a:srgbClr val="000000"/>
                </a:solidFill>
                <a:latin typeface="AvenirNext LT Pro MediumCn" panose="020B0506020202020204" pitchFamily="34" charset="77"/>
              </a:rPr>
              <a:t>Vitamine	</a:t>
            </a:r>
            <a:r>
              <a:rPr lang="de-DE" altLang="de-DE" sz="800" b="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Vitamin B</a:t>
            </a:r>
            <a:r>
              <a:rPr lang="de-DE" altLang="de-DE" sz="800" b="0" baseline="-2500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12</a:t>
            </a:r>
            <a:r>
              <a:rPr lang="de-DE" altLang="de-DE" sz="800" b="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 (Cyanocobalamin)</a:t>
            </a:r>
          </a:p>
          <a:p>
            <a:pPr>
              <a:spcBef>
                <a:spcPct val="0"/>
              </a:spcBef>
              <a:buClrTx/>
            </a:pPr>
            <a:endParaRPr lang="de-DE" altLang="de-DE" sz="800" b="0" dirty="0">
              <a:solidFill>
                <a:srgbClr val="000000"/>
              </a:solidFill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 	Vitamin C (Ascorbinsäure</a:t>
            </a:r>
            <a:r>
              <a:rPr lang="de-DE" altLang="de-DE" sz="800" b="0" dirty="0">
                <a:solidFill>
                  <a:srgbClr val="000000"/>
                </a:solidFill>
                <a:latin typeface="AvenirNext LT Pro MediumCn" panose="020B0506020202020204" pitchFamily="34" charset="77"/>
              </a:rPr>
              <a:t>)</a:t>
            </a:r>
          </a:p>
        </p:txBody>
      </p:sp>
      <p:sp>
        <p:nvSpPr>
          <p:cNvPr id="46" name="Rectangle 14">
            <a:extLst>
              <a:ext uri="{FF2B5EF4-FFF2-40B4-BE49-F238E27FC236}">
                <a16:creationId xmlns:a16="http://schemas.microsoft.com/office/drawing/2014/main" id="{15353CCD-CDAA-D059-8174-A63B16D3A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138" y="2439280"/>
            <a:ext cx="6084887" cy="4618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3044825" algn="l"/>
                <a:tab pos="5715000" algn="r"/>
                <a:tab pos="8001000" algn="dec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solidFill>
                  <a:srgbClr val="000000"/>
                </a:solidFill>
                <a:latin typeface="AvenirNext LT Pro MediumCn" panose="020B0506020202020204" pitchFamily="34" charset="77"/>
              </a:rPr>
              <a:t>Aminosäuren	</a:t>
            </a:r>
            <a:r>
              <a:rPr lang="de-DE" altLang="de-DE" sz="800" b="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L-Glutaminsäure</a:t>
            </a:r>
          </a:p>
          <a:p>
            <a:pPr>
              <a:spcBef>
                <a:spcPct val="0"/>
              </a:spcBef>
              <a:buClrTx/>
            </a:pPr>
            <a:endParaRPr lang="de-DE" altLang="de-DE" sz="800" b="0" dirty="0">
              <a:solidFill>
                <a:srgbClr val="000000"/>
              </a:solidFill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 	L-Lysin</a:t>
            </a:r>
          </a:p>
        </p:txBody>
      </p:sp>
      <p:sp>
        <p:nvSpPr>
          <p:cNvPr id="51" name="Rectangle 19">
            <a:extLst>
              <a:ext uri="{FF2B5EF4-FFF2-40B4-BE49-F238E27FC236}">
                <a16:creationId xmlns:a16="http://schemas.microsoft.com/office/drawing/2014/main" id="{A63F9C4C-EDBB-89A1-C316-AB3882BA92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138" y="2970385"/>
            <a:ext cx="6084887" cy="70777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3044825" algn="l"/>
                <a:tab pos="5715000" algn="r"/>
                <a:tab pos="8001000" algn="dec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solidFill>
                  <a:srgbClr val="000000"/>
                </a:solidFill>
                <a:latin typeface="AvenirNext LT Pro MediumCn" panose="020B0506020202020204" pitchFamily="34" charset="77"/>
              </a:rPr>
              <a:t>Carbonsäuren	</a:t>
            </a:r>
            <a:r>
              <a:rPr lang="de-DE" altLang="de-DE" sz="800" b="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Zitronensäure</a:t>
            </a:r>
          </a:p>
          <a:p>
            <a:pPr>
              <a:spcBef>
                <a:spcPct val="0"/>
              </a:spcBef>
              <a:buClrTx/>
            </a:pPr>
            <a:endParaRPr lang="de-DE" altLang="de-DE" sz="800" b="0" dirty="0">
              <a:solidFill>
                <a:srgbClr val="000000"/>
              </a:solidFill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 	Milchsäure</a:t>
            </a:r>
          </a:p>
          <a:p>
            <a:pPr>
              <a:spcBef>
                <a:spcPct val="0"/>
              </a:spcBef>
              <a:buClrTx/>
            </a:pPr>
            <a:endParaRPr lang="de-DE" altLang="de-DE" sz="800" b="0" dirty="0">
              <a:solidFill>
                <a:srgbClr val="000000"/>
              </a:solidFill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	Gluconsäure</a:t>
            </a:r>
          </a:p>
        </p:txBody>
      </p:sp>
      <p:sp>
        <p:nvSpPr>
          <p:cNvPr id="52" name="Rectangle 20">
            <a:extLst>
              <a:ext uri="{FF2B5EF4-FFF2-40B4-BE49-F238E27FC236}">
                <a16:creationId xmlns:a16="http://schemas.microsoft.com/office/drawing/2014/main" id="{E76F9F90-317A-63C1-7A30-11EAC2E14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138" y="3747442"/>
            <a:ext cx="6084887" cy="2154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3044825" algn="l"/>
                <a:tab pos="5715000" algn="r"/>
                <a:tab pos="8001000" algn="dec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3044825" algn="l"/>
                <a:tab pos="5715000" algn="r"/>
                <a:tab pos="80010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solidFill>
                  <a:srgbClr val="000000"/>
                </a:solidFill>
                <a:latin typeface="AvenirNext LT Pro MediumCn" panose="020B0506020202020204" pitchFamily="34" charset="77"/>
              </a:rPr>
              <a:t> Alkohole	</a:t>
            </a:r>
            <a:r>
              <a:rPr lang="de-DE" altLang="de-DE" sz="800" b="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Bioethanol</a:t>
            </a:r>
          </a:p>
        </p:txBody>
      </p:sp>
      <p:cxnSp>
        <p:nvCxnSpPr>
          <p:cNvPr id="58" name="Gerade Verbindung 57">
            <a:extLst>
              <a:ext uri="{FF2B5EF4-FFF2-40B4-BE49-F238E27FC236}">
                <a16:creationId xmlns:a16="http://schemas.microsoft.com/office/drawing/2014/main" id="{E307F364-7DEE-1C69-7AF5-5D28498B57E5}"/>
              </a:ext>
            </a:extLst>
          </p:cNvPr>
          <p:cNvCxnSpPr>
            <a:cxnSpLocks/>
          </p:cNvCxnSpPr>
          <p:nvPr/>
        </p:nvCxnSpPr>
        <p:spPr>
          <a:xfrm>
            <a:off x="3851173" y="2139084"/>
            <a:ext cx="2988000" cy="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>
            <a:extLst>
              <a:ext uri="{FF2B5EF4-FFF2-40B4-BE49-F238E27FC236}">
                <a16:creationId xmlns:a16="http://schemas.microsoft.com/office/drawing/2014/main" id="{3A4AB7B9-5DD7-1CDB-837B-A1DCD036D646}"/>
              </a:ext>
            </a:extLst>
          </p:cNvPr>
          <p:cNvCxnSpPr>
            <a:cxnSpLocks/>
          </p:cNvCxnSpPr>
          <p:nvPr/>
        </p:nvCxnSpPr>
        <p:spPr>
          <a:xfrm>
            <a:off x="3851173" y="2670189"/>
            <a:ext cx="2988000" cy="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>
            <a:extLst>
              <a:ext uri="{FF2B5EF4-FFF2-40B4-BE49-F238E27FC236}">
                <a16:creationId xmlns:a16="http://schemas.microsoft.com/office/drawing/2014/main" id="{24009D21-DA37-25A0-5749-3599329D98DD}"/>
              </a:ext>
            </a:extLst>
          </p:cNvPr>
          <p:cNvCxnSpPr>
            <a:cxnSpLocks/>
          </p:cNvCxnSpPr>
          <p:nvPr/>
        </p:nvCxnSpPr>
        <p:spPr>
          <a:xfrm>
            <a:off x="3851173" y="3196260"/>
            <a:ext cx="2988000" cy="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>
            <a:extLst>
              <a:ext uri="{FF2B5EF4-FFF2-40B4-BE49-F238E27FC236}">
                <a16:creationId xmlns:a16="http://schemas.microsoft.com/office/drawing/2014/main" id="{0AE71D2C-458C-C8EF-16F1-289D542606F3}"/>
              </a:ext>
            </a:extLst>
          </p:cNvPr>
          <p:cNvCxnSpPr>
            <a:cxnSpLocks/>
          </p:cNvCxnSpPr>
          <p:nvPr/>
        </p:nvCxnSpPr>
        <p:spPr>
          <a:xfrm>
            <a:off x="3851173" y="3441701"/>
            <a:ext cx="2988000" cy="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158078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>
                <a:latin typeface="AvenirNext LT Pro Cn" panose="020B0506020202020204" pitchFamily="34" charset="77"/>
              </a:rPr>
              <a:t>Anwendungen von </a:t>
            </a:r>
            <a:r>
              <a:rPr lang="de-DE" altLang="de-DE" dirty="0" err="1">
                <a:latin typeface="AvenirNext LT Pro Cn" panose="020B0506020202020204" pitchFamily="34" charset="77"/>
              </a:rPr>
              <a:t>Cystein</a:t>
            </a:r>
            <a:r>
              <a:rPr lang="de-DE" altLang="de-DE" dirty="0">
                <a:latin typeface="AvenirNext LT Pro Cn" panose="020B0506020202020204" pitchFamily="34" charset="77"/>
              </a:rPr>
              <a:t> und Cystin</a:t>
            </a:r>
            <a:endParaRPr lang="de-DE" dirty="0">
              <a:latin typeface="AvenirNext LT Pro Cn" panose="020B0506020202020204" pitchFamily="34" charset="77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0E6500C-5316-0AA5-6E87-76FB0967BD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508" y="1605460"/>
            <a:ext cx="50174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2 x </a:t>
            </a:r>
            <a:r>
              <a:rPr lang="de-DE" altLang="de-DE" sz="1000" dirty="0" err="1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Cystein</a:t>
            </a:r>
            <a:endParaRPr lang="de-DE" altLang="de-DE" sz="1000" dirty="0">
              <a:solidFill>
                <a:schemeClr val="accent5">
                  <a:lumMod val="75000"/>
                </a:schemeClr>
              </a:solidFill>
              <a:latin typeface="AvenirNext LT Pro MediumCn" panose="020B0506020202020204" pitchFamily="34" charset="77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EF8B057-C9C9-3355-9156-D095862C1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4029" y="1617038"/>
            <a:ext cx="28533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Cystin</a:t>
            </a:r>
          </a:p>
        </p:txBody>
      </p:sp>
      <p:cxnSp>
        <p:nvCxnSpPr>
          <p:cNvPr id="58" name="Gerade Verbindung 57">
            <a:extLst>
              <a:ext uri="{FF2B5EF4-FFF2-40B4-BE49-F238E27FC236}">
                <a16:creationId xmlns:a16="http://schemas.microsoft.com/office/drawing/2014/main" id="{E307F364-7DEE-1C69-7AF5-5D28498B57E5}"/>
              </a:ext>
            </a:extLst>
          </p:cNvPr>
          <p:cNvCxnSpPr>
            <a:cxnSpLocks/>
          </p:cNvCxnSpPr>
          <p:nvPr/>
        </p:nvCxnSpPr>
        <p:spPr>
          <a:xfrm>
            <a:off x="2519363" y="2139084"/>
            <a:ext cx="2988000" cy="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>
            <a:extLst>
              <a:ext uri="{FF2B5EF4-FFF2-40B4-BE49-F238E27FC236}">
                <a16:creationId xmlns:a16="http://schemas.microsoft.com/office/drawing/2014/main" id="{3A4AB7B9-5DD7-1CDB-837B-A1DCD036D646}"/>
              </a:ext>
            </a:extLst>
          </p:cNvPr>
          <p:cNvCxnSpPr>
            <a:cxnSpLocks/>
          </p:cNvCxnSpPr>
          <p:nvPr/>
        </p:nvCxnSpPr>
        <p:spPr>
          <a:xfrm>
            <a:off x="2519363" y="2670189"/>
            <a:ext cx="2988000" cy="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>
            <a:extLst>
              <a:ext uri="{FF2B5EF4-FFF2-40B4-BE49-F238E27FC236}">
                <a16:creationId xmlns:a16="http://schemas.microsoft.com/office/drawing/2014/main" id="{24009D21-DA37-25A0-5749-3599329D98DD}"/>
              </a:ext>
            </a:extLst>
          </p:cNvPr>
          <p:cNvCxnSpPr>
            <a:cxnSpLocks/>
          </p:cNvCxnSpPr>
          <p:nvPr/>
        </p:nvCxnSpPr>
        <p:spPr>
          <a:xfrm>
            <a:off x="2519363" y="3196260"/>
            <a:ext cx="2988000" cy="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>
            <a:extLst>
              <a:ext uri="{FF2B5EF4-FFF2-40B4-BE49-F238E27FC236}">
                <a16:creationId xmlns:a16="http://schemas.microsoft.com/office/drawing/2014/main" id="{0AE71D2C-458C-C8EF-16F1-289D542606F3}"/>
              </a:ext>
            </a:extLst>
          </p:cNvPr>
          <p:cNvCxnSpPr>
            <a:cxnSpLocks/>
          </p:cNvCxnSpPr>
          <p:nvPr/>
        </p:nvCxnSpPr>
        <p:spPr>
          <a:xfrm>
            <a:off x="2519363" y="3441701"/>
            <a:ext cx="2988000" cy="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38">
            <a:extLst>
              <a:ext uri="{FF2B5EF4-FFF2-40B4-BE49-F238E27FC236}">
                <a16:creationId xmlns:a16="http://schemas.microsoft.com/office/drawing/2014/main" id="{24224EB9-2F3A-0827-93FF-D1ABBA3A4C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982" y="2215798"/>
            <a:ext cx="1296447" cy="199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/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71450" indent="-171450">
              <a:spcAft>
                <a:spcPts val="6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Erhöhung des Gashalte-vermögens von Backwaren</a:t>
            </a:r>
          </a:p>
          <a:p>
            <a:pPr marL="171450" indent="-171450">
              <a:spcAft>
                <a:spcPts val="6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Verbesserung der </a:t>
            </a:r>
            <a:br>
              <a:rPr lang="de-DE" altLang="de-DE" sz="800" spc="10" dirty="0"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latin typeface="AvenirNext LT Pro Cn" panose="020B0506020202020204" pitchFamily="34" charset="77"/>
              </a:rPr>
              <a:t>Elastizität und der </a:t>
            </a:r>
            <a:br>
              <a:rPr lang="de-DE" altLang="de-DE" sz="800" spc="10" dirty="0"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latin typeface="AvenirNext LT Pro Cn" panose="020B0506020202020204" pitchFamily="34" charset="77"/>
              </a:rPr>
              <a:t>Knetfähigkeit der Teige</a:t>
            </a:r>
          </a:p>
          <a:p>
            <a:pPr marL="171450" indent="-171450">
              <a:spcAft>
                <a:spcPts val="6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Abrundung und Verstärkung von Fleisch- und Röstaromen </a:t>
            </a:r>
            <a:br>
              <a:rPr lang="de-DE" altLang="de-DE" sz="800" spc="10" dirty="0"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latin typeface="AvenirNext LT Pro Cn" panose="020B0506020202020204" pitchFamily="34" charset="77"/>
              </a:rPr>
              <a:t>(Zusatz als künstliches </a:t>
            </a:r>
            <a:br>
              <a:rPr lang="de-DE" altLang="de-DE" sz="800" spc="10" dirty="0"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latin typeface="AvenirNext LT Pro Cn" panose="020B0506020202020204" pitchFamily="34" charset="77"/>
              </a:rPr>
              <a:t>Fleischaroma für </a:t>
            </a:r>
            <a:r>
              <a:rPr lang="de-DE" altLang="de-DE" sz="800" spc="10" dirty="0" err="1">
                <a:latin typeface="AvenirNext LT Pro Cn" panose="020B0506020202020204" pitchFamily="34" charset="77"/>
              </a:rPr>
              <a:t>vege</a:t>
            </a:r>
            <a:r>
              <a:rPr lang="de-DE" altLang="de-DE" sz="800" spc="10" dirty="0">
                <a:latin typeface="AvenirNext LT Pro Cn" panose="020B0506020202020204" pitchFamily="34" charset="77"/>
              </a:rPr>
              <a:t>-</a:t>
            </a:r>
            <a:br>
              <a:rPr lang="de-DE" altLang="de-DE" sz="800" spc="10" dirty="0">
                <a:latin typeface="AvenirNext LT Pro Cn" panose="020B0506020202020204" pitchFamily="34" charset="77"/>
              </a:rPr>
            </a:br>
            <a:r>
              <a:rPr lang="de-DE" altLang="de-DE" sz="800" spc="10" dirty="0" err="1">
                <a:latin typeface="AvenirNext LT Pro Cn" panose="020B0506020202020204" pitchFamily="34" charset="77"/>
              </a:rPr>
              <a:t>tarische</a:t>
            </a:r>
            <a:r>
              <a:rPr lang="de-DE" altLang="de-DE" sz="800" spc="10" dirty="0">
                <a:latin typeface="AvenirNext LT Pro Cn" panose="020B0506020202020204" pitchFamily="34" charset="77"/>
              </a:rPr>
              <a:t> Lebensmittel)</a:t>
            </a:r>
          </a:p>
          <a:p>
            <a:pPr marL="171450" indent="-171450">
              <a:spcAft>
                <a:spcPts val="6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Zusatz zu Diätzubereitungen, Futtermitteln, Arzneimitteln und Kosmetika</a:t>
            </a:r>
          </a:p>
        </p:txBody>
      </p:sp>
      <p:sp>
        <p:nvSpPr>
          <p:cNvPr id="25" name="Text Box 38">
            <a:extLst>
              <a:ext uri="{FF2B5EF4-FFF2-40B4-BE49-F238E27FC236}">
                <a16:creationId xmlns:a16="http://schemas.microsoft.com/office/drawing/2014/main" id="{9F8FA4F4-2B14-E1CF-286E-4A1BC1E98A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306" y="2225444"/>
            <a:ext cx="1581964" cy="143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/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71450" indent="-171450">
              <a:spcAft>
                <a:spcPts val="6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Mehlbehandlungsmittel </a:t>
            </a:r>
            <a:br>
              <a:rPr lang="de-DE" altLang="de-DE" sz="800" spc="10" dirty="0"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latin typeface="AvenirNext LT Pro Cn" panose="020B0506020202020204" pitchFamily="34" charset="77"/>
              </a:rPr>
              <a:t>zur Beschleunigung der </a:t>
            </a:r>
            <a:br>
              <a:rPr lang="de-DE" altLang="de-DE" sz="800" spc="10" dirty="0"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latin typeface="AvenirNext LT Pro Cn" panose="020B0506020202020204" pitchFamily="34" charset="77"/>
              </a:rPr>
              <a:t>Mehlreifung</a:t>
            </a:r>
          </a:p>
          <a:p>
            <a:pPr marL="171450" indent="-171450">
              <a:spcAft>
                <a:spcPts val="6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Abrundung und </a:t>
            </a:r>
            <a:br>
              <a:rPr lang="de-DE" altLang="de-DE" sz="800" spc="10" dirty="0"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latin typeface="AvenirNext LT Pro Cn" panose="020B0506020202020204" pitchFamily="34" charset="77"/>
              </a:rPr>
              <a:t>Verstärkung von Fleisch- </a:t>
            </a:r>
            <a:br>
              <a:rPr lang="de-DE" altLang="de-DE" sz="800" spc="10" dirty="0"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latin typeface="AvenirNext LT Pro Cn" panose="020B0506020202020204" pitchFamily="34" charset="77"/>
              </a:rPr>
              <a:t>und Röstaromen</a:t>
            </a:r>
          </a:p>
          <a:p>
            <a:pPr marL="171450" indent="-171450">
              <a:spcAft>
                <a:spcPts val="6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dirty="0">
                <a:latin typeface="AvenirNext LT Pro Cn" panose="020B0506020202020204" pitchFamily="34" charset="77"/>
              </a:rPr>
              <a:t>Zusatz zu Diätzubereitungen, Futtermitteln, Arzneimitteln 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und Kosmetika</a:t>
            </a:r>
          </a:p>
          <a:p>
            <a:pPr marL="171450" indent="-171450">
              <a:spcAft>
                <a:spcPts val="6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endParaRPr lang="de-DE" altLang="de-DE" sz="800" spc="10" dirty="0">
              <a:latin typeface="AvenirNext LT Pro Cn" panose="020B0506020202020204" pitchFamily="34" charset="77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CB3C49C-8AE0-AE47-5375-2E5DF59947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2044564" y="2201730"/>
            <a:ext cx="3369491" cy="2016317"/>
          </a:xfrm>
          <a:prstGeom prst="rect">
            <a:avLst/>
          </a:prstGeom>
        </p:spPr>
      </p:pic>
      <p:cxnSp>
        <p:nvCxnSpPr>
          <p:cNvPr id="11" name="Gerade Verbindung 10">
            <a:extLst>
              <a:ext uri="{FF2B5EF4-FFF2-40B4-BE49-F238E27FC236}">
                <a16:creationId xmlns:a16="http://schemas.microsoft.com/office/drawing/2014/main" id="{7551625A-FDFB-B916-910F-8A63525BEAF0}"/>
              </a:ext>
            </a:extLst>
          </p:cNvPr>
          <p:cNvCxnSpPr>
            <a:cxnSpLocks/>
          </p:cNvCxnSpPr>
          <p:nvPr/>
        </p:nvCxnSpPr>
        <p:spPr bwMode="auto">
          <a:xfrm>
            <a:off x="3355658" y="3081326"/>
            <a:ext cx="712094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E1B74770-469B-41E5-36CF-B311811590C4}"/>
              </a:ext>
            </a:extLst>
          </p:cNvPr>
          <p:cNvSpPr/>
          <p:nvPr/>
        </p:nvSpPr>
        <p:spPr>
          <a:xfrm>
            <a:off x="2164398" y="1913946"/>
            <a:ext cx="1203960" cy="1203960"/>
          </a:xfrm>
          <a:prstGeom prst="ellipse">
            <a:avLst/>
          </a:prstGeom>
          <a:noFill/>
          <a:ln w="254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F918DCC-6B68-C01F-EE2C-57C65B568421}"/>
              </a:ext>
            </a:extLst>
          </p:cNvPr>
          <p:cNvSpPr/>
          <p:nvPr/>
        </p:nvSpPr>
        <p:spPr>
          <a:xfrm>
            <a:off x="2164398" y="3151780"/>
            <a:ext cx="1203960" cy="1203960"/>
          </a:xfrm>
          <a:prstGeom prst="ellipse">
            <a:avLst/>
          </a:prstGeom>
          <a:noFill/>
          <a:ln w="254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194919CC-1580-05FF-1EF9-6140CA4A3436}"/>
              </a:ext>
            </a:extLst>
          </p:cNvPr>
          <p:cNvSpPr/>
          <p:nvPr/>
        </p:nvSpPr>
        <p:spPr>
          <a:xfrm>
            <a:off x="4172405" y="1967632"/>
            <a:ext cx="1228583" cy="2385928"/>
          </a:xfrm>
          <a:prstGeom prst="roundRect">
            <a:avLst/>
          </a:prstGeom>
          <a:noFill/>
          <a:ln w="254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Gerade Verbindung 18">
            <a:extLst>
              <a:ext uri="{FF2B5EF4-FFF2-40B4-BE49-F238E27FC236}">
                <a16:creationId xmlns:a16="http://schemas.microsoft.com/office/drawing/2014/main" id="{2A934410-3D7C-F108-8122-D46FA149660A}"/>
              </a:ext>
            </a:extLst>
          </p:cNvPr>
          <p:cNvCxnSpPr>
            <a:cxnSpLocks/>
          </p:cNvCxnSpPr>
          <p:nvPr/>
        </p:nvCxnSpPr>
        <p:spPr bwMode="auto">
          <a:xfrm flipH="1">
            <a:off x="3355658" y="3186792"/>
            <a:ext cx="712094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8F9E07CE-C5A2-E066-1743-1BBFEF943711}"/>
              </a:ext>
            </a:extLst>
          </p:cNvPr>
          <p:cNvSpPr txBox="1"/>
          <p:nvPr/>
        </p:nvSpPr>
        <p:spPr>
          <a:xfrm>
            <a:off x="3642360" y="4561840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437675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 Verbindung 2">
            <a:extLst>
              <a:ext uri="{FF2B5EF4-FFF2-40B4-BE49-F238E27FC236}">
                <a16:creationId xmlns:a16="http://schemas.microsoft.com/office/drawing/2014/main" id="{879BC29E-C037-2680-66FE-B2361777835F}"/>
              </a:ext>
            </a:extLst>
          </p:cNvPr>
          <p:cNvCxnSpPr>
            <a:cxnSpLocks/>
          </p:cNvCxnSpPr>
          <p:nvPr/>
        </p:nvCxnSpPr>
        <p:spPr bwMode="auto">
          <a:xfrm>
            <a:off x="6540399" y="3398787"/>
            <a:ext cx="0" cy="68597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99423FC-5EBA-4613-0C32-177A27FC43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Prozess des Bierbrauens</a:t>
            </a:r>
          </a:p>
        </p:txBody>
      </p:sp>
      <p:cxnSp>
        <p:nvCxnSpPr>
          <p:cNvPr id="5" name="Gerade Verbindung 4">
            <a:extLst>
              <a:ext uri="{FF2B5EF4-FFF2-40B4-BE49-F238E27FC236}">
                <a16:creationId xmlns:a16="http://schemas.microsoft.com/office/drawing/2014/main" id="{A280B3A9-485F-1D60-15F9-AF2896AB7F3E}"/>
              </a:ext>
            </a:extLst>
          </p:cNvPr>
          <p:cNvCxnSpPr>
            <a:cxnSpLocks/>
          </p:cNvCxnSpPr>
          <p:nvPr/>
        </p:nvCxnSpPr>
        <p:spPr bwMode="auto">
          <a:xfrm>
            <a:off x="3343748" y="4442654"/>
            <a:ext cx="0" cy="37212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6" name="Gerade Verbindung 5">
            <a:extLst>
              <a:ext uri="{FF2B5EF4-FFF2-40B4-BE49-F238E27FC236}">
                <a16:creationId xmlns:a16="http://schemas.microsoft.com/office/drawing/2014/main" id="{B7741B05-53EE-CFE0-E418-96E3B7ABE0DD}"/>
              </a:ext>
            </a:extLst>
          </p:cNvPr>
          <p:cNvCxnSpPr>
            <a:cxnSpLocks/>
          </p:cNvCxnSpPr>
          <p:nvPr/>
        </p:nvCxnSpPr>
        <p:spPr bwMode="auto">
          <a:xfrm>
            <a:off x="4044499" y="3609250"/>
            <a:ext cx="10620" cy="45338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7" name="Sechseck 6">
            <a:extLst>
              <a:ext uri="{FF2B5EF4-FFF2-40B4-BE49-F238E27FC236}">
                <a16:creationId xmlns:a16="http://schemas.microsoft.com/office/drawing/2014/main" id="{FF1323C1-4EDD-5AD3-BD80-87C6D2460BDE}"/>
              </a:ext>
            </a:extLst>
          </p:cNvPr>
          <p:cNvSpPr/>
          <p:nvPr/>
        </p:nvSpPr>
        <p:spPr bwMode="auto">
          <a:xfrm rot="16200000" flipH="1">
            <a:off x="2812935" y="2348097"/>
            <a:ext cx="1488845" cy="1283488"/>
          </a:xfrm>
          <a:prstGeom prst="hexagon">
            <a:avLst/>
          </a:prstGeom>
          <a:blipFill>
            <a:blip r:embed="rId2"/>
            <a:stretch>
              <a:fillRect t="-13484" b="-7778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8" name="Sechseck 7">
            <a:extLst>
              <a:ext uri="{FF2B5EF4-FFF2-40B4-BE49-F238E27FC236}">
                <a16:creationId xmlns:a16="http://schemas.microsoft.com/office/drawing/2014/main" id="{9E422173-8C19-517E-7A3E-ADF74779FB15}"/>
              </a:ext>
            </a:extLst>
          </p:cNvPr>
          <p:cNvSpPr/>
          <p:nvPr/>
        </p:nvSpPr>
        <p:spPr bwMode="auto">
          <a:xfrm rot="16200000">
            <a:off x="2673645" y="3715064"/>
            <a:ext cx="977764" cy="842900"/>
          </a:xfrm>
          <a:prstGeom prst="hexagon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9" name="Sechseck 8">
            <a:extLst>
              <a:ext uri="{FF2B5EF4-FFF2-40B4-BE49-F238E27FC236}">
                <a16:creationId xmlns:a16="http://schemas.microsoft.com/office/drawing/2014/main" id="{4A4491C3-2E09-BD8C-BC94-7430C93E32FB}"/>
              </a:ext>
            </a:extLst>
          </p:cNvPr>
          <p:cNvSpPr/>
          <p:nvPr/>
        </p:nvSpPr>
        <p:spPr bwMode="auto">
          <a:xfrm rot="16200000">
            <a:off x="644324" y="1677033"/>
            <a:ext cx="977764" cy="842900"/>
          </a:xfrm>
          <a:prstGeom prst="hexagon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0" name="Text Box 38">
            <a:extLst>
              <a:ext uri="{FF2B5EF4-FFF2-40B4-BE49-F238E27FC236}">
                <a16:creationId xmlns:a16="http://schemas.microsoft.com/office/drawing/2014/main" id="{BFC94935-A4DB-9419-19B0-2C1013AB37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455" y="2511750"/>
            <a:ext cx="1296447" cy="1085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45533" indent="-145533">
              <a:spcAft>
                <a:spcPts val="300"/>
              </a:spcAft>
            </a:pPr>
            <a:r>
              <a:rPr lang="de-DE" altLang="de-DE" sz="1000" dirty="0">
                <a:solidFill>
                  <a:schemeClr val="accent1"/>
                </a:solidFill>
                <a:latin typeface="AvenirNext LT Pro MediumCn" panose="020B0506020202020204" pitchFamily="34" charset="77"/>
              </a:rPr>
              <a:t>1 Liter Bier</a:t>
            </a:r>
            <a:endParaRPr lang="de-DE" altLang="de-DE" sz="1000" spc="10" dirty="0">
              <a:solidFill>
                <a:schemeClr val="accent1"/>
              </a:solidFill>
              <a:latin typeface="AvenirNext LT Pro MediumCn" panose="020B0506020202020204" pitchFamily="34" charset="77"/>
            </a:endParaRPr>
          </a:p>
          <a:p>
            <a:pPr marL="145533" indent="-145533">
              <a:spcAft>
                <a:spcPts val="300"/>
              </a:spcAft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hergestellt aus:</a:t>
            </a:r>
          </a:p>
          <a:p>
            <a:pPr marL="171450" indent="-171450">
              <a:spcAft>
                <a:spcPts val="3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1,3 </a:t>
            </a:r>
            <a:r>
              <a:rPr lang="de-DE" altLang="de-DE" sz="800" spc="10" dirty="0" err="1">
                <a:latin typeface="AvenirNext LT Pro Cn" panose="020B0506020202020204" pitchFamily="34" charset="77"/>
              </a:rPr>
              <a:t>g</a:t>
            </a:r>
            <a:r>
              <a:rPr lang="de-DE" altLang="de-DE" sz="800" spc="10" dirty="0">
                <a:latin typeface="AvenirNext LT Pro Cn" panose="020B0506020202020204" pitchFamily="34" charset="77"/>
              </a:rPr>
              <a:t> Hopfen</a:t>
            </a:r>
          </a:p>
          <a:p>
            <a:pPr marL="171450" indent="-171450">
              <a:spcAft>
                <a:spcPts val="3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1,3 l Brauwasser</a:t>
            </a:r>
          </a:p>
          <a:p>
            <a:pPr marL="171450" indent="-171450">
              <a:spcAft>
                <a:spcPts val="3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180 </a:t>
            </a:r>
            <a:r>
              <a:rPr lang="de-DE" altLang="de-DE" sz="800" spc="10" dirty="0" err="1">
                <a:latin typeface="AvenirNext LT Pro Cn" panose="020B0506020202020204" pitchFamily="34" charset="77"/>
              </a:rPr>
              <a:t>g</a:t>
            </a:r>
            <a:r>
              <a:rPr lang="de-DE" altLang="de-DE" sz="800" spc="10" dirty="0">
                <a:latin typeface="AvenirNext LT Pro Cn" panose="020B0506020202020204" pitchFamily="34" charset="77"/>
              </a:rPr>
              <a:t> Braugerste</a:t>
            </a:r>
          </a:p>
          <a:p>
            <a:pPr marL="171450" indent="-171450">
              <a:spcAft>
                <a:spcPts val="3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ca. 10 Milliarden Hefezellen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82CF920-15A1-E18E-7826-8C187FDC740B}"/>
              </a:ext>
            </a:extLst>
          </p:cNvPr>
          <p:cNvSpPr txBox="1"/>
          <p:nvPr/>
        </p:nvSpPr>
        <p:spPr>
          <a:xfrm>
            <a:off x="1606453" y="1810573"/>
            <a:ext cx="1004365" cy="123111"/>
          </a:xfrm>
          <a:prstGeom prst="rect">
            <a:avLst/>
          </a:prstGeom>
          <a:noFill/>
        </p:spPr>
        <p:txBody>
          <a:bodyPr wrap="none" lIns="0" tIns="0" rIns="0" bIns="0" rtlCol="0" anchor="t">
            <a:noAutofit/>
          </a:bodyPr>
          <a:lstStyle/>
          <a:p>
            <a:pPr lvl="0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Quellen in Wasser</a:t>
            </a:r>
            <a:endParaRPr lang="de-DE" sz="800" spc="10" dirty="0">
              <a:latin typeface="AvenirNext LT Pro Cn" panose="020B0506020202020204" pitchFamily="34" charset="77"/>
            </a:endParaRPr>
          </a:p>
        </p:txBody>
      </p: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5510215E-164A-F12E-FCDD-E7BA64FD90BD}"/>
              </a:ext>
            </a:extLst>
          </p:cNvPr>
          <p:cNvCxnSpPr>
            <a:cxnSpLocks/>
          </p:cNvCxnSpPr>
          <p:nvPr/>
        </p:nvCxnSpPr>
        <p:spPr bwMode="auto">
          <a:xfrm>
            <a:off x="2508574" y="1998346"/>
            <a:ext cx="848945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037B6DB5-1D53-AA99-978D-75A7C4143D2F}"/>
              </a:ext>
            </a:extLst>
          </p:cNvPr>
          <p:cNvSpPr txBox="1"/>
          <p:nvPr/>
        </p:nvSpPr>
        <p:spPr>
          <a:xfrm>
            <a:off x="2515888" y="1810573"/>
            <a:ext cx="848945" cy="123111"/>
          </a:xfrm>
          <a:prstGeom prst="rect">
            <a:avLst/>
          </a:prstGeom>
          <a:noFill/>
        </p:spPr>
        <p:txBody>
          <a:bodyPr wrap="none" lIns="0" tIns="0" rIns="0" bIns="0" rtlCol="0" anchor="t">
            <a:noAutofit/>
          </a:bodyPr>
          <a:lstStyle/>
          <a:p>
            <a:pPr lvl="0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Keimen lassen</a:t>
            </a:r>
            <a:endParaRPr lang="de-DE" sz="800" spc="10" dirty="0">
              <a:solidFill>
                <a:srgbClr val="0D0C0C"/>
              </a:solidFill>
              <a:latin typeface="AvenirNext LT Pro Cn" panose="020B0506020202020204" pitchFamily="34" charset="77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B0E5B63-E5F0-F7E3-91EA-7E84F9BF7626}"/>
              </a:ext>
            </a:extLst>
          </p:cNvPr>
          <p:cNvSpPr txBox="1"/>
          <p:nvPr/>
        </p:nvSpPr>
        <p:spPr>
          <a:xfrm>
            <a:off x="884886" y="2161005"/>
            <a:ext cx="67683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de-DE" altLang="de-DE" sz="1000" dirty="0">
                <a:solidFill>
                  <a:schemeClr val="bg1"/>
                </a:solidFill>
                <a:latin typeface="AvenirNext LT Pro Cn" panose="020B0506020202020204" pitchFamily="34" charset="77"/>
              </a:rPr>
              <a:t>Gerste</a:t>
            </a:r>
            <a:br>
              <a:rPr lang="de-DE" altLang="de-DE" sz="1000" dirty="0">
                <a:solidFill>
                  <a:schemeClr val="bg1"/>
                </a:solidFill>
                <a:latin typeface="AvenirNext LT Pro Cn" panose="020B0506020202020204" pitchFamily="34" charset="77"/>
              </a:rPr>
            </a:br>
            <a:r>
              <a:rPr lang="de-DE" sz="1000" dirty="0">
                <a:solidFill>
                  <a:schemeClr val="bg1"/>
                </a:solidFill>
                <a:latin typeface="AvenirNext LT Pro Cn" panose="020B0506020202020204" pitchFamily="34" charset="77"/>
              </a:rPr>
              <a:t>Wasser</a:t>
            </a:r>
          </a:p>
        </p:txBody>
      </p: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1AA6479B-17CD-00D9-20D1-BE0A71857CBC}"/>
              </a:ext>
            </a:extLst>
          </p:cNvPr>
          <p:cNvCxnSpPr>
            <a:cxnSpLocks/>
          </p:cNvCxnSpPr>
          <p:nvPr/>
        </p:nvCxnSpPr>
        <p:spPr bwMode="auto">
          <a:xfrm>
            <a:off x="3511793" y="1998346"/>
            <a:ext cx="848945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3F6D5C50-B9D9-34F1-5254-FEE1253E5EEE}"/>
              </a:ext>
            </a:extLst>
          </p:cNvPr>
          <p:cNvSpPr txBox="1"/>
          <p:nvPr/>
        </p:nvSpPr>
        <p:spPr>
          <a:xfrm>
            <a:off x="3519334" y="1687463"/>
            <a:ext cx="751043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no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Erhitzen, Ende </a:t>
            </a:r>
            <a:b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der Keimung</a:t>
            </a:r>
            <a:endParaRPr lang="de-DE" sz="800" spc="10" dirty="0">
              <a:solidFill>
                <a:srgbClr val="0D0C0C"/>
              </a:solidFill>
              <a:latin typeface="AvenirNext LT Pro Cn" panose="020B0506020202020204" pitchFamily="34" charset="77"/>
            </a:endParaRPr>
          </a:p>
        </p:txBody>
      </p: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76867C23-C130-BA70-8EE0-14700265B510}"/>
              </a:ext>
            </a:extLst>
          </p:cNvPr>
          <p:cNvCxnSpPr>
            <a:cxnSpLocks/>
          </p:cNvCxnSpPr>
          <p:nvPr/>
        </p:nvCxnSpPr>
        <p:spPr bwMode="auto">
          <a:xfrm>
            <a:off x="4515012" y="1998346"/>
            <a:ext cx="848945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E7B54A01-4461-8AC8-5BA9-487FCC762A84}"/>
              </a:ext>
            </a:extLst>
          </p:cNvPr>
          <p:cNvSpPr txBox="1"/>
          <p:nvPr/>
        </p:nvSpPr>
        <p:spPr>
          <a:xfrm>
            <a:off x="4518169" y="1810573"/>
            <a:ext cx="610236" cy="123111"/>
          </a:xfrm>
          <a:prstGeom prst="rect">
            <a:avLst/>
          </a:prstGeom>
          <a:noFill/>
        </p:spPr>
        <p:txBody>
          <a:bodyPr wrap="none" lIns="0" tIns="0" rIns="0" bIns="0" rtlCol="0" anchor="t">
            <a:noAutofit/>
          </a:bodyPr>
          <a:lstStyle>
            <a:defPPr>
              <a:defRPr lang="de-DE"/>
            </a:defPPr>
            <a:lvl1pPr>
              <a:defRPr sz="850">
                <a:solidFill>
                  <a:srgbClr val="0D0C0C"/>
                </a:solidFill>
                <a:latin typeface="AvenirNext LT Pro Cn" panose="020B0506020202020204" pitchFamily="34" charset="77"/>
              </a:defRPr>
            </a:lvl1pPr>
          </a:lstStyle>
          <a:p>
            <a:r>
              <a:rPr lang="de-DE" altLang="de-DE" sz="800" spc="10" dirty="0"/>
              <a:t>Zermahlen</a:t>
            </a:r>
            <a:endParaRPr lang="de-DE" sz="800" spc="1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44386419-85A3-B1F3-6786-236F06DBFF7C}"/>
              </a:ext>
            </a:extLst>
          </p:cNvPr>
          <p:cNvSpPr txBox="1"/>
          <p:nvPr/>
        </p:nvSpPr>
        <p:spPr>
          <a:xfrm>
            <a:off x="5509001" y="1687463"/>
            <a:ext cx="1130834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noAutofit/>
          </a:bodyPr>
          <a:lstStyle/>
          <a:p>
            <a:pPr lvl="0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Maischen, vermischen </a:t>
            </a:r>
            <a:b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mit heißem Wasser</a:t>
            </a:r>
          </a:p>
        </p:txBody>
      </p:sp>
      <p:cxnSp>
        <p:nvCxnSpPr>
          <p:cNvPr id="20" name="Gerade Verbindung 19">
            <a:extLst>
              <a:ext uri="{FF2B5EF4-FFF2-40B4-BE49-F238E27FC236}">
                <a16:creationId xmlns:a16="http://schemas.microsoft.com/office/drawing/2014/main" id="{7E05D325-4F57-A45F-4AC9-BB9AD06E511E}"/>
              </a:ext>
            </a:extLst>
          </p:cNvPr>
          <p:cNvCxnSpPr>
            <a:cxnSpLocks/>
          </p:cNvCxnSpPr>
          <p:nvPr/>
        </p:nvCxnSpPr>
        <p:spPr bwMode="auto">
          <a:xfrm>
            <a:off x="6540399" y="2116640"/>
            <a:ext cx="0" cy="52449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FF265974-FC83-72B3-DE02-FF641F049EF1}"/>
              </a:ext>
            </a:extLst>
          </p:cNvPr>
          <p:cNvSpPr txBox="1"/>
          <p:nvPr/>
        </p:nvSpPr>
        <p:spPr>
          <a:xfrm>
            <a:off x="5888268" y="2116640"/>
            <a:ext cx="650941" cy="3693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Trennung fester </a:t>
            </a:r>
            <a:b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und flüssiger</a:t>
            </a:r>
          </a:p>
          <a:p>
            <a:pPr lvl="0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Bestandteile</a:t>
            </a:r>
          </a:p>
        </p:txBody>
      </p:sp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0B6C718E-3599-773D-E000-08212124702E}"/>
              </a:ext>
            </a:extLst>
          </p:cNvPr>
          <p:cNvCxnSpPr>
            <a:cxnSpLocks/>
          </p:cNvCxnSpPr>
          <p:nvPr/>
        </p:nvCxnSpPr>
        <p:spPr bwMode="auto">
          <a:xfrm>
            <a:off x="5518232" y="1998346"/>
            <a:ext cx="975673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23" name="Sechseck 22">
            <a:extLst>
              <a:ext uri="{FF2B5EF4-FFF2-40B4-BE49-F238E27FC236}">
                <a16:creationId xmlns:a16="http://schemas.microsoft.com/office/drawing/2014/main" id="{C3D46005-101B-E61B-004B-64428090C7E9}"/>
              </a:ext>
            </a:extLst>
          </p:cNvPr>
          <p:cNvSpPr/>
          <p:nvPr/>
        </p:nvSpPr>
        <p:spPr bwMode="auto">
          <a:xfrm rot="16200000">
            <a:off x="5898810" y="2692696"/>
            <a:ext cx="977764" cy="842900"/>
          </a:xfrm>
          <a:prstGeom prst="hexagon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3931B3D1-8DBA-837B-F276-A9ACD73B1F9F}"/>
              </a:ext>
            </a:extLst>
          </p:cNvPr>
          <p:cNvSpPr txBox="1"/>
          <p:nvPr/>
        </p:nvSpPr>
        <p:spPr>
          <a:xfrm>
            <a:off x="6127191" y="3151799"/>
            <a:ext cx="67683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de-DE" altLang="de-DE" sz="1000" dirty="0">
                <a:solidFill>
                  <a:schemeClr val="bg1"/>
                </a:solidFill>
                <a:latin typeface="AvenirNext LT Pro Cn" panose="020B0506020202020204" pitchFamily="34" charset="77"/>
              </a:rPr>
              <a:t>Zugabe </a:t>
            </a:r>
            <a:br>
              <a:rPr lang="de-DE" altLang="de-DE" sz="1000" dirty="0">
                <a:solidFill>
                  <a:schemeClr val="bg1"/>
                </a:solidFill>
                <a:latin typeface="AvenirNext LT Pro Cn" panose="020B0506020202020204" pitchFamily="34" charset="77"/>
              </a:rPr>
            </a:br>
            <a:r>
              <a:rPr lang="de-DE" altLang="de-DE" sz="1000" dirty="0">
                <a:solidFill>
                  <a:schemeClr val="bg1"/>
                </a:solidFill>
                <a:latin typeface="AvenirNext LT Pro Cn" panose="020B0506020202020204" pitchFamily="34" charset="77"/>
              </a:rPr>
              <a:t>von Hopfen</a:t>
            </a:r>
            <a:endParaRPr lang="de-DE" sz="1000" dirty="0">
              <a:solidFill>
                <a:schemeClr val="bg1"/>
              </a:solidFill>
              <a:latin typeface="AvenirNext LT Pro Cn" panose="020B0506020202020204" pitchFamily="34" charset="77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2469942-46DF-DCE3-CDB4-0D0ED68B27B8}"/>
              </a:ext>
            </a:extLst>
          </p:cNvPr>
          <p:cNvSpPr txBox="1"/>
          <p:nvPr/>
        </p:nvSpPr>
        <p:spPr>
          <a:xfrm>
            <a:off x="5890226" y="3622805"/>
            <a:ext cx="1140323" cy="3693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Kochen der </a:t>
            </a:r>
          </a:p>
          <a:p>
            <a:pPr lvl="0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flüssigen </a:t>
            </a:r>
            <a:b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Würze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76153F4-CD81-3975-38F9-831A21021DE9}"/>
              </a:ext>
            </a:extLst>
          </p:cNvPr>
          <p:cNvSpPr txBox="1"/>
          <p:nvPr/>
        </p:nvSpPr>
        <p:spPr>
          <a:xfrm>
            <a:off x="5890226" y="4226332"/>
            <a:ext cx="568380" cy="24622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Abfangen der </a:t>
            </a:r>
          </a:p>
          <a:p>
            <a:pPr lvl="0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Hopfendolden</a:t>
            </a:r>
          </a:p>
        </p:txBody>
      </p:sp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69EA2882-3086-9A03-D323-8002CAFF2029}"/>
              </a:ext>
            </a:extLst>
          </p:cNvPr>
          <p:cNvCxnSpPr>
            <a:cxnSpLocks/>
          </p:cNvCxnSpPr>
          <p:nvPr/>
        </p:nvCxnSpPr>
        <p:spPr bwMode="auto">
          <a:xfrm flipH="1">
            <a:off x="5509001" y="4159006"/>
            <a:ext cx="950381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28" name="Textfeld 27">
            <a:extLst>
              <a:ext uri="{FF2B5EF4-FFF2-40B4-BE49-F238E27FC236}">
                <a16:creationId xmlns:a16="http://schemas.microsoft.com/office/drawing/2014/main" id="{9A69F747-F5FC-7D3F-D12C-55360087A2DF}"/>
              </a:ext>
            </a:extLst>
          </p:cNvPr>
          <p:cNvSpPr txBox="1"/>
          <p:nvPr/>
        </p:nvSpPr>
        <p:spPr>
          <a:xfrm>
            <a:off x="4530748" y="4226332"/>
            <a:ext cx="831827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algn="r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Sud abkühlen</a:t>
            </a:r>
          </a:p>
        </p:txBody>
      </p:sp>
      <p:cxnSp>
        <p:nvCxnSpPr>
          <p:cNvPr id="29" name="Gerade Verbindung 28">
            <a:extLst>
              <a:ext uri="{FF2B5EF4-FFF2-40B4-BE49-F238E27FC236}">
                <a16:creationId xmlns:a16="http://schemas.microsoft.com/office/drawing/2014/main" id="{F297FC96-8875-5A28-E9A0-EDAB3D00D417}"/>
              </a:ext>
            </a:extLst>
          </p:cNvPr>
          <p:cNvCxnSpPr>
            <a:cxnSpLocks/>
          </p:cNvCxnSpPr>
          <p:nvPr/>
        </p:nvCxnSpPr>
        <p:spPr bwMode="auto">
          <a:xfrm flipH="1">
            <a:off x="4515012" y="4159006"/>
            <a:ext cx="848945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672EB395-D5A4-726A-8867-299A6B496EC3}"/>
              </a:ext>
            </a:extLst>
          </p:cNvPr>
          <p:cNvSpPr txBox="1"/>
          <p:nvPr/>
        </p:nvSpPr>
        <p:spPr>
          <a:xfrm>
            <a:off x="3717373" y="4226332"/>
            <a:ext cx="663342" cy="24622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Vergären von </a:t>
            </a:r>
          </a:p>
          <a:p>
            <a:pPr lvl="0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Zucker zu Alkohol</a:t>
            </a:r>
          </a:p>
        </p:txBody>
      </p:sp>
      <p:cxnSp>
        <p:nvCxnSpPr>
          <p:cNvPr id="31" name="Gerade Verbindung 30">
            <a:extLst>
              <a:ext uri="{FF2B5EF4-FFF2-40B4-BE49-F238E27FC236}">
                <a16:creationId xmlns:a16="http://schemas.microsoft.com/office/drawing/2014/main" id="{982F8600-5501-A7DA-6B9C-9AC850106EAF}"/>
              </a:ext>
            </a:extLst>
          </p:cNvPr>
          <p:cNvCxnSpPr>
            <a:cxnSpLocks/>
          </p:cNvCxnSpPr>
          <p:nvPr/>
        </p:nvCxnSpPr>
        <p:spPr bwMode="auto">
          <a:xfrm flipH="1">
            <a:off x="3635624" y="4159006"/>
            <a:ext cx="725114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8AC838BE-0C76-EC0F-9ED5-8E11DCB0D115}"/>
              </a:ext>
            </a:extLst>
          </p:cNvPr>
          <p:cNvSpPr txBox="1"/>
          <p:nvPr/>
        </p:nvSpPr>
        <p:spPr>
          <a:xfrm>
            <a:off x="1781167" y="4226332"/>
            <a:ext cx="831827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algn="r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Lagern</a:t>
            </a:r>
          </a:p>
        </p:txBody>
      </p:sp>
      <p:cxnSp>
        <p:nvCxnSpPr>
          <p:cNvPr id="33" name="Gerade Verbindung 32">
            <a:extLst>
              <a:ext uri="{FF2B5EF4-FFF2-40B4-BE49-F238E27FC236}">
                <a16:creationId xmlns:a16="http://schemas.microsoft.com/office/drawing/2014/main" id="{51249CD3-C575-DE3F-2B61-F347C68486AD}"/>
              </a:ext>
            </a:extLst>
          </p:cNvPr>
          <p:cNvCxnSpPr>
            <a:cxnSpLocks/>
          </p:cNvCxnSpPr>
          <p:nvPr/>
        </p:nvCxnSpPr>
        <p:spPr bwMode="auto">
          <a:xfrm flipH="1">
            <a:off x="1987884" y="4159006"/>
            <a:ext cx="848945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34" name="Textfeld 33">
            <a:extLst>
              <a:ext uri="{FF2B5EF4-FFF2-40B4-BE49-F238E27FC236}">
                <a16:creationId xmlns:a16="http://schemas.microsoft.com/office/drawing/2014/main" id="{ACB5AF60-6B0D-0F52-0BC2-5439D3987C54}"/>
              </a:ext>
            </a:extLst>
          </p:cNvPr>
          <p:cNvSpPr txBox="1"/>
          <p:nvPr/>
        </p:nvSpPr>
        <p:spPr>
          <a:xfrm>
            <a:off x="972498" y="4226332"/>
            <a:ext cx="831827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algn="r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Abfüllen</a:t>
            </a:r>
          </a:p>
        </p:txBody>
      </p:sp>
      <p:cxnSp>
        <p:nvCxnSpPr>
          <p:cNvPr id="35" name="Gerade Verbindung 34">
            <a:extLst>
              <a:ext uri="{FF2B5EF4-FFF2-40B4-BE49-F238E27FC236}">
                <a16:creationId xmlns:a16="http://schemas.microsoft.com/office/drawing/2014/main" id="{F7FA9229-02EA-8AE6-1689-753770C6A1EF}"/>
              </a:ext>
            </a:extLst>
          </p:cNvPr>
          <p:cNvCxnSpPr>
            <a:cxnSpLocks/>
          </p:cNvCxnSpPr>
          <p:nvPr/>
        </p:nvCxnSpPr>
        <p:spPr bwMode="auto">
          <a:xfrm flipH="1">
            <a:off x="1105453" y="4159006"/>
            <a:ext cx="701841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36" name="Text Box 38">
            <a:extLst>
              <a:ext uri="{FF2B5EF4-FFF2-40B4-BE49-F238E27FC236}">
                <a16:creationId xmlns:a16="http://schemas.microsoft.com/office/drawing/2014/main" id="{4BDED7F2-16A6-06EF-F94A-BD2C05895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3637" y="2515420"/>
            <a:ext cx="959152" cy="52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Autofit/>
          </a:bodyPr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7400" indent="0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  <a:ea typeface="+mn-ea"/>
              </a:rPr>
              <a:t>Jede Hefezelle enthält </a:t>
            </a:r>
            <a:b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  <a:ea typeface="+mn-ea"/>
              </a:rPr>
            </a:br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  <a:ea typeface="+mn-ea"/>
              </a:rPr>
              <a:t>16 Chromosomen und </a:t>
            </a:r>
            <a:b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  <a:ea typeface="+mn-ea"/>
              </a:rPr>
            </a:br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  <a:ea typeface="+mn-ea"/>
              </a:rPr>
              <a:t>ca. 6.000 – 8.000 Gene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17998733-CFE0-2E7E-57F3-4BC3C3EB9E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802015" y="1788247"/>
            <a:ext cx="359383" cy="359383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13D0B3F9-832B-91BD-5DD4-1A12A79CEB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086704" y="1779833"/>
            <a:ext cx="367797" cy="36779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2D417147-433F-D2C1-0AC6-6BC2BCC3EB9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6238499" y="2758766"/>
            <a:ext cx="367797" cy="367797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26496265-50F6-325F-5EFB-032F4A180081}"/>
              </a:ext>
            </a:extLst>
          </p:cNvPr>
          <p:cNvGrpSpPr/>
          <p:nvPr/>
        </p:nvGrpSpPr>
        <p:grpSpPr>
          <a:xfrm>
            <a:off x="3149657" y="4195313"/>
            <a:ext cx="375617" cy="371785"/>
            <a:chOff x="3828886" y="5529470"/>
            <a:chExt cx="541561" cy="536036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1D1B98B-B5F7-EFE6-6E9C-867B4E19DBE7}"/>
                </a:ext>
              </a:extLst>
            </p:cNvPr>
            <p:cNvSpPr/>
            <p:nvPr/>
          </p:nvSpPr>
          <p:spPr bwMode="auto">
            <a:xfrm>
              <a:off x="3828886" y="5529470"/>
              <a:ext cx="536036" cy="536036"/>
            </a:xfrm>
            <a:prstGeom prst="ellipse">
              <a:avLst/>
            </a:prstGeom>
            <a:solidFill>
              <a:schemeClr val="accent1"/>
            </a:solidFill>
            <a:ln w="730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1035" tIns="35518" rIns="71035" bIns="3551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71039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865" dirty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pic>
          <p:nvPicPr>
            <p:cNvPr id="42" name="Grafik 41">
              <a:extLst>
                <a:ext uri="{FF2B5EF4-FFF2-40B4-BE49-F238E27FC236}">
                  <a16:creationId xmlns:a16="http://schemas.microsoft.com/office/drawing/2014/main" id="{481B0796-602A-D9C4-60F1-984DF68967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3840161" y="5532345"/>
              <a:ext cx="530286" cy="530286"/>
            </a:xfrm>
            <a:prstGeom prst="rect">
              <a:avLst/>
            </a:prstGeom>
          </p:spPr>
        </p:pic>
      </p:grpSp>
      <p:sp>
        <p:nvSpPr>
          <p:cNvPr id="43" name="Textfeld 42">
            <a:extLst>
              <a:ext uri="{FF2B5EF4-FFF2-40B4-BE49-F238E27FC236}">
                <a16:creationId xmlns:a16="http://schemas.microsoft.com/office/drawing/2014/main" id="{5BA25D6F-29FB-F499-0546-AB837DDEC84A}"/>
              </a:ext>
            </a:extLst>
          </p:cNvPr>
          <p:cNvSpPr txBox="1"/>
          <p:nvPr/>
        </p:nvSpPr>
        <p:spPr>
          <a:xfrm>
            <a:off x="2776042" y="3919428"/>
            <a:ext cx="1065118" cy="430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de-DE" altLang="de-DE" sz="932" dirty="0">
                <a:solidFill>
                  <a:schemeClr val="bg1"/>
                </a:solidFill>
                <a:latin typeface="AvenirNext LT Pro Cn" panose="020B0506020202020204" pitchFamily="34" charset="77"/>
              </a:rPr>
              <a:t>Überschüssige </a:t>
            </a:r>
            <a:br>
              <a:rPr lang="de-DE" altLang="de-DE" sz="932" dirty="0">
                <a:solidFill>
                  <a:schemeClr val="bg1"/>
                </a:solidFill>
                <a:latin typeface="AvenirNext LT Pro Cn" panose="020B0506020202020204" pitchFamily="34" charset="77"/>
              </a:rPr>
            </a:br>
            <a:r>
              <a:rPr lang="de-DE" altLang="de-DE" sz="932" dirty="0">
                <a:solidFill>
                  <a:schemeClr val="bg1"/>
                </a:solidFill>
                <a:latin typeface="AvenirNext LT Pro Cn" panose="020B0506020202020204" pitchFamily="34" charset="77"/>
              </a:rPr>
              <a:t>Hefe (Nahrungs-</a:t>
            </a:r>
            <a:br>
              <a:rPr lang="de-DE" altLang="de-DE" sz="932" dirty="0">
                <a:solidFill>
                  <a:schemeClr val="bg1"/>
                </a:solidFill>
                <a:latin typeface="AvenirNext LT Pro Cn" panose="020B0506020202020204" pitchFamily="34" charset="77"/>
              </a:rPr>
            </a:br>
            <a:r>
              <a:rPr lang="de-DE" altLang="de-DE" sz="932" dirty="0">
                <a:solidFill>
                  <a:schemeClr val="bg1"/>
                </a:solidFill>
                <a:latin typeface="AvenirNext LT Pro Cn" panose="020B0506020202020204" pitchFamily="34" charset="77"/>
              </a:rPr>
              <a:t>mittel)</a:t>
            </a:r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857DA025-A149-9F95-7D9A-91776FFC2FA4}"/>
              </a:ext>
            </a:extLst>
          </p:cNvPr>
          <p:cNvGrpSpPr/>
          <p:nvPr/>
        </p:nvGrpSpPr>
        <p:grpSpPr>
          <a:xfrm>
            <a:off x="3525972" y="2017777"/>
            <a:ext cx="901163" cy="159817"/>
            <a:chOff x="4496848" y="1392399"/>
            <a:chExt cx="1299288" cy="230422"/>
          </a:xfrm>
        </p:grpSpPr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AF43D32D-0886-22AB-9815-FA7ECE598D2E}"/>
                </a:ext>
              </a:extLst>
            </p:cNvPr>
            <p:cNvSpPr txBox="1"/>
            <p:nvPr/>
          </p:nvSpPr>
          <p:spPr>
            <a:xfrm>
              <a:off x="4496848" y="1400947"/>
              <a:ext cx="1299288" cy="2218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/>
              <a:r>
                <a:rPr lang="de-DE" altLang="de-DE" sz="1000" dirty="0">
                  <a:solidFill>
                    <a:schemeClr val="accent5">
                      <a:lumMod val="75000"/>
                    </a:schemeClr>
                  </a:solidFill>
                  <a:latin typeface="AvenirNext LT Pro Cn" panose="020B0506020202020204" pitchFamily="34" charset="77"/>
                  <a:cs typeface="Arial Black" panose="020B0604020202020204" pitchFamily="34" charset="0"/>
                </a:rPr>
                <a:t>8</a:t>
              </a:r>
              <a:r>
                <a:rPr lang="de-DE" altLang="de-DE" sz="1000" spc="78" dirty="0">
                  <a:solidFill>
                    <a:schemeClr val="accent5">
                      <a:lumMod val="75000"/>
                    </a:schemeClr>
                  </a:solidFill>
                  <a:latin typeface="AvenirNext LT Pro Cn" panose="020B0506020202020204" pitchFamily="34" charset="77"/>
                  <a:cs typeface="Arial Black" panose="020B0604020202020204" pitchFamily="34" charset="0"/>
                </a:rPr>
                <a:t>5–</a:t>
              </a:r>
              <a:r>
                <a:rPr lang="de-DE" altLang="de-DE" sz="1000" dirty="0">
                  <a:solidFill>
                    <a:schemeClr val="accent5">
                      <a:lumMod val="75000"/>
                    </a:schemeClr>
                  </a:solidFill>
                  <a:latin typeface="AvenirNext LT Pro Cn" panose="020B0506020202020204" pitchFamily="34" charset="77"/>
                  <a:cs typeface="Arial Black" panose="020B0604020202020204" pitchFamily="34" charset="0"/>
                </a:rPr>
                <a:t>100</a:t>
              </a:r>
              <a:r>
                <a:rPr lang="de-DE" altLang="de-DE" sz="1000" spc="-78" dirty="0">
                  <a:solidFill>
                    <a:schemeClr val="accent5">
                      <a:lumMod val="75000"/>
                    </a:schemeClr>
                  </a:solidFill>
                  <a:latin typeface="AvenirNext LT Pro Cn" panose="020B0506020202020204" pitchFamily="34" charset="77"/>
                  <a:cs typeface="Arial Black" panose="020B0604020202020204" pitchFamily="34" charset="0"/>
                </a:rPr>
                <a:t>°</a:t>
              </a:r>
              <a:endParaRPr 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cs typeface="Arial Black" panose="020B0604020202020204" pitchFamily="34" charset="0"/>
              </a:endParaRPr>
            </a:p>
          </p:txBody>
        </p:sp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04BDD8F9-AFAD-94ED-8D43-49925D00B6F9}"/>
                </a:ext>
              </a:extLst>
            </p:cNvPr>
            <p:cNvSpPr txBox="1"/>
            <p:nvPr/>
          </p:nvSpPr>
          <p:spPr>
            <a:xfrm>
              <a:off x="5177674" y="1392399"/>
              <a:ext cx="336208" cy="2218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/>
              <a:r>
                <a:rPr lang="de-DE" altLang="de-DE" sz="1000" dirty="0">
                  <a:solidFill>
                    <a:schemeClr val="accent5">
                      <a:lumMod val="75000"/>
                    </a:schemeClr>
                  </a:solidFill>
                  <a:latin typeface="AvenirNext LT Pro Cn" panose="020B0506020202020204" pitchFamily="34" charset="77"/>
                  <a:cs typeface="Arial Black" panose="020B0604020202020204" pitchFamily="34" charset="0"/>
                </a:rPr>
                <a:t>C</a:t>
              </a:r>
              <a:endParaRPr 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  <a:cs typeface="Arial Black" panose="020B0604020202020204" pitchFamily="34" charset="0"/>
              </a:endParaRPr>
            </a:p>
          </p:txBody>
        </p:sp>
      </p:grpSp>
      <p:pic>
        <p:nvPicPr>
          <p:cNvPr id="47" name="Grafik 46">
            <a:extLst>
              <a:ext uri="{FF2B5EF4-FFF2-40B4-BE49-F238E27FC236}">
                <a16:creationId xmlns:a16="http://schemas.microsoft.com/office/drawing/2014/main" id="{E6DB3F33-B74F-8EF6-C22F-CB491B8EB49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698523" y="3653099"/>
            <a:ext cx="351013" cy="821884"/>
          </a:xfrm>
          <a:prstGeom prst="rect">
            <a:avLst/>
          </a:prstGeom>
        </p:spPr>
      </p:pic>
      <p:cxnSp>
        <p:nvCxnSpPr>
          <p:cNvPr id="52" name="Gerade Verbindung 51">
            <a:extLst>
              <a:ext uri="{FF2B5EF4-FFF2-40B4-BE49-F238E27FC236}">
                <a16:creationId xmlns:a16="http://schemas.microsoft.com/office/drawing/2014/main" id="{F63BA755-0953-85F9-84F7-F32C35EBDE8E}"/>
              </a:ext>
            </a:extLst>
          </p:cNvPr>
          <p:cNvCxnSpPr>
            <a:cxnSpLocks/>
          </p:cNvCxnSpPr>
          <p:nvPr/>
        </p:nvCxnSpPr>
        <p:spPr bwMode="auto">
          <a:xfrm>
            <a:off x="1540922" y="1998346"/>
            <a:ext cx="813378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44AC59CE-85F6-7FA5-7093-BE49C8F82BEE}"/>
              </a:ext>
            </a:extLst>
          </p:cNvPr>
          <p:cNvGrpSpPr/>
          <p:nvPr/>
        </p:nvGrpSpPr>
        <p:grpSpPr>
          <a:xfrm>
            <a:off x="3623049" y="2878237"/>
            <a:ext cx="842900" cy="977764"/>
            <a:chOff x="4427807" y="3038302"/>
            <a:chExt cx="842900" cy="977764"/>
          </a:xfrm>
        </p:grpSpPr>
        <p:sp>
          <p:nvSpPr>
            <p:cNvPr id="54" name="Sechseck 53">
              <a:extLst>
                <a:ext uri="{FF2B5EF4-FFF2-40B4-BE49-F238E27FC236}">
                  <a16:creationId xmlns:a16="http://schemas.microsoft.com/office/drawing/2014/main" id="{6E8D4756-245D-FD03-AA13-6BA19A952875}"/>
                </a:ext>
              </a:extLst>
            </p:cNvPr>
            <p:cNvSpPr/>
            <p:nvPr/>
          </p:nvSpPr>
          <p:spPr bwMode="auto">
            <a:xfrm rot="16200000">
              <a:off x="4360375" y="3105734"/>
              <a:ext cx="977764" cy="842900"/>
            </a:xfrm>
            <a:prstGeom prst="hexagon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1035" tIns="35518" rIns="71035" bIns="3551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71039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865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pic>
          <p:nvPicPr>
            <p:cNvPr id="50" name="Grafik 49">
              <a:extLst>
                <a:ext uri="{FF2B5EF4-FFF2-40B4-BE49-F238E27FC236}">
                  <a16:creationId xmlns:a16="http://schemas.microsoft.com/office/drawing/2014/main" id="{B5DC961E-2B42-2604-4C8C-A0D587DA9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4700064" y="3171804"/>
              <a:ext cx="367797" cy="367797"/>
            </a:xfrm>
            <a:prstGeom prst="rect">
              <a:avLst/>
            </a:prstGeom>
          </p:spPr>
        </p:pic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EFE5904C-B7B6-DC19-E36C-B5568661F82C}"/>
                </a:ext>
              </a:extLst>
            </p:cNvPr>
            <p:cNvSpPr txBox="1"/>
            <p:nvPr/>
          </p:nvSpPr>
          <p:spPr>
            <a:xfrm>
              <a:off x="4588756" y="3564837"/>
              <a:ext cx="676834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/>
              <a:r>
                <a:rPr lang="de-DE" altLang="de-DE" sz="1000" dirty="0">
                  <a:solidFill>
                    <a:schemeClr val="bg1"/>
                  </a:solidFill>
                  <a:latin typeface="AvenirNext LT Pro Cn" panose="020B0506020202020204" pitchFamily="34" charset="77"/>
                </a:rPr>
                <a:t>Zugabe </a:t>
              </a:r>
              <a:br>
                <a:rPr lang="de-DE" altLang="de-DE" sz="1000" dirty="0">
                  <a:solidFill>
                    <a:schemeClr val="bg1"/>
                  </a:solidFill>
                  <a:latin typeface="AvenirNext LT Pro Cn" panose="020B0506020202020204" pitchFamily="34" charset="77"/>
                </a:rPr>
              </a:br>
              <a:r>
                <a:rPr lang="de-DE" altLang="de-DE" sz="1000" dirty="0">
                  <a:solidFill>
                    <a:schemeClr val="bg1"/>
                  </a:solidFill>
                  <a:latin typeface="AvenirNext LT Pro Cn" panose="020B0506020202020204" pitchFamily="34" charset="77"/>
                </a:rPr>
                <a:t>von Hefe</a:t>
              </a:r>
              <a:endParaRPr lang="de-DE" sz="1000" dirty="0">
                <a:solidFill>
                  <a:schemeClr val="bg1"/>
                </a:solidFill>
                <a:latin typeface="AvenirNext LT Pro Cn" panose="020B0506020202020204" pitchFamily="34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4287361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erade Verbindung 44">
            <a:extLst>
              <a:ext uri="{FF2B5EF4-FFF2-40B4-BE49-F238E27FC236}">
                <a16:creationId xmlns:a16="http://schemas.microsoft.com/office/drawing/2014/main" id="{3418D62D-B0E5-0F1B-679C-F3C0485C720D}"/>
              </a:ext>
            </a:extLst>
          </p:cNvPr>
          <p:cNvCxnSpPr>
            <a:cxnSpLocks/>
          </p:cNvCxnSpPr>
          <p:nvPr/>
        </p:nvCxnSpPr>
        <p:spPr bwMode="auto">
          <a:xfrm>
            <a:off x="2785482" y="2867719"/>
            <a:ext cx="0" cy="26015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46" name="Gerade Verbindung 45">
            <a:extLst>
              <a:ext uri="{FF2B5EF4-FFF2-40B4-BE49-F238E27FC236}">
                <a16:creationId xmlns:a16="http://schemas.microsoft.com/office/drawing/2014/main" id="{8EE6A760-C6FD-DDA4-6BA4-AF1BFAA4A7AB}"/>
              </a:ext>
            </a:extLst>
          </p:cNvPr>
          <p:cNvCxnSpPr>
            <a:cxnSpLocks/>
          </p:cNvCxnSpPr>
          <p:nvPr/>
        </p:nvCxnSpPr>
        <p:spPr bwMode="auto">
          <a:xfrm>
            <a:off x="2785482" y="3345405"/>
            <a:ext cx="0" cy="26015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47" name="Gerade Verbindung 46">
            <a:extLst>
              <a:ext uri="{FF2B5EF4-FFF2-40B4-BE49-F238E27FC236}">
                <a16:creationId xmlns:a16="http://schemas.microsoft.com/office/drawing/2014/main" id="{D989101C-8115-188D-4B1A-DC332910D419}"/>
              </a:ext>
            </a:extLst>
          </p:cNvPr>
          <p:cNvCxnSpPr>
            <a:cxnSpLocks/>
          </p:cNvCxnSpPr>
          <p:nvPr/>
        </p:nvCxnSpPr>
        <p:spPr bwMode="auto">
          <a:xfrm>
            <a:off x="2785482" y="3823091"/>
            <a:ext cx="0" cy="26015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9" name="Rectangle 36">
            <a:extLst>
              <a:ext uri="{FF2B5EF4-FFF2-40B4-BE49-F238E27FC236}">
                <a16:creationId xmlns:a16="http://schemas.microsoft.com/office/drawing/2014/main" id="{C3D4A9AB-6338-EFD3-22F7-D44CB4281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138" y="2177290"/>
            <a:ext cx="1188000" cy="2685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72000" rIns="0" bIns="72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Glukose</a:t>
            </a:r>
          </a:p>
        </p:txBody>
      </p:sp>
      <p:cxnSp>
        <p:nvCxnSpPr>
          <p:cNvPr id="38" name="Gerade Verbindung 37">
            <a:extLst>
              <a:ext uri="{FF2B5EF4-FFF2-40B4-BE49-F238E27FC236}">
                <a16:creationId xmlns:a16="http://schemas.microsoft.com/office/drawing/2014/main" id="{A1194C56-DEF1-800A-C858-B3706903C77C}"/>
              </a:ext>
            </a:extLst>
          </p:cNvPr>
          <p:cNvCxnSpPr>
            <a:cxnSpLocks/>
          </p:cNvCxnSpPr>
          <p:nvPr/>
        </p:nvCxnSpPr>
        <p:spPr bwMode="auto">
          <a:xfrm>
            <a:off x="1313138" y="2390337"/>
            <a:ext cx="0" cy="26015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42" name="Gerade Verbindung 41">
            <a:extLst>
              <a:ext uri="{FF2B5EF4-FFF2-40B4-BE49-F238E27FC236}">
                <a16:creationId xmlns:a16="http://schemas.microsoft.com/office/drawing/2014/main" id="{4A6C83B6-E6EA-4FE8-9DF9-269F776240BD}"/>
              </a:ext>
            </a:extLst>
          </p:cNvPr>
          <p:cNvCxnSpPr>
            <a:cxnSpLocks/>
          </p:cNvCxnSpPr>
          <p:nvPr/>
        </p:nvCxnSpPr>
        <p:spPr bwMode="auto">
          <a:xfrm>
            <a:off x="1313138" y="2868023"/>
            <a:ext cx="0" cy="26015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43" name="Gerade Verbindung 42">
            <a:extLst>
              <a:ext uri="{FF2B5EF4-FFF2-40B4-BE49-F238E27FC236}">
                <a16:creationId xmlns:a16="http://schemas.microsoft.com/office/drawing/2014/main" id="{5D946281-AC7A-ACDC-5FE4-F0A189AA2868}"/>
              </a:ext>
            </a:extLst>
          </p:cNvPr>
          <p:cNvCxnSpPr>
            <a:cxnSpLocks/>
          </p:cNvCxnSpPr>
          <p:nvPr/>
        </p:nvCxnSpPr>
        <p:spPr bwMode="auto">
          <a:xfrm>
            <a:off x="1313138" y="3345709"/>
            <a:ext cx="0" cy="26015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6743" y="1296650"/>
            <a:ext cx="2078740" cy="228600"/>
          </a:xfrm>
        </p:spPr>
        <p:txBody>
          <a:bodyPr/>
          <a:lstStyle/>
          <a:p>
            <a:r>
              <a:rPr lang="de-DE" altLang="de-DE" dirty="0">
                <a:latin typeface="AvenirNext LT Pro Cn" panose="020B0506020202020204" pitchFamily="34" charset="77"/>
              </a:rPr>
              <a:t>Die Verfahren der Vitamin B2-Synthese</a:t>
            </a:r>
            <a:endParaRPr lang="de-DE" dirty="0">
              <a:latin typeface="AvenirNext LT Pro Cn" panose="020B0506020202020204" pitchFamily="34" charset="77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0E6500C-5316-0AA5-6E87-76FB0967BD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624" y="1605460"/>
            <a:ext cx="9537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Klassische Methode:</a:t>
            </a:r>
          </a:p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Chemischer Prozess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EF8B057-C9C9-3355-9156-D095862C1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1748" y="1605460"/>
            <a:ext cx="12647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Moderne Methode:</a:t>
            </a:r>
          </a:p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Biotechnologischer Prozess</a:t>
            </a:r>
          </a:p>
          <a:p>
            <a:endParaRPr lang="de-DE" altLang="de-DE" sz="1000" dirty="0">
              <a:solidFill>
                <a:schemeClr val="accent5">
                  <a:lumMod val="75000"/>
                </a:schemeClr>
              </a:solidFill>
              <a:latin typeface="AvenirNext LT Pro MediumCn" panose="020B0506020202020204" pitchFamily="34" charset="77"/>
            </a:endParaRPr>
          </a:p>
        </p:txBody>
      </p:sp>
      <p:sp>
        <p:nvSpPr>
          <p:cNvPr id="25" name="Text Box 38">
            <a:extLst>
              <a:ext uri="{FF2B5EF4-FFF2-40B4-BE49-F238E27FC236}">
                <a16:creationId xmlns:a16="http://schemas.microsoft.com/office/drawing/2014/main" id="{9F8FA4F4-2B14-E1CF-286E-4A1BC1E98A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4994" y="2158332"/>
            <a:ext cx="1581964" cy="143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/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Aft>
                <a:spcPts val="400"/>
              </a:spcAft>
              <a:buClr>
                <a:schemeClr val="accent1"/>
              </a:buClr>
            </a:pPr>
            <a:r>
              <a:rPr lang="de-DE" altLang="de-DE" sz="800" spc="10" dirty="0">
                <a:latin typeface="AvenirNext LT Pro MediumCn" panose="020B0506020202020204" pitchFamily="34" charset="77"/>
              </a:rPr>
              <a:t>Vorteile</a:t>
            </a:r>
          </a:p>
          <a:p>
            <a:pPr marL="171450" indent="-171450">
              <a:spcAft>
                <a:spcPts val="4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Deutlich gesteigerte Produktionsmenge</a:t>
            </a:r>
          </a:p>
          <a:p>
            <a:pPr marL="171450" indent="-171450">
              <a:spcAft>
                <a:spcPts val="4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40 % weniger Produktionskosten</a:t>
            </a:r>
          </a:p>
          <a:p>
            <a:pPr marL="171450" indent="-171450">
              <a:spcAft>
                <a:spcPts val="4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30 % weniger CO</a:t>
            </a:r>
            <a:r>
              <a:rPr lang="de-DE" altLang="de-DE" sz="800" spc="10" baseline="-25000" dirty="0">
                <a:latin typeface="AvenirNext LT Pro Cn" panose="020B0506020202020204" pitchFamily="34" charset="77"/>
              </a:rPr>
              <a:t>2</a:t>
            </a:r>
            <a:r>
              <a:rPr lang="de-DE" altLang="de-DE" sz="800" spc="10" dirty="0">
                <a:latin typeface="AvenirNext LT Pro Cn" panose="020B0506020202020204" pitchFamily="34" charset="77"/>
              </a:rPr>
              <a:t>-Ausstoß</a:t>
            </a:r>
          </a:p>
          <a:p>
            <a:pPr marL="171450" indent="-171450">
              <a:spcAft>
                <a:spcPts val="4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60 % weniger Rohstoffverbrauch</a:t>
            </a:r>
          </a:p>
          <a:p>
            <a:pPr marL="171450" indent="-171450">
              <a:spcAft>
                <a:spcPts val="4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95 % weniger Abfallprodukte </a:t>
            </a:r>
          </a:p>
          <a:p>
            <a:pPr marL="171450" indent="-171450">
              <a:spcAft>
                <a:spcPts val="4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endParaRPr lang="de-DE" altLang="de-DE" sz="800" spc="10" dirty="0">
              <a:latin typeface="AvenirNext LT Pro Cn" panose="020B0506020202020204" pitchFamily="34" charset="77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24160879-BD51-518B-2837-272EB543E7D4}"/>
              </a:ext>
            </a:extLst>
          </p:cNvPr>
          <p:cNvSpPr txBox="1"/>
          <p:nvPr/>
        </p:nvSpPr>
        <p:spPr>
          <a:xfrm>
            <a:off x="-340360" y="3337560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Rectangle 36">
            <a:extLst>
              <a:ext uri="{FF2B5EF4-FFF2-40B4-BE49-F238E27FC236}">
                <a16:creationId xmlns:a16="http://schemas.microsoft.com/office/drawing/2014/main" id="{D4662E28-A965-7909-BF14-DF40AC82E0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082" y="2654976"/>
            <a:ext cx="1188000" cy="2685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72000" rIns="0" bIns="72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K-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Arabonat</a:t>
            </a:r>
            <a:endParaRPr lang="de-DE" altLang="de-DE" sz="800" b="0" dirty="0">
              <a:latin typeface="AvenirNext LT Pro Cn" panose="020B0506020202020204" pitchFamily="34" charset="77"/>
            </a:endParaRPr>
          </a:p>
        </p:txBody>
      </p:sp>
      <p:sp>
        <p:nvSpPr>
          <p:cNvPr id="15" name="Rectangle 36">
            <a:extLst>
              <a:ext uri="{FF2B5EF4-FFF2-40B4-BE49-F238E27FC236}">
                <a16:creationId xmlns:a16="http://schemas.microsoft.com/office/drawing/2014/main" id="{147BFC02-7437-CFE4-72B6-504BCDEEC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140" y="3132662"/>
            <a:ext cx="1188000" cy="2685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72000" rIns="0" bIns="72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Ca-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Arabonat</a:t>
            </a:r>
            <a:endParaRPr lang="de-DE" altLang="de-DE" sz="800" b="0" dirty="0">
              <a:latin typeface="AvenirNext LT Pro Cn" panose="020B0506020202020204" pitchFamily="34" charset="77"/>
            </a:endParaRPr>
          </a:p>
        </p:txBody>
      </p:sp>
      <p:sp>
        <p:nvSpPr>
          <p:cNvPr id="17" name="Rectangle 36">
            <a:extLst>
              <a:ext uri="{FF2B5EF4-FFF2-40B4-BE49-F238E27FC236}">
                <a16:creationId xmlns:a16="http://schemas.microsoft.com/office/drawing/2014/main" id="{334E433A-531E-7EF6-7B40-987D3CBE71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082" y="3610347"/>
            <a:ext cx="1188000" cy="2685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72000" rIns="0" bIns="72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Ca-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Ribonat</a:t>
            </a:r>
            <a:endParaRPr lang="de-DE" altLang="de-DE" sz="800" b="0" dirty="0">
              <a:latin typeface="AvenirNext LT Pro Cn" panose="020B0506020202020204" pitchFamily="34" charset="77"/>
            </a:endParaRPr>
          </a:p>
        </p:txBody>
      </p:sp>
      <p:sp>
        <p:nvSpPr>
          <p:cNvPr id="18" name="Rectangle 36">
            <a:extLst>
              <a:ext uri="{FF2B5EF4-FFF2-40B4-BE49-F238E27FC236}">
                <a16:creationId xmlns:a16="http://schemas.microsoft.com/office/drawing/2014/main" id="{E7A650ED-D578-79E2-E6BA-877634D6B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7906" y="2650490"/>
            <a:ext cx="1188000" cy="2685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72000" rIns="0" bIns="72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 err="1">
                <a:latin typeface="AvenirNext LT Pro Cn" panose="020B0506020202020204" pitchFamily="34" charset="77"/>
              </a:rPr>
              <a:t>Ribonolacton</a:t>
            </a:r>
            <a:endParaRPr lang="de-DE" altLang="de-DE" sz="800" b="0" dirty="0">
              <a:latin typeface="AvenirNext LT Pro Cn" panose="020B0506020202020204" pitchFamily="34" charset="77"/>
            </a:endParaRPr>
          </a:p>
        </p:txBody>
      </p:sp>
      <p:sp>
        <p:nvSpPr>
          <p:cNvPr id="20" name="Rectangle 36">
            <a:extLst>
              <a:ext uri="{FF2B5EF4-FFF2-40B4-BE49-F238E27FC236}">
                <a16:creationId xmlns:a16="http://schemas.microsoft.com/office/drawing/2014/main" id="{6061CC42-E251-4B3C-9CD7-98EBCB5B77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7906" y="3128176"/>
            <a:ext cx="1188000" cy="2685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72000" rIns="0" bIns="72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Ribose</a:t>
            </a:r>
          </a:p>
        </p:txBody>
      </p:sp>
      <p:sp>
        <p:nvSpPr>
          <p:cNvPr id="22" name="Rectangle 36">
            <a:extLst>
              <a:ext uri="{FF2B5EF4-FFF2-40B4-BE49-F238E27FC236}">
                <a16:creationId xmlns:a16="http://schemas.microsoft.com/office/drawing/2014/main" id="{DEBEC0BF-F471-4D1D-4460-CD40EA72A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7906" y="3605862"/>
            <a:ext cx="1188000" cy="2685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72000" rIns="0" bIns="72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 err="1">
                <a:latin typeface="AvenirNext LT Pro Cn" panose="020B0506020202020204" pitchFamily="34" charset="77"/>
              </a:rPr>
              <a:t>Ribitylxylidin</a:t>
            </a:r>
            <a:endParaRPr lang="de-DE" altLang="de-DE" sz="800" b="0" dirty="0">
              <a:latin typeface="AvenirNext LT Pro Cn" panose="020B0506020202020204" pitchFamily="34" charset="77"/>
            </a:endParaRPr>
          </a:p>
        </p:txBody>
      </p:sp>
      <p:sp>
        <p:nvSpPr>
          <p:cNvPr id="23" name="Rectangle 36">
            <a:extLst>
              <a:ext uri="{FF2B5EF4-FFF2-40B4-BE49-F238E27FC236}">
                <a16:creationId xmlns:a16="http://schemas.microsoft.com/office/drawing/2014/main" id="{5BF5FE23-D3B0-3AC9-19C1-9890FE0481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7906" y="4083547"/>
            <a:ext cx="1188000" cy="2685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72000" rIns="0" bIns="72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Vitamin B2</a:t>
            </a:r>
          </a:p>
        </p:txBody>
      </p:sp>
      <p:sp>
        <p:nvSpPr>
          <p:cNvPr id="31" name="Freihandform 30">
            <a:extLst>
              <a:ext uri="{FF2B5EF4-FFF2-40B4-BE49-F238E27FC236}">
                <a16:creationId xmlns:a16="http://schemas.microsoft.com/office/drawing/2014/main" id="{268DC623-8AEF-C9B0-E344-584396D27E8E}"/>
              </a:ext>
            </a:extLst>
          </p:cNvPr>
          <p:cNvSpPr/>
          <p:nvPr/>
        </p:nvSpPr>
        <p:spPr>
          <a:xfrm>
            <a:off x="1907138" y="2794000"/>
            <a:ext cx="277401" cy="947441"/>
          </a:xfrm>
          <a:custGeom>
            <a:avLst/>
            <a:gdLst>
              <a:gd name="connsiteX0" fmla="*/ 0 w 604520"/>
              <a:gd name="connsiteY0" fmla="*/ 772160 h 772160"/>
              <a:gd name="connsiteX1" fmla="*/ 269240 w 604520"/>
              <a:gd name="connsiteY1" fmla="*/ 772160 h 772160"/>
              <a:gd name="connsiteX2" fmla="*/ 269240 w 604520"/>
              <a:gd name="connsiteY2" fmla="*/ 0 h 772160"/>
              <a:gd name="connsiteX3" fmla="*/ 604520 w 604520"/>
              <a:gd name="connsiteY3" fmla="*/ 0 h 772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520" h="772160">
                <a:moveTo>
                  <a:pt x="0" y="772160"/>
                </a:moveTo>
                <a:lnTo>
                  <a:pt x="269240" y="772160"/>
                </a:lnTo>
                <a:lnTo>
                  <a:pt x="269240" y="0"/>
                </a:lnTo>
                <a:lnTo>
                  <a:pt x="604520" y="0"/>
                </a:lnTo>
              </a:path>
            </a:pathLst>
          </a:custGeom>
          <a:noFill/>
          <a:ln w="15875">
            <a:solidFill>
              <a:schemeClr val="accent5">
                <a:lumMod val="75000"/>
              </a:schemeClr>
            </a:solidFill>
            <a:tailEnd type="triangl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8" name="Gerade Verbindung 47">
            <a:extLst>
              <a:ext uri="{FF2B5EF4-FFF2-40B4-BE49-F238E27FC236}">
                <a16:creationId xmlns:a16="http://schemas.microsoft.com/office/drawing/2014/main" id="{63014762-C214-6661-E181-024D2AD452DF}"/>
              </a:ext>
            </a:extLst>
          </p:cNvPr>
          <p:cNvCxnSpPr>
            <a:cxnSpLocks/>
            <a:stCxn id="49" idx="2"/>
            <a:endCxn id="50" idx="0"/>
          </p:cNvCxnSpPr>
          <p:nvPr/>
        </p:nvCxnSpPr>
        <p:spPr bwMode="auto">
          <a:xfrm>
            <a:off x="4555748" y="2445807"/>
            <a:ext cx="0" cy="163774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4"/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49" name="Rectangle 36">
            <a:extLst>
              <a:ext uri="{FF2B5EF4-FFF2-40B4-BE49-F238E27FC236}">
                <a16:creationId xmlns:a16="http://schemas.microsoft.com/office/drawing/2014/main" id="{C551CBF9-6690-C6F8-80C5-2CD6CB6DE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1748" y="2177290"/>
            <a:ext cx="1188000" cy="26851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wrap="square" lIns="0" tIns="72000" rIns="0" bIns="72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Biomasse</a:t>
            </a:r>
          </a:p>
        </p:txBody>
      </p:sp>
      <p:sp>
        <p:nvSpPr>
          <p:cNvPr id="50" name="Rectangle 36">
            <a:extLst>
              <a:ext uri="{FF2B5EF4-FFF2-40B4-BE49-F238E27FC236}">
                <a16:creationId xmlns:a16="http://schemas.microsoft.com/office/drawing/2014/main" id="{BB064BBF-4905-EA0B-8E7D-DA999E188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1748" y="4083547"/>
            <a:ext cx="1188000" cy="26851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wrap="square" lIns="0" tIns="72000" rIns="0" bIns="72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Vitamin B2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59BAAC5A-8CEE-032E-7FA7-64F0802B6A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2043071" y="1622742"/>
            <a:ext cx="1029436" cy="962089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56210ED5-C60F-DCB1-2B38-31DE4A4D9B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55168" y="3376935"/>
            <a:ext cx="1581963" cy="148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52415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51F5C333-1FAD-0D93-B5B6-60A2DAECE522}"/>
              </a:ext>
            </a:extLst>
          </p:cNvPr>
          <p:cNvSpPr/>
          <p:nvPr/>
        </p:nvSpPr>
        <p:spPr>
          <a:xfrm>
            <a:off x="719138" y="3292791"/>
            <a:ext cx="6089029" cy="15316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963F82E-55D9-7A23-5962-70BA8FD72A03}"/>
              </a:ext>
            </a:extLst>
          </p:cNvPr>
          <p:cNvSpPr/>
          <p:nvPr/>
        </p:nvSpPr>
        <p:spPr>
          <a:xfrm>
            <a:off x="719138" y="1620944"/>
            <a:ext cx="6084887" cy="15826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>
                <a:latin typeface="AvenirNext LT Pro Cn" panose="020B0506020202020204" pitchFamily="34" charset="77"/>
              </a:rPr>
              <a:t>Arten und Strukturen der Cyclodextrine</a:t>
            </a:r>
            <a:endParaRPr lang="de-DE" dirty="0">
              <a:latin typeface="AvenirNext LT Pro Cn" panose="020B0506020202020204" pitchFamily="34" charset="77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24160879-BD51-518B-2837-272EB543E7D4}"/>
              </a:ext>
            </a:extLst>
          </p:cNvPr>
          <p:cNvSpPr txBox="1"/>
          <p:nvPr/>
        </p:nvSpPr>
        <p:spPr>
          <a:xfrm>
            <a:off x="-340360" y="3337560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7782C7-2051-B934-E831-CBC55AB28544}"/>
              </a:ext>
            </a:extLst>
          </p:cNvPr>
          <p:cNvSpPr txBox="1">
            <a:spLocks noChangeArrowheads="1"/>
          </p:cNvSpPr>
          <p:nvPr/>
        </p:nvSpPr>
        <p:spPr>
          <a:xfrm>
            <a:off x="798881" y="1695372"/>
            <a:ext cx="1705498" cy="268784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77599" indent="-177599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Char char="•"/>
              <a:defRPr sz="21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2798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7997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5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3195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8394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Arten von Cyclodextrinen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25E102-3DC5-E71C-295F-90649BD73622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08" b="23880"/>
          <a:stretch>
            <a:fillRect/>
          </a:stretch>
        </p:blipFill>
        <p:spPr bwMode="auto">
          <a:xfrm>
            <a:off x="820147" y="3636858"/>
            <a:ext cx="3183853" cy="1226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0D5E1EB-CE94-1A47-15AC-32D50A424C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738" y="3345958"/>
            <a:ext cx="3400187" cy="183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indent="3175"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DE" altLang="de-DE" sz="1000" b="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Schematische Darstellung des molekularen Aufbaus der Cyclodextrine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92FDB-80EF-8825-B40F-431405837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5342" y="3658556"/>
            <a:ext cx="86722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80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Hydrophober Hohlraum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BD7CB9-CF07-6411-E944-4004ABC5AC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9575" y="4638631"/>
            <a:ext cx="61875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80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Hydrophile Hülle</a:t>
            </a:r>
          </a:p>
        </p:txBody>
      </p:sp>
      <p:sp>
        <p:nvSpPr>
          <p:cNvPr id="17" name="Line 15">
            <a:extLst>
              <a:ext uri="{FF2B5EF4-FFF2-40B4-BE49-F238E27FC236}">
                <a16:creationId xmlns:a16="http://schemas.microsoft.com/office/drawing/2014/main" id="{414FB1F0-CF19-6596-7807-BA2E70263DCE}"/>
              </a:ext>
            </a:extLst>
          </p:cNvPr>
          <p:cNvSpPr>
            <a:spLocks noChangeShapeType="1"/>
          </p:cNvSpPr>
          <p:nvPr/>
        </p:nvSpPr>
        <p:spPr bwMode="auto">
          <a:xfrm>
            <a:off x="801276" y="4191588"/>
            <a:ext cx="1412113" cy="0"/>
          </a:xfrm>
          <a:prstGeom prst="line">
            <a:avLst/>
          </a:prstGeom>
          <a:noFill/>
          <a:ln w="15875">
            <a:solidFill>
              <a:schemeClr val="accent5">
                <a:lumMod val="75000"/>
              </a:schemeClr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20" name="Rectangle 18">
            <a:extLst>
              <a:ext uri="{FF2B5EF4-FFF2-40B4-BE49-F238E27FC236}">
                <a16:creationId xmlns:a16="http://schemas.microsoft.com/office/drawing/2014/main" id="{B592095F-8009-FEE2-B61F-A7E4F48011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1638" y="4023078"/>
            <a:ext cx="89688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Hydrophob:</a:t>
            </a:r>
          </a:p>
          <a:p>
            <a:r>
              <a:rPr lang="de-DE" altLang="de-DE" sz="80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C-H und C-O zeigen </a:t>
            </a:r>
            <a:br>
              <a:rPr lang="de-DE" altLang="de-DE" sz="800" dirty="0">
                <a:solidFill>
                  <a:srgbClr val="000000"/>
                </a:solidFill>
                <a:latin typeface="AvenirNext LT Pro Cn" panose="020B0506020202020204" pitchFamily="34" charset="77"/>
              </a:rPr>
            </a:br>
            <a:r>
              <a:rPr lang="de-DE" altLang="de-DE" sz="80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nach innen</a:t>
            </a:r>
          </a:p>
          <a:p>
            <a:endParaRPr lang="de-DE" altLang="de-DE" sz="800" dirty="0">
              <a:solidFill>
                <a:srgbClr val="000000"/>
              </a:solidFill>
              <a:latin typeface="AvenirNext LT Pro Cn" panose="020B0506020202020204" pitchFamily="34" charset="77"/>
            </a:endParaRPr>
          </a:p>
          <a:p>
            <a:r>
              <a:rPr lang="de-DE" altLang="de-DE" sz="80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Hydrophil:</a:t>
            </a:r>
          </a:p>
          <a:p>
            <a:r>
              <a:rPr lang="de-DE" altLang="de-DE" sz="80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O-H zeigt nach außen</a:t>
            </a:r>
          </a:p>
        </p:txBody>
      </p:sp>
      <p:pic>
        <p:nvPicPr>
          <p:cNvPr id="23" name="Picture 21">
            <a:extLst>
              <a:ext uri="{FF2B5EF4-FFF2-40B4-BE49-F238E27FC236}">
                <a16:creationId xmlns:a16="http://schemas.microsoft.com/office/drawing/2014/main" id="{37F778CD-9A94-B98A-987E-0C0851EF5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65"/>
          <a:stretch>
            <a:fillRect/>
          </a:stretch>
        </p:blipFill>
        <p:spPr bwMode="auto">
          <a:xfrm>
            <a:off x="825465" y="1755167"/>
            <a:ext cx="4225118" cy="1209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" name="Rectangle 3">
            <a:extLst>
              <a:ext uri="{FF2B5EF4-FFF2-40B4-BE49-F238E27FC236}">
                <a16:creationId xmlns:a16="http://schemas.microsoft.com/office/drawing/2014/main" id="{DF28DCFE-446B-E0A8-9C54-800DE3A4D1A4}"/>
              </a:ext>
            </a:extLst>
          </p:cNvPr>
          <p:cNvSpPr txBox="1">
            <a:spLocks noChangeArrowheads="1"/>
          </p:cNvSpPr>
          <p:nvPr/>
        </p:nvSpPr>
        <p:spPr>
          <a:xfrm>
            <a:off x="950742" y="3046118"/>
            <a:ext cx="920574" cy="18374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77599" indent="-177599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Char char="•"/>
              <a:defRPr sz="21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2798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7997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5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3195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8394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altLang="de-DE" sz="800" dirty="0">
                <a:latin typeface="AvenirNext LT Pro MediumCn" panose="020B0506020202020204" pitchFamily="34" charset="77"/>
              </a:rPr>
              <a:t>-Cyclodextrin</a:t>
            </a:r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29" name="Rectangle 3">
            <a:extLst>
              <a:ext uri="{FF2B5EF4-FFF2-40B4-BE49-F238E27FC236}">
                <a16:creationId xmlns:a16="http://schemas.microsoft.com/office/drawing/2014/main" id="{C97483C9-05DF-ABA5-57EC-085958E18817}"/>
              </a:ext>
            </a:extLst>
          </p:cNvPr>
          <p:cNvSpPr txBox="1">
            <a:spLocks noChangeArrowheads="1"/>
          </p:cNvSpPr>
          <p:nvPr/>
        </p:nvSpPr>
        <p:spPr>
          <a:xfrm>
            <a:off x="2422190" y="3046118"/>
            <a:ext cx="920574" cy="18374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77599" indent="-177599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Char char="•"/>
              <a:defRPr sz="21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2798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7997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5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3195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8394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altLang="de-DE" sz="800" dirty="0">
                <a:latin typeface="AvenirNext LT Pro MediumCn" panose="020B0506020202020204" pitchFamily="34" charset="77"/>
              </a:rPr>
              <a:t>-Cyclodextrin</a:t>
            </a:r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30" name="Rectangle 3">
            <a:extLst>
              <a:ext uri="{FF2B5EF4-FFF2-40B4-BE49-F238E27FC236}">
                <a16:creationId xmlns:a16="http://schemas.microsoft.com/office/drawing/2014/main" id="{D1A286A6-66D7-BD88-D7E0-58FC6284FC53}"/>
              </a:ext>
            </a:extLst>
          </p:cNvPr>
          <p:cNvSpPr txBox="1">
            <a:spLocks noChangeArrowheads="1"/>
          </p:cNvSpPr>
          <p:nvPr/>
        </p:nvSpPr>
        <p:spPr>
          <a:xfrm>
            <a:off x="3958950" y="3046118"/>
            <a:ext cx="920574" cy="18374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77599" indent="-177599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Char char="•"/>
              <a:defRPr sz="21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2798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7997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5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3195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8394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altLang="de-DE" sz="800" dirty="0">
                <a:latin typeface="AvenirNext LT Pro MediumCn" panose="020B0506020202020204" pitchFamily="34" charset="77"/>
              </a:rPr>
              <a:t>-Cyclodextrin</a:t>
            </a:r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BAA6FB55-47E6-CC9F-0836-7AE4B6D1C2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829329" y="4037127"/>
            <a:ext cx="819664" cy="691591"/>
          </a:xfrm>
          <a:prstGeom prst="rect">
            <a:avLst/>
          </a:prstGeom>
        </p:spPr>
      </p:pic>
      <p:sp>
        <p:nvSpPr>
          <p:cNvPr id="33" name="Rechteck 32">
            <a:extLst>
              <a:ext uri="{FF2B5EF4-FFF2-40B4-BE49-F238E27FC236}">
                <a16:creationId xmlns:a16="http://schemas.microsoft.com/office/drawing/2014/main" id="{34A5F7E5-754A-042A-DE93-72BD42317FE4}"/>
              </a:ext>
            </a:extLst>
          </p:cNvPr>
          <p:cNvSpPr/>
          <p:nvPr/>
        </p:nvSpPr>
        <p:spPr>
          <a:xfrm>
            <a:off x="5815363" y="4023078"/>
            <a:ext cx="95313" cy="953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95B5022-791E-8DED-3F21-80B55598CB53}"/>
              </a:ext>
            </a:extLst>
          </p:cNvPr>
          <p:cNvSpPr/>
          <p:nvPr/>
        </p:nvSpPr>
        <p:spPr>
          <a:xfrm>
            <a:off x="5815363" y="4514440"/>
            <a:ext cx="95313" cy="953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90BCAB7E-DA24-EC7A-AF84-2FF1DC7E4665}"/>
              </a:ext>
            </a:extLst>
          </p:cNvPr>
          <p:cNvGrpSpPr/>
          <p:nvPr/>
        </p:nvGrpSpPr>
        <p:grpSpPr>
          <a:xfrm>
            <a:off x="3235789" y="3756266"/>
            <a:ext cx="1986330" cy="483156"/>
            <a:chOff x="3134780" y="3851961"/>
            <a:chExt cx="1986330" cy="483156"/>
          </a:xfrm>
        </p:grpSpPr>
        <p:cxnSp>
          <p:nvCxnSpPr>
            <p:cNvPr id="36" name="Gerade Verbindung 35">
              <a:extLst>
                <a:ext uri="{FF2B5EF4-FFF2-40B4-BE49-F238E27FC236}">
                  <a16:creationId xmlns:a16="http://schemas.microsoft.com/office/drawing/2014/main" id="{69165BF7-12B3-FDB9-A2B4-FD013B59125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134780" y="3851961"/>
              <a:ext cx="517404" cy="48143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39" name="Gerade Verbindung 38">
              <a:extLst>
                <a:ext uri="{FF2B5EF4-FFF2-40B4-BE49-F238E27FC236}">
                  <a16:creationId xmlns:a16="http://schemas.microsoft.com/office/drawing/2014/main" id="{AB1FC0AC-ED1C-E980-7D0C-573B1D22214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03706" y="3853678"/>
              <a:ext cx="517404" cy="48143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</p:grp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E939236A-AEA9-9C95-FC95-E8047565F632}"/>
              </a:ext>
            </a:extLst>
          </p:cNvPr>
          <p:cNvGrpSpPr/>
          <p:nvPr/>
        </p:nvGrpSpPr>
        <p:grpSpPr>
          <a:xfrm>
            <a:off x="3601852" y="4503417"/>
            <a:ext cx="1254205" cy="135214"/>
            <a:chOff x="3443468" y="4599112"/>
            <a:chExt cx="1254205" cy="135214"/>
          </a:xfrm>
        </p:grpSpPr>
        <p:cxnSp>
          <p:nvCxnSpPr>
            <p:cNvPr id="40" name="Gerade Verbindung 39">
              <a:extLst>
                <a:ext uri="{FF2B5EF4-FFF2-40B4-BE49-F238E27FC236}">
                  <a16:creationId xmlns:a16="http://schemas.microsoft.com/office/drawing/2014/main" id="{671A5394-BA8B-9B3C-A2DF-9865D540FDE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443468" y="4600937"/>
              <a:ext cx="281596" cy="13338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43" name="Gerade Verbindung 42">
              <a:extLst>
                <a:ext uri="{FF2B5EF4-FFF2-40B4-BE49-F238E27FC236}">
                  <a16:creationId xmlns:a16="http://schemas.microsoft.com/office/drawing/2014/main" id="{E0D8C656-D9A3-0484-C8A4-B88492FEFDA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416077" y="4599112"/>
              <a:ext cx="281596" cy="13338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</p:grpSp>
      <p:pic>
        <p:nvPicPr>
          <p:cNvPr id="15" name="Grafik 14" descr="Ein Bild, das rot, drinnen, ausgestaltet enthält.&#10;&#10;Automatisch generierte Beschreibung">
            <a:extLst>
              <a:ext uri="{FF2B5EF4-FFF2-40B4-BE49-F238E27FC236}">
                <a16:creationId xmlns:a16="http://schemas.microsoft.com/office/drawing/2014/main" id="{C47B9EAA-4231-ED65-DE8E-76B86C54DB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608" y="1558018"/>
            <a:ext cx="2089809" cy="167184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B151A37-95B6-47D4-5D64-D4087D69AB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4377" y="3076528"/>
            <a:ext cx="50800" cy="508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AAA1126-2D53-6792-31DD-0505232C8F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80448" y="3058616"/>
            <a:ext cx="50800" cy="889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C14AFEA-15BE-8B96-66BF-E66552A446D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19300" y="3084016"/>
            <a:ext cx="508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083656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>
                <a:latin typeface="AvenirNext LT Pro Cn" panose="020B0506020202020204" pitchFamily="34" charset="77"/>
              </a:rPr>
              <a:t>Anwendungen von Cyclodextrinen</a:t>
            </a:r>
            <a:endParaRPr lang="de-DE" dirty="0">
              <a:latin typeface="AvenirNext LT Pro Cn" panose="020B0506020202020204" pitchFamily="34" charset="77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1985558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000" dirty="0">
              <a:latin typeface="AvenirNext LT Pro Cn" panose="020B0506020202020204" pitchFamily="34" charset="77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24160879-BD51-518B-2837-272EB543E7D4}"/>
              </a:ext>
            </a:extLst>
          </p:cNvPr>
          <p:cNvSpPr txBox="1"/>
          <p:nvPr/>
        </p:nvSpPr>
        <p:spPr>
          <a:xfrm>
            <a:off x="-340360" y="3221815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2" name="Rectangle 36">
            <a:extLst>
              <a:ext uri="{FF2B5EF4-FFF2-40B4-BE49-F238E27FC236}">
                <a16:creationId xmlns:a16="http://schemas.microsoft.com/office/drawing/2014/main" id="{55F03C6F-590E-BCC8-C95C-655636BC8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3608" y="1615911"/>
            <a:ext cx="1188000" cy="2685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0" tIns="72000" rIns="0" bIns="72000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tabLst>
                <a:tab pos="282575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282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Krankenpflege</a:t>
            </a:r>
          </a:p>
        </p:txBody>
      </p:sp>
      <p:cxnSp>
        <p:nvCxnSpPr>
          <p:cNvPr id="4" name="Gerade Verbindung 3">
            <a:extLst>
              <a:ext uri="{FF2B5EF4-FFF2-40B4-BE49-F238E27FC236}">
                <a16:creationId xmlns:a16="http://schemas.microsoft.com/office/drawing/2014/main" id="{7ABC90C3-5403-E76F-BBE1-9F3C739EE6B8}"/>
              </a:ext>
            </a:extLst>
          </p:cNvPr>
          <p:cNvCxnSpPr>
            <a:cxnSpLocks/>
          </p:cNvCxnSpPr>
          <p:nvPr/>
        </p:nvCxnSpPr>
        <p:spPr bwMode="auto">
          <a:xfrm flipV="1">
            <a:off x="3779837" y="2037245"/>
            <a:ext cx="0" cy="35902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0B4531F1-84B5-8066-BCA3-DC4574C955C8}"/>
              </a:ext>
            </a:extLst>
          </p:cNvPr>
          <p:cNvGrpSpPr/>
          <p:nvPr/>
        </p:nvGrpSpPr>
        <p:grpSpPr>
          <a:xfrm>
            <a:off x="2421445" y="4440150"/>
            <a:ext cx="2772326" cy="391628"/>
            <a:chOff x="2591837" y="4555895"/>
            <a:chExt cx="2772326" cy="391628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25C11F7D-EAA9-E9C2-CBE2-0A43C1BB4A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163" y="4555895"/>
              <a:ext cx="1188000" cy="391628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square" lIns="0" tIns="72000" rIns="0" bIns="72000">
              <a:spAutoFit/>
            </a:bodyPr>
            <a:lstStyle>
              <a:lvl1pPr marL="282575" indent="-282575">
                <a:spcBef>
                  <a:spcPct val="20000"/>
                </a:spcBef>
                <a:buClr>
                  <a:schemeClr val="accent2"/>
                </a:buClr>
                <a:tabLst>
                  <a:tab pos="282575" algn="l"/>
                </a:tabLs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11271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7748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24225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30702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35274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39846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44418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48990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indent="0" algn="ctr"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Natürliche </a:t>
              </a:r>
            </a:p>
            <a:p>
              <a:pPr marL="0" indent="0" algn="ctr"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Heilmittel</a:t>
              </a:r>
            </a:p>
          </p:txBody>
        </p:sp>
        <p:sp>
          <p:nvSpPr>
            <p:cNvPr id="6" name="Rectangle 36">
              <a:extLst>
                <a:ext uri="{FF2B5EF4-FFF2-40B4-BE49-F238E27FC236}">
                  <a16:creationId xmlns:a16="http://schemas.microsoft.com/office/drawing/2014/main" id="{BBCCE1C3-0B5B-FCD4-D6E7-D6C513EE7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1837" y="4555895"/>
              <a:ext cx="1188000" cy="391628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square" lIns="0" tIns="72000" rIns="0" bIns="72000">
              <a:spAutoFit/>
            </a:bodyPr>
            <a:lstStyle>
              <a:lvl1pPr marL="282575" indent="-282575">
                <a:spcBef>
                  <a:spcPct val="20000"/>
                </a:spcBef>
                <a:buClr>
                  <a:schemeClr val="accent2"/>
                </a:buClr>
                <a:tabLst>
                  <a:tab pos="282575" algn="l"/>
                </a:tabLs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11271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7748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24225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30702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35274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39846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44418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48990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indent="0" algn="ctr"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Chemische</a:t>
              </a:r>
            </a:p>
            <a:p>
              <a:pPr marL="0" indent="0" algn="ctr"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Synthesen</a:t>
              </a:r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1C90BB5E-5411-407D-6B28-CC690E94A159}"/>
              </a:ext>
            </a:extLst>
          </p:cNvPr>
          <p:cNvGrpSpPr/>
          <p:nvPr/>
        </p:nvGrpSpPr>
        <p:grpSpPr>
          <a:xfrm>
            <a:off x="1597644" y="3852821"/>
            <a:ext cx="4419929" cy="268517"/>
            <a:chOff x="1745091" y="3968566"/>
            <a:chExt cx="4419929" cy="268517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7" name="Rectangle 36">
              <a:extLst>
                <a:ext uri="{FF2B5EF4-FFF2-40B4-BE49-F238E27FC236}">
                  <a16:creationId xmlns:a16="http://schemas.microsoft.com/office/drawing/2014/main" id="{0A08602A-E9C5-11B8-9131-3AD4C193B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5091" y="3968566"/>
              <a:ext cx="1188000" cy="268517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square" lIns="0" tIns="72000" rIns="0" bIns="72000">
              <a:spAutoFit/>
            </a:bodyPr>
            <a:lstStyle>
              <a:lvl1pPr marL="282575" indent="-282575">
                <a:spcBef>
                  <a:spcPct val="20000"/>
                </a:spcBef>
                <a:buClr>
                  <a:schemeClr val="accent2"/>
                </a:buClr>
                <a:tabLst>
                  <a:tab pos="282575" algn="l"/>
                </a:tabLs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11271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7748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24225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30702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35274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39846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44418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48990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indent="0" algn="ctr"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Duftstoffe</a:t>
              </a:r>
            </a:p>
          </p:txBody>
        </p:sp>
        <p:sp>
          <p:nvSpPr>
            <p:cNvPr id="8" name="Rectangle 36">
              <a:extLst>
                <a:ext uri="{FF2B5EF4-FFF2-40B4-BE49-F238E27FC236}">
                  <a16:creationId xmlns:a16="http://schemas.microsoft.com/office/drawing/2014/main" id="{7862C112-78B3-78EF-6493-327436E4E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7020" y="3968566"/>
              <a:ext cx="1188000" cy="268517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square" lIns="0" tIns="72000" rIns="0" bIns="72000">
              <a:spAutoFit/>
            </a:bodyPr>
            <a:lstStyle>
              <a:lvl1pPr marL="282575" indent="-282575">
                <a:spcBef>
                  <a:spcPct val="20000"/>
                </a:spcBef>
                <a:buClr>
                  <a:schemeClr val="accent2"/>
                </a:buClr>
                <a:tabLst>
                  <a:tab pos="282575" algn="l"/>
                </a:tabLs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11271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7748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24225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30702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35274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39846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44418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48990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indent="0" algn="ctr"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Verpackungsmaterial</a:t>
              </a:r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E51FA89D-FFF9-7556-B3E6-61DDB10D9C4E}"/>
              </a:ext>
            </a:extLst>
          </p:cNvPr>
          <p:cNvGrpSpPr/>
          <p:nvPr/>
        </p:nvGrpSpPr>
        <p:grpSpPr>
          <a:xfrm>
            <a:off x="1328390" y="3265492"/>
            <a:ext cx="4958437" cy="268517"/>
            <a:chOff x="1528047" y="3381237"/>
            <a:chExt cx="4958437" cy="268517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9" name="Rectangle 36">
              <a:extLst>
                <a:ext uri="{FF2B5EF4-FFF2-40B4-BE49-F238E27FC236}">
                  <a16:creationId xmlns:a16="http://schemas.microsoft.com/office/drawing/2014/main" id="{FE6EBE7C-0860-D228-5D95-4430A3624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484" y="3381237"/>
              <a:ext cx="1188000" cy="268517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square" lIns="0" tIns="72000" rIns="0" bIns="72000">
              <a:spAutoFit/>
            </a:bodyPr>
            <a:lstStyle>
              <a:lvl1pPr marL="282575" indent="-282575">
                <a:spcBef>
                  <a:spcPct val="20000"/>
                </a:spcBef>
                <a:buClr>
                  <a:schemeClr val="accent2"/>
                </a:buClr>
                <a:tabLst>
                  <a:tab pos="282575" algn="l"/>
                </a:tabLs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11271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7748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24225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30702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35274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39846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44418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48990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indent="0" algn="ctr"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Biozide</a:t>
              </a:r>
            </a:p>
          </p:txBody>
        </p:sp>
        <p:sp>
          <p:nvSpPr>
            <p:cNvPr id="10" name="Rectangle 36">
              <a:extLst>
                <a:ext uri="{FF2B5EF4-FFF2-40B4-BE49-F238E27FC236}">
                  <a16:creationId xmlns:a16="http://schemas.microsoft.com/office/drawing/2014/main" id="{A8CC69A3-7E23-EF21-3A7C-E06B86D47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8047" y="3381237"/>
              <a:ext cx="1188000" cy="268517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square" lIns="0" tIns="72000" rIns="0" bIns="72000">
              <a:spAutoFit/>
            </a:bodyPr>
            <a:lstStyle>
              <a:lvl1pPr marL="282575" indent="-282575">
                <a:spcBef>
                  <a:spcPct val="20000"/>
                </a:spcBef>
                <a:buClr>
                  <a:schemeClr val="accent2"/>
                </a:buClr>
                <a:tabLst>
                  <a:tab pos="282575" algn="l"/>
                </a:tabLs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11271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7748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24225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30702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35274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39846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44418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48990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indent="0" algn="ctr"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Textilien</a:t>
              </a:r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B3C86708-2B7B-74B3-EB0B-3079CFFCE185}"/>
              </a:ext>
            </a:extLst>
          </p:cNvPr>
          <p:cNvGrpSpPr/>
          <p:nvPr/>
        </p:nvGrpSpPr>
        <p:grpSpPr>
          <a:xfrm>
            <a:off x="1160971" y="2678163"/>
            <a:ext cx="5293274" cy="268517"/>
            <a:chOff x="1331363" y="2793908"/>
            <a:chExt cx="5293274" cy="268517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1" name="Rectangle 36">
              <a:extLst>
                <a:ext uri="{FF2B5EF4-FFF2-40B4-BE49-F238E27FC236}">
                  <a16:creationId xmlns:a16="http://schemas.microsoft.com/office/drawing/2014/main" id="{D08E75C7-8409-2295-83A9-D66E6E3AC2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6637" y="2793908"/>
              <a:ext cx="1188000" cy="268517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square" lIns="0" tIns="72000" rIns="0" bIns="72000">
              <a:spAutoFit/>
            </a:bodyPr>
            <a:lstStyle>
              <a:lvl1pPr marL="282575" indent="-282575">
                <a:spcBef>
                  <a:spcPct val="20000"/>
                </a:spcBef>
                <a:buClr>
                  <a:schemeClr val="accent2"/>
                </a:buClr>
                <a:tabLst>
                  <a:tab pos="282575" algn="l"/>
                </a:tabLs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11271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7748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24225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30702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35274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39846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44418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48990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indent="0" algn="ctr"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Landwirtschaft</a:t>
              </a:r>
            </a:p>
          </p:txBody>
        </p:sp>
        <p:sp>
          <p:nvSpPr>
            <p:cNvPr id="12" name="Rectangle 36">
              <a:extLst>
                <a:ext uri="{FF2B5EF4-FFF2-40B4-BE49-F238E27FC236}">
                  <a16:creationId xmlns:a16="http://schemas.microsoft.com/office/drawing/2014/main" id="{4DC1E6F4-9320-0E34-D075-D9A202829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1363" y="2793908"/>
              <a:ext cx="1188000" cy="268517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square" lIns="0" tIns="72000" rIns="0" bIns="72000">
              <a:spAutoFit/>
            </a:bodyPr>
            <a:lstStyle>
              <a:lvl1pPr marL="282575" indent="-282575">
                <a:spcBef>
                  <a:spcPct val="20000"/>
                </a:spcBef>
                <a:buClr>
                  <a:schemeClr val="accent2"/>
                </a:buClr>
                <a:tabLst>
                  <a:tab pos="282575" algn="l"/>
                </a:tabLs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11271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7748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24225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30702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35274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39846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44418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48990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indent="0" algn="ctr"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Haushalt</a:t>
              </a:r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73C1F9FD-0AD3-31F7-A48B-037CB8E014E8}"/>
              </a:ext>
            </a:extLst>
          </p:cNvPr>
          <p:cNvGrpSpPr/>
          <p:nvPr/>
        </p:nvGrpSpPr>
        <p:grpSpPr>
          <a:xfrm>
            <a:off x="1860285" y="2048235"/>
            <a:ext cx="3894647" cy="268517"/>
            <a:chOff x="1997837" y="2163980"/>
            <a:chExt cx="3894647" cy="268517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3" name="Rectangle 36">
              <a:extLst>
                <a:ext uri="{FF2B5EF4-FFF2-40B4-BE49-F238E27FC236}">
                  <a16:creationId xmlns:a16="http://schemas.microsoft.com/office/drawing/2014/main" id="{A9594D59-1596-FE67-DAF1-FA552B66B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837" y="2163980"/>
              <a:ext cx="1188000" cy="268517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square" lIns="0" tIns="72000" rIns="0" bIns="72000">
              <a:spAutoFit/>
            </a:bodyPr>
            <a:lstStyle>
              <a:lvl1pPr marL="282575" indent="-282575">
                <a:spcBef>
                  <a:spcPct val="20000"/>
                </a:spcBef>
                <a:buClr>
                  <a:schemeClr val="accent2"/>
                </a:buClr>
                <a:tabLst>
                  <a:tab pos="282575" algn="l"/>
                </a:tabLs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11271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7748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24225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30702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35274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39846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44418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48990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indent="0" algn="ctr"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Nahrungsmittel</a:t>
              </a:r>
            </a:p>
          </p:txBody>
        </p:sp>
        <p:sp>
          <p:nvSpPr>
            <p:cNvPr id="15" name="Rectangle 36">
              <a:extLst>
                <a:ext uri="{FF2B5EF4-FFF2-40B4-BE49-F238E27FC236}">
                  <a16:creationId xmlns:a16="http://schemas.microsoft.com/office/drawing/2014/main" id="{DC47A77D-34DE-4695-60C5-122ADAE9B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484" y="2163980"/>
              <a:ext cx="1188000" cy="268517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square" lIns="0" tIns="72000" rIns="0" bIns="72000">
              <a:spAutoFit/>
            </a:bodyPr>
            <a:lstStyle>
              <a:lvl1pPr marL="282575" indent="-282575">
                <a:spcBef>
                  <a:spcPct val="20000"/>
                </a:spcBef>
                <a:buClr>
                  <a:schemeClr val="accent2"/>
                </a:buClr>
                <a:tabLst>
                  <a:tab pos="282575" algn="l"/>
                </a:tabLs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11271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7748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24225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3070225" indent="-457200">
                <a:spcBef>
                  <a:spcPct val="20000"/>
                </a:spcBef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35274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39846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44418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4899025" indent="-457200" eaLnBrk="0" fontAlgn="base" hangingPunct="0">
                <a:spcBef>
                  <a:spcPct val="20000"/>
                </a:spcBef>
                <a:spcAft>
                  <a:spcPct val="0"/>
                </a:spcAft>
                <a:tabLst>
                  <a:tab pos="2825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indent="0" algn="ctr"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Pharmazie</a:t>
              </a:r>
            </a:p>
          </p:txBody>
        </p:sp>
      </p:grpSp>
      <p:pic>
        <p:nvPicPr>
          <p:cNvPr id="17" name="Grafik 16">
            <a:extLst>
              <a:ext uri="{FF2B5EF4-FFF2-40B4-BE49-F238E27FC236}">
                <a16:creationId xmlns:a16="http://schemas.microsoft.com/office/drawing/2014/main" id="{6C37770B-1DEC-BD96-B758-7AD02978C6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905908" y="2459574"/>
            <a:ext cx="1803400" cy="1521618"/>
          </a:xfrm>
          <a:prstGeom prst="rect">
            <a:avLst/>
          </a:prstGeom>
        </p:spPr>
      </p:pic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F039BEAF-5572-49C9-79DB-53A742F6838A}"/>
              </a:ext>
            </a:extLst>
          </p:cNvPr>
          <p:cNvGrpSpPr/>
          <p:nvPr/>
        </p:nvGrpSpPr>
        <p:grpSpPr>
          <a:xfrm>
            <a:off x="2421445" y="2368458"/>
            <a:ext cx="1082808" cy="1986116"/>
            <a:chOff x="2421445" y="2484203"/>
            <a:chExt cx="1082808" cy="1986116"/>
          </a:xfrm>
        </p:grpSpPr>
        <p:cxnSp>
          <p:nvCxnSpPr>
            <p:cNvPr id="28" name="Gerade Verbindung 27">
              <a:extLst>
                <a:ext uri="{FF2B5EF4-FFF2-40B4-BE49-F238E27FC236}">
                  <a16:creationId xmlns:a16="http://schemas.microsoft.com/office/drawing/2014/main" id="{F09DB2B3-CE77-7220-E46D-1014E4D34A4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695330" y="2484203"/>
              <a:ext cx="320115" cy="22492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30" name="Gerade Verbindung 29">
              <a:extLst>
                <a:ext uri="{FF2B5EF4-FFF2-40B4-BE49-F238E27FC236}">
                  <a16:creationId xmlns:a16="http://schemas.microsoft.com/office/drawing/2014/main" id="{5CA9EF7F-25A7-EC67-D407-8DA787BBCCD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421445" y="2934526"/>
              <a:ext cx="381841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33" name="Gerade Verbindung 32">
              <a:extLst>
                <a:ext uri="{FF2B5EF4-FFF2-40B4-BE49-F238E27FC236}">
                  <a16:creationId xmlns:a16="http://schemas.microsoft.com/office/drawing/2014/main" id="{EA8187A2-7679-1283-23FF-D977B5D7620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592409" y="3441778"/>
              <a:ext cx="355253" cy="680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34" name="Gerade Verbindung 33">
              <a:extLst>
                <a:ext uri="{FF2B5EF4-FFF2-40B4-BE49-F238E27FC236}">
                  <a16:creationId xmlns:a16="http://schemas.microsoft.com/office/drawing/2014/main" id="{D718195A-0C6C-5CEB-4C14-00AD7271627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31767" y="3918857"/>
              <a:ext cx="343395" cy="18671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37" name="Gerade Verbindung 36">
              <a:extLst>
                <a:ext uri="{FF2B5EF4-FFF2-40B4-BE49-F238E27FC236}">
                  <a16:creationId xmlns:a16="http://schemas.microsoft.com/office/drawing/2014/main" id="{D0C7FAC2-8EA1-556B-67D5-4CCA8AFA345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310159" y="4160142"/>
              <a:ext cx="194094" cy="31017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</p:grp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5237CF71-6385-9D21-2574-856E5E60209C}"/>
              </a:ext>
            </a:extLst>
          </p:cNvPr>
          <p:cNvGrpSpPr/>
          <p:nvPr/>
        </p:nvGrpSpPr>
        <p:grpSpPr>
          <a:xfrm flipH="1">
            <a:off x="4116875" y="2366993"/>
            <a:ext cx="1082808" cy="1986116"/>
            <a:chOff x="2421445" y="2484203"/>
            <a:chExt cx="1082808" cy="1986116"/>
          </a:xfrm>
        </p:grpSpPr>
        <p:cxnSp>
          <p:nvCxnSpPr>
            <p:cNvPr id="45" name="Gerade Verbindung 44">
              <a:extLst>
                <a:ext uri="{FF2B5EF4-FFF2-40B4-BE49-F238E27FC236}">
                  <a16:creationId xmlns:a16="http://schemas.microsoft.com/office/drawing/2014/main" id="{2175C4B5-21D7-A35F-C876-08891B9A1C46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695330" y="2484203"/>
              <a:ext cx="320115" cy="22492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46" name="Gerade Verbindung 45">
              <a:extLst>
                <a:ext uri="{FF2B5EF4-FFF2-40B4-BE49-F238E27FC236}">
                  <a16:creationId xmlns:a16="http://schemas.microsoft.com/office/drawing/2014/main" id="{F35C9B90-1AAA-3230-316E-8FA8CA2D2E9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421445" y="2934526"/>
              <a:ext cx="381841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47" name="Gerade Verbindung 46">
              <a:extLst>
                <a:ext uri="{FF2B5EF4-FFF2-40B4-BE49-F238E27FC236}">
                  <a16:creationId xmlns:a16="http://schemas.microsoft.com/office/drawing/2014/main" id="{41968B95-4CCD-191C-66CE-C914292364D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592409" y="3441778"/>
              <a:ext cx="355253" cy="680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48" name="Gerade Verbindung 47">
              <a:extLst>
                <a:ext uri="{FF2B5EF4-FFF2-40B4-BE49-F238E27FC236}">
                  <a16:creationId xmlns:a16="http://schemas.microsoft.com/office/drawing/2014/main" id="{35D2E6CA-09C2-5CBE-19DD-0DFDE919383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831767" y="3918857"/>
              <a:ext cx="343395" cy="18671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49" name="Gerade Verbindung 48">
              <a:extLst>
                <a:ext uri="{FF2B5EF4-FFF2-40B4-BE49-F238E27FC236}">
                  <a16:creationId xmlns:a16="http://schemas.microsoft.com/office/drawing/2014/main" id="{8BF4F5D6-9AA6-339B-9AC8-E7FAAB09BDC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310159" y="4160142"/>
              <a:ext cx="194094" cy="31017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158425492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Biotechnologisch hergestellte Enzyme (Beispiele)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0E6500C-5316-0AA5-6E87-76FB0967BD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379" y="1605460"/>
            <a:ext cx="306174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Enzym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EF8B057-C9C9-3355-9156-D095862C1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2693" y="1617038"/>
            <a:ext cx="403957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Wirkung</a:t>
            </a: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6A1C05C6-A7DD-A9AD-91AB-1608F8D13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9143" y="1607980"/>
            <a:ext cx="567463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Anwendung</a:t>
            </a:r>
          </a:p>
        </p:txBody>
      </p:sp>
      <p:graphicFrame>
        <p:nvGraphicFramePr>
          <p:cNvPr id="10" name="Tabelle 10">
            <a:extLst>
              <a:ext uri="{FF2B5EF4-FFF2-40B4-BE49-F238E27FC236}">
                <a16:creationId xmlns:a16="http://schemas.microsoft.com/office/drawing/2014/main" id="{BC8C6335-EC92-0684-AD8C-5752AB4AF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215028"/>
              </p:ext>
            </p:extLst>
          </p:nvPr>
        </p:nvGraphicFramePr>
        <p:xfrm>
          <a:off x="723781" y="1862714"/>
          <a:ext cx="6080244" cy="28549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247007">
                  <a:extLst>
                    <a:ext uri="{9D8B030D-6E8A-4147-A177-3AD203B41FA5}">
                      <a16:colId xmlns:a16="http://schemas.microsoft.com/office/drawing/2014/main" val="1310039226"/>
                    </a:ext>
                  </a:extLst>
                </a:gridCol>
                <a:gridCol w="2396750">
                  <a:extLst>
                    <a:ext uri="{9D8B030D-6E8A-4147-A177-3AD203B41FA5}">
                      <a16:colId xmlns:a16="http://schemas.microsoft.com/office/drawing/2014/main" val="4151649541"/>
                    </a:ext>
                  </a:extLst>
                </a:gridCol>
                <a:gridCol w="2436487">
                  <a:extLst>
                    <a:ext uri="{9D8B030D-6E8A-4147-A177-3AD203B41FA5}">
                      <a16:colId xmlns:a16="http://schemas.microsoft.com/office/drawing/2014/main" val="7459175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 algn="l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0" i="0" dirty="0">
                          <a:latin typeface="AvenirNext LT Pro MediumCn" panose="020B0506020202020204" pitchFamily="34" charset="77"/>
                        </a:rPr>
                        <a:t>β-</a:t>
                      </a:r>
                      <a:r>
                        <a:rPr lang="de-DE" sz="800" b="0" i="0" dirty="0" err="1">
                          <a:latin typeface="AvenirNext LT Pro MediumCn" panose="020B0506020202020204" pitchFamily="34" charset="77"/>
                        </a:rPr>
                        <a:t>Galactosidase</a:t>
                      </a:r>
                      <a:endParaRPr lang="de-DE" sz="800" b="0" i="0" dirty="0">
                        <a:latin typeface="AvenirNext LT Pro MediumCn" panose="020B0506020202020204" pitchFamily="34" charset="77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b="0" i="0" dirty="0">
                          <a:latin typeface="AvenirNext LT Pro Cn" panose="020B0506020202020204" pitchFamily="34" charset="77"/>
                        </a:rPr>
                        <a:t>Wandelt den Zucker Lactose in Lactulose um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Zuckerspezialitäten für den Pharma-, Lebensmittel- </a:t>
                      </a:r>
                      <a:br>
                        <a:rPr lang="de-DE" altLang="de-DE" sz="800" b="0" i="0" dirty="0">
                          <a:latin typeface="AvenirNext LT Pro Cn" panose="020B0506020202020204" pitchFamily="34" charset="77"/>
                        </a:rPr>
                      </a:b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und Tierfuttersektor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570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altLang="de-DE" sz="800" b="0" i="0" dirty="0">
                          <a:latin typeface="AvenirNext LT Pro MediumCn" panose="020B0506020202020204" pitchFamily="34" charset="77"/>
                        </a:rPr>
                        <a:t>Aminopeptidasen</a:t>
                      </a:r>
                      <a:endParaRPr lang="de-DE" sz="800" b="0" i="0" dirty="0">
                        <a:latin typeface="AvenirNext LT Pro MediumCn" panose="020B0506020202020204" pitchFamily="34" charset="77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Spalten einzelne Aminosäuren von </a:t>
                      </a:r>
                      <a:br>
                        <a:rPr lang="de-DE" altLang="de-DE" sz="800" b="0" i="0" dirty="0">
                          <a:latin typeface="AvenirNext LT Pro Cn" panose="020B0506020202020204" pitchFamily="34" charset="77"/>
                        </a:rPr>
                      </a:b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bestimmten Proteinen ab </a:t>
                      </a:r>
                      <a:endParaRPr lang="de-DE" sz="800" b="0" i="0" dirty="0">
                        <a:latin typeface="AvenirNext LT Pro Cn" panose="020B0506020202020204" pitchFamily="34" charset="77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Änderung des Aromaprofils von Käse, Fleisch und Gewürzen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773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altLang="de-DE" sz="800" b="0" i="0" dirty="0" err="1">
                          <a:latin typeface="AvenirNext LT Pro MediumCn" panose="020B0506020202020204" pitchFamily="34" charset="77"/>
                        </a:rPr>
                        <a:t>Cellulasen</a:t>
                      </a:r>
                      <a:endParaRPr lang="de-DE" sz="800" b="0" i="0" dirty="0">
                        <a:latin typeface="AvenirNext LT Pro MediumCn" panose="020B0506020202020204" pitchFamily="34" charset="77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Spalten das pflanzliche Polysaccharid Zellulose </a:t>
                      </a:r>
                      <a:endParaRPr lang="de-DE" sz="800" b="0" i="0" dirty="0">
                        <a:latin typeface="AvenirNext LT Pro Cn" panose="020B0506020202020204" pitchFamily="34" charset="77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Getränke- und Spirituosenherstellung </a:t>
                      </a:r>
                      <a:br>
                        <a:rPr lang="de-DE" altLang="de-DE" sz="800" b="0" i="0" dirty="0">
                          <a:latin typeface="AvenirNext LT Pro Cn" panose="020B0506020202020204" pitchFamily="34" charset="77"/>
                        </a:rPr>
                      </a:b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(z. B. Herauslösen von Gerbsäure aus Traubenschalen)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789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altLang="de-DE" sz="800" b="0" i="0" dirty="0">
                          <a:latin typeface="AvenirNext LT Pro MediumCn" panose="020B0506020202020204" pitchFamily="34" charset="77"/>
                        </a:rPr>
                        <a:t>Glucose-</a:t>
                      </a:r>
                      <a:r>
                        <a:rPr lang="de-DE" altLang="de-DE" sz="800" b="0" i="0" dirty="0" err="1">
                          <a:latin typeface="AvenirNext LT Pro MediumCn" panose="020B0506020202020204" pitchFamily="34" charset="77"/>
                        </a:rPr>
                        <a:t>Isomerase</a:t>
                      </a:r>
                      <a:endParaRPr lang="de-DE" sz="800" b="0" i="0" dirty="0">
                        <a:latin typeface="AvenirNext LT Pro MediumCn" panose="020B0506020202020204" pitchFamily="34" charset="77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Wandelt Traubenzucker (Glukose) in Fruchtzucker </a:t>
                      </a:r>
                      <a:br>
                        <a:rPr lang="de-DE" altLang="de-DE" sz="800" b="0" i="0" dirty="0">
                          <a:latin typeface="AvenirNext LT Pro Cn" panose="020B0506020202020204" pitchFamily="34" charset="77"/>
                        </a:rPr>
                      </a:b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(Fruktose) um</a:t>
                      </a:r>
                      <a:endParaRPr lang="de-DE" sz="800" b="0" i="0" dirty="0">
                        <a:latin typeface="AvenirNext LT Pro Cn" panose="020B0506020202020204" pitchFamily="34" charset="77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Herstellung von </a:t>
                      </a:r>
                      <a:r>
                        <a:rPr lang="de-DE" altLang="de-DE" sz="800" b="0" i="0" dirty="0" err="1">
                          <a:latin typeface="AvenirNext LT Pro Cn" panose="020B0506020202020204" pitchFamily="34" charset="77"/>
                        </a:rPr>
                        <a:t>Fruktosesirup</a:t>
                      </a: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 als Süßmittel </a:t>
                      </a:r>
                      <a:br>
                        <a:rPr lang="de-DE" altLang="de-DE" sz="800" b="0" i="0" dirty="0">
                          <a:latin typeface="AvenirNext LT Pro Cn" panose="020B0506020202020204" pitchFamily="34" charset="77"/>
                        </a:rPr>
                      </a:b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für Limonade und </a:t>
                      </a:r>
                      <a:r>
                        <a:rPr lang="de-DE" altLang="de-DE" sz="800" b="0" i="0" dirty="0" err="1">
                          <a:latin typeface="AvenirNext LT Pro Cn" panose="020B0506020202020204" pitchFamily="34" charset="77"/>
                        </a:rPr>
                        <a:t>Colagetränke</a:t>
                      </a: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 </a:t>
                      </a:r>
                      <a:endParaRPr lang="de-DE" sz="800" b="0" i="0" dirty="0">
                        <a:latin typeface="AvenirNext LT Pro Cn" panose="020B0506020202020204" pitchFamily="34" charset="77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2714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altLang="de-DE" sz="800" b="0" i="0" dirty="0" err="1">
                          <a:latin typeface="AvenirNext LT Pro MediumCn" panose="020B0506020202020204" pitchFamily="34" charset="77"/>
                        </a:rPr>
                        <a:t>Hexoseoxydase</a:t>
                      </a:r>
                      <a:r>
                        <a:rPr lang="de-DE" altLang="de-DE" sz="800" b="0" i="0" dirty="0">
                          <a:latin typeface="AvenirNext LT Pro MediumCn" panose="020B0506020202020204" pitchFamily="34" charset="77"/>
                        </a:rPr>
                        <a:t> (HOX)</a:t>
                      </a:r>
                      <a:endParaRPr lang="de-DE" sz="800" b="0" i="0" dirty="0">
                        <a:latin typeface="AvenirNext LT Pro MediumCn" panose="020B0506020202020204" pitchFamily="34" charset="77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Wandelt eine Vielzahl von Zuckern (z. B. D-Glukose, </a:t>
                      </a:r>
                      <a:br>
                        <a:rPr lang="de-DE" altLang="de-DE" sz="800" b="0" i="0" dirty="0">
                          <a:latin typeface="AvenirNext LT Pro Cn" panose="020B0506020202020204" pitchFamily="34" charset="77"/>
                        </a:rPr>
                      </a:b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D-Galaktose Maltose, Laktose) in </a:t>
                      </a:r>
                      <a:r>
                        <a:rPr lang="de-DE" altLang="de-DE" sz="800" b="0" i="0" dirty="0" err="1">
                          <a:latin typeface="AvenirNext LT Pro Cn" panose="020B0506020202020204" pitchFamily="34" charset="77"/>
                        </a:rPr>
                        <a:t>Laktone</a:t>
                      </a: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 und  Wasserstoffperoxid um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z. B. Backindustrie (Steigerung der Teigstabilität, Volumenvergrößerung bei Brot) </a:t>
                      </a:r>
                      <a:endParaRPr lang="de-DE" sz="800" b="0" i="0" dirty="0">
                        <a:latin typeface="AvenirNext LT Pro Cn" panose="020B0506020202020204" pitchFamily="34" charset="77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09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altLang="de-DE" sz="800" b="0" i="0" dirty="0" err="1">
                          <a:latin typeface="AvenirNext LT Pro MediumCn" panose="020B0506020202020204" pitchFamily="34" charset="77"/>
                        </a:rPr>
                        <a:t>Laccase</a:t>
                      </a:r>
                      <a:endParaRPr lang="de-DE" sz="800" b="0" i="0" dirty="0">
                        <a:latin typeface="AvenirNext LT Pro MediumCn" panose="020B0506020202020204" pitchFamily="34" charset="77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Wandelt Phenole in </a:t>
                      </a:r>
                      <a:r>
                        <a:rPr lang="de-DE" altLang="de-DE" sz="800" b="0" i="0" dirty="0" err="1">
                          <a:latin typeface="AvenirNext LT Pro Cn" panose="020B0506020202020204" pitchFamily="34" charset="77"/>
                        </a:rPr>
                        <a:t>Chinone</a:t>
                      </a: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 und Wasser um, </a:t>
                      </a:r>
                      <a:br>
                        <a:rPr lang="de-DE" altLang="de-DE" sz="800" b="0" i="0" dirty="0">
                          <a:latin typeface="AvenirNext LT Pro Cn" panose="020B0506020202020204" pitchFamily="34" charset="77"/>
                        </a:rPr>
                      </a:b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wobei Sauerstoff verbraucht wird </a:t>
                      </a:r>
                      <a:endParaRPr lang="de-DE" sz="800" b="0" i="0" dirty="0">
                        <a:latin typeface="AvenirNext LT Pro Cn" panose="020B0506020202020204" pitchFamily="34" charset="77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103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z. B. in Produkten zur Atemerfrischung (Pfefferminz, Kaugummi): die gebildeten </a:t>
                      </a:r>
                      <a:r>
                        <a:rPr lang="de-DE" altLang="de-DE" sz="800" b="0" i="0" dirty="0" err="1">
                          <a:latin typeface="AvenirNext LT Pro Cn" panose="020B0506020202020204" pitchFamily="34" charset="77"/>
                        </a:rPr>
                        <a:t>Chinone</a:t>
                      </a: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 reagieren in der Mundhöhle mit geruchsbildenden Schwefelverbindungen </a:t>
                      </a:r>
                      <a:br>
                        <a:rPr lang="de-DE" altLang="de-DE" sz="800" b="0" i="0" dirty="0">
                          <a:latin typeface="AvenirNext LT Pro Cn" panose="020B0506020202020204" pitchFamily="34" charset="77"/>
                        </a:rPr>
                      </a:b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und neutralisieren diese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301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altLang="de-DE" sz="800" b="0" i="0" dirty="0" err="1">
                          <a:latin typeface="AvenirNext LT Pro MediumCn" panose="020B0506020202020204" pitchFamily="34" charset="77"/>
                        </a:rPr>
                        <a:t>Pektinesterasen</a:t>
                      </a:r>
                      <a:endParaRPr lang="de-DE" sz="800" b="0" i="0" dirty="0">
                        <a:latin typeface="AvenirNext LT Pro MediumCn" panose="020B0506020202020204" pitchFamily="34" charset="77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Spalten eine bestimmte Bindung in der </a:t>
                      </a:r>
                      <a:br>
                        <a:rPr lang="de-DE" altLang="de-DE" sz="800" b="0" i="0" dirty="0">
                          <a:latin typeface="AvenirNext LT Pro Cn" panose="020B0506020202020204" pitchFamily="34" charset="77"/>
                        </a:rPr>
                      </a:b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pflanzlichen Gerüstsubstanz Pektin </a:t>
                      </a:r>
                      <a:endParaRPr lang="de-DE" sz="800" b="0" i="0" dirty="0">
                        <a:latin typeface="AvenirNext LT Pro Cn" panose="020B0506020202020204" pitchFamily="34" charset="77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z. B. in der Saftherstellung zur Entfernung von </a:t>
                      </a:r>
                      <a:br>
                        <a:rPr lang="de-DE" altLang="de-DE" sz="800" b="0" i="0" dirty="0">
                          <a:latin typeface="AvenirNext LT Pro Cn" panose="020B0506020202020204" pitchFamily="34" charset="77"/>
                        </a:rPr>
                      </a:br>
                      <a:r>
                        <a:rPr lang="de-DE" altLang="de-DE" sz="800" b="0" i="0" dirty="0">
                          <a:latin typeface="AvenirNext LT Pro Cn" panose="020B0506020202020204" pitchFamily="34" charset="77"/>
                        </a:rPr>
                        <a:t>Trübstoffen oder Erhöhung der Saftausbeute </a:t>
                      </a:r>
                      <a:endParaRPr lang="de-DE" sz="800" b="0" i="0" dirty="0">
                        <a:latin typeface="AvenirNext LT Pro Cn" panose="020B0506020202020204" pitchFamily="34" charset="77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754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8256608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DB50D301-CE4E-EEB0-96CC-BEB14D9D38EB}"/>
              </a:ext>
            </a:extLst>
          </p:cNvPr>
          <p:cNvGrpSpPr/>
          <p:nvPr/>
        </p:nvGrpSpPr>
        <p:grpSpPr>
          <a:xfrm>
            <a:off x="726166" y="1979072"/>
            <a:ext cx="6072543" cy="1369505"/>
            <a:chOff x="731482" y="1619250"/>
            <a:chExt cx="6707826" cy="1512777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5" name="Sechseck 4">
              <a:extLst>
                <a:ext uri="{FF2B5EF4-FFF2-40B4-BE49-F238E27FC236}">
                  <a16:creationId xmlns:a16="http://schemas.microsoft.com/office/drawing/2014/main" id="{96A70DBA-15AC-591A-739F-1A2D7B6E64C3}"/>
                </a:ext>
              </a:extLst>
            </p:cNvPr>
            <p:cNvSpPr/>
            <p:nvPr/>
          </p:nvSpPr>
          <p:spPr bwMode="auto">
            <a:xfrm rot="16200000">
              <a:off x="627153" y="1723579"/>
              <a:ext cx="1512776" cy="1304118"/>
            </a:xfrm>
            <a:prstGeom prst="hexagon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1035" tIns="35518" rIns="71035" bIns="3551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71039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865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6" name="Sechseck 5">
              <a:extLst>
                <a:ext uri="{FF2B5EF4-FFF2-40B4-BE49-F238E27FC236}">
                  <a16:creationId xmlns:a16="http://schemas.microsoft.com/office/drawing/2014/main" id="{BF501EFD-F921-4468-0FC5-A40FD74C72BD}"/>
                </a:ext>
              </a:extLst>
            </p:cNvPr>
            <p:cNvSpPr/>
            <p:nvPr/>
          </p:nvSpPr>
          <p:spPr bwMode="auto">
            <a:xfrm rot="16200000">
              <a:off x="1978080" y="1723580"/>
              <a:ext cx="1512776" cy="1304118"/>
            </a:xfrm>
            <a:prstGeom prst="hexagon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1035" tIns="35518" rIns="71035" bIns="3551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71039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865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7" name="Sechseck 6">
              <a:extLst>
                <a:ext uri="{FF2B5EF4-FFF2-40B4-BE49-F238E27FC236}">
                  <a16:creationId xmlns:a16="http://schemas.microsoft.com/office/drawing/2014/main" id="{1DAB44C7-DB37-FE81-0FD1-BE5F55B9E1C5}"/>
                </a:ext>
              </a:extLst>
            </p:cNvPr>
            <p:cNvSpPr/>
            <p:nvPr/>
          </p:nvSpPr>
          <p:spPr bwMode="auto">
            <a:xfrm rot="16200000">
              <a:off x="3329007" y="1723580"/>
              <a:ext cx="1512776" cy="1304118"/>
            </a:xfrm>
            <a:prstGeom prst="hexagon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1035" tIns="35518" rIns="71035" bIns="3551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71039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865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8" name="Sechseck 7">
              <a:extLst>
                <a:ext uri="{FF2B5EF4-FFF2-40B4-BE49-F238E27FC236}">
                  <a16:creationId xmlns:a16="http://schemas.microsoft.com/office/drawing/2014/main" id="{A142A2D7-9465-DC93-43AD-2F782AEDA562}"/>
                </a:ext>
              </a:extLst>
            </p:cNvPr>
            <p:cNvSpPr/>
            <p:nvPr/>
          </p:nvSpPr>
          <p:spPr bwMode="auto">
            <a:xfrm rot="16200000">
              <a:off x="4679934" y="1723579"/>
              <a:ext cx="1512776" cy="1304118"/>
            </a:xfrm>
            <a:prstGeom prst="hexagon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1035" tIns="35518" rIns="71035" bIns="3551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71039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865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9" name="Sechseck 8">
              <a:extLst>
                <a:ext uri="{FF2B5EF4-FFF2-40B4-BE49-F238E27FC236}">
                  <a16:creationId xmlns:a16="http://schemas.microsoft.com/office/drawing/2014/main" id="{027E3042-76A3-538C-432A-9C05022FAF0C}"/>
                </a:ext>
              </a:extLst>
            </p:cNvPr>
            <p:cNvSpPr/>
            <p:nvPr/>
          </p:nvSpPr>
          <p:spPr bwMode="auto">
            <a:xfrm rot="16200000">
              <a:off x="6030861" y="1723580"/>
              <a:ext cx="1512776" cy="1304118"/>
            </a:xfrm>
            <a:prstGeom prst="hexagon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1035" tIns="35518" rIns="71035" bIns="35518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71039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865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</p:grp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Vorteile rekombinanter Medikamente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2" name="Text Box 38">
            <a:extLst>
              <a:ext uri="{FF2B5EF4-FFF2-40B4-BE49-F238E27FC236}">
                <a16:creationId xmlns:a16="http://schemas.microsoft.com/office/drawing/2014/main" id="{5308D20D-1A39-9F6D-5039-40376F08F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334" y="2402573"/>
            <a:ext cx="1156439" cy="836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/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ts val="600"/>
              </a:spcAft>
              <a:buClrTx/>
            </a:pPr>
            <a:r>
              <a:rPr lang="de-DE" altLang="de-DE" sz="100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Neue Behandlungs-strategien</a:t>
            </a:r>
          </a:p>
        </p:txBody>
      </p:sp>
      <p:sp>
        <p:nvSpPr>
          <p:cNvPr id="11" name="Text Box 38">
            <a:extLst>
              <a:ext uri="{FF2B5EF4-FFF2-40B4-BE49-F238E27FC236}">
                <a16:creationId xmlns:a16="http://schemas.microsoft.com/office/drawing/2014/main" id="{85144EA8-65EE-912D-3FD2-49EBDF734B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2545" y="2402573"/>
            <a:ext cx="1180608" cy="132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/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ts val="600"/>
              </a:spcAft>
            </a:pPr>
            <a:r>
              <a:rPr lang="de-DE" altLang="de-DE" sz="1000" dirty="0">
                <a:latin typeface="AvenirNext LT Pro Cn" panose="020B0506020202020204" pitchFamily="34" charset="77"/>
              </a:rPr>
              <a:t>Höhere Wirksamkeit </a:t>
            </a:r>
            <a:br>
              <a:rPr lang="de-DE" altLang="de-DE" sz="1000" dirty="0">
                <a:latin typeface="AvenirNext LT Pro Cn" panose="020B0506020202020204" pitchFamily="34" charset="77"/>
              </a:rPr>
            </a:br>
            <a:r>
              <a:rPr lang="de-DE" altLang="de-DE" sz="1000" dirty="0">
                <a:latin typeface="AvenirNext LT Pro Cn" panose="020B0506020202020204" pitchFamily="34" charset="77"/>
              </a:rPr>
              <a:t>und geringere Nebenwirkungen</a:t>
            </a:r>
          </a:p>
        </p:txBody>
      </p:sp>
      <p:sp>
        <p:nvSpPr>
          <p:cNvPr id="12" name="Text Box 38">
            <a:extLst>
              <a:ext uri="{FF2B5EF4-FFF2-40B4-BE49-F238E27FC236}">
                <a16:creationId xmlns:a16="http://schemas.microsoft.com/office/drawing/2014/main" id="{0A3E55D6-0F26-C3F4-8AA2-29F6AA15E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6348" y="2402573"/>
            <a:ext cx="1173408" cy="835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/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ts val="600"/>
              </a:spcAft>
              <a:buClrTx/>
            </a:pPr>
            <a:r>
              <a:rPr lang="de-DE" altLang="de-DE" sz="100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 </a:t>
            </a:r>
            <a:r>
              <a:rPr lang="de-DE" altLang="de-DE" sz="1000" dirty="0">
                <a:latin typeface="AvenirNext LT Pro Cn" panose="020B0506020202020204" pitchFamily="34" charset="77"/>
              </a:rPr>
              <a:t>Bessere </a:t>
            </a:r>
            <a:br>
              <a:rPr lang="de-DE" altLang="de-DE" sz="1000" dirty="0">
                <a:latin typeface="AvenirNext LT Pro Cn" panose="020B0506020202020204" pitchFamily="34" charset="77"/>
              </a:rPr>
            </a:br>
            <a:r>
              <a:rPr lang="de-DE" altLang="de-DE" sz="1000" dirty="0">
                <a:latin typeface="AvenirNext LT Pro Cn" panose="020B0506020202020204" pitchFamily="34" charset="77"/>
              </a:rPr>
              <a:t>Verfügbarkeit</a:t>
            </a:r>
          </a:p>
        </p:txBody>
      </p:sp>
      <p:sp>
        <p:nvSpPr>
          <p:cNvPr id="15" name="Text Box 38">
            <a:extLst>
              <a:ext uri="{FF2B5EF4-FFF2-40B4-BE49-F238E27FC236}">
                <a16:creationId xmlns:a16="http://schemas.microsoft.com/office/drawing/2014/main" id="{B5EC7C18-0526-0A67-451A-46C108B746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2132" y="2402573"/>
            <a:ext cx="1189713" cy="1005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/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ts val="600"/>
              </a:spcAft>
            </a:pPr>
            <a:r>
              <a:rPr lang="de-DE" altLang="de-DE" sz="1000" dirty="0">
                <a:latin typeface="AvenirNext LT Pro Cn" panose="020B0506020202020204" pitchFamily="34" charset="77"/>
              </a:rPr>
              <a:t>Vermindertes Infektionsrisiko</a:t>
            </a:r>
          </a:p>
        </p:txBody>
      </p:sp>
      <p:sp>
        <p:nvSpPr>
          <p:cNvPr id="17" name="Text Box 38">
            <a:extLst>
              <a:ext uri="{FF2B5EF4-FFF2-40B4-BE49-F238E27FC236}">
                <a16:creationId xmlns:a16="http://schemas.microsoft.com/office/drawing/2014/main" id="{D93B960B-BBF4-C296-8ABD-271ABA1F93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8098" y="2402573"/>
            <a:ext cx="1180608" cy="613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/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ts val="600"/>
              </a:spcAft>
            </a:pPr>
            <a:r>
              <a:rPr lang="de-DE" altLang="de-DE" sz="1000" dirty="0">
                <a:latin typeface="AvenirNext LT Pro Cn" panose="020B0506020202020204" pitchFamily="34" charset="77"/>
              </a:rPr>
              <a:t>Umweltverträgliche </a:t>
            </a:r>
            <a:br>
              <a:rPr lang="de-DE" altLang="de-DE" sz="1000" dirty="0">
                <a:latin typeface="AvenirNext LT Pro Cn" panose="020B0506020202020204" pitchFamily="34" charset="77"/>
              </a:rPr>
            </a:br>
            <a:r>
              <a:rPr lang="de-DE" altLang="de-DE" sz="1000" dirty="0">
                <a:latin typeface="AvenirNext LT Pro Cn" panose="020B0506020202020204" pitchFamily="34" charset="77"/>
              </a:rPr>
              <a:t>und wirtschaftliche Produktion</a:t>
            </a:r>
          </a:p>
          <a:p>
            <a:pPr marL="0" indent="0" algn="ctr">
              <a:spcBef>
                <a:spcPct val="0"/>
              </a:spcBef>
              <a:spcAft>
                <a:spcPts val="600"/>
              </a:spcAft>
            </a:pPr>
            <a:endParaRPr lang="de-DE" altLang="de-DE" sz="1000" dirty="0">
              <a:latin typeface="AvenirNext LT Pro Cn" panose="020B0506020202020204" pitchFamily="34" charset="77"/>
            </a:endParaRPr>
          </a:p>
          <a:p>
            <a:pPr marL="0" indent="0" algn="ctr">
              <a:spcBef>
                <a:spcPct val="0"/>
              </a:spcBef>
              <a:spcAft>
                <a:spcPts val="600"/>
              </a:spcAft>
            </a:pPr>
            <a:r>
              <a:rPr lang="de-DE" altLang="de-DE" sz="1000" dirty="0">
                <a:latin typeface="AvenirNext LT Pro Cn" panose="020B0506020202020204" pitchFamily="34" charset="77"/>
              </a:rPr>
              <a:t> </a:t>
            </a:r>
          </a:p>
          <a:p>
            <a:pPr marL="0" indent="0" algn="ctr">
              <a:spcBef>
                <a:spcPct val="0"/>
              </a:spcBef>
              <a:spcAft>
                <a:spcPts val="600"/>
              </a:spcAft>
              <a:buClrTx/>
            </a:pPr>
            <a:endParaRPr lang="de-DE" altLang="de-DE" sz="1000" dirty="0">
              <a:solidFill>
                <a:srgbClr val="000000"/>
              </a:solidFill>
              <a:latin typeface="AvenirNext LT Pro Cn" panose="020B0506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0627695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Struktur und Wirkung von </a:t>
            </a:r>
            <a:r>
              <a:rPr lang="de-DE" altLang="de-DE" dirty="0" err="1"/>
              <a:t>Trastuzumab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4228882B-98BE-1D68-F335-9FCD15ECF5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06493" y="1883913"/>
            <a:ext cx="4651667" cy="2637907"/>
          </a:xfrm>
          <a:prstGeom prst="rect">
            <a:avLst/>
          </a:prstGeom>
        </p:spPr>
      </p:pic>
      <p:sp>
        <p:nvSpPr>
          <p:cNvPr id="34" name="Text Box 5">
            <a:extLst>
              <a:ext uri="{FF2B5EF4-FFF2-40B4-BE49-F238E27FC236}">
                <a16:creationId xmlns:a16="http://schemas.microsoft.com/office/drawing/2014/main" id="{A7BA7DBC-AA13-8BAA-B233-AAB0176E07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8130" y="1603608"/>
            <a:ext cx="2268537" cy="319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Molekülmodell von </a:t>
            </a:r>
            <a:r>
              <a:rPr lang="de-DE" altLang="de-DE" sz="1000" dirty="0" err="1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Trastuzumab</a:t>
            </a:r>
            <a:endParaRPr lang="de-DE" altLang="de-DE" sz="1000" dirty="0">
              <a:solidFill>
                <a:schemeClr val="accent5">
                  <a:lumMod val="75000"/>
                </a:schemeClr>
              </a:solidFill>
              <a:latin typeface="AvenirNext LT Pro MediumCn" panose="020B0506020202020204" pitchFamily="34" charset="77"/>
            </a:endParaRPr>
          </a:p>
          <a:p>
            <a:pPr eaLnBrk="1" hangingPunct="1">
              <a:lnSpc>
                <a:spcPct val="150000"/>
              </a:lnSpc>
            </a:pPr>
            <a:r>
              <a:rPr lang="de-DE" altLang="de-DE" sz="800" dirty="0">
                <a:latin typeface="AvenirNext LT Pro Cn" panose="020B0506020202020204" pitchFamily="34" charset="77"/>
              </a:rPr>
              <a:t>(ein monoklonaler Antikörper)</a:t>
            </a:r>
          </a:p>
        </p:txBody>
      </p:sp>
      <p:sp>
        <p:nvSpPr>
          <p:cNvPr id="36" name="Text Box 17">
            <a:extLst>
              <a:ext uri="{FF2B5EF4-FFF2-40B4-BE49-F238E27FC236}">
                <a16:creationId xmlns:a16="http://schemas.microsoft.com/office/drawing/2014/main" id="{F2925C20-07AD-E32E-9C56-911D9D511A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411" y="4605893"/>
            <a:ext cx="269762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800" dirty="0">
                <a:latin typeface="AvenirNext LT Pro MediumCn" panose="020B0506020202020204" pitchFamily="34" charset="77"/>
              </a:rPr>
              <a:t>Zelloberfläche mit extrazellulären Regionen des HER2-Proteins</a:t>
            </a:r>
          </a:p>
        </p:txBody>
      </p:sp>
      <p:sp>
        <p:nvSpPr>
          <p:cNvPr id="37" name="Text Box 19">
            <a:extLst>
              <a:ext uri="{FF2B5EF4-FFF2-40B4-BE49-F238E27FC236}">
                <a16:creationId xmlns:a16="http://schemas.microsoft.com/office/drawing/2014/main" id="{2C4D2653-D2B2-1151-EDAC-F610C54AD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115" y="1603608"/>
            <a:ext cx="640352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Tumorzelle</a:t>
            </a:r>
          </a:p>
        </p:txBody>
      </p:sp>
      <p:sp>
        <p:nvSpPr>
          <p:cNvPr id="38" name="Text Box 20">
            <a:extLst>
              <a:ext uri="{FF2B5EF4-FFF2-40B4-BE49-F238E27FC236}">
                <a16:creationId xmlns:a16="http://schemas.microsoft.com/office/drawing/2014/main" id="{1ED18DAC-22D2-A90F-2323-45D24A8DA2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8012" y="2851283"/>
            <a:ext cx="87855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800" dirty="0">
                <a:latin typeface="AvenirNext LT Pro MediumCn" panose="020B0506020202020204" pitchFamily="34" charset="77"/>
              </a:rPr>
              <a:t>Genamplifikation</a:t>
            </a:r>
          </a:p>
        </p:txBody>
      </p:sp>
      <p:sp>
        <p:nvSpPr>
          <p:cNvPr id="39" name="Text Box 21">
            <a:extLst>
              <a:ext uri="{FF2B5EF4-FFF2-40B4-BE49-F238E27FC236}">
                <a16:creationId xmlns:a16="http://schemas.microsoft.com/office/drawing/2014/main" id="{3E3DDA8D-376A-DF8D-6284-45E5BAFE9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6995" y="3317330"/>
            <a:ext cx="130059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800" dirty="0">
                <a:latin typeface="AvenirNext LT Pro MediumCn" panose="020B0506020202020204" pitchFamily="34" charset="77"/>
              </a:rPr>
              <a:t>Überexpression</a:t>
            </a:r>
          </a:p>
          <a:p>
            <a:pPr algn="ctr" eaLnBrk="1" hangingPunct="1"/>
            <a:r>
              <a:rPr lang="de-DE" altLang="de-DE" sz="800" dirty="0">
                <a:latin typeface="AvenirNext LT Pro Cn" panose="020B0506020202020204" pitchFamily="34" charset="77"/>
              </a:rPr>
              <a:t>des HER2-Gens (10- bis 100-fach)</a:t>
            </a:r>
          </a:p>
        </p:txBody>
      </p:sp>
      <p:sp>
        <p:nvSpPr>
          <p:cNvPr id="40" name="Text Box 25">
            <a:extLst>
              <a:ext uri="{FF2B5EF4-FFF2-40B4-BE49-F238E27FC236}">
                <a16:creationId xmlns:a16="http://schemas.microsoft.com/office/drawing/2014/main" id="{18957F95-68AA-B45A-2DBD-27905FC0A6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333" y="1603608"/>
            <a:ext cx="72392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Normale Zelle</a:t>
            </a:r>
          </a:p>
        </p:txBody>
      </p:sp>
      <p:sp>
        <p:nvSpPr>
          <p:cNvPr id="41" name="Text Box 27">
            <a:extLst>
              <a:ext uri="{FF2B5EF4-FFF2-40B4-BE49-F238E27FC236}">
                <a16:creationId xmlns:a16="http://schemas.microsoft.com/office/drawing/2014/main" id="{0E0EA483-7A89-4131-727A-CD402EC530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059" y="2851283"/>
            <a:ext cx="45246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800" dirty="0">
                <a:latin typeface="AvenirNext LT Pro MediumCn" panose="020B0506020202020204" pitchFamily="34" charset="77"/>
              </a:rPr>
              <a:t>HER2-Gen</a:t>
            </a:r>
          </a:p>
        </p:txBody>
      </p:sp>
      <p:sp>
        <p:nvSpPr>
          <p:cNvPr id="42" name="Text Box 30">
            <a:extLst>
              <a:ext uri="{FF2B5EF4-FFF2-40B4-BE49-F238E27FC236}">
                <a16:creationId xmlns:a16="http://schemas.microsoft.com/office/drawing/2014/main" id="{1378442E-5195-E8CC-1B8C-5F37072638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136" y="3317330"/>
            <a:ext cx="61231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800" dirty="0">
                <a:latin typeface="AvenirNext LT Pro MediumCn" panose="020B0506020202020204" pitchFamily="34" charset="77"/>
              </a:rPr>
              <a:t>HER2-Protein</a:t>
            </a:r>
          </a:p>
        </p:txBody>
      </p:sp>
      <p:sp>
        <p:nvSpPr>
          <p:cNvPr id="43" name="Text Box 13">
            <a:extLst>
              <a:ext uri="{FF2B5EF4-FFF2-40B4-BE49-F238E27FC236}">
                <a16:creationId xmlns:a16="http://schemas.microsoft.com/office/drawing/2014/main" id="{C6189E14-8E28-39E7-C244-FBFA589ED3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4068763"/>
            <a:ext cx="82867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DE" altLang="de-DE" sz="800" dirty="0" err="1">
                <a:latin typeface="AvenirNext LT Pro MediumCn" panose="020B0506020202020204" pitchFamily="34" charset="77"/>
              </a:rPr>
              <a:t>Trastuzumab</a:t>
            </a:r>
            <a:endParaRPr lang="de-DE" altLang="de-DE" sz="800" dirty="0">
              <a:latin typeface="AvenirNext LT Pro MediumCn" panose="020B0506020202020204" pitchFamily="34" charset="77"/>
            </a:endParaRPr>
          </a:p>
          <a:p>
            <a:pPr eaLnBrk="1" hangingPunct="1"/>
            <a:r>
              <a:rPr lang="de-DE" altLang="de-DE" sz="800" dirty="0">
                <a:latin typeface="AvenirNext LT Pro Cn" panose="020B0506020202020204" pitchFamily="34" charset="77"/>
              </a:rPr>
              <a:t>bindet selektiv an die 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extrazelluläre Region 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des HER2-Proteins</a:t>
            </a:r>
          </a:p>
        </p:txBody>
      </p:sp>
      <p:sp>
        <p:nvSpPr>
          <p:cNvPr id="44" name="Text Box 38">
            <a:extLst>
              <a:ext uri="{FF2B5EF4-FFF2-40B4-BE49-F238E27FC236}">
                <a16:creationId xmlns:a16="http://schemas.microsoft.com/office/drawing/2014/main" id="{2C6922AA-E892-434B-D8DE-F8FBE52B5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625" y="4068763"/>
            <a:ext cx="1296447" cy="599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/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71450" indent="-171450">
              <a:spcAft>
                <a:spcPts val="300"/>
              </a:spcAft>
              <a:buClr>
                <a:schemeClr val="accent1"/>
              </a:buClr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MediumCn" panose="020B0506020202020204" pitchFamily="34" charset="77"/>
              </a:rPr>
              <a:t>Hemmung der Zellteilung</a:t>
            </a:r>
          </a:p>
          <a:p>
            <a:pPr marL="171450" indent="-171450">
              <a:spcAft>
                <a:spcPts val="300"/>
              </a:spcAft>
              <a:buClr>
                <a:schemeClr val="accent1"/>
              </a:buClr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MediumCn" panose="020B0506020202020204" pitchFamily="34" charset="77"/>
              </a:rPr>
              <a:t>Zerstörung der Krebszelle durch das Immunsystem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9AC7B91-1605-37D3-8DD8-47C1D9A0A7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04787" y="1863292"/>
            <a:ext cx="1584973" cy="1601065"/>
          </a:xfrm>
          <a:prstGeom prst="rect">
            <a:avLst/>
          </a:prstGeom>
        </p:spPr>
      </p:pic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19485674-B436-56CE-9E87-C5DEADF3B8D9}"/>
              </a:ext>
            </a:extLst>
          </p:cNvPr>
          <p:cNvCxnSpPr>
            <a:cxnSpLocks/>
          </p:cNvCxnSpPr>
          <p:nvPr/>
        </p:nvCxnSpPr>
        <p:spPr bwMode="auto">
          <a:xfrm>
            <a:off x="2757291" y="2982879"/>
            <a:ext cx="0" cy="31311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7FEC8254-47E3-9E13-98F8-B310B5A031D2}"/>
              </a:ext>
            </a:extLst>
          </p:cNvPr>
          <p:cNvCxnSpPr>
            <a:cxnSpLocks/>
          </p:cNvCxnSpPr>
          <p:nvPr/>
        </p:nvCxnSpPr>
        <p:spPr bwMode="auto">
          <a:xfrm>
            <a:off x="1166293" y="2982879"/>
            <a:ext cx="0" cy="31311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15" name="Rectangle 3">
            <a:extLst>
              <a:ext uri="{FF2B5EF4-FFF2-40B4-BE49-F238E27FC236}">
                <a16:creationId xmlns:a16="http://schemas.microsoft.com/office/drawing/2014/main" id="{96F506DD-FA39-4B97-041C-CF45E71236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757" y="4755958"/>
            <a:ext cx="378309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60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Quelle: Roche</a:t>
            </a:r>
          </a:p>
        </p:txBody>
      </p: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1D81417B-594C-43B8-3B25-D449D1C1EA8B}"/>
              </a:ext>
            </a:extLst>
          </p:cNvPr>
          <p:cNvCxnSpPr>
            <a:cxnSpLocks/>
          </p:cNvCxnSpPr>
          <p:nvPr/>
        </p:nvCxnSpPr>
        <p:spPr>
          <a:xfrm flipV="1">
            <a:off x="1337381" y="2570287"/>
            <a:ext cx="0" cy="288688"/>
          </a:xfrm>
          <a:prstGeom prst="line">
            <a:avLst/>
          </a:prstGeom>
          <a:ln w="889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>
            <a:extLst>
              <a:ext uri="{FF2B5EF4-FFF2-40B4-BE49-F238E27FC236}">
                <a16:creationId xmlns:a16="http://schemas.microsoft.com/office/drawing/2014/main" id="{83621FA4-BE6E-B9C5-72E2-0EF093961B1C}"/>
              </a:ext>
            </a:extLst>
          </p:cNvPr>
          <p:cNvCxnSpPr>
            <a:cxnSpLocks/>
          </p:cNvCxnSpPr>
          <p:nvPr/>
        </p:nvCxnSpPr>
        <p:spPr>
          <a:xfrm flipV="1">
            <a:off x="1337381" y="3434189"/>
            <a:ext cx="0" cy="232154"/>
          </a:xfrm>
          <a:prstGeom prst="line">
            <a:avLst/>
          </a:prstGeom>
          <a:ln w="889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42BB9E95-B43E-7C53-B55E-F76BED94D77F}"/>
              </a:ext>
            </a:extLst>
          </p:cNvPr>
          <p:cNvCxnSpPr>
            <a:cxnSpLocks/>
          </p:cNvCxnSpPr>
          <p:nvPr/>
        </p:nvCxnSpPr>
        <p:spPr bwMode="auto">
          <a:xfrm flipH="1">
            <a:off x="5440272" y="2599845"/>
            <a:ext cx="249912" cy="257092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25" name="Gerade Verbindung 24">
            <a:extLst>
              <a:ext uri="{FF2B5EF4-FFF2-40B4-BE49-F238E27FC236}">
                <a16:creationId xmlns:a16="http://schemas.microsoft.com/office/drawing/2014/main" id="{11DD01C7-513B-720D-2225-93B589CD386E}"/>
              </a:ext>
            </a:extLst>
          </p:cNvPr>
          <p:cNvCxnSpPr>
            <a:cxnSpLocks/>
          </p:cNvCxnSpPr>
          <p:nvPr/>
        </p:nvCxnSpPr>
        <p:spPr bwMode="auto">
          <a:xfrm>
            <a:off x="5466498" y="3676281"/>
            <a:ext cx="249912" cy="257092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FB6BA624-74A5-C072-591D-2CC7E1F63ACA}"/>
              </a:ext>
            </a:extLst>
          </p:cNvPr>
          <p:cNvSpPr/>
          <p:nvPr/>
        </p:nvSpPr>
        <p:spPr>
          <a:xfrm>
            <a:off x="4960809" y="2838941"/>
            <a:ext cx="515066" cy="515066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909493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Phasen der Impfstoffentwicklung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2" name="Line 2">
            <a:extLst>
              <a:ext uri="{FF2B5EF4-FFF2-40B4-BE49-F238E27FC236}">
                <a16:creationId xmlns:a16="http://schemas.microsoft.com/office/drawing/2014/main" id="{13D406C7-D702-7CBC-0CA2-B85C688C2623}"/>
              </a:ext>
            </a:extLst>
          </p:cNvPr>
          <p:cNvSpPr>
            <a:spLocks noChangeShapeType="1"/>
          </p:cNvSpPr>
          <p:nvPr/>
        </p:nvSpPr>
        <p:spPr bwMode="auto">
          <a:xfrm>
            <a:off x="1819667" y="1717295"/>
            <a:ext cx="0" cy="3072328"/>
          </a:xfrm>
          <a:prstGeom prst="line">
            <a:avLst/>
          </a:prstGeom>
          <a:noFill/>
          <a:ln w="19050">
            <a:solidFill>
              <a:schemeClr val="accent5">
                <a:lumMod val="60000"/>
                <a:lumOff val="4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9AD950CF-B6E7-59F2-1BA2-1295F1490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092" y="1701534"/>
            <a:ext cx="377127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800" dirty="0">
                <a:latin typeface="AvenirNext LT Pro MediumCn" panose="020B0506020202020204" pitchFamily="34" charset="77"/>
              </a:rPr>
              <a:t>Klinische Prüfung in drei Phasen</a:t>
            </a:r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7" name="AutoShape 6">
            <a:extLst>
              <a:ext uri="{FF2B5EF4-FFF2-40B4-BE49-F238E27FC236}">
                <a16:creationId xmlns:a16="http://schemas.microsoft.com/office/drawing/2014/main" id="{0992935B-4483-33EF-BA0F-FCD2C80666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30" y="3070613"/>
            <a:ext cx="1314315" cy="909910"/>
          </a:xfrm>
          <a:prstGeom prst="chevron">
            <a:avLst>
              <a:gd name="adj" fmla="val 29818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000" dirty="0">
                <a:latin typeface="AvenirNext LT Pro MediumCn" panose="020B0506020202020204" pitchFamily="34" charset="77"/>
              </a:rPr>
              <a:t>       Phase I</a:t>
            </a: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2C5C8E05-4AAC-8427-92CE-04DF7BCD05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7380" y="2893041"/>
            <a:ext cx="76920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800" dirty="0">
                <a:latin typeface="AvenirNext LT Pro MediumCn" panose="020B0506020202020204" pitchFamily="34" charset="77"/>
              </a:rPr>
              <a:t>Sicherheit </a:t>
            </a:r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id="{C8FA0F28-1154-C3D9-4D1F-98CFD33C62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2352" y="4054243"/>
            <a:ext cx="13859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800" dirty="0">
                <a:latin typeface="AvenirNext LT Pro Cn" panose="020B0506020202020204" pitchFamily="34" charset="77"/>
              </a:rPr>
              <a:t>&lt;100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freiwillige 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Teilnehmer</a:t>
            </a:r>
          </a:p>
        </p:txBody>
      </p:sp>
      <p:sp>
        <p:nvSpPr>
          <p:cNvPr id="16" name="AutoShape 10">
            <a:extLst>
              <a:ext uri="{FF2B5EF4-FFF2-40B4-BE49-F238E27FC236}">
                <a16:creationId xmlns:a16="http://schemas.microsoft.com/office/drawing/2014/main" id="{D04602E5-32FD-1971-4FCD-9C4293EC0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138" y="3070613"/>
            <a:ext cx="1314315" cy="909911"/>
          </a:xfrm>
          <a:prstGeom prst="chevron">
            <a:avLst>
              <a:gd name="adj" fmla="val 29818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000" dirty="0">
                <a:latin typeface="AvenirNext LT Pro MediumCn" panose="020B0506020202020204" pitchFamily="34" charset="77"/>
              </a:rPr>
              <a:t>      Präklinik</a:t>
            </a:r>
          </a:p>
        </p:txBody>
      </p:sp>
      <p:sp>
        <p:nvSpPr>
          <p:cNvPr id="20" name="Text Box 11">
            <a:extLst>
              <a:ext uri="{FF2B5EF4-FFF2-40B4-BE49-F238E27FC236}">
                <a16:creationId xmlns:a16="http://schemas.microsoft.com/office/drawing/2014/main" id="{B637C90C-F19C-72C4-3950-E42CB74B2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138" y="1701534"/>
            <a:ext cx="161761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800" dirty="0">
                <a:latin typeface="AvenirNext LT Pro MediumCn" panose="020B0506020202020204" pitchFamily="34" charset="77"/>
              </a:rPr>
              <a:t>Grundlagenforschung 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und Entwicklung</a:t>
            </a:r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22" name="Text Box 12">
            <a:extLst>
              <a:ext uri="{FF2B5EF4-FFF2-40B4-BE49-F238E27FC236}">
                <a16:creationId xmlns:a16="http://schemas.microsoft.com/office/drawing/2014/main" id="{8EB129B0-E496-33D5-E0C1-79802391C2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138" y="4054243"/>
            <a:ext cx="138592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800" dirty="0">
                <a:latin typeface="AvenirNext LT Pro Cn" panose="020B0506020202020204" pitchFamily="34" charset="77"/>
              </a:rPr>
              <a:t>Testsysteme, 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Versuche an Labortieren</a:t>
            </a:r>
          </a:p>
        </p:txBody>
      </p:sp>
      <p:sp>
        <p:nvSpPr>
          <p:cNvPr id="24" name="AutoShape 14">
            <a:extLst>
              <a:ext uri="{FF2B5EF4-FFF2-40B4-BE49-F238E27FC236}">
                <a16:creationId xmlns:a16="http://schemas.microsoft.com/office/drawing/2014/main" id="{1FAC5984-6027-BE65-8595-E44B5D0002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8697" y="3070613"/>
            <a:ext cx="1314315" cy="909911"/>
          </a:xfrm>
          <a:prstGeom prst="chevron">
            <a:avLst>
              <a:gd name="adj" fmla="val 29818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000">
                <a:latin typeface="AvenirNext LT Pro MediumCn" panose="020B0506020202020204" pitchFamily="34" charset="77"/>
              </a:rPr>
              <a:t>       Phase II</a:t>
            </a:r>
          </a:p>
        </p:txBody>
      </p:sp>
      <p:sp>
        <p:nvSpPr>
          <p:cNvPr id="27" name="Text Box 15">
            <a:extLst>
              <a:ext uri="{FF2B5EF4-FFF2-40B4-BE49-F238E27FC236}">
                <a16:creationId xmlns:a16="http://schemas.microsoft.com/office/drawing/2014/main" id="{AF115D4D-557E-1393-42FC-F9BF0291D1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6988" y="2769931"/>
            <a:ext cx="101101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800" dirty="0">
                <a:latin typeface="AvenirNext LT Pro MediumCn" panose="020B0506020202020204" pitchFamily="34" charset="77"/>
              </a:rPr>
              <a:t>Sicherheit und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Immunantwort </a:t>
            </a:r>
          </a:p>
        </p:txBody>
      </p:sp>
      <p:sp>
        <p:nvSpPr>
          <p:cNvPr id="28" name="Text Box 16">
            <a:extLst>
              <a:ext uri="{FF2B5EF4-FFF2-40B4-BE49-F238E27FC236}">
                <a16:creationId xmlns:a16="http://schemas.microsoft.com/office/drawing/2014/main" id="{8E3C4801-ED69-1DEF-AC53-1E57E923C0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504" y="4054243"/>
            <a:ext cx="13859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800" dirty="0">
                <a:latin typeface="AvenirNext LT Pro Cn" panose="020B0506020202020204" pitchFamily="34" charset="77"/>
              </a:rPr>
              <a:t>&gt;100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freiwillige 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Teilnehmer</a:t>
            </a:r>
          </a:p>
        </p:txBody>
      </p:sp>
      <p:sp>
        <p:nvSpPr>
          <p:cNvPr id="30" name="AutoShape 18">
            <a:extLst>
              <a:ext uri="{FF2B5EF4-FFF2-40B4-BE49-F238E27FC236}">
                <a16:creationId xmlns:a16="http://schemas.microsoft.com/office/drawing/2014/main" id="{55F86DE9-567C-A103-95C6-92DBDEC4A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5061" y="3070613"/>
            <a:ext cx="1314315" cy="909910"/>
          </a:xfrm>
          <a:prstGeom prst="chevron">
            <a:avLst>
              <a:gd name="adj" fmla="val 29818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000" dirty="0">
                <a:solidFill>
                  <a:schemeClr val="bg1"/>
                </a:solidFill>
                <a:latin typeface="AvenirNext LT Pro MediumCn" panose="020B0506020202020204" pitchFamily="34" charset="77"/>
              </a:rPr>
              <a:t>       Phase III</a:t>
            </a:r>
          </a:p>
        </p:txBody>
      </p:sp>
      <p:sp>
        <p:nvSpPr>
          <p:cNvPr id="31" name="Text Box 19">
            <a:extLst>
              <a:ext uri="{FF2B5EF4-FFF2-40B4-BE49-F238E27FC236}">
                <a16:creationId xmlns:a16="http://schemas.microsoft.com/office/drawing/2014/main" id="{B6F2921B-4579-9FE1-4B6E-492426ADB5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9651" y="2646820"/>
            <a:ext cx="11121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800" dirty="0">
                <a:latin typeface="AvenirNext LT Pro MediumCn" panose="020B0506020202020204" pitchFamily="34" charset="77"/>
              </a:rPr>
              <a:t>Sicherheit, 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Immunantwort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und Schutzwirkung </a:t>
            </a:r>
          </a:p>
        </p:txBody>
      </p:sp>
      <p:sp>
        <p:nvSpPr>
          <p:cNvPr id="32" name="Text Box 20">
            <a:extLst>
              <a:ext uri="{FF2B5EF4-FFF2-40B4-BE49-F238E27FC236}">
                <a16:creationId xmlns:a16="http://schemas.microsoft.com/office/drawing/2014/main" id="{82150D6A-362C-74AA-FA64-2AF4131FE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7167" y="4054243"/>
            <a:ext cx="13859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800" dirty="0">
                <a:latin typeface="AvenirNext LT Pro Cn" panose="020B0506020202020204" pitchFamily="34" charset="77"/>
              </a:rPr>
              <a:t>&gt;1.000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freiwillige 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Teilnehmer</a:t>
            </a:r>
          </a:p>
        </p:txBody>
      </p:sp>
      <p:sp>
        <p:nvSpPr>
          <p:cNvPr id="35" name="Line 22">
            <a:extLst>
              <a:ext uri="{FF2B5EF4-FFF2-40B4-BE49-F238E27FC236}">
                <a16:creationId xmlns:a16="http://schemas.microsoft.com/office/drawing/2014/main" id="{1B7364BA-02C6-4593-30F8-BDE321C41D5A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7801" y="1717295"/>
            <a:ext cx="0" cy="3072328"/>
          </a:xfrm>
          <a:prstGeom prst="line">
            <a:avLst/>
          </a:prstGeom>
          <a:noFill/>
          <a:ln w="19050">
            <a:solidFill>
              <a:schemeClr val="accent5">
                <a:lumMod val="7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45" name="Rectangle 23">
            <a:extLst>
              <a:ext uri="{FF2B5EF4-FFF2-40B4-BE49-F238E27FC236}">
                <a16:creationId xmlns:a16="http://schemas.microsoft.com/office/drawing/2014/main" id="{751569D7-FFF6-F6FE-8801-9B8608FA0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5882" y="3070612"/>
            <a:ext cx="239062" cy="90780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sp>
        <p:nvSpPr>
          <p:cNvPr id="46" name="Text Box 24">
            <a:extLst>
              <a:ext uri="{FF2B5EF4-FFF2-40B4-BE49-F238E27FC236}">
                <a16:creationId xmlns:a16="http://schemas.microsoft.com/office/drawing/2014/main" id="{63B87593-ABE7-CAD6-9270-F243E06B1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952" y="1701534"/>
            <a:ext cx="1206753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800" dirty="0">
                <a:latin typeface="AvenirNext LT Pro MediumCn" panose="020B0506020202020204" pitchFamily="34" charset="77"/>
              </a:rPr>
              <a:t>Behördliche Zulassung</a:t>
            </a:r>
            <a:endParaRPr lang="de-DE" altLang="de-DE" sz="800" dirty="0">
              <a:latin typeface="AvenirNext LT Pro Cn" panose="020B0506020202020204" pitchFamily="34" charset="77"/>
            </a:endParaRPr>
          </a:p>
        </p:txBody>
      </p:sp>
      <p:cxnSp>
        <p:nvCxnSpPr>
          <p:cNvPr id="56" name="Gerade Verbindung 55">
            <a:extLst>
              <a:ext uri="{FF2B5EF4-FFF2-40B4-BE49-F238E27FC236}">
                <a16:creationId xmlns:a16="http://schemas.microsoft.com/office/drawing/2014/main" id="{4F0A0337-E6ED-E57E-D91F-6C3C873FB508}"/>
              </a:ext>
            </a:extLst>
          </p:cNvPr>
          <p:cNvCxnSpPr>
            <a:cxnSpLocks/>
          </p:cNvCxnSpPr>
          <p:nvPr/>
        </p:nvCxnSpPr>
        <p:spPr bwMode="auto">
          <a:xfrm>
            <a:off x="5729214" y="1858992"/>
            <a:ext cx="0" cy="1192664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</p:spTree>
    <p:extLst>
      <p:ext uri="{BB962C8B-B14F-4D97-AF65-F5344CB8AC3E}">
        <p14:creationId xmlns:p14="http://schemas.microsoft.com/office/powerpoint/2010/main" val="390638397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rafik 94">
            <a:extLst>
              <a:ext uri="{FF2B5EF4-FFF2-40B4-BE49-F238E27FC236}">
                <a16:creationId xmlns:a16="http://schemas.microsoft.com/office/drawing/2014/main" id="{CF3225CC-2088-0034-D3B4-F4B245CC65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19138" y="2448300"/>
            <a:ext cx="4535768" cy="1494444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Anwendungen mikrobieller Polymere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60" name="Rectangle 4">
            <a:extLst>
              <a:ext uri="{FF2B5EF4-FFF2-40B4-BE49-F238E27FC236}">
                <a16:creationId xmlns:a16="http://schemas.microsoft.com/office/drawing/2014/main" id="{FD782E4E-2587-E171-6617-DC71EB4107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1941518"/>
            <a:ext cx="1295400" cy="4950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>
            <a:lvl1pPr marL="190500" indent="-190500"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44000" indent="-144000">
              <a:spcBef>
                <a:spcPct val="0"/>
              </a:spcBef>
              <a:spcAft>
                <a:spcPts val="100"/>
              </a:spcAft>
              <a:buClr>
                <a:srgbClr val="FFB300"/>
              </a:buClr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Medizin</a:t>
            </a: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 marL="144000" indent="-144000">
              <a:spcBef>
                <a:spcPct val="0"/>
              </a:spcBef>
              <a:spcAft>
                <a:spcPts val="100"/>
              </a:spcAft>
              <a:buClr>
                <a:srgbClr val="FFB300"/>
              </a:buClr>
            </a:pPr>
            <a:r>
              <a:rPr lang="de-DE" altLang="de-DE" sz="800" b="0" dirty="0">
                <a:latin typeface="AvenirNext LT Pro Cn" panose="020B0506020202020204" pitchFamily="34" charset="77"/>
              </a:rPr>
              <a:t>Biologisch resorbierbares </a:t>
            </a:r>
          </a:p>
          <a:p>
            <a:pPr marL="144000" indent="-144000">
              <a:spcBef>
                <a:spcPct val="0"/>
              </a:spcBef>
              <a:spcAft>
                <a:spcPts val="100"/>
              </a:spcAft>
              <a:buClr>
                <a:srgbClr val="FFB300"/>
              </a:buClr>
            </a:pPr>
            <a:r>
              <a:rPr lang="de-DE" altLang="de-DE" sz="800" b="0" dirty="0">
                <a:latin typeface="AvenirNext LT Pro Cn" panose="020B0506020202020204" pitchFamily="34" charset="77"/>
              </a:rPr>
              <a:t>Nahtmaterial</a:t>
            </a:r>
          </a:p>
        </p:txBody>
      </p:sp>
      <p:sp>
        <p:nvSpPr>
          <p:cNvPr id="63" name="Rectangle 7">
            <a:extLst>
              <a:ext uri="{FF2B5EF4-FFF2-40B4-BE49-F238E27FC236}">
                <a16:creationId xmlns:a16="http://schemas.microsoft.com/office/drawing/2014/main" id="{648F0ECA-3570-A239-A4C0-A117A057B0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2486072"/>
            <a:ext cx="1295400" cy="34653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>
            <a:lvl1pPr marL="190500" indent="-190500"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44000" indent="-144000">
              <a:spcBef>
                <a:spcPct val="0"/>
              </a:spcBef>
              <a:spcAft>
                <a:spcPts val="100"/>
              </a:spcAft>
              <a:buClr>
                <a:srgbClr val="FFB300"/>
              </a:buClr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Landwirtschaft</a:t>
            </a: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 marL="144000" indent="-144000">
              <a:spcBef>
                <a:spcPct val="0"/>
              </a:spcBef>
              <a:spcAft>
                <a:spcPts val="100"/>
              </a:spcAft>
              <a:buClr>
                <a:srgbClr val="FFB300"/>
              </a:buClr>
            </a:pPr>
            <a:r>
              <a:rPr lang="de-DE" altLang="de-DE" sz="800" b="0" dirty="0" err="1">
                <a:latin typeface="AvenirNext LT Pro Cn" panose="020B0506020202020204" pitchFamily="34" charset="77"/>
              </a:rPr>
              <a:t>Mulchfolien</a:t>
            </a:r>
            <a:endParaRPr lang="de-DE" altLang="de-DE" sz="800" b="0" dirty="0">
              <a:latin typeface="AvenirNext LT Pro Cn" panose="020B0506020202020204" pitchFamily="34" charset="77"/>
            </a:endParaRPr>
          </a:p>
        </p:txBody>
      </p:sp>
      <p:sp>
        <p:nvSpPr>
          <p:cNvPr id="66" name="Rectangle 10">
            <a:extLst>
              <a:ext uri="{FF2B5EF4-FFF2-40B4-BE49-F238E27FC236}">
                <a16:creationId xmlns:a16="http://schemas.microsoft.com/office/drawing/2014/main" id="{BA7429A6-85CA-5990-E5DF-8EAFFE9BA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2882111"/>
            <a:ext cx="1295400" cy="4950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>
            <a:lvl1pPr marL="190500" indent="-190500"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ct val="0"/>
              </a:spcBef>
              <a:spcAft>
                <a:spcPts val="100"/>
              </a:spcAft>
              <a:buClr>
                <a:srgbClr val="FFB300"/>
              </a:buClr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Gebrauchsgüter</a:t>
            </a: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 marL="0" indent="0">
              <a:spcBef>
                <a:spcPct val="0"/>
              </a:spcBef>
              <a:spcAft>
                <a:spcPts val="100"/>
              </a:spcAft>
              <a:buClr>
                <a:srgbClr val="FFB300"/>
              </a:buClr>
            </a:pPr>
            <a:r>
              <a:rPr lang="de-DE" altLang="de-DE" sz="800" b="0" dirty="0">
                <a:latin typeface="AvenirNext LT Pro Cn" panose="020B0506020202020204" pitchFamily="34" charset="77"/>
              </a:rPr>
              <a:t>Kompostierbare </a:t>
            </a:r>
            <a:br>
              <a:rPr lang="de-DE" altLang="de-DE" sz="800" b="0" dirty="0">
                <a:latin typeface="AvenirNext LT Pro Cn" panose="020B0506020202020204" pitchFamily="34" charset="77"/>
              </a:rPr>
            </a:br>
            <a:r>
              <a:rPr lang="de-DE" altLang="de-DE" sz="800" b="0" dirty="0">
                <a:latin typeface="AvenirNext LT Pro Cn" panose="020B0506020202020204" pitchFamily="34" charset="77"/>
              </a:rPr>
              <a:t>Tragetüten</a:t>
            </a:r>
          </a:p>
        </p:txBody>
      </p:sp>
      <p:sp>
        <p:nvSpPr>
          <p:cNvPr id="69" name="Rectangle 13">
            <a:extLst>
              <a:ext uri="{FF2B5EF4-FFF2-40B4-BE49-F238E27FC236}">
                <a16:creationId xmlns:a16="http://schemas.microsoft.com/office/drawing/2014/main" id="{46D030F5-4FD8-424F-78AF-4D0CC16DC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3426665"/>
            <a:ext cx="1295400" cy="2970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>
            <a:lvl1pPr marL="190500" indent="-190500"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44000" indent="-144000">
              <a:spcBef>
                <a:spcPct val="0"/>
              </a:spcBef>
              <a:buClr>
                <a:srgbClr val="FFB300"/>
              </a:buClr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Automobil</a:t>
            </a:r>
          </a:p>
        </p:txBody>
      </p:sp>
      <p:sp>
        <p:nvSpPr>
          <p:cNvPr id="72" name="Rectangle 16">
            <a:extLst>
              <a:ext uri="{FF2B5EF4-FFF2-40B4-BE49-F238E27FC236}">
                <a16:creationId xmlns:a16="http://schemas.microsoft.com/office/drawing/2014/main" id="{F27BAA25-5010-41D8-CF83-59C6E9DC3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3773200"/>
            <a:ext cx="1295400" cy="2970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>
            <a:lvl1pPr marL="190500" indent="-190500"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44000" indent="-144000">
              <a:spcBef>
                <a:spcPct val="0"/>
              </a:spcBef>
              <a:buClr>
                <a:srgbClr val="FFB300"/>
              </a:buClr>
            </a:pPr>
            <a:r>
              <a:rPr lang="de-DE" altLang="de-DE" sz="800" b="0">
                <a:latin typeface="AvenirNext LT Pro MediumCn" panose="020B0506020202020204" pitchFamily="34" charset="77"/>
              </a:rPr>
              <a:t>Elektro</a:t>
            </a:r>
          </a:p>
        </p:txBody>
      </p:sp>
      <p:sp>
        <p:nvSpPr>
          <p:cNvPr id="75" name="Rectangle 19">
            <a:extLst>
              <a:ext uri="{FF2B5EF4-FFF2-40B4-BE49-F238E27FC236}">
                <a16:creationId xmlns:a16="http://schemas.microsoft.com/office/drawing/2014/main" id="{7EDF0591-04E9-BA02-E300-31FE10A5D0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4119734"/>
            <a:ext cx="1295400" cy="2970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>
            <a:lvl1pPr marL="190500" indent="-190500"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44000" indent="-144000">
              <a:spcBef>
                <a:spcPct val="0"/>
              </a:spcBef>
              <a:buClr>
                <a:srgbClr val="FFB300"/>
              </a:buClr>
            </a:pPr>
            <a:r>
              <a:rPr lang="de-DE" altLang="de-DE" sz="800" b="0">
                <a:latin typeface="AvenirNext LT Pro MediumCn" panose="020B0506020202020204" pitchFamily="34" charset="77"/>
              </a:rPr>
              <a:t>Bauwesen</a:t>
            </a:r>
          </a:p>
        </p:txBody>
      </p:sp>
      <p:sp>
        <p:nvSpPr>
          <p:cNvPr id="79" name="Rectangle 23">
            <a:extLst>
              <a:ext uri="{FF2B5EF4-FFF2-40B4-BE49-F238E27FC236}">
                <a16:creationId xmlns:a16="http://schemas.microsoft.com/office/drawing/2014/main" id="{35FF298D-689F-EE2A-19C0-1DE207945E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138" y="1601463"/>
            <a:ext cx="154456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Polymeranreicherung</a:t>
            </a:r>
          </a:p>
          <a:p>
            <a:r>
              <a:rPr lang="de-DE" altLang="de-DE" sz="800" dirty="0">
                <a:latin typeface="AvenirNext LT Pro Cn" panose="020B0506020202020204" pitchFamily="34" charset="77"/>
              </a:rPr>
              <a:t>in Form von Körnchen (Granula)</a:t>
            </a:r>
          </a:p>
        </p:txBody>
      </p:sp>
      <p:sp>
        <p:nvSpPr>
          <p:cNvPr id="80" name="Rectangle 24">
            <a:extLst>
              <a:ext uri="{FF2B5EF4-FFF2-40B4-BE49-F238E27FC236}">
                <a16:creationId xmlns:a16="http://schemas.microsoft.com/office/drawing/2014/main" id="{964FA348-5CBB-EE62-D1AC-ECB7A6CA78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2455" y="2988437"/>
            <a:ext cx="35747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dirty="0">
                <a:latin typeface="AvenirNext LT Pro Cn" panose="020B0506020202020204" pitchFamily="34" charset="77"/>
              </a:rPr>
              <a:t>Bakterien</a:t>
            </a:r>
          </a:p>
        </p:txBody>
      </p:sp>
      <p:sp>
        <p:nvSpPr>
          <p:cNvPr id="84" name="Rectangle 28">
            <a:extLst>
              <a:ext uri="{FF2B5EF4-FFF2-40B4-BE49-F238E27FC236}">
                <a16:creationId xmlns:a16="http://schemas.microsoft.com/office/drawing/2014/main" id="{04A37E2F-539B-A632-544B-715D7AECD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105" y="1601463"/>
            <a:ext cx="78226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Polymer-Granula</a:t>
            </a:r>
          </a:p>
        </p:txBody>
      </p:sp>
      <p:sp>
        <p:nvSpPr>
          <p:cNvPr id="85" name="Rectangle 29">
            <a:extLst>
              <a:ext uri="{FF2B5EF4-FFF2-40B4-BE49-F238E27FC236}">
                <a16:creationId xmlns:a16="http://schemas.microsoft.com/office/drawing/2014/main" id="{0F049FF1-C480-E83C-3D9A-71C6573B0D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1227" y="3253820"/>
            <a:ext cx="310983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800" dirty="0">
                <a:latin typeface="AvenirNext LT Pro Cn" panose="020B0506020202020204" pitchFamily="34" charset="77"/>
              </a:rPr>
              <a:t>isolieren</a:t>
            </a:r>
          </a:p>
        </p:txBody>
      </p:sp>
      <p:sp>
        <p:nvSpPr>
          <p:cNvPr id="88" name="Rectangle 32">
            <a:extLst>
              <a:ext uri="{FF2B5EF4-FFF2-40B4-BE49-F238E27FC236}">
                <a16:creationId xmlns:a16="http://schemas.microsoft.com/office/drawing/2014/main" id="{DBB22E32-59A5-B4A8-2507-3F717EE41A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3391" y="1601463"/>
            <a:ext cx="856004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Polymer-Moleküle</a:t>
            </a:r>
          </a:p>
        </p:txBody>
      </p:sp>
      <p:sp>
        <p:nvSpPr>
          <p:cNvPr id="90" name="Rectangle 34">
            <a:extLst>
              <a:ext uri="{FF2B5EF4-FFF2-40B4-BE49-F238E27FC236}">
                <a16:creationId xmlns:a16="http://schemas.microsoft.com/office/drawing/2014/main" id="{774A5AE7-9CA2-2D0D-4968-E10F1FD11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2979" y="3253821"/>
            <a:ext cx="315792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800" dirty="0">
                <a:latin typeface="AvenirNext LT Pro Cn" panose="020B0506020202020204" pitchFamily="34" charset="77"/>
              </a:rPr>
              <a:t>reinigen</a:t>
            </a:r>
          </a:p>
        </p:txBody>
      </p:sp>
      <p:cxnSp>
        <p:nvCxnSpPr>
          <p:cNvPr id="98" name="Gerade Verbindung 97">
            <a:extLst>
              <a:ext uri="{FF2B5EF4-FFF2-40B4-BE49-F238E27FC236}">
                <a16:creationId xmlns:a16="http://schemas.microsoft.com/office/drawing/2014/main" id="{0E6D11C9-C51E-70C2-EB94-0FBE9925FE31}"/>
              </a:ext>
            </a:extLst>
          </p:cNvPr>
          <p:cNvCxnSpPr>
            <a:cxnSpLocks/>
          </p:cNvCxnSpPr>
          <p:nvPr/>
        </p:nvCxnSpPr>
        <p:spPr bwMode="auto">
          <a:xfrm>
            <a:off x="3328598" y="3162209"/>
            <a:ext cx="371207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100" name="Gerade Verbindung 99">
            <a:extLst>
              <a:ext uri="{FF2B5EF4-FFF2-40B4-BE49-F238E27FC236}">
                <a16:creationId xmlns:a16="http://schemas.microsoft.com/office/drawing/2014/main" id="{26B8DF87-C036-8390-4D70-E12D1D72E614}"/>
              </a:ext>
            </a:extLst>
          </p:cNvPr>
          <p:cNvCxnSpPr>
            <a:cxnSpLocks/>
          </p:cNvCxnSpPr>
          <p:nvPr/>
        </p:nvCxnSpPr>
        <p:spPr bwMode="auto">
          <a:xfrm>
            <a:off x="2286846" y="3164906"/>
            <a:ext cx="371207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grpSp>
        <p:nvGrpSpPr>
          <p:cNvPr id="114" name="Gruppieren 113">
            <a:extLst>
              <a:ext uri="{FF2B5EF4-FFF2-40B4-BE49-F238E27FC236}">
                <a16:creationId xmlns:a16="http://schemas.microsoft.com/office/drawing/2014/main" id="{BBDF3C73-AB1B-4434-BB0F-AC48FFF6B75F}"/>
              </a:ext>
            </a:extLst>
          </p:cNvPr>
          <p:cNvGrpSpPr/>
          <p:nvPr/>
        </p:nvGrpSpPr>
        <p:grpSpPr>
          <a:xfrm>
            <a:off x="5233641" y="2207760"/>
            <a:ext cx="242145" cy="2074128"/>
            <a:chOff x="5113338" y="2296969"/>
            <a:chExt cx="395287" cy="2074128"/>
          </a:xfrm>
        </p:grpSpPr>
        <p:cxnSp>
          <p:nvCxnSpPr>
            <p:cNvPr id="101" name="Gerade Verbindung 100">
              <a:extLst>
                <a:ext uri="{FF2B5EF4-FFF2-40B4-BE49-F238E27FC236}">
                  <a16:creationId xmlns:a16="http://schemas.microsoft.com/office/drawing/2014/main" id="{3385A4FB-ABF6-24CE-6FC7-AA6D71384D0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137418" y="2296969"/>
              <a:ext cx="371207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102" name="Gerade Verbindung 101">
              <a:extLst>
                <a:ext uri="{FF2B5EF4-FFF2-40B4-BE49-F238E27FC236}">
                  <a16:creationId xmlns:a16="http://schemas.microsoft.com/office/drawing/2014/main" id="{2076A9AD-2FF8-7A81-D772-09DC0EAEAB2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137418" y="2765321"/>
              <a:ext cx="371207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103" name="Gerade Verbindung 102">
              <a:extLst>
                <a:ext uri="{FF2B5EF4-FFF2-40B4-BE49-F238E27FC236}">
                  <a16:creationId xmlns:a16="http://schemas.microsoft.com/office/drawing/2014/main" id="{B9D137C3-700D-EB51-E29F-47710724B2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113338" y="3211369"/>
              <a:ext cx="371207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104" name="Gerade Verbindung 103">
              <a:extLst>
                <a:ext uri="{FF2B5EF4-FFF2-40B4-BE49-F238E27FC236}">
                  <a16:creationId xmlns:a16="http://schemas.microsoft.com/office/drawing/2014/main" id="{56D56FE1-3FEF-0E6B-1EC9-04E3CC23AE9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137418" y="3679720"/>
              <a:ext cx="371207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105" name="Gerade Verbindung 104">
              <a:extLst>
                <a:ext uri="{FF2B5EF4-FFF2-40B4-BE49-F238E27FC236}">
                  <a16:creationId xmlns:a16="http://schemas.microsoft.com/office/drawing/2014/main" id="{57C55B11-0C29-0D96-D6D3-62B7CA79EC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137418" y="4003106"/>
              <a:ext cx="371207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106" name="Gerade Verbindung 105">
              <a:extLst>
                <a:ext uri="{FF2B5EF4-FFF2-40B4-BE49-F238E27FC236}">
                  <a16:creationId xmlns:a16="http://schemas.microsoft.com/office/drawing/2014/main" id="{2D0872FF-E6E7-CDBB-E37A-FD236F1FA8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137418" y="4371097"/>
              <a:ext cx="371207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968336099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echseck 31">
            <a:extLst>
              <a:ext uri="{FF2B5EF4-FFF2-40B4-BE49-F238E27FC236}">
                <a16:creationId xmlns:a16="http://schemas.microsoft.com/office/drawing/2014/main" id="{5F3D798E-347B-F75B-0009-8803E8D3A9A5}"/>
              </a:ext>
            </a:extLst>
          </p:cNvPr>
          <p:cNvSpPr/>
          <p:nvPr/>
        </p:nvSpPr>
        <p:spPr bwMode="auto">
          <a:xfrm rot="16200000">
            <a:off x="601513" y="3043239"/>
            <a:ext cx="1705566" cy="1470316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33" name="Sechseck 32">
            <a:extLst>
              <a:ext uri="{FF2B5EF4-FFF2-40B4-BE49-F238E27FC236}">
                <a16:creationId xmlns:a16="http://schemas.microsoft.com/office/drawing/2014/main" id="{D126C115-0A3D-DA12-5462-DA8C14C56D3A}"/>
              </a:ext>
            </a:extLst>
          </p:cNvPr>
          <p:cNvSpPr/>
          <p:nvPr/>
        </p:nvSpPr>
        <p:spPr bwMode="auto">
          <a:xfrm rot="16200000">
            <a:off x="4454154" y="1664951"/>
            <a:ext cx="1705566" cy="1470316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34" name="Sechseck 33">
            <a:extLst>
              <a:ext uri="{FF2B5EF4-FFF2-40B4-BE49-F238E27FC236}">
                <a16:creationId xmlns:a16="http://schemas.microsoft.com/office/drawing/2014/main" id="{3B6D826C-6504-E44B-A39C-68D5223DAC60}"/>
              </a:ext>
            </a:extLst>
          </p:cNvPr>
          <p:cNvSpPr/>
          <p:nvPr/>
        </p:nvSpPr>
        <p:spPr bwMode="auto">
          <a:xfrm rot="16200000">
            <a:off x="5213427" y="3043239"/>
            <a:ext cx="1705566" cy="1470316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30" name="Sechseck 29">
            <a:extLst>
              <a:ext uri="{FF2B5EF4-FFF2-40B4-BE49-F238E27FC236}">
                <a16:creationId xmlns:a16="http://schemas.microsoft.com/office/drawing/2014/main" id="{F7B695BF-5744-54AF-B815-9679ABDD49DB}"/>
              </a:ext>
            </a:extLst>
          </p:cNvPr>
          <p:cNvSpPr/>
          <p:nvPr/>
        </p:nvSpPr>
        <p:spPr bwMode="auto">
          <a:xfrm rot="16200000">
            <a:off x="1349068" y="1664951"/>
            <a:ext cx="1705566" cy="1470316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Einsatzmöglichkeiten der Pflanzenbiotechnologie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A84A184-972D-988F-F9D7-458CF5CA6D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0588" y="3300432"/>
            <a:ext cx="1470316" cy="64120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0000" tIns="0" rIns="90000" bIns="0" anchor="t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Aft>
                <a:spcPts val="200"/>
              </a:spcAft>
            </a:pPr>
            <a:r>
              <a:rPr lang="de-DE" altLang="de-DE" sz="800" dirty="0">
                <a:latin typeface="AvenirNext LT Pro MediumCn" panose="020B0506020202020204" pitchFamily="34" charset="77"/>
              </a:rPr>
              <a:t>Verbesserte Inhaltsstoffe 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in Nahrungspflanzen</a:t>
            </a:r>
            <a:endParaRPr lang="de-DE" altLang="de-DE" sz="800" dirty="0">
              <a:latin typeface="AvenirNext LT Pro Cn" panose="020B0506020202020204" pitchFamily="34" charset="77"/>
            </a:endParaRPr>
          </a:p>
          <a:p>
            <a:pPr algn="ctr">
              <a:spcAft>
                <a:spcPts val="200"/>
              </a:spcAft>
            </a:pPr>
            <a:r>
              <a:rPr lang="de-DE" altLang="de-DE" sz="800" dirty="0">
                <a:latin typeface="AvenirNext LT Pro Cn" panose="020B0506020202020204" pitchFamily="34" charset="77"/>
              </a:rPr>
              <a:t>z. B. gesündere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Fettsäurezusammensetzung, geringeres Allergiepotenzial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225CF997-9C26-634F-CAB3-FBFC413E4E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4036" y="1900067"/>
            <a:ext cx="1470317" cy="103270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0000" tIns="0" rIns="90000" bIns="0" anchor="t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Aft>
                <a:spcPts val="200"/>
              </a:spcAft>
            </a:pPr>
            <a:r>
              <a:rPr lang="de-DE" altLang="de-DE" sz="800" dirty="0">
                <a:latin typeface="AvenirNext LT Pro MediumCn" panose="020B0506020202020204" pitchFamily="34" charset="77"/>
              </a:rPr>
              <a:t>Optimierte Nutzpflanzen für die 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industrielle Stoffproduktion</a:t>
            </a:r>
            <a:endParaRPr lang="de-DE" altLang="de-DE" sz="800" dirty="0">
              <a:latin typeface="AvenirNext LT Pro Cn" panose="020B0506020202020204" pitchFamily="34" charset="77"/>
            </a:endParaRPr>
          </a:p>
          <a:p>
            <a:pPr algn="ctr">
              <a:spcAft>
                <a:spcPts val="400"/>
              </a:spcAft>
            </a:pPr>
            <a:r>
              <a:rPr lang="de-DE" altLang="de-DE" sz="800" dirty="0">
                <a:latin typeface="AvenirNext LT Pro Cn" panose="020B0506020202020204" pitchFamily="34" charset="77"/>
              </a:rPr>
              <a:t>z. B. veränderte Öl-/ Fettsäurezusammensetzung, Verringerung des </a:t>
            </a:r>
            <a:r>
              <a:rPr lang="de-DE" altLang="de-DE" sz="800" dirty="0" err="1">
                <a:latin typeface="AvenirNext LT Pro Cn" panose="020B0506020202020204" pitchFamily="34" charset="77"/>
              </a:rPr>
              <a:t>Ligninanteils</a:t>
            </a:r>
            <a:r>
              <a:rPr lang="de-DE" altLang="de-DE" sz="800" dirty="0">
                <a:latin typeface="AvenirNext LT Pro Cn" panose="020B0506020202020204" pitchFamily="34" charset="77"/>
              </a:rPr>
              <a:t> 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in Holz für die Papierindustrie, Bildung von Biopolymeren 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oder Enzymen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BDC43846-BF60-4272-BBE6-D72892A899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138" y="3300432"/>
            <a:ext cx="1457920" cy="64120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0000" tIns="0" rIns="90000" bIns="0" anchor="t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Aft>
                <a:spcPts val="200"/>
              </a:spcAft>
            </a:pPr>
            <a:r>
              <a:rPr lang="de-DE" altLang="de-DE" sz="800" dirty="0">
                <a:latin typeface="AvenirNext LT Pro MediumCn" panose="020B0506020202020204" pitchFamily="34" charset="77"/>
              </a:rPr>
              <a:t>Verbesserte Inhaltsstoffe 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in Futterpflanzen</a:t>
            </a:r>
            <a:endParaRPr lang="de-DE" altLang="de-DE" sz="800" dirty="0">
              <a:latin typeface="AvenirNext LT Pro Cn" panose="020B0506020202020204" pitchFamily="34" charset="77"/>
            </a:endParaRPr>
          </a:p>
          <a:p>
            <a:pPr algn="ctr"/>
            <a:r>
              <a:rPr lang="de-DE" altLang="de-DE" sz="800" dirty="0">
                <a:latin typeface="AvenirNext LT Pro Cn" panose="020B0506020202020204" pitchFamily="34" charset="77"/>
              </a:rPr>
              <a:t>z. B. leichtere Verdaubarkeit, Erhöhung des Anteils essenzieller Aminosäuren</a:t>
            </a:r>
          </a:p>
        </p:txBody>
      </p:sp>
      <p:sp>
        <p:nvSpPr>
          <p:cNvPr id="19" name="Rectangle 17">
            <a:extLst>
              <a:ext uri="{FF2B5EF4-FFF2-40B4-BE49-F238E27FC236}">
                <a16:creationId xmlns:a16="http://schemas.microsoft.com/office/drawing/2014/main" id="{FAD7A2EB-B8C4-E722-0E13-A5F574CD5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8322" y="1900067"/>
            <a:ext cx="1470316" cy="8940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0000" tIns="0" rIns="90000" bIns="0" anchor="t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800" dirty="0">
                <a:latin typeface="AvenirNext LT Pro MediumCn" panose="020B0506020202020204" pitchFamily="34" charset="77"/>
              </a:rPr>
              <a:t>Verbesserte Eigenschaften 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von Pflanzen für den 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Abbau von Umweltschadstoffen 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in belasteten Böden</a:t>
            </a:r>
          </a:p>
        </p:txBody>
      </p:sp>
      <p:cxnSp>
        <p:nvCxnSpPr>
          <p:cNvPr id="26" name="Gerade Verbindung 25">
            <a:extLst>
              <a:ext uri="{FF2B5EF4-FFF2-40B4-BE49-F238E27FC236}">
                <a16:creationId xmlns:a16="http://schemas.microsoft.com/office/drawing/2014/main" id="{3B93A9FE-9238-55DC-F73D-1856E18A94B8}"/>
              </a:ext>
            </a:extLst>
          </p:cNvPr>
          <p:cNvCxnSpPr>
            <a:cxnSpLocks/>
          </p:cNvCxnSpPr>
          <p:nvPr/>
        </p:nvCxnSpPr>
        <p:spPr bwMode="auto">
          <a:xfrm>
            <a:off x="5042848" y="3445983"/>
            <a:ext cx="371207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CB5488BD-A763-04D7-CD38-7EF32922DFD3}"/>
              </a:ext>
            </a:extLst>
          </p:cNvPr>
          <p:cNvCxnSpPr>
            <a:cxnSpLocks/>
          </p:cNvCxnSpPr>
          <p:nvPr/>
        </p:nvCxnSpPr>
        <p:spPr bwMode="auto">
          <a:xfrm flipH="1">
            <a:off x="2102467" y="3445983"/>
            <a:ext cx="371207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pic>
        <p:nvPicPr>
          <p:cNvPr id="29" name="Grafik 28">
            <a:extLst>
              <a:ext uri="{FF2B5EF4-FFF2-40B4-BE49-F238E27FC236}">
                <a16:creationId xmlns:a16="http://schemas.microsoft.com/office/drawing/2014/main" id="{6C349232-8F68-8421-3BBF-1624185945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519364" y="2034617"/>
            <a:ext cx="2310022" cy="2789795"/>
          </a:xfrm>
          <a:prstGeom prst="rect">
            <a:avLst/>
          </a:prstGeom>
        </p:spPr>
      </p:pic>
      <p:cxnSp>
        <p:nvCxnSpPr>
          <p:cNvPr id="25" name="Gerade Verbindung 24">
            <a:extLst>
              <a:ext uri="{FF2B5EF4-FFF2-40B4-BE49-F238E27FC236}">
                <a16:creationId xmlns:a16="http://schemas.microsoft.com/office/drawing/2014/main" id="{90107F18-4CBF-5E34-C129-1B7BF96F92F6}"/>
              </a:ext>
            </a:extLst>
          </p:cNvPr>
          <p:cNvCxnSpPr>
            <a:cxnSpLocks/>
          </p:cNvCxnSpPr>
          <p:nvPr/>
        </p:nvCxnSpPr>
        <p:spPr bwMode="auto">
          <a:xfrm flipH="1">
            <a:off x="2856493" y="2144290"/>
            <a:ext cx="371207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F7089C20-8CDE-9A6A-EF5F-BDB6E7A52182}"/>
              </a:ext>
            </a:extLst>
          </p:cNvPr>
          <p:cNvCxnSpPr>
            <a:cxnSpLocks/>
          </p:cNvCxnSpPr>
          <p:nvPr/>
        </p:nvCxnSpPr>
        <p:spPr bwMode="auto">
          <a:xfrm>
            <a:off x="4284210" y="2147523"/>
            <a:ext cx="371207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E4204962-0FA6-D388-747E-AC27CA6A6FD8}"/>
              </a:ext>
            </a:extLst>
          </p:cNvPr>
          <p:cNvSpPr txBox="1"/>
          <p:nvPr/>
        </p:nvSpPr>
        <p:spPr>
          <a:xfrm>
            <a:off x="429322" y="2821259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924626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chseck 9">
            <a:extLst>
              <a:ext uri="{FF2B5EF4-FFF2-40B4-BE49-F238E27FC236}">
                <a16:creationId xmlns:a16="http://schemas.microsoft.com/office/drawing/2014/main" id="{C2576B8D-D957-7370-7663-9F35B3CC7DC7}"/>
              </a:ext>
            </a:extLst>
          </p:cNvPr>
          <p:cNvSpPr/>
          <p:nvPr/>
        </p:nvSpPr>
        <p:spPr bwMode="auto">
          <a:xfrm rot="16200000">
            <a:off x="2497895" y="3574320"/>
            <a:ext cx="1342693" cy="1157494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2" name="Sechseck 11">
            <a:extLst>
              <a:ext uri="{FF2B5EF4-FFF2-40B4-BE49-F238E27FC236}">
                <a16:creationId xmlns:a16="http://schemas.microsoft.com/office/drawing/2014/main" id="{82190CAB-CC98-4E43-1112-FE02B57FF010}"/>
              </a:ext>
            </a:extLst>
          </p:cNvPr>
          <p:cNvSpPr/>
          <p:nvPr/>
        </p:nvSpPr>
        <p:spPr bwMode="auto">
          <a:xfrm rot="16200000">
            <a:off x="3908589" y="3587483"/>
            <a:ext cx="1342693" cy="1157494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9" name="Sechseck 8">
            <a:extLst>
              <a:ext uri="{FF2B5EF4-FFF2-40B4-BE49-F238E27FC236}">
                <a16:creationId xmlns:a16="http://schemas.microsoft.com/office/drawing/2014/main" id="{0C7716AB-2359-F382-B883-57366035FF15}"/>
              </a:ext>
            </a:extLst>
          </p:cNvPr>
          <p:cNvSpPr/>
          <p:nvPr/>
        </p:nvSpPr>
        <p:spPr bwMode="auto">
          <a:xfrm rot="16200000">
            <a:off x="1176403" y="3009463"/>
            <a:ext cx="1342693" cy="1157494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5" name="Sechseck 14">
            <a:extLst>
              <a:ext uri="{FF2B5EF4-FFF2-40B4-BE49-F238E27FC236}">
                <a16:creationId xmlns:a16="http://schemas.microsoft.com/office/drawing/2014/main" id="{32A8123F-3E7D-1D52-41C2-520F814BBF3C}"/>
              </a:ext>
            </a:extLst>
          </p:cNvPr>
          <p:cNvSpPr/>
          <p:nvPr/>
        </p:nvSpPr>
        <p:spPr bwMode="auto">
          <a:xfrm rot="16200000">
            <a:off x="5230082" y="3009463"/>
            <a:ext cx="1342693" cy="1157494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30" name="Sechseck 29">
            <a:extLst>
              <a:ext uri="{FF2B5EF4-FFF2-40B4-BE49-F238E27FC236}">
                <a16:creationId xmlns:a16="http://schemas.microsoft.com/office/drawing/2014/main" id="{F7B695BF-5744-54AF-B815-9679ABDD49DB}"/>
              </a:ext>
            </a:extLst>
          </p:cNvPr>
          <p:cNvSpPr/>
          <p:nvPr/>
        </p:nvSpPr>
        <p:spPr bwMode="auto">
          <a:xfrm rot="16200000">
            <a:off x="1658426" y="1699969"/>
            <a:ext cx="1342693" cy="1157494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6" name="Sechseck 15">
            <a:extLst>
              <a:ext uri="{FF2B5EF4-FFF2-40B4-BE49-F238E27FC236}">
                <a16:creationId xmlns:a16="http://schemas.microsoft.com/office/drawing/2014/main" id="{61D3975D-3444-08EC-5B42-E292471572C9}"/>
              </a:ext>
            </a:extLst>
          </p:cNvPr>
          <p:cNvSpPr/>
          <p:nvPr/>
        </p:nvSpPr>
        <p:spPr bwMode="auto">
          <a:xfrm rot="16200000">
            <a:off x="4748058" y="1699969"/>
            <a:ext cx="1342693" cy="1157494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Anwendungen der marinen Biotechnologie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A84A184-972D-988F-F9D7-458CF5CA6D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0588" y="3244675"/>
            <a:ext cx="1149587" cy="64120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0000" tIns="0" rIns="90000" bIns="0" anchor="t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Aft>
                <a:spcPts val="200"/>
              </a:spcAft>
            </a:pPr>
            <a:r>
              <a:rPr lang="de-DE" altLang="de-DE" sz="800" dirty="0">
                <a:latin typeface="AvenirNext LT Pro MediumCn" panose="020B0506020202020204" pitchFamily="34" charset="77"/>
              </a:rPr>
              <a:t>Lebensmittel-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 err="1">
                <a:latin typeface="AvenirNext LT Pro MediumCn" panose="020B0506020202020204" pitchFamily="34" charset="77"/>
              </a:rPr>
              <a:t>zusatzstoffe</a:t>
            </a:r>
            <a:endParaRPr lang="de-DE" altLang="de-DE" sz="800" dirty="0">
              <a:latin typeface="AvenirNext LT Pro MediumCn" panose="020B0506020202020204" pitchFamily="34" charset="77"/>
            </a:endParaRPr>
          </a:p>
          <a:p>
            <a:pPr algn="ctr">
              <a:spcAft>
                <a:spcPts val="200"/>
              </a:spcAft>
            </a:pPr>
            <a:r>
              <a:rPr lang="de-DE" altLang="de-DE" sz="800" dirty="0">
                <a:latin typeface="AvenirNext LT Pro Cn" panose="020B0506020202020204" pitchFamily="34" charset="77"/>
              </a:rPr>
              <a:t>z. B. </a:t>
            </a:r>
            <a:r>
              <a:rPr lang="el-GR" altLang="de-DE" sz="800" dirty="0">
                <a:latin typeface="AvenirNext LT Pro Cn" panose="020B0506020202020204" pitchFamily="34" charset="77"/>
              </a:rPr>
              <a:t>β-</a:t>
            </a:r>
            <a:r>
              <a:rPr lang="de-DE" altLang="de-DE" sz="800" dirty="0">
                <a:latin typeface="AvenirNext LT Pro Cn" panose="020B0506020202020204" pitchFamily="34" charset="77"/>
              </a:rPr>
              <a:t>Carotin aus der australischen Meeresalge </a:t>
            </a:r>
            <a:r>
              <a:rPr lang="de-DE" altLang="de-DE" sz="800" i="1" dirty="0" err="1">
                <a:latin typeface="AvenirNext LT Pro Cn" panose="020B0506020202020204" pitchFamily="34" charset="77"/>
              </a:rPr>
              <a:t>Dunaliella</a:t>
            </a:r>
            <a:r>
              <a:rPr lang="de-DE" altLang="de-DE" sz="800" i="1" dirty="0">
                <a:latin typeface="AvenirNext LT Pro Cn" panose="020B0506020202020204" pitchFamily="34" charset="77"/>
              </a:rPr>
              <a:t> </a:t>
            </a:r>
            <a:r>
              <a:rPr lang="de-DE" altLang="de-DE" sz="800" i="1" dirty="0" err="1">
                <a:latin typeface="AvenirNext LT Pro Cn" panose="020B0506020202020204" pitchFamily="34" charset="77"/>
              </a:rPr>
              <a:t>salina</a:t>
            </a:r>
            <a:endParaRPr lang="de-DE" altLang="de-DE" sz="800" i="1" dirty="0">
              <a:latin typeface="AvenirNext LT Pro Cn" panose="020B0506020202020204" pitchFamily="34" charset="77"/>
            </a:endParaRP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225CF997-9C26-634F-CAB3-FBFC413E4E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1025" y="1900068"/>
            <a:ext cx="1157495" cy="51809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0000" tIns="0" rIns="90000" bIns="0" anchor="t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Aft>
                <a:spcPts val="200"/>
              </a:spcAft>
            </a:pPr>
            <a:r>
              <a:rPr lang="de-DE" altLang="de-DE" sz="800" dirty="0">
                <a:latin typeface="AvenirNext LT Pro MediumCn" panose="020B0506020202020204" pitchFamily="34" charset="77"/>
              </a:rPr>
              <a:t>Antibiotika </a:t>
            </a:r>
          </a:p>
          <a:p>
            <a:pPr algn="ctr">
              <a:spcAft>
                <a:spcPts val="200"/>
              </a:spcAft>
            </a:pPr>
            <a:r>
              <a:rPr lang="de-DE" altLang="de-DE" sz="800" dirty="0">
                <a:latin typeface="AvenirNext LT Pro Cn" panose="020B0506020202020204" pitchFamily="34" charset="77"/>
              </a:rPr>
              <a:t>z. B. Wirkstoffe aus  Cyanobakterium 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i="1" dirty="0" err="1">
                <a:latin typeface="AvenirNext LT Pro Cn" panose="020B0506020202020204" pitchFamily="34" charset="77"/>
              </a:rPr>
              <a:t>Lyngbya</a:t>
            </a:r>
            <a:r>
              <a:rPr lang="de-DE" altLang="de-DE" sz="800" i="1" dirty="0">
                <a:latin typeface="AvenirNext LT Pro Cn" panose="020B0506020202020204" pitchFamily="34" charset="77"/>
              </a:rPr>
              <a:t> </a:t>
            </a:r>
            <a:r>
              <a:rPr lang="de-DE" altLang="de-DE" sz="800" i="1" dirty="0" err="1">
                <a:latin typeface="AvenirNext LT Pro Cn" panose="020B0506020202020204" pitchFamily="34" charset="77"/>
              </a:rPr>
              <a:t>majuscula</a:t>
            </a:r>
            <a:endParaRPr lang="de-DE" altLang="de-DE" sz="800" i="1" dirty="0">
              <a:latin typeface="AvenirNext LT Pro Cn" panose="020B0506020202020204" pitchFamily="34" charset="77"/>
            </a:endParaRP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BDC43846-BF60-4272-BBE6-D72892A899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9002" y="3272552"/>
            <a:ext cx="1157494" cy="64120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0000" tIns="0" rIns="90000" bIns="0" anchor="t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Aft>
                <a:spcPts val="200"/>
              </a:spcAft>
            </a:pPr>
            <a:r>
              <a:rPr lang="de-DE" altLang="de-DE" sz="800" dirty="0">
                <a:latin typeface="AvenirNext LT Pro MediumCn" panose="020B0506020202020204" pitchFamily="34" charset="77"/>
              </a:rPr>
              <a:t>Krebsmedikamente </a:t>
            </a:r>
          </a:p>
          <a:p>
            <a:pPr algn="ctr">
              <a:spcAft>
                <a:spcPts val="200"/>
              </a:spcAft>
            </a:pPr>
            <a:r>
              <a:rPr lang="de-DE" altLang="de-DE" sz="800" dirty="0">
                <a:latin typeface="AvenirNext LT Pro Cn" panose="020B0506020202020204" pitchFamily="34" charset="77"/>
              </a:rPr>
              <a:t>z. B. Leukämie-Wirkstoff aus dem Mittelmeerschwamm 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i="1" dirty="0" err="1">
                <a:latin typeface="AvenirNext LT Pro Cn" panose="020B0506020202020204" pitchFamily="34" charset="77"/>
              </a:rPr>
              <a:t>Ircinia</a:t>
            </a:r>
            <a:r>
              <a:rPr lang="de-DE" altLang="de-DE" sz="800" i="1" dirty="0">
                <a:latin typeface="AvenirNext LT Pro Cn" panose="020B0506020202020204" pitchFamily="34" charset="77"/>
              </a:rPr>
              <a:t> </a:t>
            </a:r>
            <a:r>
              <a:rPr lang="de-DE" altLang="de-DE" sz="800" i="1" dirty="0" err="1">
                <a:latin typeface="AvenirNext LT Pro Cn" panose="020B0506020202020204" pitchFamily="34" charset="77"/>
              </a:rPr>
              <a:t>fasciculata</a:t>
            </a:r>
            <a:endParaRPr lang="de-DE" altLang="de-DE" sz="800" i="1" dirty="0">
              <a:latin typeface="AvenirNext LT Pro Cn" panose="020B0506020202020204" pitchFamily="34" charset="77"/>
            </a:endParaRPr>
          </a:p>
        </p:txBody>
      </p:sp>
      <p:sp>
        <p:nvSpPr>
          <p:cNvPr id="19" name="Rectangle 17">
            <a:extLst>
              <a:ext uri="{FF2B5EF4-FFF2-40B4-BE49-F238E27FC236}">
                <a16:creationId xmlns:a16="http://schemas.microsoft.com/office/drawing/2014/main" id="{FAD7A2EB-B8C4-E722-0E13-A5F574CD5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0656" y="1900068"/>
            <a:ext cx="1157495" cy="51809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0000" tIns="0" rIns="90000" bIns="0" anchor="t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Aft>
                <a:spcPts val="200"/>
              </a:spcAft>
            </a:pPr>
            <a:r>
              <a:rPr lang="de-DE" altLang="de-DE" sz="800" dirty="0">
                <a:latin typeface="AvenirNext LT Pro MediumCn" panose="020B0506020202020204" pitchFamily="34" charset="77"/>
              </a:rPr>
              <a:t>Virostatika</a:t>
            </a:r>
          </a:p>
          <a:p>
            <a:pPr algn="ctr"/>
            <a:r>
              <a:rPr lang="de-DE" altLang="de-DE" sz="800" dirty="0">
                <a:latin typeface="AvenirNext LT Pro Cn" panose="020B0506020202020204" pitchFamily="34" charset="77"/>
              </a:rPr>
              <a:t>z. B. COVID-19-Medikament aus Schwämmen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E4204962-0FA6-D388-747E-AC27CA6A6FD8}"/>
              </a:ext>
            </a:extLst>
          </p:cNvPr>
          <p:cNvSpPr txBox="1"/>
          <p:nvPr/>
        </p:nvSpPr>
        <p:spPr>
          <a:xfrm>
            <a:off x="429322" y="2821259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D95B346-9CD5-6A8A-70D1-8752FB79DC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494" y="3889453"/>
            <a:ext cx="1157495" cy="39498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0000" tIns="0" rIns="90000" bIns="0" anchor="t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Aft>
                <a:spcPts val="200"/>
              </a:spcAft>
            </a:pPr>
            <a:r>
              <a:rPr lang="de-DE" altLang="de-DE" sz="800" dirty="0">
                <a:latin typeface="AvenirNext LT Pro MediumCn" panose="020B0506020202020204" pitchFamily="34" charset="77"/>
              </a:rPr>
              <a:t>Zusatzstoffe 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für Kosmetika</a:t>
            </a:r>
          </a:p>
          <a:p>
            <a:pPr algn="ctr">
              <a:spcAft>
                <a:spcPts val="200"/>
              </a:spcAft>
            </a:pPr>
            <a:r>
              <a:rPr lang="de-DE" altLang="de-DE" sz="800" dirty="0">
                <a:latin typeface="AvenirNext LT Pro Cn" panose="020B0506020202020204" pitchFamily="34" charset="77"/>
              </a:rPr>
              <a:t>z. B. Schwamm-Kollagen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DAD3596-A47F-FA01-B661-4DD18EA6A6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299" y="3889453"/>
            <a:ext cx="1171291" cy="51809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0000" tIns="0" rIns="90000" bIns="0" anchor="t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Aft>
                <a:spcPts val="200"/>
              </a:spcAft>
            </a:pPr>
            <a:r>
              <a:rPr lang="de-DE" altLang="de-DE" sz="800" dirty="0">
                <a:latin typeface="AvenirNext LT Pro MediumCn" panose="020B0506020202020204" pitchFamily="34" charset="77"/>
              </a:rPr>
              <a:t>Robuste 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Industrie-Enzyme</a:t>
            </a:r>
          </a:p>
          <a:p>
            <a:pPr algn="ctr">
              <a:spcAft>
                <a:spcPts val="200"/>
              </a:spcAft>
            </a:pPr>
            <a:r>
              <a:rPr lang="de-DE" altLang="de-DE" sz="800" dirty="0">
                <a:latin typeface="AvenirNext LT Pro Cn" panose="020B0506020202020204" pitchFamily="34" charset="77"/>
              </a:rPr>
              <a:t>z. B. aus „hitzeliebenden“ (thermophilen) Bakterien</a:t>
            </a:r>
          </a:p>
        </p:txBody>
      </p:sp>
      <p:cxnSp>
        <p:nvCxnSpPr>
          <p:cNvPr id="25" name="Gerade Verbindung 24">
            <a:extLst>
              <a:ext uri="{FF2B5EF4-FFF2-40B4-BE49-F238E27FC236}">
                <a16:creationId xmlns:a16="http://schemas.microsoft.com/office/drawing/2014/main" id="{90107F18-4CBF-5E34-C129-1B7BF96F92F6}"/>
              </a:ext>
            </a:extLst>
          </p:cNvPr>
          <p:cNvCxnSpPr>
            <a:cxnSpLocks/>
          </p:cNvCxnSpPr>
          <p:nvPr/>
        </p:nvCxnSpPr>
        <p:spPr bwMode="auto">
          <a:xfrm flipH="1">
            <a:off x="2919909" y="2319276"/>
            <a:ext cx="254908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CB5488BD-A763-04D7-CD38-7EF32922DFD3}"/>
              </a:ext>
            </a:extLst>
          </p:cNvPr>
          <p:cNvCxnSpPr>
            <a:cxnSpLocks/>
          </p:cNvCxnSpPr>
          <p:nvPr/>
        </p:nvCxnSpPr>
        <p:spPr bwMode="auto">
          <a:xfrm flipH="1">
            <a:off x="2768341" y="2997681"/>
            <a:ext cx="313105" cy="14468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36" name="Gerade Verbindung 35">
            <a:extLst>
              <a:ext uri="{FF2B5EF4-FFF2-40B4-BE49-F238E27FC236}">
                <a16:creationId xmlns:a16="http://schemas.microsoft.com/office/drawing/2014/main" id="{FF231BD4-AEC8-7B6A-70E3-3556F925A0AB}"/>
              </a:ext>
            </a:extLst>
          </p:cNvPr>
          <p:cNvCxnSpPr>
            <a:cxnSpLocks/>
          </p:cNvCxnSpPr>
          <p:nvPr/>
        </p:nvCxnSpPr>
        <p:spPr bwMode="auto">
          <a:xfrm flipH="1">
            <a:off x="3417928" y="3324777"/>
            <a:ext cx="152428" cy="22862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47" name="Gerade Verbindung 46">
            <a:extLst>
              <a:ext uri="{FF2B5EF4-FFF2-40B4-BE49-F238E27FC236}">
                <a16:creationId xmlns:a16="http://schemas.microsoft.com/office/drawing/2014/main" id="{5D6AA1C3-92BB-BE35-375C-A24EB6C6D4A3}"/>
              </a:ext>
            </a:extLst>
          </p:cNvPr>
          <p:cNvCxnSpPr>
            <a:cxnSpLocks/>
          </p:cNvCxnSpPr>
          <p:nvPr/>
        </p:nvCxnSpPr>
        <p:spPr bwMode="auto">
          <a:xfrm>
            <a:off x="4569954" y="2317674"/>
            <a:ext cx="254908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48" name="Gerade Verbindung 47">
            <a:extLst>
              <a:ext uri="{FF2B5EF4-FFF2-40B4-BE49-F238E27FC236}">
                <a16:creationId xmlns:a16="http://schemas.microsoft.com/office/drawing/2014/main" id="{3866B7E6-69F5-8B4D-1FD0-20940BA2D99A}"/>
              </a:ext>
            </a:extLst>
          </p:cNvPr>
          <p:cNvCxnSpPr>
            <a:cxnSpLocks/>
          </p:cNvCxnSpPr>
          <p:nvPr/>
        </p:nvCxnSpPr>
        <p:spPr bwMode="auto">
          <a:xfrm>
            <a:off x="4663325" y="2996079"/>
            <a:ext cx="313105" cy="14468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49" name="Gerade Verbindung 48">
            <a:extLst>
              <a:ext uri="{FF2B5EF4-FFF2-40B4-BE49-F238E27FC236}">
                <a16:creationId xmlns:a16="http://schemas.microsoft.com/office/drawing/2014/main" id="{EAAE46C7-3C8E-8B00-9C1E-0318C565D227}"/>
              </a:ext>
            </a:extLst>
          </p:cNvPr>
          <p:cNvCxnSpPr>
            <a:cxnSpLocks/>
          </p:cNvCxnSpPr>
          <p:nvPr/>
        </p:nvCxnSpPr>
        <p:spPr bwMode="auto">
          <a:xfrm>
            <a:off x="4174415" y="3323175"/>
            <a:ext cx="152428" cy="22862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pic>
        <p:nvPicPr>
          <p:cNvPr id="21" name="Grafik 20">
            <a:extLst>
              <a:ext uri="{FF2B5EF4-FFF2-40B4-BE49-F238E27FC236}">
                <a16:creationId xmlns:a16="http://schemas.microsoft.com/office/drawing/2014/main" id="{97628621-74A7-D99A-71C5-7DDC7A45EE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00286" y="1881340"/>
            <a:ext cx="1333500" cy="1536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4014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echseck 54">
            <a:extLst>
              <a:ext uri="{FF2B5EF4-FFF2-40B4-BE49-F238E27FC236}">
                <a16:creationId xmlns:a16="http://schemas.microsoft.com/office/drawing/2014/main" id="{32E3391B-A382-4C47-89DB-C1883A3994A4}"/>
              </a:ext>
            </a:extLst>
          </p:cNvPr>
          <p:cNvSpPr/>
          <p:nvPr/>
        </p:nvSpPr>
        <p:spPr bwMode="auto">
          <a:xfrm rot="5400000">
            <a:off x="5103430" y="2027821"/>
            <a:ext cx="1826563" cy="1574626"/>
          </a:xfrm>
          <a:prstGeom prst="hexagon">
            <a:avLst/>
          </a:prstGeom>
          <a:solidFill>
            <a:srgbClr val="FFEAC1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pic>
        <p:nvPicPr>
          <p:cNvPr id="58" name="Picture 94">
            <a:extLst>
              <a:ext uri="{FF2B5EF4-FFF2-40B4-BE49-F238E27FC236}">
                <a16:creationId xmlns:a16="http://schemas.microsoft.com/office/drawing/2014/main" id="{482F7803-1D3F-B74D-A25C-386890AD5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35102" y="2386687"/>
            <a:ext cx="825046" cy="82874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" name="Rectangle 16">
            <a:extLst>
              <a:ext uri="{FF2B5EF4-FFF2-40B4-BE49-F238E27FC236}">
                <a16:creationId xmlns:a16="http://schemas.microsoft.com/office/drawing/2014/main" id="{F6B8C538-BB67-5C43-9DB2-876DE42C4B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7719" y="1635961"/>
            <a:ext cx="100059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Einfügen des </a:t>
            </a:r>
            <a:b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</a:b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neuen Fragments</a:t>
            </a:r>
          </a:p>
        </p:txBody>
      </p:sp>
      <p:sp>
        <p:nvSpPr>
          <p:cNvPr id="62" name="Rectangle 20">
            <a:extLst>
              <a:ext uri="{FF2B5EF4-FFF2-40B4-BE49-F238E27FC236}">
                <a16:creationId xmlns:a16="http://schemas.microsoft.com/office/drawing/2014/main" id="{636A5536-4EF0-0548-8C4E-0E64D571E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3838" y="3194468"/>
            <a:ext cx="85119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Neu kombiniertes</a:t>
            </a:r>
            <a:b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Plasmid</a:t>
            </a:r>
          </a:p>
        </p:txBody>
      </p:sp>
      <p:pic>
        <p:nvPicPr>
          <p:cNvPr id="64" name="Picture 83">
            <a:extLst>
              <a:ext uri="{FF2B5EF4-FFF2-40B4-BE49-F238E27FC236}">
                <a16:creationId xmlns:a16="http://schemas.microsoft.com/office/drawing/2014/main" id="{8B1FEA78-F537-0042-9BB6-E67A7A4C1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899" y="3775647"/>
            <a:ext cx="1243118" cy="74488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0" name="Rectangle 21">
            <a:extLst>
              <a:ext uri="{FF2B5EF4-FFF2-40B4-BE49-F238E27FC236}">
                <a16:creationId xmlns:a16="http://schemas.microsoft.com/office/drawing/2014/main" id="{593F22F6-12D0-6349-A537-7A147003A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6596" y="4085904"/>
            <a:ext cx="129009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Genom (DNA)</a:t>
            </a:r>
          </a:p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Genetische Grundinformation</a:t>
            </a:r>
          </a:p>
        </p:txBody>
      </p:sp>
      <p:sp>
        <p:nvSpPr>
          <p:cNvPr id="81" name="Rectangle 22">
            <a:extLst>
              <a:ext uri="{FF2B5EF4-FFF2-40B4-BE49-F238E27FC236}">
                <a16:creationId xmlns:a16="http://schemas.microsoft.com/office/drawing/2014/main" id="{D5D2CCD0-E558-1A45-9A2E-EBC6BD8406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507" y="4531214"/>
            <a:ext cx="12881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Plasmid (DNA)</a:t>
            </a:r>
          </a:p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Genetische Zusatzinformation</a:t>
            </a:r>
          </a:p>
        </p:txBody>
      </p:sp>
      <p:sp>
        <p:nvSpPr>
          <p:cNvPr id="82" name="Line 33">
            <a:extLst>
              <a:ext uri="{FF2B5EF4-FFF2-40B4-BE49-F238E27FC236}">
                <a16:creationId xmlns:a16="http://schemas.microsoft.com/office/drawing/2014/main" id="{5FEBF2AD-AE0E-3D4D-9377-AFDC4C205A8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91101" y="4190766"/>
            <a:ext cx="274886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2"/>
            </a:solidFill>
            <a:prstDash val="solid"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endParaRPr lang="de-DE" sz="1127"/>
          </a:p>
        </p:txBody>
      </p:sp>
      <p:sp>
        <p:nvSpPr>
          <p:cNvPr id="84" name="Line 34">
            <a:extLst>
              <a:ext uri="{FF2B5EF4-FFF2-40B4-BE49-F238E27FC236}">
                <a16:creationId xmlns:a16="http://schemas.microsoft.com/office/drawing/2014/main" id="{0804B01A-230B-114D-8151-60B4F6B1EC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90477" y="4329378"/>
            <a:ext cx="0" cy="241461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2"/>
            </a:solidFill>
            <a:prstDash val="solid"/>
            <a:miter lim="800000"/>
            <a:headEnd type="none" w="sm" len="sm"/>
            <a:tailEnd type="none" w="med" len="sm"/>
          </a:ln>
          <a:effectLst/>
        </p:spPr>
        <p:txBody>
          <a:bodyPr wrap="none" anchor="ctr"/>
          <a:lstStyle/>
          <a:p>
            <a:endParaRPr lang="de-DE" sz="1127"/>
          </a:p>
        </p:txBody>
      </p:sp>
      <p:sp>
        <p:nvSpPr>
          <p:cNvPr id="85" name="Rectangle 35">
            <a:extLst>
              <a:ext uri="{FF2B5EF4-FFF2-40B4-BE49-F238E27FC236}">
                <a16:creationId xmlns:a16="http://schemas.microsoft.com/office/drawing/2014/main" id="{211474C0-ADC0-7948-882B-124535FB3B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781" y="3701055"/>
            <a:ext cx="5713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Bakterium</a:t>
            </a:r>
          </a:p>
        </p:txBody>
      </p:sp>
      <p:pic>
        <p:nvPicPr>
          <p:cNvPr id="86" name="Picture 86">
            <a:extLst>
              <a:ext uri="{FF2B5EF4-FFF2-40B4-BE49-F238E27FC236}">
                <a16:creationId xmlns:a16="http://schemas.microsoft.com/office/drawing/2014/main" id="{53DD2EC1-327E-DF45-8223-2FEAEE691D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567" y="2453283"/>
            <a:ext cx="960704" cy="88794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7" name="Rectangle 17">
            <a:extLst>
              <a:ext uri="{FF2B5EF4-FFF2-40B4-BE49-F238E27FC236}">
                <a16:creationId xmlns:a16="http://schemas.microsoft.com/office/drawing/2014/main" id="{9DAA91CB-6B0F-FD41-99B0-305E00544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5122" y="1635961"/>
            <a:ext cx="9140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Einschleusen in</a:t>
            </a:r>
            <a:b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</a:b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die Wirtszelle</a:t>
            </a:r>
          </a:p>
        </p:txBody>
      </p:sp>
      <p:pic>
        <p:nvPicPr>
          <p:cNvPr id="88" name="Picture 88">
            <a:extLst>
              <a:ext uri="{FF2B5EF4-FFF2-40B4-BE49-F238E27FC236}">
                <a16:creationId xmlns:a16="http://schemas.microsoft.com/office/drawing/2014/main" id="{DC7D5BAF-877B-E04D-B2D6-F732508A0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393" y="2667868"/>
            <a:ext cx="517966" cy="31571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5" name="Rectangle 18">
            <a:extLst>
              <a:ext uri="{FF2B5EF4-FFF2-40B4-BE49-F238E27FC236}">
                <a16:creationId xmlns:a16="http://schemas.microsoft.com/office/drawing/2014/main" id="{FF2D8887-68C1-8D4C-A7E0-07C35EA5B7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6729" y="1635961"/>
            <a:ext cx="54213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Auslese</a:t>
            </a:r>
          </a:p>
        </p:txBody>
      </p:sp>
      <p:pic>
        <p:nvPicPr>
          <p:cNvPr id="96" name="Picture 90">
            <a:extLst>
              <a:ext uri="{FF2B5EF4-FFF2-40B4-BE49-F238E27FC236}">
                <a16:creationId xmlns:a16="http://schemas.microsoft.com/office/drawing/2014/main" id="{DB76F7C6-A226-B04D-B28B-1306BBDBC1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609" y="2149903"/>
            <a:ext cx="1140759" cy="136151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4" name="Rectangle 25">
            <a:extLst>
              <a:ext uri="{FF2B5EF4-FFF2-40B4-BE49-F238E27FC236}">
                <a16:creationId xmlns:a16="http://schemas.microsoft.com/office/drawing/2014/main" id="{5E677BAE-092C-DA43-B65C-CC9E982FA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4677" y="1635961"/>
            <a:ext cx="77296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Vermehrung</a:t>
            </a:r>
          </a:p>
        </p:txBody>
      </p:sp>
      <p:sp>
        <p:nvSpPr>
          <p:cNvPr id="109" name="Rectangle 19">
            <a:extLst>
              <a:ext uri="{FF2B5EF4-FFF2-40B4-BE49-F238E27FC236}">
                <a16:creationId xmlns:a16="http://schemas.microsoft.com/office/drawing/2014/main" id="{93C12847-3359-B84C-8A34-A685E1C5E9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4677" y="2175975"/>
            <a:ext cx="39946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Klone</a:t>
            </a:r>
          </a:p>
        </p:txBody>
      </p:sp>
      <p:pic>
        <p:nvPicPr>
          <p:cNvPr id="110" name="Picture 92">
            <a:extLst>
              <a:ext uri="{FF2B5EF4-FFF2-40B4-BE49-F238E27FC236}">
                <a16:creationId xmlns:a16="http://schemas.microsoft.com/office/drawing/2014/main" id="{79E5C678-D385-3145-A3D3-8C3C4B84A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02429" y="2386687"/>
            <a:ext cx="1006334" cy="82381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1" name="Rectangle 15">
            <a:extLst>
              <a:ext uri="{FF2B5EF4-FFF2-40B4-BE49-F238E27FC236}">
                <a16:creationId xmlns:a16="http://schemas.microsoft.com/office/drawing/2014/main" id="{99B5A6A3-F6B9-8A42-B166-E4C26183BE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370" y="2085493"/>
            <a:ext cx="106995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DNA-Fragment</a:t>
            </a:r>
          </a:p>
        </p:txBody>
      </p:sp>
      <p:sp>
        <p:nvSpPr>
          <p:cNvPr id="112" name="Rectangle 23">
            <a:extLst>
              <a:ext uri="{FF2B5EF4-FFF2-40B4-BE49-F238E27FC236}">
                <a16:creationId xmlns:a16="http://schemas.microsoft.com/office/drawing/2014/main" id="{4654376D-371E-3245-8454-B81BE8C8A9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913" y="3080370"/>
            <a:ext cx="4837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Plasmid</a:t>
            </a:r>
          </a:p>
        </p:txBody>
      </p:sp>
      <p:cxnSp>
        <p:nvCxnSpPr>
          <p:cNvPr id="114" name="Gerade Verbindung 113">
            <a:extLst>
              <a:ext uri="{FF2B5EF4-FFF2-40B4-BE49-F238E27FC236}">
                <a16:creationId xmlns:a16="http://schemas.microsoft.com/office/drawing/2014/main" id="{75ECABA5-3299-AF4C-8900-D35348B847ED}"/>
              </a:ext>
            </a:extLst>
          </p:cNvPr>
          <p:cNvCxnSpPr>
            <a:cxnSpLocks/>
          </p:cNvCxnSpPr>
          <p:nvPr/>
        </p:nvCxnSpPr>
        <p:spPr bwMode="auto">
          <a:xfrm flipV="1">
            <a:off x="1405597" y="3355232"/>
            <a:ext cx="0" cy="36749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115" name="Gerade Verbindung 114">
            <a:extLst>
              <a:ext uri="{FF2B5EF4-FFF2-40B4-BE49-F238E27FC236}">
                <a16:creationId xmlns:a16="http://schemas.microsoft.com/office/drawing/2014/main" id="{3DA8579C-D12D-3B49-B2D0-D2E50C5B03D7}"/>
              </a:ext>
            </a:extLst>
          </p:cNvPr>
          <p:cNvCxnSpPr>
            <a:cxnSpLocks/>
          </p:cNvCxnSpPr>
          <p:nvPr/>
        </p:nvCxnSpPr>
        <p:spPr bwMode="auto">
          <a:xfrm>
            <a:off x="1847431" y="2796724"/>
            <a:ext cx="260585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Aufnahme von Fremd-DNA in prokaryotische Zellen (Bakterien)</a:t>
            </a:r>
          </a:p>
        </p:txBody>
      </p:sp>
      <p:cxnSp>
        <p:nvCxnSpPr>
          <p:cNvPr id="33" name="Gerade Verbindung 32">
            <a:extLst>
              <a:ext uri="{FF2B5EF4-FFF2-40B4-BE49-F238E27FC236}">
                <a16:creationId xmlns:a16="http://schemas.microsoft.com/office/drawing/2014/main" id="{695678D4-9AB2-2A1B-AB6D-75F910909A1C}"/>
              </a:ext>
            </a:extLst>
          </p:cNvPr>
          <p:cNvCxnSpPr>
            <a:cxnSpLocks/>
          </p:cNvCxnSpPr>
          <p:nvPr/>
        </p:nvCxnSpPr>
        <p:spPr bwMode="auto">
          <a:xfrm>
            <a:off x="3005671" y="2796724"/>
            <a:ext cx="260585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35" name="Gerade Verbindung 34">
            <a:extLst>
              <a:ext uri="{FF2B5EF4-FFF2-40B4-BE49-F238E27FC236}">
                <a16:creationId xmlns:a16="http://schemas.microsoft.com/office/drawing/2014/main" id="{131109F1-843B-1D0A-FD3E-5B1001050357}"/>
              </a:ext>
            </a:extLst>
          </p:cNvPr>
          <p:cNvCxnSpPr>
            <a:cxnSpLocks/>
          </p:cNvCxnSpPr>
          <p:nvPr/>
        </p:nvCxnSpPr>
        <p:spPr bwMode="auto">
          <a:xfrm>
            <a:off x="4250996" y="2796724"/>
            <a:ext cx="260585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36" name="Gerade Verbindung 35">
            <a:extLst>
              <a:ext uri="{FF2B5EF4-FFF2-40B4-BE49-F238E27FC236}">
                <a16:creationId xmlns:a16="http://schemas.microsoft.com/office/drawing/2014/main" id="{F718B8C3-5C37-17BC-A7CF-AFB2130D1039}"/>
              </a:ext>
            </a:extLst>
          </p:cNvPr>
          <p:cNvCxnSpPr>
            <a:cxnSpLocks/>
          </p:cNvCxnSpPr>
          <p:nvPr/>
        </p:nvCxnSpPr>
        <p:spPr bwMode="auto">
          <a:xfrm>
            <a:off x="5147980" y="2796724"/>
            <a:ext cx="260585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</p:spTree>
    <p:extLst>
      <p:ext uri="{BB962C8B-B14F-4D97-AF65-F5344CB8AC3E}">
        <p14:creationId xmlns:p14="http://schemas.microsoft.com/office/powerpoint/2010/main" val="2028446941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5C40D17-CA8D-08AF-4D9A-F4895E560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9985" y="1755043"/>
            <a:ext cx="1846770" cy="712460"/>
          </a:xfrm>
          <a:prstGeom prst="rect">
            <a:avLst/>
          </a:prstGeom>
        </p:spPr>
      </p:pic>
      <p:sp>
        <p:nvSpPr>
          <p:cNvPr id="24" name="Freihandform 23">
            <a:extLst>
              <a:ext uri="{FF2B5EF4-FFF2-40B4-BE49-F238E27FC236}">
                <a16:creationId xmlns:a16="http://schemas.microsoft.com/office/drawing/2014/main" id="{67651704-2B6B-5C70-3E46-6AEB4F325B06}"/>
              </a:ext>
            </a:extLst>
          </p:cNvPr>
          <p:cNvSpPr/>
          <p:nvPr/>
        </p:nvSpPr>
        <p:spPr>
          <a:xfrm>
            <a:off x="1034155" y="4558812"/>
            <a:ext cx="3682373" cy="268165"/>
          </a:xfrm>
          <a:custGeom>
            <a:avLst/>
            <a:gdLst>
              <a:gd name="connsiteX0" fmla="*/ 0 w 3776296"/>
              <a:gd name="connsiteY0" fmla="*/ 0 h 268165"/>
              <a:gd name="connsiteX1" fmla="*/ 0 w 3776296"/>
              <a:gd name="connsiteY1" fmla="*/ 268165 h 268165"/>
              <a:gd name="connsiteX2" fmla="*/ 3776296 w 3776296"/>
              <a:gd name="connsiteY2" fmla="*/ 268165 h 268165"/>
              <a:gd name="connsiteX3" fmla="*/ 3776296 w 3776296"/>
              <a:gd name="connsiteY3" fmla="*/ 79130 h 268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6296" h="268165">
                <a:moveTo>
                  <a:pt x="0" y="0"/>
                </a:moveTo>
                <a:lnTo>
                  <a:pt x="0" y="268165"/>
                </a:lnTo>
                <a:lnTo>
                  <a:pt x="3776296" y="268165"/>
                </a:lnTo>
                <a:lnTo>
                  <a:pt x="3776296" y="79130"/>
                </a:lnTo>
              </a:path>
            </a:pathLst>
          </a:custGeom>
          <a:noFill/>
          <a:ln w="15875">
            <a:solidFill>
              <a:schemeClr val="accent5">
                <a:lumMod val="75000"/>
              </a:schemeClr>
            </a:solidFill>
            <a:tailEnd type="triangl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AutoShape 80">
            <a:extLst>
              <a:ext uri="{FF2B5EF4-FFF2-40B4-BE49-F238E27FC236}">
                <a16:creationId xmlns:a16="http://schemas.microsoft.com/office/drawing/2014/main" id="{68528586-37BC-16F9-F084-DFB4B54BCA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6552" y="2758041"/>
            <a:ext cx="208063" cy="1872564"/>
          </a:xfrm>
          <a:prstGeom prst="can">
            <a:avLst>
              <a:gd name="adj" fmla="val 34375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/>
          </a:p>
        </p:txBody>
      </p:sp>
      <p:cxnSp>
        <p:nvCxnSpPr>
          <p:cNvPr id="116" name="AutoShape 34">
            <a:extLst>
              <a:ext uri="{FF2B5EF4-FFF2-40B4-BE49-F238E27FC236}">
                <a16:creationId xmlns:a16="http://schemas.microsoft.com/office/drawing/2014/main" id="{0924813D-5834-E786-6F78-DD34DBF53F4B}"/>
              </a:ext>
            </a:extLst>
          </p:cNvPr>
          <p:cNvCxnSpPr>
            <a:cxnSpLocks noChangeShapeType="1"/>
            <a:endCxn id="98" idx="0"/>
          </p:cNvCxnSpPr>
          <p:nvPr/>
        </p:nvCxnSpPr>
        <p:spPr bwMode="auto">
          <a:xfrm rot="5400000">
            <a:off x="1757965" y="2557244"/>
            <a:ext cx="447426" cy="372854"/>
          </a:xfrm>
          <a:prstGeom prst="bentConnector3">
            <a:avLst>
              <a:gd name="adj1" fmla="val 50000"/>
            </a:avLst>
          </a:prstGeom>
          <a:noFill/>
          <a:ln w="15875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DNA-Sequenzierung nach Sanger</a:t>
            </a:r>
          </a:p>
        </p:txBody>
      </p:sp>
      <p:sp>
        <p:nvSpPr>
          <p:cNvPr id="37" name="Rectangle 15">
            <a:extLst>
              <a:ext uri="{FF2B5EF4-FFF2-40B4-BE49-F238E27FC236}">
                <a16:creationId xmlns:a16="http://schemas.microsoft.com/office/drawing/2014/main" id="{C727FCF0-FAD0-D637-BE1B-08DF457A8F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9267" y="1711881"/>
            <a:ext cx="36663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Base</a:t>
            </a:r>
          </a:p>
        </p:txBody>
      </p:sp>
      <p:sp>
        <p:nvSpPr>
          <p:cNvPr id="42" name="Rectangle 20">
            <a:extLst>
              <a:ext uri="{FF2B5EF4-FFF2-40B4-BE49-F238E27FC236}">
                <a16:creationId xmlns:a16="http://schemas.microsoft.com/office/drawing/2014/main" id="{4C54A7C9-31E3-3453-5EDB-6922641099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366" y="3107285"/>
            <a:ext cx="104247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800" spc="10" dirty="0" err="1">
                <a:solidFill>
                  <a:srgbClr val="0D0C0C"/>
                </a:solidFill>
                <a:latin typeface="AvenirNext LT Pro Cn" panose="020B0506020202020204" pitchFamily="34" charset="77"/>
              </a:rPr>
              <a:t>Photodetektion</a:t>
            </a:r>
            <a:endParaRPr lang="de-DE" altLang="de-DE" sz="800" spc="10" dirty="0">
              <a:solidFill>
                <a:srgbClr val="0D0C0C"/>
              </a:solidFill>
              <a:latin typeface="AvenirNext LT Pro Cn" panose="020B0506020202020204" pitchFamily="34" charset="77"/>
            </a:endParaRPr>
          </a:p>
        </p:txBody>
      </p:sp>
      <p:sp>
        <p:nvSpPr>
          <p:cNvPr id="97" name="Rectangle 20">
            <a:extLst>
              <a:ext uri="{FF2B5EF4-FFF2-40B4-BE49-F238E27FC236}">
                <a16:creationId xmlns:a16="http://schemas.microsoft.com/office/drawing/2014/main" id="{B2F07709-08BB-6E78-07FF-24634F38A3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402" y="2967384"/>
            <a:ext cx="646281" cy="14264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/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188913" algn="l"/>
                <a:tab pos="479425" algn="ctr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	 1</a:t>
            </a:r>
          </a:p>
          <a:p>
            <a:pPr>
              <a:spcBef>
                <a:spcPct val="0"/>
              </a:spcBef>
              <a:buClrTx/>
            </a:pP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</a:pP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  <a:tabLst>
                <a:tab pos="115200" algn="l"/>
                <a:tab pos="151200" algn="l"/>
                <a:tab pos="187200" algn="l"/>
                <a:tab pos="478800" algn="ctr"/>
              </a:tabLst>
            </a:pP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dATP</a:t>
            </a:r>
            <a:r>
              <a:rPr lang="de-DE" altLang="de-DE" sz="800" b="0" dirty="0">
                <a:latin typeface="AvenirNext LT Pro Cn" panose="020B0506020202020204" pitchFamily="34" charset="77"/>
              </a:rPr>
              <a:t>*</a:t>
            </a:r>
            <a:br>
              <a:rPr lang="de-DE" altLang="de-DE" sz="800" b="0" dirty="0">
                <a:latin typeface="AvenirNext LT Pro Cn" panose="020B0506020202020204" pitchFamily="34" charset="77"/>
              </a:rPr>
            </a:b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dCTP</a:t>
            </a: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  <a:tabLst>
                <a:tab pos="115200" algn="l"/>
                <a:tab pos="151200" algn="l"/>
                <a:tab pos="187200" algn="l"/>
                <a:tab pos="478800" algn="ctr"/>
              </a:tabLst>
            </a:pP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dGTP</a:t>
            </a: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  <a:tabLst>
                <a:tab pos="115200" algn="l"/>
                <a:tab pos="151200" algn="l"/>
                <a:tab pos="187200" algn="l"/>
                <a:tab pos="478800" algn="ctr"/>
              </a:tabLst>
            </a:pP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dTTP</a:t>
            </a:r>
            <a:br>
              <a:rPr lang="de-DE" altLang="de-DE" sz="800" b="0" dirty="0">
                <a:latin typeface="AvenirNext LT Pro Cn" panose="020B0506020202020204" pitchFamily="34" charset="77"/>
              </a:rPr>
            </a:b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</a:rPr>
              <a:t>ddGTP</a:t>
            </a:r>
            <a:endParaRPr lang="de-DE" altLang="de-DE" sz="800" b="0" dirty="0">
              <a:solidFill>
                <a:schemeClr val="accent5">
                  <a:lumMod val="75000"/>
                </a:schemeClr>
              </a:solidFill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CC</a:t>
            </a:r>
            <a:r>
              <a:rPr lang="de-DE" altLang="de-DE" sz="800" b="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</a:rPr>
              <a:t>G</a:t>
            </a: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CCGATT</a:t>
            </a:r>
            <a:r>
              <a:rPr lang="de-DE" altLang="de-DE" sz="800" b="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</a:rPr>
              <a:t>G</a:t>
            </a:r>
          </a:p>
        </p:txBody>
      </p:sp>
      <p:sp>
        <p:nvSpPr>
          <p:cNvPr id="98" name="Rectangle 22">
            <a:extLst>
              <a:ext uri="{FF2B5EF4-FFF2-40B4-BE49-F238E27FC236}">
                <a16:creationId xmlns:a16="http://schemas.microsoft.com/office/drawing/2014/main" id="{93EF6034-4C2D-E08A-227E-3E34DBF3B2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2110" y="2967384"/>
            <a:ext cx="646281" cy="14264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/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188913" algn="l"/>
                <a:tab pos="479425" algn="ctr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	 2</a:t>
            </a:r>
          </a:p>
          <a:p>
            <a:pPr>
              <a:spcBef>
                <a:spcPct val="0"/>
              </a:spcBef>
              <a:buClrTx/>
            </a:pP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</a:pP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  <a:tabLst>
                <a:tab pos="115200" algn="l"/>
                <a:tab pos="187200" algn="l"/>
                <a:tab pos="478800" algn="ctr"/>
              </a:tabLst>
            </a:pP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dATP</a:t>
            </a:r>
            <a:r>
              <a:rPr lang="de-DE" altLang="de-DE" sz="800" b="0" dirty="0">
                <a:latin typeface="AvenirNext LT Pro Cn" panose="020B0506020202020204" pitchFamily="34" charset="77"/>
              </a:rPr>
              <a:t>*</a:t>
            </a:r>
            <a:br>
              <a:rPr lang="de-DE" altLang="de-DE" sz="800" b="0" dirty="0">
                <a:latin typeface="AvenirNext LT Pro Cn" panose="020B0506020202020204" pitchFamily="34" charset="77"/>
              </a:rPr>
            </a:b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dCTP</a:t>
            </a: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  <a:tabLst>
                <a:tab pos="115200" algn="l"/>
                <a:tab pos="187200" algn="l"/>
                <a:tab pos="478800" algn="ctr"/>
              </a:tabLst>
            </a:pP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dGTP</a:t>
            </a: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  <a:tabLst>
                <a:tab pos="115200" algn="l"/>
                <a:tab pos="187200" algn="l"/>
                <a:tab pos="478800" algn="ctr"/>
              </a:tabLst>
            </a:pP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dTTP</a:t>
            </a:r>
            <a:br>
              <a:rPr lang="de-DE" altLang="de-DE" sz="800" b="0" dirty="0">
                <a:latin typeface="AvenirNext LT Pro Cn" panose="020B0506020202020204" pitchFamily="34" charset="77"/>
              </a:rPr>
            </a:b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solidFill>
                  <a:schemeClr val="accent6"/>
                </a:solidFill>
                <a:latin typeface="AvenirNext LT Pro Cn" panose="020B0506020202020204" pitchFamily="34" charset="77"/>
              </a:rPr>
              <a:t>ddATP</a:t>
            </a:r>
            <a:endParaRPr lang="de-DE" altLang="de-DE" sz="800" b="0" dirty="0">
              <a:solidFill>
                <a:schemeClr val="accent6"/>
              </a:solidFill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CCG</a:t>
            </a:r>
            <a:r>
              <a:rPr lang="de-DE" altLang="de-DE" sz="800" b="0" dirty="0">
                <a:solidFill>
                  <a:schemeClr val="accent6"/>
                </a:solidFill>
                <a:latin typeface="AvenirNext LT Pro Cn" panose="020B0506020202020204" pitchFamily="34" charset="77"/>
              </a:rPr>
              <a:t>A</a:t>
            </a: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CCGATTGC</a:t>
            </a:r>
            <a:r>
              <a:rPr lang="de-DE" altLang="de-DE" sz="800" b="0" dirty="0">
                <a:solidFill>
                  <a:schemeClr val="accent6"/>
                </a:solidFill>
                <a:latin typeface="AvenirNext LT Pro Cn" panose="020B0506020202020204" pitchFamily="34" charset="77"/>
              </a:rPr>
              <a:t>A</a:t>
            </a:r>
          </a:p>
        </p:txBody>
      </p:sp>
      <p:sp>
        <p:nvSpPr>
          <p:cNvPr id="99" name="Rectangle 23">
            <a:extLst>
              <a:ext uri="{FF2B5EF4-FFF2-40B4-BE49-F238E27FC236}">
                <a16:creationId xmlns:a16="http://schemas.microsoft.com/office/drawing/2014/main" id="{FD5DF1BF-0713-CB5B-523E-271D073D40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7819" y="2967384"/>
            <a:ext cx="646281" cy="14264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/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188913" algn="l"/>
                <a:tab pos="479425" algn="ctr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	 3</a:t>
            </a:r>
          </a:p>
          <a:p>
            <a:pPr>
              <a:spcBef>
                <a:spcPct val="0"/>
              </a:spcBef>
              <a:buClrTx/>
            </a:pP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</a:pP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  <a:tabLst>
                <a:tab pos="115200" algn="l"/>
                <a:tab pos="187200" algn="l"/>
                <a:tab pos="478800" algn="ctr"/>
              </a:tabLst>
            </a:pP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dATP</a:t>
            </a:r>
            <a:r>
              <a:rPr lang="de-DE" altLang="de-DE" sz="800" b="0" dirty="0">
                <a:latin typeface="AvenirNext LT Pro Cn" panose="020B0506020202020204" pitchFamily="34" charset="77"/>
              </a:rPr>
              <a:t>*</a:t>
            </a:r>
            <a:br>
              <a:rPr lang="de-DE" altLang="de-DE" sz="800" b="0" dirty="0">
                <a:latin typeface="AvenirNext LT Pro Cn" panose="020B0506020202020204" pitchFamily="34" charset="77"/>
              </a:rPr>
            </a:b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dCTP</a:t>
            </a: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  <a:tabLst>
                <a:tab pos="115200" algn="l"/>
                <a:tab pos="187200" algn="l"/>
                <a:tab pos="478800" algn="ctr"/>
              </a:tabLst>
            </a:pP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dGTP</a:t>
            </a: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  <a:tabLst>
                <a:tab pos="115200" algn="l"/>
                <a:tab pos="187200" algn="l"/>
                <a:tab pos="478800" algn="ctr"/>
              </a:tabLst>
            </a:pP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dTTP</a:t>
            </a:r>
            <a:br>
              <a:rPr lang="de-DE" altLang="de-DE" sz="800" b="0" dirty="0">
                <a:latin typeface="AvenirNext LT Pro Cn" panose="020B0506020202020204" pitchFamily="34" charset="77"/>
              </a:rPr>
            </a:b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solidFill>
                  <a:srgbClr val="772367"/>
                </a:solidFill>
                <a:latin typeface="AvenirNext LT Pro Cn" panose="020B0506020202020204" pitchFamily="34" charset="77"/>
              </a:rPr>
              <a:t>ddTTP</a:t>
            </a:r>
            <a:endParaRPr lang="de-DE" altLang="de-DE" sz="800" b="0" dirty="0">
              <a:solidFill>
                <a:srgbClr val="772367"/>
              </a:solidFill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CCGA</a:t>
            </a:r>
            <a:r>
              <a:rPr lang="de-DE" altLang="de-DE" sz="800" b="0" dirty="0">
                <a:solidFill>
                  <a:srgbClr val="772367"/>
                </a:solidFill>
                <a:latin typeface="AvenirNext LT Pro Cn" panose="020B0506020202020204" pitchFamily="34" charset="77"/>
              </a:rPr>
              <a:t>T</a:t>
            </a: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CCGAT</a:t>
            </a:r>
            <a:r>
              <a:rPr lang="de-DE" altLang="de-DE" sz="800" b="0" dirty="0">
                <a:solidFill>
                  <a:srgbClr val="772367"/>
                </a:solidFill>
                <a:latin typeface="AvenirNext LT Pro Cn" panose="020B0506020202020204" pitchFamily="34" charset="77"/>
              </a:rPr>
              <a:t>T</a:t>
            </a: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CCGATTGCA</a:t>
            </a:r>
            <a:r>
              <a:rPr lang="de-DE" altLang="de-DE" sz="800" b="0" dirty="0">
                <a:solidFill>
                  <a:srgbClr val="772367"/>
                </a:solidFill>
                <a:latin typeface="AvenirNext LT Pro Cn" panose="020B0506020202020204" pitchFamily="34" charset="77"/>
              </a:rPr>
              <a:t>T</a:t>
            </a:r>
          </a:p>
        </p:txBody>
      </p:sp>
      <p:sp>
        <p:nvSpPr>
          <p:cNvPr id="100" name="Rectangle 24">
            <a:extLst>
              <a:ext uri="{FF2B5EF4-FFF2-40B4-BE49-F238E27FC236}">
                <a16:creationId xmlns:a16="http://schemas.microsoft.com/office/drawing/2014/main" id="{B98463CF-D6F8-51F9-4CB1-D385679E1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3813" y="2967384"/>
            <a:ext cx="646281" cy="14264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/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188913" algn="l"/>
                <a:tab pos="479425" algn="ctr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	 4</a:t>
            </a:r>
          </a:p>
          <a:p>
            <a:pPr>
              <a:spcBef>
                <a:spcPct val="0"/>
              </a:spcBef>
              <a:buClrTx/>
            </a:pP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</a:pP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  <a:tabLst>
                <a:tab pos="115200" algn="l"/>
                <a:tab pos="187200" algn="l"/>
                <a:tab pos="478800" algn="ctr"/>
              </a:tabLst>
            </a:pP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dATP</a:t>
            </a:r>
            <a:r>
              <a:rPr lang="de-DE" altLang="de-DE" sz="800" b="0" dirty="0">
                <a:latin typeface="AvenirNext LT Pro Cn" panose="020B0506020202020204" pitchFamily="34" charset="77"/>
              </a:rPr>
              <a:t>*</a:t>
            </a:r>
            <a:br>
              <a:rPr lang="de-DE" altLang="de-DE" sz="800" b="0" dirty="0">
                <a:latin typeface="AvenirNext LT Pro Cn" panose="020B0506020202020204" pitchFamily="34" charset="77"/>
              </a:rPr>
            </a:b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dCTP</a:t>
            </a: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  <a:tabLst>
                <a:tab pos="115200" algn="l"/>
                <a:tab pos="187200" algn="l"/>
                <a:tab pos="478800" algn="ctr"/>
              </a:tabLst>
            </a:pP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dGTP</a:t>
            </a:r>
            <a:endParaRPr lang="de-DE" altLang="de-DE" sz="800" b="0" dirty="0"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  <a:tabLst>
                <a:tab pos="115200" algn="l"/>
                <a:tab pos="187200" algn="l"/>
                <a:tab pos="478800" algn="ctr"/>
              </a:tabLst>
            </a:pP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latin typeface="AvenirNext LT Pro Cn" panose="020B0506020202020204" pitchFamily="34" charset="77"/>
              </a:rPr>
              <a:t>dTTP</a:t>
            </a:r>
            <a:br>
              <a:rPr lang="de-DE" altLang="de-DE" sz="800" b="0" dirty="0">
                <a:latin typeface="AvenirNext LT Pro Cn" panose="020B0506020202020204" pitchFamily="34" charset="77"/>
              </a:rPr>
            </a:br>
            <a:r>
              <a:rPr lang="de-DE" altLang="de-DE" sz="800" b="0" dirty="0">
                <a:latin typeface="AvenirNext LT Pro Cn" panose="020B0506020202020204" pitchFamily="34" charset="77"/>
              </a:rPr>
              <a:t>	</a:t>
            </a:r>
            <a:r>
              <a:rPr lang="de-DE" altLang="de-DE" sz="800" b="0" dirty="0" err="1">
                <a:solidFill>
                  <a:schemeClr val="accent2"/>
                </a:solidFill>
                <a:latin typeface="AvenirNext LT Pro Cn" panose="020B0506020202020204" pitchFamily="34" charset="77"/>
              </a:rPr>
              <a:t>ddCTP</a:t>
            </a:r>
            <a:endParaRPr lang="de-DE" altLang="de-DE" sz="800" b="0" dirty="0">
              <a:solidFill>
                <a:schemeClr val="accent2"/>
              </a:solidFill>
              <a:latin typeface="AvenirNext LT Pro Cn" panose="020B0506020202020204" pitchFamily="34" charset="77"/>
            </a:endParaRP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solidFill>
                  <a:schemeClr val="accent2"/>
                </a:solidFill>
                <a:latin typeface="AvenirNext LT Pro Cn" panose="020B0506020202020204" pitchFamily="34" charset="77"/>
              </a:rPr>
              <a:t>C</a:t>
            </a: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C</a:t>
            </a:r>
            <a:r>
              <a:rPr lang="de-DE" altLang="de-DE" sz="800" b="0" dirty="0">
                <a:solidFill>
                  <a:schemeClr val="accent2"/>
                </a:solidFill>
                <a:latin typeface="AvenirNext LT Pro Cn" panose="020B0506020202020204" pitchFamily="34" charset="77"/>
              </a:rPr>
              <a:t>C</a:t>
            </a:r>
          </a:p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Cn" panose="020B0506020202020204" pitchFamily="34" charset="77"/>
              </a:rPr>
              <a:t>CCGATTG</a:t>
            </a:r>
            <a:r>
              <a:rPr lang="de-DE" altLang="de-DE" sz="800" b="0" dirty="0">
                <a:solidFill>
                  <a:schemeClr val="accent2"/>
                </a:solidFill>
                <a:latin typeface="AvenirNext LT Pro Cn" panose="020B0506020202020204" pitchFamily="34" charset="77"/>
              </a:rPr>
              <a:t>C</a:t>
            </a:r>
          </a:p>
        </p:txBody>
      </p:sp>
      <p:sp>
        <p:nvSpPr>
          <p:cNvPr id="106" name="Rectangle 30">
            <a:extLst>
              <a:ext uri="{FF2B5EF4-FFF2-40B4-BE49-F238E27FC236}">
                <a16:creationId xmlns:a16="http://schemas.microsoft.com/office/drawing/2014/main" id="{B3FE8E21-047E-A528-75F9-9069AB65C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402" y="3156079"/>
            <a:ext cx="2833692" cy="1546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800" dirty="0">
                <a:latin typeface="AvenirNext LT Pro Cn" panose="020B0506020202020204" pitchFamily="34" charset="77"/>
              </a:rPr>
              <a:t>+ DNA-Polymerase</a:t>
            </a:r>
          </a:p>
        </p:txBody>
      </p:sp>
      <p:cxnSp>
        <p:nvCxnSpPr>
          <p:cNvPr id="107" name="AutoShape 31">
            <a:extLst>
              <a:ext uri="{FF2B5EF4-FFF2-40B4-BE49-F238E27FC236}">
                <a16:creationId xmlns:a16="http://schemas.microsoft.com/office/drawing/2014/main" id="{99188168-6226-3B5A-C0EF-3038419F2CF6}"/>
              </a:ext>
            </a:extLst>
          </p:cNvPr>
          <p:cNvCxnSpPr>
            <a:cxnSpLocks noChangeShapeType="1"/>
            <a:endCxn id="97" idx="0"/>
          </p:cNvCxnSpPr>
          <p:nvPr/>
        </p:nvCxnSpPr>
        <p:spPr bwMode="auto">
          <a:xfrm rot="10800000" flipV="1">
            <a:off x="1049544" y="2519956"/>
            <a:ext cx="1118565" cy="447427"/>
          </a:xfrm>
          <a:prstGeom prst="bentConnector2">
            <a:avLst/>
          </a:prstGeom>
          <a:noFill/>
          <a:ln w="15875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" name="AutoShape 32">
            <a:extLst>
              <a:ext uri="{FF2B5EF4-FFF2-40B4-BE49-F238E27FC236}">
                <a16:creationId xmlns:a16="http://schemas.microsoft.com/office/drawing/2014/main" id="{C63DE540-1CD3-227D-B12C-97AE7757246A}"/>
              </a:ext>
            </a:extLst>
          </p:cNvPr>
          <p:cNvCxnSpPr>
            <a:cxnSpLocks noChangeShapeType="1"/>
            <a:endCxn id="99" idx="0"/>
          </p:cNvCxnSpPr>
          <p:nvPr/>
        </p:nvCxnSpPr>
        <p:spPr bwMode="auto">
          <a:xfrm rot="16200000" flipH="1">
            <a:off x="2130819" y="2557243"/>
            <a:ext cx="447426" cy="372856"/>
          </a:xfrm>
          <a:prstGeom prst="bentConnector3">
            <a:avLst>
              <a:gd name="adj1" fmla="val 50000"/>
            </a:avLst>
          </a:prstGeom>
          <a:noFill/>
          <a:ln w="15875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3" name="AutoShape 33">
            <a:extLst>
              <a:ext uri="{FF2B5EF4-FFF2-40B4-BE49-F238E27FC236}">
                <a16:creationId xmlns:a16="http://schemas.microsoft.com/office/drawing/2014/main" id="{19298A29-57BF-10BF-7AB3-06C2F65CFEEF}"/>
              </a:ext>
            </a:extLst>
          </p:cNvPr>
          <p:cNvCxnSpPr>
            <a:cxnSpLocks noChangeShapeType="1"/>
            <a:endCxn id="100" idx="0"/>
          </p:cNvCxnSpPr>
          <p:nvPr/>
        </p:nvCxnSpPr>
        <p:spPr bwMode="auto">
          <a:xfrm>
            <a:off x="2168104" y="2519959"/>
            <a:ext cx="1068850" cy="447425"/>
          </a:xfrm>
          <a:prstGeom prst="bentConnector2">
            <a:avLst/>
          </a:prstGeom>
          <a:noFill/>
          <a:ln w="15875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5" name="Rectangle 18">
            <a:extLst>
              <a:ext uri="{FF2B5EF4-FFF2-40B4-BE49-F238E27FC236}">
                <a16:creationId xmlns:a16="http://schemas.microsoft.com/office/drawing/2014/main" id="{FF2D8887-68C1-8D4C-A7E0-07C35EA5B7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9405" y="1756039"/>
            <a:ext cx="1423083" cy="2154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de-DE" altLang="de-DE" sz="800" dirty="0">
                <a:latin typeface="AvenirNext LT Pro MediumCn" panose="020B0506020202020204" pitchFamily="34" charset="77"/>
              </a:rPr>
              <a:t>DNA-Fragment in Lösung</a:t>
            </a:r>
          </a:p>
        </p:txBody>
      </p:sp>
      <p:sp>
        <p:nvSpPr>
          <p:cNvPr id="48" name="Rectangle 18">
            <a:extLst>
              <a:ext uri="{FF2B5EF4-FFF2-40B4-BE49-F238E27FC236}">
                <a16:creationId xmlns:a16="http://schemas.microsoft.com/office/drawing/2014/main" id="{186BBFA1-EA13-5701-8032-5E3280647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9405" y="2010529"/>
            <a:ext cx="142308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de-DE" altLang="de-DE" sz="800" dirty="0">
                <a:latin typeface="AvenirNext LT Pro MediumCn" panose="020B0506020202020204" pitchFamily="34" charset="77"/>
              </a:rPr>
              <a:t>3’      GGCTAACGTA      5’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5’      Primer-Zugabe</a:t>
            </a:r>
          </a:p>
        </p:txBody>
      </p:sp>
      <p:sp>
        <p:nvSpPr>
          <p:cNvPr id="49" name="Rectangle 18">
            <a:extLst>
              <a:ext uri="{FF2B5EF4-FFF2-40B4-BE49-F238E27FC236}">
                <a16:creationId xmlns:a16="http://schemas.microsoft.com/office/drawing/2014/main" id="{DC807094-3DDD-8D05-4E34-C987EADAA2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9404" y="2394736"/>
            <a:ext cx="1423084" cy="2154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de-DE" altLang="de-DE" sz="800" dirty="0">
                <a:latin typeface="AvenirNext LT Pro MediumCn" panose="020B0506020202020204" pitchFamily="34" charset="77"/>
              </a:rPr>
              <a:t>Aufteilen in vier Portionen</a:t>
            </a:r>
          </a:p>
        </p:txBody>
      </p:sp>
      <p:sp>
        <p:nvSpPr>
          <p:cNvPr id="127" name="Rectangle 25">
            <a:extLst>
              <a:ext uri="{FF2B5EF4-FFF2-40B4-BE49-F238E27FC236}">
                <a16:creationId xmlns:a16="http://schemas.microsoft.com/office/drawing/2014/main" id="{5E21C13A-C00C-74F4-9BE8-BF44EC190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991" y="4363239"/>
            <a:ext cx="298283" cy="198856"/>
          </a:xfrm>
          <a:prstGeom prst="rect">
            <a:avLst/>
          </a:prstGeom>
          <a:solidFill>
            <a:srgbClr val="772367"/>
          </a:solidFill>
          <a:ln>
            <a:noFill/>
          </a:ln>
          <a:effectLst/>
        </p:spPr>
        <p:txBody>
          <a:bodyPr wrap="none"/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188913" algn="l"/>
                <a:tab pos="479425" algn="ctr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1000" b="0" dirty="0">
                <a:solidFill>
                  <a:schemeClr val="bg1"/>
                </a:solidFill>
                <a:latin typeface="AvenirNext LT Pro MediumCn" panose="020B0506020202020204" pitchFamily="34" charset="77"/>
              </a:rPr>
              <a:t>T</a:t>
            </a:r>
          </a:p>
        </p:txBody>
      </p:sp>
      <p:sp>
        <p:nvSpPr>
          <p:cNvPr id="128" name="Rectangle 25">
            <a:extLst>
              <a:ext uri="{FF2B5EF4-FFF2-40B4-BE49-F238E27FC236}">
                <a16:creationId xmlns:a16="http://schemas.microsoft.com/office/drawing/2014/main" id="{558A5DF7-DBD6-9E14-C356-89B99B3806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8426" y="4363239"/>
            <a:ext cx="298283" cy="19885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wrap="none"/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188913" algn="l"/>
                <a:tab pos="479425" algn="ctr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1000" b="0" dirty="0">
                <a:solidFill>
                  <a:schemeClr val="bg1"/>
                </a:solidFill>
                <a:latin typeface="AvenirNext LT Pro MediumCn" panose="020B0506020202020204" pitchFamily="34" charset="77"/>
              </a:rPr>
              <a:t>A</a:t>
            </a:r>
          </a:p>
        </p:txBody>
      </p:sp>
      <p:sp>
        <p:nvSpPr>
          <p:cNvPr id="129" name="Rectangle 25">
            <a:extLst>
              <a:ext uri="{FF2B5EF4-FFF2-40B4-BE49-F238E27FC236}">
                <a16:creationId xmlns:a16="http://schemas.microsoft.com/office/drawing/2014/main" id="{59E86CA0-B409-2D17-2757-5EBDC5405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510" y="4363239"/>
            <a:ext cx="298283" cy="19885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txBody>
          <a:bodyPr wrap="none"/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188913" algn="l"/>
                <a:tab pos="479425" algn="ctr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1000" b="0" dirty="0">
                <a:solidFill>
                  <a:schemeClr val="bg1"/>
                </a:solidFill>
                <a:latin typeface="AvenirNext LT Pro MediumCn" panose="020B0506020202020204" pitchFamily="34" charset="77"/>
              </a:rPr>
              <a:t>G</a:t>
            </a:r>
          </a:p>
        </p:txBody>
      </p:sp>
      <p:sp>
        <p:nvSpPr>
          <p:cNvPr id="130" name="Rectangle 25">
            <a:extLst>
              <a:ext uri="{FF2B5EF4-FFF2-40B4-BE49-F238E27FC236}">
                <a16:creationId xmlns:a16="http://schemas.microsoft.com/office/drawing/2014/main" id="{0580F9B3-2299-4E02-8B5D-D337C5F63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5960" y="4363239"/>
            <a:ext cx="298283" cy="19885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/>
          <a:lstStyle>
            <a:lvl1pPr>
              <a:spcBef>
                <a:spcPct val="20000"/>
              </a:spcBef>
              <a:buClr>
                <a:schemeClr val="accent2"/>
              </a:buClr>
              <a:tabLst>
                <a:tab pos="188913" algn="l"/>
                <a:tab pos="479425" algn="ctr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387350" indent="-3175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7663" indent="-22860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88913" algn="l"/>
                <a:tab pos="479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de-DE" altLang="de-DE" sz="1000" b="0" dirty="0">
                <a:solidFill>
                  <a:schemeClr val="bg1"/>
                </a:solidFill>
                <a:latin typeface="AvenirNext LT Pro MediumCn" panose="020B0506020202020204" pitchFamily="34" charset="77"/>
              </a:rPr>
              <a:t>C</a:t>
            </a:r>
          </a:p>
        </p:txBody>
      </p:sp>
      <p:sp>
        <p:nvSpPr>
          <p:cNvPr id="50" name="Rectangle 17">
            <a:extLst>
              <a:ext uri="{FF2B5EF4-FFF2-40B4-BE49-F238E27FC236}">
                <a16:creationId xmlns:a16="http://schemas.microsoft.com/office/drawing/2014/main" id="{2347F6A3-91C4-6274-8712-E86DAB06D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7198" y="2223851"/>
            <a:ext cx="90000" cy="1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/>
          </a:p>
        </p:txBody>
      </p:sp>
      <p:sp>
        <p:nvSpPr>
          <p:cNvPr id="53" name="Rectangle 81">
            <a:extLst>
              <a:ext uri="{FF2B5EF4-FFF2-40B4-BE49-F238E27FC236}">
                <a16:creationId xmlns:a16="http://schemas.microsoft.com/office/drawing/2014/main" id="{6CCBD21D-B5DB-EEEC-DE4A-9659492208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0883" y="2758041"/>
            <a:ext cx="102498" cy="19367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/>
          </a:p>
        </p:txBody>
      </p:sp>
      <p:sp>
        <p:nvSpPr>
          <p:cNvPr id="55" name="AutoShape 94">
            <a:extLst>
              <a:ext uri="{FF2B5EF4-FFF2-40B4-BE49-F238E27FC236}">
                <a16:creationId xmlns:a16="http://schemas.microsoft.com/office/drawing/2014/main" id="{27D884C0-8017-68D2-EF08-E148201B5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5548" y="3341500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 dirty="0"/>
              <a:t>    </a:t>
            </a:r>
          </a:p>
        </p:txBody>
      </p:sp>
      <p:sp>
        <p:nvSpPr>
          <p:cNvPr id="56" name="AutoShape 95">
            <a:extLst>
              <a:ext uri="{FF2B5EF4-FFF2-40B4-BE49-F238E27FC236}">
                <a16:creationId xmlns:a16="http://schemas.microsoft.com/office/drawing/2014/main" id="{827A609C-B5B2-CAAD-EDFA-CBECB1680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8046" y="3341500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 dirty="0"/>
              <a:t>    </a:t>
            </a:r>
          </a:p>
        </p:txBody>
      </p:sp>
      <p:sp>
        <p:nvSpPr>
          <p:cNvPr id="57" name="AutoShape 96">
            <a:extLst>
              <a:ext uri="{FF2B5EF4-FFF2-40B4-BE49-F238E27FC236}">
                <a16:creationId xmlns:a16="http://schemas.microsoft.com/office/drawing/2014/main" id="{8B2E7AAC-44E2-9250-C06F-064947A1E1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0544" y="3341500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 dirty="0"/>
              <a:t>    </a:t>
            </a:r>
          </a:p>
        </p:txBody>
      </p:sp>
      <p:sp>
        <p:nvSpPr>
          <p:cNvPr id="58" name="AutoShape 97">
            <a:extLst>
              <a:ext uri="{FF2B5EF4-FFF2-40B4-BE49-F238E27FC236}">
                <a16:creationId xmlns:a16="http://schemas.microsoft.com/office/drawing/2014/main" id="{CE0DE4CD-5020-1CA8-F628-AB63F68DED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3042" y="3341500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    </a:t>
            </a:r>
          </a:p>
        </p:txBody>
      </p:sp>
      <p:sp>
        <p:nvSpPr>
          <p:cNvPr id="59" name="AutoShape 98">
            <a:extLst>
              <a:ext uri="{FF2B5EF4-FFF2-40B4-BE49-F238E27FC236}">
                <a16:creationId xmlns:a16="http://schemas.microsoft.com/office/drawing/2014/main" id="{DB4AE498-79CF-0B3F-D9E4-BFE370131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5540" y="3341500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    </a:t>
            </a:r>
          </a:p>
        </p:txBody>
      </p:sp>
      <p:sp>
        <p:nvSpPr>
          <p:cNvPr id="60" name="AutoShape 100">
            <a:extLst>
              <a:ext uri="{FF2B5EF4-FFF2-40B4-BE49-F238E27FC236}">
                <a16:creationId xmlns:a16="http://schemas.microsoft.com/office/drawing/2014/main" id="{DDDFC213-3BBC-43BD-FD95-F003A06109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5548" y="3546496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 dirty="0"/>
              <a:t>    </a:t>
            </a:r>
          </a:p>
        </p:txBody>
      </p:sp>
      <p:sp>
        <p:nvSpPr>
          <p:cNvPr id="61" name="AutoShape 101">
            <a:extLst>
              <a:ext uri="{FF2B5EF4-FFF2-40B4-BE49-F238E27FC236}">
                <a16:creationId xmlns:a16="http://schemas.microsoft.com/office/drawing/2014/main" id="{366EDF94-BF37-6EA4-643F-3C5DAC88D4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8046" y="3546496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    </a:t>
            </a:r>
          </a:p>
        </p:txBody>
      </p:sp>
      <p:sp>
        <p:nvSpPr>
          <p:cNvPr id="62" name="AutoShape 102">
            <a:extLst>
              <a:ext uri="{FF2B5EF4-FFF2-40B4-BE49-F238E27FC236}">
                <a16:creationId xmlns:a16="http://schemas.microsoft.com/office/drawing/2014/main" id="{9C744622-C0C6-2A1B-F4DC-1410D83832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0544" y="3546496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    </a:t>
            </a:r>
          </a:p>
        </p:txBody>
      </p:sp>
      <p:sp>
        <p:nvSpPr>
          <p:cNvPr id="63" name="AutoShape 103">
            <a:extLst>
              <a:ext uri="{FF2B5EF4-FFF2-40B4-BE49-F238E27FC236}">
                <a16:creationId xmlns:a16="http://schemas.microsoft.com/office/drawing/2014/main" id="{B3FB4A53-3A6E-EB36-B7C7-DF8DBB168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3042" y="3546496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 dirty="0"/>
              <a:t>    </a:t>
            </a:r>
          </a:p>
        </p:txBody>
      </p:sp>
      <p:sp>
        <p:nvSpPr>
          <p:cNvPr id="64" name="AutoShape 104">
            <a:extLst>
              <a:ext uri="{FF2B5EF4-FFF2-40B4-BE49-F238E27FC236}">
                <a16:creationId xmlns:a16="http://schemas.microsoft.com/office/drawing/2014/main" id="{185612E2-29EB-97C1-74F3-B0E5047D35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5540" y="3546496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 dirty="0"/>
              <a:t>    </a:t>
            </a:r>
          </a:p>
        </p:txBody>
      </p:sp>
      <p:sp>
        <p:nvSpPr>
          <p:cNvPr id="65" name="AutoShape 106">
            <a:extLst>
              <a:ext uri="{FF2B5EF4-FFF2-40B4-BE49-F238E27FC236}">
                <a16:creationId xmlns:a16="http://schemas.microsoft.com/office/drawing/2014/main" id="{32BCA66A-AC5D-6BB7-6DBF-CCF41997F5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5548" y="3751493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    </a:t>
            </a:r>
          </a:p>
        </p:txBody>
      </p:sp>
      <p:sp>
        <p:nvSpPr>
          <p:cNvPr id="66" name="AutoShape 107">
            <a:extLst>
              <a:ext uri="{FF2B5EF4-FFF2-40B4-BE49-F238E27FC236}">
                <a16:creationId xmlns:a16="http://schemas.microsoft.com/office/drawing/2014/main" id="{A396C48E-4136-76F8-D97D-8CDF4B2F6E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8046" y="3751493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    </a:t>
            </a:r>
          </a:p>
        </p:txBody>
      </p:sp>
      <p:sp>
        <p:nvSpPr>
          <p:cNvPr id="67" name="AutoShape 108">
            <a:extLst>
              <a:ext uri="{FF2B5EF4-FFF2-40B4-BE49-F238E27FC236}">
                <a16:creationId xmlns:a16="http://schemas.microsoft.com/office/drawing/2014/main" id="{EECDBC9C-430D-1458-29F5-1407A48C05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0544" y="3751493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 dirty="0"/>
              <a:t>    </a:t>
            </a:r>
          </a:p>
        </p:txBody>
      </p:sp>
      <p:sp>
        <p:nvSpPr>
          <p:cNvPr id="68" name="AutoShape 109">
            <a:extLst>
              <a:ext uri="{FF2B5EF4-FFF2-40B4-BE49-F238E27FC236}">
                <a16:creationId xmlns:a16="http://schemas.microsoft.com/office/drawing/2014/main" id="{B5DC182F-885B-E9FD-CBB5-82ACCA552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3042" y="3751493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    </a:t>
            </a:r>
          </a:p>
        </p:txBody>
      </p:sp>
      <p:sp>
        <p:nvSpPr>
          <p:cNvPr id="69" name="AutoShape 110">
            <a:extLst>
              <a:ext uri="{FF2B5EF4-FFF2-40B4-BE49-F238E27FC236}">
                <a16:creationId xmlns:a16="http://schemas.microsoft.com/office/drawing/2014/main" id="{C032D106-AD89-9A3C-9DB4-2447C3F75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5540" y="3751493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    </a:t>
            </a:r>
          </a:p>
        </p:txBody>
      </p:sp>
      <p:sp>
        <p:nvSpPr>
          <p:cNvPr id="70" name="AutoShape 112">
            <a:extLst>
              <a:ext uri="{FF2B5EF4-FFF2-40B4-BE49-F238E27FC236}">
                <a16:creationId xmlns:a16="http://schemas.microsoft.com/office/drawing/2014/main" id="{D0165757-11CE-6C4E-2454-C2E9CFFE73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5548" y="3956489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 dirty="0"/>
              <a:t>    </a:t>
            </a:r>
          </a:p>
        </p:txBody>
      </p:sp>
      <p:sp>
        <p:nvSpPr>
          <p:cNvPr id="71" name="AutoShape 113">
            <a:extLst>
              <a:ext uri="{FF2B5EF4-FFF2-40B4-BE49-F238E27FC236}">
                <a16:creationId xmlns:a16="http://schemas.microsoft.com/office/drawing/2014/main" id="{D26648E2-F16E-B71A-8C2B-43D920FD29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8046" y="3956489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    </a:t>
            </a:r>
          </a:p>
        </p:txBody>
      </p:sp>
      <p:sp>
        <p:nvSpPr>
          <p:cNvPr id="72" name="AutoShape 114">
            <a:extLst>
              <a:ext uri="{FF2B5EF4-FFF2-40B4-BE49-F238E27FC236}">
                <a16:creationId xmlns:a16="http://schemas.microsoft.com/office/drawing/2014/main" id="{95D1EB79-CE39-FB0F-2A10-51E945C2B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0544" y="3956489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    </a:t>
            </a:r>
          </a:p>
        </p:txBody>
      </p:sp>
      <p:sp>
        <p:nvSpPr>
          <p:cNvPr id="73" name="AutoShape 115">
            <a:extLst>
              <a:ext uri="{FF2B5EF4-FFF2-40B4-BE49-F238E27FC236}">
                <a16:creationId xmlns:a16="http://schemas.microsoft.com/office/drawing/2014/main" id="{D0AD1C00-DAD0-EA7D-68B5-D21141B7B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3042" y="3956489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    </a:t>
            </a:r>
          </a:p>
        </p:txBody>
      </p:sp>
      <p:sp>
        <p:nvSpPr>
          <p:cNvPr id="74" name="AutoShape 116">
            <a:extLst>
              <a:ext uri="{FF2B5EF4-FFF2-40B4-BE49-F238E27FC236}">
                <a16:creationId xmlns:a16="http://schemas.microsoft.com/office/drawing/2014/main" id="{D86427C9-0C5B-737D-7639-9AC0CAE7A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5540" y="3956489"/>
            <a:ext cx="122784" cy="204996"/>
          </a:xfrm>
          <a:prstGeom prst="chevron">
            <a:avLst>
              <a:gd name="adj" fmla="val 4947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 dirty="0"/>
              <a:t>    </a:t>
            </a:r>
          </a:p>
        </p:txBody>
      </p:sp>
      <p:pic>
        <p:nvPicPr>
          <p:cNvPr id="77" name="Picture 132">
            <a:extLst>
              <a:ext uri="{FF2B5EF4-FFF2-40B4-BE49-F238E27FC236}">
                <a16:creationId xmlns:a16="http://schemas.microsoft.com/office/drawing/2014/main" id="{8EC5977B-966B-BF08-EE86-1C46A2C69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004" y="3322476"/>
            <a:ext cx="1137574" cy="891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9CA18E27-9387-60CD-E7B0-198370F98EE4}"/>
              </a:ext>
            </a:extLst>
          </p:cNvPr>
          <p:cNvGrpSpPr/>
          <p:nvPr/>
        </p:nvGrpSpPr>
        <p:grpSpPr>
          <a:xfrm>
            <a:off x="4956015" y="2853949"/>
            <a:ext cx="307494" cy="122066"/>
            <a:chOff x="4907400" y="3079977"/>
            <a:chExt cx="307494" cy="122066"/>
          </a:xfrm>
        </p:grpSpPr>
        <p:sp>
          <p:nvSpPr>
            <p:cNvPr id="78" name="AutoShape 84">
              <a:extLst>
                <a:ext uri="{FF2B5EF4-FFF2-40B4-BE49-F238E27FC236}">
                  <a16:creationId xmlns:a16="http://schemas.microsoft.com/office/drawing/2014/main" id="{FF117AEA-7DF8-E427-70AD-9AD9E1D9CB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00" y="3079977"/>
              <a:ext cx="102498" cy="118706"/>
            </a:xfrm>
            <a:prstGeom prst="chevron">
              <a:avLst>
                <a:gd name="adj" fmla="val 49477"/>
              </a:avLst>
            </a:pr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 dirty="0"/>
                <a:t>    </a:t>
              </a:r>
            </a:p>
          </p:txBody>
        </p:sp>
        <p:sp>
          <p:nvSpPr>
            <p:cNvPr id="79" name="AutoShape 118">
              <a:extLst>
                <a:ext uri="{FF2B5EF4-FFF2-40B4-BE49-F238E27FC236}">
                  <a16:creationId xmlns:a16="http://schemas.microsoft.com/office/drawing/2014/main" id="{CBF4C8FC-7E95-CDC9-04C9-C5161BB9B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9898" y="3079977"/>
              <a:ext cx="102498" cy="118706"/>
            </a:xfrm>
            <a:prstGeom prst="chevron">
              <a:avLst>
                <a:gd name="adj" fmla="val 49477"/>
              </a:avLst>
            </a:pr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 dirty="0"/>
                <a:t>    </a:t>
              </a:r>
            </a:p>
          </p:txBody>
        </p:sp>
        <p:sp>
          <p:nvSpPr>
            <p:cNvPr id="80" name="AutoShape 122">
              <a:extLst>
                <a:ext uri="{FF2B5EF4-FFF2-40B4-BE49-F238E27FC236}">
                  <a16:creationId xmlns:a16="http://schemas.microsoft.com/office/drawing/2014/main" id="{2BED03BF-5459-9CDA-3983-2DC7A625F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396" y="3079977"/>
              <a:ext cx="102498" cy="122066"/>
            </a:xfrm>
            <a:prstGeom prst="chevron">
              <a:avLst>
                <a:gd name="adj" fmla="val 49477"/>
              </a:avLst>
            </a:pr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 dirty="0"/>
                <a:t>    </a:t>
              </a:r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3C306AF4-1065-076B-5E68-6452E03D5FC4}"/>
              </a:ext>
            </a:extLst>
          </p:cNvPr>
          <p:cNvGrpSpPr/>
          <p:nvPr/>
        </p:nvGrpSpPr>
        <p:grpSpPr>
          <a:xfrm>
            <a:off x="4956015" y="3032075"/>
            <a:ext cx="307494" cy="122066"/>
            <a:chOff x="4907400" y="3238999"/>
            <a:chExt cx="307494" cy="122066"/>
          </a:xfrm>
        </p:grpSpPr>
        <p:sp>
          <p:nvSpPr>
            <p:cNvPr id="81" name="AutoShape 141">
              <a:extLst>
                <a:ext uri="{FF2B5EF4-FFF2-40B4-BE49-F238E27FC236}">
                  <a16:creationId xmlns:a16="http://schemas.microsoft.com/office/drawing/2014/main" id="{E6E9DFCF-4FEB-4570-CD26-17BE59BFB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00" y="3238999"/>
              <a:ext cx="102498" cy="119826"/>
            </a:xfrm>
            <a:prstGeom prst="chevron">
              <a:avLst>
                <a:gd name="adj" fmla="val 49477"/>
              </a:avLst>
            </a:pr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/>
                <a:t>    </a:t>
              </a:r>
            </a:p>
          </p:txBody>
        </p:sp>
        <p:sp>
          <p:nvSpPr>
            <p:cNvPr id="82" name="AutoShape 142">
              <a:extLst>
                <a:ext uri="{FF2B5EF4-FFF2-40B4-BE49-F238E27FC236}">
                  <a16:creationId xmlns:a16="http://schemas.microsoft.com/office/drawing/2014/main" id="{E316638B-FDE3-C022-7E7B-3899B4D16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9898" y="3238999"/>
              <a:ext cx="102498" cy="119826"/>
            </a:xfrm>
            <a:prstGeom prst="chevron">
              <a:avLst>
                <a:gd name="adj" fmla="val 49477"/>
              </a:avLst>
            </a:pr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/>
                <a:t>    </a:t>
              </a:r>
            </a:p>
          </p:txBody>
        </p:sp>
        <p:sp>
          <p:nvSpPr>
            <p:cNvPr id="83" name="AutoShape 143">
              <a:extLst>
                <a:ext uri="{FF2B5EF4-FFF2-40B4-BE49-F238E27FC236}">
                  <a16:creationId xmlns:a16="http://schemas.microsoft.com/office/drawing/2014/main" id="{92A698A0-0242-AC87-AE6C-1F3E27C2A2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396" y="3238999"/>
              <a:ext cx="102498" cy="122066"/>
            </a:xfrm>
            <a:prstGeom prst="chevron">
              <a:avLst>
                <a:gd name="adj" fmla="val 49477"/>
              </a:avLst>
            </a:pr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/>
                <a:t>    </a:t>
              </a: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6649D79-7D46-0616-AB3C-3CA28ADFB2DC}"/>
              </a:ext>
            </a:extLst>
          </p:cNvPr>
          <p:cNvGrpSpPr/>
          <p:nvPr/>
        </p:nvGrpSpPr>
        <p:grpSpPr>
          <a:xfrm>
            <a:off x="4956015" y="3210201"/>
            <a:ext cx="307494" cy="122066"/>
            <a:chOff x="4907400" y="3421537"/>
            <a:chExt cx="307494" cy="122066"/>
          </a:xfrm>
        </p:grpSpPr>
        <p:sp>
          <p:nvSpPr>
            <p:cNvPr id="84" name="AutoShape 144">
              <a:extLst>
                <a:ext uri="{FF2B5EF4-FFF2-40B4-BE49-F238E27FC236}">
                  <a16:creationId xmlns:a16="http://schemas.microsoft.com/office/drawing/2014/main" id="{CE818BCF-D5AA-7045-22A0-B0C0182FD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00" y="3421537"/>
              <a:ext cx="102498" cy="118706"/>
            </a:xfrm>
            <a:prstGeom prst="chevron">
              <a:avLst>
                <a:gd name="adj" fmla="val 49477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 dirty="0"/>
                <a:t>    </a:t>
              </a:r>
            </a:p>
          </p:txBody>
        </p:sp>
        <p:sp>
          <p:nvSpPr>
            <p:cNvPr id="85" name="AutoShape 145">
              <a:extLst>
                <a:ext uri="{FF2B5EF4-FFF2-40B4-BE49-F238E27FC236}">
                  <a16:creationId xmlns:a16="http://schemas.microsoft.com/office/drawing/2014/main" id="{B41E7102-4F62-C6D6-61A7-EEA2E052D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9898" y="3421537"/>
              <a:ext cx="102498" cy="118706"/>
            </a:xfrm>
            <a:prstGeom prst="chevron">
              <a:avLst>
                <a:gd name="adj" fmla="val 49477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 dirty="0"/>
                <a:t>    </a:t>
              </a:r>
            </a:p>
          </p:txBody>
        </p:sp>
        <p:sp>
          <p:nvSpPr>
            <p:cNvPr id="86" name="AutoShape 146">
              <a:extLst>
                <a:ext uri="{FF2B5EF4-FFF2-40B4-BE49-F238E27FC236}">
                  <a16:creationId xmlns:a16="http://schemas.microsoft.com/office/drawing/2014/main" id="{F17170CA-2989-A22A-A3DC-6388FA7A1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396" y="3421537"/>
              <a:ext cx="102498" cy="122066"/>
            </a:xfrm>
            <a:prstGeom prst="chevron">
              <a:avLst>
                <a:gd name="adj" fmla="val 49477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/>
                <a:t>    </a:t>
              </a: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688CE965-16F1-A758-EE94-99B8B6DD6EF0}"/>
              </a:ext>
            </a:extLst>
          </p:cNvPr>
          <p:cNvGrpSpPr/>
          <p:nvPr/>
        </p:nvGrpSpPr>
        <p:grpSpPr>
          <a:xfrm>
            <a:off x="4956015" y="3388327"/>
            <a:ext cx="307494" cy="120946"/>
            <a:chOff x="4907400" y="3604076"/>
            <a:chExt cx="307494" cy="120946"/>
          </a:xfrm>
        </p:grpSpPr>
        <p:sp>
          <p:nvSpPr>
            <p:cNvPr id="87" name="AutoShape 147">
              <a:extLst>
                <a:ext uri="{FF2B5EF4-FFF2-40B4-BE49-F238E27FC236}">
                  <a16:creationId xmlns:a16="http://schemas.microsoft.com/office/drawing/2014/main" id="{4792FC6A-18A4-1AB8-D431-6EBC83E5B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00" y="3604076"/>
              <a:ext cx="102498" cy="118706"/>
            </a:xfrm>
            <a:prstGeom prst="chevron">
              <a:avLst>
                <a:gd name="adj" fmla="val 49477"/>
              </a:avLst>
            </a:pr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 dirty="0"/>
                <a:t>    </a:t>
              </a:r>
            </a:p>
          </p:txBody>
        </p:sp>
        <p:sp>
          <p:nvSpPr>
            <p:cNvPr id="88" name="AutoShape 148">
              <a:extLst>
                <a:ext uri="{FF2B5EF4-FFF2-40B4-BE49-F238E27FC236}">
                  <a16:creationId xmlns:a16="http://schemas.microsoft.com/office/drawing/2014/main" id="{269EE115-8FE9-403B-EB04-BD3E32E82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9898" y="3604076"/>
              <a:ext cx="102498" cy="118706"/>
            </a:xfrm>
            <a:prstGeom prst="chevron">
              <a:avLst>
                <a:gd name="adj" fmla="val 49477"/>
              </a:avLst>
            </a:pr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 dirty="0"/>
                <a:t>    </a:t>
              </a:r>
            </a:p>
          </p:txBody>
        </p:sp>
        <p:sp>
          <p:nvSpPr>
            <p:cNvPr id="89" name="AutoShape 149">
              <a:extLst>
                <a:ext uri="{FF2B5EF4-FFF2-40B4-BE49-F238E27FC236}">
                  <a16:creationId xmlns:a16="http://schemas.microsoft.com/office/drawing/2014/main" id="{80BAC3DE-6B5F-09BE-01FB-EFD0DAEF3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396" y="3604076"/>
              <a:ext cx="102498" cy="120946"/>
            </a:xfrm>
            <a:prstGeom prst="chevron">
              <a:avLst>
                <a:gd name="adj" fmla="val 49477"/>
              </a:avLst>
            </a:pr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/>
                <a:t>    </a:t>
              </a: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D77E8CA1-F732-7CE6-D2DB-50D6C4F367F6}"/>
              </a:ext>
            </a:extLst>
          </p:cNvPr>
          <p:cNvGrpSpPr/>
          <p:nvPr/>
        </p:nvGrpSpPr>
        <p:grpSpPr>
          <a:xfrm>
            <a:off x="4956015" y="3565333"/>
            <a:ext cx="307494" cy="120946"/>
            <a:chOff x="4907400" y="3786615"/>
            <a:chExt cx="307494" cy="120946"/>
          </a:xfrm>
        </p:grpSpPr>
        <p:sp>
          <p:nvSpPr>
            <p:cNvPr id="90" name="AutoShape 150">
              <a:extLst>
                <a:ext uri="{FF2B5EF4-FFF2-40B4-BE49-F238E27FC236}">
                  <a16:creationId xmlns:a16="http://schemas.microsoft.com/office/drawing/2014/main" id="{0E46DF1C-6920-4BA9-1E44-9EA2FC2C78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00" y="3786615"/>
              <a:ext cx="102498" cy="118706"/>
            </a:xfrm>
            <a:prstGeom prst="chevron">
              <a:avLst>
                <a:gd name="adj" fmla="val 49477"/>
              </a:avLst>
            </a:prstGeom>
            <a:solidFill>
              <a:srgbClr val="772367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 dirty="0"/>
                <a:t>    </a:t>
              </a:r>
            </a:p>
          </p:txBody>
        </p:sp>
        <p:sp>
          <p:nvSpPr>
            <p:cNvPr id="91" name="AutoShape 151">
              <a:extLst>
                <a:ext uri="{FF2B5EF4-FFF2-40B4-BE49-F238E27FC236}">
                  <a16:creationId xmlns:a16="http://schemas.microsoft.com/office/drawing/2014/main" id="{E1FDFE60-1C23-EE6D-B13A-A881102ED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9898" y="3786615"/>
              <a:ext cx="102498" cy="118706"/>
            </a:xfrm>
            <a:prstGeom prst="chevron">
              <a:avLst>
                <a:gd name="adj" fmla="val 49477"/>
              </a:avLst>
            </a:prstGeom>
            <a:solidFill>
              <a:srgbClr val="772367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/>
                <a:t>    </a:t>
              </a:r>
            </a:p>
          </p:txBody>
        </p:sp>
        <p:sp>
          <p:nvSpPr>
            <p:cNvPr id="92" name="AutoShape 152">
              <a:extLst>
                <a:ext uri="{FF2B5EF4-FFF2-40B4-BE49-F238E27FC236}">
                  <a16:creationId xmlns:a16="http://schemas.microsoft.com/office/drawing/2014/main" id="{B87B3C04-4F5A-9B2D-95A5-E6101F045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396" y="3786615"/>
              <a:ext cx="102498" cy="120946"/>
            </a:xfrm>
            <a:prstGeom prst="chevron">
              <a:avLst>
                <a:gd name="adj" fmla="val 49477"/>
              </a:avLst>
            </a:prstGeom>
            <a:solidFill>
              <a:srgbClr val="772367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/>
                <a:t>    </a:t>
              </a: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7BF8BE6D-9F4D-0F17-80D0-C518350D3F69}"/>
              </a:ext>
            </a:extLst>
          </p:cNvPr>
          <p:cNvGrpSpPr/>
          <p:nvPr/>
        </p:nvGrpSpPr>
        <p:grpSpPr>
          <a:xfrm>
            <a:off x="4956015" y="3742339"/>
            <a:ext cx="307494" cy="122066"/>
            <a:chOff x="4907400" y="3968033"/>
            <a:chExt cx="307494" cy="122066"/>
          </a:xfrm>
        </p:grpSpPr>
        <p:sp>
          <p:nvSpPr>
            <p:cNvPr id="94" name="AutoShape 153">
              <a:extLst>
                <a:ext uri="{FF2B5EF4-FFF2-40B4-BE49-F238E27FC236}">
                  <a16:creationId xmlns:a16="http://schemas.microsoft.com/office/drawing/2014/main" id="{FDA6CF38-3669-5E12-17FD-8F78599AF2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00" y="3968033"/>
              <a:ext cx="102498" cy="119826"/>
            </a:xfrm>
            <a:prstGeom prst="chevron">
              <a:avLst>
                <a:gd name="adj" fmla="val 49477"/>
              </a:avLst>
            </a:prstGeom>
            <a:solidFill>
              <a:srgbClr val="772367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 dirty="0"/>
                <a:t>    </a:t>
              </a:r>
            </a:p>
          </p:txBody>
        </p:sp>
        <p:sp>
          <p:nvSpPr>
            <p:cNvPr id="96" name="AutoShape 154">
              <a:extLst>
                <a:ext uri="{FF2B5EF4-FFF2-40B4-BE49-F238E27FC236}">
                  <a16:creationId xmlns:a16="http://schemas.microsoft.com/office/drawing/2014/main" id="{5CD8355D-34E3-075B-FE5F-F21E7A940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9898" y="3968033"/>
              <a:ext cx="102498" cy="119826"/>
            </a:xfrm>
            <a:prstGeom prst="chevron">
              <a:avLst>
                <a:gd name="adj" fmla="val 49477"/>
              </a:avLst>
            </a:prstGeom>
            <a:solidFill>
              <a:srgbClr val="772367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 dirty="0"/>
                <a:t>    </a:t>
              </a:r>
            </a:p>
          </p:txBody>
        </p:sp>
        <p:sp>
          <p:nvSpPr>
            <p:cNvPr id="101" name="AutoShape 155">
              <a:extLst>
                <a:ext uri="{FF2B5EF4-FFF2-40B4-BE49-F238E27FC236}">
                  <a16:creationId xmlns:a16="http://schemas.microsoft.com/office/drawing/2014/main" id="{757750A7-B6C9-069D-CEEC-2C9D7CBD7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396" y="3968033"/>
              <a:ext cx="102498" cy="122066"/>
            </a:xfrm>
            <a:prstGeom prst="chevron">
              <a:avLst>
                <a:gd name="adj" fmla="val 49477"/>
              </a:avLst>
            </a:prstGeom>
            <a:solidFill>
              <a:srgbClr val="772367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/>
                <a:t>    </a:t>
              </a: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719EE3B3-529C-C43F-9BF5-2E72DC17B48E}"/>
              </a:ext>
            </a:extLst>
          </p:cNvPr>
          <p:cNvGrpSpPr/>
          <p:nvPr/>
        </p:nvGrpSpPr>
        <p:grpSpPr>
          <a:xfrm>
            <a:off x="4956015" y="3920465"/>
            <a:ext cx="307494" cy="122066"/>
            <a:chOff x="4907400" y="4150573"/>
            <a:chExt cx="307494" cy="122066"/>
          </a:xfrm>
        </p:grpSpPr>
        <p:sp>
          <p:nvSpPr>
            <p:cNvPr id="102" name="AutoShape 156">
              <a:extLst>
                <a:ext uri="{FF2B5EF4-FFF2-40B4-BE49-F238E27FC236}">
                  <a16:creationId xmlns:a16="http://schemas.microsoft.com/office/drawing/2014/main" id="{A81BD0A4-4863-CA6A-BA41-B6DA30A53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00" y="4150573"/>
              <a:ext cx="102498" cy="118706"/>
            </a:xfrm>
            <a:prstGeom prst="chevron">
              <a:avLst>
                <a:gd name="adj" fmla="val 49477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 dirty="0"/>
                <a:t>    </a:t>
              </a:r>
            </a:p>
          </p:txBody>
        </p:sp>
        <p:sp>
          <p:nvSpPr>
            <p:cNvPr id="103" name="AutoShape 157">
              <a:extLst>
                <a:ext uri="{FF2B5EF4-FFF2-40B4-BE49-F238E27FC236}">
                  <a16:creationId xmlns:a16="http://schemas.microsoft.com/office/drawing/2014/main" id="{2018E32C-A8D5-161B-7369-303B57FAA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9898" y="4150573"/>
              <a:ext cx="102498" cy="118706"/>
            </a:xfrm>
            <a:prstGeom prst="chevron">
              <a:avLst>
                <a:gd name="adj" fmla="val 49477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/>
                <a:t>    </a:t>
              </a:r>
            </a:p>
          </p:txBody>
        </p:sp>
        <p:sp>
          <p:nvSpPr>
            <p:cNvPr id="104" name="AutoShape 158">
              <a:extLst>
                <a:ext uri="{FF2B5EF4-FFF2-40B4-BE49-F238E27FC236}">
                  <a16:creationId xmlns:a16="http://schemas.microsoft.com/office/drawing/2014/main" id="{FF8BB140-CE65-CCD7-633A-836D8162C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396" y="4150573"/>
              <a:ext cx="102498" cy="122066"/>
            </a:xfrm>
            <a:prstGeom prst="chevron">
              <a:avLst>
                <a:gd name="adj" fmla="val 49477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/>
                <a:t>    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5293CA21-4EC9-978D-27EF-D8BA7C35CC67}"/>
              </a:ext>
            </a:extLst>
          </p:cNvPr>
          <p:cNvGrpSpPr/>
          <p:nvPr/>
        </p:nvGrpSpPr>
        <p:grpSpPr>
          <a:xfrm>
            <a:off x="4956015" y="4098591"/>
            <a:ext cx="307494" cy="120946"/>
            <a:chOff x="4907400" y="4333111"/>
            <a:chExt cx="307494" cy="120946"/>
          </a:xfrm>
        </p:grpSpPr>
        <p:sp>
          <p:nvSpPr>
            <p:cNvPr id="105" name="AutoShape 159">
              <a:extLst>
                <a:ext uri="{FF2B5EF4-FFF2-40B4-BE49-F238E27FC236}">
                  <a16:creationId xmlns:a16="http://schemas.microsoft.com/office/drawing/2014/main" id="{5B357A04-1E6A-092D-4AB6-7E70A6385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00" y="4333111"/>
              <a:ext cx="102498" cy="118706"/>
            </a:xfrm>
            <a:prstGeom prst="chevron">
              <a:avLst>
                <a:gd name="adj" fmla="val 49477"/>
              </a:avLst>
            </a:pr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/>
                <a:t>    </a:t>
              </a:r>
            </a:p>
          </p:txBody>
        </p:sp>
        <p:sp>
          <p:nvSpPr>
            <p:cNvPr id="109" name="AutoShape 160">
              <a:extLst>
                <a:ext uri="{FF2B5EF4-FFF2-40B4-BE49-F238E27FC236}">
                  <a16:creationId xmlns:a16="http://schemas.microsoft.com/office/drawing/2014/main" id="{6749AD47-A531-E90E-E8E8-1AD534C0D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9898" y="4333111"/>
              <a:ext cx="102498" cy="118706"/>
            </a:xfrm>
            <a:prstGeom prst="chevron">
              <a:avLst>
                <a:gd name="adj" fmla="val 49477"/>
              </a:avLst>
            </a:pr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/>
                <a:t>    </a:t>
              </a:r>
            </a:p>
          </p:txBody>
        </p:sp>
        <p:sp>
          <p:nvSpPr>
            <p:cNvPr id="110" name="AutoShape 161">
              <a:extLst>
                <a:ext uri="{FF2B5EF4-FFF2-40B4-BE49-F238E27FC236}">
                  <a16:creationId xmlns:a16="http://schemas.microsoft.com/office/drawing/2014/main" id="{94E8E9B4-1377-96F5-CC54-0EE4A0817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396" y="4333111"/>
              <a:ext cx="102498" cy="120946"/>
            </a:xfrm>
            <a:prstGeom prst="chevron">
              <a:avLst>
                <a:gd name="adj" fmla="val 49477"/>
              </a:avLst>
            </a:pr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/>
                <a:t>    </a:t>
              </a:r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59B5CC58-A643-A610-D59A-DA78AB5293BA}"/>
              </a:ext>
            </a:extLst>
          </p:cNvPr>
          <p:cNvGrpSpPr/>
          <p:nvPr/>
        </p:nvGrpSpPr>
        <p:grpSpPr>
          <a:xfrm>
            <a:off x="4956015" y="4275597"/>
            <a:ext cx="307494" cy="120946"/>
            <a:chOff x="4907400" y="4515650"/>
            <a:chExt cx="307494" cy="120946"/>
          </a:xfrm>
        </p:grpSpPr>
        <p:sp>
          <p:nvSpPr>
            <p:cNvPr id="111" name="AutoShape 162">
              <a:extLst>
                <a:ext uri="{FF2B5EF4-FFF2-40B4-BE49-F238E27FC236}">
                  <a16:creationId xmlns:a16="http://schemas.microsoft.com/office/drawing/2014/main" id="{E8F3B248-FA9B-3881-4397-6984E5647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00" y="4515650"/>
              <a:ext cx="102498" cy="118706"/>
            </a:xfrm>
            <a:prstGeom prst="chevron">
              <a:avLst>
                <a:gd name="adj" fmla="val 49477"/>
              </a:avLst>
            </a:pr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/>
                <a:t>    </a:t>
              </a:r>
            </a:p>
          </p:txBody>
        </p:sp>
        <p:sp>
          <p:nvSpPr>
            <p:cNvPr id="112" name="AutoShape 163">
              <a:extLst>
                <a:ext uri="{FF2B5EF4-FFF2-40B4-BE49-F238E27FC236}">
                  <a16:creationId xmlns:a16="http://schemas.microsoft.com/office/drawing/2014/main" id="{F44282B1-9F00-9276-16AC-C94660D2AD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9898" y="4515650"/>
              <a:ext cx="102498" cy="118706"/>
            </a:xfrm>
            <a:prstGeom prst="chevron">
              <a:avLst>
                <a:gd name="adj" fmla="val 49477"/>
              </a:avLst>
            </a:pr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/>
                <a:t>    </a:t>
              </a:r>
            </a:p>
          </p:txBody>
        </p:sp>
        <p:sp>
          <p:nvSpPr>
            <p:cNvPr id="114" name="AutoShape 164">
              <a:extLst>
                <a:ext uri="{FF2B5EF4-FFF2-40B4-BE49-F238E27FC236}">
                  <a16:creationId xmlns:a16="http://schemas.microsoft.com/office/drawing/2014/main" id="{6D26F0FC-6901-EE26-EFDC-4183FDC67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396" y="4515650"/>
              <a:ext cx="102498" cy="120946"/>
            </a:xfrm>
            <a:prstGeom prst="chevron">
              <a:avLst>
                <a:gd name="adj" fmla="val 49477"/>
              </a:avLst>
            </a:pr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/>
                <a:t>    </a:t>
              </a:r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AAD33BAE-FF18-9478-CFF9-BE92D2CD57E9}"/>
              </a:ext>
            </a:extLst>
          </p:cNvPr>
          <p:cNvGrpSpPr/>
          <p:nvPr/>
        </p:nvGrpSpPr>
        <p:grpSpPr>
          <a:xfrm>
            <a:off x="4956015" y="4452606"/>
            <a:ext cx="307494" cy="122066"/>
            <a:chOff x="4907400" y="4697069"/>
            <a:chExt cx="307494" cy="122066"/>
          </a:xfrm>
        </p:grpSpPr>
        <p:sp>
          <p:nvSpPr>
            <p:cNvPr id="125" name="AutoShape 165">
              <a:extLst>
                <a:ext uri="{FF2B5EF4-FFF2-40B4-BE49-F238E27FC236}">
                  <a16:creationId xmlns:a16="http://schemas.microsoft.com/office/drawing/2014/main" id="{4E9D0DD3-55B4-B683-3383-CD8FE0E45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00" y="4697069"/>
              <a:ext cx="102498" cy="119826"/>
            </a:xfrm>
            <a:prstGeom prst="chevron">
              <a:avLst>
                <a:gd name="adj" fmla="val 49477"/>
              </a:avLst>
            </a:prstGeom>
            <a:solidFill>
              <a:srgbClr val="772367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 dirty="0"/>
                <a:t>    </a:t>
              </a:r>
            </a:p>
          </p:txBody>
        </p:sp>
        <p:sp>
          <p:nvSpPr>
            <p:cNvPr id="126" name="AutoShape 166">
              <a:extLst>
                <a:ext uri="{FF2B5EF4-FFF2-40B4-BE49-F238E27FC236}">
                  <a16:creationId xmlns:a16="http://schemas.microsoft.com/office/drawing/2014/main" id="{48D4C637-1B1B-0E36-005E-105FBA88B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9898" y="4697069"/>
              <a:ext cx="102498" cy="119826"/>
            </a:xfrm>
            <a:prstGeom prst="chevron">
              <a:avLst>
                <a:gd name="adj" fmla="val 49477"/>
              </a:avLst>
            </a:prstGeom>
            <a:solidFill>
              <a:srgbClr val="772367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 dirty="0"/>
                <a:t>    </a:t>
              </a:r>
            </a:p>
          </p:txBody>
        </p:sp>
        <p:sp>
          <p:nvSpPr>
            <p:cNvPr id="131" name="AutoShape 167">
              <a:extLst>
                <a:ext uri="{FF2B5EF4-FFF2-40B4-BE49-F238E27FC236}">
                  <a16:creationId xmlns:a16="http://schemas.microsoft.com/office/drawing/2014/main" id="{A2E22779-70E6-2BB7-1DB0-2B426BD45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396" y="4697069"/>
              <a:ext cx="102498" cy="122066"/>
            </a:xfrm>
            <a:prstGeom prst="chevron">
              <a:avLst>
                <a:gd name="adj" fmla="val 49477"/>
              </a:avLst>
            </a:prstGeom>
            <a:solidFill>
              <a:srgbClr val="772367"/>
            </a:solidFill>
            <a:ln>
              <a:noFill/>
            </a:ln>
            <a:effectLst/>
          </p:spPr>
          <p:txBody>
            <a:bodyPr wrap="none" anchor="ctr" anchorCtr="1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1200" b="1" dirty="0"/>
                <a:t>    </a:t>
              </a: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645A7ED3-1B2E-A9F8-4B38-4A2BF94AA8EA}"/>
              </a:ext>
            </a:extLst>
          </p:cNvPr>
          <p:cNvSpPr txBox="1"/>
          <p:nvPr/>
        </p:nvSpPr>
        <p:spPr>
          <a:xfrm>
            <a:off x="4608361" y="3307717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36" name="Rectangle 57">
            <a:extLst>
              <a:ext uri="{FF2B5EF4-FFF2-40B4-BE49-F238E27FC236}">
                <a16:creationId xmlns:a16="http://schemas.microsoft.com/office/drawing/2014/main" id="{E33E9E71-4079-AEF1-E016-8CDBADE23C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1305" y="2773628"/>
            <a:ext cx="240772" cy="1872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ts val="1350"/>
              </a:lnSpc>
              <a:spcAft>
                <a:spcPts val="200"/>
              </a:spcAft>
            </a:pPr>
            <a:r>
              <a:rPr lang="de-DE" altLang="de-DE" sz="800" dirty="0">
                <a:latin typeface="AvenirNext LT Pro MediumCn" panose="020B0506020202020204" pitchFamily="34" charset="77"/>
              </a:rPr>
              <a:t>C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C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G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A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T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T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G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C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A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T</a:t>
            </a:r>
          </a:p>
        </p:txBody>
      </p:sp>
      <p:sp>
        <p:nvSpPr>
          <p:cNvPr id="118" name="AutoShape 59">
            <a:extLst>
              <a:ext uri="{FF2B5EF4-FFF2-40B4-BE49-F238E27FC236}">
                <a16:creationId xmlns:a16="http://schemas.microsoft.com/office/drawing/2014/main" id="{099FAAF7-1A40-AB94-8919-03FF713042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5556" y="3393882"/>
            <a:ext cx="207541" cy="131875"/>
          </a:xfrm>
          <a:prstGeom prst="can">
            <a:avLst>
              <a:gd name="adj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 dirty="0"/>
          </a:p>
        </p:txBody>
      </p:sp>
      <p:sp>
        <p:nvSpPr>
          <p:cNvPr id="119" name="AutoShape 60">
            <a:extLst>
              <a:ext uri="{FF2B5EF4-FFF2-40B4-BE49-F238E27FC236}">
                <a16:creationId xmlns:a16="http://schemas.microsoft.com/office/drawing/2014/main" id="{FB5A2A45-64A6-B071-34B5-8DAA7EB8E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5556" y="3570075"/>
            <a:ext cx="207541" cy="131875"/>
          </a:xfrm>
          <a:prstGeom prst="can">
            <a:avLst>
              <a:gd name="adj" fmla="val 50000"/>
            </a:avLst>
          </a:prstGeom>
          <a:solidFill>
            <a:srgbClr val="77236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/>
          </a:p>
        </p:txBody>
      </p:sp>
      <p:sp>
        <p:nvSpPr>
          <p:cNvPr id="120" name="AutoShape 61">
            <a:extLst>
              <a:ext uri="{FF2B5EF4-FFF2-40B4-BE49-F238E27FC236}">
                <a16:creationId xmlns:a16="http://schemas.microsoft.com/office/drawing/2014/main" id="{8130D04C-6DF4-C375-C442-E3D48D8AE1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5556" y="3745188"/>
            <a:ext cx="207541" cy="131875"/>
          </a:xfrm>
          <a:prstGeom prst="can">
            <a:avLst>
              <a:gd name="adj" fmla="val 50000"/>
            </a:avLst>
          </a:prstGeom>
          <a:solidFill>
            <a:srgbClr val="77236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/>
          </a:p>
        </p:txBody>
      </p:sp>
      <p:sp>
        <p:nvSpPr>
          <p:cNvPr id="121" name="AutoShape 62">
            <a:extLst>
              <a:ext uri="{FF2B5EF4-FFF2-40B4-BE49-F238E27FC236}">
                <a16:creationId xmlns:a16="http://schemas.microsoft.com/office/drawing/2014/main" id="{C1B60432-4E4B-F3D2-7E97-57E696715F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5556" y="3921381"/>
            <a:ext cx="207541" cy="131875"/>
          </a:xfrm>
          <a:prstGeom prst="ca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/>
          </a:p>
        </p:txBody>
      </p:sp>
      <p:sp>
        <p:nvSpPr>
          <p:cNvPr id="122" name="AutoShape 63">
            <a:extLst>
              <a:ext uri="{FF2B5EF4-FFF2-40B4-BE49-F238E27FC236}">
                <a16:creationId xmlns:a16="http://schemas.microsoft.com/office/drawing/2014/main" id="{144DDD0D-1AB4-A5A5-1FDC-4391E5A21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5556" y="4096494"/>
            <a:ext cx="207541" cy="131875"/>
          </a:xfrm>
          <a:prstGeom prst="can">
            <a:avLst>
              <a:gd name="adj" fmla="val 50000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/>
          </a:p>
        </p:txBody>
      </p:sp>
      <p:sp>
        <p:nvSpPr>
          <p:cNvPr id="123" name="AutoShape 64">
            <a:extLst>
              <a:ext uri="{FF2B5EF4-FFF2-40B4-BE49-F238E27FC236}">
                <a16:creationId xmlns:a16="http://schemas.microsoft.com/office/drawing/2014/main" id="{6B771583-60A5-4795-9224-1218AB5B09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5556" y="4272687"/>
            <a:ext cx="207541" cy="131875"/>
          </a:xfrm>
          <a:prstGeom prst="can">
            <a:avLst>
              <a:gd name="adj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/>
          </a:p>
        </p:txBody>
      </p:sp>
      <p:sp>
        <p:nvSpPr>
          <p:cNvPr id="124" name="AutoShape 65">
            <a:extLst>
              <a:ext uri="{FF2B5EF4-FFF2-40B4-BE49-F238E27FC236}">
                <a16:creationId xmlns:a16="http://schemas.microsoft.com/office/drawing/2014/main" id="{BF757A3E-AFFF-17F6-E3E5-839E502CF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5556" y="4447800"/>
            <a:ext cx="207541" cy="131875"/>
          </a:xfrm>
          <a:prstGeom prst="can">
            <a:avLst>
              <a:gd name="adj" fmla="val 50000"/>
            </a:avLst>
          </a:prstGeom>
          <a:solidFill>
            <a:srgbClr val="77236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/>
          </a:p>
        </p:txBody>
      </p:sp>
      <p:sp>
        <p:nvSpPr>
          <p:cNvPr id="137" name="AutoShape 137">
            <a:extLst>
              <a:ext uri="{FF2B5EF4-FFF2-40B4-BE49-F238E27FC236}">
                <a16:creationId xmlns:a16="http://schemas.microsoft.com/office/drawing/2014/main" id="{C20C8AD5-15B9-987A-9BB0-C4CCF74EF3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5556" y="2867464"/>
            <a:ext cx="207541" cy="131875"/>
          </a:xfrm>
          <a:prstGeom prst="can">
            <a:avLst>
              <a:gd name="adj" fmla="val 50000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 dirty="0"/>
          </a:p>
        </p:txBody>
      </p:sp>
      <p:sp>
        <p:nvSpPr>
          <p:cNvPr id="138" name="AutoShape 138">
            <a:extLst>
              <a:ext uri="{FF2B5EF4-FFF2-40B4-BE49-F238E27FC236}">
                <a16:creationId xmlns:a16="http://schemas.microsoft.com/office/drawing/2014/main" id="{0656F4AA-C739-B388-3C02-7E13F433D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5556" y="3042576"/>
            <a:ext cx="207541" cy="131875"/>
          </a:xfrm>
          <a:prstGeom prst="can">
            <a:avLst>
              <a:gd name="adj" fmla="val 50000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/>
          </a:p>
        </p:txBody>
      </p:sp>
      <p:sp>
        <p:nvSpPr>
          <p:cNvPr id="139" name="AutoShape 139">
            <a:extLst>
              <a:ext uri="{FF2B5EF4-FFF2-40B4-BE49-F238E27FC236}">
                <a16:creationId xmlns:a16="http://schemas.microsoft.com/office/drawing/2014/main" id="{FEE3EB63-4B06-D3CC-1ADB-33E27A83ED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5556" y="3218770"/>
            <a:ext cx="207541" cy="131875"/>
          </a:xfrm>
          <a:prstGeom prst="can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/>
          </a:p>
        </p:txBody>
      </p:sp>
      <p:sp>
        <p:nvSpPr>
          <p:cNvPr id="140" name="Rectangle 20">
            <a:extLst>
              <a:ext uri="{FF2B5EF4-FFF2-40B4-BE49-F238E27FC236}">
                <a16:creationId xmlns:a16="http://schemas.microsoft.com/office/drawing/2014/main" id="{5C3DB669-A3E4-4F46-FA6C-E53016F00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0422" y="3137688"/>
            <a:ext cx="80889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Laserstrahl</a:t>
            </a:r>
          </a:p>
        </p:txBody>
      </p:sp>
      <p:sp>
        <p:nvSpPr>
          <p:cNvPr id="6" name="Rectangle 20">
            <a:extLst>
              <a:ext uri="{FF2B5EF4-FFF2-40B4-BE49-F238E27FC236}">
                <a16:creationId xmlns:a16="http://schemas.microsoft.com/office/drawing/2014/main" id="{AC9564C1-0FB7-375C-EAAE-9FB4A68C99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4469" y="2526782"/>
            <a:ext cx="104247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Kapillarelektrophorese</a:t>
            </a:r>
          </a:p>
        </p:txBody>
      </p:sp>
      <p:sp>
        <p:nvSpPr>
          <p:cNvPr id="9" name="Oval 89">
            <a:extLst>
              <a:ext uri="{FF2B5EF4-FFF2-40B4-BE49-F238E27FC236}">
                <a16:creationId xmlns:a16="http://schemas.microsoft.com/office/drawing/2014/main" id="{4B57C5F3-1D8C-1E56-CE50-B72695B0F3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1768" y="2732409"/>
            <a:ext cx="167850" cy="16785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000" dirty="0">
                <a:latin typeface="AvenirNext LT Pro Cn" panose="020B0506020202020204" pitchFamily="34" charset="77"/>
              </a:rPr>
              <a:t>+</a:t>
            </a:r>
          </a:p>
        </p:txBody>
      </p:sp>
      <p:sp>
        <p:nvSpPr>
          <p:cNvPr id="25" name="Oval 89">
            <a:extLst>
              <a:ext uri="{FF2B5EF4-FFF2-40B4-BE49-F238E27FC236}">
                <a16:creationId xmlns:a16="http://schemas.microsoft.com/office/drawing/2014/main" id="{B488F3AC-CD26-A295-A5B7-4CDEE52321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1768" y="4512438"/>
            <a:ext cx="167850" cy="16785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000" dirty="0">
                <a:latin typeface="AvenirNext LT Pro Cn" panose="020B0506020202020204" pitchFamily="34" charset="77"/>
              </a:rPr>
              <a:t>–</a:t>
            </a:r>
          </a:p>
        </p:txBody>
      </p:sp>
      <p:sp>
        <p:nvSpPr>
          <p:cNvPr id="32" name="Rectangle 20">
            <a:extLst>
              <a:ext uri="{FF2B5EF4-FFF2-40B4-BE49-F238E27FC236}">
                <a16:creationId xmlns:a16="http://schemas.microsoft.com/office/drawing/2014/main" id="{37BB0813-EF56-E2A0-E90E-C1C14742A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0918" y="4685333"/>
            <a:ext cx="59207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Kapillare</a:t>
            </a:r>
          </a:p>
        </p:txBody>
      </p:sp>
      <p:cxnSp>
        <p:nvCxnSpPr>
          <p:cNvPr id="28" name="Gerade Verbindung 27">
            <a:extLst>
              <a:ext uri="{FF2B5EF4-FFF2-40B4-BE49-F238E27FC236}">
                <a16:creationId xmlns:a16="http://schemas.microsoft.com/office/drawing/2014/main" id="{BF79292B-ED2B-BE12-A12F-F63A18EDAD19}"/>
              </a:ext>
            </a:extLst>
          </p:cNvPr>
          <p:cNvCxnSpPr>
            <a:cxnSpLocks/>
          </p:cNvCxnSpPr>
          <p:nvPr/>
        </p:nvCxnSpPr>
        <p:spPr bwMode="auto">
          <a:xfrm>
            <a:off x="5398900" y="3801514"/>
            <a:ext cx="260585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29" name="Freihandform 28">
            <a:extLst>
              <a:ext uri="{FF2B5EF4-FFF2-40B4-BE49-F238E27FC236}">
                <a16:creationId xmlns:a16="http://schemas.microsoft.com/office/drawing/2014/main" id="{2D39986E-1989-3D8F-02C2-D100A90CFB9E}"/>
              </a:ext>
            </a:extLst>
          </p:cNvPr>
          <p:cNvSpPr/>
          <p:nvPr/>
        </p:nvSpPr>
        <p:spPr>
          <a:xfrm>
            <a:off x="1808801" y="4558812"/>
            <a:ext cx="2907728" cy="268165"/>
          </a:xfrm>
          <a:custGeom>
            <a:avLst/>
            <a:gdLst>
              <a:gd name="connsiteX0" fmla="*/ 0 w 3776296"/>
              <a:gd name="connsiteY0" fmla="*/ 0 h 268165"/>
              <a:gd name="connsiteX1" fmla="*/ 0 w 3776296"/>
              <a:gd name="connsiteY1" fmla="*/ 268165 h 268165"/>
              <a:gd name="connsiteX2" fmla="*/ 3776296 w 3776296"/>
              <a:gd name="connsiteY2" fmla="*/ 268165 h 268165"/>
              <a:gd name="connsiteX3" fmla="*/ 3776296 w 3776296"/>
              <a:gd name="connsiteY3" fmla="*/ 79130 h 268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6296" h="268165">
                <a:moveTo>
                  <a:pt x="0" y="0"/>
                </a:moveTo>
                <a:lnTo>
                  <a:pt x="0" y="268165"/>
                </a:lnTo>
                <a:lnTo>
                  <a:pt x="3776296" y="268165"/>
                </a:lnTo>
                <a:lnTo>
                  <a:pt x="3776296" y="79130"/>
                </a:lnTo>
              </a:path>
            </a:pathLst>
          </a:custGeom>
          <a:noFill/>
          <a:ln w="15875">
            <a:solidFill>
              <a:schemeClr val="accent6"/>
            </a:solidFill>
            <a:tailEnd type="triangl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Freihandform 29">
            <a:extLst>
              <a:ext uri="{FF2B5EF4-FFF2-40B4-BE49-F238E27FC236}">
                <a16:creationId xmlns:a16="http://schemas.microsoft.com/office/drawing/2014/main" id="{05E8A288-1F77-7328-C15D-029CB70A977C}"/>
              </a:ext>
            </a:extLst>
          </p:cNvPr>
          <p:cNvSpPr/>
          <p:nvPr/>
        </p:nvSpPr>
        <p:spPr>
          <a:xfrm>
            <a:off x="2545400" y="4558812"/>
            <a:ext cx="2171128" cy="268165"/>
          </a:xfrm>
          <a:custGeom>
            <a:avLst/>
            <a:gdLst>
              <a:gd name="connsiteX0" fmla="*/ 0 w 3776296"/>
              <a:gd name="connsiteY0" fmla="*/ 0 h 268165"/>
              <a:gd name="connsiteX1" fmla="*/ 0 w 3776296"/>
              <a:gd name="connsiteY1" fmla="*/ 268165 h 268165"/>
              <a:gd name="connsiteX2" fmla="*/ 3776296 w 3776296"/>
              <a:gd name="connsiteY2" fmla="*/ 268165 h 268165"/>
              <a:gd name="connsiteX3" fmla="*/ 3776296 w 3776296"/>
              <a:gd name="connsiteY3" fmla="*/ 79130 h 268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6296" h="268165">
                <a:moveTo>
                  <a:pt x="0" y="0"/>
                </a:moveTo>
                <a:lnTo>
                  <a:pt x="0" y="268165"/>
                </a:lnTo>
                <a:lnTo>
                  <a:pt x="3776296" y="268165"/>
                </a:lnTo>
                <a:lnTo>
                  <a:pt x="3776296" y="79130"/>
                </a:lnTo>
              </a:path>
            </a:pathLst>
          </a:custGeom>
          <a:noFill/>
          <a:ln w="15875">
            <a:solidFill>
              <a:srgbClr val="772367"/>
            </a:solidFill>
            <a:tailEnd type="triangl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Freihandform 30">
            <a:extLst>
              <a:ext uri="{FF2B5EF4-FFF2-40B4-BE49-F238E27FC236}">
                <a16:creationId xmlns:a16="http://schemas.microsoft.com/office/drawing/2014/main" id="{8E00543D-BDCE-F24F-7106-6E83A4710628}"/>
              </a:ext>
            </a:extLst>
          </p:cNvPr>
          <p:cNvSpPr/>
          <p:nvPr/>
        </p:nvSpPr>
        <p:spPr>
          <a:xfrm>
            <a:off x="3221675" y="4558812"/>
            <a:ext cx="1494853" cy="268165"/>
          </a:xfrm>
          <a:custGeom>
            <a:avLst/>
            <a:gdLst>
              <a:gd name="connsiteX0" fmla="*/ 0 w 3776296"/>
              <a:gd name="connsiteY0" fmla="*/ 0 h 268165"/>
              <a:gd name="connsiteX1" fmla="*/ 0 w 3776296"/>
              <a:gd name="connsiteY1" fmla="*/ 268165 h 268165"/>
              <a:gd name="connsiteX2" fmla="*/ 3776296 w 3776296"/>
              <a:gd name="connsiteY2" fmla="*/ 268165 h 268165"/>
              <a:gd name="connsiteX3" fmla="*/ 3776296 w 3776296"/>
              <a:gd name="connsiteY3" fmla="*/ 79130 h 268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6296" h="268165">
                <a:moveTo>
                  <a:pt x="0" y="0"/>
                </a:moveTo>
                <a:lnTo>
                  <a:pt x="0" y="268165"/>
                </a:lnTo>
                <a:lnTo>
                  <a:pt x="3776296" y="268165"/>
                </a:lnTo>
                <a:lnTo>
                  <a:pt x="3776296" y="79130"/>
                </a:lnTo>
              </a:path>
            </a:pathLst>
          </a:custGeom>
          <a:noFill/>
          <a:ln w="15875">
            <a:solidFill>
              <a:schemeClr val="accent2"/>
            </a:solidFill>
            <a:tailEnd type="triangl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B3CBEAB5-3D23-EAD5-AC8A-7AF56ECA7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7198" y="2115629"/>
            <a:ext cx="90000" cy="10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/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id="{247E7DAE-2AED-99A5-5627-2678AA7E1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7373" y="2115629"/>
            <a:ext cx="90000" cy="10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/>
          </a:p>
        </p:txBody>
      </p:sp>
      <p:sp>
        <p:nvSpPr>
          <p:cNvPr id="10" name="Rectangle 15">
            <a:extLst>
              <a:ext uri="{FF2B5EF4-FFF2-40B4-BE49-F238E27FC236}">
                <a16:creationId xmlns:a16="http://schemas.microsoft.com/office/drawing/2014/main" id="{EC863C2C-2A8A-630F-C486-6AD8A9F9F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6969" y="2519956"/>
            <a:ext cx="4700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= H </a:t>
            </a:r>
          </a:p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= OH</a:t>
            </a:r>
          </a:p>
          <a:p>
            <a:endParaRPr lang="de-DE" altLang="de-DE" sz="800" spc="10" dirty="0">
              <a:solidFill>
                <a:srgbClr val="0D0C0C"/>
              </a:solidFill>
              <a:latin typeface="AvenirNext LT Pro Cn" panose="020B0506020202020204" pitchFamily="34" charset="77"/>
            </a:endParaRPr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6C8E5367-5852-E85B-E713-331FE3651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2465" y="2519956"/>
            <a:ext cx="7312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= </a:t>
            </a:r>
            <a:r>
              <a:rPr lang="de-DE" altLang="de-DE" sz="800" spc="10" dirty="0" err="1">
                <a:solidFill>
                  <a:srgbClr val="0D0C0C"/>
                </a:solidFill>
                <a:latin typeface="AvenirNext LT Pro Cn" panose="020B0506020202020204" pitchFamily="34" charset="77"/>
              </a:rPr>
              <a:t>ddNTP</a:t>
            </a:r>
            <a:endParaRPr lang="de-DE" altLang="de-DE" sz="800" spc="10" dirty="0">
              <a:solidFill>
                <a:srgbClr val="0D0C0C"/>
              </a:solidFill>
              <a:latin typeface="AvenirNext LT Pro Cn" panose="020B0506020202020204" pitchFamily="34" charset="77"/>
            </a:endParaRPr>
          </a:p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= dNTP</a:t>
            </a:r>
          </a:p>
          <a:p>
            <a:endParaRPr lang="de-DE" altLang="de-DE" sz="800" spc="10" dirty="0">
              <a:solidFill>
                <a:srgbClr val="0D0C0C"/>
              </a:solidFill>
              <a:latin typeface="AvenirNext LT Pro Cn" panose="020B0506020202020204" pitchFamily="34" charset="77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FAE6D8D-7652-C978-3B39-7D9F806021ED}"/>
              </a:ext>
            </a:extLst>
          </p:cNvPr>
          <p:cNvSpPr/>
          <p:nvPr/>
        </p:nvSpPr>
        <p:spPr>
          <a:xfrm>
            <a:off x="6046286" y="2591825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0DA2DFE-1AE1-F8F0-CB9A-2956BE7FC648}"/>
              </a:ext>
            </a:extLst>
          </p:cNvPr>
          <p:cNvSpPr/>
          <p:nvPr/>
        </p:nvSpPr>
        <p:spPr>
          <a:xfrm>
            <a:off x="6046286" y="2716381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490528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D75BFF84-19DC-C47A-C51A-9C5C2D7508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96825" y="1618409"/>
            <a:ext cx="5959192" cy="3232835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Die Polymerase-Kettenreaktion (PCR)</a:t>
            </a:r>
          </a:p>
        </p:txBody>
      </p:sp>
      <p:sp>
        <p:nvSpPr>
          <p:cNvPr id="55" name="Gebogener Pfeil 54">
            <a:extLst>
              <a:ext uri="{FF2B5EF4-FFF2-40B4-BE49-F238E27FC236}">
                <a16:creationId xmlns:a16="http://schemas.microsoft.com/office/drawing/2014/main" id="{F2DF5523-9D6E-3C10-21FC-815E7DEDCD8C}"/>
              </a:ext>
            </a:extLst>
          </p:cNvPr>
          <p:cNvSpPr/>
          <p:nvPr/>
        </p:nvSpPr>
        <p:spPr>
          <a:xfrm>
            <a:off x="2827290" y="2215136"/>
            <a:ext cx="1860459" cy="1860459"/>
          </a:xfrm>
          <a:prstGeom prst="circular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">
              <a:solidFill>
                <a:schemeClr val="tx1"/>
              </a:solidFill>
            </a:endParaRPr>
          </a:p>
        </p:txBody>
      </p:sp>
      <p:sp>
        <p:nvSpPr>
          <p:cNvPr id="56" name="Gebogener Pfeil 55">
            <a:extLst>
              <a:ext uri="{FF2B5EF4-FFF2-40B4-BE49-F238E27FC236}">
                <a16:creationId xmlns:a16="http://schemas.microsoft.com/office/drawing/2014/main" id="{2ECF3DA4-C4B8-B744-68D1-77FC5A1A01D0}"/>
              </a:ext>
            </a:extLst>
          </p:cNvPr>
          <p:cNvSpPr/>
          <p:nvPr/>
        </p:nvSpPr>
        <p:spPr>
          <a:xfrm flipH="1" flipV="1">
            <a:off x="2827288" y="2243055"/>
            <a:ext cx="1860459" cy="1860459"/>
          </a:xfrm>
          <a:prstGeom prst="circular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">
              <a:solidFill>
                <a:schemeClr val="tx1"/>
              </a:solidFill>
            </a:endParaRPr>
          </a:p>
        </p:txBody>
      </p:sp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8AE0F980-EAC4-C909-5279-A20741E53E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632112"/>
              </p:ext>
            </p:extLst>
          </p:nvPr>
        </p:nvGraphicFramePr>
        <p:xfrm>
          <a:off x="3186964" y="2558466"/>
          <a:ext cx="1132793" cy="1130559"/>
        </p:xfrm>
        <a:graphic>
          <a:graphicData uri="http://schemas.openxmlformats.org/drawingml/2006/table">
            <a:tbl>
              <a:tblPr firstRow="1" bandRow="1">
                <a:noFill/>
                <a:tableStyleId>{5940675A-B579-460E-94D1-54222C63F5DA}</a:tableStyleId>
              </a:tblPr>
              <a:tblGrid>
                <a:gridCol w="357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48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7317">
                <a:tc>
                  <a:txBody>
                    <a:bodyPr/>
                    <a:lstStyle/>
                    <a:p>
                      <a:pPr algn="ctr"/>
                      <a:r>
                        <a:rPr lang="de-DE" sz="800" b="0" i="0" dirty="0">
                          <a:solidFill>
                            <a:schemeClr val="tx1"/>
                          </a:solidFill>
                          <a:latin typeface="AvenirNext LT Pro MediumCn" panose="020B0506020202020204" pitchFamily="34" charset="77"/>
                        </a:rPr>
                        <a:t>Zyklen</a:t>
                      </a:r>
                    </a:p>
                  </a:txBody>
                  <a:tcPr marL="41602" marR="41602" marT="20790" marB="207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b="0" i="0" dirty="0">
                          <a:solidFill>
                            <a:schemeClr val="tx1"/>
                          </a:solidFill>
                          <a:latin typeface="AvenirNext LT Pro MediumCn" panose="020B0506020202020204" pitchFamily="34" charset="77"/>
                        </a:rPr>
                        <a:t>Kopien</a:t>
                      </a:r>
                    </a:p>
                  </a:txBody>
                  <a:tcPr marL="41602" marR="41602" marT="20790" marB="20790">
                    <a:lnL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606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Next LT Pro Cn" panose="020B0506020202020204" pitchFamily="34" charset="77"/>
                        </a:rPr>
                        <a:t>1</a:t>
                      </a:r>
                    </a:p>
                  </a:txBody>
                  <a:tcPr marL="2167" marR="2167" marT="216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Next LT Pro Cn" panose="020B0506020202020204" pitchFamily="34" charset="77"/>
                        </a:rPr>
                        <a:t>2</a:t>
                      </a:r>
                    </a:p>
                  </a:txBody>
                  <a:tcPr marL="2167" marR="2167" marT="2166" marB="0" anchor="b">
                    <a:lnL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606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Next LT Pro Cn" panose="020B0506020202020204" pitchFamily="34" charset="77"/>
                        </a:rPr>
                        <a:t>2</a:t>
                      </a:r>
                    </a:p>
                  </a:txBody>
                  <a:tcPr marL="2167" marR="2167" marT="216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Next LT Pro Cn" panose="020B0506020202020204" pitchFamily="34" charset="77"/>
                        </a:rPr>
                        <a:t>4</a:t>
                      </a:r>
                    </a:p>
                  </a:txBody>
                  <a:tcPr marL="2167" marR="2167" marT="2166" marB="0" anchor="b">
                    <a:lnL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606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Next LT Pro Cn" panose="020B0506020202020204" pitchFamily="34" charset="77"/>
                        </a:rPr>
                        <a:t>5</a:t>
                      </a:r>
                    </a:p>
                  </a:txBody>
                  <a:tcPr marL="2167" marR="2167" marT="216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Next LT Pro Cn" panose="020B0506020202020204" pitchFamily="34" charset="77"/>
                        </a:rPr>
                        <a:t>32</a:t>
                      </a:r>
                    </a:p>
                  </a:txBody>
                  <a:tcPr marL="2167" marR="2167" marT="2166" marB="0" anchor="b">
                    <a:lnL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606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Next LT Pro Cn" panose="020B0506020202020204" pitchFamily="34" charset="77"/>
                        </a:rPr>
                        <a:t>10</a:t>
                      </a:r>
                    </a:p>
                  </a:txBody>
                  <a:tcPr marL="2167" marR="2167" marT="216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Next LT Pro Cn" panose="020B0506020202020204" pitchFamily="34" charset="77"/>
                        </a:rPr>
                        <a:t>1024</a:t>
                      </a:r>
                    </a:p>
                  </a:txBody>
                  <a:tcPr marL="2167" marR="2167" marT="2166" marB="0" anchor="b">
                    <a:lnL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606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Next LT Pro Cn" panose="020B0506020202020204" pitchFamily="34" charset="77"/>
                        </a:rPr>
                        <a:t>15</a:t>
                      </a:r>
                    </a:p>
                  </a:txBody>
                  <a:tcPr marL="2167" marR="2167" marT="216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Next LT Pro Cn" panose="020B0506020202020204" pitchFamily="34" charset="77"/>
                        </a:rPr>
                        <a:t>32768</a:t>
                      </a:r>
                    </a:p>
                  </a:txBody>
                  <a:tcPr marL="2167" marR="2167" marT="2166" marB="0" anchor="b">
                    <a:lnL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606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Next LT Pro Cn" panose="020B0506020202020204" pitchFamily="34" charset="77"/>
                        </a:rPr>
                        <a:t>20</a:t>
                      </a:r>
                    </a:p>
                  </a:txBody>
                  <a:tcPr marL="2167" marR="2167" marT="216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Next LT Pro Cn" panose="020B0506020202020204" pitchFamily="34" charset="77"/>
                        </a:rPr>
                        <a:t>1048576</a:t>
                      </a:r>
                    </a:p>
                  </a:txBody>
                  <a:tcPr marL="2167" marR="2167" marT="2166" marB="0" anchor="b">
                    <a:lnL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606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Next LT Pro Cn" panose="020B0506020202020204" pitchFamily="34" charset="77"/>
                        </a:rPr>
                        <a:t>30</a:t>
                      </a:r>
                    </a:p>
                  </a:txBody>
                  <a:tcPr marL="2167" marR="2167" marT="2166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Next LT Pro Cn" panose="020B0506020202020204" pitchFamily="34" charset="77"/>
                        </a:rPr>
                        <a:t>1073741824</a:t>
                      </a:r>
                    </a:p>
                  </a:txBody>
                  <a:tcPr marL="2167" marR="2167" marT="2166" marB="0" anchor="b">
                    <a:lnL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" name="Rectangle 15">
            <a:extLst>
              <a:ext uri="{FF2B5EF4-FFF2-40B4-BE49-F238E27FC236}">
                <a16:creationId xmlns:a16="http://schemas.microsoft.com/office/drawing/2014/main" id="{504728F2-BA71-EFA4-3A42-4ADC00AFB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8964" y="1968915"/>
            <a:ext cx="199478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Zu vervielfältigender DNA-Abschnitt/Template</a:t>
            </a:r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A9218D44-F004-F07A-6CD2-F3C82081F4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0198" y="2247067"/>
            <a:ext cx="186319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Denaturieren</a:t>
            </a:r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:</a:t>
            </a:r>
          </a:p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Trennen der komplementären Stränge bei 95°C</a:t>
            </a:r>
          </a:p>
        </p:txBody>
      </p:sp>
      <p:sp>
        <p:nvSpPr>
          <p:cNvPr id="21" name="Rectangle 15">
            <a:extLst>
              <a:ext uri="{FF2B5EF4-FFF2-40B4-BE49-F238E27FC236}">
                <a16:creationId xmlns:a16="http://schemas.microsoft.com/office/drawing/2014/main" id="{9BF04821-3FE8-F4AB-598F-B018414CC3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0198" y="3296332"/>
            <a:ext cx="167325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 err="1">
                <a:solidFill>
                  <a:srgbClr val="0D0C0C"/>
                </a:solidFill>
                <a:latin typeface="AvenirNext LT Pro MediumCn" panose="020B0506020202020204" pitchFamily="34" charset="77"/>
              </a:rPr>
              <a:t>Annealing</a:t>
            </a:r>
            <a:r>
              <a:rPr lang="de-DE" altLang="de-DE" sz="800" spc="1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/Hybridisieren</a:t>
            </a:r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:</a:t>
            </a:r>
          </a:p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Anlagerung der Primer bei 55 bis 65°C</a:t>
            </a:r>
          </a:p>
        </p:txBody>
      </p:sp>
      <p:sp>
        <p:nvSpPr>
          <p:cNvPr id="22" name="Rectangle 15">
            <a:extLst>
              <a:ext uri="{FF2B5EF4-FFF2-40B4-BE49-F238E27FC236}">
                <a16:creationId xmlns:a16="http://schemas.microsoft.com/office/drawing/2014/main" id="{1905A357-5FB3-F9B0-38FD-E6EF547E37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4249" y="4189081"/>
            <a:ext cx="106915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DNA-Polymerase</a:t>
            </a:r>
          </a:p>
        </p:txBody>
      </p:sp>
      <p:sp>
        <p:nvSpPr>
          <p:cNvPr id="23" name="Rectangle 15">
            <a:extLst>
              <a:ext uri="{FF2B5EF4-FFF2-40B4-BE49-F238E27FC236}">
                <a16:creationId xmlns:a16="http://schemas.microsoft.com/office/drawing/2014/main" id="{AC3B13AB-F09B-5659-FA7F-DF9BDCB59A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220" y="3326025"/>
            <a:ext cx="186319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Verdoppelter DNA-Abschnitt</a:t>
            </a:r>
          </a:p>
        </p:txBody>
      </p:sp>
      <p:sp>
        <p:nvSpPr>
          <p:cNvPr id="24" name="Rectangle 15">
            <a:extLst>
              <a:ext uri="{FF2B5EF4-FFF2-40B4-BE49-F238E27FC236}">
                <a16:creationId xmlns:a16="http://schemas.microsoft.com/office/drawing/2014/main" id="{7EB45337-8619-311F-12D4-885B759562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220" y="4365623"/>
            <a:ext cx="13150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MediumCn" panose="020B0506020202020204" pitchFamily="34" charset="77"/>
              </a:rPr>
              <a:t>Elongation/Polymerisation:</a:t>
            </a:r>
            <a:br>
              <a:rPr lang="de-DE" altLang="de-DE" sz="800" spc="10">
                <a:solidFill>
                  <a:srgbClr val="0D0C0C"/>
                </a:solidFill>
                <a:latin typeface="AvenirNext LT Pro MediumCn" panose="020B0506020202020204" pitchFamily="34" charset="77"/>
              </a:rPr>
            </a:br>
            <a:r>
              <a:rPr lang="de-DE" altLang="de-DE" sz="800" spc="10">
                <a:solidFill>
                  <a:srgbClr val="0D0C0C"/>
                </a:solidFill>
                <a:latin typeface="AvenirNext LT Pro Cn" panose="020B0506020202020204" pitchFamily="34" charset="77"/>
              </a:rPr>
              <a:t>Synthese </a:t>
            </a:r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komplementärer </a:t>
            </a:r>
            <a:b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Stränge bei 72°C</a:t>
            </a:r>
          </a:p>
        </p:txBody>
      </p:sp>
      <p:cxnSp>
        <p:nvCxnSpPr>
          <p:cNvPr id="5" name="Gerade Verbindung 4">
            <a:extLst>
              <a:ext uri="{FF2B5EF4-FFF2-40B4-BE49-F238E27FC236}">
                <a16:creationId xmlns:a16="http://schemas.microsoft.com/office/drawing/2014/main" id="{99CC1BC5-7482-5066-CA4A-4BE2CD69AC5D}"/>
              </a:ext>
            </a:extLst>
          </p:cNvPr>
          <p:cNvCxnSpPr>
            <a:cxnSpLocks/>
          </p:cNvCxnSpPr>
          <p:nvPr/>
        </p:nvCxnSpPr>
        <p:spPr bwMode="auto">
          <a:xfrm flipV="1">
            <a:off x="2366876" y="1818029"/>
            <a:ext cx="393951" cy="31751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8F8A0F7D-ACDB-8A81-816B-4D2F132D60EE}"/>
              </a:ext>
            </a:extLst>
          </p:cNvPr>
          <p:cNvCxnSpPr>
            <a:cxnSpLocks/>
          </p:cNvCxnSpPr>
          <p:nvPr/>
        </p:nvCxnSpPr>
        <p:spPr bwMode="auto">
          <a:xfrm>
            <a:off x="4773686" y="1813282"/>
            <a:ext cx="393951" cy="31751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6" name="Gerade Verbindung 5">
            <a:extLst>
              <a:ext uri="{FF2B5EF4-FFF2-40B4-BE49-F238E27FC236}">
                <a16:creationId xmlns:a16="http://schemas.microsoft.com/office/drawing/2014/main" id="{319C3909-F9E3-BFC5-D0F0-1CE608037C9C}"/>
              </a:ext>
            </a:extLst>
          </p:cNvPr>
          <p:cNvCxnSpPr>
            <a:cxnSpLocks/>
          </p:cNvCxnSpPr>
          <p:nvPr/>
        </p:nvCxnSpPr>
        <p:spPr bwMode="auto">
          <a:xfrm flipH="1">
            <a:off x="4373401" y="4091876"/>
            <a:ext cx="393951" cy="31751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FD905A98-D786-EED5-0263-1F30B22C1CD9}"/>
              </a:ext>
            </a:extLst>
          </p:cNvPr>
          <p:cNvCxnSpPr>
            <a:cxnSpLocks/>
          </p:cNvCxnSpPr>
          <p:nvPr/>
        </p:nvCxnSpPr>
        <p:spPr bwMode="auto">
          <a:xfrm flipV="1">
            <a:off x="1420910" y="3567548"/>
            <a:ext cx="0" cy="322596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13" name="Rectangle 15">
            <a:extLst>
              <a:ext uri="{FF2B5EF4-FFF2-40B4-BE49-F238E27FC236}">
                <a16:creationId xmlns:a16="http://schemas.microsoft.com/office/drawing/2014/main" id="{55EF2E98-D918-DAC3-F759-6E78B13CB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8964" y="1620816"/>
            <a:ext cx="10629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3‘</a:t>
            </a:r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id="{064E1E92-FA18-8CF6-DCAF-8434DF1E1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8964" y="1825810"/>
            <a:ext cx="11850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5‘</a:t>
            </a:r>
          </a:p>
        </p:txBody>
      </p:sp>
      <p:sp>
        <p:nvSpPr>
          <p:cNvPr id="18" name="Rectangle 15">
            <a:extLst>
              <a:ext uri="{FF2B5EF4-FFF2-40B4-BE49-F238E27FC236}">
                <a16:creationId xmlns:a16="http://schemas.microsoft.com/office/drawing/2014/main" id="{12DD5ED6-90D5-E6A7-8AB7-2A62A946C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466" y="1825810"/>
            <a:ext cx="10629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3‘</a:t>
            </a:r>
          </a:p>
        </p:txBody>
      </p:sp>
      <p:sp>
        <p:nvSpPr>
          <p:cNvPr id="25" name="Rectangle 15">
            <a:extLst>
              <a:ext uri="{FF2B5EF4-FFF2-40B4-BE49-F238E27FC236}">
                <a16:creationId xmlns:a16="http://schemas.microsoft.com/office/drawing/2014/main" id="{B90BFC9C-4A5D-F324-3114-B94677CA7F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466" y="1620816"/>
            <a:ext cx="11850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5‘</a:t>
            </a:r>
          </a:p>
        </p:txBody>
      </p:sp>
      <p:sp>
        <p:nvSpPr>
          <p:cNvPr id="26" name="Rectangle 15">
            <a:extLst>
              <a:ext uri="{FF2B5EF4-FFF2-40B4-BE49-F238E27FC236}">
                <a16:creationId xmlns:a16="http://schemas.microsoft.com/office/drawing/2014/main" id="{FD7F7475-F679-2617-2F02-2B64081738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220" y="2532955"/>
            <a:ext cx="10629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3‘</a:t>
            </a:r>
          </a:p>
        </p:txBody>
      </p:sp>
      <p:sp>
        <p:nvSpPr>
          <p:cNvPr id="27" name="Rectangle 15">
            <a:extLst>
              <a:ext uri="{FF2B5EF4-FFF2-40B4-BE49-F238E27FC236}">
                <a16:creationId xmlns:a16="http://schemas.microsoft.com/office/drawing/2014/main" id="{BFC0542E-F550-439C-3EE4-7C2484A032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220" y="2737950"/>
            <a:ext cx="11850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5‘</a:t>
            </a:r>
          </a:p>
        </p:txBody>
      </p:sp>
      <p:sp>
        <p:nvSpPr>
          <p:cNvPr id="28" name="Rectangle 15">
            <a:extLst>
              <a:ext uri="{FF2B5EF4-FFF2-40B4-BE49-F238E27FC236}">
                <a16:creationId xmlns:a16="http://schemas.microsoft.com/office/drawing/2014/main" id="{A55863E0-65EF-FC0C-8A52-757454A2A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8422" y="2737950"/>
            <a:ext cx="10629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3‘</a:t>
            </a:r>
          </a:p>
        </p:txBody>
      </p:sp>
      <p:sp>
        <p:nvSpPr>
          <p:cNvPr id="29" name="Rectangle 15">
            <a:extLst>
              <a:ext uri="{FF2B5EF4-FFF2-40B4-BE49-F238E27FC236}">
                <a16:creationId xmlns:a16="http://schemas.microsoft.com/office/drawing/2014/main" id="{3906E3F8-E055-F9BD-0E2F-D55224AAEF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8422" y="2532955"/>
            <a:ext cx="11850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5‘</a:t>
            </a:r>
          </a:p>
        </p:txBody>
      </p:sp>
      <p:sp>
        <p:nvSpPr>
          <p:cNvPr id="34" name="Rectangle 15">
            <a:extLst>
              <a:ext uri="{FF2B5EF4-FFF2-40B4-BE49-F238E27FC236}">
                <a16:creationId xmlns:a16="http://schemas.microsoft.com/office/drawing/2014/main" id="{2CAF2C92-34AB-F0D3-E38C-49D8B826AA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220" y="2982266"/>
            <a:ext cx="10629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3‘</a:t>
            </a:r>
          </a:p>
        </p:txBody>
      </p:sp>
      <p:sp>
        <p:nvSpPr>
          <p:cNvPr id="35" name="Rectangle 15">
            <a:extLst>
              <a:ext uri="{FF2B5EF4-FFF2-40B4-BE49-F238E27FC236}">
                <a16:creationId xmlns:a16="http://schemas.microsoft.com/office/drawing/2014/main" id="{C238BC16-E5F7-3BEB-32F2-0771C005BB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220" y="3190435"/>
            <a:ext cx="11850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5‘</a:t>
            </a:r>
          </a:p>
        </p:txBody>
      </p:sp>
      <p:sp>
        <p:nvSpPr>
          <p:cNvPr id="36" name="Rectangle 15">
            <a:extLst>
              <a:ext uri="{FF2B5EF4-FFF2-40B4-BE49-F238E27FC236}">
                <a16:creationId xmlns:a16="http://schemas.microsoft.com/office/drawing/2014/main" id="{22C23048-F885-837E-C95B-D3AD881BB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1492" y="3190435"/>
            <a:ext cx="10629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3‘</a:t>
            </a:r>
          </a:p>
        </p:txBody>
      </p:sp>
      <p:sp>
        <p:nvSpPr>
          <p:cNvPr id="37" name="Rectangle 15">
            <a:extLst>
              <a:ext uri="{FF2B5EF4-FFF2-40B4-BE49-F238E27FC236}">
                <a16:creationId xmlns:a16="http://schemas.microsoft.com/office/drawing/2014/main" id="{9CB54043-5435-ACD7-8D25-35C6F4960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1492" y="2982266"/>
            <a:ext cx="11850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5‘</a:t>
            </a:r>
          </a:p>
        </p:txBody>
      </p:sp>
      <p:sp>
        <p:nvSpPr>
          <p:cNvPr id="42" name="Rectangle 15">
            <a:extLst>
              <a:ext uri="{FF2B5EF4-FFF2-40B4-BE49-F238E27FC236}">
                <a16:creationId xmlns:a16="http://schemas.microsoft.com/office/drawing/2014/main" id="{DE9B7CDE-E1DD-21A1-C5FE-E19269E874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0198" y="3553904"/>
            <a:ext cx="10629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3‘</a:t>
            </a:r>
          </a:p>
        </p:txBody>
      </p:sp>
      <p:sp>
        <p:nvSpPr>
          <p:cNvPr id="43" name="Rectangle 15">
            <a:extLst>
              <a:ext uri="{FF2B5EF4-FFF2-40B4-BE49-F238E27FC236}">
                <a16:creationId xmlns:a16="http://schemas.microsoft.com/office/drawing/2014/main" id="{F3130023-FF1C-B005-E8FA-0F514E4DB3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5784" y="3553904"/>
            <a:ext cx="11850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5‘</a:t>
            </a:r>
          </a:p>
        </p:txBody>
      </p:sp>
      <p:sp>
        <p:nvSpPr>
          <p:cNvPr id="44" name="Rectangle 15">
            <a:extLst>
              <a:ext uri="{FF2B5EF4-FFF2-40B4-BE49-F238E27FC236}">
                <a16:creationId xmlns:a16="http://schemas.microsoft.com/office/drawing/2014/main" id="{C0C46BDB-6B05-6A92-8C60-7831D8F2C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5784" y="4195011"/>
            <a:ext cx="10629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3‘</a:t>
            </a:r>
          </a:p>
        </p:txBody>
      </p:sp>
      <p:sp>
        <p:nvSpPr>
          <p:cNvPr id="46" name="Rectangle 15">
            <a:extLst>
              <a:ext uri="{FF2B5EF4-FFF2-40B4-BE49-F238E27FC236}">
                <a16:creationId xmlns:a16="http://schemas.microsoft.com/office/drawing/2014/main" id="{86D5EDBB-D104-B7D5-E61F-8F0ECD40A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0807" y="3947628"/>
            <a:ext cx="10629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3‘</a:t>
            </a:r>
          </a:p>
        </p:txBody>
      </p:sp>
      <p:sp>
        <p:nvSpPr>
          <p:cNvPr id="47" name="Rectangle 15">
            <a:extLst>
              <a:ext uri="{FF2B5EF4-FFF2-40B4-BE49-F238E27FC236}">
                <a16:creationId xmlns:a16="http://schemas.microsoft.com/office/drawing/2014/main" id="{006CD72E-2AE8-693D-307A-9412A8DBB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0807" y="4176914"/>
            <a:ext cx="11850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5‘</a:t>
            </a:r>
          </a:p>
        </p:txBody>
      </p:sp>
      <p:sp>
        <p:nvSpPr>
          <p:cNvPr id="49" name="Rectangle 15">
            <a:extLst>
              <a:ext uri="{FF2B5EF4-FFF2-40B4-BE49-F238E27FC236}">
                <a16:creationId xmlns:a16="http://schemas.microsoft.com/office/drawing/2014/main" id="{77F3A575-2315-525B-C357-B6D606B08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7252" y="3947628"/>
            <a:ext cx="11850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5‘</a:t>
            </a:r>
          </a:p>
        </p:txBody>
      </p:sp>
      <p:sp>
        <p:nvSpPr>
          <p:cNvPr id="51" name="Rectangle 15">
            <a:extLst>
              <a:ext uri="{FF2B5EF4-FFF2-40B4-BE49-F238E27FC236}">
                <a16:creationId xmlns:a16="http://schemas.microsoft.com/office/drawing/2014/main" id="{B4E953C5-1C7A-7DCF-0837-AAC588B67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2035" y="4646554"/>
            <a:ext cx="11850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5‘</a:t>
            </a:r>
          </a:p>
        </p:txBody>
      </p:sp>
      <p:sp>
        <p:nvSpPr>
          <p:cNvPr id="52" name="Rectangle 15">
            <a:extLst>
              <a:ext uri="{FF2B5EF4-FFF2-40B4-BE49-F238E27FC236}">
                <a16:creationId xmlns:a16="http://schemas.microsoft.com/office/drawing/2014/main" id="{B0E63403-C78C-B82D-FFED-19511FD562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7684" y="4646554"/>
            <a:ext cx="10629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3‘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8500112-1ED5-1C33-49DD-223D127F3FB3}"/>
              </a:ext>
            </a:extLst>
          </p:cNvPr>
          <p:cNvSpPr/>
          <p:nvPr/>
        </p:nvSpPr>
        <p:spPr>
          <a:xfrm>
            <a:off x="3240849" y="4368679"/>
            <a:ext cx="221724" cy="444139"/>
          </a:xfrm>
          <a:prstGeom prst="ellipse">
            <a:avLst/>
          </a:prstGeom>
          <a:solidFill>
            <a:schemeClr val="accent5">
              <a:lumMod val="60000"/>
              <a:lumOff val="40000"/>
              <a:alpha val="5543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8151D55-64EC-6611-01EE-D6A1DE75BB43}"/>
              </a:ext>
            </a:extLst>
          </p:cNvPr>
          <p:cNvSpPr/>
          <p:nvPr/>
        </p:nvSpPr>
        <p:spPr>
          <a:xfrm>
            <a:off x="1789275" y="3890144"/>
            <a:ext cx="221724" cy="444139"/>
          </a:xfrm>
          <a:prstGeom prst="ellipse">
            <a:avLst/>
          </a:prstGeom>
          <a:solidFill>
            <a:schemeClr val="accent5">
              <a:lumMod val="60000"/>
              <a:lumOff val="40000"/>
              <a:alpha val="5543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"/>
          </a:p>
        </p:txBody>
      </p:sp>
      <p:sp>
        <p:nvSpPr>
          <p:cNvPr id="69" name="Rectangle 15">
            <a:extLst>
              <a:ext uri="{FF2B5EF4-FFF2-40B4-BE49-F238E27FC236}">
                <a16:creationId xmlns:a16="http://schemas.microsoft.com/office/drawing/2014/main" id="{4AC90671-45ED-31C6-11C0-F52FD8A5C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0198" y="2525393"/>
            <a:ext cx="10629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3‘</a:t>
            </a:r>
          </a:p>
        </p:txBody>
      </p:sp>
      <p:sp>
        <p:nvSpPr>
          <p:cNvPr id="70" name="Rectangle 15">
            <a:extLst>
              <a:ext uri="{FF2B5EF4-FFF2-40B4-BE49-F238E27FC236}">
                <a16:creationId xmlns:a16="http://schemas.microsoft.com/office/drawing/2014/main" id="{FB20FF4A-786B-9F85-32E7-1BB8946B5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0198" y="2841513"/>
            <a:ext cx="11850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5‘</a:t>
            </a:r>
          </a:p>
        </p:txBody>
      </p:sp>
      <p:sp>
        <p:nvSpPr>
          <p:cNvPr id="71" name="Rectangle 15">
            <a:extLst>
              <a:ext uri="{FF2B5EF4-FFF2-40B4-BE49-F238E27FC236}">
                <a16:creationId xmlns:a16="http://schemas.microsoft.com/office/drawing/2014/main" id="{05AE4CD2-6AA7-77D1-37F9-3D1FBA663F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5784" y="2841513"/>
            <a:ext cx="10629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3‘</a:t>
            </a:r>
          </a:p>
        </p:txBody>
      </p:sp>
      <p:sp>
        <p:nvSpPr>
          <p:cNvPr id="72" name="Rectangle 15">
            <a:extLst>
              <a:ext uri="{FF2B5EF4-FFF2-40B4-BE49-F238E27FC236}">
                <a16:creationId xmlns:a16="http://schemas.microsoft.com/office/drawing/2014/main" id="{271F5DDE-6385-B2EB-10A5-3B7FD9AA4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5784" y="2525393"/>
            <a:ext cx="11850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5‘</a:t>
            </a:r>
          </a:p>
        </p:txBody>
      </p:sp>
      <p:sp>
        <p:nvSpPr>
          <p:cNvPr id="73" name="Rectangle 15">
            <a:extLst>
              <a:ext uri="{FF2B5EF4-FFF2-40B4-BE49-F238E27FC236}">
                <a16:creationId xmlns:a16="http://schemas.microsoft.com/office/drawing/2014/main" id="{F57D0643-7F7B-43E5-522A-CF3AF1F871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0198" y="4189859"/>
            <a:ext cx="118507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5‘</a:t>
            </a:r>
          </a:p>
        </p:txBody>
      </p:sp>
      <p:cxnSp>
        <p:nvCxnSpPr>
          <p:cNvPr id="74" name="Gerade Verbindung 73">
            <a:extLst>
              <a:ext uri="{FF2B5EF4-FFF2-40B4-BE49-F238E27FC236}">
                <a16:creationId xmlns:a16="http://schemas.microsoft.com/office/drawing/2014/main" id="{013871E9-FE11-4884-7A1C-4E1C6C1F2E7C}"/>
              </a:ext>
            </a:extLst>
          </p:cNvPr>
          <p:cNvCxnSpPr>
            <a:cxnSpLocks/>
          </p:cNvCxnSpPr>
          <p:nvPr/>
        </p:nvCxnSpPr>
        <p:spPr bwMode="auto">
          <a:xfrm>
            <a:off x="6024848" y="2958943"/>
            <a:ext cx="0" cy="29304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  <a:headEnd type="none" w="sm" len="sm"/>
            <a:tailEnd type="triangle" w="med" len="sm"/>
          </a:ln>
          <a:effectLst/>
        </p:spPr>
      </p:cxnSp>
      <p:sp>
        <p:nvSpPr>
          <p:cNvPr id="76" name="Rectangle 15">
            <a:extLst>
              <a:ext uri="{FF2B5EF4-FFF2-40B4-BE49-F238E27FC236}">
                <a16:creationId xmlns:a16="http://schemas.microsoft.com/office/drawing/2014/main" id="{0DB99BF8-28D9-8F64-249B-71D1BA1A5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2166" y="3891547"/>
            <a:ext cx="40446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Primer 1</a:t>
            </a:r>
          </a:p>
        </p:txBody>
      </p:sp>
      <p:sp>
        <p:nvSpPr>
          <p:cNvPr id="77" name="Rectangle 15">
            <a:extLst>
              <a:ext uri="{FF2B5EF4-FFF2-40B4-BE49-F238E27FC236}">
                <a16:creationId xmlns:a16="http://schemas.microsoft.com/office/drawing/2014/main" id="{87B13298-595B-24F4-9177-3986E59C7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0662" y="3881502"/>
            <a:ext cx="352792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de-DE" altLang="de-DE" sz="800" spc="10" dirty="0">
                <a:solidFill>
                  <a:srgbClr val="0D0C0C"/>
                </a:solidFill>
                <a:latin typeface="AvenirNext LT Pro Cn" panose="020B0506020202020204" pitchFamily="34" charset="77"/>
              </a:rPr>
              <a:t>Primer 2 </a:t>
            </a:r>
          </a:p>
        </p:txBody>
      </p:sp>
      <p:cxnSp>
        <p:nvCxnSpPr>
          <p:cNvPr id="79" name="Gerade Verbindung 78">
            <a:extLst>
              <a:ext uri="{FF2B5EF4-FFF2-40B4-BE49-F238E27FC236}">
                <a16:creationId xmlns:a16="http://schemas.microsoft.com/office/drawing/2014/main" id="{854D22DE-A96F-01BA-CDC3-ABDD437336CF}"/>
              </a:ext>
            </a:extLst>
          </p:cNvPr>
          <p:cNvCxnSpPr>
            <a:cxnSpLocks/>
          </p:cNvCxnSpPr>
          <p:nvPr/>
        </p:nvCxnSpPr>
        <p:spPr bwMode="auto">
          <a:xfrm>
            <a:off x="2037843" y="3940527"/>
            <a:ext cx="183445" cy="0"/>
          </a:xfrm>
          <a:prstGeom prst="line">
            <a:avLst/>
          </a:prstGeom>
          <a:solidFill>
            <a:schemeClr val="accent1"/>
          </a:solidFill>
          <a:ln w="8890" cap="flat" cmpd="sng" algn="ctr">
            <a:solidFill>
              <a:schemeClr val="tx1"/>
            </a:solidFill>
            <a:prstDash val="solid"/>
            <a:miter lim="800000"/>
            <a:headEnd type="none" w="sm" len="med"/>
            <a:tailEnd type="triangle" w="sm" len="sm"/>
          </a:ln>
          <a:effectLst/>
        </p:spPr>
      </p:cxnSp>
      <p:cxnSp>
        <p:nvCxnSpPr>
          <p:cNvPr id="82" name="Gerade Verbindung 81">
            <a:extLst>
              <a:ext uri="{FF2B5EF4-FFF2-40B4-BE49-F238E27FC236}">
                <a16:creationId xmlns:a16="http://schemas.microsoft.com/office/drawing/2014/main" id="{A656E6A2-45F7-209D-8B55-FF498E7252BC}"/>
              </a:ext>
            </a:extLst>
          </p:cNvPr>
          <p:cNvCxnSpPr>
            <a:cxnSpLocks/>
          </p:cNvCxnSpPr>
          <p:nvPr/>
        </p:nvCxnSpPr>
        <p:spPr bwMode="auto">
          <a:xfrm flipH="1">
            <a:off x="3400257" y="4329344"/>
            <a:ext cx="179866" cy="56489"/>
          </a:xfrm>
          <a:prstGeom prst="line">
            <a:avLst/>
          </a:prstGeom>
          <a:solidFill>
            <a:schemeClr val="accent1"/>
          </a:solidFill>
          <a:ln w="8890" cap="flat" cmpd="sng" algn="ctr">
            <a:solidFill>
              <a:schemeClr val="tx1"/>
            </a:solidFill>
            <a:prstDash val="solid"/>
            <a:miter lim="800000"/>
            <a:headEnd type="none" w="sm" len="med"/>
            <a:tailEnd type="triangl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137655247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6827FD60-00BC-A5F7-80E0-160F54F0EF64}"/>
              </a:ext>
            </a:extLst>
          </p:cNvPr>
          <p:cNvSpPr/>
          <p:nvPr/>
        </p:nvSpPr>
        <p:spPr>
          <a:xfrm>
            <a:off x="2940854" y="2547921"/>
            <a:ext cx="3865271" cy="8213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56DB1D7-05B0-BD6D-045B-9DC7BBAC6A2F}"/>
              </a:ext>
            </a:extLst>
          </p:cNvPr>
          <p:cNvSpPr/>
          <p:nvPr/>
        </p:nvSpPr>
        <p:spPr>
          <a:xfrm>
            <a:off x="2940854" y="3423096"/>
            <a:ext cx="3865271" cy="5630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F3DAF19-BC45-0DF5-E4FA-42810012A257}"/>
              </a:ext>
            </a:extLst>
          </p:cNvPr>
          <p:cNvSpPr/>
          <p:nvPr/>
        </p:nvSpPr>
        <p:spPr>
          <a:xfrm>
            <a:off x="2940854" y="4033744"/>
            <a:ext cx="3865271" cy="7906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D7A0148-C011-FB57-D567-6D90492B490F}"/>
              </a:ext>
            </a:extLst>
          </p:cNvPr>
          <p:cNvSpPr/>
          <p:nvPr/>
        </p:nvSpPr>
        <p:spPr>
          <a:xfrm>
            <a:off x="2940854" y="1792259"/>
            <a:ext cx="3865271" cy="7065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Genomprojekte: Einzelschritte und Erkenntnisse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20" name="Rectangle 10">
            <a:extLst>
              <a:ext uri="{FF2B5EF4-FFF2-40B4-BE49-F238E27FC236}">
                <a16:creationId xmlns:a16="http://schemas.microsoft.com/office/drawing/2014/main" id="{F0A5479D-693D-7440-2B81-14906439E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9772" y="2596942"/>
            <a:ext cx="120866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Mittelgroßes Fragment kopieren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A659E0CB-0492-5CF0-BEC1-3E103F2EE7C9}"/>
              </a:ext>
            </a:extLst>
          </p:cNvPr>
          <p:cNvGrpSpPr/>
          <p:nvPr/>
        </p:nvGrpSpPr>
        <p:grpSpPr>
          <a:xfrm>
            <a:off x="3487197" y="2668522"/>
            <a:ext cx="3249006" cy="636720"/>
            <a:chOff x="3592301" y="2788982"/>
            <a:chExt cx="3249006" cy="636720"/>
          </a:xfrm>
        </p:grpSpPr>
        <p:sp>
          <p:nvSpPr>
            <p:cNvPr id="21" name="Rectangle 15">
              <a:extLst>
                <a:ext uri="{FF2B5EF4-FFF2-40B4-BE49-F238E27FC236}">
                  <a16:creationId xmlns:a16="http://schemas.microsoft.com/office/drawing/2014/main" id="{B1030BBA-E750-2ABB-73EC-8C3724417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8078" y="2923210"/>
              <a:ext cx="1723229" cy="3529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11271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7748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24225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30702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35274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39846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44418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48990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Kopie 1 an „A“ in kleinere Fragmente schneiden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Kopie 2 an „B“ in kleinere Fragmente schneiden</a:t>
              </a:r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0BC3A1F2-CB44-DA22-B11C-CBD07471D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2301" y="2939291"/>
              <a:ext cx="58028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11271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7748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24225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30702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35274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39846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44418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48990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r"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Fragmente der</a:t>
              </a:r>
              <a:br>
                <a:rPr lang="de-DE" altLang="de-DE" sz="800" b="0" dirty="0">
                  <a:latin typeface="AvenirNext LT Pro Cn" panose="020B0506020202020204" pitchFamily="34" charset="77"/>
                </a:rPr>
              </a:br>
              <a:r>
                <a:rPr lang="de-DE" altLang="de-DE" sz="800" b="0" dirty="0">
                  <a:latin typeface="AvenirNext LT Pro Cn" panose="020B0506020202020204" pitchFamily="34" charset="77"/>
                </a:rPr>
                <a:t>Serie A und B</a:t>
              </a:r>
              <a:br>
                <a:rPr lang="de-DE" altLang="de-DE" sz="800" b="0" dirty="0">
                  <a:latin typeface="AvenirNext LT Pro Cn" panose="020B0506020202020204" pitchFamily="34" charset="77"/>
                </a:rPr>
              </a:br>
              <a:r>
                <a:rPr lang="de-DE" altLang="de-DE" sz="800" b="0" dirty="0">
                  <a:latin typeface="AvenirNext LT Pro Cn" panose="020B0506020202020204" pitchFamily="34" charset="77"/>
                </a:rPr>
                <a:t>überlappen sich</a:t>
              </a:r>
            </a:p>
          </p:txBody>
        </p:sp>
        <p:grpSp>
          <p:nvGrpSpPr>
            <p:cNvPr id="114" name="Gruppieren 113">
              <a:extLst>
                <a:ext uri="{FF2B5EF4-FFF2-40B4-BE49-F238E27FC236}">
                  <a16:creationId xmlns:a16="http://schemas.microsoft.com/office/drawing/2014/main" id="{08BB7222-86A3-E974-86F1-43DB951F1CE6}"/>
                </a:ext>
              </a:extLst>
            </p:cNvPr>
            <p:cNvGrpSpPr/>
            <p:nvPr/>
          </p:nvGrpSpPr>
          <p:grpSpPr>
            <a:xfrm>
              <a:off x="4267566" y="2788982"/>
              <a:ext cx="650521" cy="636720"/>
              <a:chOff x="3969178" y="3052851"/>
              <a:chExt cx="442879" cy="433483"/>
            </a:xfrm>
          </p:grpSpPr>
          <p:sp>
            <p:nvSpPr>
              <p:cNvPr id="23" name="Rectangle 32">
                <a:extLst>
                  <a:ext uri="{FF2B5EF4-FFF2-40B4-BE49-F238E27FC236}">
                    <a16:creationId xmlns:a16="http://schemas.microsoft.com/office/drawing/2014/main" id="{F54E09C6-5CC8-EBDC-F30D-B0C8839CD7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9178" y="3200908"/>
                <a:ext cx="414992" cy="56677"/>
              </a:xfrm>
              <a:prstGeom prst="rect">
                <a:avLst/>
              </a:prstGeom>
              <a:solidFill>
                <a:srgbClr val="772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de-DE" altLang="de-DE" sz="800" dirty="0">
                  <a:latin typeface="AvenirNext LT Pro Cn" panose="020B0506020202020204" pitchFamily="34" charset="77"/>
                </a:endParaRPr>
              </a:p>
            </p:txBody>
          </p:sp>
          <p:sp>
            <p:nvSpPr>
              <p:cNvPr id="24" name="Line 33">
                <a:extLst>
                  <a:ext uri="{FF2B5EF4-FFF2-40B4-BE49-F238E27FC236}">
                    <a16:creationId xmlns:a16="http://schemas.microsoft.com/office/drawing/2014/main" id="{6ABA4CD0-DF43-13B4-9520-25469D3405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34406" y="3131743"/>
                <a:ext cx="0" cy="1248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800" dirty="0">
                  <a:latin typeface="AvenirNext LT Pro Cn" panose="020B0506020202020204" pitchFamily="34" charset="77"/>
                </a:endParaRPr>
              </a:p>
            </p:txBody>
          </p:sp>
          <p:sp>
            <p:nvSpPr>
              <p:cNvPr id="25" name="Text Box 34">
                <a:extLst>
                  <a:ext uri="{FF2B5EF4-FFF2-40B4-BE49-F238E27FC236}">
                    <a16:creationId xmlns:a16="http://schemas.microsoft.com/office/drawing/2014/main" id="{144D1F3E-CCBD-477B-2272-069F19AD4D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21534" y="3052851"/>
                <a:ext cx="54567" cy="838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 sz="800" dirty="0">
                    <a:latin typeface="AvenirNext LT Pro Cn" panose="020B0506020202020204" pitchFamily="34" charset="77"/>
                  </a:rPr>
                  <a:t>A</a:t>
                </a:r>
                <a:r>
                  <a:rPr lang="de-DE" altLang="de-DE" sz="800" baseline="-25000" dirty="0">
                    <a:latin typeface="AvenirNext LT Pro Cn" panose="020B0506020202020204" pitchFamily="34" charset="77"/>
                  </a:rPr>
                  <a:t>1</a:t>
                </a:r>
                <a:endParaRPr lang="de-DE" altLang="de-DE" sz="800" dirty="0">
                  <a:latin typeface="AvenirNext LT Pro Cn" panose="020B0506020202020204" pitchFamily="34" charset="77"/>
                </a:endParaRPr>
              </a:p>
            </p:txBody>
          </p:sp>
          <p:sp>
            <p:nvSpPr>
              <p:cNvPr id="26" name="Line 35">
                <a:extLst>
                  <a:ext uri="{FF2B5EF4-FFF2-40B4-BE49-F238E27FC236}">
                    <a16:creationId xmlns:a16="http://schemas.microsoft.com/office/drawing/2014/main" id="{524155BF-27CF-A273-5636-961E5DE6AA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81382" y="3135585"/>
                <a:ext cx="0" cy="1181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800" dirty="0">
                  <a:latin typeface="AvenirNext LT Pro Cn" panose="020B0506020202020204" pitchFamily="34" charset="77"/>
                </a:endParaRPr>
              </a:p>
            </p:txBody>
          </p:sp>
          <p:sp>
            <p:nvSpPr>
              <p:cNvPr id="27" name="Text Box 36">
                <a:extLst>
                  <a:ext uri="{FF2B5EF4-FFF2-40B4-BE49-F238E27FC236}">
                    <a16:creationId xmlns:a16="http://schemas.microsoft.com/office/drawing/2014/main" id="{03543B39-C0A9-981B-B1D7-398848627E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72351" y="3052851"/>
                <a:ext cx="54567" cy="838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 sz="800" dirty="0">
                    <a:latin typeface="AvenirNext LT Pro Cn" panose="020B0506020202020204" pitchFamily="34" charset="77"/>
                  </a:rPr>
                  <a:t>A</a:t>
                </a:r>
                <a:r>
                  <a:rPr lang="de-DE" altLang="de-DE" sz="800" baseline="-25000" dirty="0">
                    <a:latin typeface="AvenirNext LT Pro Cn" panose="020B0506020202020204" pitchFamily="34" charset="77"/>
                  </a:rPr>
                  <a:t>2</a:t>
                </a:r>
                <a:endParaRPr lang="de-DE" altLang="de-DE" sz="800" dirty="0">
                  <a:latin typeface="AvenirNext LT Pro Cn" panose="020B0506020202020204" pitchFamily="34" charset="77"/>
                </a:endParaRPr>
              </a:p>
            </p:txBody>
          </p:sp>
          <p:sp>
            <p:nvSpPr>
              <p:cNvPr id="28" name="Text Box 38">
                <a:extLst>
                  <a:ext uri="{FF2B5EF4-FFF2-40B4-BE49-F238E27FC236}">
                    <a16:creationId xmlns:a16="http://schemas.microsoft.com/office/drawing/2014/main" id="{E55396DF-AA88-9BA8-478D-1CE93B398A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86883" y="3402520"/>
                <a:ext cx="55658" cy="838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 sz="800" dirty="0">
                    <a:latin typeface="AvenirNext LT Pro Cn" panose="020B0506020202020204" pitchFamily="34" charset="77"/>
                  </a:rPr>
                  <a:t>B</a:t>
                </a:r>
                <a:r>
                  <a:rPr lang="de-DE" altLang="de-DE" sz="800" baseline="-25000" dirty="0">
                    <a:latin typeface="AvenirNext LT Pro Cn" panose="020B0506020202020204" pitchFamily="34" charset="77"/>
                  </a:rPr>
                  <a:t>1</a:t>
                </a:r>
                <a:endParaRPr lang="de-DE" altLang="de-DE" sz="800" dirty="0">
                  <a:latin typeface="AvenirNext LT Pro Cn" panose="020B0506020202020204" pitchFamily="34" charset="77"/>
                </a:endParaRPr>
              </a:p>
            </p:txBody>
          </p:sp>
          <p:sp>
            <p:nvSpPr>
              <p:cNvPr id="29" name="Text Box 40">
                <a:extLst>
                  <a:ext uri="{FF2B5EF4-FFF2-40B4-BE49-F238E27FC236}">
                    <a16:creationId xmlns:a16="http://schemas.microsoft.com/office/drawing/2014/main" id="{AFBEB953-D971-B585-5EC4-49B8F5DC89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71323" y="3402520"/>
                <a:ext cx="55658" cy="838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 sz="800" dirty="0">
                    <a:latin typeface="AvenirNext LT Pro Cn" panose="020B0506020202020204" pitchFamily="34" charset="77"/>
                  </a:rPr>
                  <a:t>B</a:t>
                </a:r>
                <a:r>
                  <a:rPr lang="de-DE" altLang="de-DE" sz="800" baseline="-25000" dirty="0">
                    <a:latin typeface="AvenirNext LT Pro Cn" panose="020B0506020202020204" pitchFamily="34" charset="77"/>
                  </a:rPr>
                  <a:t>2</a:t>
                </a:r>
                <a:endParaRPr lang="de-DE" altLang="de-DE" sz="800" dirty="0">
                  <a:latin typeface="AvenirNext LT Pro Cn" panose="020B0506020202020204" pitchFamily="34" charset="77"/>
                </a:endParaRPr>
              </a:p>
            </p:txBody>
          </p:sp>
          <p:sp>
            <p:nvSpPr>
              <p:cNvPr id="30" name="Rectangle 41">
                <a:extLst>
                  <a:ext uri="{FF2B5EF4-FFF2-40B4-BE49-F238E27FC236}">
                    <a16:creationId xmlns:a16="http://schemas.microsoft.com/office/drawing/2014/main" id="{9E1DE9EA-2BCC-EE79-D1DB-EDF599CF71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9178" y="3296971"/>
                <a:ext cx="414992" cy="56677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de-DE" altLang="de-DE" sz="800" dirty="0">
                  <a:latin typeface="AvenirNext LT Pro Cn" panose="020B0506020202020204" pitchFamily="34" charset="77"/>
                </a:endParaRPr>
              </a:p>
            </p:txBody>
          </p:sp>
          <p:sp>
            <p:nvSpPr>
              <p:cNvPr id="31" name="Line 37">
                <a:extLst>
                  <a:ext uri="{FF2B5EF4-FFF2-40B4-BE49-F238E27FC236}">
                    <a16:creationId xmlns:a16="http://schemas.microsoft.com/office/drawing/2014/main" id="{4EEB724F-17C5-220F-21C4-F84C4FA906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91178" y="3296971"/>
                <a:ext cx="0" cy="1123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800" dirty="0">
                  <a:latin typeface="AvenirNext LT Pro Cn" panose="020B0506020202020204" pitchFamily="34" charset="77"/>
                </a:endParaRPr>
              </a:p>
            </p:txBody>
          </p:sp>
          <p:sp>
            <p:nvSpPr>
              <p:cNvPr id="32" name="Line 39">
                <a:extLst>
                  <a:ext uri="{FF2B5EF4-FFF2-40B4-BE49-F238E27FC236}">
                    <a16:creationId xmlns:a16="http://schemas.microsoft.com/office/drawing/2014/main" id="{C2CBEC1D-EE2E-8FD5-7D06-56C34AC80A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77540" y="3296971"/>
                <a:ext cx="0" cy="1123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800" dirty="0">
                  <a:latin typeface="AvenirNext LT Pro Cn" panose="020B0506020202020204" pitchFamily="34" charset="77"/>
                </a:endParaRPr>
              </a:p>
            </p:txBody>
          </p:sp>
          <p:sp>
            <p:nvSpPr>
              <p:cNvPr id="33" name="Text Box 42">
                <a:extLst>
                  <a:ext uri="{FF2B5EF4-FFF2-40B4-BE49-F238E27FC236}">
                    <a16:creationId xmlns:a16="http://schemas.microsoft.com/office/drawing/2014/main" id="{C3646930-8954-4C0E-41E8-C17773FED8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69200" y="3100042"/>
                <a:ext cx="154097" cy="1466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 sz="800" dirty="0">
                    <a:latin typeface="AvenirNext LT Pro Cn" panose="020B0506020202020204" pitchFamily="34" charset="77"/>
                  </a:rPr>
                  <a:t>a</a:t>
                </a:r>
              </a:p>
            </p:txBody>
          </p:sp>
          <p:sp>
            <p:nvSpPr>
              <p:cNvPr id="34" name="Text Box 43">
                <a:extLst>
                  <a:ext uri="{FF2B5EF4-FFF2-40B4-BE49-F238E27FC236}">
                    <a16:creationId xmlns:a16="http://schemas.microsoft.com/office/drawing/2014/main" id="{89840BE7-35F5-66E8-23E2-040348C8A7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32987" y="3100042"/>
                <a:ext cx="158462" cy="1466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 sz="800" dirty="0">
                    <a:latin typeface="AvenirNext LT Pro Cn" panose="020B0506020202020204" pitchFamily="34" charset="77"/>
                  </a:rPr>
                  <a:t>b</a:t>
                </a:r>
              </a:p>
            </p:txBody>
          </p:sp>
          <p:sp>
            <p:nvSpPr>
              <p:cNvPr id="35" name="Text Box 44">
                <a:extLst>
                  <a:ext uri="{FF2B5EF4-FFF2-40B4-BE49-F238E27FC236}">
                    <a16:creationId xmlns:a16="http://schemas.microsoft.com/office/drawing/2014/main" id="{8C374368-BA90-6D2B-5044-6BC44EC42C1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62326" y="3100042"/>
                <a:ext cx="149731" cy="1466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 sz="800" dirty="0">
                    <a:latin typeface="AvenirNext LT Pro Cn" panose="020B0506020202020204" pitchFamily="34" charset="77"/>
                  </a:rPr>
                  <a:t>c</a:t>
                </a:r>
              </a:p>
            </p:txBody>
          </p:sp>
          <p:sp>
            <p:nvSpPr>
              <p:cNvPr id="36" name="Text Box 45">
                <a:extLst>
                  <a:ext uri="{FF2B5EF4-FFF2-40B4-BE49-F238E27FC236}">
                    <a16:creationId xmlns:a16="http://schemas.microsoft.com/office/drawing/2014/main" id="{D55F4FCF-5102-370A-4B5A-845FE97B2B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16207" y="3355674"/>
                <a:ext cx="32740" cy="838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 sz="800" dirty="0">
                    <a:latin typeface="AvenirNext LT Pro Cn" panose="020B0506020202020204" pitchFamily="34" charset="77"/>
                  </a:rPr>
                  <a:t>d</a:t>
                </a:r>
              </a:p>
            </p:txBody>
          </p:sp>
          <p:sp>
            <p:nvSpPr>
              <p:cNvPr id="37" name="Text Box 46">
                <a:extLst>
                  <a:ext uri="{FF2B5EF4-FFF2-40B4-BE49-F238E27FC236}">
                    <a16:creationId xmlns:a16="http://schemas.microsoft.com/office/drawing/2014/main" id="{1B632FED-E534-BFDA-005A-210916F1207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66263" y="3355674"/>
                <a:ext cx="29467" cy="838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 sz="800" dirty="0" err="1">
                    <a:latin typeface="AvenirNext LT Pro Cn" panose="020B0506020202020204" pitchFamily="34" charset="77"/>
                  </a:rPr>
                  <a:t>e</a:t>
                </a:r>
                <a:endParaRPr lang="de-DE" altLang="de-DE" sz="800" dirty="0">
                  <a:latin typeface="AvenirNext LT Pro Cn" panose="020B0506020202020204" pitchFamily="34" charset="77"/>
                </a:endParaRPr>
              </a:p>
            </p:txBody>
          </p:sp>
          <p:sp>
            <p:nvSpPr>
              <p:cNvPr id="38" name="Text Box 47">
                <a:extLst>
                  <a:ext uri="{FF2B5EF4-FFF2-40B4-BE49-F238E27FC236}">
                    <a16:creationId xmlns:a16="http://schemas.microsoft.com/office/drawing/2014/main" id="{F9DF2E58-D7A3-EB27-9323-015F044EB3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26787" y="3355674"/>
                <a:ext cx="16371" cy="838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 sz="800" dirty="0">
                    <a:latin typeface="AvenirNext LT Pro Cn" panose="020B0506020202020204" pitchFamily="34" charset="77"/>
                  </a:rPr>
                  <a:t>f</a:t>
                </a:r>
              </a:p>
            </p:txBody>
          </p:sp>
        </p:grpSp>
      </p:grpSp>
      <p:sp>
        <p:nvSpPr>
          <p:cNvPr id="40" name="Rectangle 11">
            <a:extLst>
              <a:ext uri="{FF2B5EF4-FFF2-40B4-BE49-F238E27FC236}">
                <a16:creationId xmlns:a16="http://schemas.microsoft.com/office/drawing/2014/main" id="{625C55E4-E96C-D56B-DF0E-4B3643BCE3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9772" y="3459665"/>
            <a:ext cx="15276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 err="1">
                <a:latin typeface="AvenirNext LT Pro MediumCn" panose="020B0506020202020204" pitchFamily="34" charset="77"/>
              </a:rPr>
              <a:t>Fragmentsammlungen</a:t>
            </a:r>
            <a:r>
              <a:rPr lang="de-DE" altLang="de-DE" sz="800" b="0" dirty="0">
                <a:latin typeface="AvenirNext LT Pro MediumCn" panose="020B0506020202020204" pitchFamily="34" charset="77"/>
              </a:rPr>
              <a:t> A und B getrennt </a:t>
            </a:r>
            <a:br>
              <a:rPr lang="de-DE" altLang="de-DE" sz="800" b="0" dirty="0">
                <a:latin typeface="AvenirNext LT Pro MediumCn" panose="020B0506020202020204" pitchFamily="34" charset="77"/>
              </a:rPr>
            </a:br>
            <a:r>
              <a:rPr lang="de-DE" altLang="de-DE" sz="800" b="0" dirty="0">
                <a:latin typeface="AvenirNext LT Pro MediumCn" panose="020B0506020202020204" pitchFamily="34" charset="77"/>
              </a:rPr>
              <a:t>verwalten in „DNA-Bibliotheken“</a:t>
            </a:r>
          </a:p>
        </p:txBody>
      </p:sp>
      <p:grpSp>
        <p:nvGrpSpPr>
          <p:cNvPr id="131" name="Gruppieren 130">
            <a:extLst>
              <a:ext uri="{FF2B5EF4-FFF2-40B4-BE49-F238E27FC236}">
                <a16:creationId xmlns:a16="http://schemas.microsoft.com/office/drawing/2014/main" id="{6D00B3D2-73C6-1EF2-F3B5-DC4D186B59EE}"/>
              </a:ext>
            </a:extLst>
          </p:cNvPr>
          <p:cNvGrpSpPr/>
          <p:nvPr/>
        </p:nvGrpSpPr>
        <p:grpSpPr>
          <a:xfrm>
            <a:off x="4918492" y="3511787"/>
            <a:ext cx="1912192" cy="442981"/>
            <a:chOff x="3065065" y="3634687"/>
            <a:chExt cx="1912192" cy="442981"/>
          </a:xfrm>
        </p:grpSpPr>
        <p:sp>
          <p:nvSpPr>
            <p:cNvPr id="41" name="Rectangle 17">
              <a:extLst>
                <a:ext uri="{FF2B5EF4-FFF2-40B4-BE49-F238E27FC236}">
                  <a16:creationId xmlns:a16="http://schemas.microsoft.com/office/drawing/2014/main" id="{A61C967E-A3F9-6CD1-1151-F9EBFE48B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615" y="3655207"/>
              <a:ext cx="705642" cy="364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11271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7748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24225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30702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35274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39846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44418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48990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Bibliothek „A“</a:t>
              </a:r>
            </a:p>
            <a:p>
              <a:pPr>
                <a:spcBef>
                  <a:spcPts val="20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Bibliothek „B“ </a:t>
              </a:r>
            </a:p>
          </p:txBody>
        </p:sp>
        <p:sp>
          <p:nvSpPr>
            <p:cNvPr id="42" name="Rectangle 48">
              <a:extLst>
                <a:ext uri="{FF2B5EF4-FFF2-40B4-BE49-F238E27FC236}">
                  <a16:creationId xmlns:a16="http://schemas.microsoft.com/office/drawing/2014/main" id="{9FAA1FA4-106D-25EF-D374-CB987D4CB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5616" y="3795622"/>
              <a:ext cx="138331" cy="56677"/>
            </a:xfrm>
            <a:prstGeom prst="rect">
              <a:avLst/>
            </a:prstGeom>
            <a:solidFill>
              <a:srgbClr val="772367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43" name="Text Box 49">
              <a:extLst>
                <a:ext uri="{FF2B5EF4-FFF2-40B4-BE49-F238E27FC236}">
                  <a16:creationId xmlns:a16="http://schemas.microsoft.com/office/drawing/2014/main" id="{0D0C3E96-5B05-830F-3D93-0D6784C190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4412" y="3689443"/>
              <a:ext cx="41678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>
                  <a:latin typeface="AvenirNext LT Pro Cn" panose="020B0506020202020204" pitchFamily="34" charset="77"/>
                </a:rPr>
                <a:t>a</a:t>
              </a:r>
            </a:p>
          </p:txBody>
        </p:sp>
        <p:sp>
          <p:nvSpPr>
            <p:cNvPr id="44" name="Rectangle 50">
              <a:extLst>
                <a:ext uri="{FF2B5EF4-FFF2-40B4-BE49-F238E27FC236}">
                  <a16:creationId xmlns:a16="http://schemas.microsoft.com/office/drawing/2014/main" id="{DDE7F0A6-A061-1A4F-F25E-65076FF2D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4403" y="3740866"/>
              <a:ext cx="176756" cy="56677"/>
            </a:xfrm>
            <a:prstGeom prst="rect">
              <a:avLst/>
            </a:prstGeom>
            <a:solidFill>
              <a:srgbClr val="772367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45" name="Text Box 51">
              <a:extLst>
                <a:ext uri="{FF2B5EF4-FFF2-40B4-BE49-F238E27FC236}">
                  <a16:creationId xmlns:a16="http://schemas.microsoft.com/office/drawing/2014/main" id="{24519EF7-08C2-24F9-9F10-E3A9938C71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2518" y="3634687"/>
              <a:ext cx="48090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>
                  <a:latin typeface="AvenirNext LT Pro Cn" panose="020B0506020202020204" pitchFamily="34" charset="77"/>
                </a:rPr>
                <a:t>b</a:t>
              </a:r>
            </a:p>
          </p:txBody>
        </p:sp>
        <p:sp>
          <p:nvSpPr>
            <p:cNvPr id="46" name="Rectangle 52">
              <a:extLst>
                <a:ext uri="{FF2B5EF4-FFF2-40B4-BE49-F238E27FC236}">
                  <a16:creationId xmlns:a16="http://schemas.microsoft.com/office/drawing/2014/main" id="{859998D9-881F-89DD-9F9C-F5809CF6CC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3285" y="3740866"/>
              <a:ext cx="118157" cy="56677"/>
            </a:xfrm>
            <a:prstGeom prst="rect">
              <a:avLst/>
            </a:prstGeom>
            <a:solidFill>
              <a:srgbClr val="772367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47" name="Text Box 53">
              <a:extLst>
                <a:ext uri="{FF2B5EF4-FFF2-40B4-BE49-F238E27FC236}">
                  <a16:creationId xmlns:a16="http://schemas.microsoft.com/office/drawing/2014/main" id="{8E5763F8-031A-1759-9797-9C853BCCA0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5767" y="3634687"/>
              <a:ext cx="35266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>
                  <a:latin typeface="AvenirNext LT Pro Cn" panose="020B0506020202020204" pitchFamily="34" charset="77"/>
                </a:rPr>
                <a:t>c</a:t>
              </a:r>
            </a:p>
          </p:txBody>
        </p:sp>
        <p:sp>
          <p:nvSpPr>
            <p:cNvPr id="48" name="Rectangle 54">
              <a:extLst>
                <a:ext uri="{FF2B5EF4-FFF2-40B4-BE49-F238E27FC236}">
                  <a16:creationId xmlns:a16="http://schemas.microsoft.com/office/drawing/2014/main" id="{AA25F738-44A2-844D-C7FD-F700D04B3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5065" y="3898410"/>
              <a:ext cx="99905" cy="5667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49" name="Rectangle 55">
              <a:extLst>
                <a:ext uri="{FF2B5EF4-FFF2-40B4-BE49-F238E27FC236}">
                  <a16:creationId xmlns:a16="http://schemas.microsoft.com/office/drawing/2014/main" id="{13067B68-D607-A369-E980-F8997F0E4E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6167" y="3852299"/>
              <a:ext cx="176756" cy="5667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50" name="Rectangle 56">
              <a:extLst>
                <a:ext uri="{FF2B5EF4-FFF2-40B4-BE49-F238E27FC236}">
                  <a16:creationId xmlns:a16="http://schemas.microsoft.com/office/drawing/2014/main" id="{89D09A6A-DD8A-15BB-A4EC-5B969D0F3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3379" y="3852299"/>
              <a:ext cx="118157" cy="5667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51" name="Text Box 57">
              <a:extLst>
                <a:ext uri="{FF2B5EF4-FFF2-40B4-BE49-F238E27FC236}">
                  <a16:creationId xmlns:a16="http://schemas.microsoft.com/office/drawing/2014/main" id="{72887667-F664-7495-BE29-662DF39D24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7148" y="3954557"/>
              <a:ext cx="48090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>
                  <a:latin typeface="AvenirNext LT Pro Cn" panose="020B0506020202020204" pitchFamily="34" charset="77"/>
                </a:rPr>
                <a:t>d</a:t>
              </a:r>
            </a:p>
          </p:txBody>
        </p:sp>
        <p:sp>
          <p:nvSpPr>
            <p:cNvPr id="52" name="Text Box 58">
              <a:extLst>
                <a:ext uri="{FF2B5EF4-FFF2-40B4-BE49-F238E27FC236}">
                  <a16:creationId xmlns:a16="http://schemas.microsoft.com/office/drawing/2014/main" id="{01A1914E-96F8-A003-79B3-067F40D622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7149" y="3891195"/>
              <a:ext cx="43282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 err="1">
                  <a:latin typeface="AvenirNext LT Pro Cn" panose="020B0506020202020204" pitchFamily="34" charset="77"/>
                </a:rPr>
                <a:t>e</a:t>
              </a:r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53" name="Text Box 59">
              <a:extLst>
                <a:ext uri="{FF2B5EF4-FFF2-40B4-BE49-F238E27FC236}">
                  <a16:creationId xmlns:a16="http://schemas.microsoft.com/office/drawing/2014/main" id="{6E855CA4-7EEC-8502-011B-1467D487E8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7082" y="3915662"/>
              <a:ext cx="24046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>
                  <a:latin typeface="AvenirNext LT Pro Cn" panose="020B0506020202020204" pitchFamily="34" charset="77"/>
                </a:rPr>
                <a:t>f</a:t>
              </a:r>
            </a:p>
          </p:txBody>
        </p:sp>
      </p:grpSp>
      <p:sp>
        <p:nvSpPr>
          <p:cNvPr id="77" name="Rectangle 12">
            <a:extLst>
              <a:ext uri="{FF2B5EF4-FFF2-40B4-BE49-F238E27FC236}">
                <a16:creationId xmlns:a16="http://schemas.microsoft.com/office/drawing/2014/main" id="{5F20466A-B513-3097-0A9D-DCF808494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9772" y="4060161"/>
            <a:ext cx="193417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Die Basenabfolge eines Fragments aus </a:t>
            </a:r>
            <a:br>
              <a:rPr lang="de-DE" altLang="de-DE" sz="800" b="0" dirty="0">
                <a:latin typeface="AvenirNext LT Pro MediumCn" panose="020B0506020202020204" pitchFamily="34" charset="77"/>
              </a:rPr>
            </a:br>
            <a:r>
              <a:rPr lang="de-DE" altLang="de-DE" sz="800" b="0" dirty="0">
                <a:latin typeface="AvenirNext LT Pro MediumCn" panose="020B0506020202020204" pitchFamily="34" charset="77"/>
              </a:rPr>
              <a:t>einer Bibliothek wird bestimmt und damit </a:t>
            </a:r>
            <a:br>
              <a:rPr lang="de-DE" altLang="de-DE" sz="800" b="0" dirty="0">
                <a:latin typeface="AvenirNext LT Pro MediumCn" panose="020B0506020202020204" pitchFamily="34" charset="77"/>
              </a:rPr>
            </a:br>
            <a:r>
              <a:rPr lang="de-DE" altLang="de-DE" sz="800" b="0" dirty="0">
                <a:latin typeface="AvenirNext LT Pro MediumCn" panose="020B0506020202020204" pitchFamily="34" charset="77"/>
              </a:rPr>
              <a:t>der überlappende Partner in der zweiten </a:t>
            </a:r>
            <a:br>
              <a:rPr lang="de-DE" altLang="de-DE" sz="800" b="0" dirty="0">
                <a:latin typeface="AvenirNext LT Pro MediumCn" panose="020B0506020202020204" pitchFamily="34" charset="77"/>
              </a:rPr>
            </a:br>
            <a:r>
              <a:rPr lang="de-DE" altLang="de-DE" sz="800" b="0" dirty="0">
                <a:latin typeface="AvenirNext LT Pro MediumCn" panose="020B0506020202020204" pitchFamily="34" charset="77"/>
              </a:rPr>
              <a:t>Bibliothek gesucht u. s. w.</a:t>
            </a:r>
          </a:p>
        </p:txBody>
      </p:sp>
      <p:sp>
        <p:nvSpPr>
          <p:cNvPr id="102" name="Text Box 38">
            <a:extLst>
              <a:ext uri="{FF2B5EF4-FFF2-40B4-BE49-F238E27FC236}">
                <a16:creationId xmlns:a16="http://schemas.microsoft.com/office/drawing/2014/main" id="{5308D20D-1A39-9F6D-5039-40376F08F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523" y="1588982"/>
            <a:ext cx="2003060" cy="3095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/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44000" indent="-144000">
              <a:spcBef>
                <a:spcPct val="0"/>
              </a:spcBef>
              <a:spcAft>
                <a:spcPts val="600"/>
              </a:spcAft>
              <a:buClrTx/>
            </a:pP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Forschungsgegenstand</a:t>
            </a:r>
          </a:p>
          <a:p>
            <a:pPr marL="0" indent="0">
              <a:spcBef>
                <a:spcPct val="0"/>
              </a:spcBef>
              <a:spcAft>
                <a:spcPts val="200"/>
              </a:spcAft>
              <a:buClrTx/>
            </a:pPr>
            <a:r>
              <a:rPr lang="de-DE" altLang="de-DE" sz="800" dirty="0">
                <a:latin typeface="AvenirNext LT Pro MediumCn" panose="020B0506020202020204" pitchFamily="34" charset="77"/>
              </a:rPr>
              <a:t>Genome von Viren, Bakterien, Pilzen, 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Tieren und Pflanzen</a:t>
            </a:r>
          </a:p>
          <a:p>
            <a:pPr marL="126000" indent="-126000">
              <a:spcAft>
                <a:spcPts val="2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Bestimmung der Gesamtsequenz (Basenabfolge)</a:t>
            </a:r>
          </a:p>
          <a:p>
            <a:pPr marL="126000" indent="-126000">
              <a:spcAft>
                <a:spcPts val="1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Lokalisierung der Genorte</a:t>
            </a:r>
          </a:p>
          <a:p>
            <a:pPr marL="126000" indent="-126000">
              <a:spcAft>
                <a:spcPts val="1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Erforschung der Genfunktionen</a:t>
            </a:r>
          </a:p>
          <a:p>
            <a:pPr marL="126000" indent="-126000">
              <a:spcBef>
                <a:spcPct val="0"/>
              </a:spcBef>
              <a:buClrTx/>
            </a:pPr>
            <a:endParaRPr lang="de-DE" altLang="de-DE" sz="800" spc="10" dirty="0">
              <a:latin typeface="AvenirNext LT Pro Cn" panose="020B0506020202020204" pitchFamily="34" charset="77"/>
            </a:endParaRPr>
          </a:p>
          <a:p>
            <a:pPr marL="126000" indent="-126000">
              <a:spcBef>
                <a:spcPct val="0"/>
              </a:spcBef>
              <a:buClrTx/>
            </a:pPr>
            <a:endParaRPr lang="de-DE" altLang="de-DE" sz="800" spc="10" dirty="0">
              <a:latin typeface="AvenirNext LT Pro Cn" panose="020B0506020202020204" pitchFamily="34" charset="77"/>
            </a:endParaRPr>
          </a:p>
          <a:p>
            <a:pPr marL="126000" indent="-126000">
              <a:spcBef>
                <a:spcPct val="0"/>
              </a:spcBef>
              <a:spcAft>
                <a:spcPts val="600"/>
              </a:spcAft>
              <a:buClrTx/>
            </a:pP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Erkenntnisse und Auswirkungen</a:t>
            </a:r>
          </a:p>
          <a:p>
            <a:pPr marL="126000" indent="-126000">
              <a:spcBef>
                <a:spcPct val="0"/>
              </a:spcBef>
              <a:spcAft>
                <a:spcPts val="200"/>
              </a:spcAft>
              <a:buClrTx/>
            </a:pPr>
            <a:r>
              <a:rPr lang="de-DE" altLang="de-DE" sz="800" dirty="0">
                <a:latin typeface="AvenirNext LT Pro MediumCn" panose="020B0506020202020204" pitchFamily="34" charset="77"/>
              </a:rPr>
              <a:t>Verständnis von Erkrankungen des Menschen</a:t>
            </a:r>
          </a:p>
          <a:p>
            <a:pPr marL="126000" indent="-126000">
              <a:spcAft>
                <a:spcPts val="1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Entwicklung neuer Ansätze in Vorbeugung, </a:t>
            </a:r>
            <a:br>
              <a:rPr lang="de-DE" altLang="de-DE" sz="800" spc="10" dirty="0"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latin typeface="AvenirNext LT Pro Cn" panose="020B0506020202020204" pitchFamily="34" charset="77"/>
              </a:rPr>
              <a:t>Diagnostik und Therapie</a:t>
            </a:r>
          </a:p>
          <a:p>
            <a:pPr marL="126000" indent="-126000">
              <a:spcBef>
                <a:spcPts val="800"/>
              </a:spcBef>
              <a:spcAft>
                <a:spcPts val="200"/>
              </a:spcAft>
              <a:buClrTx/>
            </a:pPr>
            <a:r>
              <a:rPr lang="de-DE" altLang="de-DE" sz="800" dirty="0">
                <a:latin typeface="AvenirNext LT Pro MediumCn" panose="020B0506020202020204" pitchFamily="34" charset="77"/>
              </a:rPr>
              <a:t>Verständnis von Krankheitserregern</a:t>
            </a:r>
          </a:p>
          <a:p>
            <a:pPr marL="126000" indent="-126000">
              <a:spcAft>
                <a:spcPts val="1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Entwicklung neuer Abwehrstrategien</a:t>
            </a:r>
          </a:p>
          <a:p>
            <a:pPr marL="0" indent="0">
              <a:spcBef>
                <a:spcPts val="800"/>
              </a:spcBef>
              <a:spcAft>
                <a:spcPts val="200"/>
              </a:spcAft>
              <a:buClr>
                <a:schemeClr val="accent1"/>
              </a:buClr>
            </a:pPr>
            <a:r>
              <a:rPr lang="de-DE" altLang="de-DE" sz="800" dirty="0">
                <a:latin typeface="AvenirNext LT Pro MediumCn" panose="020B0506020202020204" pitchFamily="34" charset="77"/>
              </a:rPr>
              <a:t>Verständnis von Wild- und Kulturpflanzen</a:t>
            </a:r>
          </a:p>
          <a:p>
            <a:pPr marL="126000" indent="-126000">
              <a:spcAft>
                <a:spcPts val="1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dirty="0">
                <a:latin typeface="AvenirNext LT Pro Cn" panose="020B0506020202020204" pitchFamily="34" charset="77"/>
              </a:rPr>
              <a:t>Umsetzung der Erkenntnisse in die </a:t>
            </a:r>
            <a:br>
              <a:rPr lang="de-DE" altLang="de-DE" sz="800" dirty="0">
                <a:latin typeface="AvenirNext LT Pro Cn" panose="020B0506020202020204" pitchFamily="34" charset="77"/>
              </a:rPr>
            </a:br>
            <a:r>
              <a:rPr lang="de-DE" altLang="de-DE" sz="800" dirty="0">
                <a:latin typeface="AvenirNext LT Pro Cn" panose="020B0506020202020204" pitchFamily="34" charset="77"/>
              </a:rPr>
              <a:t>Pflanzenzüchtung</a:t>
            </a:r>
          </a:p>
          <a:p>
            <a:pPr marL="0" indent="0">
              <a:spcBef>
                <a:spcPts val="800"/>
              </a:spcBef>
              <a:spcAft>
                <a:spcPts val="200"/>
              </a:spcAft>
              <a:buClr>
                <a:schemeClr val="accent1"/>
              </a:buClr>
            </a:pPr>
            <a:r>
              <a:rPr lang="de-DE" altLang="de-DE" sz="800" dirty="0">
                <a:latin typeface="AvenirNext LT Pro MediumCn" panose="020B0506020202020204" pitchFamily="34" charset="77"/>
              </a:rPr>
              <a:t>Verständnis von evolutionsbiologischen </a:t>
            </a:r>
            <a:br>
              <a:rPr lang="de-DE" altLang="de-DE" sz="800" dirty="0">
                <a:latin typeface="AvenirNext LT Pro MediumCn" panose="020B0506020202020204" pitchFamily="34" charset="77"/>
              </a:rPr>
            </a:br>
            <a:r>
              <a:rPr lang="de-DE" altLang="de-DE" sz="800" dirty="0">
                <a:latin typeface="AvenirNext LT Pro MediumCn" panose="020B0506020202020204" pitchFamily="34" charset="77"/>
              </a:rPr>
              <a:t>Zusammenhängen</a:t>
            </a:r>
          </a:p>
          <a:p>
            <a:pPr marL="126000" indent="-126000">
              <a:spcAft>
                <a:spcPts val="1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dirty="0">
                <a:latin typeface="AvenirNext LT Pro Cn" panose="020B0506020202020204" pitchFamily="34" charset="77"/>
              </a:rPr>
              <a:t>Fortschritte in der Grundlagenforschung</a:t>
            </a:r>
          </a:p>
          <a:p>
            <a:pPr marL="0" indent="0">
              <a:lnSpc>
                <a:spcPct val="150000"/>
              </a:lnSpc>
              <a:spcAft>
                <a:spcPts val="300"/>
              </a:spcAft>
              <a:buClr>
                <a:schemeClr val="accent1"/>
              </a:buClr>
            </a:pPr>
            <a:endParaRPr lang="de-DE" altLang="de-DE" sz="1000" dirty="0">
              <a:latin typeface="AvenirNext LT Pro Cn" panose="020B0506020202020204" pitchFamily="34" charset="77"/>
            </a:endParaRPr>
          </a:p>
          <a:p>
            <a:pPr marL="171450" indent="-171450">
              <a:lnSpc>
                <a:spcPct val="150000"/>
              </a:lnSpc>
              <a:spcAft>
                <a:spcPts val="3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endParaRPr lang="de-DE" altLang="de-DE" sz="1000" spc="10" dirty="0">
              <a:latin typeface="AvenirNext LT Pro Cn" panose="020B0506020202020204" pitchFamily="34" charset="77"/>
            </a:endParaRPr>
          </a:p>
          <a:p>
            <a:pPr marL="0" indent="0">
              <a:lnSpc>
                <a:spcPct val="150000"/>
              </a:lnSpc>
              <a:spcAft>
                <a:spcPts val="300"/>
              </a:spcAft>
              <a:buClr>
                <a:schemeClr val="accent1"/>
              </a:buClr>
            </a:pPr>
            <a:endParaRPr lang="de-DE" altLang="de-DE" sz="1000" spc="10" dirty="0">
              <a:latin typeface="AvenirNext LT Pro Cn" panose="020B0506020202020204" pitchFamily="34" charset="77"/>
            </a:endParaRPr>
          </a:p>
          <a:p>
            <a:pPr marL="171450" indent="-171450">
              <a:lnSpc>
                <a:spcPct val="150000"/>
              </a:lnSpc>
              <a:spcAft>
                <a:spcPts val="3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endParaRPr lang="de-DE" altLang="de-DE" sz="1000" spc="10" dirty="0">
              <a:latin typeface="AvenirNext LT Pro Cn" panose="020B0506020202020204" pitchFamily="34" charset="77"/>
            </a:endParaRPr>
          </a:p>
        </p:txBody>
      </p:sp>
      <p:grpSp>
        <p:nvGrpSpPr>
          <p:cNvPr id="132" name="Gruppieren 131">
            <a:extLst>
              <a:ext uri="{FF2B5EF4-FFF2-40B4-BE49-F238E27FC236}">
                <a16:creationId xmlns:a16="http://schemas.microsoft.com/office/drawing/2014/main" id="{289FD380-4499-9E49-6FAB-F6E77D28E4CA}"/>
              </a:ext>
            </a:extLst>
          </p:cNvPr>
          <p:cNvGrpSpPr/>
          <p:nvPr/>
        </p:nvGrpSpPr>
        <p:grpSpPr>
          <a:xfrm>
            <a:off x="4772027" y="4047324"/>
            <a:ext cx="1803883" cy="768081"/>
            <a:chOff x="5026613" y="4221277"/>
            <a:chExt cx="1803883" cy="768081"/>
          </a:xfrm>
        </p:grpSpPr>
        <p:sp>
          <p:nvSpPr>
            <p:cNvPr id="78" name="Rectangle 60">
              <a:extLst>
                <a:ext uri="{FF2B5EF4-FFF2-40B4-BE49-F238E27FC236}">
                  <a16:creationId xmlns:a16="http://schemas.microsoft.com/office/drawing/2014/main" id="{A77F0783-E2BA-A2EB-C6FB-F9AB79A90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8660" y="4433266"/>
              <a:ext cx="138331" cy="56677"/>
            </a:xfrm>
            <a:prstGeom prst="rect">
              <a:avLst/>
            </a:prstGeom>
            <a:solidFill>
              <a:srgbClr val="772367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79" name="Rectangle 61">
              <a:extLst>
                <a:ext uri="{FF2B5EF4-FFF2-40B4-BE49-F238E27FC236}">
                  <a16:creationId xmlns:a16="http://schemas.microsoft.com/office/drawing/2014/main" id="{49100CDA-C99F-0F02-4947-E02A82B415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7447" y="4433266"/>
              <a:ext cx="176756" cy="56677"/>
            </a:xfrm>
            <a:prstGeom prst="rect">
              <a:avLst/>
            </a:prstGeom>
            <a:solidFill>
              <a:srgbClr val="772367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80" name="Rectangle 62">
              <a:extLst>
                <a:ext uri="{FF2B5EF4-FFF2-40B4-BE49-F238E27FC236}">
                  <a16:creationId xmlns:a16="http://schemas.microsoft.com/office/drawing/2014/main" id="{2F75B054-660E-8BAD-E928-6A530A04F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1652" y="4433266"/>
              <a:ext cx="118158" cy="56677"/>
            </a:xfrm>
            <a:prstGeom prst="rect">
              <a:avLst/>
            </a:prstGeom>
            <a:solidFill>
              <a:srgbClr val="772367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81" name="Text Box 63">
              <a:extLst>
                <a:ext uri="{FF2B5EF4-FFF2-40B4-BE49-F238E27FC236}">
                  <a16:creationId xmlns:a16="http://schemas.microsoft.com/office/drawing/2014/main" id="{4F11DCD8-8FE4-17B7-CB7A-40A48D3D76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34825" y="4309926"/>
              <a:ext cx="41678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>
                  <a:latin typeface="AvenirNext LT Pro Cn" panose="020B0506020202020204" pitchFamily="34" charset="77"/>
                </a:rPr>
                <a:t>a</a:t>
              </a:r>
            </a:p>
          </p:txBody>
        </p:sp>
        <p:sp>
          <p:nvSpPr>
            <p:cNvPr id="82" name="Text Box 64">
              <a:extLst>
                <a:ext uri="{FF2B5EF4-FFF2-40B4-BE49-F238E27FC236}">
                  <a16:creationId xmlns:a16="http://schemas.microsoft.com/office/drawing/2014/main" id="{9B0B6AB9-B023-4FBD-D593-8800482F3B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19858" y="4309926"/>
              <a:ext cx="48090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>
                  <a:latin typeface="AvenirNext LT Pro Cn" panose="020B0506020202020204" pitchFamily="34" charset="77"/>
                </a:rPr>
                <a:t>b</a:t>
              </a:r>
            </a:p>
          </p:txBody>
        </p:sp>
        <p:sp>
          <p:nvSpPr>
            <p:cNvPr id="83" name="Text Box 65">
              <a:extLst>
                <a:ext uri="{FF2B5EF4-FFF2-40B4-BE49-F238E27FC236}">
                  <a16:creationId xmlns:a16="http://schemas.microsoft.com/office/drawing/2014/main" id="{3F69BDC6-B5BF-073E-11E9-B85AE9F37B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39821" y="4309926"/>
              <a:ext cx="35266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>
                  <a:latin typeface="AvenirNext LT Pro Cn" panose="020B0506020202020204" pitchFamily="34" charset="77"/>
                </a:rPr>
                <a:t>c</a:t>
              </a:r>
            </a:p>
          </p:txBody>
        </p:sp>
        <p:sp>
          <p:nvSpPr>
            <p:cNvPr id="84" name="Rectangle 66">
              <a:extLst>
                <a:ext uri="{FF2B5EF4-FFF2-40B4-BE49-F238E27FC236}">
                  <a16:creationId xmlns:a16="http://schemas.microsoft.com/office/drawing/2014/main" id="{2B60BCE9-1182-2765-4CD3-479961346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0786" y="4707514"/>
              <a:ext cx="176756" cy="56677"/>
            </a:xfrm>
            <a:prstGeom prst="rect">
              <a:avLst/>
            </a:prstGeom>
            <a:solidFill>
              <a:srgbClr val="FFB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85" name="Rectangle 67">
              <a:extLst>
                <a:ext uri="{FF2B5EF4-FFF2-40B4-BE49-F238E27FC236}">
                  <a16:creationId xmlns:a16="http://schemas.microsoft.com/office/drawing/2014/main" id="{1DAC912B-35E1-3E1D-896A-E2C7A0CBD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3763" y="4707514"/>
              <a:ext cx="118158" cy="56677"/>
            </a:xfrm>
            <a:prstGeom prst="rect">
              <a:avLst/>
            </a:prstGeom>
            <a:solidFill>
              <a:srgbClr val="FFB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86" name="Text Box 68">
              <a:extLst>
                <a:ext uri="{FF2B5EF4-FFF2-40B4-BE49-F238E27FC236}">
                  <a16:creationId xmlns:a16="http://schemas.microsoft.com/office/drawing/2014/main" id="{4E8B5D7B-FDEE-86B0-EE67-3E78BCC617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2806" y="4749782"/>
              <a:ext cx="43282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 err="1">
                  <a:latin typeface="AvenirNext LT Pro Cn" panose="020B0506020202020204" pitchFamily="34" charset="77"/>
                </a:rPr>
                <a:t>e</a:t>
              </a:r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87" name="Text Box 69">
              <a:extLst>
                <a:ext uri="{FF2B5EF4-FFF2-40B4-BE49-F238E27FC236}">
                  <a16:creationId xmlns:a16="http://schemas.microsoft.com/office/drawing/2014/main" id="{390A559E-FC69-A75A-4926-F4EB8F64A4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42739" y="4761309"/>
              <a:ext cx="24046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>
                  <a:latin typeface="AvenirNext LT Pro Cn" panose="020B0506020202020204" pitchFamily="34" charset="77"/>
                </a:rPr>
                <a:t>f</a:t>
              </a:r>
            </a:p>
          </p:txBody>
        </p:sp>
        <p:sp>
          <p:nvSpPr>
            <p:cNvPr id="88" name="Text Box 70">
              <a:extLst>
                <a:ext uri="{FF2B5EF4-FFF2-40B4-BE49-F238E27FC236}">
                  <a16:creationId xmlns:a16="http://schemas.microsoft.com/office/drawing/2014/main" id="{E8970EE6-C7F4-4738-420D-BEE28CB481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26613" y="4492978"/>
              <a:ext cx="1128514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>
                  <a:latin typeface="AvenirNext LT Pro Cn" panose="020B0506020202020204" pitchFamily="34" charset="77"/>
                </a:rPr>
                <a:t>ATTTGCCCGCGCGCG</a:t>
              </a:r>
              <a:r>
                <a:rPr lang="de-DE" altLang="de-DE" sz="800" dirty="0">
                  <a:solidFill>
                    <a:srgbClr val="FFB300"/>
                  </a:solidFill>
                  <a:latin typeface="AvenirNext LT Pro Cn" panose="020B0506020202020204" pitchFamily="34" charset="77"/>
                </a:rPr>
                <a:t>TTTAATTTAA</a:t>
              </a:r>
              <a:endParaRPr lang="de-DE" altLang="de-DE" sz="800" dirty="0">
                <a:solidFill>
                  <a:schemeClr val="accent2"/>
                </a:solidFill>
                <a:latin typeface="AvenirNext LT Pro Cn" panose="020B0506020202020204" pitchFamily="34" charset="77"/>
              </a:endParaRPr>
            </a:p>
          </p:txBody>
        </p:sp>
        <p:sp>
          <p:nvSpPr>
            <p:cNvPr id="89" name="Text Box 71">
              <a:extLst>
                <a:ext uri="{FF2B5EF4-FFF2-40B4-BE49-F238E27FC236}">
                  <a16:creationId xmlns:a16="http://schemas.microsoft.com/office/drawing/2014/main" id="{34B411CD-03E6-1FF7-986A-6183ED1DDF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5744" y="4221277"/>
              <a:ext cx="455253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>
                  <a:solidFill>
                    <a:srgbClr val="C00000"/>
                  </a:solidFill>
                  <a:latin typeface="AvenirNext LT Pro Cn" panose="020B0506020202020204" pitchFamily="34" charset="77"/>
                </a:rPr>
                <a:t>GGGG</a:t>
              </a:r>
              <a:r>
                <a:rPr lang="de-DE" altLang="de-DE" sz="800" dirty="0">
                  <a:latin typeface="AvenirNext LT Pro Cn" panose="020B0506020202020204" pitchFamily="34" charset="77"/>
                </a:rPr>
                <a:t>TTAATT</a:t>
              </a:r>
            </a:p>
          </p:txBody>
        </p:sp>
        <p:sp>
          <p:nvSpPr>
            <p:cNvPr id="90" name="Text Box 72">
              <a:extLst>
                <a:ext uri="{FF2B5EF4-FFF2-40B4-BE49-F238E27FC236}">
                  <a16:creationId xmlns:a16="http://schemas.microsoft.com/office/drawing/2014/main" id="{C1787E8D-4727-48B5-F8CB-B797100E6B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02408" y="4866247"/>
              <a:ext cx="1126911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>
                  <a:solidFill>
                    <a:srgbClr val="FFB300"/>
                  </a:solidFill>
                  <a:latin typeface="AvenirNext LT Pro Cn" panose="020B0506020202020204" pitchFamily="34" charset="77"/>
                </a:rPr>
                <a:t>TTTAATTTAA</a:t>
              </a:r>
              <a:r>
                <a:rPr lang="de-DE" altLang="de-DE" sz="800" dirty="0">
                  <a:latin typeface="AvenirNext LT Pro Cn" panose="020B0506020202020204" pitchFamily="34" charset="77"/>
                </a:rPr>
                <a:t>GCGATGGAT</a:t>
              </a:r>
              <a:r>
                <a:rPr lang="de-DE" altLang="de-DE" sz="800" dirty="0">
                  <a:solidFill>
                    <a:srgbClr val="B30000"/>
                  </a:solidFill>
                  <a:latin typeface="AvenirNext LT Pro Cn" panose="020B0506020202020204" pitchFamily="34" charset="77"/>
                </a:rPr>
                <a:t>GGGGTT</a:t>
              </a:r>
              <a:endParaRPr lang="de-DE" altLang="de-DE" sz="800" dirty="0">
                <a:solidFill>
                  <a:schemeClr val="accent2"/>
                </a:solidFill>
                <a:latin typeface="AvenirNext LT Pro Cn" panose="020B0506020202020204" pitchFamily="34" charset="77"/>
              </a:endParaRPr>
            </a:p>
          </p:txBody>
        </p:sp>
        <p:cxnSp>
          <p:nvCxnSpPr>
            <p:cNvPr id="123" name="Gerade Verbindung 122">
              <a:extLst>
                <a:ext uri="{FF2B5EF4-FFF2-40B4-BE49-F238E27FC236}">
                  <a16:creationId xmlns:a16="http://schemas.microsoft.com/office/drawing/2014/main" id="{94C6A176-C453-77D1-EEF9-E2C443F4A1CF}"/>
                </a:ext>
              </a:extLst>
            </p:cNvPr>
            <p:cNvCxnSpPr>
              <a:cxnSpLocks/>
            </p:cNvCxnSpPr>
            <p:nvPr/>
          </p:nvCxnSpPr>
          <p:spPr bwMode="auto">
            <a:xfrm rot="2700000">
              <a:off x="6338792" y="4592715"/>
              <a:ext cx="265983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126" name="Gerade Verbindung 125">
              <a:extLst>
                <a:ext uri="{FF2B5EF4-FFF2-40B4-BE49-F238E27FC236}">
                  <a16:creationId xmlns:a16="http://schemas.microsoft.com/office/drawing/2014/main" id="{AD9EB496-3C6A-2686-A061-12DBDDC272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46800" y="4596363"/>
              <a:ext cx="106006" cy="90391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127" name="Gerade Verbindung 126">
              <a:extLst>
                <a:ext uri="{FF2B5EF4-FFF2-40B4-BE49-F238E27FC236}">
                  <a16:creationId xmlns:a16="http://schemas.microsoft.com/office/drawing/2014/main" id="{B47DCAB4-5F51-1A40-360A-347AFD00C7BE}"/>
                </a:ext>
              </a:extLst>
            </p:cNvPr>
            <p:cNvCxnSpPr>
              <a:cxnSpLocks/>
            </p:cNvCxnSpPr>
            <p:nvPr/>
          </p:nvCxnSpPr>
          <p:spPr bwMode="auto">
            <a:xfrm rot="18900000" flipV="1">
              <a:off x="6564513" y="4589838"/>
              <a:ext cx="265983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128" name="Gerade Verbindung 127">
              <a:extLst>
                <a:ext uri="{FF2B5EF4-FFF2-40B4-BE49-F238E27FC236}">
                  <a16:creationId xmlns:a16="http://schemas.microsoft.com/office/drawing/2014/main" id="{8DDE00A7-9CA0-3368-834D-FEDC456C808E}"/>
                </a:ext>
              </a:extLst>
            </p:cNvPr>
            <p:cNvCxnSpPr>
              <a:cxnSpLocks/>
            </p:cNvCxnSpPr>
            <p:nvPr/>
          </p:nvCxnSpPr>
          <p:spPr bwMode="auto">
            <a:xfrm rot="18900000" flipV="1">
              <a:off x="6051496" y="4589838"/>
              <a:ext cx="265983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</p:grpSp>
      <p:sp>
        <p:nvSpPr>
          <p:cNvPr id="17" name="Rectangle 7">
            <a:extLst>
              <a:ext uri="{FF2B5EF4-FFF2-40B4-BE49-F238E27FC236}">
                <a16:creationId xmlns:a16="http://schemas.microsoft.com/office/drawing/2014/main" id="{6F1E8889-4213-509F-E274-2F06DAC22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3941" y="1584669"/>
            <a:ext cx="346855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1000" b="0" dirty="0">
                <a:solidFill>
                  <a:schemeClr val="accent5">
                    <a:lumMod val="75000"/>
                  </a:schemeClr>
                </a:solidFill>
                <a:latin typeface="AvenirNext LT Pro MediumCn" panose="020B0506020202020204" pitchFamily="34" charset="77"/>
              </a:rPr>
              <a:t>Entzifferung der Basenabfolge eines Chromosoms</a:t>
            </a:r>
          </a:p>
        </p:txBody>
      </p:sp>
      <p:sp>
        <p:nvSpPr>
          <p:cNvPr id="55" name="Rectangle 9">
            <a:extLst>
              <a:ext uri="{FF2B5EF4-FFF2-40B4-BE49-F238E27FC236}">
                <a16:creationId xmlns:a16="http://schemas.microsoft.com/office/drawing/2014/main" id="{E8872CF7-7A10-6324-1DC8-074E00000B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9772" y="1827839"/>
            <a:ext cx="95539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1271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748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225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7022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274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846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418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899025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de-DE" sz="800" b="0" dirty="0">
                <a:latin typeface="AvenirNext LT Pro MediumCn" panose="020B0506020202020204" pitchFamily="34" charset="77"/>
              </a:rPr>
              <a:t>Chromosomen vereinzeln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658BE4D7-C115-2FBC-749D-6C475175DB85}"/>
              </a:ext>
            </a:extLst>
          </p:cNvPr>
          <p:cNvGrpSpPr/>
          <p:nvPr/>
        </p:nvGrpSpPr>
        <p:grpSpPr>
          <a:xfrm>
            <a:off x="3311503" y="2037328"/>
            <a:ext cx="3398854" cy="460825"/>
            <a:chOff x="3416607" y="2037328"/>
            <a:chExt cx="3398854" cy="460825"/>
          </a:xfrm>
        </p:grpSpPr>
        <p:sp>
          <p:nvSpPr>
            <p:cNvPr id="58" name="Rectangle 18">
              <a:extLst>
                <a:ext uri="{FF2B5EF4-FFF2-40B4-BE49-F238E27FC236}">
                  <a16:creationId xmlns:a16="http://schemas.microsoft.com/office/drawing/2014/main" id="{FF9BC49D-62F2-8162-F546-7EC65A773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607" y="2040457"/>
              <a:ext cx="621829" cy="90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60" name="Rectangle 20">
              <a:extLst>
                <a:ext uri="{FF2B5EF4-FFF2-40B4-BE49-F238E27FC236}">
                  <a16:creationId xmlns:a16="http://schemas.microsoft.com/office/drawing/2014/main" id="{46983875-D28C-C1FF-B4B3-47A2A1279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6383" y="2040457"/>
              <a:ext cx="621829" cy="90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61" name="Rectangle 21">
              <a:extLst>
                <a:ext uri="{FF2B5EF4-FFF2-40B4-BE49-F238E27FC236}">
                  <a16:creationId xmlns:a16="http://schemas.microsoft.com/office/drawing/2014/main" id="{6ECC7F6D-8406-5A58-F13A-3D592D5C4F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9667" y="2280825"/>
              <a:ext cx="508768" cy="90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62" name="Rectangle 22">
              <a:extLst>
                <a:ext uri="{FF2B5EF4-FFF2-40B4-BE49-F238E27FC236}">
                  <a16:creationId xmlns:a16="http://schemas.microsoft.com/office/drawing/2014/main" id="{BF6A0964-CAA7-99AD-F656-B55852F395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8025" y="2280825"/>
              <a:ext cx="508768" cy="9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63" name="Rectangle 23">
              <a:extLst>
                <a:ext uri="{FF2B5EF4-FFF2-40B4-BE49-F238E27FC236}">
                  <a16:creationId xmlns:a16="http://schemas.microsoft.com/office/drawing/2014/main" id="{0571E765-53A7-2EE4-71CB-425B0155B0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6383" y="2280825"/>
              <a:ext cx="508768" cy="90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64" name="Line 24">
              <a:extLst>
                <a:ext uri="{FF2B5EF4-FFF2-40B4-BE49-F238E27FC236}">
                  <a16:creationId xmlns:a16="http://schemas.microsoft.com/office/drawing/2014/main" id="{D4AA2C0F-EDAA-5357-3EE6-28B4FF69B0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77614" y="2224295"/>
              <a:ext cx="0" cy="14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65" name="Text Box 25">
              <a:extLst>
                <a:ext uri="{FF2B5EF4-FFF2-40B4-BE49-F238E27FC236}">
                  <a16:creationId xmlns:a16="http://schemas.microsoft.com/office/drawing/2014/main" id="{40581EAC-258B-B664-AD6C-2169047075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2872" y="2083265"/>
              <a:ext cx="264816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>
                  <a:latin typeface="AvenirNext LT Pro Cn" panose="020B0506020202020204" pitchFamily="34" charset="77"/>
                </a:rPr>
                <a:t>A</a:t>
              </a:r>
              <a:r>
                <a:rPr lang="de-DE" altLang="de-DE" sz="800" baseline="-25000" dirty="0">
                  <a:latin typeface="AvenirNext LT Pro Cn" panose="020B0506020202020204" pitchFamily="34" charset="77"/>
                </a:rPr>
                <a:t>1</a:t>
              </a:r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66" name="Line 26">
              <a:extLst>
                <a:ext uri="{FF2B5EF4-FFF2-40B4-BE49-F238E27FC236}">
                  <a16:creationId xmlns:a16="http://schemas.microsoft.com/office/drawing/2014/main" id="{60CE1DCB-B0C9-3BFC-842C-FA77490E0E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47204" y="2224295"/>
              <a:ext cx="0" cy="14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67" name="Text Box 27">
              <a:extLst>
                <a:ext uri="{FF2B5EF4-FFF2-40B4-BE49-F238E27FC236}">
                  <a16:creationId xmlns:a16="http://schemas.microsoft.com/office/drawing/2014/main" id="{8A306D2F-2AFF-EEF8-5256-66B30ADFA4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34817" y="2083265"/>
              <a:ext cx="264816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>
                  <a:latin typeface="AvenirNext LT Pro Cn" panose="020B0506020202020204" pitchFamily="34" charset="77"/>
                </a:rPr>
                <a:t>A</a:t>
              </a:r>
              <a:r>
                <a:rPr lang="de-DE" altLang="de-DE" sz="800" baseline="-25000" dirty="0">
                  <a:latin typeface="AvenirNext LT Pro Cn" panose="020B0506020202020204" pitchFamily="34" charset="77"/>
                </a:rPr>
                <a:t>2</a:t>
              </a:r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68" name="Line 28">
              <a:extLst>
                <a:ext uri="{FF2B5EF4-FFF2-40B4-BE49-F238E27FC236}">
                  <a16:creationId xmlns:a16="http://schemas.microsoft.com/office/drawing/2014/main" id="{E1646484-9432-EFA7-7C08-55E8807009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21084" y="2279521"/>
              <a:ext cx="0" cy="14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69" name="Text Box 29">
              <a:extLst>
                <a:ext uri="{FF2B5EF4-FFF2-40B4-BE49-F238E27FC236}">
                  <a16:creationId xmlns:a16="http://schemas.microsoft.com/office/drawing/2014/main" id="{AB182ACD-C0B6-78DB-DB44-263B195D4F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1235" y="2375042"/>
              <a:ext cx="81754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>
                  <a:latin typeface="AvenirNext LT Pro Cn" panose="020B0506020202020204" pitchFamily="34" charset="77"/>
                </a:rPr>
                <a:t>B</a:t>
              </a:r>
              <a:r>
                <a:rPr lang="de-DE" altLang="de-DE" sz="800" baseline="-25000" dirty="0">
                  <a:latin typeface="AvenirNext LT Pro Cn" panose="020B0506020202020204" pitchFamily="34" charset="77"/>
                </a:rPr>
                <a:t>1</a:t>
              </a:r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70" name="Line 30">
              <a:extLst>
                <a:ext uri="{FF2B5EF4-FFF2-40B4-BE49-F238E27FC236}">
                  <a16:creationId xmlns:a16="http://schemas.microsoft.com/office/drawing/2014/main" id="{B01F368F-DCCA-F3CA-3359-FFE053113C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490091" y="2279520"/>
              <a:ext cx="583" cy="14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800" dirty="0">
                <a:latin typeface="AvenirNext LT Pro Cn" panose="020B0506020202020204" pitchFamily="34" charset="77"/>
              </a:endParaRPr>
            </a:p>
          </p:txBody>
        </p:sp>
        <p:sp>
          <p:nvSpPr>
            <p:cNvPr id="71" name="Text Box 31">
              <a:extLst>
                <a:ext uri="{FF2B5EF4-FFF2-40B4-BE49-F238E27FC236}">
                  <a16:creationId xmlns:a16="http://schemas.microsoft.com/office/drawing/2014/main" id="{733108A8-CD55-D5FB-3EE3-79A93B6B99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8470" y="2375042"/>
              <a:ext cx="81754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 sz="800" dirty="0">
                  <a:latin typeface="AvenirNext LT Pro Cn" panose="020B0506020202020204" pitchFamily="34" charset="77"/>
                </a:rPr>
                <a:t>B</a:t>
              </a:r>
              <a:r>
                <a:rPr lang="de-DE" altLang="de-DE" sz="800" baseline="-25000" dirty="0">
                  <a:latin typeface="AvenirNext LT Pro Cn" panose="020B0506020202020204" pitchFamily="34" charset="77"/>
                </a:rPr>
                <a:t>2</a:t>
              </a:r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  <p:cxnSp>
          <p:nvCxnSpPr>
            <p:cNvPr id="107" name="Gerade Verbindung 106">
              <a:extLst>
                <a:ext uri="{FF2B5EF4-FFF2-40B4-BE49-F238E27FC236}">
                  <a16:creationId xmlns:a16="http://schemas.microsoft.com/office/drawing/2014/main" id="{D5AD79F1-D57B-9737-3D43-382E882418A3}"/>
                </a:ext>
              </a:extLst>
            </p:cNvPr>
            <p:cNvCxnSpPr>
              <a:cxnSpLocks/>
            </p:cNvCxnSpPr>
            <p:nvPr/>
          </p:nvCxnSpPr>
          <p:spPr bwMode="auto">
            <a:xfrm rot="1800000">
              <a:off x="4733745" y="2185440"/>
              <a:ext cx="292033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cxnSp>
          <p:nvCxnSpPr>
            <p:cNvPr id="111" name="Gerade Verbindung 110">
              <a:extLst>
                <a:ext uri="{FF2B5EF4-FFF2-40B4-BE49-F238E27FC236}">
                  <a16:creationId xmlns:a16="http://schemas.microsoft.com/office/drawing/2014/main" id="{A8738231-5B60-8F59-D1EC-AF1D866EFBEC}"/>
                </a:ext>
              </a:extLst>
            </p:cNvPr>
            <p:cNvCxnSpPr>
              <a:cxnSpLocks/>
            </p:cNvCxnSpPr>
            <p:nvPr/>
          </p:nvCxnSpPr>
          <p:spPr bwMode="auto">
            <a:xfrm rot="19800000" flipH="1">
              <a:off x="3897530" y="2188082"/>
              <a:ext cx="292033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  <a:headEnd type="none" w="sm" len="sm"/>
              <a:tailEnd type="triangle" w="med" len="sm"/>
            </a:ln>
            <a:effectLst/>
          </p:spPr>
        </p:cxnSp>
        <p:sp>
          <p:nvSpPr>
            <p:cNvPr id="56" name="Rectangle 13">
              <a:extLst>
                <a:ext uri="{FF2B5EF4-FFF2-40B4-BE49-F238E27FC236}">
                  <a16:creationId xmlns:a16="http://schemas.microsoft.com/office/drawing/2014/main" id="{021226FC-ABCF-E3D9-FE68-D6A074F358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1373" y="2037328"/>
              <a:ext cx="1114088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11271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7748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24225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30702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35274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39846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44418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48990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Schneiden in große Fragmente</a:t>
              </a:r>
            </a:p>
          </p:txBody>
        </p:sp>
        <p:sp>
          <p:nvSpPr>
            <p:cNvPr id="57" name="Rectangle 14">
              <a:extLst>
                <a:ext uri="{FF2B5EF4-FFF2-40B4-BE49-F238E27FC236}">
                  <a16:creationId xmlns:a16="http://schemas.microsoft.com/office/drawing/2014/main" id="{DD0F6F59-876A-BA93-FF1D-BFA22025F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7635" y="2278958"/>
              <a:ext cx="1187826" cy="123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11271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7748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24225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3070225" indent="-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35274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39846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44418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4899025" indent="-457200" eaLnBrk="0" fontAlgn="base" hangingPunct="0">
                <a:spcBef>
                  <a:spcPct val="2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</a:pPr>
              <a:r>
                <a:rPr lang="de-DE" altLang="de-DE" sz="800" b="0" dirty="0">
                  <a:latin typeface="AvenirNext LT Pro Cn" panose="020B0506020202020204" pitchFamily="34" charset="77"/>
                </a:rPr>
                <a:t>Schneiden in mittlere Fragmente</a:t>
              </a:r>
            </a:p>
          </p:txBody>
        </p:sp>
        <p:sp>
          <p:nvSpPr>
            <p:cNvPr id="59" name="Rectangle 19">
              <a:extLst>
                <a:ext uri="{FF2B5EF4-FFF2-40B4-BE49-F238E27FC236}">
                  <a16:creationId xmlns:a16="http://schemas.microsoft.com/office/drawing/2014/main" id="{6D5952E8-4938-354E-0F05-3472703CA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1495" y="2040457"/>
              <a:ext cx="621829" cy="9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 sz="800" dirty="0">
                <a:latin typeface="AvenirNext LT Pro Cn" panose="020B0506020202020204" pitchFamily="34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5734574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hseck 6">
            <a:extLst>
              <a:ext uri="{FF2B5EF4-FFF2-40B4-BE49-F238E27FC236}">
                <a16:creationId xmlns:a16="http://schemas.microsoft.com/office/drawing/2014/main" id="{8C12483E-0916-1910-C7AC-23C1DA502AD5}"/>
              </a:ext>
            </a:extLst>
          </p:cNvPr>
          <p:cNvSpPr/>
          <p:nvPr/>
        </p:nvSpPr>
        <p:spPr bwMode="auto">
          <a:xfrm rot="16200000">
            <a:off x="2152220" y="1821635"/>
            <a:ext cx="3228872" cy="278351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Definition der Biotechnologie und Gentechnik nach OECD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F895C7A7-D792-357C-6DA8-04CD4C57B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9226" y="1954415"/>
            <a:ext cx="2639446" cy="2226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93027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85938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33638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81338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38538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95738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52938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910138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ct val="0"/>
              </a:spcBef>
              <a:buClrTx/>
            </a:pPr>
            <a:r>
              <a:rPr lang="de-DE" altLang="de-DE" sz="1000" b="0" dirty="0">
                <a:latin typeface="AvenirNext LT Pro Cn" panose="020B0506020202020204" pitchFamily="34" charset="77"/>
              </a:rPr>
              <a:t>                          Was ist Biotechnologie?</a:t>
            </a:r>
          </a:p>
          <a:p>
            <a:pPr marL="0" indent="0">
              <a:spcBef>
                <a:spcPct val="0"/>
              </a:spcBef>
              <a:buClrTx/>
            </a:pPr>
            <a:endParaRPr lang="de-DE" altLang="de-DE" sz="1000" b="0" dirty="0">
              <a:latin typeface="AvenirNext LT Pro MediumCn" panose="020B0506020202020204" pitchFamily="34" charset="77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ClrTx/>
            </a:pPr>
            <a:r>
              <a:rPr lang="de-DE" altLang="de-DE" sz="1000" b="0" dirty="0">
                <a:latin typeface="AvenirNext LT Pro Cn" panose="020B0506020202020204" pitchFamily="34" charset="77"/>
              </a:rPr>
              <a:t>Die Anwendung von Wissenschaft und Technik auf lebende Organismen, Teile von ihnen, ihre Produkte oder Modelle von ihnen zwecks Veränderung von lebender oder nichtlebender Materie zur </a:t>
            </a:r>
            <a:br>
              <a:rPr lang="de-DE" altLang="de-DE" sz="1000" b="0" dirty="0">
                <a:latin typeface="AvenirNext LT Pro Cn" panose="020B0506020202020204" pitchFamily="34" charset="77"/>
              </a:rPr>
            </a:br>
            <a:r>
              <a:rPr lang="de-DE" altLang="de-DE" sz="1000" b="0" dirty="0">
                <a:latin typeface="AvenirNext LT Pro Cn" panose="020B0506020202020204" pitchFamily="34" charset="77"/>
              </a:rPr>
              <a:t>Erweiterung des Wissensstandes, </a:t>
            </a:r>
            <a:br>
              <a:rPr lang="de-DE" altLang="de-DE" sz="1000" b="0" dirty="0">
                <a:latin typeface="AvenirNext LT Pro Cn" panose="020B0506020202020204" pitchFamily="34" charset="77"/>
              </a:rPr>
            </a:br>
            <a:r>
              <a:rPr lang="de-DE" altLang="de-DE" sz="1000" b="0" dirty="0">
                <a:latin typeface="AvenirNext LT Pro Cn" panose="020B0506020202020204" pitchFamily="34" charset="77"/>
              </a:rPr>
              <a:t>zur Herstellung von Gütern </a:t>
            </a:r>
            <a:br>
              <a:rPr lang="de-DE" altLang="de-DE" sz="1000" b="0" dirty="0">
                <a:latin typeface="AvenirNext LT Pro Cn" panose="020B0506020202020204" pitchFamily="34" charset="77"/>
              </a:rPr>
            </a:br>
            <a:r>
              <a:rPr lang="de-DE" altLang="de-DE" sz="1000" b="0" dirty="0">
                <a:latin typeface="AvenirNext LT Pro Cn" panose="020B0506020202020204" pitchFamily="34" charset="77"/>
              </a:rPr>
              <a:t>und zur Bereitstellung von </a:t>
            </a:r>
            <a:br>
              <a:rPr lang="de-DE" altLang="de-DE" sz="1000" b="0" dirty="0">
                <a:latin typeface="AvenirNext LT Pro Cn" panose="020B0506020202020204" pitchFamily="34" charset="77"/>
              </a:rPr>
            </a:br>
            <a:r>
              <a:rPr lang="de-DE" altLang="de-DE" sz="1000" b="0" dirty="0">
                <a:latin typeface="AvenirNext LT Pro Cn" panose="020B0506020202020204" pitchFamily="34" charset="77"/>
              </a:rPr>
              <a:t>Dienstleistungen.</a:t>
            </a:r>
          </a:p>
        </p:txBody>
      </p:sp>
      <p:sp>
        <p:nvSpPr>
          <p:cNvPr id="8" name="Sechseck 7">
            <a:extLst>
              <a:ext uri="{FF2B5EF4-FFF2-40B4-BE49-F238E27FC236}">
                <a16:creationId xmlns:a16="http://schemas.microsoft.com/office/drawing/2014/main" id="{F47D574A-098C-228B-57CF-FA15E9211991}"/>
              </a:ext>
            </a:extLst>
          </p:cNvPr>
          <p:cNvSpPr/>
          <p:nvPr/>
        </p:nvSpPr>
        <p:spPr bwMode="auto">
          <a:xfrm rot="16200000">
            <a:off x="4078009" y="3266752"/>
            <a:ext cx="1504191" cy="1296716"/>
          </a:xfrm>
          <a:prstGeom prst="hexagon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E4822F7-AFF0-4029-04A4-BAEEDE47E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0199" y="3478748"/>
            <a:ext cx="1085554" cy="841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82575" indent="-282575">
              <a:spcBef>
                <a:spcPct val="20000"/>
              </a:spcBef>
              <a:buClr>
                <a:schemeClr val="accent2"/>
              </a:buCl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930275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785938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433638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3081338" indent="-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538538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95738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452938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910138" indent="-4572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0"/>
              </a:spcBef>
            </a:pPr>
            <a:r>
              <a:rPr lang="de-DE" altLang="de-DE" sz="1000" b="0" dirty="0">
                <a:solidFill>
                  <a:schemeClr val="bg1"/>
                </a:solidFill>
                <a:latin typeface="AvenirNext LT Pro Cn" panose="020B0506020202020204" pitchFamily="34" charset="77"/>
              </a:rPr>
              <a:t>Was ist Gentechnik?</a:t>
            </a:r>
          </a:p>
          <a:p>
            <a:pPr>
              <a:spcBef>
                <a:spcPts val="0"/>
              </a:spcBef>
            </a:pPr>
            <a:endParaRPr lang="de-DE" altLang="de-DE" sz="1000" b="0" dirty="0">
              <a:solidFill>
                <a:schemeClr val="bg1"/>
              </a:solidFill>
              <a:latin typeface="AvenirNext LT Pro Cn" panose="020B0506020202020204" pitchFamily="34" charset="77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de-DE" altLang="de-DE" sz="1000" b="0" dirty="0">
                <a:solidFill>
                  <a:schemeClr val="bg1"/>
                </a:solidFill>
                <a:latin typeface="AvenirNext LT Pro Cn" panose="020B0506020202020204" pitchFamily="34" charset="77"/>
              </a:rPr>
              <a:t>Ein Teilgebiet der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de-DE" altLang="de-DE" sz="1000" b="0" dirty="0">
                <a:solidFill>
                  <a:schemeClr val="bg1"/>
                </a:solidFill>
                <a:latin typeface="AvenirNext LT Pro Cn" panose="020B0506020202020204" pitchFamily="34" charset="77"/>
              </a:rPr>
              <a:t>Biotechnologie</a:t>
            </a:r>
          </a:p>
        </p:txBody>
      </p:sp>
    </p:spTree>
    <p:extLst>
      <p:ext uri="{BB962C8B-B14F-4D97-AF65-F5344CB8AC3E}">
        <p14:creationId xmlns:p14="http://schemas.microsoft.com/office/powerpoint/2010/main" val="30034946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Vorteile der Biotechnologie für die Chemieproduktion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0A93B094-FBCA-0FFC-571F-0C96D896D73E}"/>
              </a:ext>
            </a:extLst>
          </p:cNvPr>
          <p:cNvSpPr/>
          <p:nvPr/>
        </p:nvSpPr>
        <p:spPr>
          <a:xfrm>
            <a:off x="727215" y="1619250"/>
            <a:ext cx="6102626" cy="13342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587FC44-1744-C8A6-7EA2-517AE6F53D61}"/>
              </a:ext>
            </a:extLst>
          </p:cNvPr>
          <p:cNvSpPr/>
          <p:nvPr/>
        </p:nvSpPr>
        <p:spPr>
          <a:xfrm>
            <a:off x="727215" y="3133493"/>
            <a:ext cx="6102626" cy="14698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Text Box 38">
            <a:extLst>
              <a:ext uri="{FF2B5EF4-FFF2-40B4-BE49-F238E27FC236}">
                <a16:creationId xmlns:a16="http://schemas.microsoft.com/office/drawing/2014/main" id="{5308D20D-1A39-9F6D-5039-40376F08F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793" y="1679994"/>
            <a:ext cx="6096438" cy="3095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/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44000" indent="-144000">
              <a:spcBef>
                <a:spcPct val="0"/>
              </a:spcBef>
              <a:spcAft>
                <a:spcPts val="600"/>
              </a:spcAft>
              <a:buClrTx/>
            </a:pP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</a:rPr>
              <a:t>Spezifität und Selektivität </a:t>
            </a:r>
          </a:p>
          <a:p>
            <a:pPr marL="144000" indent="-144000">
              <a:spcBef>
                <a:spcPct val="0"/>
              </a:spcBef>
              <a:spcAft>
                <a:spcPts val="600"/>
              </a:spcAft>
              <a:buClrTx/>
            </a:pPr>
            <a:r>
              <a:rPr lang="de-DE" altLang="de-DE" sz="100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Lieferung des gewünschten Endprodukts ohne Weiterverarbeitung aus einer Vorstufe</a:t>
            </a:r>
          </a:p>
          <a:p>
            <a:pPr marL="144000" indent="-144000">
              <a:spcBef>
                <a:spcPct val="0"/>
              </a:spcBef>
              <a:spcAft>
                <a:spcPts val="600"/>
              </a:spcAft>
              <a:buClrTx/>
            </a:pPr>
            <a:r>
              <a:rPr lang="de-DE" altLang="de-DE" sz="1000" dirty="0">
                <a:solidFill>
                  <a:srgbClr val="000000"/>
                </a:solidFill>
                <a:latin typeface="AvenirNext LT Pro Cn" panose="020B0506020202020204" pitchFamily="34" charset="77"/>
              </a:rPr>
              <a:t>Stereoselektive Synthese chiraler („händische“) Substanzen (zum Beispiel D- und L-Aminosäuren): </a:t>
            </a:r>
          </a:p>
          <a:p>
            <a:pPr>
              <a:spcBef>
                <a:spcPct val="0"/>
              </a:spcBef>
              <a:buClrTx/>
            </a:pPr>
            <a:endParaRPr lang="de-DE" altLang="de-DE" sz="200" dirty="0">
              <a:solidFill>
                <a:srgbClr val="000000"/>
              </a:solidFill>
            </a:endParaRPr>
          </a:p>
          <a:p>
            <a:pPr marL="126000" indent="-126000">
              <a:spcAft>
                <a:spcPts val="2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Keine Racemate </a:t>
            </a:r>
          </a:p>
          <a:p>
            <a:pPr marL="126000" indent="-126000">
              <a:spcAft>
                <a:spcPts val="2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Keine aufwändigen Trennungsverfahren</a:t>
            </a:r>
          </a:p>
          <a:p>
            <a:pPr marL="126000" indent="-126000">
              <a:spcAft>
                <a:spcPts val="2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Keine Verunreinigungen des Endprodukts</a:t>
            </a:r>
          </a:p>
          <a:p>
            <a:pPr marL="126000" indent="-126000">
              <a:spcBef>
                <a:spcPct val="0"/>
              </a:spcBef>
              <a:buClrTx/>
            </a:pPr>
            <a:endParaRPr lang="de-DE" altLang="de-DE" sz="800" spc="10" dirty="0">
              <a:latin typeface="AvenirNext LT Pro Cn" panose="020B0506020202020204" pitchFamily="34" charset="77"/>
            </a:endParaRPr>
          </a:p>
          <a:p>
            <a:pPr marL="126000" indent="-126000">
              <a:spcBef>
                <a:spcPct val="0"/>
              </a:spcBef>
              <a:buClrTx/>
            </a:pPr>
            <a:endParaRPr lang="de-DE" altLang="de-DE" sz="800" spc="10" dirty="0">
              <a:latin typeface="AvenirNext LT Pro Cn" panose="020B0506020202020204" pitchFamily="34" charset="77"/>
            </a:endParaRPr>
          </a:p>
          <a:p>
            <a:pPr marL="126000" indent="-126000">
              <a:spcBef>
                <a:spcPct val="0"/>
              </a:spcBef>
              <a:buClrTx/>
            </a:pPr>
            <a:endParaRPr lang="de-DE" altLang="de-DE" sz="800" spc="10" dirty="0">
              <a:latin typeface="AvenirNext LT Pro Cn" panose="020B0506020202020204" pitchFamily="34" charset="77"/>
            </a:endParaRPr>
          </a:p>
          <a:p>
            <a:pPr marL="126000" indent="-126000">
              <a:spcBef>
                <a:spcPct val="0"/>
              </a:spcBef>
              <a:spcAft>
                <a:spcPts val="600"/>
              </a:spcAft>
              <a:buClrTx/>
            </a:pPr>
            <a:r>
              <a:rPr lang="de-DE" altLang="de-DE" sz="1000" dirty="0">
                <a:solidFill>
                  <a:schemeClr val="accent5">
                    <a:lumMod val="75000"/>
                  </a:schemeClr>
                </a:solidFill>
                <a:latin typeface="AvenirNext LT Pro Cn" panose="020B0506020202020204" pitchFamily="34" charset="77"/>
              </a:rPr>
              <a:t>Effizienz und Umweltverträglichkeit </a:t>
            </a:r>
          </a:p>
          <a:p>
            <a:pPr marL="126000" indent="-126000">
              <a:spcAft>
                <a:spcPts val="100"/>
              </a:spcAft>
              <a:buClr>
                <a:srgbClr val="4472C4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dirty="0">
                <a:latin typeface="AvenirNext LT Pro Cn" panose="020B0506020202020204" pitchFamily="34" charset="77"/>
              </a:rPr>
              <a:t>Benötigt werden nur kostengünstige Ausgangsstoffe wie Wasser, Zucker, Salze, Sauerstoff und Kohlendioxid</a:t>
            </a:r>
            <a:endParaRPr lang="de-DE" altLang="de-DE" sz="1000" dirty="0">
              <a:latin typeface="AvenirNext LT Pro Cn" panose="020B0506020202020204" pitchFamily="34" charset="77"/>
            </a:endParaRPr>
          </a:p>
          <a:p>
            <a:pPr marL="0" indent="0">
              <a:spcBef>
                <a:spcPts val="800"/>
              </a:spcBef>
              <a:spcAft>
                <a:spcPts val="600"/>
              </a:spcAft>
              <a:buClrTx/>
            </a:pPr>
            <a:r>
              <a:rPr lang="de-DE" altLang="de-DE" sz="1000" dirty="0">
                <a:latin typeface="AvenirNext LT Pro Cn" panose="020B0506020202020204" pitchFamily="34" charset="77"/>
              </a:rPr>
              <a:t>Biotechnologische Produktionsprozesse finden überwiegend bei Raumtemperatur und Atmosphärendruck statt. </a:t>
            </a:r>
            <a:br>
              <a:rPr lang="de-DE" altLang="de-DE" sz="1000" dirty="0">
                <a:latin typeface="AvenirNext LT Pro Cn" panose="020B0506020202020204" pitchFamily="34" charset="77"/>
              </a:rPr>
            </a:br>
            <a:r>
              <a:rPr lang="de-DE" altLang="de-DE" sz="1000" dirty="0">
                <a:latin typeface="AvenirNext LT Pro Cn" panose="020B0506020202020204" pitchFamily="34" charset="77"/>
              </a:rPr>
              <a:t>Dadurch…</a:t>
            </a:r>
          </a:p>
          <a:p>
            <a:pPr marL="126000" indent="-126000">
              <a:spcAft>
                <a:spcPts val="2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Cn" panose="020B0506020202020204" pitchFamily="34" charset="77"/>
              </a:rPr>
              <a:t>kann Energie gespart werden.</a:t>
            </a:r>
          </a:p>
          <a:p>
            <a:pPr marL="126000" indent="-126000">
              <a:spcAft>
                <a:spcPts val="2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dirty="0">
                <a:latin typeface="AvenirNext LT Pro Cn" panose="020B0506020202020204" pitchFamily="34" charset="77"/>
              </a:rPr>
              <a:t>können Kosten gesenkt werden.</a:t>
            </a:r>
          </a:p>
          <a:p>
            <a:pPr marL="126000" indent="-126000">
              <a:spcAft>
                <a:spcPts val="2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de-DE" altLang="de-DE" sz="800" dirty="0">
                <a:latin typeface="AvenirNext LT Pro Cn" panose="020B0506020202020204" pitchFamily="34" charset="77"/>
              </a:rPr>
              <a:t>können weniger Nebenprodukte und Abfallstoffe entstehen.</a:t>
            </a:r>
            <a:endParaRPr lang="de-DE" altLang="de-DE" sz="1000" dirty="0">
              <a:latin typeface="AvenirNext LT Pro Cn" panose="020B0506020202020204" pitchFamily="34" charset="77"/>
            </a:endParaRPr>
          </a:p>
          <a:p>
            <a:pPr marL="171450" indent="-171450">
              <a:lnSpc>
                <a:spcPct val="150000"/>
              </a:lnSpc>
              <a:spcAft>
                <a:spcPts val="3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endParaRPr lang="de-DE" altLang="de-DE" sz="1000" spc="10" dirty="0">
              <a:latin typeface="AvenirNext LT Pro Cn" panose="020B0506020202020204" pitchFamily="34" charset="77"/>
            </a:endParaRPr>
          </a:p>
          <a:p>
            <a:pPr marL="0" indent="0">
              <a:lnSpc>
                <a:spcPct val="150000"/>
              </a:lnSpc>
              <a:spcAft>
                <a:spcPts val="300"/>
              </a:spcAft>
              <a:buClr>
                <a:schemeClr val="accent1"/>
              </a:buClr>
            </a:pPr>
            <a:endParaRPr lang="de-DE" altLang="de-DE" sz="1000" spc="10" dirty="0">
              <a:latin typeface="AvenirNext LT Pro Cn" panose="020B0506020202020204" pitchFamily="34" charset="77"/>
            </a:endParaRPr>
          </a:p>
          <a:p>
            <a:pPr marL="171450" indent="-171450">
              <a:lnSpc>
                <a:spcPct val="150000"/>
              </a:lnSpc>
              <a:spcAft>
                <a:spcPts val="300"/>
              </a:spcAft>
              <a:buClr>
                <a:schemeClr val="accent1"/>
              </a:buClr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endParaRPr lang="de-DE" altLang="de-DE" sz="1000" spc="10" dirty="0">
              <a:latin typeface="AvenirNext LT Pro Cn" panose="020B0506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8260809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chseck 28">
            <a:extLst>
              <a:ext uri="{FF2B5EF4-FFF2-40B4-BE49-F238E27FC236}">
                <a16:creationId xmlns:a16="http://schemas.microsoft.com/office/drawing/2014/main" id="{B29C4D88-A898-709C-0E8C-D6CDF01CFB14}"/>
              </a:ext>
            </a:extLst>
          </p:cNvPr>
          <p:cNvSpPr/>
          <p:nvPr/>
        </p:nvSpPr>
        <p:spPr bwMode="auto">
          <a:xfrm rot="16200000">
            <a:off x="4741354" y="2769628"/>
            <a:ext cx="2214986" cy="1909470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27" name="Sechseck 26">
            <a:extLst>
              <a:ext uri="{FF2B5EF4-FFF2-40B4-BE49-F238E27FC236}">
                <a16:creationId xmlns:a16="http://schemas.microsoft.com/office/drawing/2014/main" id="{3C26C404-FD06-2B90-F748-65E0D474B05D}"/>
              </a:ext>
            </a:extLst>
          </p:cNvPr>
          <p:cNvSpPr/>
          <p:nvPr/>
        </p:nvSpPr>
        <p:spPr bwMode="auto">
          <a:xfrm rot="16200000">
            <a:off x="1963859" y="2778807"/>
            <a:ext cx="2214989" cy="1909473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28" name="Sechseck 27">
            <a:extLst>
              <a:ext uri="{FF2B5EF4-FFF2-40B4-BE49-F238E27FC236}">
                <a16:creationId xmlns:a16="http://schemas.microsoft.com/office/drawing/2014/main" id="{6751098B-02D3-4DDE-C40D-B8FFF16C6F68}"/>
              </a:ext>
            </a:extLst>
          </p:cNvPr>
          <p:cNvSpPr/>
          <p:nvPr/>
        </p:nvSpPr>
        <p:spPr bwMode="auto">
          <a:xfrm rot="16200000">
            <a:off x="3352608" y="1760957"/>
            <a:ext cx="2214986" cy="190947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C0FD-A2E2-D6C3-C0A0-E98582D82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altLang="de-DE" dirty="0"/>
              <a:t>Anwendungsbereiche der Biotechnologie und Beispiele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4EC7596-90E0-65C0-53AB-B20534BFEFEF}"/>
              </a:ext>
            </a:extLst>
          </p:cNvPr>
          <p:cNvSpPr txBox="1"/>
          <p:nvPr/>
        </p:nvSpPr>
        <p:spPr>
          <a:xfrm>
            <a:off x="-266448" y="2210305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62365D-D5F8-CE4D-4E81-0C8B8FF2310F}"/>
              </a:ext>
            </a:extLst>
          </p:cNvPr>
          <p:cNvSpPr txBox="1"/>
          <p:nvPr/>
        </p:nvSpPr>
        <p:spPr>
          <a:xfrm>
            <a:off x="-962845" y="2101303"/>
            <a:ext cx="18473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5" name="Sechseck 4">
            <a:extLst>
              <a:ext uri="{FF2B5EF4-FFF2-40B4-BE49-F238E27FC236}">
                <a16:creationId xmlns:a16="http://schemas.microsoft.com/office/drawing/2014/main" id="{69B1A1B6-D1E1-EDF7-9FEE-E18966325487}"/>
              </a:ext>
            </a:extLst>
          </p:cNvPr>
          <p:cNvSpPr/>
          <p:nvPr/>
        </p:nvSpPr>
        <p:spPr bwMode="auto">
          <a:xfrm rot="16200000">
            <a:off x="575113" y="1760958"/>
            <a:ext cx="2214987" cy="1909471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1035" tIns="35518" rIns="71035" bIns="35518" numCol="1" rtlCol="0" anchor="t" anchorCtr="0" compatLnSpc="1">
            <a:prstTxWarp prst="textNoShape">
              <a:avLst/>
            </a:prstTxWarp>
          </a:bodyPr>
          <a:lstStyle/>
          <a:p>
            <a:pPr algn="ctr" defTabSz="710397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65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grpSp>
        <p:nvGrpSpPr>
          <p:cNvPr id="2" name="Grafik 31" descr="Medizin mit einfarbiger Füllung">
            <a:extLst>
              <a:ext uri="{FF2B5EF4-FFF2-40B4-BE49-F238E27FC236}">
                <a16:creationId xmlns:a16="http://schemas.microsoft.com/office/drawing/2014/main" id="{29A380E0-B579-B258-644D-E74204731F7D}"/>
              </a:ext>
            </a:extLst>
          </p:cNvPr>
          <p:cNvGrpSpPr/>
          <p:nvPr/>
        </p:nvGrpSpPr>
        <p:grpSpPr>
          <a:xfrm>
            <a:off x="1765723" y="1898224"/>
            <a:ext cx="533400" cy="762000"/>
            <a:chOff x="1765723" y="1898224"/>
            <a:chExt cx="533400" cy="762000"/>
          </a:xfrm>
          <a:solidFill>
            <a:schemeClr val="bg1">
              <a:alpha val="60000"/>
            </a:schemeClr>
          </a:solidFill>
        </p:grpSpPr>
        <p:sp>
          <p:nvSpPr>
            <p:cNvPr id="4" name="Freihandform 3">
              <a:extLst>
                <a:ext uri="{FF2B5EF4-FFF2-40B4-BE49-F238E27FC236}">
                  <a16:creationId xmlns:a16="http://schemas.microsoft.com/office/drawing/2014/main" id="{4EF1D3E1-C765-7B33-C1B5-2A2732E72859}"/>
                </a:ext>
              </a:extLst>
            </p:cNvPr>
            <p:cNvSpPr/>
            <p:nvPr/>
          </p:nvSpPr>
          <p:spPr>
            <a:xfrm>
              <a:off x="1765723" y="1898224"/>
              <a:ext cx="419100" cy="685800"/>
            </a:xfrm>
            <a:custGeom>
              <a:avLst/>
              <a:gdLst>
                <a:gd name="connsiteX0" fmla="*/ 419100 w 419100"/>
                <a:gd name="connsiteY0" fmla="*/ 571500 h 685800"/>
                <a:gd name="connsiteX1" fmla="*/ 419100 w 419100"/>
                <a:gd name="connsiteY1" fmla="*/ 495300 h 685800"/>
                <a:gd name="connsiteX2" fmla="*/ 95250 w 419100"/>
                <a:gd name="connsiteY2" fmla="*/ 495300 h 685800"/>
                <a:gd name="connsiteX3" fmla="*/ 76200 w 419100"/>
                <a:gd name="connsiteY3" fmla="*/ 476250 h 685800"/>
                <a:gd name="connsiteX4" fmla="*/ 76200 w 419100"/>
                <a:gd name="connsiteY4" fmla="*/ 285750 h 685800"/>
                <a:gd name="connsiteX5" fmla="*/ 95250 w 419100"/>
                <a:gd name="connsiteY5" fmla="*/ 266700 h 685800"/>
                <a:gd name="connsiteX6" fmla="*/ 419100 w 419100"/>
                <a:gd name="connsiteY6" fmla="*/ 266700 h 685800"/>
                <a:gd name="connsiteX7" fmla="*/ 419100 w 419100"/>
                <a:gd name="connsiteY7" fmla="*/ 190500 h 685800"/>
                <a:gd name="connsiteX8" fmla="*/ 381000 w 419100"/>
                <a:gd name="connsiteY8" fmla="*/ 152400 h 685800"/>
                <a:gd name="connsiteX9" fmla="*/ 347663 w 419100"/>
                <a:gd name="connsiteY9" fmla="*/ 152400 h 685800"/>
                <a:gd name="connsiteX10" fmla="*/ 342900 w 419100"/>
                <a:gd name="connsiteY10" fmla="*/ 147638 h 685800"/>
                <a:gd name="connsiteX11" fmla="*/ 342900 w 419100"/>
                <a:gd name="connsiteY11" fmla="*/ 119063 h 685800"/>
                <a:gd name="connsiteX12" fmla="*/ 347663 w 419100"/>
                <a:gd name="connsiteY12" fmla="*/ 114300 h 685800"/>
                <a:gd name="connsiteX13" fmla="*/ 371475 w 419100"/>
                <a:gd name="connsiteY13" fmla="*/ 114300 h 685800"/>
                <a:gd name="connsiteX14" fmla="*/ 381000 w 419100"/>
                <a:gd name="connsiteY14" fmla="*/ 104775 h 685800"/>
                <a:gd name="connsiteX15" fmla="*/ 381000 w 419100"/>
                <a:gd name="connsiteY15" fmla="*/ 38100 h 685800"/>
                <a:gd name="connsiteX16" fmla="*/ 342900 w 419100"/>
                <a:gd name="connsiteY16" fmla="*/ 0 h 685800"/>
                <a:gd name="connsiteX17" fmla="*/ 76200 w 419100"/>
                <a:gd name="connsiteY17" fmla="*/ 0 h 685800"/>
                <a:gd name="connsiteX18" fmla="*/ 38100 w 419100"/>
                <a:gd name="connsiteY18" fmla="*/ 38100 h 685800"/>
                <a:gd name="connsiteX19" fmla="*/ 38100 w 419100"/>
                <a:gd name="connsiteY19" fmla="*/ 104775 h 685800"/>
                <a:gd name="connsiteX20" fmla="*/ 47625 w 419100"/>
                <a:gd name="connsiteY20" fmla="*/ 114300 h 685800"/>
                <a:gd name="connsiteX21" fmla="*/ 71438 w 419100"/>
                <a:gd name="connsiteY21" fmla="*/ 114300 h 685800"/>
                <a:gd name="connsiteX22" fmla="*/ 76200 w 419100"/>
                <a:gd name="connsiteY22" fmla="*/ 119063 h 685800"/>
                <a:gd name="connsiteX23" fmla="*/ 76200 w 419100"/>
                <a:gd name="connsiteY23" fmla="*/ 147638 h 685800"/>
                <a:gd name="connsiteX24" fmla="*/ 71438 w 419100"/>
                <a:gd name="connsiteY24" fmla="*/ 152400 h 685800"/>
                <a:gd name="connsiteX25" fmla="*/ 38100 w 419100"/>
                <a:gd name="connsiteY25" fmla="*/ 152400 h 685800"/>
                <a:gd name="connsiteX26" fmla="*/ 0 w 419100"/>
                <a:gd name="connsiteY26" fmla="*/ 190500 h 685800"/>
                <a:gd name="connsiteX27" fmla="*/ 0 w 419100"/>
                <a:gd name="connsiteY27" fmla="*/ 647700 h 685800"/>
                <a:gd name="connsiteX28" fmla="*/ 38100 w 419100"/>
                <a:gd name="connsiteY28" fmla="*/ 685800 h 685800"/>
                <a:gd name="connsiteX29" fmla="*/ 171450 w 419100"/>
                <a:gd name="connsiteY29" fmla="*/ 685800 h 685800"/>
                <a:gd name="connsiteX30" fmla="*/ 285750 w 419100"/>
                <a:gd name="connsiteY30" fmla="*/ 571500 h 685800"/>
                <a:gd name="connsiteX31" fmla="*/ 419100 w 419100"/>
                <a:gd name="connsiteY31" fmla="*/ 5715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19100" h="685800">
                  <a:moveTo>
                    <a:pt x="419100" y="571500"/>
                  </a:moveTo>
                  <a:lnTo>
                    <a:pt x="419100" y="495300"/>
                  </a:lnTo>
                  <a:lnTo>
                    <a:pt x="95250" y="495300"/>
                  </a:lnTo>
                  <a:cubicBezTo>
                    <a:pt x="84773" y="495300"/>
                    <a:pt x="76200" y="486728"/>
                    <a:pt x="76200" y="476250"/>
                  </a:cubicBezTo>
                  <a:lnTo>
                    <a:pt x="76200" y="285750"/>
                  </a:lnTo>
                  <a:cubicBezTo>
                    <a:pt x="76200" y="275273"/>
                    <a:pt x="84773" y="266700"/>
                    <a:pt x="95250" y="266700"/>
                  </a:cubicBezTo>
                  <a:lnTo>
                    <a:pt x="419100" y="266700"/>
                  </a:lnTo>
                  <a:lnTo>
                    <a:pt x="419100" y="190500"/>
                  </a:lnTo>
                  <a:cubicBezTo>
                    <a:pt x="419100" y="169545"/>
                    <a:pt x="401955" y="152400"/>
                    <a:pt x="381000" y="152400"/>
                  </a:cubicBezTo>
                  <a:lnTo>
                    <a:pt x="347663" y="152400"/>
                  </a:lnTo>
                  <a:cubicBezTo>
                    <a:pt x="344805" y="152400"/>
                    <a:pt x="342900" y="150495"/>
                    <a:pt x="342900" y="147638"/>
                  </a:cubicBezTo>
                  <a:lnTo>
                    <a:pt x="342900" y="119063"/>
                  </a:lnTo>
                  <a:cubicBezTo>
                    <a:pt x="342900" y="116205"/>
                    <a:pt x="344805" y="114300"/>
                    <a:pt x="347663" y="114300"/>
                  </a:cubicBezTo>
                  <a:lnTo>
                    <a:pt x="371475" y="114300"/>
                  </a:lnTo>
                  <a:cubicBezTo>
                    <a:pt x="377190" y="114300"/>
                    <a:pt x="381000" y="110490"/>
                    <a:pt x="381000" y="104775"/>
                  </a:cubicBezTo>
                  <a:lnTo>
                    <a:pt x="381000" y="38100"/>
                  </a:lnTo>
                  <a:cubicBezTo>
                    <a:pt x="381000" y="17145"/>
                    <a:pt x="363855" y="0"/>
                    <a:pt x="342900" y="0"/>
                  </a:cubicBezTo>
                  <a:lnTo>
                    <a:pt x="76200" y="0"/>
                  </a:lnTo>
                  <a:cubicBezTo>
                    <a:pt x="55245" y="0"/>
                    <a:pt x="38100" y="17145"/>
                    <a:pt x="38100" y="38100"/>
                  </a:cubicBezTo>
                  <a:lnTo>
                    <a:pt x="38100" y="104775"/>
                  </a:lnTo>
                  <a:cubicBezTo>
                    <a:pt x="38100" y="110490"/>
                    <a:pt x="41910" y="114300"/>
                    <a:pt x="47625" y="114300"/>
                  </a:cubicBezTo>
                  <a:lnTo>
                    <a:pt x="71438" y="114300"/>
                  </a:lnTo>
                  <a:cubicBezTo>
                    <a:pt x="74295" y="114300"/>
                    <a:pt x="76200" y="116205"/>
                    <a:pt x="76200" y="119063"/>
                  </a:cubicBezTo>
                  <a:lnTo>
                    <a:pt x="76200" y="147638"/>
                  </a:lnTo>
                  <a:cubicBezTo>
                    <a:pt x="76200" y="150495"/>
                    <a:pt x="74295" y="152400"/>
                    <a:pt x="71438" y="152400"/>
                  </a:cubicBezTo>
                  <a:lnTo>
                    <a:pt x="38100" y="152400"/>
                  </a:lnTo>
                  <a:cubicBezTo>
                    <a:pt x="17145" y="152400"/>
                    <a:pt x="0" y="169545"/>
                    <a:pt x="0" y="190500"/>
                  </a:cubicBezTo>
                  <a:lnTo>
                    <a:pt x="0" y="647700"/>
                  </a:lnTo>
                  <a:cubicBezTo>
                    <a:pt x="0" y="668655"/>
                    <a:pt x="17145" y="685800"/>
                    <a:pt x="38100" y="685800"/>
                  </a:cubicBezTo>
                  <a:lnTo>
                    <a:pt x="171450" y="685800"/>
                  </a:lnTo>
                  <a:cubicBezTo>
                    <a:pt x="171450" y="622935"/>
                    <a:pt x="222885" y="571500"/>
                    <a:pt x="285750" y="571500"/>
                  </a:cubicBezTo>
                  <a:lnTo>
                    <a:pt x="419100" y="5715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6" name="Freihandform 5">
              <a:extLst>
                <a:ext uri="{FF2B5EF4-FFF2-40B4-BE49-F238E27FC236}">
                  <a16:creationId xmlns:a16="http://schemas.microsoft.com/office/drawing/2014/main" id="{5CBD296C-8B4E-E2CD-49CA-0DEE699B2DE1}"/>
                </a:ext>
              </a:extLst>
            </p:cNvPr>
            <p:cNvSpPr/>
            <p:nvPr/>
          </p:nvSpPr>
          <p:spPr>
            <a:xfrm>
              <a:off x="1880023" y="2203024"/>
              <a:ext cx="304800" cy="152400"/>
            </a:xfrm>
            <a:custGeom>
              <a:avLst/>
              <a:gdLst>
                <a:gd name="connsiteX0" fmla="*/ 0 w 304800"/>
                <a:gd name="connsiteY0" fmla="*/ 9525 h 152400"/>
                <a:gd name="connsiteX1" fmla="*/ 0 w 304800"/>
                <a:gd name="connsiteY1" fmla="*/ 142875 h 152400"/>
                <a:gd name="connsiteX2" fmla="*/ 9525 w 304800"/>
                <a:gd name="connsiteY2" fmla="*/ 152400 h 152400"/>
                <a:gd name="connsiteX3" fmla="*/ 304800 w 304800"/>
                <a:gd name="connsiteY3" fmla="*/ 152400 h 152400"/>
                <a:gd name="connsiteX4" fmla="*/ 304800 w 304800"/>
                <a:gd name="connsiteY4" fmla="*/ 0 h 152400"/>
                <a:gd name="connsiteX5" fmla="*/ 9525 w 304800"/>
                <a:gd name="connsiteY5" fmla="*/ 0 h 152400"/>
                <a:gd name="connsiteX6" fmla="*/ 0 w 304800"/>
                <a:gd name="connsiteY6" fmla="*/ 9525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152400">
                  <a:moveTo>
                    <a:pt x="0" y="9525"/>
                  </a:moveTo>
                  <a:lnTo>
                    <a:pt x="0" y="142875"/>
                  </a:lnTo>
                  <a:cubicBezTo>
                    <a:pt x="0" y="148590"/>
                    <a:pt x="3810" y="152400"/>
                    <a:pt x="9525" y="152400"/>
                  </a:cubicBezTo>
                  <a:lnTo>
                    <a:pt x="304800" y="152400"/>
                  </a:lnTo>
                  <a:lnTo>
                    <a:pt x="304800" y="0"/>
                  </a:ln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7" name="Freihandform 6">
              <a:extLst>
                <a:ext uri="{FF2B5EF4-FFF2-40B4-BE49-F238E27FC236}">
                  <a16:creationId xmlns:a16="http://schemas.microsoft.com/office/drawing/2014/main" id="{F470F158-2857-0A1D-D9B2-4E80F732CD6C}"/>
                </a:ext>
              </a:extLst>
            </p:cNvPr>
            <p:cNvSpPr/>
            <p:nvPr/>
          </p:nvSpPr>
          <p:spPr>
            <a:xfrm>
              <a:off x="1975273" y="2507824"/>
              <a:ext cx="323850" cy="152400"/>
            </a:xfrm>
            <a:custGeom>
              <a:avLst/>
              <a:gdLst>
                <a:gd name="connsiteX0" fmla="*/ 161925 w 323850"/>
                <a:gd name="connsiteY0" fmla="*/ 114300 h 152400"/>
                <a:gd name="connsiteX1" fmla="*/ 76200 w 323850"/>
                <a:gd name="connsiteY1" fmla="*/ 114300 h 152400"/>
                <a:gd name="connsiteX2" fmla="*/ 38100 w 323850"/>
                <a:gd name="connsiteY2" fmla="*/ 76200 h 152400"/>
                <a:gd name="connsiteX3" fmla="*/ 76200 w 323850"/>
                <a:gd name="connsiteY3" fmla="*/ 38100 h 152400"/>
                <a:gd name="connsiteX4" fmla="*/ 161925 w 323850"/>
                <a:gd name="connsiteY4" fmla="*/ 38100 h 152400"/>
                <a:gd name="connsiteX5" fmla="*/ 161925 w 323850"/>
                <a:gd name="connsiteY5" fmla="*/ 114300 h 152400"/>
                <a:gd name="connsiteX6" fmla="*/ 247650 w 323850"/>
                <a:gd name="connsiteY6" fmla="*/ 0 h 152400"/>
                <a:gd name="connsiteX7" fmla="*/ 76200 w 323850"/>
                <a:gd name="connsiteY7" fmla="*/ 0 h 152400"/>
                <a:gd name="connsiteX8" fmla="*/ 0 w 323850"/>
                <a:gd name="connsiteY8" fmla="*/ 76200 h 152400"/>
                <a:gd name="connsiteX9" fmla="*/ 76200 w 323850"/>
                <a:gd name="connsiteY9" fmla="*/ 152400 h 152400"/>
                <a:gd name="connsiteX10" fmla="*/ 247650 w 323850"/>
                <a:gd name="connsiteY10" fmla="*/ 152400 h 152400"/>
                <a:gd name="connsiteX11" fmla="*/ 323850 w 323850"/>
                <a:gd name="connsiteY11" fmla="*/ 76200 h 152400"/>
                <a:gd name="connsiteX12" fmla="*/ 247650 w 323850"/>
                <a:gd name="connsiteY12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152400">
                  <a:moveTo>
                    <a:pt x="161925" y="114300"/>
                  </a:moveTo>
                  <a:lnTo>
                    <a:pt x="76200" y="114300"/>
                  </a:lnTo>
                  <a:cubicBezTo>
                    <a:pt x="55245" y="114300"/>
                    <a:pt x="38100" y="97155"/>
                    <a:pt x="38100" y="76200"/>
                  </a:cubicBezTo>
                  <a:cubicBezTo>
                    <a:pt x="38100" y="55245"/>
                    <a:pt x="55245" y="38100"/>
                    <a:pt x="76200" y="38100"/>
                  </a:cubicBezTo>
                  <a:lnTo>
                    <a:pt x="161925" y="38100"/>
                  </a:lnTo>
                  <a:lnTo>
                    <a:pt x="161925" y="114300"/>
                  </a:lnTo>
                  <a:close/>
                  <a:moveTo>
                    <a:pt x="247650" y="0"/>
                  </a:moveTo>
                  <a:lnTo>
                    <a:pt x="76200" y="0"/>
                  </a:lnTo>
                  <a:cubicBezTo>
                    <a:pt x="34290" y="0"/>
                    <a:pt x="0" y="34290"/>
                    <a:pt x="0" y="76200"/>
                  </a:cubicBezTo>
                  <a:cubicBezTo>
                    <a:pt x="0" y="118110"/>
                    <a:pt x="34290" y="152400"/>
                    <a:pt x="76200" y="152400"/>
                  </a:cubicBezTo>
                  <a:lnTo>
                    <a:pt x="247650" y="152400"/>
                  </a:lnTo>
                  <a:cubicBezTo>
                    <a:pt x="289560" y="152400"/>
                    <a:pt x="323850" y="118110"/>
                    <a:pt x="323850" y="76200"/>
                  </a:cubicBezTo>
                  <a:cubicBezTo>
                    <a:pt x="323850" y="34290"/>
                    <a:pt x="289560" y="0"/>
                    <a:pt x="24765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pic>
        <p:nvPicPr>
          <p:cNvPr id="34" name="Grafik 33" descr="Einkaufstasche mit einfarbiger Füllung">
            <a:extLst>
              <a:ext uri="{FF2B5EF4-FFF2-40B4-BE49-F238E27FC236}">
                <a16:creationId xmlns:a16="http://schemas.microsoft.com/office/drawing/2014/main" id="{77479A1E-CC48-7CDC-38C9-941C6A5616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72748" y="2518037"/>
            <a:ext cx="914400" cy="914400"/>
          </a:xfrm>
          <a:prstGeom prst="rect">
            <a:avLst/>
          </a:prstGeom>
        </p:spPr>
      </p:pic>
      <p:pic>
        <p:nvPicPr>
          <p:cNvPr id="36" name="Grafik 35" descr="Mais mit einfarbiger Füllung">
            <a:extLst>
              <a:ext uri="{FF2B5EF4-FFF2-40B4-BE49-F238E27FC236}">
                <a16:creationId xmlns:a16="http://schemas.microsoft.com/office/drawing/2014/main" id="{E107B189-A333-6661-E41A-40FECEE629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92375" y="2875604"/>
            <a:ext cx="1116804" cy="1116804"/>
          </a:xfrm>
          <a:prstGeom prst="rect">
            <a:avLst/>
          </a:prstGeom>
        </p:spPr>
      </p:pic>
      <p:sp>
        <p:nvSpPr>
          <p:cNvPr id="102" name="Text Box 38">
            <a:extLst>
              <a:ext uri="{FF2B5EF4-FFF2-40B4-BE49-F238E27FC236}">
                <a16:creationId xmlns:a16="http://schemas.microsoft.com/office/drawing/2014/main" id="{5308D20D-1A39-9F6D-5039-40376F08F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8286" y="2065616"/>
            <a:ext cx="1699966" cy="1273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/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44000" indent="-144000">
              <a:spcBef>
                <a:spcPct val="0"/>
              </a:spcBef>
              <a:spcAft>
                <a:spcPts val="600"/>
              </a:spcAft>
              <a:buClrTx/>
            </a:pPr>
            <a:r>
              <a:rPr lang="de-DE" altLang="de-DE" sz="1000" dirty="0">
                <a:latin typeface="AvenirNext LT Pro MediumCn" panose="020B0506020202020204" pitchFamily="34" charset="77"/>
              </a:rPr>
              <a:t>Medizin</a:t>
            </a:r>
          </a:p>
          <a:p>
            <a:pPr marL="126000" indent="-126000">
              <a:spcAft>
                <a:spcPts val="6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MediumCn" panose="020B0506020202020204" pitchFamily="34" charset="77"/>
              </a:rPr>
              <a:t>Diagnostik</a:t>
            </a:r>
            <a:r>
              <a:rPr lang="de-DE" altLang="de-DE" sz="800" spc="10" dirty="0">
                <a:latin typeface="AvenirNext LT Pro Cn" panose="020B0506020202020204" pitchFamily="34" charset="77"/>
              </a:rPr>
              <a:t> (z. B. PCR)</a:t>
            </a:r>
          </a:p>
          <a:p>
            <a:pPr marL="126000" indent="-126000">
              <a:spcAft>
                <a:spcPts val="6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MediumCn" panose="020B0506020202020204" pitchFamily="34" charset="77"/>
              </a:rPr>
              <a:t>Medikamente</a:t>
            </a:r>
            <a:r>
              <a:rPr lang="de-DE" altLang="de-DE" sz="800" spc="10" dirty="0">
                <a:latin typeface="AvenirNext LT Pro Cn" panose="020B0506020202020204" pitchFamily="34" charset="77"/>
              </a:rPr>
              <a:t> (z. B. Insulin) </a:t>
            </a:r>
          </a:p>
          <a:p>
            <a:pPr marL="126000" indent="-126000">
              <a:spcAft>
                <a:spcPts val="6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MediumCn" panose="020B0506020202020204" pitchFamily="34" charset="77"/>
              </a:rPr>
              <a:t>Impfstoffe </a:t>
            </a:r>
            <a:r>
              <a:rPr lang="de-DE" altLang="de-DE" sz="800" spc="10" dirty="0">
                <a:latin typeface="AvenirNext LT Pro Cn" panose="020B0506020202020204" pitchFamily="34" charset="77"/>
              </a:rPr>
              <a:t>(z. B. Hepatitis-Impfstoff)</a:t>
            </a:r>
          </a:p>
          <a:p>
            <a:pPr marL="126000" indent="-126000">
              <a:spcAft>
                <a:spcPts val="6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MediumCn" panose="020B0506020202020204" pitchFamily="34" charset="77"/>
              </a:rPr>
              <a:t>Materialien für </a:t>
            </a:r>
            <a:br>
              <a:rPr lang="de-DE" altLang="de-DE" sz="800" spc="10" dirty="0">
                <a:latin typeface="AvenirNext LT Pro MediumCn" panose="020B0506020202020204" pitchFamily="34" charset="77"/>
              </a:rPr>
            </a:br>
            <a:r>
              <a:rPr lang="de-DE" altLang="de-DE" sz="800" spc="10" dirty="0">
                <a:latin typeface="AvenirNext LT Pro MediumCn" panose="020B0506020202020204" pitchFamily="34" charset="77"/>
              </a:rPr>
              <a:t>Geweberekonstruktion</a:t>
            </a:r>
            <a:br>
              <a:rPr lang="de-DE" altLang="de-DE" sz="800" spc="10" dirty="0"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latin typeface="AvenirNext LT Pro Cn" panose="020B0506020202020204" pitchFamily="34" charset="77"/>
              </a:rPr>
              <a:t>(z. B. biochemische Schichten)</a:t>
            </a:r>
          </a:p>
          <a:p>
            <a:pPr marL="0" indent="0">
              <a:spcAft>
                <a:spcPts val="600"/>
              </a:spcAft>
              <a:buClr>
                <a:schemeClr val="accent1"/>
              </a:buClr>
            </a:pPr>
            <a:endParaRPr lang="de-DE" altLang="de-DE" sz="1000" spc="10" dirty="0">
              <a:latin typeface="AvenirNext LT Pro Cn" panose="020B0506020202020204" pitchFamily="34" charset="77"/>
            </a:endParaRPr>
          </a:p>
          <a:p>
            <a:pPr marL="0" indent="0">
              <a:lnSpc>
                <a:spcPct val="150000"/>
              </a:lnSpc>
              <a:spcAft>
                <a:spcPts val="600"/>
              </a:spcAft>
              <a:buClr>
                <a:schemeClr val="accent1"/>
              </a:buClr>
            </a:pPr>
            <a:endParaRPr lang="de-DE" altLang="de-DE" sz="1000" spc="10" dirty="0">
              <a:latin typeface="AvenirNext LT Pro Cn" panose="020B0506020202020204" pitchFamily="34" charset="77"/>
            </a:endParaRP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endParaRPr lang="de-DE" altLang="de-DE" sz="1000" spc="10" dirty="0">
              <a:latin typeface="AvenirNext LT Pro Cn" panose="020B0506020202020204" pitchFamily="34" charset="77"/>
            </a:endParaRPr>
          </a:p>
        </p:txBody>
      </p:sp>
      <p:sp>
        <p:nvSpPr>
          <p:cNvPr id="24" name="Text Box 38">
            <a:extLst>
              <a:ext uri="{FF2B5EF4-FFF2-40B4-BE49-F238E27FC236}">
                <a16:creationId xmlns:a16="http://schemas.microsoft.com/office/drawing/2014/main" id="{B25E5CC8-C906-CE49-FB6B-9607C92D0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2577" y="2070109"/>
            <a:ext cx="1284273" cy="1133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/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44000" indent="-144000">
              <a:spcBef>
                <a:spcPct val="0"/>
              </a:spcBef>
              <a:spcAft>
                <a:spcPts val="600"/>
              </a:spcAft>
              <a:buClrTx/>
            </a:pPr>
            <a:r>
              <a:rPr lang="de-DE" altLang="de-DE" sz="1000" dirty="0">
                <a:latin typeface="AvenirNext LT Pro MediumCn" panose="020B0506020202020204" pitchFamily="34" charset="77"/>
              </a:rPr>
              <a:t>Lebensmittel</a:t>
            </a:r>
          </a:p>
          <a:p>
            <a:pPr marL="126000" indent="-126000">
              <a:spcAft>
                <a:spcPts val="6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MediumCn" panose="020B0506020202020204" pitchFamily="34" charset="77"/>
              </a:rPr>
              <a:t>Vitamine </a:t>
            </a:r>
            <a:r>
              <a:rPr lang="de-DE" altLang="de-DE" sz="800" spc="10" dirty="0">
                <a:latin typeface="AvenirNext LT Pro Cn" panose="020B0506020202020204" pitchFamily="34" charset="77"/>
              </a:rPr>
              <a:t>(z. B. Vitamin C)</a:t>
            </a:r>
          </a:p>
          <a:p>
            <a:pPr marL="126000" indent="-126000">
              <a:spcAft>
                <a:spcPts val="6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MediumCn" panose="020B0506020202020204" pitchFamily="34" charset="77"/>
              </a:rPr>
              <a:t>Enzyme </a:t>
            </a:r>
            <a:r>
              <a:rPr lang="de-DE" altLang="de-DE" sz="800" spc="10" dirty="0">
                <a:latin typeface="AvenirNext LT Pro Cn" panose="020B0506020202020204" pitchFamily="34" charset="77"/>
              </a:rPr>
              <a:t>(z. B. </a:t>
            </a:r>
            <a:r>
              <a:rPr lang="de-DE" altLang="de-DE" sz="800" spc="10" dirty="0" err="1">
                <a:latin typeface="AvenirNext LT Pro Cn" panose="020B0506020202020204" pitchFamily="34" charset="77"/>
              </a:rPr>
              <a:t>Pektinasen</a:t>
            </a:r>
            <a:r>
              <a:rPr lang="de-DE" altLang="de-DE" sz="800" spc="10" dirty="0">
                <a:latin typeface="AvenirNext LT Pro Cn" panose="020B0506020202020204" pitchFamily="34" charset="77"/>
              </a:rPr>
              <a:t>)</a:t>
            </a:r>
          </a:p>
          <a:p>
            <a:pPr marL="126000" indent="-126000">
              <a:spcAft>
                <a:spcPts val="6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MediumCn" panose="020B0506020202020204" pitchFamily="34" charset="77"/>
              </a:rPr>
              <a:t>Aromen </a:t>
            </a:r>
            <a:r>
              <a:rPr lang="de-DE" altLang="de-DE" sz="800" spc="10" dirty="0">
                <a:latin typeface="AvenirNext LT Pro Cn" panose="020B0506020202020204" pitchFamily="34" charset="77"/>
              </a:rPr>
              <a:t>(z. B. Vanillin)</a:t>
            </a:r>
          </a:p>
          <a:p>
            <a:pPr marL="0" indent="0">
              <a:spcAft>
                <a:spcPts val="600"/>
              </a:spcAft>
              <a:buClr>
                <a:schemeClr val="accent1"/>
              </a:buClr>
            </a:pPr>
            <a:endParaRPr lang="de-DE" altLang="de-DE" sz="1000" spc="10" dirty="0">
              <a:latin typeface="AvenirNext LT Pro Cn" panose="020B0506020202020204" pitchFamily="34" charset="77"/>
            </a:endParaRPr>
          </a:p>
          <a:p>
            <a:pPr marL="0" indent="0">
              <a:lnSpc>
                <a:spcPct val="150000"/>
              </a:lnSpc>
              <a:spcAft>
                <a:spcPts val="600"/>
              </a:spcAft>
              <a:buClr>
                <a:schemeClr val="accent1"/>
              </a:buClr>
            </a:pPr>
            <a:endParaRPr lang="de-DE" altLang="de-DE" sz="1000" spc="10" dirty="0">
              <a:latin typeface="AvenirNext LT Pro Cn" panose="020B0506020202020204" pitchFamily="34" charset="77"/>
            </a:endParaRP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endParaRPr lang="de-DE" altLang="de-DE" sz="1000" spc="10" dirty="0">
              <a:latin typeface="AvenirNext LT Pro Cn" panose="020B0506020202020204" pitchFamily="34" charset="77"/>
            </a:endParaRPr>
          </a:p>
        </p:txBody>
      </p:sp>
      <p:sp>
        <p:nvSpPr>
          <p:cNvPr id="20" name="Text Box 38">
            <a:extLst>
              <a:ext uri="{FF2B5EF4-FFF2-40B4-BE49-F238E27FC236}">
                <a16:creationId xmlns:a16="http://schemas.microsoft.com/office/drawing/2014/main" id="{C8C398BC-F2E1-3FF5-521A-8A18BD0F9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621" y="3166008"/>
            <a:ext cx="1343238" cy="1279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/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44000" indent="-144000">
              <a:spcBef>
                <a:spcPct val="0"/>
              </a:spcBef>
              <a:spcAft>
                <a:spcPts val="600"/>
              </a:spcAft>
              <a:buClrTx/>
            </a:pPr>
            <a:r>
              <a:rPr lang="de-DE" altLang="de-DE" sz="1000" dirty="0">
                <a:latin typeface="AvenirNext LT Pro MediumCn" panose="020B0506020202020204" pitchFamily="34" charset="77"/>
              </a:rPr>
              <a:t>Landwirtschaft</a:t>
            </a:r>
          </a:p>
          <a:p>
            <a:pPr marL="126000" indent="-126000">
              <a:spcAft>
                <a:spcPts val="6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MediumCn" panose="020B0506020202020204" pitchFamily="34" charset="77"/>
              </a:rPr>
              <a:t>Futterzusatzmittel</a:t>
            </a:r>
            <a:r>
              <a:rPr lang="de-DE" altLang="de-DE" sz="800" spc="10" dirty="0">
                <a:latin typeface="AvenirNext LT Pro Cn" panose="020B0506020202020204" pitchFamily="34" charset="77"/>
              </a:rPr>
              <a:t> </a:t>
            </a:r>
            <a:br>
              <a:rPr lang="de-DE" altLang="de-DE" sz="800" spc="10" dirty="0">
                <a:latin typeface="AvenirNext LT Pro Cn" panose="020B0506020202020204" pitchFamily="34" charset="77"/>
              </a:rPr>
            </a:br>
            <a:r>
              <a:rPr lang="de-DE" altLang="de-DE" sz="800" spc="10" dirty="0">
                <a:latin typeface="AvenirNext LT Pro Cn" panose="020B0506020202020204" pitchFamily="34" charset="77"/>
              </a:rPr>
              <a:t>(z. B. </a:t>
            </a:r>
            <a:r>
              <a:rPr lang="de-DE" altLang="de-DE" sz="800" spc="10" dirty="0" err="1">
                <a:latin typeface="AvenirNext LT Pro Cn" panose="020B0506020202020204" pitchFamily="34" charset="77"/>
              </a:rPr>
              <a:t>Phytase</a:t>
            </a:r>
            <a:r>
              <a:rPr lang="de-DE" altLang="de-DE" sz="800" spc="10" dirty="0">
                <a:latin typeface="AvenirNext LT Pro Cn" panose="020B0506020202020204" pitchFamily="34" charset="77"/>
              </a:rPr>
              <a:t>)</a:t>
            </a:r>
          </a:p>
          <a:p>
            <a:pPr marL="126000" indent="-126000">
              <a:spcAft>
                <a:spcPts val="6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MediumCn" panose="020B0506020202020204" pitchFamily="34" charset="77"/>
              </a:rPr>
              <a:t>Nachwachsende Rohstoffe </a:t>
            </a:r>
            <a:br>
              <a:rPr lang="de-DE" altLang="de-DE" sz="800" spc="10" dirty="0">
                <a:latin typeface="AvenirNext LT Pro MediumCn" panose="020B0506020202020204" pitchFamily="34" charset="77"/>
              </a:rPr>
            </a:br>
            <a:r>
              <a:rPr lang="de-DE" altLang="de-DE" sz="800" spc="10" dirty="0">
                <a:latin typeface="AvenirNext LT Pro Cn" panose="020B0506020202020204" pitchFamily="34" charset="77"/>
              </a:rPr>
              <a:t>(z. B. Stärke)</a:t>
            </a:r>
          </a:p>
          <a:p>
            <a:pPr marL="126000" indent="-126000">
              <a:spcAft>
                <a:spcPts val="6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MediumCn" panose="020B0506020202020204" pitchFamily="34" charset="77"/>
              </a:rPr>
              <a:t>Nahrungsmittel</a:t>
            </a:r>
          </a:p>
          <a:p>
            <a:pPr marL="0" indent="0">
              <a:spcAft>
                <a:spcPts val="400"/>
              </a:spcAft>
              <a:buClr>
                <a:schemeClr val="accent1"/>
              </a:buClr>
            </a:pPr>
            <a:endParaRPr lang="de-DE" altLang="de-DE" sz="1000" spc="10" dirty="0">
              <a:latin typeface="AvenirNext LT Pro Cn" panose="020B0506020202020204" pitchFamily="34" charset="77"/>
            </a:endParaRPr>
          </a:p>
          <a:p>
            <a:pPr marL="0" indent="0">
              <a:spcAft>
                <a:spcPts val="400"/>
              </a:spcAft>
              <a:buClr>
                <a:schemeClr val="accent1"/>
              </a:buClr>
            </a:pPr>
            <a:endParaRPr lang="de-DE" altLang="de-DE" sz="1000" spc="10" dirty="0">
              <a:latin typeface="AvenirNext LT Pro Cn" panose="020B0506020202020204" pitchFamily="34" charset="77"/>
            </a:endParaRPr>
          </a:p>
          <a:p>
            <a:pPr marL="171450" indent="-171450">
              <a:spcAft>
                <a:spcPts val="4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endParaRPr lang="de-DE" altLang="de-DE" sz="1000" spc="10" dirty="0">
              <a:latin typeface="AvenirNext LT Pro Cn" panose="020B0506020202020204" pitchFamily="34" charset="77"/>
            </a:endParaRPr>
          </a:p>
        </p:txBody>
      </p:sp>
      <p:pic>
        <p:nvPicPr>
          <p:cNvPr id="47" name="Grafik 46">
            <a:extLst>
              <a:ext uri="{FF2B5EF4-FFF2-40B4-BE49-F238E27FC236}">
                <a16:creationId xmlns:a16="http://schemas.microsoft.com/office/drawing/2014/main" id="{D0B1705C-3E76-2BD2-DA2B-7750FF1B55E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762672" y="3704452"/>
            <a:ext cx="870885" cy="741179"/>
          </a:xfrm>
          <a:prstGeom prst="rect">
            <a:avLst/>
          </a:prstGeom>
        </p:spPr>
      </p:pic>
      <p:sp>
        <p:nvSpPr>
          <p:cNvPr id="26" name="Text Box 38">
            <a:extLst>
              <a:ext uri="{FF2B5EF4-FFF2-40B4-BE49-F238E27FC236}">
                <a16:creationId xmlns:a16="http://schemas.microsoft.com/office/drawing/2014/main" id="{758763AD-4CB3-271D-95D0-418F2F505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325" y="3159738"/>
            <a:ext cx="1343491" cy="126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/>
          <a:lstStyle>
            <a:lvl1pPr marL="669925" indent="-95250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604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50925"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44000" indent="-144000">
              <a:spcBef>
                <a:spcPct val="0"/>
              </a:spcBef>
              <a:spcAft>
                <a:spcPts val="600"/>
              </a:spcAft>
              <a:buClrTx/>
            </a:pPr>
            <a:r>
              <a:rPr lang="de-DE" altLang="de-DE" sz="1000" dirty="0">
                <a:latin typeface="AvenirNext LT Pro MediumCn" panose="020B0506020202020204" pitchFamily="34" charset="77"/>
              </a:rPr>
              <a:t>Haushalt</a:t>
            </a:r>
          </a:p>
          <a:p>
            <a:pPr marL="126000" indent="-126000">
              <a:spcAft>
                <a:spcPts val="6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MediumCn" panose="020B0506020202020204" pitchFamily="34" charset="77"/>
              </a:rPr>
              <a:t>Wasch- und Reinigungsmittel</a:t>
            </a:r>
            <a:br>
              <a:rPr lang="de-DE" altLang="de-DE" sz="800" spc="10" dirty="0">
                <a:latin typeface="AvenirNext LT Pro MediumCn" panose="020B0506020202020204" pitchFamily="34" charset="77"/>
              </a:rPr>
            </a:br>
            <a:r>
              <a:rPr lang="de-DE" altLang="de-DE" sz="800" spc="10" dirty="0">
                <a:latin typeface="AvenirNext LT Pro Cn" panose="020B0506020202020204" pitchFamily="34" charset="77"/>
              </a:rPr>
              <a:t>(z. B. Proteasen)</a:t>
            </a:r>
          </a:p>
          <a:p>
            <a:pPr marL="126000" indent="-126000">
              <a:spcAft>
                <a:spcPts val="6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de-DE" altLang="de-DE" sz="800" spc="10" dirty="0">
                <a:latin typeface="AvenirNext LT Pro MediumCn" panose="020B0506020202020204" pitchFamily="34" charset="77"/>
              </a:rPr>
              <a:t>Textilien </a:t>
            </a:r>
            <a:r>
              <a:rPr lang="de-DE" altLang="de-DE" sz="800" spc="10" dirty="0">
                <a:latin typeface="AvenirNext LT Pro Cn" panose="020B0506020202020204" pitchFamily="34" charset="77"/>
              </a:rPr>
              <a:t>(z. B. </a:t>
            </a:r>
            <a:r>
              <a:rPr lang="de-DE" altLang="de-DE" sz="800" spc="10" dirty="0" err="1">
                <a:latin typeface="AvenirNext LT Pro Cn" panose="020B0506020202020204" pitchFamily="34" charset="77"/>
              </a:rPr>
              <a:t>Cellulasen</a:t>
            </a:r>
            <a:r>
              <a:rPr lang="de-DE" altLang="de-DE" sz="800" spc="10" dirty="0">
                <a:latin typeface="AvenirNext LT Pro Cn" panose="020B0506020202020204" pitchFamily="34" charset="77"/>
              </a:rPr>
              <a:t>)</a:t>
            </a:r>
          </a:p>
          <a:p>
            <a:pPr marL="126000" indent="-126000">
              <a:spcAft>
                <a:spcPts val="6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r>
              <a:rPr lang="de-DE" altLang="de-DE" sz="800" spc="10" dirty="0" err="1">
                <a:latin typeface="AvenirNext LT Pro MediumCn" panose="020B0506020202020204" pitchFamily="34" charset="77"/>
              </a:rPr>
              <a:t>Geruchsstoppersprays</a:t>
            </a:r>
            <a:r>
              <a:rPr lang="de-DE" altLang="de-DE" sz="800" spc="10" dirty="0">
                <a:latin typeface="AvenirNext LT Pro MediumCn" panose="020B0506020202020204" pitchFamily="34" charset="77"/>
              </a:rPr>
              <a:t> </a:t>
            </a:r>
            <a:br>
              <a:rPr lang="de-DE" altLang="de-DE" sz="800" spc="10" dirty="0">
                <a:latin typeface="AvenirNext LT Pro MediumCn" panose="020B0506020202020204" pitchFamily="34" charset="77"/>
              </a:rPr>
            </a:br>
            <a:r>
              <a:rPr lang="de-DE" altLang="de-DE" sz="800" spc="10" dirty="0">
                <a:latin typeface="AvenirNext LT Pro Cn" panose="020B0506020202020204" pitchFamily="34" charset="77"/>
              </a:rPr>
              <a:t>(z. B. Cyclodextrine)</a:t>
            </a:r>
          </a:p>
          <a:p>
            <a:pPr marL="0" indent="0">
              <a:spcAft>
                <a:spcPts val="600"/>
              </a:spcAft>
              <a:buClr>
                <a:schemeClr val="accent1"/>
              </a:buClr>
            </a:pPr>
            <a:endParaRPr lang="de-DE" altLang="de-DE" sz="1000" spc="10" dirty="0">
              <a:latin typeface="AvenirNext LT Pro Cn" panose="020B0506020202020204" pitchFamily="34" charset="77"/>
            </a:endParaRPr>
          </a:p>
          <a:p>
            <a:pPr marL="0" indent="0">
              <a:spcAft>
                <a:spcPts val="600"/>
              </a:spcAft>
              <a:buClr>
                <a:schemeClr val="accent1"/>
              </a:buClr>
            </a:pPr>
            <a:endParaRPr lang="de-DE" altLang="de-DE" sz="1000" spc="10" dirty="0">
              <a:latin typeface="AvenirNext LT Pro Cn" panose="020B0506020202020204" pitchFamily="34" charset="77"/>
            </a:endParaRPr>
          </a:p>
          <a:p>
            <a:pPr marL="171450" indent="-171450">
              <a:spcAft>
                <a:spcPts val="600"/>
              </a:spcAft>
              <a:buClr>
                <a:schemeClr val="accent1"/>
              </a:buClr>
              <a:buBlip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</a:buBlip>
            </a:pPr>
            <a:endParaRPr lang="de-DE" altLang="de-DE" sz="1000" spc="10" dirty="0">
              <a:latin typeface="AvenirNext LT Pro Cn" panose="020B0506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4816221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2340</Words>
  <Application>Microsoft Macintosh PowerPoint</Application>
  <PresentationFormat>Benutzerdefiniert</PresentationFormat>
  <Paragraphs>734</Paragraphs>
  <Slides>29</Slides>
  <Notes>28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4" baseType="lpstr">
      <vt:lpstr>AvenirNext LT Pro MediumCn</vt:lpstr>
      <vt:lpstr>Calibri</vt:lpstr>
      <vt:lpstr>AvenirNext LT Pro Cn</vt:lpstr>
      <vt:lpstr>Arial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Sabine Seippel</dc:creator>
  <cp:lastModifiedBy>Grane Queitzsch</cp:lastModifiedBy>
  <cp:revision>224</cp:revision>
  <dcterms:created xsi:type="dcterms:W3CDTF">2018-03-20T09:14:04Z</dcterms:created>
  <dcterms:modified xsi:type="dcterms:W3CDTF">2023-08-22T13:34:56Z</dcterms:modified>
</cp:coreProperties>
</file>