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309" r:id="rId2"/>
    <p:sldId id="278" r:id="rId3"/>
    <p:sldId id="324" r:id="rId4"/>
    <p:sldId id="325" r:id="rId5"/>
    <p:sldId id="323" r:id="rId6"/>
    <p:sldId id="266" r:id="rId7"/>
    <p:sldId id="277" r:id="rId8"/>
    <p:sldId id="311" r:id="rId9"/>
    <p:sldId id="306" r:id="rId10"/>
    <p:sldId id="326" r:id="rId11"/>
    <p:sldId id="300" r:id="rId12"/>
    <p:sldId id="280" r:id="rId13"/>
    <p:sldId id="294" r:id="rId14"/>
    <p:sldId id="297" r:id="rId15"/>
    <p:sldId id="320" r:id="rId16"/>
    <p:sldId id="327" r:id="rId17"/>
    <p:sldId id="328" r:id="rId18"/>
    <p:sldId id="281" r:id="rId19"/>
    <p:sldId id="319" r:id="rId20"/>
    <p:sldId id="302" r:id="rId21"/>
    <p:sldId id="303" r:id="rId22"/>
    <p:sldId id="282" r:id="rId23"/>
    <p:sldId id="283" r:id="rId24"/>
    <p:sldId id="312" r:id="rId25"/>
    <p:sldId id="299" r:id="rId26"/>
    <p:sldId id="286" r:id="rId27"/>
    <p:sldId id="288" r:id="rId28"/>
    <p:sldId id="313" r:id="rId29"/>
    <p:sldId id="291" r:id="rId30"/>
    <p:sldId id="292" r:id="rId31"/>
    <p:sldId id="314" r:id="rId32"/>
    <p:sldId id="287" r:id="rId33"/>
    <p:sldId id="332" r:id="rId34"/>
    <p:sldId id="333" r:id="rId35"/>
    <p:sldId id="321" r:id="rId36"/>
    <p:sldId id="316" r:id="rId37"/>
    <p:sldId id="334" r:id="rId38"/>
    <p:sldId id="289" r:id="rId39"/>
    <p:sldId id="329" r:id="rId40"/>
    <p:sldId id="290" r:id="rId41"/>
    <p:sldId id="330" r:id="rId42"/>
    <p:sldId id="317" r:id="rId43"/>
    <p:sldId id="318" r:id="rId44"/>
    <p:sldId id="331" r:id="rId45"/>
    <p:sldId id="335" r:id="rId46"/>
    <p:sldId id="336" r:id="rId47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84">
          <p15:clr>
            <a:srgbClr val="A4A3A4"/>
          </p15:clr>
        </p15:guide>
        <p15:guide id="2" orient="horz" pos="3888">
          <p15:clr>
            <a:srgbClr val="A4A3A4"/>
          </p15:clr>
        </p15:guide>
        <p15:guide id="3" pos="4896">
          <p15:clr>
            <a:srgbClr val="A4A3A4"/>
          </p15:clr>
        </p15:guide>
        <p15:guide id="4" pos="5659">
          <p15:clr>
            <a:srgbClr val="A4A3A4"/>
          </p15:clr>
        </p15:guide>
        <p15:guide id="5" pos="91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9"/>
    <p:restoredTop sz="94694"/>
  </p:normalViewPr>
  <p:slideViewPr>
    <p:cSldViewPr showGuides="1">
      <p:cViewPr varScale="1">
        <p:scale>
          <a:sx n="117" d="100"/>
          <a:sy n="117" d="100"/>
        </p:scale>
        <p:origin x="2288" y="168"/>
      </p:cViewPr>
      <p:guideLst>
        <p:guide orient="horz" pos="3984"/>
        <p:guide orient="horz" pos="3888"/>
        <p:guide pos="4896"/>
        <p:guide pos="5659"/>
        <p:guide pos="912"/>
      </p:guideLst>
    </p:cSldViewPr>
  </p:slideViewPr>
  <p:outlineViewPr>
    <p:cViewPr>
      <p:scale>
        <a:sx n="33" d="100"/>
        <a:sy n="33" d="100"/>
      </p:scale>
      <p:origin x="0" y="42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30" d="100"/>
          <a:sy n="130" d="100"/>
        </p:scale>
        <p:origin x="-3912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5EEC4AA-317C-1C4D-A61D-DE76296DA61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-64" charset="-128"/>
                <a:cs typeface="ＭＳ Ｐゴシック" pitchFamily="-6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6905E9B-BEDE-EE41-9B5B-F894D001992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D782C9B9-076A-2546-8627-9492DAEC95B8}" type="datetime1">
              <a:rPr lang="de-DE"/>
              <a:pPr>
                <a:defRPr/>
              </a:pPr>
              <a:t>22.04.20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F96F216-C2EA-6D44-ADCF-AE4741B6FEC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-64" charset="-128"/>
                <a:cs typeface="ＭＳ Ｐゴシック" pitchFamily="-6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B36E154-88A8-FC43-9606-E6A5E83EE0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0D18F79-D101-9546-B372-5E0373DB708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3D90C2BB-F887-C545-80B2-DE1E610DD13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CF2E1DA0-9598-CB4D-A009-AAFC4179A13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703FA765-5B1F-BF41-AF1F-4351A26D4F5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EA8B3BC8-1F14-1F4C-8891-8BAB887CC4A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B4DAEC23-D369-1242-A613-565AC01C54A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D90B3224-8484-444A-A163-AAA9E234C3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AF5A971-C9B3-DD4F-8516-12EDC43C286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ヒラギノ角ゴ Pro W3" pitchFamily="-111" charset="-128"/>
        <a:cs typeface="ヒラギノ角ゴ Pro W3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ヒラギノ角ゴ Pro W3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ヒラギノ角ゴ Pro W3" charset="-128"/>
        <a:cs typeface="Geneva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AC836863-B5A0-BB4B-9AFE-4C726DB1508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6BC9FA8-E75B-0C41-BBD3-7068FECCB3EB}" type="slidenum">
              <a:rPr lang="de-DE" altLang="de-DE" sz="1200" smtClean="0"/>
              <a:pPr/>
              <a:t>1</a:t>
            </a:fld>
            <a:endParaRPr lang="de-DE" altLang="de-DE" sz="1200" dirty="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F942DA7C-139A-A945-9B20-AE320D9CC22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DD02E5CA-F294-2148-8821-9529AB0DA0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>
            <a:extLst>
              <a:ext uri="{FF2B5EF4-FFF2-40B4-BE49-F238E27FC236}">
                <a16:creationId xmlns:a16="http://schemas.microsoft.com/office/drawing/2014/main" id="{72C4909A-D2B0-D84E-A075-977687548A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3018AB5-3837-0A4D-936F-303977A8E9F6}" type="slidenum">
              <a:rPr lang="de-DE" altLang="de-DE" sz="1200" smtClean="0"/>
              <a:pPr/>
              <a:t>10</a:t>
            </a:fld>
            <a:endParaRPr lang="de-DE" altLang="de-DE" sz="1200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1F9A5A8A-DB9C-844D-BE66-AC9711A54C2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756DB5EA-FED7-D145-BE81-E4E3C437A0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>
            <a:extLst>
              <a:ext uri="{FF2B5EF4-FFF2-40B4-BE49-F238E27FC236}">
                <a16:creationId xmlns:a16="http://schemas.microsoft.com/office/drawing/2014/main" id="{3896E8A6-BC9A-6F47-A17E-440275AD13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23B8A8D-7867-1540-BF96-90BAD89E62F9}" type="slidenum">
              <a:rPr lang="de-DE" altLang="de-DE" sz="1200" smtClean="0"/>
              <a:pPr/>
              <a:t>11</a:t>
            </a:fld>
            <a:endParaRPr lang="de-DE" altLang="de-DE" sz="1200"/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C9F832E9-CAE9-AB4E-93E6-5EC841C1E1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19BA715C-2409-2D4B-A4DE-68382A91D0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>
            <a:extLst>
              <a:ext uri="{FF2B5EF4-FFF2-40B4-BE49-F238E27FC236}">
                <a16:creationId xmlns:a16="http://schemas.microsoft.com/office/drawing/2014/main" id="{18F46047-E8AB-2443-B3E5-5FDF14D7A0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A5BA3C4-2AF1-BD44-8829-85561C0E6034}" type="slidenum">
              <a:rPr lang="de-DE" altLang="de-DE" sz="1200" smtClean="0"/>
              <a:pPr/>
              <a:t>12</a:t>
            </a:fld>
            <a:endParaRPr lang="de-DE" altLang="de-DE" sz="1200"/>
          </a:p>
        </p:txBody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1D614DBC-AB3F-184E-9E6C-29D4D0612C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B8D9BDC5-29BD-714C-AE55-A35640D719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>
            <a:extLst>
              <a:ext uri="{FF2B5EF4-FFF2-40B4-BE49-F238E27FC236}">
                <a16:creationId xmlns:a16="http://schemas.microsoft.com/office/drawing/2014/main" id="{53D9844E-FB27-D44F-9B75-3B919B6FF6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08AE90B-0422-204B-8567-216C7A2D7F65}" type="slidenum">
              <a:rPr lang="de-DE" altLang="de-DE" sz="1200" smtClean="0"/>
              <a:pPr/>
              <a:t>13</a:t>
            </a:fld>
            <a:endParaRPr lang="de-DE" altLang="de-DE" sz="1200"/>
          </a:p>
        </p:txBody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CEBAFE3F-3F2C-924B-BB87-43EA2C3F7C4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B65FF7C6-142E-4C43-8E63-0FD4BBAACD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>
            <a:extLst>
              <a:ext uri="{FF2B5EF4-FFF2-40B4-BE49-F238E27FC236}">
                <a16:creationId xmlns:a16="http://schemas.microsoft.com/office/drawing/2014/main" id="{3BC6218B-D5E2-B449-904D-A4076464A9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35CEFDC-91D7-B148-84C2-77A188B433B3}" type="slidenum">
              <a:rPr lang="de-DE" altLang="de-DE" sz="1200" smtClean="0"/>
              <a:pPr/>
              <a:t>14</a:t>
            </a:fld>
            <a:endParaRPr lang="de-DE" altLang="de-DE" sz="1200"/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D3812AAC-BBA9-4B4F-AAFD-9D126BDE3A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04F9FB30-7A11-4545-93FB-697576416B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>
            <a:extLst>
              <a:ext uri="{FF2B5EF4-FFF2-40B4-BE49-F238E27FC236}">
                <a16:creationId xmlns:a16="http://schemas.microsoft.com/office/drawing/2014/main" id="{6A9FFF4F-7648-9546-8E67-5A0C6618276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17973DC-EE32-CA47-A1DE-CB8512FB4E2D}" type="slidenum">
              <a:rPr lang="de-DE" altLang="de-DE" sz="1200" smtClean="0"/>
              <a:pPr/>
              <a:t>15</a:t>
            </a:fld>
            <a:endParaRPr lang="de-DE" altLang="de-DE" sz="1200"/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3B720B17-493F-BD40-BF95-8FDBEC8E99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8C3FDB70-0E8E-0E47-8AE5-8283FFBFBA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>
            <a:extLst>
              <a:ext uri="{FF2B5EF4-FFF2-40B4-BE49-F238E27FC236}">
                <a16:creationId xmlns:a16="http://schemas.microsoft.com/office/drawing/2014/main" id="{60DC7F8B-AE0D-7B42-AB8F-83F02B4DA2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ADD7096-6A55-D84D-AF9B-AD600AC2EA2D}" type="slidenum">
              <a:rPr lang="de-DE" altLang="de-DE" sz="1200" smtClean="0"/>
              <a:pPr/>
              <a:t>16</a:t>
            </a:fld>
            <a:endParaRPr lang="de-DE" altLang="de-DE" sz="1200"/>
          </a:p>
        </p:txBody>
      </p:sp>
      <p:sp>
        <p:nvSpPr>
          <p:cNvPr id="47106" name="Rectangle 2">
            <a:extLst>
              <a:ext uri="{FF2B5EF4-FFF2-40B4-BE49-F238E27FC236}">
                <a16:creationId xmlns:a16="http://schemas.microsoft.com/office/drawing/2014/main" id="{DC6DB4EC-93A2-C947-9E0A-EC809D2356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74A77888-D19C-A741-ACCD-A6C73C42EE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>
            <a:extLst>
              <a:ext uri="{FF2B5EF4-FFF2-40B4-BE49-F238E27FC236}">
                <a16:creationId xmlns:a16="http://schemas.microsoft.com/office/drawing/2014/main" id="{083475EC-43F0-BF43-AE40-48E6E5AC33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FC9125D-B34A-5D4D-961D-D0E1F35D8F19}" type="slidenum">
              <a:rPr lang="de-DE" altLang="de-DE" sz="1200" smtClean="0"/>
              <a:pPr/>
              <a:t>17</a:t>
            </a:fld>
            <a:endParaRPr lang="de-DE" altLang="de-DE" sz="1200"/>
          </a:p>
        </p:txBody>
      </p:sp>
      <p:sp>
        <p:nvSpPr>
          <p:cNvPr id="49154" name="Rectangle 2">
            <a:extLst>
              <a:ext uri="{FF2B5EF4-FFF2-40B4-BE49-F238E27FC236}">
                <a16:creationId xmlns:a16="http://schemas.microsoft.com/office/drawing/2014/main" id="{C5F6017B-12F7-D04F-85A3-FAB472BABB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CF9BBF40-9E64-9048-8A39-B484998FCA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>
            <a:extLst>
              <a:ext uri="{FF2B5EF4-FFF2-40B4-BE49-F238E27FC236}">
                <a16:creationId xmlns:a16="http://schemas.microsoft.com/office/drawing/2014/main" id="{75BB64B9-6168-8D47-9096-2C179BC1052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0B9CDF6-66AB-274F-8AA0-B61A53625400}" type="slidenum">
              <a:rPr lang="de-DE" altLang="de-DE" sz="1200" smtClean="0"/>
              <a:pPr/>
              <a:t>18</a:t>
            </a:fld>
            <a:endParaRPr lang="de-DE" altLang="de-DE" sz="1200"/>
          </a:p>
        </p:txBody>
      </p:sp>
      <p:sp>
        <p:nvSpPr>
          <p:cNvPr id="51202" name="Rectangle 2">
            <a:extLst>
              <a:ext uri="{FF2B5EF4-FFF2-40B4-BE49-F238E27FC236}">
                <a16:creationId xmlns:a16="http://schemas.microsoft.com/office/drawing/2014/main" id="{C3E6E25F-BA85-B54D-8911-8EC6B10E28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AC3E06B7-202D-8A49-8881-E75C1E7079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>
            <a:extLst>
              <a:ext uri="{FF2B5EF4-FFF2-40B4-BE49-F238E27FC236}">
                <a16:creationId xmlns:a16="http://schemas.microsoft.com/office/drawing/2014/main" id="{A9586931-8192-9E4F-902B-8AB1307110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A16AD7F-7376-A94E-8C4B-7A69AEC8ED6C}" type="slidenum">
              <a:rPr lang="de-DE" altLang="de-DE" sz="1200" smtClean="0"/>
              <a:pPr/>
              <a:t>19</a:t>
            </a:fld>
            <a:endParaRPr lang="de-DE" altLang="de-DE" sz="1200"/>
          </a:p>
        </p:txBody>
      </p:sp>
      <p:sp>
        <p:nvSpPr>
          <p:cNvPr id="53250" name="Rectangle 2">
            <a:extLst>
              <a:ext uri="{FF2B5EF4-FFF2-40B4-BE49-F238E27FC236}">
                <a16:creationId xmlns:a16="http://schemas.microsoft.com/office/drawing/2014/main" id="{ABFEB06A-C81E-AA44-B8F0-BB06018577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A75FF286-6A1E-CC40-B37C-311ADAAF2C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>
            <a:extLst>
              <a:ext uri="{FF2B5EF4-FFF2-40B4-BE49-F238E27FC236}">
                <a16:creationId xmlns:a16="http://schemas.microsoft.com/office/drawing/2014/main" id="{ADE553DF-77E6-8E4F-92EC-942C3B304D3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7E2807B-71A1-0040-A6D4-CA7F60E20473}" type="slidenum">
              <a:rPr lang="de-DE" altLang="de-DE" sz="1200" smtClean="0"/>
              <a:pPr/>
              <a:t>2</a:t>
            </a:fld>
            <a:endParaRPr lang="de-DE" altLang="de-DE" sz="1200" dirty="0"/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3DF87CE6-F498-4241-A04E-7996F7A7C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5D65B104-964D-4F4A-B57F-5159AD9D6E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>
            <a:extLst>
              <a:ext uri="{FF2B5EF4-FFF2-40B4-BE49-F238E27FC236}">
                <a16:creationId xmlns:a16="http://schemas.microsoft.com/office/drawing/2014/main" id="{67D81D9A-FFC9-2C4E-9CC7-070A1C2FB8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3141E3E-2361-A34D-B86D-56FD64208BED}" type="slidenum">
              <a:rPr lang="de-DE" altLang="de-DE" sz="1200" smtClean="0"/>
              <a:pPr/>
              <a:t>20</a:t>
            </a:fld>
            <a:endParaRPr lang="de-DE" altLang="de-DE" sz="1200"/>
          </a:p>
        </p:txBody>
      </p:sp>
      <p:sp>
        <p:nvSpPr>
          <p:cNvPr id="55298" name="Rectangle 2">
            <a:extLst>
              <a:ext uri="{FF2B5EF4-FFF2-40B4-BE49-F238E27FC236}">
                <a16:creationId xmlns:a16="http://schemas.microsoft.com/office/drawing/2014/main" id="{B572B308-BF38-C047-9299-DCECDE4829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1319B1E4-A826-D047-ABE7-5C0633436F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>
            <a:extLst>
              <a:ext uri="{FF2B5EF4-FFF2-40B4-BE49-F238E27FC236}">
                <a16:creationId xmlns:a16="http://schemas.microsoft.com/office/drawing/2014/main" id="{D617D4C3-B5DB-DD44-85B0-9DB2A924A5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F779B60-B192-4040-A7BB-FFE62B04BF50}" type="slidenum">
              <a:rPr lang="de-DE" altLang="de-DE" sz="1200" smtClean="0"/>
              <a:pPr/>
              <a:t>21</a:t>
            </a:fld>
            <a:endParaRPr lang="de-DE" altLang="de-DE" sz="1200"/>
          </a:p>
        </p:txBody>
      </p:sp>
      <p:sp>
        <p:nvSpPr>
          <p:cNvPr id="57346" name="Rectangle 2">
            <a:extLst>
              <a:ext uri="{FF2B5EF4-FFF2-40B4-BE49-F238E27FC236}">
                <a16:creationId xmlns:a16="http://schemas.microsoft.com/office/drawing/2014/main" id="{BC2B6498-57C8-294B-9F5C-8053956786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B62A6FBB-46EB-A54F-90EF-1FDF302851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>
            <a:extLst>
              <a:ext uri="{FF2B5EF4-FFF2-40B4-BE49-F238E27FC236}">
                <a16:creationId xmlns:a16="http://schemas.microsoft.com/office/drawing/2014/main" id="{C15E92E0-23EA-D141-86FF-C7969E4E63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EFAB5E0-37D3-DA42-A8A3-D786233FECE0}" type="slidenum">
              <a:rPr lang="de-DE" altLang="de-DE" sz="1200" smtClean="0"/>
              <a:pPr/>
              <a:t>22</a:t>
            </a:fld>
            <a:endParaRPr lang="de-DE" altLang="de-DE" sz="1200"/>
          </a:p>
        </p:txBody>
      </p:sp>
      <p:sp>
        <p:nvSpPr>
          <p:cNvPr id="59394" name="Rectangle 2">
            <a:extLst>
              <a:ext uri="{FF2B5EF4-FFF2-40B4-BE49-F238E27FC236}">
                <a16:creationId xmlns:a16="http://schemas.microsoft.com/office/drawing/2014/main" id="{725C99D6-2D5C-C344-A6CE-0364F3A8691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5A8B844F-ABC8-AA4E-822D-425BEB700A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>
            <a:extLst>
              <a:ext uri="{FF2B5EF4-FFF2-40B4-BE49-F238E27FC236}">
                <a16:creationId xmlns:a16="http://schemas.microsoft.com/office/drawing/2014/main" id="{EC815209-874E-A947-BD27-9B090F5294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9C8A38B-9DB3-AE4D-BC45-CB2D421FD6BA}" type="slidenum">
              <a:rPr lang="de-DE" altLang="de-DE" sz="1200" smtClean="0"/>
              <a:pPr/>
              <a:t>23</a:t>
            </a:fld>
            <a:endParaRPr lang="de-DE" altLang="de-DE" sz="1200"/>
          </a:p>
        </p:txBody>
      </p:sp>
      <p:sp>
        <p:nvSpPr>
          <p:cNvPr id="61442" name="Rectangle 2">
            <a:extLst>
              <a:ext uri="{FF2B5EF4-FFF2-40B4-BE49-F238E27FC236}">
                <a16:creationId xmlns:a16="http://schemas.microsoft.com/office/drawing/2014/main" id="{7E59C07A-4091-C340-B475-AD2133F4DD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432C5527-9B76-4B48-ABC0-1A04A9F289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>
            <a:extLst>
              <a:ext uri="{FF2B5EF4-FFF2-40B4-BE49-F238E27FC236}">
                <a16:creationId xmlns:a16="http://schemas.microsoft.com/office/drawing/2014/main" id="{FB23C17F-057A-6C4E-A753-0FC6E86506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59C9FFE-EB5C-F64D-B31B-3D67A02882D5}" type="slidenum">
              <a:rPr lang="de-DE" altLang="de-DE" sz="1200" smtClean="0"/>
              <a:pPr/>
              <a:t>24</a:t>
            </a:fld>
            <a:endParaRPr lang="de-DE" altLang="de-DE" sz="1200"/>
          </a:p>
        </p:txBody>
      </p:sp>
      <p:sp>
        <p:nvSpPr>
          <p:cNvPr id="63490" name="Rectangle 2">
            <a:extLst>
              <a:ext uri="{FF2B5EF4-FFF2-40B4-BE49-F238E27FC236}">
                <a16:creationId xmlns:a16="http://schemas.microsoft.com/office/drawing/2014/main" id="{6E27250E-B814-7643-898A-7CFF233630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1005FC92-F8FB-CF4E-8FBD-35AE17BD78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>
            <a:extLst>
              <a:ext uri="{FF2B5EF4-FFF2-40B4-BE49-F238E27FC236}">
                <a16:creationId xmlns:a16="http://schemas.microsoft.com/office/drawing/2014/main" id="{AA59E1BB-D2FC-B64C-8531-C7BB14BAF5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C44321-EDF7-8A4D-BEC3-58133268F7C7}" type="slidenum">
              <a:rPr lang="de-DE" altLang="de-DE" sz="1200" smtClean="0"/>
              <a:pPr/>
              <a:t>25</a:t>
            </a:fld>
            <a:endParaRPr lang="de-DE" altLang="de-DE" sz="1200"/>
          </a:p>
        </p:txBody>
      </p:sp>
      <p:sp>
        <p:nvSpPr>
          <p:cNvPr id="65538" name="Rectangle 2">
            <a:extLst>
              <a:ext uri="{FF2B5EF4-FFF2-40B4-BE49-F238E27FC236}">
                <a16:creationId xmlns:a16="http://schemas.microsoft.com/office/drawing/2014/main" id="{FE207447-7AB7-5649-97AE-C3E8603B8A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FA65CFF3-9952-DE44-AB35-FAC19D5164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>
            <a:extLst>
              <a:ext uri="{FF2B5EF4-FFF2-40B4-BE49-F238E27FC236}">
                <a16:creationId xmlns:a16="http://schemas.microsoft.com/office/drawing/2014/main" id="{1F5C79FD-F114-3847-8F66-958CBD44E8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3ADC38A-0850-2C4E-9CA2-500B5502569C}" type="slidenum">
              <a:rPr lang="de-DE" altLang="de-DE" sz="1200" smtClean="0"/>
              <a:pPr/>
              <a:t>26</a:t>
            </a:fld>
            <a:endParaRPr lang="de-DE" altLang="de-DE" sz="1200"/>
          </a:p>
        </p:txBody>
      </p:sp>
      <p:sp>
        <p:nvSpPr>
          <p:cNvPr id="67586" name="Rectangle 2">
            <a:extLst>
              <a:ext uri="{FF2B5EF4-FFF2-40B4-BE49-F238E27FC236}">
                <a16:creationId xmlns:a16="http://schemas.microsoft.com/office/drawing/2014/main" id="{AAB68E72-ED50-C240-843F-E112CAB384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5971C977-2C86-9046-AE3D-9F6593B89F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>
            <a:extLst>
              <a:ext uri="{FF2B5EF4-FFF2-40B4-BE49-F238E27FC236}">
                <a16:creationId xmlns:a16="http://schemas.microsoft.com/office/drawing/2014/main" id="{C94FDB10-C4D1-544F-A897-F9607CD095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E20A9AE-0D2B-8C4F-A861-8885B2C08FDC}" type="slidenum">
              <a:rPr lang="de-DE" altLang="de-DE" sz="1200" smtClean="0"/>
              <a:pPr/>
              <a:t>27</a:t>
            </a:fld>
            <a:endParaRPr lang="de-DE" altLang="de-DE" sz="1200"/>
          </a:p>
        </p:txBody>
      </p:sp>
      <p:sp>
        <p:nvSpPr>
          <p:cNvPr id="69634" name="Rectangle 2">
            <a:extLst>
              <a:ext uri="{FF2B5EF4-FFF2-40B4-BE49-F238E27FC236}">
                <a16:creationId xmlns:a16="http://schemas.microsoft.com/office/drawing/2014/main" id="{92DD8E9D-BA74-3C49-8A39-E332515697B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86F7C5D3-1AF3-3942-99FB-C9D2CB4029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>
            <a:extLst>
              <a:ext uri="{FF2B5EF4-FFF2-40B4-BE49-F238E27FC236}">
                <a16:creationId xmlns:a16="http://schemas.microsoft.com/office/drawing/2014/main" id="{D69432EE-1E62-194A-841B-5D0B46A5243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7FE12CC-08E1-F34E-AE27-E11F9FA99558}" type="slidenum">
              <a:rPr lang="de-DE" altLang="de-DE" sz="1200" smtClean="0"/>
              <a:pPr/>
              <a:t>28</a:t>
            </a:fld>
            <a:endParaRPr lang="de-DE" altLang="de-DE" sz="1200"/>
          </a:p>
        </p:txBody>
      </p:sp>
      <p:sp>
        <p:nvSpPr>
          <p:cNvPr id="71682" name="Rectangle 2">
            <a:extLst>
              <a:ext uri="{FF2B5EF4-FFF2-40B4-BE49-F238E27FC236}">
                <a16:creationId xmlns:a16="http://schemas.microsoft.com/office/drawing/2014/main" id="{6E999CC5-5702-3149-9348-353D95001BD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DDF706C9-0E3C-8E4B-9E02-167EA265F7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>
            <a:extLst>
              <a:ext uri="{FF2B5EF4-FFF2-40B4-BE49-F238E27FC236}">
                <a16:creationId xmlns:a16="http://schemas.microsoft.com/office/drawing/2014/main" id="{E6EF16BC-7073-3F4A-9FDF-524F9594D2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5C1E1F6-7748-8C4B-860D-74B06BF02B5E}" type="slidenum">
              <a:rPr lang="de-DE" altLang="de-DE" sz="1200" smtClean="0"/>
              <a:pPr/>
              <a:t>29</a:t>
            </a:fld>
            <a:endParaRPr lang="de-DE" altLang="de-DE" sz="1200"/>
          </a:p>
        </p:txBody>
      </p:sp>
      <p:sp>
        <p:nvSpPr>
          <p:cNvPr id="73730" name="Rectangle 2">
            <a:extLst>
              <a:ext uri="{FF2B5EF4-FFF2-40B4-BE49-F238E27FC236}">
                <a16:creationId xmlns:a16="http://schemas.microsoft.com/office/drawing/2014/main" id="{37263AA5-4A85-E74A-9F3C-F343E0E460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2DF26668-3BDB-1741-8ADC-0AC09D98D7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>
            <a:extLst>
              <a:ext uri="{FF2B5EF4-FFF2-40B4-BE49-F238E27FC236}">
                <a16:creationId xmlns:a16="http://schemas.microsoft.com/office/drawing/2014/main" id="{A2C57D62-FCE4-FF46-BB15-F650972186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2B9903A-A26E-5345-B83B-14E955A73D59}" type="slidenum">
              <a:rPr lang="de-DE" altLang="de-DE" sz="1200" smtClean="0"/>
              <a:pPr/>
              <a:t>3</a:t>
            </a:fld>
            <a:endParaRPr lang="de-DE" altLang="de-DE" sz="1200"/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F38C656D-B0EA-FD40-BB78-B757DEFC5A3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7C791714-6801-6845-A60D-7E4ACAD602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>
            <a:extLst>
              <a:ext uri="{FF2B5EF4-FFF2-40B4-BE49-F238E27FC236}">
                <a16:creationId xmlns:a16="http://schemas.microsoft.com/office/drawing/2014/main" id="{074758D5-F68D-8645-81FD-CD74BF88CD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8732B48-A86D-3F41-8E60-4F047872FDE5}" type="slidenum">
              <a:rPr lang="de-DE" altLang="de-DE" sz="1200" smtClean="0"/>
              <a:pPr/>
              <a:t>30</a:t>
            </a:fld>
            <a:endParaRPr lang="de-DE" altLang="de-DE" sz="1200"/>
          </a:p>
        </p:txBody>
      </p:sp>
      <p:sp>
        <p:nvSpPr>
          <p:cNvPr id="75778" name="Rectangle 2">
            <a:extLst>
              <a:ext uri="{FF2B5EF4-FFF2-40B4-BE49-F238E27FC236}">
                <a16:creationId xmlns:a16="http://schemas.microsoft.com/office/drawing/2014/main" id="{9B9958FA-DABF-AA47-BD8E-DA820B9042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4B80F1D7-AA7A-D148-B474-791AFF33DF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7">
            <a:extLst>
              <a:ext uri="{FF2B5EF4-FFF2-40B4-BE49-F238E27FC236}">
                <a16:creationId xmlns:a16="http://schemas.microsoft.com/office/drawing/2014/main" id="{A45BBC8A-12C3-474C-BAB8-DA2DC53225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861EDC1-3B22-F745-9B7A-3613E030276B}" type="slidenum">
              <a:rPr lang="de-DE" altLang="de-DE" sz="1200" smtClean="0"/>
              <a:pPr/>
              <a:t>31</a:t>
            </a:fld>
            <a:endParaRPr lang="de-DE" altLang="de-DE" sz="1200"/>
          </a:p>
        </p:txBody>
      </p:sp>
      <p:sp>
        <p:nvSpPr>
          <p:cNvPr id="77826" name="Rectangle 2">
            <a:extLst>
              <a:ext uri="{FF2B5EF4-FFF2-40B4-BE49-F238E27FC236}">
                <a16:creationId xmlns:a16="http://schemas.microsoft.com/office/drawing/2014/main" id="{CAAA8D37-E453-BB49-9600-581DDE19321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F1922AF5-C9CF-3B42-8E77-01872D8771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7">
            <a:extLst>
              <a:ext uri="{FF2B5EF4-FFF2-40B4-BE49-F238E27FC236}">
                <a16:creationId xmlns:a16="http://schemas.microsoft.com/office/drawing/2014/main" id="{E22BAF06-369C-A14F-8CAB-B8337A6C07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CC6F82F-6C06-C94E-9CEA-987637A7AD9E}" type="slidenum">
              <a:rPr lang="de-DE" altLang="de-DE" sz="1200" smtClean="0"/>
              <a:pPr/>
              <a:t>32</a:t>
            </a:fld>
            <a:endParaRPr lang="de-DE" altLang="de-DE" sz="1200"/>
          </a:p>
        </p:txBody>
      </p:sp>
      <p:sp>
        <p:nvSpPr>
          <p:cNvPr id="79874" name="Rectangle 2">
            <a:extLst>
              <a:ext uri="{FF2B5EF4-FFF2-40B4-BE49-F238E27FC236}">
                <a16:creationId xmlns:a16="http://schemas.microsoft.com/office/drawing/2014/main" id="{34DA4D80-9125-D246-B816-63BC14C22C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56FAC7AE-6EE3-974C-B397-C858E191B2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>
            <a:extLst>
              <a:ext uri="{FF2B5EF4-FFF2-40B4-BE49-F238E27FC236}">
                <a16:creationId xmlns:a16="http://schemas.microsoft.com/office/drawing/2014/main" id="{C2D63011-FC56-4C42-A9DE-C1CB2629612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CDDF2CA-55E3-3E42-8A87-A7D63A53D3C8}" type="slidenum">
              <a:rPr lang="de-DE" altLang="de-DE" sz="1200" smtClean="0"/>
              <a:pPr/>
              <a:t>33</a:t>
            </a:fld>
            <a:endParaRPr lang="de-DE" altLang="de-DE" sz="1200"/>
          </a:p>
        </p:txBody>
      </p:sp>
      <p:sp>
        <p:nvSpPr>
          <p:cNvPr id="81922" name="Rectangle 2">
            <a:extLst>
              <a:ext uri="{FF2B5EF4-FFF2-40B4-BE49-F238E27FC236}">
                <a16:creationId xmlns:a16="http://schemas.microsoft.com/office/drawing/2014/main" id="{98FEE978-6151-C145-8E6C-69D8F3F67A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C3103414-4E97-B941-938D-42D97F92A6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>
            <a:extLst>
              <a:ext uri="{FF2B5EF4-FFF2-40B4-BE49-F238E27FC236}">
                <a16:creationId xmlns:a16="http://schemas.microsoft.com/office/drawing/2014/main" id="{AF32D142-B75D-7546-9D38-3EC3C56037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6D087D7-CD93-E54C-9E8D-BE3394573819}" type="slidenum">
              <a:rPr lang="de-DE" altLang="de-DE" sz="1200" smtClean="0"/>
              <a:pPr/>
              <a:t>34</a:t>
            </a:fld>
            <a:endParaRPr lang="de-DE" altLang="de-DE" sz="1200"/>
          </a:p>
        </p:txBody>
      </p:sp>
      <p:sp>
        <p:nvSpPr>
          <p:cNvPr id="83970" name="Rectangle 2">
            <a:extLst>
              <a:ext uri="{FF2B5EF4-FFF2-40B4-BE49-F238E27FC236}">
                <a16:creationId xmlns:a16="http://schemas.microsoft.com/office/drawing/2014/main" id="{BB8E6BD1-E746-9241-B016-77C2A1AF1A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CB09F340-706E-0B47-9DBD-880DBB7890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7">
            <a:extLst>
              <a:ext uri="{FF2B5EF4-FFF2-40B4-BE49-F238E27FC236}">
                <a16:creationId xmlns:a16="http://schemas.microsoft.com/office/drawing/2014/main" id="{878A2F8B-C941-3747-A5BF-EFF334D8AF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DDD93A7-4C03-0F47-9435-176AF0460E32}" type="slidenum">
              <a:rPr lang="de-DE" altLang="de-DE" sz="1200" smtClean="0"/>
              <a:pPr/>
              <a:t>35</a:t>
            </a:fld>
            <a:endParaRPr lang="de-DE" altLang="de-DE" sz="1200"/>
          </a:p>
        </p:txBody>
      </p:sp>
      <p:sp>
        <p:nvSpPr>
          <p:cNvPr id="86018" name="Rectangle 2">
            <a:extLst>
              <a:ext uri="{FF2B5EF4-FFF2-40B4-BE49-F238E27FC236}">
                <a16:creationId xmlns:a16="http://schemas.microsoft.com/office/drawing/2014/main" id="{8442AC29-17CF-7044-84EF-3CE3A5EA94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>
            <a:extLst>
              <a:ext uri="{FF2B5EF4-FFF2-40B4-BE49-F238E27FC236}">
                <a16:creationId xmlns:a16="http://schemas.microsoft.com/office/drawing/2014/main" id="{0B78A848-A1DE-4245-A791-A9AF4E2F6B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>
            <a:extLst>
              <a:ext uri="{FF2B5EF4-FFF2-40B4-BE49-F238E27FC236}">
                <a16:creationId xmlns:a16="http://schemas.microsoft.com/office/drawing/2014/main" id="{8736CC5F-0D9E-9D46-84D6-F4AA50705B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6629D20-2E45-494B-BF81-9F7494FDE2DC}" type="slidenum">
              <a:rPr lang="de-DE" altLang="de-DE" sz="1200" smtClean="0"/>
              <a:pPr/>
              <a:t>36</a:t>
            </a:fld>
            <a:endParaRPr lang="de-DE" altLang="de-DE" sz="1200"/>
          </a:p>
        </p:txBody>
      </p:sp>
      <p:sp>
        <p:nvSpPr>
          <p:cNvPr id="88066" name="Rectangle 2">
            <a:extLst>
              <a:ext uri="{FF2B5EF4-FFF2-40B4-BE49-F238E27FC236}">
                <a16:creationId xmlns:a16="http://schemas.microsoft.com/office/drawing/2014/main" id="{137F9687-C9EB-2C44-A936-67A5B6D9E29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6C2A9A78-59B4-7047-A94F-467DADFC10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>
            <a:extLst>
              <a:ext uri="{FF2B5EF4-FFF2-40B4-BE49-F238E27FC236}">
                <a16:creationId xmlns:a16="http://schemas.microsoft.com/office/drawing/2014/main" id="{DCFCAAC0-62D5-0649-A036-63E0F32423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F42A63-3EC7-0B45-981D-F14512417623}" type="slidenum">
              <a:rPr lang="de-DE" altLang="de-DE" sz="1200" smtClean="0"/>
              <a:pPr/>
              <a:t>37</a:t>
            </a:fld>
            <a:endParaRPr lang="de-DE" altLang="de-DE" sz="1200"/>
          </a:p>
        </p:txBody>
      </p:sp>
      <p:sp>
        <p:nvSpPr>
          <p:cNvPr id="90114" name="Rectangle 2">
            <a:extLst>
              <a:ext uri="{FF2B5EF4-FFF2-40B4-BE49-F238E27FC236}">
                <a16:creationId xmlns:a16="http://schemas.microsoft.com/office/drawing/2014/main" id="{F74C0C0D-C3FF-5047-A56E-F5561E9674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DA5DD9C0-5D94-824E-BA6F-0711E16D57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>
            <a:extLst>
              <a:ext uri="{FF2B5EF4-FFF2-40B4-BE49-F238E27FC236}">
                <a16:creationId xmlns:a16="http://schemas.microsoft.com/office/drawing/2014/main" id="{851297DC-9E91-FC4C-BA7E-539EF5787F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D6AA1EC-B203-5F4C-9607-C6F15F8B38D9}" type="slidenum">
              <a:rPr lang="de-DE" altLang="de-DE" sz="1200" smtClean="0"/>
              <a:pPr/>
              <a:t>38</a:t>
            </a:fld>
            <a:endParaRPr lang="de-DE" altLang="de-DE" sz="1200"/>
          </a:p>
        </p:txBody>
      </p:sp>
      <p:sp>
        <p:nvSpPr>
          <p:cNvPr id="92162" name="Rectangle 2">
            <a:extLst>
              <a:ext uri="{FF2B5EF4-FFF2-40B4-BE49-F238E27FC236}">
                <a16:creationId xmlns:a16="http://schemas.microsoft.com/office/drawing/2014/main" id="{A54F02E2-C4F8-734F-A81B-0A8E73EF53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>
            <a:extLst>
              <a:ext uri="{FF2B5EF4-FFF2-40B4-BE49-F238E27FC236}">
                <a16:creationId xmlns:a16="http://schemas.microsoft.com/office/drawing/2014/main" id="{506FD670-1333-7D4F-865A-BD1B2B2F7D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7">
            <a:extLst>
              <a:ext uri="{FF2B5EF4-FFF2-40B4-BE49-F238E27FC236}">
                <a16:creationId xmlns:a16="http://schemas.microsoft.com/office/drawing/2014/main" id="{4A01EE74-4BC5-9745-9459-445C82BE7B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7B26E0D-298A-9347-B70B-776ABECCAB8A}" type="slidenum">
              <a:rPr lang="de-DE" altLang="de-DE" sz="1200" smtClean="0"/>
              <a:pPr/>
              <a:t>39</a:t>
            </a:fld>
            <a:endParaRPr lang="de-DE" altLang="de-DE" sz="1200"/>
          </a:p>
        </p:txBody>
      </p:sp>
      <p:sp>
        <p:nvSpPr>
          <p:cNvPr id="94210" name="Rectangle 2">
            <a:extLst>
              <a:ext uri="{FF2B5EF4-FFF2-40B4-BE49-F238E27FC236}">
                <a16:creationId xmlns:a16="http://schemas.microsoft.com/office/drawing/2014/main" id="{EF893CE4-6D8B-764E-9157-390EF35543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637F9E86-AC8B-FD41-BB48-AAB8DEFEBC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724437E5-8E69-AB40-9067-01314DD00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6CFEEE-20E0-6F45-8654-48AE4D6F2628}" type="slidenum">
              <a:rPr lang="de-DE" altLang="de-DE" sz="1200" smtClean="0"/>
              <a:pPr/>
              <a:t>4</a:t>
            </a:fld>
            <a:endParaRPr lang="de-DE" altLang="de-DE" sz="1200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AB8FB3A-BF0A-2A47-9907-C189C517DC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581248D-CA19-D74A-98BA-0E6DFD121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7">
            <a:extLst>
              <a:ext uri="{FF2B5EF4-FFF2-40B4-BE49-F238E27FC236}">
                <a16:creationId xmlns:a16="http://schemas.microsoft.com/office/drawing/2014/main" id="{57AD28A0-14BE-6A47-B614-3F1B3AC8E8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8C2FCC7-ECCF-7C41-8B4F-C710FAA8CBA1}" type="slidenum">
              <a:rPr lang="de-DE" altLang="de-DE" sz="1200" smtClean="0"/>
              <a:pPr/>
              <a:t>40</a:t>
            </a:fld>
            <a:endParaRPr lang="de-DE" altLang="de-DE" sz="1200"/>
          </a:p>
        </p:txBody>
      </p:sp>
      <p:sp>
        <p:nvSpPr>
          <p:cNvPr id="96258" name="Rectangle 2">
            <a:extLst>
              <a:ext uri="{FF2B5EF4-FFF2-40B4-BE49-F238E27FC236}">
                <a16:creationId xmlns:a16="http://schemas.microsoft.com/office/drawing/2014/main" id="{88138822-F030-664D-9784-455C583443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EB0B41D1-91B2-A744-A556-7EC29FF5F9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7">
            <a:extLst>
              <a:ext uri="{FF2B5EF4-FFF2-40B4-BE49-F238E27FC236}">
                <a16:creationId xmlns:a16="http://schemas.microsoft.com/office/drawing/2014/main" id="{32D7920B-A66C-6C4E-A703-530FD0D3C2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38F4705-9783-B841-81D0-94A821D9C3B0}" type="slidenum">
              <a:rPr lang="de-DE" altLang="de-DE" sz="1200" smtClean="0"/>
              <a:pPr/>
              <a:t>41</a:t>
            </a:fld>
            <a:endParaRPr lang="de-DE" altLang="de-DE" sz="1200"/>
          </a:p>
        </p:txBody>
      </p:sp>
      <p:sp>
        <p:nvSpPr>
          <p:cNvPr id="98306" name="Rectangle 2">
            <a:extLst>
              <a:ext uri="{FF2B5EF4-FFF2-40B4-BE49-F238E27FC236}">
                <a16:creationId xmlns:a16="http://schemas.microsoft.com/office/drawing/2014/main" id="{99CD1CAC-5B93-0346-BE36-7AE1392C8A3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>
            <a:extLst>
              <a:ext uri="{FF2B5EF4-FFF2-40B4-BE49-F238E27FC236}">
                <a16:creationId xmlns:a16="http://schemas.microsoft.com/office/drawing/2014/main" id="{C8713322-8D8B-214E-90A1-2523B908F9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>
            <a:extLst>
              <a:ext uri="{FF2B5EF4-FFF2-40B4-BE49-F238E27FC236}">
                <a16:creationId xmlns:a16="http://schemas.microsoft.com/office/drawing/2014/main" id="{E632ABDC-569C-CD48-929B-468C9BD185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E9C0593-DEDB-8A4D-BD47-39981A2B7CDD}" type="slidenum">
              <a:rPr lang="de-DE" altLang="de-DE" sz="1200" smtClean="0"/>
              <a:pPr/>
              <a:t>42</a:t>
            </a:fld>
            <a:endParaRPr lang="de-DE" altLang="de-DE" sz="1200"/>
          </a:p>
        </p:txBody>
      </p:sp>
      <p:sp>
        <p:nvSpPr>
          <p:cNvPr id="100354" name="Rectangle 2">
            <a:extLst>
              <a:ext uri="{FF2B5EF4-FFF2-40B4-BE49-F238E27FC236}">
                <a16:creationId xmlns:a16="http://schemas.microsoft.com/office/drawing/2014/main" id="{16766BCA-AF07-084F-B7E5-EF249F1B56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>
            <a:extLst>
              <a:ext uri="{FF2B5EF4-FFF2-40B4-BE49-F238E27FC236}">
                <a16:creationId xmlns:a16="http://schemas.microsoft.com/office/drawing/2014/main" id="{508AD365-1179-CB49-93EA-75654355A7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>
            <a:extLst>
              <a:ext uri="{FF2B5EF4-FFF2-40B4-BE49-F238E27FC236}">
                <a16:creationId xmlns:a16="http://schemas.microsoft.com/office/drawing/2014/main" id="{E7668213-3847-3D49-AA72-5AC9C604868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DF30933-4715-714B-A794-282235737E7F}" type="slidenum">
              <a:rPr lang="de-DE" altLang="de-DE" sz="1200" smtClean="0"/>
              <a:pPr/>
              <a:t>43</a:t>
            </a:fld>
            <a:endParaRPr lang="de-DE" altLang="de-DE" sz="1200"/>
          </a:p>
        </p:txBody>
      </p:sp>
      <p:sp>
        <p:nvSpPr>
          <p:cNvPr id="102402" name="Rectangle 2">
            <a:extLst>
              <a:ext uri="{FF2B5EF4-FFF2-40B4-BE49-F238E27FC236}">
                <a16:creationId xmlns:a16="http://schemas.microsoft.com/office/drawing/2014/main" id="{145F5517-2C18-7F42-98E4-816BBD879B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>
            <a:extLst>
              <a:ext uri="{FF2B5EF4-FFF2-40B4-BE49-F238E27FC236}">
                <a16:creationId xmlns:a16="http://schemas.microsoft.com/office/drawing/2014/main" id="{DBC209FA-8FC4-DF43-BD7D-E8F4F42251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7">
            <a:extLst>
              <a:ext uri="{FF2B5EF4-FFF2-40B4-BE49-F238E27FC236}">
                <a16:creationId xmlns:a16="http://schemas.microsoft.com/office/drawing/2014/main" id="{C17E5684-D3B0-D94E-BBC0-7D801A7A1C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2114926-524A-ED42-BA86-CB991F77E74B}" type="slidenum">
              <a:rPr lang="de-DE" altLang="de-DE" sz="1200" smtClean="0"/>
              <a:pPr/>
              <a:t>44</a:t>
            </a:fld>
            <a:endParaRPr lang="de-DE" altLang="de-DE" sz="1200"/>
          </a:p>
        </p:txBody>
      </p:sp>
      <p:sp>
        <p:nvSpPr>
          <p:cNvPr id="104450" name="Rectangle 2">
            <a:extLst>
              <a:ext uri="{FF2B5EF4-FFF2-40B4-BE49-F238E27FC236}">
                <a16:creationId xmlns:a16="http://schemas.microsoft.com/office/drawing/2014/main" id="{A3F5538B-01CC-2441-940B-34E457264D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A0B20706-60CC-B247-A6A4-5AAE02D2A7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514B8293-4653-074F-9D52-BD16C1CD24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513C62C-8917-6048-8570-BDDDC71D78EF}" type="slidenum">
              <a:rPr lang="de-DE" altLang="de-DE" sz="1200" smtClean="0"/>
              <a:pPr/>
              <a:t>45</a:t>
            </a:fld>
            <a:endParaRPr lang="de-DE" altLang="de-DE" sz="1200"/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9E4917A4-918B-F049-8B47-6C732B36F7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5E475DF-442B-5745-AF0B-21C1D092B7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7">
            <a:extLst>
              <a:ext uri="{FF2B5EF4-FFF2-40B4-BE49-F238E27FC236}">
                <a16:creationId xmlns:a16="http://schemas.microsoft.com/office/drawing/2014/main" id="{C290943F-95A4-8541-9E0C-D8226F4CC0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2190A33-E459-2447-B503-694320E8F1BB}" type="slidenum">
              <a:rPr lang="de-DE" altLang="de-DE" sz="1200" smtClean="0"/>
              <a:pPr/>
              <a:t>46</a:t>
            </a:fld>
            <a:endParaRPr lang="de-DE" altLang="de-DE" sz="1200"/>
          </a:p>
        </p:txBody>
      </p:sp>
      <p:sp>
        <p:nvSpPr>
          <p:cNvPr id="108546" name="Rectangle 2">
            <a:extLst>
              <a:ext uri="{FF2B5EF4-FFF2-40B4-BE49-F238E27FC236}">
                <a16:creationId xmlns:a16="http://schemas.microsoft.com/office/drawing/2014/main" id="{59A7F5C0-72E8-1649-920C-5C1E3B82A12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>
            <a:extLst>
              <a:ext uri="{FF2B5EF4-FFF2-40B4-BE49-F238E27FC236}">
                <a16:creationId xmlns:a16="http://schemas.microsoft.com/office/drawing/2014/main" id="{43139293-1396-DE4D-8BE7-1B5F0294D3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>
            <a:extLst>
              <a:ext uri="{FF2B5EF4-FFF2-40B4-BE49-F238E27FC236}">
                <a16:creationId xmlns:a16="http://schemas.microsoft.com/office/drawing/2014/main" id="{6E582346-56FF-EA4F-961A-E4159EB8D1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DEDBDB4-89FA-1941-85A4-3EE7120926E7}" type="slidenum">
              <a:rPr lang="de-DE" altLang="de-DE" sz="1200" smtClean="0"/>
              <a:pPr/>
              <a:t>5</a:t>
            </a:fld>
            <a:endParaRPr lang="de-DE" altLang="de-DE" sz="1200"/>
          </a:p>
        </p:txBody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633B4786-4D43-CE4B-8F15-0B3A789EE0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A38E4F3C-C109-834C-840D-6B803F76E2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>
            <a:extLst>
              <a:ext uri="{FF2B5EF4-FFF2-40B4-BE49-F238E27FC236}">
                <a16:creationId xmlns:a16="http://schemas.microsoft.com/office/drawing/2014/main" id="{9D62AEFC-9ADE-6449-861F-45F6D64FA02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08EF9A7-F42D-B642-9578-91F6C5EC1780}" type="slidenum">
              <a:rPr lang="de-DE" altLang="de-DE" sz="1200" smtClean="0"/>
              <a:pPr/>
              <a:t>6</a:t>
            </a:fld>
            <a:endParaRPr lang="de-DE" altLang="de-DE" sz="1200"/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F80160AF-CC4D-FB43-8713-65303D39BD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23242FE7-56E3-5041-BC03-F1B881183F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>
            <a:extLst>
              <a:ext uri="{FF2B5EF4-FFF2-40B4-BE49-F238E27FC236}">
                <a16:creationId xmlns:a16="http://schemas.microsoft.com/office/drawing/2014/main" id="{43418E03-F092-D74E-9AA5-BFB473A770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97B01A1-8136-D942-8453-C88305138F77}" type="slidenum">
              <a:rPr lang="de-DE" altLang="de-DE" sz="1200" smtClean="0"/>
              <a:pPr/>
              <a:t>7</a:t>
            </a:fld>
            <a:endParaRPr lang="de-DE" altLang="de-DE" sz="1200"/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BA0D4DEE-F754-0B41-98C6-74D7D0B187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A5588903-5442-EF41-8B2B-0A5A0CF4F2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>
            <a:extLst>
              <a:ext uri="{FF2B5EF4-FFF2-40B4-BE49-F238E27FC236}">
                <a16:creationId xmlns:a16="http://schemas.microsoft.com/office/drawing/2014/main" id="{1D899419-602D-EB4A-87AC-52E1B21E0B8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D2EA07C-3233-3F45-96B9-830C3F1B7126}" type="slidenum">
              <a:rPr lang="de-DE" altLang="de-DE" sz="1200" smtClean="0"/>
              <a:pPr/>
              <a:t>8</a:t>
            </a:fld>
            <a:endParaRPr lang="de-DE" altLang="de-DE" sz="1200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7FDCA03A-A627-4F4A-8DB0-9B63A76DF4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272899A8-7BCE-DD42-8F00-177F1E0B65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>
            <a:extLst>
              <a:ext uri="{FF2B5EF4-FFF2-40B4-BE49-F238E27FC236}">
                <a16:creationId xmlns:a16="http://schemas.microsoft.com/office/drawing/2014/main" id="{C9AEC829-5A55-0A4D-B19D-DB6AAD28AF2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032262F-E223-2D4D-A715-35DBD53D950A}" type="slidenum">
              <a:rPr lang="de-DE" altLang="de-DE" sz="1200" smtClean="0"/>
              <a:pPr/>
              <a:t>9</a:t>
            </a:fld>
            <a:endParaRPr lang="de-DE" altLang="de-DE" sz="1200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4D550799-3893-1F4C-9B62-8BDC338DB3F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62EBDB64-7A92-8C46-B1B2-96AD4AE998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  <a:ea typeface="ＭＳ Ｐゴシック" panose="020B0600070205080204" pitchFamily="34" charset="-128"/>
              <a:cs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C344E5B-4BEB-AD46-A74F-02776DE1FB0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Informationsserie   –   Chemie – Schlüssel zur Energie von morgen</a:t>
            </a:r>
          </a:p>
        </p:txBody>
      </p:sp>
    </p:spTree>
    <p:extLst>
      <p:ext uri="{BB962C8B-B14F-4D97-AF65-F5344CB8AC3E}">
        <p14:creationId xmlns:p14="http://schemas.microsoft.com/office/powerpoint/2010/main" val="3340605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3050" y="0"/>
            <a:ext cx="5365750" cy="6858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239B672-A058-DE44-85E5-F9D712A6F8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Informationsserie   –   Chemie – Schlüssel zur Energie von morgen</a:t>
            </a:r>
          </a:p>
        </p:txBody>
      </p:sp>
    </p:spTree>
    <p:extLst>
      <p:ext uri="{BB962C8B-B14F-4D97-AF65-F5344CB8AC3E}">
        <p14:creationId xmlns:p14="http://schemas.microsoft.com/office/powerpoint/2010/main" val="83339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11913" y="0"/>
            <a:ext cx="2046287" cy="6096000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5986463" cy="60960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740E8B3-EE8E-E546-A0B5-E65C14348D2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Informationsserie   –   Chemie – Schlüssel zur Energie von morgen</a:t>
            </a:r>
          </a:p>
        </p:txBody>
      </p:sp>
    </p:spTree>
    <p:extLst>
      <p:ext uri="{BB962C8B-B14F-4D97-AF65-F5344CB8AC3E}">
        <p14:creationId xmlns:p14="http://schemas.microsoft.com/office/powerpoint/2010/main" val="2363643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3050" y="0"/>
            <a:ext cx="5365750" cy="6858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0C1BF28-E342-9A48-B2FC-F3023366E8E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Informationsserie   –   Chemie – Schlüssel zur Energie von morgen</a:t>
            </a:r>
          </a:p>
        </p:txBody>
      </p:sp>
    </p:spTree>
    <p:extLst>
      <p:ext uri="{BB962C8B-B14F-4D97-AF65-F5344CB8AC3E}">
        <p14:creationId xmlns:p14="http://schemas.microsoft.com/office/powerpoint/2010/main" val="2498815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6364B5D-DE87-224F-80A0-D277893B53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Informationsserie   –   Chemie – Schlüssel zur Energie von morgen</a:t>
            </a:r>
          </a:p>
        </p:txBody>
      </p:sp>
    </p:spTree>
    <p:extLst>
      <p:ext uri="{BB962C8B-B14F-4D97-AF65-F5344CB8AC3E}">
        <p14:creationId xmlns:p14="http://schemas.microsoft.com/office/powerpoint/2010/main" val="2439271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3050" y="0"/>
            <a:ext cx="5365750" cy="6858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73050" y="1447800"/>
            <a:ext cx="4016375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441825" y="1447800"/>
            <a:ext cx="4016375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D163E92-D7A3-B74E-8185-7725AA16B7E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Informationsserie   –   Chemie – Schlüssel zur Energie von morgen</a:t>
            </a:r>
          </a:p>
        </p:txBody>
      </p:sp>
    </p:spTree>
    <p:extLst>
      <p:ext uri="{BB962C8B-B14F-4D97-AF65-F5344CB8AC3E}">
        <p14:creationId xmlns:p14="http://schemas.microsoft.com/office/powerpoint/2010/main" val="1647456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236384E-4794-CC4D-B48E-95B2D82CC96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Informationsserie   –   Chemie – Schlüssel zur Energie von morgen</a:t>
            </a:r>
          </a:p>
        </p:txBody>
      </p:sp>
    </p:spTree>
    <p:extLst>
      <p:ext uri="{BB962C8B-B14F-4D97-AF65-F5344CB8AC3E}">
        <p14:creationId xmlns:p14="http://schemas.microsoft.com/office/powerpoint/2010/main" val="3304255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3050" y="0"/>
            <a:ext cx="5365750" cy="6858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64C1E44-E7CD-9E47-96C4-EB0C00A05E0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Informationsserie   –   Chemie – Schlüssel zur Energie von morgen</a:t>
            </a:r>
          </a:p>
        </p:txBody>
      </p:sp>
    </p:spTree>
    <p:extLst>
      <p:ext uri="{BB962C8B-B14F-4D97-AF65-F5344CB8AC3E}">
        <p14:creationId xmlns:p14="http://schemas.microsoft.com/office/powerpoint/2010/main" val="223532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6B2E827C-0377-054B-AE82-56FDE29530C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Informationsserie   –   Chemie – Schlüssel zur Energie von morgen</a:t>
            </a:r>
          </a:p>
        </p:txBody>
      </p:sp>
    </p:spTree>
    <p:extLst>
      <p:ext uri="{BB962C8B-B14F-4D97-AF65-F5344CB8AC3E}">
        <p14:creationId xmlns:p14="http://schemas.microsoft.com/office/powerpoint/2010/main" val="499228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ACCB958-04FF-F44B-8B66-3564EA5DAC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Informationsserie   –   Chemie – Schlüssel zur Energie von morgen</a:t>
            </a:r>
          </a:p>
        </p:txBody>
      </p:sp>
    </p:spTree>
    <p:extLst>
      <p:ext uri="{BB962C8B-B14F-4D97-AF65-F5344CB8AC3E}">
        <p14:creationId xmlns:p14="http://schemas.microsoft.com/office/powerpoint/2010/main" val="125611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D70FE7E-0554-E74A-BA0F-A4315FAC7F3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Informationsserie   –   Chemie – Schlüssel zur Energie von morgen</a:t>
            </a:r>
          </a:p>
        </p:txBody>
      </p:sp>
    </p:spTree>
    <p:extLst>
      <p:ext uri="{BB962C8B-B14F-4D97-AF65-F5344CB8AC3E}">
        <p14:creationId xmlns:p14="http://schemas.microsoft.com/office/powerpoint/2010/main" val="745222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>
            <a:extLst>
              <a:ext uri="{FF2B5EF4-FFF2-40B4-BE49-F238E27FC236}">
                <a16:creationId xmlns:a16="http://schemas.microsoft.com/office/drawing/2014/main" id="{937FB807-0CBF-0F4F-99FA-0F6D0DCBCDA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934200" y="228600"/>
            <a:ext cx="1981200" cy="457200"/>
          </a:xfrm>
          <a:prstGeom prst="rect">
            <a:avLst/>
          </a:prstGeom>
          <a:solidFill>
            <a:srgbClr val="FCBB22">
              <a:alpha val="39999"/>
            </a:srgbClr>
          </a:solidFill>
          <a:ln>
            <a:noFill/>
          </a:ln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de-DE" altLang="de-DE"/>
          </a:p>
        </p:txBody>
      </p:sp>
      <p:pic>
        <p:nvPicPr>
          <p:cNvPr id="1027" name="Bild 12" descr="Wabe.png">
            <a:extLst>
              <a:ext uri="{FF2B5EF4-FFF2-40B4-BE49-F238E27FC236}">
                <a16:creationId xmlns:a16="http://schemas.microsoft.com/office/drawing/2014/main" id="{E6DA2DAE-D76B-554C-8DDE-B5040B3F24B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325" y="269875"/>
            <a:ext cx="2952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33">
            <a:extLst>
              <a:ext uri="{FF2B5EF4-FFF2-40B4-BE49-F238E27FC236}">
                <a16:creationId xmlns:a16="http://schemas.microsoft.com/office/drawing/2014/main" id="{2D5CC44D-7AAC-1042-BA63-F89B42C13C0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de-DE" altLang="de-DE"/>
          </a:p>
        </p:txBody>
      </p:sp>
      <p:sp>
        <p:nvSpPr>
          <p:cNvPr id="1029" name="Rectangle 3">
            <a:extLst>
              <a:ext uri="{FF2B5EF4-FFF2-40B4-BE49-F238E27FC236}">
                <a16:creationId xmlns:a16="http://schemas.microsoft.com/office/drawing/2014/main" id="{66E5A459-7163-A64F-8D9B-8ED4909DD8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447800"/>
            <a:ext cx="81851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Mastertextformat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C940BB47-C2EE-F84A-B047-993478C0D1C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477000"/>
            <a:ext cx="50292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defRPr sz="10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de-DE"/>
              <a:t>Informationsserie   –   Chemie – Schlüssel zur Energie von morgen</a:t>
            </a:r>
          </a:p>
        </p:txBody>
      </p:sp>
      <p:pic>
        <p:nvPicPr>
          <p:cNvPr id="1031" name="Picture 2" descr="FCI_LOGO_SW_klein">
            <a:extLst>
              <a:ext uri="{FF2B5EF4-FFF2-40B4-BE49-F238E27FC236}">
                <a16:creationId xmlns:a16="http://schemas.microsoft.com/office/drawing/2014/main" id="{CEA4B1F1-5745-534A-8CC7-C4137383A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6213"/>
            <a:ext cx="850900" cy="50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4">
            <a:extLst>
              <a:ext uri="{FF2B5EF4-FFF2-40B4-BE49-F238E27FC236}">
                <a16:creationId xmlns:a16="http://schemas.microsoft.com/office/drawing/2014/main" id="{59CA6415-AF27-AE4D-AB71-775485B02B8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447800" y="685800"/>
            <a:ext cx="7467600" cy="0"/>
          </a:xfrm>
          <a:prstGeom prst="line">
            <a:avLst/>
          </a:prstGeom>
          <a:noFill/>
          <a:ln w="25400">
            <a:solidFill>
              <a:srgbClr val="FCBB2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342900" indent="-33972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193675" indent="263525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</a:defRPr>
      </a:lvl2pPr>
      <a:lvl3pPr marL="387350" indent="-3175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ヒラギノ角ゴ Pro W3" pitchFamily="-111" charset="-128"/>
          <a:cs typeface="ヒラギノ角ゴ Pro W3" charset="-128"/>
        </a:defRPr>
      </a:lvl3pPr>
      <a:lvl4pPr marL="1617663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ヒラギノ角ゴ Pro W3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ヒラギノ角ゴ Pro W3" charset="-128"/>
          <a:cs typeface="Geneva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62EBD335-A4EF-794D-B402-ECC912F762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 dirty="0"/>
              <a:t>Basis | 3 Grundbegriffe der Energie </a:t>
            </a:r>
            <a:br>
              <a:rPr lang="de-DE" altLang="de-DE" sz="1800" dirty="0"/>
            </a:br>
            <a:r>
              <a:rPr lang="de-DE" altLang="de-DE" sz="1600" b="1" dirty="0"/>
              <a:t>Beispiele für Energiewandlung</a:t>
            </a:r>
          </a:p>
        </p:txBody>
      </p:sp>
      <p:sp>
        <p:nvSpPr>
          <p:cNvPr id="15362" name="Fußzeilenplatzhalter 10">
            <a:extLst>
              <a:ext uri="{FF2B5EF4-FFF2-40B4-BE49-F238E27FC236}">
                <a16:creationId xmlns:a16="http://schemas.microsoft.com/office/drawing/2014/main" id="{6D0A5A05-0FEF-E843-9854-AAB0FA8855D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/>
              <a:t>Informationsserie   –   Chemie – Schlüssel zur Energie von morgen</a:t>
            </a:r>
          </a:p>
        </p:txBody>
      </p:sp>
      <p:sp>
        <p:nvSpPr>
          <p:cNvPr id="15363" name="Text Box 7">
            <a:extLst>
              <a:ext uri="{FF2B5EF4-FFF2-40B4-BE49-F238E27FC236}">
                <a16:creationId xmlns:a16="http://schemas.microsoft.com/office/drawing/2014/main" id="{A2EC4A1D-B2B7-7840-9C3C-C9BE09F49C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>
                <a:ea typeface="ヒラギノ角ゴ Pro W3" panose="020B0300000000000000" pitchFamily="34" charset="-128"/>
              </a:rPr>
              <a:t>ABBILDUNG 3–1</a:t>
            </a:r>
          </a:p>
        </p:txBody>
      </p:sp>
      <p:pic>
        <p:nvPicPr>
          <p:cNvPr id="15364" name="Bild 7" descr="97993253_Cerankochplatte.jpg">
            <a:extLst>
              <a:ext uri="{FF2B5EF4-FFF2-40B4-BE49-F238E27FC236}">
                <a16:creationId xmlns:a16="http://schemas.microsoft.com/office/drawing/2014/main" id="{A835F3B8-D871-904C-90A2-FD45F127F1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9" t="15790" r="10481" b="7513"/>
          <a:stretch>
            <a:fillRect/>
          </a:stretch>
        </p:blipFill>
        <p:spPr bwMode="auto">
          <a:xfrm>
            <a:off x="1524000" y="2424113"/>
            <a:ext cx="1743075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Bild 6" descr="300dpi_OSRAM_LED_Audi_A8_2_(2)1109641_10cm.jpg">
            <a:extLst>
              <a:ext uri="{FF2B5EF4-FFF2-40B4-BE49-F238E27FC236}">
                <a16:creationId xmlns:a16="http://schemas.microsoft.com/office/drawing/2014/main" id="{FC479899-B019-3A40-9A6B-1E78250E92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t="2887" r="13396" b="4733"/>
          <a:stretch>
            <a:fillRect/>
          </a:stretch>
        </p:blipFill>
        <p:spPr bwMode="auto">
          <a:xfrm>
            <a:off x="5943600" y="2420938"/>
            <a:ext cx="25146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Bild 9" descr="97993253_Cerankochplatte.jpg">
            <a:extLst>
              <a:ext uri="{FF2B5EF4-FFF2-40B4-BE49-F238E27FC236}">
                <a16:creationId xmlns:a16="http://schemas.microsoft.com/office/drawing/2014/main" id="{4B7FAC96-C342-3B44-9129-119308E7777F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6" r="626" b="4433"/>
          <a:stretch>
            <a:fillRect/>
          </a:stretch>
        </p:blipFill>
        <p:spPr bwMode="auto">
          <a:xfrm>
            <a:off x="3430588" y="2420938"/>
            <a:ext cx="23622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Fußzeilenplatzhalter 3">
            <a:extLst>
              <a:ext uri="{FF2B5EF4-FFF2-40B4-BE49-F238E27FC236}">
                <a16:creationId xmlns:a16="http://schemas.microsoft.com/office/drawing/2014/main" id="{44748565-1C65-A944-952F-A66B42C9680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65FECBAE-2602-624D-8F36-7EB64BEDE1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Basis | 5 Beleuchtung</a:t>
            </a:r>
            <a:br>
              <a:rPr lang="de-DE" altLang="de-DE" sz="1800"/>
            </a:br>
            <a:r>
              <a:rPr lang="de-DE" altLang="de-DE" sz="1600" b="1"/>
              <a:t>Lichtspektren einer Glühlampe und einer weißen LED </a:t>
            </a:r>
          </a:p>
        </p:txBody>
      </p:sp>
      <p:pic>
        <p:nvPicPr>
          <p:cNvPr id="33795" name="Bild 9" descr="Lichtspektren.jpg">
            <a:extLst>
              <a:ext uri="{FF2B5EF4-FFF2-40B4-BE49-F238E27FC236}">
                <a16:creationId xmlns:a16="http://schemas.microsoft.com/office/drawing/2014/main" id="{4DBD54F9-13C4-3D4C-B46F-F11D99F5FB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7" t="28575" r="10101" b="33337"/>
          <a:stretch>
            <a:fillRect/>
          </a:stretch>
        </p:blipFill>
        <p:spPr bwMode="auto">
          <a:xfrm>
            <a:off x="1371600" y="3048000"/>
            <a:ext cx="7772400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9393BB8-2357-C742-9020-502F94039495}"/>
              </a:ext>
            </a:extLst>
          </p:cNvPr>
          <p:cNvSpPr/>
          <p:nvPr/>
        </p:nvSpPr>
        <p:spPr bwMode="auto">
          <a:xfrm>
            <a:off x="1600200" y="2057400"/>
            <a:ext cx="2971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de-DE">
                <a:latin typeface="Arial" pitchFamily="-111" charset="0"/>
                <a:ea typeface="ＭＳ Ｐゴシック" pitchFamily="-111" charset="-128"/>
              </a:rPr>
              <a:t> </a:t>
            </a:r>
          </a:p>
        </p:txBody>
      </p:sp>
      <p:sp>
        <p:nvSpPr>
          <p:cNvPr id="33797" name="Rectangle 35">
            <a:extLst>
              <a:ext uri="{FF2B5EF4-FFF2-40B4-BE49-F238E27FC236}">
                <a16:creationId xmlns:a16="http://schemas.microsoft.com/office/drawing/2014/main" id="{EF6260AE-2661-1047-85AB-7F719BC34D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2463" y="2185988"/>
            <a:ext cx="23272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Glühlampe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C6096D9-F922-204D-84D0-8090A0C889BF}"/>
              </a:ext>
            </a:extLst>
          </p:cNvPr>
          <p:cNvSpPr/>
          <p:nvPr/>
        </p:nvSpPr>
        <p:spPr bwMode="auto">
          <a:xfrm>
            <a:off x="5638800" y="2057400"/>
            <a:ext cx="2971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de-DE">
              <a:latin typeface="Arial" pitchFamily="-111" charset="0"/>
              <a:ea typeface="ＭＳ Ｐゴシック" pitchFamily="-111" charset="-128"/>
            </a:endParaRPr>
          </a:p>
        </p:txBody>
      </p:sp>
      <p:sp>
        <p:nvSpPr>
          <p:cNvPr id="33799" name="Rectangle 35">
            <a:extLst>
              <a:ext uri="{FF2B5EF4-FFF2-40B4-BE49-F238E27FC236}">
                <a16:creationId xmlns:a16="http://schemas.microsoft.com/office/drawing/2014/main" id="{9654648A-EB4E-5C4B-853E-EDA722C264C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03913" y="2185988"/>
            <a:ext cx="2325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Weiße LED</a:t>
            </a:r>
          </a:p>
          <a:p>
            <a:pPr algn="ctr"/>
            <a:endParaRPr lang="de-DE" altLang="de-DE" sz="1200" b="1"/>
          </a:p>
        </p:txBody>
      </p:sp>
      <p:sp>
        <p:nvSpPr>
          <p:cNvPr id="33800" name="Text Box 7">
            <a:extLst>
              <a:ext uri="{FF2B5EF4-FFF2-40B4-BE49-F238E27FC236}">
                <a16:creationId xmlns:a16="http://schemas.microsoft.com/office/drawing/2014/main" id="{42F7C188-6E7D-CD4F-ABB0-EA139842D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5–3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Fußzeilenplatzhalter 3">
            <a:extLst>
              <a:ext uri="{FF2B5EF4-FFF2-40B4-BE49-F238E27FC236}">
                <a16:creationId xmlns:a16="http://schemas.microsoft.com/office/drawing/2014/main" id="{FA490003-19D4-914B-841F-103B561DF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B3C14174-F6C8-244E-9E01-1A193917FB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Mittelstufe | 5 Beleuchtung</a:t>
            </a:r>
            <a:br>
              <a:rPr lang="de-DE" altLang="de-DE" sz="1800"/>
            </a:br>
            <a:r>
              <a:rPr lang="de-DE" altLang="de-DE" sz="1600" b="1"/>
              <a:t>Chemie als Treiber der Entwicklung neuer Materialien für Lichtquellen</a:t>
            </a:r>
            <a:br>
              <a:rPr lang="de-DE" altLang="de-DE" sz="1600" b="1"/>
            </a:br>
            <a:endParaRPr lang="de-DE" altLang="de-DE" sz="1600" b="1"/>
          </a:p>
        </p:txBody>
      </p:sp>
      <p:grpSp>
        <p:nvGrpSpPr>
          <p:cNvPr id="35843" name="Gruppierung 25">
            <a:extLst>
              <a:ext uri="{FF2B5EF4-FFF2-40B4-BE49-F238E27FC236}">
                <a16:creationId xmlns:a16="http://schemas.microsoft.com/office/drawing/2014/main" id="{00BE9114-D32E-E344-840E-C6D51370D50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47800" y="2103438"/>
            <a:ext cx="7696200" cy="3459162"/>
            <a:chOff x="381000" y="2260600"/>
            <a:chExt cx="9122562" cy="4099499"/>
          </a:xfrm>
        </p:grpSpPr>
        <p:sp>
          <p:nvSpPr>
            <p:cNvPr id="35845" name="Rechteck 38">
              <a:extLst>
                <a:ext uri="{FF2B5EF4-FFF2-40B4-BE49-F238E27FC236}">
                  <a16:creationId xmlns:a16="http://schemas.microsoft.com/office/drawing/2014/main" id="{69FF1C15-C8CF-AF42-896D-794A621C8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00" y="3784600"/>
              <a:ext cx="1066800" cy="609600"/>
            </a:xfrm>
            <a:prstGeom prst="rect">
              <a:avLst/>
            </a:prstGeom>
            <a:solidFill>
              <a:srgbClr val="FCC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/>
            </a:p>
          </p:txBody>
        </p:sp>
        <p:sp>
          <p:nvSpPr>
            <p:cNvPr id="35846" name="Rechteck 35">
              <a:extLst>
                <a:ext uri="{FF2B5EF4-FFF2-40B4-BE49-F238E27FC236}">
                  <a16:creationId xmlns:a16="http://schemas.microsoft.com/office/drawing/2014/main" id="{5A17D214-5DD8-C543-AE1B-DF51D4CD4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9800" y="3251200"/>
              <a:ext cx="2438400" cy="609600"/>
            </a:xfrm>
            <a:prstGeom prst="rect">
              <a:avLst/>
            </a:prstGeom>
            <a:solidFill>
              <a:srgbClr val="FCC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/>
            </a:p>
          </p:txBody>
        </p:sp>
        <p:sp>
          <p:nvSpPr>
            <p:cNvPr id="35847" name="Rechteck 36">
              <a:extLst>
                <a:ext uri="{FF2B5EF4-FFF2-40B4-BE49-F238E27FC236}">
                  <a16:creationId xmlns:a16="http://schemas.microsoft.com/office/drawing/2014/main" id="{D20523A9-4F64-5F44-B6D6-E0642BE4B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9800" y="4241800"/>
              <a:ext cx="2438400" cy="609600"/>
            </a:xfrm>
            <a:prstGeom prst="rect">
              <a:avLst/>
            </a:prstGeom>
            <a:solidFill>
              <a:srgbClr val="FCC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/>
            </a:p>
          </p:txBody>
        </p:sp>
        <p:sp>
          <p:nvSpPr>
            <p:cNvPr id="35848" name="Rechteck 37">
              <a:extLst>
                <a:ext uri="{FF2B5EF4-FFF2-40B4-BE49-F238E27FC236}">
                  <a16:creationId xmlns:a16="http://schemas.microsoft.com/office/drawing/2014/main" id="{5E6A19F2-5D18-4B4F-B0AB-329F8CA96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9800" y="5232400"/>
              <a:ext cx="2438400" cy="609600"/>
            </a:xfrm>
            <a:prstGeom prst="rect">
              <a:avLst/>
            </a:prstGeom>
            <a:solidFill>
              <a:srgbClr val="FCC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/>
            </a:p>
          </p:txBody>
        </p:sp>
        <p:sp>
          <p:nvSpPr>
            <p:cNvPr id="35849" name="Rechteck 34">
              <a:extLst>
                <a:ext uri="{FF2B5EF4-FFF2-40B4-BE49-F238E27FC236}">
                  <a16:creationId xmlns:a16="http://schemas.microsoft.com/office/drawing/2014/main" id="{CC7D048D-BD9B-4C46-9D8B-E92382CB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9800" y="2260600"/>
              <a:ext cx="2438400" cy="609600"/>
            </a:xfrm>
            <a:prstGeom prst="rect">
              <a:avLst/>
            </a:prstGeom>
            <a:solidFill>
              <a:srgbClr val="FCC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de-DE" altLang="de-DE"/>
            </a:p>
          </p:txBody>
        </p:sp>
        <p:sp>
          <p:nvSpPr>
            <p:cNvPr id="35850" name="Rectangle 18">
              <a:extLst>
                <a:ext uri="{FF2B5EF4-FFF2-40B4-BE49-F238E27FC236}">
                  <a16:creationId xmlns:a16="http://schemas.microsoft.com/office/drawing/2014/main" id="{5657FC91-1AD4-EE44-B712-FBCEDCCFC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9800" y="2260600"/>
              <a:ext cx="2514601" cy="620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ts val="1000"/>
                </a:spcBef>
              </a:pPr>
              <a:r>
                <a:rPr lang="de-DE" altLang="de-DE" sz="1400" b="1"/>
                <a:t>Reduktion der Kosten der Lichterzeugung</a:t>
              </a:r>
            </a:p>
          </p:txBody>
        </p:sp>
        <p:sp>
          <p:nvSpPr>
            <p:cNvPr id="35851" name="Rectangle 18">
              <a:extLst>
                <a:ext uri="{FF2B5EF4-FFF2-40B4-BE49-F238E27FC236}">
                  <a16:creationId xmlns:a16="http://schemas.microsoft.com/office/drawing/2014/main" id="{E4B1B604-E536-6648-8189-90362A2E6D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19" y="3895725"/>
              <a:ext cx="990600" cy="364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ts val="1000"/>
                </a:spcBef>
              </a:pPr>
              <a:r>
                <a:rPr lang="de-DE" altLang="de-DE" sz="1400" b="1"/>
                <a:t>Treiber</a:t>
              </a:r>
            </a:p>
          </p:txBody>
        </p:sp>
        <p:sp>
          <p:nvSpPr>
            <p:cNvPr id="35852" name="Rectangle 18">
              <a:extLst>
                <a:ext uri="{FF2B5EF4-FFF2-40B4-BE49-F238E27FC236}">
                  <a16:creationId xmlns:a16="http://schemas.microsoft.com/office/drawing/2014/main" id="{BCC98267-79DE-3B44-B0A0-25B2BDBDE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2999" y="2260600"/>
              <a:ext cx="4550563" cy="765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93663" indent="-93663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Clr>
                  <a:srgbClr val="FCC257"/>
                </a:buClr>
                <a:buFont typeface="Arial" panose="020B0604020202020204" pitchFamily="34" charset="0"/>
                <a:buChar char="•"/>
              </a:pPr>
              <a:r>
                <a:rPr lang="de-DE" altLang="de-DE" sz="1200"/>
                <a:t> Erhöhung der Lichtausbeute bzw. Energieeffizienz</a:t>
              </a:r>
            </a:p>
            <a:p>
              <a:pPr>
                <a:buClr>
                  <a:srgbClr val="FCC257"/>
                </a:buClr>
                <a:buFont typeface="Arial" panose="020B0604020202020204" pitchFamily="34" charset="0"/>
                <a:buChar char="•"/>
              </a:pPr>
              <a:r>
                <a:rPr lang="de-DE" altLang="de-DE" sz="1200"/>
                <a:t> Erhöhung der Lebensdauer</a:t>
              </a:r>
            </a:p>
            <a:p>
              <a:pPr>
                <a:buClr>
                  <a:srgbClr val="FCC257"/>
                </a:buClr>
                <a:buFont typeface="Arial" panose="020B0604020202020204" pitchFamily="34" charset="0"/>
                <a:buChar char="•"/>
              </a:pPr>
              <a:r>
                <a:rPr lang="de-DE" altLang="de-DE" sz="1200"/>
                <a:t> Verringerung des Materialaufwandes</a:t>
              </a:r>
            </a:p>
          </p:txBody>
        </p:sp>
        <p:sp>
          <p:nvSpPr>
            <p:cNvPr id="35853" name="Rectangle 18">
              <a:extLst>
                <a:ext uri="{FF2B5EF4-FFF2-40B4-BE49-F238E27FC236}">
                  <a16:creationId xmlns:a16="http://schemas.microsoft.com/office/drawing/2014/main" id="{742FA62B-E1A5-8249-BC58-F0F97D0D1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3571" y="3150486"/>
              <a:ext cx="4359938" cy="1202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de-DE" altLang="de-DE" sz="1200"/>
            </a:p>
            <a:p>
              <a:pPr>
                <a:buClr>
                  <a:srgbClr val="FCC257"/>
                </a:buClr>
                <a:buFont typeface="Arial" panose="020B0604020202020204" pitchFamily="34" charset="0"/>
                <a:buChar char="•"/>
              </a:pPr>
              <a:r>
                <a:rPr lang="de-DE" altLang="de-DE" sz="1200"/>
                <a:t> Verbesserung der spektralen Energieverteilung</a:t>
              </a:r>
            </a:p>
            <a:p>
              <a:pPr>
                <a:buClr>
                  <a:srgbClr val="FCC257"/>
                </a:buClr>
                <a:buFont typeface="Arial" panose="020B0604020202020204" pitchFamily="34" charset="0"/>
                <a:buChar char="•"/>
              </a:pPr>
              <a:r>
                <a:rPr lang="de-DE" altLang="de-DE" sz="1200"/>
                <a:t> Variable Farbpunkteinstellung</a:t>
              </a:r>
            </a:p>
            <a:p>
              <a:pPr>
                <a:buClr>
                  <a:srgbClr val="FCC257"/>
                </a:buClr>
                <a:buFont typeface="Arial" panose="020B0604020202020204" pitchFamily="34" charset="0"/>
                <a:buChar char="•"/>
              </a:pPr>
              <a:endParaRPr lang="de-DE" altLang="de-DE" sz="1200"/>
            </a:p>
            <a:p>
              <a:pPr>
                <a:buClr>
                  <a:srgbClr val="FCC257"/>
                </a:buClr>
              </a:pPr>
              <a:endParaRPr lang="de-DE" altLang="de-DE" sz="1200"/>
            </a:p>
          </p:txBody>
        </p:sp>
        <p:sp>
          <p:nvSpPr>
            <p:cNvPr id="35854" name="Rectangle 18">
              <a:extLst>
                <a:ext uri="{FF2B5EF4-FFF2-40B4-BE49-F238E27FC236}">
                  <a16:creationId xmlns:a16="http://schemas.microsoft.com/office/drawing/2014/main" id="{47B4FD07-E61A-7744-A8FB-5DF30C2A1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3571" y="5156024"/>
              <a:ext cx="4359938" cy="1204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88900" indent="-88900">
                <a:tabLst>
                  <a:tab pos="889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tabLst>
                  <a:tab pos="889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tabLst>
                  <a:tab pos="889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tabLst>
                  <a:tab pos="889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tabLst>
                  <a:tab pos="889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89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89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89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89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Clr>
                  <a:srgbClr val="FCC257"/>
                </a:buClr>
                <a:buFont typeface="Arial" panose="020B0604020202020204" pitchFamily="34" charset="0"/>
                <a:buChar char="•"/>
              </a:pPr>
              <a:r>
                <a:rPr lang="de-DE" altLang="de-DE" sz="1200"/>
                <a:t> Miniaturisierung und Reduktion der Einbautiefe</a:t>
              </a:r>
            </a:p>
            <a:p>
              <a:pPr>
                <a:buClr>
                  <a:srgbClr val="FCC257"/>
                </a:buClr>
                <a:buFont typeface="Arial" panose="020B0604020202020204" pitchFamily="34" charset="0"/>
                <a:buChar char="•"/>
              </a:pPr>
              <a:r>
                <a:rPr lang="de-DE" altLang="de-DE" sz="1200"/>
                <a:t> Verbesserung von Projektionssystemen</a:t>
              </a:r>
            </a:p>
            <a:p>
              <a:pPr>
                <a:buClr>
                  <a:srgbClr val="FCC257"/>
                </a:buClr>
                <a:buFont typeface="Arial" panose="020B0604020202020204" pitchFamily="34" charset="0"/>
                <a:buChar char="•"/>
              </a:pPr>
              <a:r>
                <a:rPr lang="de-DE" altLang="de-DE" sz="1200"/>
                <a:t> Reduktion des Zeitaufwandes für</a:t>
              </a:r>
              <a:br>
                <a:rPr lang="de-DE" altLang="de-DE" sz="1200"/>
              </a:br>
              <a:r>
                <a:rPr lang="de-DE" altLang="de-DE" sz="1200"/>
                <a:t> photochemische Prozesse</a:t>
              </a:r>
            </a:p>
            <a:p>
              <a:pPr>
                <a:buClr>
                  <a:srgbClr val="FCC257"/>
                </a:buClr>
                <a:buFont typeface="Arial" panose="020B0604020202020204" pitchFamily="34" charset="0"/>
                <a:buChar char="•"/>
              </a:pPr>
              <a:endParaRPr lang="de-DE" altLang="de-DE" sz="1200"/>
            </a:p>
          </p:txBody>
        </p:sp>
        <p:sp>
          <p:nvSpPr>
            <p:cNvPr id="35855" name="Rectangle 18">
              <a:extLst>
                <a:ext uri="{FF2B5EF4-FFF2-40B4-BE49-F238E27FC236}">
                  <a16:creationId xmlns:a16="http://schemas.microsoft.com/office/drawing/2014/main" id="{28EEE30C-6630-CD41-996F-08DC2BDD4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3000" y="4313238"/>
              <a:ext cx="3962400" cy="766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88900" indent="-889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Clr>
                  <a:srgbClr val="FCC257"/>
                </a:buClr>
                <a:buFont typeface="Arial" panose="020B0604020202020204" pitchFamily="34" charset="0"/>
                <a:buChar char="•"/>
              </a:pPr>
              <a:r>
                <a:rPr lang="de-DE" altLang="de-DE" sz="1200"/>
                <a:t> Ersatz problematischer Materialien, z. B. </a:t>
              </a:r>
              <a:br>
                <a:rPr lang="de-DE" altLang="de-DE" sz="1200"/>
              </a:br>
              <a:r>
                <a:rPr lang="de-DE" altLang="de-DE" sz="1200"/>
                <a:t> Hg oder Pb</a:t>
              </a:r>
            </a:p>
            <a:p>
              <a:pPr>
                <a:buClr>
                  <a:srgbClr val="FCC257"/>
                </a:buClr>
                <a:buFont typeface="Arial" panose="020B0604020202020204" pitchFamily="34" charset="0"/>
                <a:buChar char="•"/>
              </a:pPr>
              <a:r>
                <a:rPr lang="de-DE" altLang="de-DE" sz="1200"/>
                <a:t> Recycling der Lichtquellen und Materialien</a:t>
              </a:r>
            </a:p>
          </p:txBody>
        </p:sp>
        <p:cxnSp>
          <p:nvCxnSpPr>
            <p:cNvPr id="35856" name="Gerade Verbindung 15">
              <a:extLst>
                <a:ext uri="{FF2B5EF4-FFF2-40B4-BE49-F238E27FC236}">
                  <a16:creationId xmlns:a16="http://schemas.microsoft.com/office/drawing/2014/main" id="{434F1752-BD70-C644-A167-A40CA65B142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76363" y="4089400"/>
              <a:ext cx="381000" cy="1588"/>
            </a:xfrm>
            <a:prstGeom prst="line">
              <a:avLst/>
            </a:prstGeom>
            <a:noFill/>
            <a:ln w="25400">
              <a:solidFill>
                <a:srgbClr val="FCC25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57" name="Gerade Verbindung 17">
              <a:extLst>
                <a:ext uri="{FF2B5EF4-FFF2-40B4-BE49-F238E27FC236}">
                  <a16:creationId xmlns:a16="http://schemas.microsoft.com/office/drawing/2014/main" id="{DB96610D-1D43-9D46-BB7F-631387C9252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269081" y="4050507"/>
              <a:ext cx="2974975" cy="1588"/>
            </a:xfrm>
            <a:prstGeom prst="line">
              <a:avLst/>
            </a:prstGeom>
            <a:noFill/>
            <a:ln w="25400">
              <a:solidFill>
                <a:srgbClr val="FCC25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58" name="Gerade Verbindung mit Pfeil 21">
              <a:extLst>
                <a:ext uri="{FF2B5EF4-FFF2-40B4-BE49-F238E27FC236}">
                  <a16:creationId xmlns:a16="http://schemas.microsoft.com/office/drawing/2014/main" id="{60F05A68-FA8C-3C43-9FD2-23015A6C23A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752600" y="2565400"/>
              <a:ext cx="457200" cy="1588"/>
            </a:xfrm>
            <a:prstGeom prst="straightConnector1">
              <a:avLst/>
            </a:prstGeom>
            <a:noFill/>
            <a:ln w="25400">
              <a:solidFill>
                <a:srgbClr val="FCC257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59" name="Gerade Verbindung mit Pfeil 24">
              <a:extLst>
                <a:ext uri="{FF2B5EF4-FFF2-40B4-BE49-F238E27FC236}">
                  <a16:creationId xmlns:a16="http://schemas.microsoft.com/office/drawing/2014/main" id="{0C4E47C0-7E23-DF49-A637-DEB8886AC1B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752600" y="3554413"/>
              <a:ext cx="457200" cy="1587"/>
            </a:xfrm>
            <a:prstGeom prst="straightConnector1">
              <a:avLst/>
            </a:prstGeom>
            <a:noFill/>
            <a:ln w="25400">
              <a:solidFill>
                <a:srgbClr val="FCC257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0" name="Gerade Verbindung mit Pfeil 25">
              <a:extLst>
                <a:ext uri="{FF2B5EF4-FFF2-40B4-BE49-F238E27FC236}">
                  <a16:creationId xmlns:a16="http://schemas.microsoft.com/office/drawing/2014/main" id="{9FBAA307-5F30-3D43-8941-C9412C45227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752600" y="4546600"/>
              <a:ext cx="457200" cy="1588"/>
            </a:xfrm>
            <a:prstGeom prst="straightConnector1">
              <a:avLst/>
            </a:prstGeom>
            <a:noFill/>
            <a:ln w="25400">
              <a:solidFill>
                <a:srgbClr val="FCC257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1" name="Gerade Verbindung mit Pfeil 26">
              <a:extLst>
                <a:ext uri="{FF2B5EF4-FFF2-40B4-BE49-F238E27FC236}">
                  <a16:creationId xmlns:a16="http://schemas.microsoft.com/office/drawing/2014/main" id="{65B7A084-1A8B-2642-949F-F38FA9090DD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752600" y="5537200"/>
              <a:ext cx="457200" cy="1588"/>
            </a:xfrm>
            <a:prstGeom prst="straightConnector1">
              <a:avLst/>
            </a:prstGeom>
            <a:noFill/>
            <a:ln w="25400">
              <a:solidFill>
                <a:srgbClr val="FCC257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2" name="Gerade Verbindung mit Pfeil 30">
              <a:extLst>
                <a:ext uri="{FF2B5EF4-FFF2-40B4-BE49-F238E27FC236}">
                  <a16:creationId xmlns:a16="http://schemas.microsoft.com/office/drawing/2014/main" id="{245C8C0D-D412-2846-AD3B-00755CA2525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495800" y="2565400"/>
              <a:ext cx="457200" cy="1588"/>
            </a:xfrm>
            <a:prstGeom prst="straightConnector1">
              <a:avLst/>
            </a:prstGeom>
            <a:noFill/>
            <a:ln w="25400">
              <a:solidFill>
                <a:srgbClr val="FCC257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3" name="Gerade Verbindung mit Pfeil 31">
              <a:extLst>
                <a:ext uri="{FF2B5EF4-FFF2-40B4-BE49-F238E27FC236}">
                  <a16:creationId xmlns:a16="http://schemas.microsoft.com/office/drawing/2014/main" id="{9612D2DB-E421-4549-9880-5F03AAB2E64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495800" y="3554413"/>
              <a:ext cx="457200" cy="1587"/>
            </a:xfrm>
            <a:prstGeom prst="straightConnector1">
              <a:avLst/>
            </a:prstGeom>
            <a:noFill/>
            <a:ln w="25400">
              <a:solidFill>
                <a:srgbClr val="FCC257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4" name="Gerade Verbindung mit Pfeil 32">
              <a:extLst>
                <a:ext uri="{FF2B5EF4-FFF2-40B4-BE49-F238E27FC236}">
                  <a16:creationId xmlns:a16="http://schemas.microsoft.com/office/drawing/2014/main" id="{1D9DF6C0-9CF8-864D-BB26-BD594696156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495800" y="4546600"/>
              <a:ext cx="457200" cy="1588"/>
            </a:xfrm>
            <a:prstGeom prst="straightConnector1">
              <a:avLst/>
            </a:prstGeom>
            <a:noFill/>
            <a:ln w="25400">
              <a:solidFill>
                <a:srgbClr val="FCC257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5" name="Gerade Verbindung mit Pfeil 33">
              <a:extLst>
                <a:ext uri="{FF2B5EF4-FFF2-40B4-BE49-F238E27FC236}">
                  <a16:creationId xmlns:a16="http://schemas.microsoft.com/office/drawing/2014/main" id="{7E1ACF55-A142-A543-9970-6D5D63E8669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495800" y="5537200"/>
              <a:ext cx="457200" cy="1588"/>
            </a:xfrm>
            <a:prstGeom prst="straightConnector1">
              <a:avLst/>
            </a:prstGeom>
            <a:noFill/>
            <a:ln w="25400">
              <a:solidFill>
                <a:srgbClr val="FCC257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66" name="Rectangle 18">
              <a:extLst>
                <a:ext uri="{FF2B5EF4-FFF2-40B4-BE49-F238E27FC236}">
                  <a16:creationId xmlns:a16="http://schemas.microsoft.com/office/drawing/2014/main" id="{06BF9B59-A219-454F-B0B5-81108DEF8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2502" y="3234178"/>
              <a:ext cx="2514602" cy="620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ts val="1000"/>
                </a:spcBef>
              </a:pPr>
              <a:r>
                <a:rPr lang="de-DE" altLang="de-DE" sz="1400" b="1"/>
                <a:t>Erhöhung der Lichtqualität</a:t>
              </a:r>
            </a:p>
          </p:txBody>
        </p:sp>
        <p:sp>
          <p:nvSpPr>
            <p:cNvPr id="35867" name="Rectangle 18">
              <a:extLst>
                <a:ext uri="{FF2B5EF4-FFF2-40B4-BE49-F238E27FC236}">
                  <a16:creationId xmlns:a16="http://schemas.microsoft.com/office/drawing/2014/main" id="{76444A53-3D2D-D144-B9FA-1FC21ED29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5204" y="4235403"/>
              <a:ext cx="2514602" cy="620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ts val="1000"/>
                </a:spcBef>
              </a:pPr>
              <a:r>
                <a:rPr lang="de-DE" altLang="de-DE" sz="1400" b="1"/>
                <a:t>Verbesserung der Umweltverträglichkeit</a:t>
              </a:r>
            </a:p>
          </p:txBody>
        </p:sp>
        <p:sp>
          <p:nvSpPr>
            <p:cNvPr id="35868" name="Rectangle 18">
              <a:extLst>
                <a:ext uri="{FF2B5EF4-FFF2-40B4-BE49-F238E27FC236}">
                  <a16:creationId xmlns:a16="http://schemas.microsoft.com/office/drawing/2014/main" id="{CA94457D-39F6-8748-82F2-E3B9B9EA0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6442" y="5196943"/>
              <a:ext cx="2514602" cy="620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11333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ts val="1000"/>
                </a:spcBef>
              </a:pPr>
              <a:r>
                <a:rPr lang="de-DE" altLang="de-DE" sz="1400" b="1"/>
                <a:t>Erhöhung der Leistungsdichte</a:t>
              </a:r>
            </a:p>
          </p:txBody>
        </p:sp>
      </p:grpSp>
      <p:sp>
        <p:nvSpPr>
          <p:cNvPr id="35844" name="Text Box 7">
            <a:extLst>
              <a:ext uri="{FF2B5EF4-FFF2-40B4-BE49-F238E27FC236}">
                <a16:creationId xmlns:a16="http://schemas.microsoft.com/office/drawing/2014/main" id="{C38F4534-ACA7-154A-ADE9-260C0E6CD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5–4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Bild 12" descr="Chemie und Energie_Folie_05.jpg">
            <a:extLst>
              <a:ext uri="{FF2B5EF4-FFF2-40B4-BE49-F238E27FC236}">
                <a16:creationId xmlns:a16="http://schemas.microsoft.com/office/drawing/2014/main" id="{5C30D9C8-B482-7042-B8FC-7FCFED3074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7" t="28575" r="20201" b="19119"/>
          <a:stretch>
            <a:fillRect/>
          </a:stretch>
        </p:blipFill>
        <p:spPr bwMode="auto">
          <a:xfrm>
            <a:off x="1108075" y="2514600"/>
            <a:ext cx="6100763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0" name="Fußzeilenplatzhalter 3">
            <a:extLst>
              <a:ext uri="{FF2B5EF4-FFF2-40B4-BE49-F238E27FC236}">
                <a16:creationId xmlns:a16="http://schemas.microsoft.com/office/drawing/2014/main" id="{EBF142EB-39A3-6B4E-9A0D-4F932BAF1A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08C92033-5532-D645-BFAE-BBA9D3761A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Mittelstufe | 5 Beleuchtung</a:t>
            </a:r>
            <a:br>
              <a:rPr lang="de-DE" altLang="de-DE" sz="1800"/>
            </a:br>
            <a:r>
              <a:rPr lang="de-DE" altLang="de-DE" sz="1600" b="1"/>
              <a:t>Aufbau einer Halogenlampe | Temperaturzonen im Glaskolben</a:t>
            </a:r>
          </a:p>
        </p:txBody>
      </p:sp>
      <p:sp>
        <p:nvSpPr>
          <p:cNvPr id="37892" name="Rectangle 35">
            <a:extLst>
              <a:ext uri="{FF2B5EF4-FFF2-40B4-BE49-F238E27FC236}">
                <a16:creationId xmlns:a16="http://schemas.microsoft.com/office/drawing/2014/main" id="{00635AD5-E623-FE45-BDDA-6F1CC3680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2590800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Kolbenwand</a:t>
            </a:r>
          </a:p>
        </p:txBody>
      </p:sp>
      <p:grpSp>
        <p:nvGrpSpPr>
          <p:cNvPr id="37893" name="Gruppierung 11">
            <a:extLst>
              <a:ext uri="{FF2B5EF4-FFF2-40B4-BE49-F238E27FC236}">
                <a16:creationId xmlns:a16="http://schemas.microsoft.com/office/drawing/2014/main" id="{0F8A7D55-C1DA-124D-9BA8-A762107089EC}"/>
              </a:ext>
            </a:extLst>
          </p:cNvPr>
          <p:cNvGrpSpPr>
            <a:grpSpLocks/>
          </p:cNvGrpSpPr>
          <p:nvPr/>
        </p:nvGrpSpPr>
        <p:grpSpPr bwMode="auto">
          <a:xfrm>
            <a:off x="6858000" y="2790825"/>
            <a:ext cx="644525" cy="228600"/>
            <a:chOff x="6746876" y="2667000"/>
            <a:chExt cx="644524" cy="228600"/>
          </a:xfrm>
        </p:grpSpPr>
        <p:sp>
          <p:nvSpPr>
            <p:cNvPr id="37899" name="Oval 7">
              <a:extLst>
                <a:ext uri="{FF2B5EF4-FFF2-40B4-BE49-F238E27FC236}">
                  <a16:creationId xmlns:a16="http://schemas.microsoft.com/office/drawing/2014/main" id="{B099E870-6710-DC48-9BF2-5418A233C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6876" y="2784476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37900" name="Gerade Verbindung 8">
              <a:extLst>
                <a:ext uri="{FF2B5EF4-FFF2-40B4-BE49-F238E27FC236}">
                  <a16:creationId xmlns:a16="http://schemas.microsoft.com/office/drawing/2014/main" id="{FD8D68EF-9F7E-7A45-9438-E03559A9A9F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V="1">
              <a:off x="6795950" y="2667000"/>
              <a:ext cx="595450" cy="184944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7894" name="Rectangle 35">
            <a:extLst>
              <a:ext uri="{FF2B5EF4-FFF2-40B4-BE49-F238E27FC236}">
                <a16:creationId xmlns:a16="http://schemas.microsoft.com/office/drawing/2014/main" id="{E86D1466-4C91-3B43-9798-C655733ED5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4953000"/>
            <a:ext cx="152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800" b="1"/>
              <a:t>Modifiziert nach: </a:t>
            </a:r>
          </a:p>
          <a:p>
            <a:r>
              <a:rPr lang="de-DE" altLang="de-DE" sz="800" b="1"/>
              <a:t>[www.planet-schule.de] </a:t>
            </a:r>
          </a:p>
        </p:txBody>
      </p:sp>
      <p:grpSp>
        <p:nvGrpSpPr>
          <p:cNvPr id="37895" name="Gruppierung 14">
            <a:extLst>
              <a:ext uri="{FF2B5EF4-FFF2-40B4-BE49-F238E27FC236}">
                <a16:creationId xmlns:a16="http://schemas.microsoft.com/office/drawing/2014/main" id="{249D5F9B-8CE2-D741-827C-34607EB6376F}"/>
              </a:ext>
            </a:extLst>
          </p:cNvPr>
          <p:cNvGrpSpPr>
            <a:grpSpLocks/>
          </p:cNvGrpSpPr>
          <p:nvPr/>
        </p:nvGrpSpPr>
        <p:grpSpPr bwMode="auto">
          <a:xfrm>
            <a:off x="1447800" y="1819275"/>
            <a:ext cx="4572000" cy="542925"/>
            <a:chOff x="1409759" y="1667923"/>
            <a:chExt cx="4572018" cy="541877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34C1810B-8874-4B45-B2CC-3A9FF607768E}"/>
                </a:ext>
              </a:extLst>
            </p:cNvPr>
            <p:cNvSpPr/>
            <p:nvPr/>
          </p:nvSpPr>
          <p:spPr bwMode="auto">
            <a:xfrm>
              <a:off x="1409759" y="1677430"/>
              <a:ext cx="3581414" cy="5323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r>
                <a:rPr lang="de-DE">
                  <a:latin typeface="Arial" pitchFamily="-111" charset="0"/>
                  <a:ea typeface="ＭＳ Ｐゴシック" pitchFamily="-111" charset="-128"/>
                </a:rPr>
                <a:t> </a:t>
              </a:r>
            </a:p>
          </p:txBody>
        </p:sp>
        <p:sp>
          <p:nvSpPr>
            <p:cNvPr id="37898" name="Rectangle 35">
              <a:extLst>
                <a:ext uri="{FF2B5EF4-FFF2-40B4-BE49-F238E27FC236}">
                  <a16:creationId xmlns:a16="http://schemas.microsoft.com/office/drawing/2014/main" id="{DF5F31EA-56C9-1945-A687-8DA273CDB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2177" y="1667923"/>
              <a:ext cx="44196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de-DE" altLang="de-DE" sz="1400" b="1"/>
                <a:t>Schema der Temperaturverteilung </a:t>
              </a:r>
              <a:br>
                <a:rPr lang="de-DE" altLang="de-DE" sz="1400" b="1"/>
              </a:br>
              <a:r>
                <a:rPr lang="de-DE" altLang="de-DE" sz="1400" b="1"/>
                <a:t>innerhalb einer Halogenlampe</a:t>
              </a:r>
            </a:p>
          </p:txBody>
        </p:sp>
      </p:grpSp>
      <p:sp>
        <p:nvSpPr>
          <p:cNvPr id="37896" name="Text Box 7">
            <a:extLst>
              <a:ext uri="{FF2B5EF4-FFF2-40B4-BE49-F238E27FC236}">
                <a16:creationId xmlns:a16="http://schemas.microsoft.com/office/drawing/2014/main" id="{DE16C8AF-5BC2-724D-B4D9-5FA6D7B72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5–5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Bild 33" descr="Beleuchtung_Folie_06.jpg">
            <a:extLst>
              <a:ext uri="{FF2B5EF4-FFF2-40B4-BE49-F238E27FC236}">
                <a16:creationId xmlns:a16="http://schemas.microsoft.com/office/drawing/2014/main" id="{EDB097C9-9AD2-E142-98C3-FC5D9EC7D6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1" t="61150" r="16435" b="11893"/>
          <a:stretch>
            <a:fillRect/>
          </a:stretch>
        </p:blipFill>
        <p:spPr bwMode="auto">
          <a:xfrm>
            <a:off x="2286000" y="4648200"/>
            <a:ext cx="6096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8" name="Bild 33" descr="Beleuchtung_Folie_06.jpg">
            <a:extLst>
              <a:ext uri="{FF2B5EF4-FFF2-40B4-BE49-F238E27FC236}">
                <a16:creationId xmlns:a16="http://schemas.microsoft.com/office/drawing/2014/main" id="{242669A4-5577-9B43-8F73-FB7F914DFD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1" t="21295" r="690" b="39047"/>
          <a:stretch>
            <a:fillRect/>
          </a:stretch>
        </p:blipFill>
        <p:spPr bwMode="auto">
          <a:xfrm>
            <a:off x="1689100" y="1371600"/>
            <a:ext cx="7454900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Fußzeilenplatzhalter 3">
            <a:extLst>
              <a:ext uri="{FF2B5EF4-FFF2-40B4-BE49-F238E27FC236}">
                <a16:creationId xmlns:a16="http://schemas.microsoft.com/office/drawing/2014/main" id="{1B0285A6-C17C-8045-AE93-1CF3B2487F1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39940" name="Rectangle 2">
            <a:extLst>
              <a:ext uri="{FF2B5EF4-FFF2-40B4-BE49-F238E27FC236}">
                <a16:creationId xmlns:a16="http://schemas.microsoft.com/office/drawing/2014/main" id="{E9BB4193-EC06-3048-9886-963D056230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Mittelstufe | 5 Beleuchtung</a:t>
            </a:r>
            <a:br>
              <a:rPr lang="de-DE" altLang="de-DE" sz="1800"/>
            </a:br>
            <a:r>
              <a:rPr lang="de-DE" altLang="de-DE" sz="1600" b="1"/>
              <a:t>Aufbau einer Energiesparlampe</a:t>
            </a:r>
          </a:p>
        </p:txBody>
      </p:sp>
      <p:sp>
        <p:nvSpPr>
          <p:cNvPr id="39941" name="Rectangle 35">
            <a:extLst>
              <a:ext uri="{FF2B5EF4-FFF2-40B4-BE49-F238E27FC236}">
                <a16:creationId xmlns:a16="http://schemas.microsoft.com/office/drawing/2014/main" id="{09937925-1340-E84B-9A2A-3685AF3F0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4113" y="3381375"/>
            <a:ext cx="2325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Elektronen</a:t>
            </a:r>
          </a:p>
        </p:txBody>
      </p:sp>
      <p:sp>
        <p:nvSpPr>
          <p:cNvPr id="39942" name="Rectangle 35">
            <a:extLst>
              <a:ext uri="{FF2B5EF4-FFF2-40B4-BE49-F238E27FC236}">
                <a16:creationId xmlns:a16="http://schemas.microsoft.com/office/drawing/2014/main" id="{1FEF247E-2BB7-7F47-986F-DC98BB81F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0825" y="4143375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Glasröhre</a:t>
            </a:r>
          </a:p>
        </p:txBody>
      </p:sp>
      <p:sp>
        <p:nvSpPr>
          <p:cNvPr id="39943" name="Rectangle 35">
            <a:extLst>
              <a:ext uri="{FF2B5EF4-FFF2-40B4-BE49-F238E27FC236}">
                <a16:creationId xmlns:a16="http://schemas.microsoft.com/office/drawing/2014/main" id="{CE5C8953-605E-144A-B9B7-2331029D7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9425" y="4143375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Sichtbares Licht</a:t>
            </a:r>
          </a:p>
        </p:txBody>
      </p:sp>
      <p:sp>
        <p:nvSpPr>
          <p:cNvPr id="39944" name="Rectangle 35">
            <a:extLst>
              <a:ext uri="{FF2B5EF4-FFF2-40B4-BE49-F238E27FC236}">
                <a16:creationId xmlns:a16="http://schemas.microsoft.com/office/drawing/2014/main" id="{72EB8ED7-A075-8C4B-9FBD-5605261D5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6513" y="4343400"/>
            <a:ext cx="2325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Quecksilberatom</a:t>
            </a:r>
          </a:p>
        </p:txBody>
      </p:sp>
      <p:grpSp>
        <p:nvGrpSpPr>
          <p:cNvPr id="39945" name="Gruppierung 6">
            <a:extLst>
              <a:ext uri="{FF2B5EF4-FFF2-40B4-BE49-F238E27FC236}">
                <a16:creationId xmlns:a16="http://schemas.microsoft.com/office/drawing/2014/main" id="{AFA4FE48-56BC-7742-AF8E-F574FED9E46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489450" y="3181350"/>
            <a:ext cx="762000" cy="1219200"/>
            <a:chOff x="3132000" y="2174875"/>
            <a:chExt cx="762000" cy="1219200"/>
          </a:xfrm>
        </p:grpSpPr>
        <p:sp>
          <p:nvSpPr>
            <p:cNvPr id="39973" name="Oval 17">
              <a:extLst>
                <a:ext uri="{FF2B5EF4-FFF2-40B4-BE49-F238E27FC236}">
                  <a16:creationId xmlns:a16="http://schemas.microsoft.com/office/drawing/2014/main" id="{626DEDEE-BD8D-B14B-80CD-46F7CE69C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39974" name="Gerade Verbindung 18">
              <a:extLst>
                <a:ext uri="{FF2B5EF4-FFF2-40B4-BE49-F238E27FC236}">
                  <a16:creationId xmlns:a16="http://schemas.microsoft.com/office/drawing/2014/main" id="{A4D11111-B7FB-7749-B2CC-C1A5CD541FD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2964984" y="2465059"/>
              <a:ext cx="1164432" cy="69360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9946" name="Gruppierung 6">
            <a:extLst>
              <a:ext uri="{FF2B5EF4-FFF2-40B4-BE49-F238E27FC236}">
                <a16:creationId xmlns:a16="http://schemas.microsoft.com/office/drawing/2014/main" id="{B94FC956-9EF4-584B-9356-2F109A961928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3657600"/>
            <a:ext cx="533400" cy="457200"/>
            <a:chOff x="3132000" y="2174875"/>
            <a:chExt cx="533400" cy="457200"/>
          </a:xfrm>
        </p:grpSpPr>
        <p:sp>
          <p:nvSpPr>
            <p:cNvPr id="39971" name="Oval 22">
              <a:extLst>
                <a:ext uri="{FF2B5EF4-FFF2-40B4-BE49-F238E27FC236}">
                  <a16:creationId xmlns:a16="http://schemas.microsoft.com/office/drawing/2014/main" id="{726CC200-F95C-BE43-A196-D4EBA61188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39972" name="Gerade Verbindung 23">
              <a:extLst>
                <a:ext uri="{FF2B5EF4-FFF2-40B4-BE49-F238E27FC236}">
                  <a16:creationId xmlns:a16="http://schemas.microsoft.com/office/drawing/2014/main" id="{92CAEC55-1117-7A47-A63B-505378D0DB5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3200400" y="2229643"/>
              <a:ext cx="465000" cy="40243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9947" name="Gruppierung 6">
            <a:extLst>
              <a:ext uri="{FF2B5EF4-FFF2-40B4-BE49-F238E27FC236}">
                <a16:creationId xmlns:a16="http://schemas.microsoft.com/office/drawing/2014/main" id="{C5859AD8-8580-2549-835A-8042F724AC85}"/>
              </a:ext>
            </a:extLst>
          </p:cNvPr>
          <p:cNvGrpSpPr>
            <a:grpSpLocks/>
          </p:cNvGrpSpPr>
          <p:nvPr/>
        </p:nvGrpSpPr>
        <p:grpSpPr bwMode="auto">
          <a:xfrm>
            <a:off x="2209800" y="3429000"/>
            <a:ext cx="606425" cy="762000"/>
            <a:chOff x="2636702" y="2174875"/>
            <a:chExt cx="606422" cy="762000"/>
          </a:xfrm>
        </p:grpSpPr>
        <p:sp>
          <p:nvSpPr>
            <p:cNvPr id="39969" name="Oval 26">
              <a:extLst>
                <a:ext uri="{FF2B5EF4-FFF2-40B4-BE49-F238E27FC236}">
                  <a16:creationId xmlns:a16="http://schemas.microsoft.com/office/drawing/2014/main" id="{6D25A6DF-3F98-2E4A-AA6B-FF1971459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39970" name="Gerade Verbindung 27">
              <a:extLst>
                <a:ext uri="{FF2B5EF4-FFF2-40B4-BE49-F238E27FC236}">
                  <a16:creationId xmlns:a16="http://schemas.microsoft.com/office/drawing/2014/main" id="{7CD60E96-F2B6-0845-B870-8D6E1D6B83B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2564935" y="2301411"/>
              <a:ext cx="707231" cy="563697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9948" name="Rectangle 35">
            <a:extLst>
              <a:ext uri="{FF2B5EF4-FFF2-40B4-BE49-F238E27FC236}">
                <a16:creationId xmlns:a16="http://schemas.microsoft.com/office/drawing/2014/main" id="{6C5FA718-70BA-2044-B627-95AD54EBB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4524375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Elektrode (Wolframdraht)</a:t>
            </a:r>
          </a:p>
        </p:txBody>
      </p:sp>
      <p:sp>
        <p:nvSpPr>
          <p:cNvPr id="39949" name="Rectangle 35">
            <a:extLst>
              <a:ext uri="{FF2B5EF4-FFF2-40B4-BE49-F238E27FC236}">
                <a16:creationId xmlns:a16="http://schemas.microsoft.com/office/drawing/2014/main" id="{800ECDF7-034B-DD49-8FDE-735DD5DB1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4825" y="4038600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Leuchtstoff</a:t>
            </a:r>
          </a:p>
        </p:txBody>
      </p:sp>
      <p:grpSp>
        <p:nvGrpSpPr>
          <p:cNvPr id="39950" name="Gruppierung 6">
            <a:extLst>
              <a:ext uri="{FF2B5EF4-FFF2-40B4-BE49-F238E27FC236}">
                <a16:creationId xmlns:a16="http://schemas.microsoft.com/office/drawing/2014/main" id="{D75AC3AE-BCB2-144A-A9F8-F04674C1DAD8}"/>
              </a:ext>
            </a:extLst>
          </p:cNvPr>
          <p:cNvGrpSpPr>
            <a:grpSpLocks/>
          </p:cNvGrpSpPr>
          <p:nvPr/>
        </p:nvGrpSpPr>
        <p:grpSpPr bwMode="auto">
          <a:xfrm>
            <a:off x="3465513" y="3352800"/>
            <a:ext cx="381000" cy="685800"/>
            <a:chOff x="2862125" y="2174875"/>
            <a:chExt cx="380999" cy="685800"/>
          </a:xfrm>
        </p:grpSpPr>
        <p:sp>
          <p:nvSpPr>
            <p:cNvPr id="39967" name="Oval 26">
              <a:extLst>
                <a:ext uri="{FF2B5EF4-FFF2-40B4-BE49-F238E27FC236}">
                  <a16:creationId xmlns:a16="http://schemas.microsoft.com/office/drawing/2014/main" id="{1001487E-A756-044F-B1A2-09684E684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39968" name="Gerade Verbindung 27">
              <a:extLst>
                <a:ext uri="{FF2B5EF4-FFF2-40B4-BE49-F238E27FC236}">
                  <a16:creationId xmlns:a16="http://schemas.microsoft.com/office/drawing/2014/main" id="{E57BB5BC-89F1-D245-82BC-C9C7D646301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2715748" y="2376026"/>
              <a:ext cx="631026" cy="33827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9951" name="Rectangle 35">
            <a:extLst>
              <a:ext uri="{FF2B5EF4-FFF2-40B4-BE49-F238E27FC236}">
                <a16:creationId xmlns:a16="http://schemas.microsoft.com/office/drawing/2014/main" id="{0A78AB3B-0387-9342-8421-53797BCC0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600" y="3886200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UV-Strahlung</a:t>
            </a:r>
          </a:p>
        </p:txBody>
      </p:sp>
      <p:grpSp>
        <p:nvGrpSpPr>
          <p:cNvPr id="39952" name="Gruppierung 6">
            <a:extLst>
              <a:ext uri="{FF2B5EF4-FFF2-40B4-BE49-F238E27FC236}">
                <a16:creationId xmlns:a16="http://schemas.microsoft.com/office/drawing/2014/main" id="{EA3B9A01-C2FD-014F-B66E-1B9114B14238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3165475"/>
            <a:ext cx="1498600" cy="774700"/>
            <a:chOff x="3211375" y="2292351"/>
            <a:chExt cx="1498600" cy="773907"/>
          </a:xfrm>
        </p:grpSpPr>
        <p:sp>
          <p:nvSpPr>
            <p:cNvPr id="39965" name="Oval 17">
              <a:extLst>
                <a:ext uri="{FF2B5EF4-FFF2-40B4-BE49-F238E27FC236}">
                  <a16:creationId xmlns:a16="http://schemas.microsoft.com/office/drawing/2014/main" id="{0D1D7115-5499-2947-A420-1CD9B2D9A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375" y="2292351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39966" name="Gerade Verbindung 18">
              <a:extLst>
                <a:ext uri="{FF2B5EF4-FFF2-40B4-BE49-F238E27FC236}">
                  <a16:creationId xmlns:a16="http://schemas.microsoft.com/office/drawing/2014/main" id="{82A0C93A-A36C-9744-A9C7-41566D56170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3254375" y="2359026"/>
              <a:ext cx="1455600" cy="70723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9953" name="Gruppierung 6">
            <a:extLst>
              <a:ext uri="{FF2B5EF4-FFF2-40B4-BE49-F238E27FC236}">
                <a16:creationId xmlns:a16="http://schemas.microsoft.com/office/drawing/2014/main" id="{C632F479-A496-154D-81CA-5F31CA505AA6}"/>
              </a:ext>
            </a:extLst>
          </p:cNvPr>
          <p:cNvGrpSpPr>
            <a:grpSpLocks/>
          </p:cNvGrpSpPr>
          <p:nvPr/>
        </p:nvGrpSpPr>
        <p:grpSpPr bwMode="auto">
          <a:xfrm>
            <a:off x="6437313" y="2743200"/>
            <a:ext cx="1143000" cy="609600"/>
            <a:chOff x="3132000" y="2174875"/>
            <a:chExt cx="1524000" cy="762000"/>
          </a:xfrm>
        </p:grpSpPr>
        <p:sp>
          <p:nvSpPr>
            <p:cNvPr id="39963" name="Oval 17">
              <a:extLst>
                <a:ext uri="{FF2B5EF4-FFF2-40B4-BE49-F238E27FC236}">
                  <a16:creationId xmlns:a16="http://schemas.microsoft.com/office/drawing/2014/main" id="{DF427445-9F8E-ED44-B306-A2AB95FD3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39964" name="Gerade Verbindung 18">
              <a:extLst>
                <a:ext uri="{FF2B5EF4-FFF2-40B4-BE49-F238E27FC236}">
                  <a16:creationId xmlns:a16="http://schemas.microsoft.com/office/drawing/2014/main" id="{D6D47A7E-1BF4-2D44-B38C-9475C974BF9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3200400" y="2229643"/>
              <a:ext cx="1455600" cy="70723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9954" name="Gruppierung 6">
            <a:extLst>
              <a:ext uri="{FF2B5EF4-FFF2-40B4-BE49-F238E27FC236}">
                <a16:creationId xmlns:a16="http://schemas.microsoft.com/office/drawing/2014/main" id="{9B67E5EA-C1D9-4541-B030-E12DA6562E7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590800" y="2819400"/>
            <a:ext cx="1103313" cy="1676400"/>
            <a:chOff x="3132000" y="2174875"/>
            <a:chExt cx="1103311" cy="1676400"/>
          </a:xfrm>
        </p:grpSpPr>
        <p:sp>
          <p:nvSpPr>
            <p:cNvPr id="39961" name="Oval 17">
              <a:extLst>
                <a:ext uri="{FF2B5EF4-FFF2-40B4-BE49-F238E27FC236}">
                  <a16:creationId xmlns:a16="http://schemas.microsoft.com/office/drawing/2014/main" id="{810EA2DD-88C1-C147-9CC7-831AA12C2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39962" name="Gerade Verbindung 18">
              <a:extLst>
                <a:ext uri="{FF2B5EF4-FFF2-40B4-BE49-F238E27FC236}">
                  <a16:creationId xmlns:a16="http://schemas.microsoft.com/office/drawing/2014/main" id="{5CEEDA05-369E-6443-B8F5-C2F4D6722D6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2907040" y="2523005"/>
              <a:ext cx="1621631" cy="103491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9955" name="Rectangle 35">
            <a:extLst>
              <a:ext uri="{FF2B5EF4-FFF2-40B4-BE49-F238E27FC236}">
                <a16:creationId xmlns:a16="http://schemas.microsoft.com/office/drawing/2014/main" id="{3F26E11D-9DE1-0A48-8645-978D26453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5829300"/>
            <a:ext cx="685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1</a:t>
            </a:r>
          </a:p>
        </p:txBody>
      </p:sp>
      <p:sp>
        <p:nvSpPr>
          <p:cNvPr id="39956" name="Rectangle 35">
            <a:extLst>
              <a:ext uri="{FF2B5EF4-FFF2-40B4-BE49-F238E27FC236}">
                <a16:creationId xmlns:a16="http://schemas.microsoft.com/office/drawing/2014/main" id="{17FD2280-E682-6643-BF9A-1CA16BF985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5845175"/>
            <a:ext cx="685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2</a:t>
            </a:r>
          </a:p>
        </p:txBody>
      </p:sp>
      <p:sp>
        <p:nvSpPr>
          <p:cNvPr id="39957" name="Rectangle 35">
            <a:extLst>
              <a:ext uri="{FF2B5EF4-FFF2-40B4-BE49-F238E27FC236}">
                <a16:creationId xmlns:a16="http://schemas.microsoft.com/office/drawing/2014/main" id="{272A9259-5D66-9842-BB8C-381A0A92C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0" y="5829300"/>
            <a:ext cx="685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3</a:t>
            </a:r>
          </a:p>
        </p:txBody>
      </p:sp>
      <p:sp>
        <p:nvSpPr>
          <p:cNvPr id="39958" name="Rectangle 35">
            <a:extLst>
              <a:ext uri="{FF2B5EF4-FFF2-40B4-BE49-F238E27FC236}">
                <a16:creationId xmlns:a16="http://schemas.microsoft.com/office/drawing/2014/main" id="{B2611EFD-AA4D-C346-859C-42E228B89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2900" y="5829300"/>
            <a:ext cx="685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4</a:t>
            </a:r>
          </a:p>
        </p:txBody>
      </p:sp>
      <p:sp>
        <p:nvSpPr>
          <p:cNvPr id="39959" name="Text Box 7">
            <a:extLst>
              <a:ext uri="{FF2B5EF4-FFF2-40B4-BE49-F238E27FC236}">
                <a16:creationId xmlns:a16="http://schemas.microsoft.com/office/drawing/2014/main" id="{1B96AF42-D0CE-4D40-B9FF-24B6337B0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5–6</a:t>
            </a:r>
          </a:p>
        </p:txBody>
      </p:sp>
      <p:sp>
        <p:nvSpPr>
          <p:cNvPr id="39960" name="Oval 17">
            <a:extLst>
              <a:ext uri="{FF2B5EF4-FFF2-40B4-BE49-F238E27FC236}">
                <a16:creationId xmlns:a16="http://schemas.microsoft.com/office/drawing/2014/main" id="{50A32988-5D2E-DC41-A0BC-3A529B0179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3663" y="2728913"/>
            <a:ext cx="111125" cy="111125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Bild 9" descr="Beleuchtung_Folie_03.jpg">
            <a:extLst>
              <a:ext uri="{FF2B5EF4-FFF2-40B4-BE49-F238E27FC236}">
                <a16:creationId xmlns:a16="http://schemas.microsoft.com/office/drawing/2014/main" id="{F2F2C8F6-A6A3-B34D-923F-E513ADF313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4" t="23813" r="23569" b="23813"/>
          <a:stretch>
            <a:fillRect/>
          </a:stretch>
        </p:blipFill>
        <p:spPr bwMode="auto">
          <a:xfrm>
            <a:off x="396875" y="1600200"/>
            <a:ext cx="7451725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Fußzeilenplatzhalter 3">
            <a:extLst>
              <a:ext uri="{FF2B5EF4-FFF2-40B4-BE49-F238E27FC236}">
                <a16:creationId xmlns:a16="http://schemas.microsoft.com/office/drawing/2014/main" id="{50889243-0CAB-784B-ABE6-570477D92B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FA11B9B2-6DE3-374E-B9DC-5AE1F962F7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5 Beleuchtung</a:t>
            </a:r>
            <a:br>
              <a:rPr lang="de-DE" altLang="de-DE" sz="1800"/>
            </a:br>
            <a:r>
              <a:rPr lang="de-DE" altLang="de-DE" sz="1600" b="1"/>
              <a:t>Chemie der Fluoreszenzlampen</a:t>
            </a:r>
          </a:p>
        </p:txBody>
      </p:sp>
      <p:sp>
        <p:nvSpPr>
          <p:cNvPr id="16" name="Rectangle 35">
            <a:extLst>
              <a:ext uri="{FF2B5EF4-FFF2-40B4-BE49-F238E27FC236}">
                <a16:creationId xmlns:a16="http://schemas.microsoft.com/office/drawing/2014/main" id="{8C982222-C277-F648-A290-01EC6D903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901825"/>
            <a:ext cx="1295400" cy="27622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200" b="1">
                <a:latin typeface="Arial" pitchFamily="-111" charset="0"/>
                <a:ea typeface="ＭＳ Ｐゴシック" pitchFamily="-111" charset="-128"/>
              </a:rPr>
              <a:t>Hg-Spektrum</a:t>
            </a:r>
          </a:p>
        </p:txBody>
      </p:sp>
      <p:sp>
        <p:nvSpPr>
          <p:cNvPr id="41989" name="Rectangle 35">
            <a:extLst>
              <a:ext uri="{FF2B5EF4-FFF2-40B4-BE49-F238E27FC236}">
                <a16:creationId xmlns:a16="http://schemas.microsoft.com/office/drawing/2014/main" id="{96827597-EF03-3F47-AD6E-3F3C74C54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3425825"/>
            <a:ext cx="16002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185 + 254 nm</a:t>
            </a:r>
          </a:p>
        </p:txBody>
      </p:sp>
      <p:sp>
        <p:nvSpPr>
          <p:cNvPr id="41990" name="Rectangle 35">
            <a:extLst>
              <a:ext uri="{FF2B5EF4-FFF2-40B4-BE49-F238E27FC236}">
                <a16:creationId xmlns:a16="http://schemas.microsoft.com/office/drawing/2014/main" id="{2447822A-0554-1149-935C-E43344A41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2598738"/>
            <a:ext cx="16764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400" b="1">
                <a:solidFill>
                  <a:srgbClr val="222268"/>
                </a:solidFill>
              </a:rPr>
              <a:t>B      450 nm</a:t>
            </a:r>
          </a:p>
          <a:p>
            <a:r>
              <a:rPr lang="de-DE" altLang="de-DE" sz="1400" b="1">
                <a:solidFill>
                  <a:srgbClr val="222268"/>
                </a:solidFill>
              </a:rPr>
              <a:t>BaMgAl</a:t>
            </a:r>
            <a:r>
              <a:rPr lang="de-DE" altLang="de-DE" sz="1400" b="1" baseline="-25000">
                <a:solidFill>
                  <a:srgbClr val="222268"/>
                </a:solidFill>
              </a:rPr>
              <a:t>10</a:t>
            </a:r>
            <a:r>
              <a:rPr lang="de-DE" altLang="de-DE" sz="1400" b="1">
                <a:solidFill>
                  <a:srgbClr val="222268"/>
                </a:solidFill>
              </a:rPr>
              <a:t>O17:Eu</a:t>
            </a:r>
          </a:p>
        </p:txBody>
      </p:sp>
      <p:sp>
        <p:nvSpPr>
          <p:cNvPr id="41991" name="Rectangle 35">
            <a:extLst>
              <a:ext uri="{FF2B5EF4-FFF2-40B4-BE49-F238E27FC236}">
                <a16:creationId xmlns:a16="http://schemas.microsoft.com/office/drawing/2014/main" id="{22C01C85-A05B-8948-BB30-BCD875451E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3425825"/>
            <a:ext cx="1676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400" b="1">
                <a:solidFill>
                  <a:srgbClr val="008000"/>
                </a:solidFill>
              </a:rPr>
              <a:t>G      545 nm</a:t>
            </a:r>
          </a:p>
          <a:p>
            <a:r>
              <a:rPr lang="de-DE" altLang="de-DE" sz="1400" b="1">
                <a:solidFill>
                  <a:srgbClr val="008000"/>
                </a:solidFill>
              </a:rPr>
              <a:t>LaPO</a:t>
            </a:r>
            <a:r>
              <a:rPr lang="de-DE" altLang="de-DE" sz="1400" b="1" baseline="-25000">
                <a:solidFill>
                  <a:srgbClr val="008000"/>
                </a:solidFill>
              </a:rPr>
              <a:t>4</a:t>
            </a:r>
            <a:r>
              <a:rPr lang="de-DE" altLang="de-DE" sz="1400" b="1">
                <a:solidFill>
                  <a:srgbClr val="008000"/>
                </a:solidFill>
              </a:rPr>
              <a:t>:Ce,Tb</a:t>
            </a:r>
          </a:p>
        </p:txBody>
      </p:sp>
      <p:sp>
        <p:nvSpPr>
          <p:cNvPr id="41992" name="Rectangle 35">
            <a:extLst>
              <a:ext uri="{FF2B5EF4-FFF2-40B4-BE49-F238E27FC236}">
                <a16:creationId xmlns:a16="http://schemas.microsoft.com/office/drawing/2014/main" id="{4F3C9928-9F39-9240-8DF3-B4059F98BA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4264025"/>
            <a:ext cx="1676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400" b="1">
                <a:solidFill>
                  <a:srgbClr val="D20000"/>
                </a:solidFill>
              </a:rPr>
              <a:t>R      610 nm</a:t>
            </a:r>
          </a:p>
          <a:p>
            <a:r>
              <a:rPr lang="de-DE" altLang="de-DE" sz="1400" b="1">
                <a:solidFill>
                  <a:srgbClr val="D20000"/>
                </a:solidFill>
              </a:rPr>
              <a:t>Y</a:t>
            </a:r>
            <a:r>
              <a:rPr lang="de-DE" altLang="de-DE" sz="1400" b="1" baseline="-25000">
                <a:solidFill>
                  <a:srgbClr val="D20000"/>
                </a:solidFill>
              </a:rPr>
              <a:t>2</a:t>
            </a:r>
            <a:r>
              <a:rPr lang="de-DE" altLang="de-DE" sz="1400" b="1">
                <a:solidFill>
                  <a:srgbClr val="D20000"/>
                </a:solidFill>
              </a:rPr>
              <a:t>O</a:t>
            </a:r>
            <a:r>
              <a:rPr lang="de-DE" altLang="de-DE" sz="1400" b="1" baseline="-25000">
                <a:solidFill>
                  <a:srgbClr val="D20000"/>
                </a:solidFill>
              </a:rPr>
              <a:t>3</a:t>
            </a:r>
            <a:r>
              <a:rPr lang="de-DE" altLang="de-DE" sz="1400" b="1">
                <a:solidFill>
                  <a:srgbClr val="D20000"/>
                </a:solidFill>
              </a:rPr>
              <a:t>:Eu</a:t>
            </a:r>
          </a:p>
        </p:txBody>
      </p:sp>
      <p:sp>
        <p:nvSpPr>
          <p:cNvPr id="41993" name="Rectangle 35">
            <a:extLst>
              <a:ext uri="{FF2B5EF4-FFF2-40B4-BE49-F238E27FC236}">
                <a16:creationId xmlns:a16="http://schemas.microsoft.com/office/drawing/2014/main" id="{5316A786-F98A-BB4D-97A3-2E2BA23486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6913" y="5591175"/>
            <a:ext cx="14112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Lampenglas</a:t>
            </a:r>
          </a:p>
        </p:txBody>
      </p:sp>
      <p:grpSp>
        <p:nvGrpSpPr>
          <p:cNvPr id="41994" name="Gruppierung 6">
            <a:extLst>
              <a:ext uri="{FF2B5EF4-FFF2-40B4-BE49-F238E27FC236}">
                <a16:creationId xmlns:a16="http://schemas.microsoft.com/office/drawing/2014/main" id="{28FCFF7E-C605-DF44-9E84-A3F2E074EF2E}"/>
              </a:ext>
            </a:extLst>
          </p:cNvPr>
          <p:cNvGrpSpPr>
            <a:grpSpLocks/>
          </p:cNvGrpSpPr>
          <p:nvPr/>
        </p:nvGrpSpPr>
        <p:grpSpPr bwMode="auto">
          <a:xfrm>
            <a:off x="6715125" y="4641850"/>
            <a:ext cx="600075" cy="996950"/>
            <a:chOff x="3141525" y="2168525"/>
            <a:chExt cx="600075" cy="996950"/>
          </a:xfrm>
        </p:grpSpPr>
        <p:sp>
          <p:nvSpPr>
            <p:cNvPr id="42000" name="Oval 17">
              <a:extLst>
                <a:ext uri="{FF2B5EF4-FFF2-40B4-BE49-F238E27FC236}">
                  <a16:creationId xmlns:a16="http://schemas.microsoft.com/office/drawing/2014/main" id="{FA38D0E4-69AE-3E48-BF49-529003437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1525" y="216852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42001" name="Gerade Verbindung 18">
              <a:extLst>
                <a:ext uri="{FF2B5EF4-FFF2-40B4-BE49-F238E27FC236}">
                  <a16:creationId xmlns:a16="http://schemas.microsoft.com/office/drawing/2014/main" id="{2C7D988F-E8E6-6845-886B-24A3569164A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3003084" y="2426959"/>
              <a:ext cx="935832" cy="54120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1995" name="Rectangle 35">
            <a:extLst>
              <a:ext uri="{FF2B5EF4-FFF2-40B4-BE49-F238E27FC236}">
                <a16:creationId xmlns:a16="http://schemas.microsoft.com/office/drawing/2014/main" id="{276A852F-4AC2-3E43-B05A-2B7718843D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5591175"/>
            <a:ext cx="1676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Leuchtstoffschicht</a:t>
            </a:r>
          </a:p>
        </p:txBody>
      </p:sp>
      <p:grpSp>
        <p:nvGrpSpPr>
          <p:cNvPr id="41996" name="Gruppierung 6">
            <a:extLst>
              <a:ext uri="{FF2B5EF4-FFF2-40B4-BE49-F238E27FC236}">
                <a16:creationId xmlns:a16="http://schemas.microsoft.com/office/drawing/2014/main" id="{0B82806B-0EF1-5140-A4CF-BB02BCC50D2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418138" y="4629150"/>
            <a:ext cx="749300" cy="906463"/>
            <a:chOff x="3133169" y="2155825"/>
            <a:chExt cx="823066" cy="905935"/>
          </a:xfrm>
        </p:grpSpPr>
        <p:sp>
          <p:nvSpPr>
            <p:cNvPr id="41998" name="Oval 17">
              <a:extLst>
                <a:ext uri="{FF2B5EF4-FFF2-40B4-BE49-F238E27FC236}">
                  <a16:creationId xmlns:a16="http://schemas.microsoft.com/office/drawing/2014/main" id="{710BB721-E1D6-4241-9364-C5AD45840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169" y="215582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41999" name="Gerade Verbindung 18">
              <a:extLst>
                <a:ext uri="{FF2B5EF4-FFF2-40B4-BE49-F238E27FC236}">
                  <a16:creationId xmlns:a16="http://schemas.microsoft.com/office/drawing/2014/main" id="{8928824D-7C44-9549-88B0-F93508E70FC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3141519" y="2247043"/>
              <a:ext cx="859632" cy="769801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1997" name="Text Box 7">
            <a:extLst>
              <a:ext uri="{FF2B5EF4-FFF2-40B4-BE49-F238E27FC236}">
                <a16:creationId xmlns:a16="http://schemas.microsoft.com/office/drawing/2014/main" id="{8B1194B5-C21C-C34D-AF19-9A20FBD5F2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5–7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Bild 17" descr="Term_Quecksilber.png">
            <a:extLst>
              <a:ext uri="{FF2B5EF4-FFF2-40B4-BE49-F238E27FC236}">
                <a16:creationId xmlns:a16="http://schemas.microsoft.com/office/drawing/2014/main" id="{A9C38115-E2BC-2E4C-AA72-BE6386018D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6" t="29488" r="50066" b="12524"/>
          <a:stretch>
            <a:fillRect/>
          </a:stretch>
        </p:blipFill>
        <p:spPr bwMode="auto">
          <a:xfrm>
            <a:off x="1252538" y="1447800"/>
            <a:ext cx="4233862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4" name="Fußzeilenplatzhalter 3">
            <a:extLst>
              <a:ext uri="{FF2B5EF4-FFF2-40B4-BE49-F238E27FC236}">
                <a16:creationId xmlns:a16="http://schemas.microsoft.com/office/drawing/2014/main" id="{32984252-A29B-0C4A-B866-E65893624A1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91F4E3FF-04BB-EC43-9CDA-9D8225B218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5 Beleuchtung</a:t>
            </a:r>
            <a:br>
              <a:rPr lang="de-DE" altLang="de-DE" sz="1800"/>
            </a:br>
            <a:r>
              <a:rPr lang="de-DE" altLang="de-DE" sz="1600" b="1"/>
              <a:t>Termschema von Quecksilber</a:t>
            </a:r>
          </a:p>
        </p:txBody>
      </p:sp>
      <p:sp>
        <p:nvSpPr>
          <p:cNvPr id="44036" name="Rectangle 35">
            <a:extLst>
              <a:ext uri="{FF2B5EF4-FFF2-40B4-BE49-F238E27FC236}">
                <a16:creationId xmlns:a16="http://schemas.microsoft.com/office/drawing/2014/main" id="{ADA7C7B6-178E-7C46-8DEB-6F32F6B35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6096000"/>
            <a:ext cx="2514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/>
              <a:t>* Wellenlängen in 10</a:t>
            </a:r>
            <a:r>
              <a:rPr lang="de-DE" altLang="de-DE" sz="1200" baseline="30000"/>
              <a:t>-10</a:t>
            </a:r>
            <a:r>
              <a:rPr lang="de-DE" altLang="de-DE" sz="1200"/>
              <a:t> m (Å)</a:t>
            </a:r>
            <a:endParaRPr lang="de-DE" altLang="de-DE" sz="1000" b="1"/>
          </a:p>
        </p:txBody>
      </p:sp>
      <p:sp>
        <p:nvSpPr>
          <p:cNvPr id="44037" name="Rectangle 35">
            <a:extLst>
              <a:ext uri="{FF2B5EF4-FFF2-40B4-BE49-F238E27FC236}">
                <a16:creationId xmlns:a16="http://schemas.microsoft.com/office/drawing/2014/main" id="{AD79BEE0-3074-E24E-B070-9C05AF642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2438400"/>
            <a:ext cx="2514600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/>
              <a:t>Grundzustandskonfiguration:</a:t>
            </a:r>
          </a:p>
          <a:p>
            <a:r>
              <a:rPr lang="de-DE" altLang="de-DE" sz="1200"/>
              <a:t>[Xe] 4f</a:t>
            </a:r>
            <a:r>
              <a:rPr lang="de-DE" altLang="de-DE" sz="1200" baseline="30000"/>
              <a:t>14</a:t>
            </a:r>
            <a:r>
              <a:rPr lang="de-DE" altLang="de-DE" sz="1200"/>
              <a:t> 5d</a:t>
            </a:r>
            <a:r>
              <a:rPr lang="de-DE" altLang="de-DE" sz="1200" baseline="30000"/>
              <a:t>10</a:t>
            </a:r>
            <a:r>
              <a:rPr lang="de-DE" altLang="de-DE" sz="1200"/>
              <a:t> 6s</a:t>
            </a:r>
            <a:r>
              <a:rPr lang="de-DE" altLang="de-DE" sz="1200" baseline="30000"/>
              <a:t>2</a:t>
            </a:r>
          </a:p>
          <a:p>
            <a:endParaRPr lang="de-DE" altLang="de-DE" sz="1200" baseline="30000"/>
          </a:p>
          <a:p>
            <a:r>
              <a:rPr lang="de-DE" altLang="de-DE" sz="1200"/>
              <a:t>Angeregter Zustand:</a:t>
            </a:r>
          </a:p>
          <a:p>
            <a:r>
              <a:rPr lang="de-DE" altLang="de-DE" sz="1200"/>
              <a:t>[Xe] 4f</a:t>
            </a:r>
            <a:r>
              <a:rPr lang="de-DE" altLang="de-DE" sz="1200" baseline="30000"/>
              <a:t>14</a:t>
            </a:r>
            <a:r>
              <a:rPr lang="de-DE" altLang="de-DE" sz="1200"/>
              <a:t> 5d</a:t>
            </a:r>
            <a:r>
              <a:rPr lang="de-DE" altLang="de-DE" sz="1200" baseline="30000"/>
              <a:t>10</a:t>
            </a:r>
            <a:r>
              <a:rPr lang="de-DE" altLang="de-DE" sz="1200"/>
              <a:t> 6s 6p</a:t>
            </a:r>
          </a:p>
          <a:p>
            <a:endParaRPr lang="de-DE" altLang="de-DE" sz="1200"/>
          </a:p>
          <a:p>
            <a:endParaRPr lang="de-DE" altLang="de-DE" sz="1200"/>
          </a:p>
          <a:p>
            <a:r>
              <a:rPr lang="de-DE" altLang="de-DE" sz="1200"/>
              <a:t>Singulett: </a:t>
            </a:r>
          </a:p>
          <a:p>
            <a:r>
              <a:rPr lang="de-DE" altLang="de-DE" sz="1200"/>
              <a:t>beide Spins der Elektronen </a:t>
            </a:r>
          </a:p>
          <a:p>
            <a:r>
              <a:rPr lang="de-DE" altLang="de-DE" sz="1200"/>
              <a:t>in der p–Schale antiparallel</a:t>
            </a:r>
          </a:p>
          <a:p>
            <a:endParaRPr lang="de-DE" altLang="de-DE" sz="1200"/>
          </a:p>
          <a:p>
            <a:r>
              <a:rPr lang="de-DE" altLang="de-DE" sz="1200"/>
              <a:t>Triplett: </a:t>
            </a:r>
          </a:p>
          <a:p>
            <a:r>
              <a:rPr lang="de-DE" altLang="de-DE" sz="1200"/>
              <a:t>beide Spins der Elektronen </a:t>
            </a:r>
          </a:p>
          <a:p>
            <a:r>
              <a:rPr lang="de-DE" altLang="de-DE" sz="1200"/>
              <a:t>in der p–Schale parallel</a:t>
            </a:r>
          </a:p>
          <a:p>
            <a:endParaRPr lang="de-DE" altLang="de-DE" sz="1200" b="1"/>
          </a:p>
          <a:p>
            <a:endParaRPr lang="de-DE" altLang="de-DE" sz="1000"/>
          </a:p>
          <a:p>
            <a:endParaRPr lang="de-DE" altLang="de-DE" sz="1000"/>
          </a:p>
          <a:p>
            <a:endParaRPr lang="de-DE" altLang="de-DE" sz="1000"/>
          </a:p>
          <a:p>
            <a:r>
              <a:rPr lang="de-DE" altLang="de-DE" sz="1000"/>
              <a:t>nach:  </a:t>
            </a:r>
          </a:p>
          <a:p>
            <a:r>
              <a:rPr lang="de-DE" altLang="de-DE" sz="1000"/>
              <a:t>Haken, Wolf, Atom- und Quantenphysik, Springer Verlag 1996</a:t>
            </a:r>
            <a:endParaRPr lang="de-DE" altLang="de-DE" sz="1000" b="1"/>
          </a:p>
        </p:txBody>
      </p:sp>
      <p:sp>
        <p:nvSpPr>
          <p:cNvPr id="44038" name="Textfeld 6">
            <a:extLst>
              <a:ext uri="{FF2B5EF4-FFF2-40B4-BE49-F238E27FC236}">
                <a16:creationId xmlns:a16="http://schemas.microsoft.com/office/drawing/2014/main" id="{F803C8B2-67DB-FC41-A886-F49C7201CF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900" y="4330700"/>
            <a:ext cx="381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/>
              <a:t>*</a:t>
            </a:r>
          </a:p>
        </p:txBody>
      </p:sp>
      <p:sp>
        <p:nvSpPr>
          <p:cNvPr id="44039" name="Textfeld 7">
            <a:extLst>
              <a:ext uri="{FF2B5EF4-FFF2-40B4-BE49-F238E27FC236}">
                <a16:creationId xmlns:a16="http://schemas.microsoft.com/office/drawing/2014/main" id="{829744EF-8DDC-164B-89A9-EEC13F5CEC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9950" y="4740275"/>
            <a:ext cx="381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/>
              <a:t>*</a:t>
            </a:r>
          </a:p>
        </p:txBody>
      </p:sp>
      <p:sp>
        <p:nvSpPr>
          <p:cNvPr id="44040" name="Text Box 7">
            <a:extLst>
              <a:ext uri="{FF2B5EF4-FFF2-40B4-BE49-F238E27FC236}">
                <a16:creationId xmlns:a16="http://schemas.microsoft.com/office/drawing/2014/main" id="{5AA625CD-FE3C-1E40-ABA5-9D89A6C98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5–8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Fußzeilenplatzhalter 3">
            <a:extLst>
              <a:ext uri="{FF2B5EF4-FFF2-40B4-BE49-F238E27FC236}">
                <a16:creationId xmlns:a16="http://schemas.microsoft.com/office/drawing/2014/main" id="{1983E4A4-091E-2148-A09D-EEC857D099F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89F4BF3E-E685-1747-8505-D05241A72E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5 Beleuchtung</a:t>
            </a:r>
            <a:br>
              <a:rPr lang="de-DE" altLang="de-DE" sz="1800"/>
            </a:br>
            <a:r>
              <a:rPr lang="de-DE" altLang="de-DE" sz="1600" b="1"/>
              <a:t>Oxidation des Luciferins durch das Enzym Luciferase</a:t>
            </a:r>
          </a:p>
        </p:txBody>
      </p:sp>
      <p:pic>
        <p:nvPicPr>
          <p:cNvPr id="46083" name="Bild 32" descr="100926905_Leuchtkäfer.jpg">
            <a:extLst>
              <a:ext uri="{FF2B5EF4-FFF2-40B4-BE49-F238E27FC236}">
                <a16:creationId xmlns:a16="http://schemas.microsoft.com/office/drawing/2014/main" id="{E8D84514-6746-4A48-BB68-181DAD0CDE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48" t="36504" r="29744" b="24336"/>
          <a:stretch>
            <a:fillRect/>
          </a:stretch>
        </p:blipFill>
        <p:spPr bwMode="auto">
          <a:xfrm>
            <a:off x="3276600" y="3703638"/>
            <a:ext cx="3244850" cy="223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Bild 13" descr="Luciferin-Luciferase.jpg">
            <a:extLst>
              <a:ext uri="{FF2B5EF4-FFF2-40B4-BE49-F238E27FC236}">
                <a16:creationId xmlns:a16="http://schemas.microsoft.com/office/drawing/2014/main" id="{64D548D4-38CE-4E46-87A4-630A44D60E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536825"/>
            <a:ext cx="68580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263BD942-849E-8047-9EB0-50B7E4E03097}"/>
              </a:ext>
            </a:extLst>
          </p:cNvPr>
          <p:cNvSpPr/>
          <p:nvPr/>
        </p:nvSpPr>
        <p:spPr bwMode="auto">
          <a:xfrm>
            <a:off x="1447800" y="1524000"/>
            <a:ext cx="2971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de-DE">
                <a:latin typeface="Arial" pitchFamily="-111" charset="0"/>
                <a:ea typeface="ＭＳ Ｐゴシック" pitchFamily="-111" charset="-128"/>
              </a:rPr>
              <a:t> </a:t>
            </a:r>
          </a:p>
        </p:txBody>
      </p:sp>
      <p:sp>
        <p:nvSpPr>
          <p:cNvPr id="46086" name="Rectangle 35">
            <a:extLst>
              <a:ext uri="{FF2B5EF4-FFF2-40B4-BE49-F238E27FC236}">
                <a16:creationId xmlns:a16="http://schemas.microsoft.com/office/drawing/2014/main" id="{D3F64C2D-A37C-4741-B41F-1C04E9FAD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1628775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Käfer-Luciferin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7991D43B-4532-634A-8A77-6CAC2F67B482}"/>
              </a:ext>
            </a:extLst>
          </p:cNvPr>
          <p:cNvSpPr/>
          <p:nvPr/>
        </p:nvSpPr>
        <p:spPr bwMode="auto">
          <a:xfrm>
            <a:off x="5638800" y="1524000"/>
            <a:ext cx="2971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de-DE">
              <a:latin typeface="Arial" pitchFamily="-111" charset="0"/>
              <a:ea typeface="ＭＳ Ｐゴシック" pitchFamily="-111" charset="-128"/>
            </a:endParaRPr>
          </a:p>
        </p:txBody>
      </p:sp>
      <p:sp>
        <p:nvSpPr>
          <p:cNvPr id="46088" name="Rectangle 35">
            <a:extLst>
              <a:ext uri="{FF2B5EF4-FFF2-40B4-BE49-F238E27FC236}">
                <a16:creationId xmlns:a16="http://schemas.microsoft.com/office/drawing/2014/main" id="{5A018499-17E1-CF4B-A901-080C29DD21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03913" y="1628775"/>
            <a:ext cx="2325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Oxyluciferin</a:t>
            </a:r>
          </a:p>
        </p:txBody>
      </p:sp>
      <p:sp>
        <p:nvSpPr>
          <p:cNvPr id="46089" name="Text Box 7">
            <a:extLst>
              <a:ext uri="{FF2B5EF4-FFF2-40B4-BE49-F238E27FC236}">
                <a16:creationId xmlns:a16="http://schemas.microsoft.com/office/drawing/2014/main" id="{20EC5B21-FBC2-3F43-A786-42C387193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5–9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Fußzeilenplatzhalter 3">
            <a:extLst>
              <a:ext uri="{FF2B5EF4-FFF2-40B4-BE49-F238E27FC236}">
                <a16:creationId xmlns:a16="http://schemas.microsoft.com/office/drawing/2014/main" id="{F9F410A9-81A3-EE48-A583-9A070E0A1F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48130" name="Rectangle 18">
            <a:extLst>
              <a:ext uri="{FF2B5EF4-FFF2-40B4-BE49-F238E27FC236}">
                <a16:creationId xmlns:a16="http://schemas.microsoft.com/office/drawing/2014/main" id="{3705AF47-6F1F-2149-9EB1-BA3E3DAF0F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2274888"/>
            <a:ext cx="7368480" cy="254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1973263" algn="l"/>
                <a:tab pos="51133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tabLst>
                <a:tab pos="1973263" algn="l"/>
                <a:tab pos="51133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tabLst>
                <a:tab pos="1973263" algn="l"/>
                <a:tab pos="51133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tabLst>
                <a:tab pos="1973263" algn="l"/>
                <a:tab pos="51133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tabLst>
                <a:tab pos="1973263" algn="l"/>
                <a:tab pos="51133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3263" algn="l"/>
                <a:tab pos="51133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3263" algn="l"/>
                <a:tab pos="51133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3263" algn="l"/>
                <a:tab pos="51133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973263" algn="l"/>
                <a:tab pos="51133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1000"/>
              </a:spcBef>
            </a:pPr>
            <a:r>
              <a:rPr lang="de-DE" altLang="de-DE" sz="1800"/>
              <a:t>Mehr als 90 Prozent geringerer Energieverbrauch</a:t>
            </a:r>
          </a:p>
          <a:p>
            <a:pPr>
              <a:spcBef>
                <a:spcPts val="1000"/>
              </a:spcBef>
            </a:pPr>
            <a:r>
              <a:rPr lang="de-DE" altLang="de-DE" sz="1800"/>
              <a:t>Lange Lebensdauer (bis zu 50.000 Stunden gegenüber </a:t>
            </a:r>
            <a:br>
              <a:rPr lang="de-DE" altLang="de-DE" sz="1800"/>
            </a:br>
            <a:r>
              <a:rPr lang="de-DE" altLang="de-DE" sz="1800"/>
              <a:t>500 bis 1.000 Stunden herkömmlicher Glühlampen)</a:t>
            </a:r>
          </a:p>
          <a:p>
            <a:pPr>
              <a:spcBef>
                <a:spcPts val="1000"/>
              </a:spcBef>
            </a:pPr>
            <a:r>
              <a:rPr lang="de-DE" altLang="de-DE" sz="1800"/>
              <a:t>Große Helligkeit (über 300 lm · W</a:t>
            </a:r>
            <a:r>
              <a:rPr lang="de-DE" altLang="de-DE" sz="1800" baseline="30000"/>
              <a:t>-1</a:t>
            </a:r>
            <a:r>
              <a:rPr lang="de-DE" altLang="de-DE" sz="1800"/>
              <a:t> (Lumen pro Watt) </a:t>
            </a:r>
            <a:br>
              <a:rPr lang="de-DE" altLang="de-DE" sz="1800"/>
            </a:br>
            <a:r>
              <a:rPr lang="de-DE" altLang="de-DE" sz="1800"/>
              <a:t>bei geringer Größe (Leuchtstofflampe: rund 50 lm · W</a:t>
            </a:r>
            <a:r>
              <a:rPr lang="de-DE" altLang="de-DE" sz="1800" baseline="30000"/>
              <a:t>-1</a:t>
            </a:r>
            <a:r>
              <a:rPr lang="de-DE" altLang="de-DE" sz="1800"/>
              <a:t>)</a:t>
            </a:r>
          </a:p>
          <a:p>
            <a:pPr>
              <a:spcBef>
                <a:spcPts val="1000"/>
              </a:spcBef>
            </a:pPr>
            <a:r>
              <a:rPr lang="de-DE" altLang="de-DE" sz="1800"/>
              <a:t>Breites Farbspektrum</a:t>
            </a:r>
          </a:p>
          <a:p>
            <a:pPr>
              <a:spcBef>
                <a:spcPts val="1000"/>
              </a:spcBef>
            </a:pPr>
            <a:r>
              <a:rPr lang="de-DE" altLang="de-DE" sz="1800"/>
              <a:t>Vielfältige Anwendungen		</a:t>
            </a:r>
          </a:p>
        </p:txBody>
      </p:sp>
      <p:grpSp>
        <p:nvGrpSpPr>
          <p:cNvPr id="48131" name="Gruppierung 16">
            <a:extLst>
              <a:ext uri="{FF2B5EF4-FFF2-40B4-BE49-F238E27FC236}">
                <a16:creationId xmlns:a16="http://schemas.microsoft.com/office/drawing/2014/main" id="{6375F754-E573-F442-B708-E855331F2851}"/>
              </a:ext>
            </a:extLst>
          </p:cNvPr>
          <p:cNvGrpSpPr>
            <a:grpSpLocks/>
          </p:cNvGrpSpPr>
          <p:nvPr/>
        </p:nvGrpSpPr>
        <p:grpSpPr bwMode="auto">
          <a:xfrm>
            <a:off x="1447800" y="2662238"/>
            <a:ext cx="7239000" cy="2134914"/>
            <a:chOff x="533400" y="2139950"/>
            <a:chExt cx="7937500" cy="2134914"/>
          </a:xfrm>
        </p:grpSpPr>
        <p:sp>
          <p:nvSpPr>
            <p:cNvPr id="48134" name="Line 23">
              <a:extLst>
                <a:ext uri="{FF2B5EF4-FFF2-40B4-BE49-F238E27FC236}">
                  <a16:creationId xmlns:a16="http://schemas.microsoft.com/office/drawing/2014/main" id="{D33A756F-F63E-0D4C-B04D-A1AF688146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2139950"/>
              <a:ext cx="7937500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135" name="Line 23">
              <a:extLst>
                <a:ext uri="{FF2B5EF4-FFF2-40B4-BE49-F238E27FC236}">
                  <a16:creationId xmlns:a16="http://schemas.microsoft.com/office/drawing/2014/main" id="{47675834-373B-C546-A61F-83BE254090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2834704"/>
              <a:ext cx="7937500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136" name="Line 23">
              <a:extLst>
                <a:ext uri="{FF2B5EF4-FFF2-40B4-BE49-F238E27FC236}">
                  <a16:creationId xmlns:a16="http://schemas.microsoft.com/office/drawing/2014/main" id="{F256DA64-6000-D843-A7EC-8A123A882D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3474764"/>
              <a:ext cx="7937500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137" name="Line 23">
              <a:extLst>
                <a:ext uri="{FF2B5EF4-FFF2-40B4-BE49-F238E27FC236}">
                  <a16:creationId xmlns:a16="http://schemas.microsoft.com/office/drawing/2014/main" id="{03A94BC3-18EF-C74A-81F4-DF97DE80FA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3874814"/>
              <a:ext cx="7937500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138" name="Line 23">
              <a:extLst>
                <a:ext uri="{FF2B5EF4-FFF2-40B4-BE49-F238E27FC236}">
                  <a16:creationId xmlns:a16="http://schemas.microsoft.com/office/drawing/2014/main" id="{D751D965-76D9-6E4F-9BAC-880B5A3E31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4274864"/>
              <a:ext cx="7937500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8132" name="Rectangle 2">
            <a:extLst>
              <a:ext uri="{FF2B5EF4-FFF2-40B4-BE49-F238E27FC236}">
                <a16:creationId xmlns:a16="http://schemas.microsoft.com/office/drawing/2014/main" id="{FF137C70-FC9C-7940-8D30-6DF5FCA852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5 Beleuchtung</a:t>
            </a:r>
            <a:br>
              <a:rPr lang="de-DE" altLang="de-DE" sz="1800"/>
            </a:br>
            <a:r>
              <a:rPr lang="de-DE" altLang="de-DE" sz="1600" b="1"/>
              <a:t>Vorteile von LED gegenüber konventionellen Leuchtmitteln</a:t>
            </a:r>
          </a:p>
        </p:txBody>
      </p:sp>
      <p:sp>
        <p:nvSpPr>
          <p:cNvPr id="48133" name="Text Box 7">
            <a:extLst>
              <a:ext uri="{FF2B5EF4-FFF2-40B4-BE49-F238E27FC236}">
                <a16:creationId xmlns:a16="http://schemas.microsoft.com/office/drawing/2014/main" id="{9915CA43-292F-9F46-B209-D01E24498D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5–10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Bild 16" descr="Chemie und Energie_Folie_06.jpg">
            <a:extLst>
              <a:ext uri="{FF2B5EF4-FFF2-40B4-BE49-F238E27FC236}">
                <a16:creationId xmlns:a16="http://schemas.microsoft.com/office/drawing/2014/main" id="{46BDC049-1E24-3940-94B2-FB884CA045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36" t="66675" r="30302" b="19051"/>
          <a:stretch>
            <a:fillRect/>
          </a:stretch>
        </p:blipFill>
        <p:spPr bwMode="auto">
          <a:xfrm>
            <a:off x="4913313" y="4864100"/>
            <a:ext cx="2413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8" name="Bild 16" descr="Chemie und Energie_Folie_06.jpg">
            <a:extLst>
              <a:ext uri="{FF2B5EF4-FFF2-40B4-BE49-F238E27FC236}">
                <a16:creationId xmlns:a16="http://schemas.microsoft.com/office/drawing/2014/main" id="{E37D5E2C-DAB6-C649-8C6F-054E4020EB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7" t="33337" r="16833" b="33337"/>
          <a:stretch>
            <a:fillRect/>
          </a:stretch>
        </p:blipFill>
        <p:spPr bwMode="auto">
          <a:xfrm>
            <a:off x="1179513" y="2514600"/>
            <a:ext cx="6373812" cy="215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Fußzeilenplatzhalter 3">
            <a:extLst>
              <a:ext uri="{FF2B5EF4-FFF2-40B4-BE49-F238E27FC236}">
                <a16:creationId xmlns:a16="http://schemas.microsoft.com/office/drawing/2014/main" id="{BCEF98EC-387C-C646-B807-C880DCF32A5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50180" name="Rectangle 2">
            <a:extLst>
              <a:ext uri="{FF2B5EF4-FFF2-40B4-BE49-F238E27FC236}">
                <a16:creationId xmlns:a16="http://schemas.microsoft.com/office/drawing/2014/main" id="{21399860-32F6-1341-9504-B3AF3864D2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5 Beleuchtung</a:t>
            </a:r>
            <a:br>
              <a:rPr lang="de-DE" altLang="de-DE" sz="1800"/>
            </a:br>
            <a:r>
              <a:rPr lang="de-DE" altLang="de-DE" sz="1600" b="1"/>
              <a:t>Aufbau einer LED</a:t>
            </a:r>
          </a:p>
        </p:txBody>
      </p:sp>
      <p:sp>
        <p:nvSpPr>
          <p:cNvPr id="50181" name="Rectangle 35">
            <a:extLst>
              <a:ext uri="{FF2B5EF4-FFF2-40B4-BE49-F238E27FC236}">
                <a16:creationId xmlns:a16="http://schemas.microsoft.com/office/drawing/2014/main" id="{82FC672C-E739-5342-BDAA-C3AABF322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5825" y="2544763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Halbleiterchip</a:t>
            </a:r>
          </a:p>
        </p:txBody>
      </p:sp>
      <p:sp>
        <p:nvSpPr>
          <p:cNvPr id="50182" name="Rectangle 35">
            <a:extLst>
              <a:ext uri="{FF2B5EF4-FFF2-40B4-BE49-F238E27FC236}">
                <a16:creationId xmlns:a16="http://schemas.microsoft.com/office/drawing/2014/main" id="{87E29203-6BA3-C54B-9CBE-03060FA46B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2724150"/>
            <a:ext cx="2325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Kathode</a:t>
            </a:r>
          </a:p>
        </p:txBody>
      </p:sp>
      <p:sp>
        <p:nvSpPr>
          <p:cNvPr id="50183" name="Rectangle 35">
            <a:extLst>
              <a:ext uri="{FF2B5EF4-FFF2-40B4-BE49-F238E27FC236}">
                <a16:creationId xmlns:a16="http://schemas.microsoft.com/office/drawing/2014/main" id="{3BAEB6CE-0B17-4E46-A13A-8FBB356C3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6538" y="4373563"/>
            <a:ext cx="2325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Anode</a:t>
            </a:r>
          </a:p>
        </p:txBody>
      </p:sp>
      <p:sp>
        <p:nvSpPr>
          <p:cNvPr id="50184" name="Rectangle 35">
            <a:extLst>
              <a:ext uri="{FF2B5EF4-FFF2-40B4-BE49-F238E27FC236}">
                <a16:creationId xmlns:a16="http://schemas.microsoft.com/office/drawing/2014/main" id="{EFC4099D-5766-8443-9035-75969292FB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0025" y="4830763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Kontaktdraht</a:t>
            </a:r>
          </a:p>
        </p:txBody>
      </p:sp>
      <p:sp>
        <p:nvSpPr>
          <p:cNvPr id="50185" name="Rectangle 35">
            <a:extLst>
              <a:ext uri="{FF2B5EF4-FFF2-40B4-BE49-F238E27FC236}">
                <a16:creationId xmlns:a16="http://schemas.microsoft.com/office/drawing/2014/main" id="{06844419-791D-EF4C-8EA6-D7D92D239C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4113" y="3487738"/>
            <a:ext cx="2325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Linse</a:t>
            </a:r>
          </a:p>
        </p:txBody>
      </p:sp>
      <p:grpSp>
        <p:nvGrpSpPr>
          <p:cNvPr id="50186" name="Gruppierung 6">
            <a:extLst>
              <a:ext uri="{FF2B5EF4-FFF2-40B4-BE49-F238E27FC236}">
                <a16:creationId xmlns:a16="http://schemas.microsoft.com/office/drawing/2014/main" id="{53630829-6FD9-B642-8751-C24B50AA0F63}"/>
              </a:ext>
            </a:extLst>
          </p:cNvPr>
          <p:cNvGrpSpPr>
            <a:grpSpLocks/>
          </p:cNvGrpSpPr>
          <p:nvPr/>
        </p:nvGrpSpPr>
        <p:grpSpPr bwMode="auto">
          <a:xfrm>
            <a:off x="5972175" y="2773363"/>
            <a:ext cx="1227138" cy="825500"/>
            <a:chOff x="3132000" y="1460842"/>
            <a:chExt cx="1227092" cy="825157"/>
          </a:xfrm>
        </p:grpSpPr>
        <p:sp>
          <p:nvSpPr>
            <p:cNvPr id="50191" name="Oval 7">
              <a:extLst>
                <a:ext uri="{FF2B5EF4-FFF2-40B4-BE49-F238E27FC236}">
                  <a16:creationId xmlns:a16="http://schemas.microsoft.com/office/drawing/2014/main" id="{DC9A374B-9D89-F842-9CB2-DFFB65296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50192" name="Gerade Verbindung 8">
              <a:extLst>
                <a:ext uri="{FF2B5EF4-FFF2-40B4-BE49-F238E27FC236}">
                  <a16:creationId xmlns:a16="http://schemas.microsoft.com/office/drawing/2014/main" id="{9971BC0B-955C-6147-9C2A-24EAA18DF4F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V="1">
              <a:off x="3200402" y="1460842"/>
              <a:ext cx="1158690" cy="76880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0187" name="Gruppierung 6">
            <a:extLst>
              <a:ext uri="{FF2B5EF4-FFF2-40B4-BE49-F238E27FC236}">
                <a16:creationId xmlns:a16="http://schemas.microsoft.com/office/drawing/2014/main" id="{CC507488-46F0-AB49-9C93-FFA861FCEFCD}"/>
              </a:ext>
            </a:extLst>
          </p:cNvPr>
          <p:cNvGrpSpPr>
            <a:grpSpLocks/>
          </p:cNvGrpSpPr>
          <p:nvPr/>
        </p:nvGrpSpPr>
        <p:grpSpPr bwMode="auto">
          <a:xfrm>
            <a:off x="6115050" y="4005263"/>
            <a:ext cx="715963" cy="733425"/>
            <a:chOff x="3132000" y="2174875"/>
            <a:chExt cx="715912" cy="733424"/>
          </a:xfrm>
        </p:grpSpPr>
        <p:sp>
          <p:nvSpPr>
            <p:cNvPr id="50189" name="Oval 17">
              <a:extLst>
                <a:ext uri="{FF2B5EF4-FFF2-40B4-BE49-F238E27FC236}">
                  <a16:creationId xmlns:a16="http://schemas.microsoft.com/office/drawing/2014/main" id="{2041E56A-6C77-4B4F-BC6A-613977896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50190" name="Gerade Verbindung 18">
              <a:extLst>
                <a:ext uri="{FF2B5EF4-FFF2-40B4-BE49-F238E27FC236}">
                  <a16:creationId xmlns:a16="http://schemas.microsoft.com/office/drawing/2014/main" id="{D56BBC35-1F3F-2C4C-BD9E-A48361AB86B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3184828" y="2245215"/>
              <a:ext cx="678656" cy="64751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0188" name="Text Box 7">
            <a:extLst>
              <a:ext uri="{FF2B5EF4-FFF2-40B4-BE49-F238E27FC236}">
                <a16:creationId xmlns:a16="http://schemas.microsoft.com/office/drawing/2014/main" id="{46FCFAFA-E987-C345-9014-A555772A8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5–11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Bild 18" descr="Bandluecken_LED.png">
            <a:extLst>
              <a:ext uri="{FF2B5EF4-FFF2-40B4-BE49-F238E27FC236}">
                <a16:creationId xmlns:a16="http://schemas.microsoft.com/office/drawing/2014/main" id="{44F07A91-B5E7-4B4D-84F2-B19F43D042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3" t="20866" r="36230" b="33914"/>
          <a:stretch>
            <a:fillRect/>
          </a:stretch>
        </p:blipFill>
        <p:spPr bwMode="auto">
          <a:xfrm>
            <a:off x="1241425" y="2286000"/>
            <a:ext cx="5006975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6" name="Fußzeilenplatzhalter 3">
            <a:extLst>
              <a:ext uri="{FF2B5EF4-FFF2-40B4-BE49-F238E27FC236}">
                <a16:creationId xmlns:a16="http://schemas.microsoft.com/office/drawing/2014/main" id="{FE61BA59-87F1-E949-9658-B6F0E62D22A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7078F8E9-B02A-9347-9423-84E32168B5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5 Beleuchtung</a:t>
            </a:r>
            <a:br>
              <a:rPr lang="de-DE" altLang="de-DE" sz="1800"/>
            </a:br>
            <a:r>
              <a:rPr lang="de-DE" altLang="de-DE" sz="1600" b="1"/>
              <a:t>Diskrete Emissionswellenlängen am Beispiel des Bändermodells </a:t>
            </a:r>
          </a:p>
        </p:txBody>
      </p:sp>
      <p:sp>
        <p:nvSpPr>
          <p:cNvPr id="52228" name="Rectangle 35">
            <a:extLst>
              <a:ext uri="{FF2B5EF4-FFF2-40B4-BE49-F238E27FC236}">
                <a16:creationId xmlns:a16="http://schemas.microsoft.com/office/drawing/2014/main" id="{A2E3DA67-C7D8-2948-A5D6-8D9CF7330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1000" y="2209800"/>
            <a:ext cx="1103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p-leitend</a:t>
            </a:r>
          </a:p>
        </p:txBody>
      </p:sp>
      <p:sp>
        <p:nvSpPr>
          <p:cNvPr id="52229" name="Rectangle 35">
            <a:extLst>
              <a:ext uri="{FF2B5EF4-FFF2-40B4-BE49-F238E27FC236}">
                <a16:creationId xmlns:a16="http://schemas.microsoft.com/office/drawing/2014/main" id="{7545062D-0176-C24F-ABEF-DEC542567E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3638" y="3505200"/>
            <a:ext cx="5286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W</a:t>
            </a:r>
            <a:r>
              <a:rPr lang="de-DE" altLang="de-DE" sz="1200" b="1" baseline="-25000"/>
              <a:t>G</a:t>
            </a:r>
          </a:p>
        </p:txBody>
      </p:sp>
      <p:sp>
        <p:nvSpPr>
          <p:cNvPr id="52230" name="Rectangle 35">
            <a:extLst>
              <a:ext uri="{FF2B5EF4-FFF2-40B4-BE49-F238E27FC236}">
                <a16:creationId xmlns:a16="http://schemas.microsoft.com/office/drawing/2014/main" id="{25EADE23-4D2F-CB49-A897-6C9C098A88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2600" y="2209800"/>
            <a:ext cx="1103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n-leitend</a:t>
            </a:r>
          </a:p>
        </p:txBody>
      </p:sp>
      <p:sp>
        <p:nvSpPr>
          <p:cNvPr id="52231" name="Rectangle 35">
            <a:extLst>
              <a:ext uri="{FF2B5EF4-FFF2-40B4-BE49-F238E27FC236}">
                <a16:creationId xmlns:a16="http://schemas.microsoft.com/office/drawing/2014/main" id="{AEF46276-41D3-D04C-BCF4-A6A41E7D0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3288" y="2725738"/>
            <a:ext cx="145891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Leitungsband</a:t>
            </a:r>
          </a:p>
        </p:txBody>
      </p:sp>
      <p:sp>
        <p:nvSpPr>
          <p:cNvPr id="52232" name="Rectangle 35">
            <a:extLst>
              <a:ext uri="{FF2B5EF4-FFF2-40B4-BE49-F238E27FC236}">
                <a16:creationId xmlns:a16="http://schemas.microsoft.com/office/drawing/2014/main" id="{0719A2A4-C938-6143-BFEA-3D9471239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25" y="3981450"/>
            <a:ext cx="12604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Valenzband</a:t>
            </a:r>
          </a:p>
        </p:txBody>
      </p:sp>
      <p:pic>
        <p:nvPicPr>
          <p:cNvPr id="52233" name="Bild 18" descr="Bandluecken_LED.png">
            <a:extLst>
              <a:ext uri="{FF2B5EF4-FFF2-40B4-BE49-F238E27FC236}">
                <a16:creationId xmlns:a16="http://schemas.microsoft.com/office/drawing/2014/main" id="{8A1A2DA9-161A-6F43-B86F-85DE61E352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03" t="30775" r="9419" b="53207"/>
          <a:stretch>
            <a:fillRect/>
          </a:stretch>
        </p:blipFill>
        <p:spPr bwMode="auto">
          <a:xfrm>
            <a:off x="6324600" y="2819400"/>
            <a:ext cx="179387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4" name="Text Box 7">
            <a:extLst>
              <a:ext uri="{FF2B5EF4-FFF2-40B4-BE49-F238E27FC236}">
                <a16:creationId xmlns:a16="http://schemas.microsoft.com/office/drawing/2014/main" id="{FB8E3A07-0A3F-C048-91EB-6D8602E6B4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5–12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C5AC57B-154C-0A45-8EA0-842B50202239}"/>
              </a:ext>
            </a:extLst>
          </p:cNvPr>
          <p:cNvGrpSpPr/>
          <p:nvPr/>
        </p:nvGrpSpPr>
        <p:grpSpPr>
          <a:xfrm>
            <a:off x="6324600" y="3683684"/>
            <a:ext cx="2567880" cy="761747"/>
            <a:chOff x="6324600" y="3683684"/>
            <a:chExt cx="2567880" cy="761747"/>
          </a:xfrm>
        </p:grpSpPr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0D742782-3882-1844-A0C4-C2B164227626}"/>
                </a:ext>
              </a:extLst>
            </p:cNvPr>
            <p:cNvSpPr txBox="1"/>
            <p:nvPr/>
          </p:nvSpPr>
          <p:spPr>
            <a:xfrm>
              <a:off x="6324600" y="3683684"/>
              <a:ext cx="2567880" cy="761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300"/>
                </a:spcAft>
                <a:tabLst>
                  <a:tab pos="217488" algn="l"/>
                </a:tabLst>
              </a:pPr>
              <a:r>
                <a:rPr lang="de-DE" sz="900"/>
                <a:t>W</a:t>
              </a:r>
              <a:r>
                <a:rPr lang="de-DE" sz="900" baseline="-25000"/>
                <a:t>G	</a:t>
              </a:r>
              <a:r>
                <a:rPr lang="de-DE" sz="900"/>
                <a:t>Energielücke in Elektronenvolt (eV)</a:t>
              </a:r>
            </a:p>
            <a:p>
              <a:pPr>
                <a:spcAft>
                  <a:spcPts val="300"/>
                </a:spcAft>
                <a:tabLst>
                  <a:tab pos="217488" algn="l"/>
                </a:tabLst>
              </a:pPr>
              <a:r>
                <a:rPr lang="de-DE" sz="900"/>
                <a:t>	Wellenlänge in </a:t>
              </a:r>
              <a:r>
                <a:rPr lang="de-DE" sz="900" err="1"/>
                <a:t>nm</a:t>
              </a:r>
              <a:endParaRPr lang="de-DE" sz="900"/>
            </a:p>
            <a:p>
              <a:pPr>
                <a:spcAft>
                  <a:spcPts val="300"/>
                </a:spcAft>
                <a:tabLst>
                  <a:tab pos="217488" algn="l"/>
                </a:tabLst>
              </a:pPr>
              <a:r>
                <a:rPr lang="de-DE" sz="900"/>
                <a:t>c</a:t>
              </a:r>
              <a:r>
                <a:rPr lang="de-DE" sz="900" baseline="-25000"/>
                <a:t>0</a:t>
              </a:r>
              <a:r>
                <a:rPr lang="de-DE" sz="900"/>
                <a:t> 	Lichtgeschwindigkeit (≈ 3 · 10</a:t>
              </a:r>
              <a:r>
                <a:rPr lang="de-DE" sz="900" baseline="30000"/>
                <a:t>8</a:t>
              </a:r>
              <a:r>
                <a:rPr lang="de-DE" sz="900"/>
                <a:t> m · s</a:t>
              </a:r>
              <a:r>
                <a:rPr lang="de-DE" sz="900" baseline="30000"/>
                <a:t>-1</a:t>
              </a:r>
              <a:r>
                <a:rPr lang="de-DE" sz="900"/>
                <a:t>)</a:t>
              </a:r>
            </a:p>
            <a:p>
              <a:pPr>
                <a:spcAft>
                  <a:spcPts val="300"/>
                </a:spcAft>
                <a:tabLst>
                  <a:tab pos="217488" algn="l"/>
                </a:tabLst>
              </a:pPr>
              <a:r>
                <a:rPr lang="de-DE" sz="900"/>
                <a:t>h 	Planck‘sche Konstante (6,63 · 10</a:t>
              </a:r>
              <a:r>
                <a:rPr lang="de-DE" sz="900" baseline="30000"/>
                <a:t>-34</a:t>
              </a:r>
              <a:r>
                <a:rPr lang="de-DE" sz="900"/>
                <a:t> J · s)</a:t>
              </a:r>
            </a:p>
          </p:txBody>
        </p:sp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D0257D50-1DAF-0742-A1E2-57CA64F542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15633" y="3937623"/>
              <a:ext cx="60774" cy="8765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ußzeilenplatzhalter 3">
            <a:extLst>
              <a:ext uri="{FF2B5EF4-FFF2-40B4-BE49-F238E27FC236}">
                <a16:creationId xmlns:a16="http://schemas.microsoft.com/office/drawing/2014/main" id="{4F5E92B5-2743-BD4E-B8B9-47AF03707B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/>
              <a:t>Informationsserie   –   Chemie – Schlüssel zur Energie von morgen</a:t>
            </a:r>
          </a:p>
        </p:txBody>
      </p:sp>
      <p:pic>
        <p:nvPicPr>
          <p:cNvPr id="17410" name="Bild 32" descr="Folien_Grafiken_Chemie und Energie_03.jpg">
            <a:extLst>
              <a:ext uri="{FF2B5EF4-FFF2-40B4-BE49-F238E27FC236}">
                <a16:creationId xmlns:a16="http://schemas.microsoft.com/office/drawing/2014/main" id="{4866A482-95A6-8146-B4B2-1967B3F10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7" t="17281" r="17535" b="4955"/>
          <a:stretch>
            <a:fillRect/>
          </a:stretch>
        </p:blipFill>
        <p:spPr bwMode="auto">
          <a:xfrm>
            <a:off x="2314575" y="1317625"/>
            <a:ext cx="5573713" cy="470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ectangle 35">
            <a:extLst>
              <a:ext uri="{FF2B5EF4-FFF2-40B4-BE49-F238E27FC236}">
                <a16:creationId xmlns:a16="http://schemas.microsoft.com/office/drawing/2014/main" id="{B9126883-C691-2B4F-A50A-7757BB301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1524000"/>
            <a:ext cx="2325688" cy="27622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200" b="1" dirty="0">
                <a:latin typeface="Arial" pitchFamily="-111" charset="0"/>
                <a:ea typeface="ＭＳ Ｐゴシック" pitchFamily="-111" charset="-128"/>
              </a:rPr>
              <a:t>Einstufige Reaktion</a:t>
            </a:r>
          </a:p>
        </p:txBody>
      </p:sp>
      <p:sp>
        <p:nvSpPr>
          <p:cNvPr id="18438" name="Rectangle 35">
            <a:extLst>
              <a:ext uri="{FF2B5EF4-FFF2-40B4-BE49-F238E27FC236}">
                <a16:creationId xmlns:a16="http://schemas.microsoft.com/office/drawing/2014/main" id="{1BF322D2-4830-794D-9F8D-D760BA62BA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4114800"/>
            <a:ext cx="2325688" cy="27622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200" b="1" dirty="0">
                <a:latin typeface="Arial" pitchFamily="-111" charset="0"/>
                <a:ea typeface="ＭＳ Ｐゴシック" pitchFamily="-111" charset="-128"/>
              </a:rPr>
              <a:t>Mehrstufige Reaktion</a:t>
            </a:r>
          </a:p>
        </p:txBody>
      </p:sp>
      <p:sp>
        <p:nvSpPr>
          <p:cNvPr id="17413" name="Rectangle 2">
            <a:extLst>
              <a:ext uri="{FF2B5EF4-FFF2-40B4-BE49-F238E27FC236}">
                <a16:creationId xmlns:a16="http://schemas.microsoft.com/office/drawing/2014/main" id="{1A9A283D-6966-4E42-9891-28F1E218F4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720725"/>
            <a:ext cx="87106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DE" altLang="de-DE" sz="1300" dirty="0"/>
              <a:t>Oberstufe | 3 Grundbegriffe der Energie</a:t>
            </a:r>
            <a:br>
              <a:rPr lang="de-DE" altLang="de-DE" sz="1800" dirty="0"/>
            </a:br>
            <a:r>
              <a:rPr lang="de-DE" altLang="de-DE" sz="1600" b="1" dirty="0"/>
              <a:t>Schematischer Ablauf ein- und mehrstufiger chemischer Reaktionen</a:t>
            </a:r>
          </a:p>
        </p:txBody>
      </p:sp>
      <p:sp>
        <p:nvSpPr>
          <p:cNvPr id="17414" name="Text Box 7">
            <a:extLst>
              <a:ext uri="{FF2B5EF4-FFF2-40B4-BE49-F238E27FC236}">
                <a16:creationId xmlns:a16="http://schemas.microsoft.com/office/drawing/2014/main" id="{908DD974-7D5B-9C4B-A966-8CDBAB714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>
                <a:ea typeface="ヒラギノ角ゴ Pro W3" panose="020B0300000000000000" pitchFamily="34" charset="-128"/>
              </a:rPr>
              <a:t>ABBILDUNG 3–2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Fußzeilenplatzhalter 3">
            <a:extLst>
              <a:ext uri="{FF2B5EF4-FFF2-40B4-BE49-F238E27FC236}">
                <a16:creationId xmlns:a16="http://schemas.microsoft.com/office/drawing/2014/main" id="{2136EDD3-A537-A741-8DCE-7221222AEEC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54274" name="Rectangle 2">
            <a:extLst>
              <a:ext uri="{FF2B5EF4-FFF2-40B4-BE49-F238E27FC236}">
                <a16:creationId xmlns:a16="http://schemas.microsoft.com/office/drawing/2014/main" id="{9A2C5A65-1867-3245-9E11-33C80F4EB0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5 Beleuchtung</a:t>
            </a:r>
            <a:br>
              <a:rPr lang="de-DE" altLang="de-DE" sz="1800"/>
            </a:br>
            <a:r>
              <a:rPr lang="de-DE" altLang="de-DE" sz="1600" b="1"/>
              <a:t>Historische Entwicklung anorganischer Leuchtdioden (LEDs)</a:t>
            </a:r>
          </a:p>
        </p:txBody>
      </p:sp>
      <p:sp>
        <p:nvSpPr>
          <p:cNvPr id="54275" name="Rectangle 35">
            <a:extLst>
              <a:ext uri="{FF2B5EF4-FFF2-40B4-BE49-F238E27FC236}">
                <a16:creationId xmlns:a16="http://schemas.microsoft.com/office/drawing/2014/main" id="{57C4648A-8F1F-7941-BF19-A94402BDD7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0913" y="4332288"/>
            <a:ext cx="1524000" cy="165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800" b="1"/>
              <a:t>1970</a:t>
            </a:r>
          </a:p>
          <a:p>
            <a:pPr algn="ctr">
              <a:lnSpc>
                <a:spcPct val="150000"/>
              </a:lnSpc>
            </a:pPr>
            <a:r>
              <a:rPr lang="de-DE" altLang="de-DE" sz="1600">
                <a:solidFill>
                  <a:srgbClr val="FF0000"/>
                </a:solidFill>
              </a:rPr>
              <a:t>GaAsP</a:t>
            </a:r>
          </a:p>
          <a:p>
            <a:pPr algn="ctr">
              <a:lnSpc>
                <a:spcPts val="2400"/>
              </a:lnSpc>
            </a:pPr>
            <a:r>
              <a:rPr lang="de-DE" altLang="de-DE" sz="1600"/>
              <a:t>&lt; 0,1 W</a:t>
            </a:r>
          </a:p>
          <a:p>
            <a:pPr algn="ctr">
              <a:lnSpc>
                <a:spcPts val="2400"/>
              </a:lnSpc>
            </a:pPr>
            <a:r>
              <a:rPr lang="de-DE" altLang="de-DE" sz="1600"/>
              <a:t>&lt; 0,1 lm</a:t>
            </a:r>
          </a:p>
          <a:p>
            <a:pPr algn="ctr">
              <a:lnSpc>
                <a:spcPts val="2400"/>
              </a:lnSpc>
            </a:pPr>
            <a:r>
              <a:rPr lang="de-DE" altLang="de-DE" sz="1600"/>
              <a:t>Gelb + Rot</a:t>
            </a:r>
          </a:p>
        </p:txBody>
      </p:sp>
      <p:sp>
        <p:nvSpPr>
          <p:cNvPr id="54276" name="Rectangle 35">
            <a:extLst>
              <a:ext uri="{FF2B5EF4-FFF2-40B4-BE49-F238E27FC236}">
                <a16:creationId xmlns:a16="http://schemas.microsoft.com/office/drawing/2014/main" id="{FC56F21C-16DA-FF42-88B6-EDAEA184B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1463" y="4360863"/>
            <a:ext cx="1981200" cy="1631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800" b="1"/>
              <a:t>2016</a:t>
            </a:r>
            <a:endParaRPr lang="de-DE" altLang="de-DE" sz="1800" b="1" dirty="0"/>
          </a:p>
          <a:p>
            <a:pPr algn="ctr">
              <a:lnSpc>
                <a:spcPct val="150000"/>
              </a:lnSpc>
            </a:pPr>
            <a:r>
              <a:rPr lang="de-DE" altLang="de-DE" sz="1600" dirty="0">
                <a:solidFill>
                  <a:srgbClr val="FF0000"/>
                </a:solidFill>
              </a:rPr>
              <a:t>Al </a:t>
            </a:r>
            <a:r>
              <a:rPr lang="de-DE" altLang="de-DE" sz="1600" dirty="0" err="1">
                <a:solidFill>
                  <a:srgbClr val="FF0000"/>
                </a:solidFill>
              </a:rPr>
              <a:t>lnGaP</a:t>
            </a:r>
            <a:r>
              <a:rPr lang="de-DE" altLang="de-DE" sz="1600" dirty="0"/>
              <a:t>, </a:t>
            </a:r>
            <a:r>
              <a:rPr lang="de-DE" altLang="de-DE" sz="1600" dirty="0">
                <a:solidFill>
                  <a:srgbClr val="000090"/>
                </a:solidFill>
              </a:rPr>
              <a:t>Al </a:t>
            </a:r>
            <a:r>
              <a:rPr lang="de-DE" altLang="de-DE" sz="1600" dirty="0" err="1">
                <a:solidFill>
                  <a:srgbClr val="000090"/>
                </a:solidFill>
              </a:rPr>
              <a:t>lnGaN</a:t>
            </a:r>
            <a:endParaRPr lang="de-DE" altLang="de-DE" sz="1600" dirty="0">
              <a:solidFill>
                <a:srgbClr val="000090"/>
              </a:solidFill>
            </a:endParaRPr>
          </a:p>
          <a:p>
            <a:pPr algn="ctr">
              <a:lnSpc>
                <a:spcPts val="2400"/>
              </a:lnSpc>
            </a:pPr>
            <a:r>
              <a:rPr lang="de-DE" altLang="de-DE" sz="1600" dirty="0"/>
              <a:t>0,6 – 10 W</a:t>
            </a:r>
          </a:p>
          <a:p>
            <a:pPr algn="ctr">
              <a:lnSpc>
                <a:spcPts val="2400"/>
              </a:lnSpc>
            </a:pPr>
            <a:r>
              <a:rPr lang="de-DE" altLang="de-DE" sz="1600" dirty="0"/>
              <a:t>10 – 150 lm</a:t>
            </a:r>
          </a:p>
          <a:p>
            <a:pPr algn="ctr">
              <a:lnSpc>
                <a:spcPts val="2400"/>
              </a:lnSpc>
            </a:pPr>
            <a:r>
              <a:rPr lang="de-DE" altLang="de-DE" sz="1600" dirty="0"/>
              <a:t>Alle Farben + UV</a:t>
            </a:r>
          </a:p>
        </p:txBody>
      </p:sp>
      <p:sp>
        <p:nvSpPr>
          <p:cNvPr id="54278" name="Text Box 7">
            <a:extLst>
              <a:ext uri="{FF2B5EF4-FFF2-40B4-BE49-F238E27FC236}">
                <a16:creationId xmlns:a16="http://schemas.microsoft.com/office/drawing/2014/main" id="{C8BEA5F5-8DD9-0D4C-B3A2-FC702BFB3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5–13</a:t>
            </a:r>
          </a:p>
        </p:txBody>
      </p:sp>
      <p:pic>
        <p:nvPicPr>
          <p:cNvPr id="54279" name="Bild 7" descr="359700_R_K_B_by_Klaus-Bouda_pixelio.de.jpg">
            <a:extLst>
              <a:ext uri="{FF2B5EF4-FFF2-40B4-BE49-F238E27FC236}">
                <a16:creationId xmlns:a16="http://schemas.microsoft.com/office/drawing/2014/main" id="{DF1BD771-530E-424F-ADA2-7BE0327C8C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060575"/>
            <a:ext cx="3041650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F353A012-7C40-F643-BDCF-2F01F442DD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750" t="13067" r="9546" b="9612"/>
          <a:stretch/>
        </p:blipFill>
        <p:spPr>
          <a:xfrm>
            <a:off x="4788820" y="2060575"/>
            <a:ext cx="3049588" cy="219233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Bild 20" descr="Beleuchtung_Festkoerperlichquellen.jpg">
            <a:extLst>
              <a:ext uri="{FF2B5EF4-FFF2-40B4-BE49-F238E27FC236}">
                <a16:creationId xmlns:a16="http://schemas.microsoft.com/office/drawing/2014/main" id="{877E609D-F64C-A241-A85A-BF55537FC9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6" t="18605" r="10539" b="32558"/>
          <a:stretch>
            <a:fillRect/>
          </a:stretch>
        </p:blipFill>
        <p:spPr bwMode="auto">
          <a:xfrm>
            <a:off x="1160463" y="1490663"/>
            <a:ext cx="7831137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2" name="Fußzeilenplatzhalter 3">
            <a:extLst>
              <a:ext uri="{FF2B5EF4-FFF2-40B4-BE49-F238E27FC236}">
                <a16:creationId xmlns:a16="http://schemas.microsoft.com/office/drawing/2014/main" id="{EF83F222-2346-2A43-9DDF-4638F5B219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56323" name="Rectangle 35">
            <a:extLst>
              <a:ext uri="{FF2B5EF4-FFF2-40B4-BE49-F238E27FC236}">
                <a16:creationId xmlns:a16="http://schemas.microsoft.com/office/drawing/2014/main" id="{6A0BB77E-5341-E547-96BA-0DE73C842A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2209800"/>
            <a:ext cx="1066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Leuchtstoff</a:t>
            </a:r>
          </a:p>
        </p:txBody>
      </p:sp>
      <p:grpSp>
        <p:nvGrpSpPr>
          <p:cNvPr id="56324" name="Gruppierung 6">
            <a:extLst>
              <a:ext uri="{FF2B5EF4-FFF2-40B4-BE49-F238E27FC236}">
                <a16:creationId xmlns:a16="http://schemas.microsoft.com/office/drawing/2014/main" id="{8E6B29AF-3E16-1E44-A776-7A517C8304F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752600" y="2590800"/>
            <a:ext cx="762000" cy="990600"/>
            <a:chOff x="3132000" y="1295812"/>
            <a:chExt cx="761971" cy="990187"/>
          </a:xfrm>
        </p:grpSpPr>
        <p:sp>
          <p:nvSpPr>
            <p:cNvPr id="56341" name="Oval 7">
              <a:extLst>
                <a:ext uri="{FF2B5EF4-FFF2-40B4-BE49-F238E27FC236}">
                  <a16:creationId xmlns:a16="http://schemas.microsoft.com/office/drawing/2014/main" id="{BC505AC7-CCAA-F847-A9AE-4495C750B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56342" name="Gerade Verbindung 8">
              <a:extLst>
                <a:ext uri="{FF2B5EF4-FFF2-40B4-BE49-F238E27FC236}">
                  <a16:creationId xmlns:a16="http://schemas.microsoft.com/office/drawing/2014/main" id="{A3F61D99-523A-E144-B20E-1DC406EA33A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3080271" y="1415942"/>
              <a:ext cx="933830" cy="69357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6325" name="Gruppierung 6">
            <a:extLst>
              <a:ext uri="{FF2B5EF4-FFF2-40B4-BE49-F238E27FC236}">
                <a16:creationId xmlns:a16="http://schemas.microsoft.com/office/drawing/2014/main" id="{E1398D14-3051-7641-A705-65D2DBBC45AE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3276600"/>
            <a:ext cx="457200" cy="990600"/>
            <a:chOff x="3132000" y="2174875"/>
            <a:chExt cx="457200" cy="990600"/>
          </a:xfrm>
        </p:grpSpPr>
        <p:sp>
          <p:nvSpPr>
            <p:cNvPr id="56339" name="Oval 17">
              <a:extLst>
                <a:ext uri="{FF2B5EF4-FFF2-40B4-BE49-F238E27FC236}">
                  <a16:creationId xmlns:a16="http://schemas.microsoft.com/office/drawing/2014/main" id="{D0AAAA39-F635-2E4D-B1D4-AC0188AF9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56340" name="Gerade Verbindung 18">
              <a:extLst>
                <a:ext uri="{FF2B5EF4-FFF2-40B4-BE49-F238E27FC236}">
                  <a16:creationId xmlns:a16="http://schemas.microsoft.com/office/drawing/2014/main" id="{218AB287-E89B-EF48-92BA-ED9ADAC8A3C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2926884" y="2503159"/>
              <a:ext cx="935832" cy="38880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6326" name="Rectangle 35">
            <a:extLst>
              <a:ext uri="{FF2B5EF4-FFF2-40B4-BE49-F238E27FC236}">
                <a16:creationId xmlns:a16="http://schemas.microsoft.com/office/drawing/2014/main" id="{6257C496-70FC-9C41-ADC0-7D63B5B303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4267200"/>
            <a:ext cx="990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Ag-Spiegel</a:t>
            </a:r>
          </a:p>
        </p:txBody>
      </p:sp>
      <p:sp>
        <p:nvSpPr>
          <p:cNvPr id="56327" name="Rectangle 35">
            <a:extLst>
              <a:ext uri="{FF2B5EF4-FFF2-40B4-BE49-F238E27FC236}">
                <a16:creationId xmlns:a16="http://schemas.microsoft.com/office/drawing/2014/main" id="{E597E606-E145-AF44-B862-0B829E4680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752975"/>
            <a:ext cx="990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Silicium</a:t>
            </a:r>
          </a:p>
        </p:txBody>
      </p:sp>
      <p:grpSp>
        <p:nvGrpSpPr>
          <p:cNvPr id="56328" name="Gruppierung 6">
            <a:extLst>
              <a:ext uri="{FF2B5EF4-FFF2-40B4-BE49-F238E27FC236}">
                <a16:creationId xmlns:a16="http://schemas.microsoft.com/office/drawing/2014/main" id="{CEB3CC2E-5FCE-F646-94B7-1C9A828961AF}"/>
              </a:ext>
            </a:extLst>
          </p:cNvPr>
          <p:cNvGrpSpPr>
            <a:grpSpLocks/>
          </p:cNvGrpSpPr>
          <p:nvPr/>
        </p:nvGrpSpPr>
        <p:grpSpPr bwMode="auto">
          <a:xfrm>
            <a:off x="3505200" y="3429000"/>
            <a:ext cx="381000" cy="1295400"/>
            <a:chOff x="3132000" y="2174875"/>
            <a:chExt cx="381000" cy="1295400"/>
          </a:xfrm>
        </p:grpSpPr>
        <p:sp>
          <p:nvSpPr>
            <p:cNvPr id="56337" name="Oval 17">
              <a:extLst>
                <a:ext uri="{FF2B5EF4-FFF2-40B4-BE49-F238E27FC236}">
                  <a16:creationId xmlns:a16="http://schemas.microsoft.com/office/drawing/2014/main" id="{94637AE6-27AB-2D4B-96AF-B13DAF13F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56338" name="Gerade Verbindung 18">
              <a:extLst>
                <a:ext uri="{FF2B5EF4-FFF2-40B4-BE49-F238E27FC236}">
                  <a16:creationId xmlns:a16="http://schemas.microsoft.com/office/drawing/2014/main" id="{98C0BBC5-6AE1-6745-B6AE-EC08410E968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2736384" y="2693659"/>
              <a:ext cx="1240632" cy="31260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6329" name="Rectangle 35">
            <a:extLst>
              <a:ext uri="{FF2B5EF4-FFF2-40B4-BE49-F238E27FC236}">
                <a16:creationId xmlns:a16="http://schemas.microsoft.com/office/drawing/2014/main" id="{67A4E939-83C6-A34C-BE93-3E78D5B80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648200"/>
            <a:ext cx="152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InGaN Chip</a:t>
            </a:r>
          </a:p>
        </p:txBody>
      </p:sp>
      <p:grpSp>
        <p:nvGrpSpPr>
          <p:cNvPr id="56330" name="Gruppierung 6">
            <a:extLst>
              <a:ext uri="{FF2B5EF4-FFF2-40B4-BE49-F238E27FC236}">
                <a16:creationId xmlns:a16="http://schemas.microsoft.com/office/drawing/2014/main" id="{E50B88FC-E0FA-084B-BF54-32E6EAD114D0}"/>
              </a:ext>
            </a:extLst>
          </p:cNvPr>
          <p:cNvGrpSpPr>
            <a:grpSpLocks/>
          </p:cNvGrpSpPr>
          <p:nvPr/>
        </p:nvGrpSpPr>
        <p:grpSpPr bwMode="auto">
          <a:xfrm>
            <a:off x="2743200" y="3857625"/>
            <a:ext cx="152400" cy="790575"/>
            <a:chOff x="3132000" y="2174875"/>
            <a:chExt cx="152401" cy="790575"/>
          </a:xfrm>
        </p:grpSpPr>
        <p:sp>
          <p:nvSpPr>
            <p:cNvPr id="56335" name="Oval 17">
              <a:extLst>
                <a:ext uri="{FF2B5EF4-FFF2-40B4-BE49-F238E27FC236}">
                  <a16:creationId xmlns:a16="http://schemas.microsoft.com/office/drawing/2014/main" id="{6BBDD67F-2A35-9F4B-B471-3652292E2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56336" name="Gerade Verbindung 18">
              <a:extLst>
                <a:ext uri="{FF2B5EF4-FFF2-40B4-BE49-F238E27FC236}">
                  <a16:creationId xmlns:a16="http://schemas.microsoft.com/office/drawing/2014/main" id="{B5739F55-E8FB-6E41-B788-E2D8CC44EB2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2874497" y="2555547"/>
              <a:ext cx="735807" cy="8400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6331" name="Rectangle 35">
            <a:extLst>
              <a:ext uri="{FF2B5EF4-FFF2-40B4-BE49-F238E27FC236}">
                <a16:creationId xmlns:a16="http://schemas.microsoft.com/office/drawing/2014/main" id="{6473F4A1-6358-B34F-9549-EE9FEA5BBE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5184775"/>
            <a:ext cx="40386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514600" indent="-2514600"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Blauer LED Chip: 	420 – 480 InGaN</a:t>
            </a:r>
          </a:p>
          <a:p>
            <a:pPr>
              <a:lnSpc>
                <a:spcPct val="150000"/>
              </a:lnSpc>
            </a:pPr>
            <a:r>
              <a:rPr lang="de-DE" altLang="de-DE" sz="1200" b="1"/>
              <a:t>Leuchtstoffschicht (Konverter): 	Gelb </a:t>
            </a:r>
          </a:p>
          <a:p>
            <a:r>
              <a:rPr lang="de-DE" altLang="de-DE" sz="1200" b="1"/>
              <a:t>	Gelb + Rot </a:t>
            </a:r>
          </a:p>
          <a:p>
            <a:r>
              <a:rPr lang="de-DE" altLang="de-DE" sz="1200" b="1"/>
              <a:t>	Grün + Rot 	</a:t>
            </a:r>
          </a:p>
        </p:txBody>
      </p:sp>
      <p:sp>
        <p:nvSpPr>
          <p:cNvPr id="56332" name="Rectangle 35">
            <a:extLst>
              <a:ext uri="{FF2B5EF4-FFF2-40B4-BE49-F238E27FC236}">
                <a16:creationId xmlns:a16="http://schemas.microsoft.com/office/drawing/2014/main" id="{BBF67440-F3F0-0945-9361-3BCAA1CA4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453063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514600" indent="-2514600"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0386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Kaltweiße Lichtquellen</a:t>
            </a:r>
          </a:p>
          <a:p>
            <a:r>
              <a:rPr lang="de-DE" altLang="de-DE" sz="1200" b="1"/>
              <a:t>Warmweiße Lichtquellen</a:t>
            </a:r>
          </a:p>
          <a:p>
            <a:r>
              <a:rPr lang="de-DE" altLang="de-DE" sz="1200" b="1"/>
              <a:t>Kalt- und warmweiße Lichtquellen</a:t>
            </a:r>
          </a:p>
        </p:txBody>
      </p:sp>
      <p:sp>
        <p:nvSpPr>
          <p:cNvPr id="56333" name="Rectangle 2">
            <a:extLst>
              <a:ext uri="{FF2B5EF4-FFF2-40B4-BE49-F238E27FC236}">
                <a16:creationId xmlns:a16="http://schemas.microsoft.com/office/drawing/2014/main" id="{8F820E37-C0D8-0C4E-9A12-CE13A811ED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5 Beleuchtung</a:t>
            </a:r>
            <a:br>
              <a:rPr lang="de-DE" altLang="de-DE" sz="1800"/>
            </a:br>
            <a:r>
              <a:rPr lang="de-DE" altLang="de-DE" sz="1600" b="1"/>
              <a:t>Funktionsprinzip von weißen LEDs</a:t>
            </a:r>
          </a:p>
        </p:txBody>
      </p:sp>
      <p:sp>
        <p:nvSpPr>
          <p:cNvPr id="56334" name="Text Box 7">
            <a:extLst>
              <a:ext uri="{FF2B5EF4-FFF2-40B4-BE49-F238E27FC236}">
                <a16:creationId xmlns:a16="http://schemas.microsoft.com/office/drawing/2014/main" id="{C3F947EE-7DD7-434E-8CB8-F203576508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5–14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Bild 26" descr="Chemie und Energie_Folie_07.jpg">
            <a:extLst>
              <a:ext uri="{FF2B5EF4-FFF2-40B4-BE49-F238E27FC236}">
                <a16:creationId xmlns:a16="http://schemas.microsoft.com/office/drawing/2014/main" id="{E180C621-4E9E-3B4B-B3DE-CE23B0E3D5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7" t="16217" r="836" b="9245"/>
          <a:stretch>
            <a:fillRect/>
          </a:stretch>
        </p:blipFill>
        <p:spPr bwMode="auto">
          <a:xfrm>
            <a:off x="1143000" y="1447800"/>
            <a:ext cx="7772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0" name="Fußzeilenplatzhalter 3">
            <a:extLst>
              <a:ext uri="{FF2B5EF4-FFF2-40B4-BE49-F238E27FC236}">
                <a16:creationId xmlns:a16="http://schemas.microsoft.com/office/drawing/2014/main" id="{B88B64E3-0CE1-D349-862D-7AF365A497F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58371" name="Rectangle 2">
            <a:extLst>
              <a:ext uri="{FF2B5EF4-FFF2-40B4-BE49-F238E27FC236}">
                <a16:creationId xmlns:a16="http://schemas.microsoft.com/office/drawing/2014/main" id="{F15D6377-52D6-EA41-84D0-6970DF8E8C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5 Beleuchtung</a:t>
            </a:r>
            <a:br>
              <a:rPr lang="de-DE" altLang="de-DE" sz="1800"/>
            </a:br>
            <a:r>
              <a:rPr lang="de-DE" altLang="de-DE" sz="1600" b="1"/>
              <a:t>Aufbau einer OLED</a:t>
            </a:r>
          </a:p>
        </p:txBody>
      </p:sp>
      <p:sp>
        <p:nvSpPr>
          <p:cNvPr id="58372" name="Rectangle 35">
            <a:extLst>
              <a:ext uri="{FF2B5EF4-FFF2-40B4-BE49-F238E27FC236}">
                <a16:creationId xmlns:a16="http://schemas.microsoft.com/office/drawing/2014/main" id="{4AE1035B-A303-A740-970C-398BB87EF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208213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Transparente Kathode</a:t>
            </a:r>
          </a:p>
        </p:txBody>
      </p:sp>
      <p:sp>
        <p:nvSpPr>
          <p:cNvPr id="58373" name="Rectangle 35">
            <a:extLst>
              <a:ext uri="{FF2B5EF4-FFF2-40B4-BE49-F238E27FC236}">
                <a16:creationId xmlns:a16="http://schemas.microsoft.com/office/drawing/2014/main" id="{850F1745-9C62-414C-8BED-517D97A2A5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4713" y="2362200"/>
            <a:ext cx="2325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Lichtaustritt</a:t>
            </a:r>
          </a:p>
        </p:txBody>
      </p:sp>
      <p:sp>
        <p:nvSpPr>
          <p:cNvPr id="58374" name="Rectangle 35">
            <a:extLst>
              <a:ext uri="{FF2B5EF4-FFF2-40B4-BE49-F238E27FC236}">
                <a16:creationId xmlns:a16="http://schemas.microsoft.com/office/drawing/2014/main" id="{BB2D5684-7772-2D45-82BC-1BDA89969B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8113" y="5532438"/>
            <a:ext cx="2325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Anode</a:t>
            </a:r>
          </a:p>
        </p:txBody>
      </p:sp>
      <p:sp>
        <p:nvSpPr>
          <p:cNvPr id="58375" name="Rectangle 35">
            <a:extLst>
              <a:ext uri="{FF2B5EF4-FFF2-40B4-BE49-F238E27FC236}">
                <a16:creationId xmlns:a16="http://schemas.microsoft.com/office/drawing/2014/main" id="{2C9ECD1C-D6C5-E245-83E2-3D66F3678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5380038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Organische Schichten</a:t>
            </a:r>
          </a:p>
        </p:txBody>
      </p:sp>
      <p:sp>
        <p:nvSpPr>
          <p:cNvPr id="58376" name="Rectangle 35">
            <a:extLst>
              <a:ext uri="{FF2B5EF4-FFF2-40B4-BE49-F238E27FC236}">
                <a16:creationId xmlns:a16="http://schemas.microsoft.com/office/drawing/2014/main" id="{6D54DFA6-E8DD-0247-9A20-56EAB5AF6E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2513" y="4570413"/>
            <a:ext cx="2325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Silicium Schichtträger</a:t>
            </a:r>
          </a:p>
        </p:txBody>
      </p:sp>
      <p:grpSp>
        <p:nvGrpSpPr>
          <p:cNvPr id="58377" name="Gruppierung 6">
            <a:extLst>
              <a:ext uri="{FF2B5EF4-FFF2-40B4-BE49-F238E27FC236}">
                <a16:creationId xmlns:a16="http://schemas.microsoft.com/office/drawing/2014/main" id="{9EB4B8AA-D791-B347-AF8D-406F77C1E70B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2484438"/>
            <a:ext cx="1331913" cy="928687"/>
            <a:chOff x="3132000" y="1357699"/>
            <a:chExt cx="1331862" cy="928300"/>
          </a:xfrm>
        </p:grpSpPr>
        <p:sp>
          <p:nvSpPr>
            <p:cNvPr id="58389" name="Oval 7">
              <a:extLst>
                <a:ext uri="{FF2B5EF4-FFF2-40B4-BE49-F238E27FC236}">
                  <a16:creationId xmlns:a16="http://schemas.microsoft.com/office/drawing/2014/main" id="{65C2155E-16AB-BE42-8327-34E53A7E7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58390" name="Gerade Verbindung 8">
              <a:extLst>
                <a:ext uri="{FF2B5EF4-FFF2-40B4-BE49-F238E27FC236}">
                  <a16:creationId xmlns:a16="http://schemas.microsoft.com/office/drawing/2014/main" id="{4365CE6F-D068-404D-B51B-E3C73BE97D6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V="1">
              <a:off x="3200400" y="1357699"/>
              <a:ext cx="1263462" cy="871944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8378" name="Gruppierung 6">
            <a:extLst>
              <a:ext uri="{FF2B5EF4-FFF2-40B4-BE49-F238E27FC236}">
                <a16:creationId xmlns:a16="http://schemas.microsoft.com/office/drawing/2014/main" id="{DD51FDBF-85BF-0F42-9803-3572EEDE1FA6}"/>
              </a:ext>
            </a:extLst>
          </p:cNvPr>
          <p:cNvGrpSpPr>
            <a:grpSpLocks/>
          </p:cNvGrpSpPr>
          <p:nvPr/>
        </p:nvGrpSpPr>
        <p:grpSpPr bwMode="auto">
          <a:xfrm>
            <a:off x="3733800" y="4191000"/>
            <a:ext cx="762000" cy="1219200"/>
            <a:chOff x="3132000" y="2174875"/>
            <a:chExt cx="762000" cy="1219200"/>
          </a:xfrm>
        </p:grpSpPr>
        <p:sp>
          <p:nvSpPr>
            <p:cNvPr id="58387" name="Oval 17">
              <a:extLst>
                <a:ext uri="{FF2B5EF4-FFF2-40B4-BE49-F238E27FC236}">
                  <a16:creationId xmlns:a16="http://schemas.microsoft.com/office/drawing/2014/main" id="{9DF74273-5835-3A47-A6B9-966CFDC4C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58388" name="Gerade Verbindung 18">
              <a:extLst>
                <a:ext uri="{FF2B5EF4-FFF2-40B4-BE49-F238E27FC236}">
                  <a16:creationId xmlns:a16="http://schemas.microsoft.com/office/drawing/2014/main" id="{87D1C998-684C-A84A-B2C5-A32B2EAEE0D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2964984" y="2465059"/>
              <a:ext cx="1164432" cy="69360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8379" name="Gruppierung 6">
            <a:extLst>
              <a:ext uri="{FF2B5EF4-FFF2-40B4-BE49-F238E27FC236}">
                <a16:creationId xmlns:a16="http://schemas.microsoft.com/office/drawing/2014/main" id="{39627697-E2BA-CF47-A954-1677F22E4B17}"/>
              </a:ext>
            </a:extLst>
          </p:cNvPr>
          <p:cNvGrpSpPr>
            <a:grpSpLocks/>
          </p:cNvGrpSpPr>
          <p:nvPr/>
        </p:nvGrpSpPr>
        <p:grpSpPr bwMode="auto">
          <a:xfrm>
            <a:off x="5638800" y="4160838"/>
            <a:ext cx="990600" cy="381000"/>
            <a:chOff x="3132000" y="2174875"/>
            <a:chExt cx="990600" cy="381000"/>
          </a:xfrm>
        </p:grpSpPr>
        <p:sp>
          <p:nvSpPr>
            <p:cNvPr id="58385" name="Oval 22">
              <a:extLst>
                <a:ext uri="{FF2B5EF4-FFF2-40B4-BE49-F238E27FC236}">
                  <a16:creationId xmlns:a16="http://schemas.microsoft.com/office/drawing/2014/main" id="{DC96E262-8AF7-0045-85EC-62F6DD84E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58386" name="Gerade Verbindung 23">
              <a:extLst>
                <a:ext uri="{FF2B5EF4-FFF2-40B4-BE49-F238E27FC236}">
                  <a16:creationId xmlns:a16="http://schemas.microsoft.com/office/drawing/2014/main" id="{9D01796A-83DF-F34E-A58B-9E3FAAF94F9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3200400" y="2229643"/>
              <a:ext cx="922200" cy="32623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8380" name="Gruppierung 6">
            <a:extLst>
              <a:ext uri="{FF2B5EF4-FFF2-40B4-BE49-F238E27FC236}">
                <a16:creationId xmlns:a16="http://schemas.microsoft.com/office/drawing/2014/main" id="{F5F23CA0-F179-2C4A-ADE8-3FC780924085}"/>
              </a:ext>
            </a:extLst>
          </p:cNvPr>
          <p:cNvGrpSpPr>
            <a:grpSpLocks/>
          </p:cNvGrpSpPr>
          <p:nvPr/>
        </p:nvGrpSpPr>
        <p:grpSpPr bwMode="auto">
          <a:xfrm>
            <a:off x="1789113" y="4618038"/>
            <a:ext cx="720725" cy="914400"/>
            <a:chOff x="2522400" y="2174875"/>
            <a:chExt cx="720724" cy="914400"/>
          </a:xfrm>
        </p:grpSpPr>
        <p:sp>
          <p:nvSpPr>
            <p:cNvPr id="58383" name="Oval 26">
              <a:extLst>
                <a:ext uri="{FF2B5EF4-FFF2-40B4-BE49-F238E27FC236}">
                  <a16:creationId xmlns:a16="http://schemas.microsoft.com/office/drawing/2014/main" id="{AB9D015F-7E60-E34C-BD22-FDCD3AC36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58384" name="Gerade Verbindung 27">
              <a:extLst>
                <a:ext uri="{FF2B5EF4-FFF2-40B4-BE49-F238E27FC236}">
                  <a16:creationId xmlns:a16="http://schemas.microsoft.com/office/drawing/2014/main" id="{6DAA1603-D766-C742-9C14-5E0AECCD262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2431584" y="2320459"/>
              <a:ext cx="859632" cy="67800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8381" name="Rectangle 35">
            <a:extLst>
              <a:ext uri="{FF2B5EF4-FFF2-40B4-BE49-F238E27FC236}">
                <a16:creationId xmlns:a16="http://schemas.microsoft.com/office/drawing/2014/main" id="{13E46DE8-4768-B14E-9EC6-80A8021E2C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5488" y="5653088"/>
            <a:ext cx="4648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/>
              <a:t>z. B. </a:t>
            </a:r>
            <a:r>
              <a:rPr lang="de-DE" altLang="de-DE" sz="1200" b="1"/>
              <a:t>Aluminium-tris(8-hydroxychinolin)</a:t>
            </a:r>
            <a:r>
              <a:rPr lang="de-DE" altLang="de-DE" sz="1200"/>
              <a:t> </a:t>
            </a:r>
            <a:endParaRPr lang="de-DE" altLang="de-DE" sz="1200" b="1"/>
          </a:p>
        </p:txBody>
      </p:sp>
      <p:sp>
        <p:nvSpPr>
          <p:cNvPr id="58382" name="Text Box 7">
            <a:extLst>
              <a:ext uri="{FF2B5EF4-FFF2-40B4-BE49-F238E27FC236}">
                <a16:creationId xmlns:a16="http://schemas.microsoft.com/office/drawing/2014/main" id="{329C6FBA-2879-C240-87F1-F96E42ECE1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5–15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Bild 26" descr="Folien_Grafiken_Chemie und Energie_08.jpg">
            <a:extLst>
              <a:ext uri="{FF2B5EF4-FFF2-40B4-BE49-F238E27FC236}">
                <a16:creationId xmlns:a16="http://schemas.microsoft.com/office/drawing/2014/main" id="{B60D7E58-E4C7-7F45-8A48-D126B6A867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3" t="16995" r="14999" b="13458"/>
          <a:stretch>
            <a:fillRect/>
          </a:stretch>
        </p:blipFill>
        <p:spPr bwMode="auto">
          <a:xfrm>
            <a:off x="1770063" y="1676400"/>
            <a:ext cx="6324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8" name="Fußzeilenplatzhalter 3">
            <a:extLst>
              <a:ext uri="{FF2B5EF4-FFF2-40B4-BE49-F238E27FC236}">
                <a16:creationId xmlns:a16="http://schemas.microsoft.com/office/drawing/2014/main" id="{494C3B01-CC0A-164D-83E6-41393C615A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60419" name="Rectangle 2">
            <a:extLst>
              <a:ext uri="{FF2B5EF4-FFF2-40B4-BE49-F238E27FC236}">
                <a16:creationId xmlns:a16="http://schemas.microsoft.com/office/drawing/2014/main" id="{FF2EB0F7-EA12-6344-9936-6C0DFFCFB5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5 Beleuchtung</a:t>
            </a:r>
            <a:br>
              <a:rPr lang="de-DE" altLang="de-DE" sz="1800"/>
            </a:br>
            <a:r>
              <a:rPr lang="de-DE" altLang="de-DE" sz="1600" b="1"/>
              <a:t>Aufbau einer OLED – Aktive Matrix</a:t>
            </a:r>
          </a:p>
        </p:txBody>
      </p:sp>
      <p:sp>
        <p:nvSpPr>
          <p:cNvPr id="60420" name="Rectangle 35">
            <a:extLst>
              <a:ext uri="{FF2B5EF4-FFF2-40B4-BE49-F238E27FC236}">
                <a16:creationId xmlns:a16="http://schemas.microsoft.com/office/drawing/2014/main" id="{A1D83FE2-EDF3-DA4F-994D-ED03B39EC2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778000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Transparente Kathode</a:t>
            </a:r>
          </a:p>
        </p:txBody>
      </p:sp>
      <p:sp>
        <p:nvSpPr>
          <p:cNvPr id="60421" name="Rectangle 35">
            <a:extLst>
              <a:ext uri="{FF2B5EF4-FFF2-40B4-BE49-F238E27FC236}">
                <a16:creationId xmlns:a16="http://schemas.microsoft.com/office/drawing/2014/main" id="{D8D82497-CDFA-F84F-8679-E56CF93AC7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1854200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Lichtaustritt</a:t>
            </a:r>
          </a:p>
        </p:txBody>
      </p:sp>
      <p:sp>
        <p:nvSpPr>
          <p:cNvPr id="60422" name="Rectangle 35">
            <a:extLst>
              <a:ext uri="{FF2B5EF4-FFF2-40B4-BE49-F238E27FC236}">
                <a16:creationId xmlns:a16="http://schemas.microsoft.com/office/drawing/2014/main" id="{07DEB385-D174-5149-8F93-0122B96A26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5969000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Anode</a:t>
            </a:r>
          </a:p>
        </p:txBody>
      </p:sp>
      <p:sp>
        <p:nvSpPr>
          <p:cNvPr id="60423" name="Rectangle 35">
            <a:extLst>
              <a:ext uri="{FF2B5EF4-FFF2-40B4-BE49-F238E27FC236}">
                <a16:creationId xmlns:a16="http://schemas.microsoft.com/office/drawing/2014/main" id="{A074D904-DCEC-084F-89CD-A3C1BA9188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5435600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Organische Schichten</a:t>
            </a:r>
          </a:p>
        </p:txBody>
      </p:sp>
      <p:sp>
        <p:nvSpPr>
          <p:cNvPr id="60424" name="Rectangle 35">
            <a:extLst>
              <a:ext uri="{FF2B5EF4-FFF2-40B4-BE49-F238E27FC236}">
                <a16:creationId xmlns:a16="http://schemas.microsoft.com/office/drawing/2014/main" id="{24817227-E01C-9846-991D-70C775403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5130800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Silicium Schichtträger</a:t>
            </a:r>
          </a:p>
        </p:txBody>
      </p:sp>
      <p:grpSp>
        <p:nvGrpSpPr>
          <p:cNvPr id="60425" name="Gruppierung 6">
            <a:extLst>
              <a:ext uri="{FF2B5EF4-FFF2-40B4-BE49-F238E27FC236}">
                <a16:creationId xmlns:a16="http://schemas.microsoft.com/office/drawing/2014/main" id="{2E0759ED-DEFF-8749-BF47-41BAE82BE77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514600" y="2159000"/>
            <a:ext cx="1331913" cy="928688"/>
            <a:chOff x="3132000" y="1357699"/>
            <a:chExt cx="1331862" cy="928300"/>
          </a:xfrm>
        </p:grpSpPr>
        <p:sp>
          <p:nvSpPr>
            <p:cNvPr id="60440" name="Oval 7">
              <a:extLst>
                <a:ext uri="{FF2B5EF4-FFF2-40B4-BE49-F238E27FC236}">
                  <a16:creationId xmlns:a16="http://schemas.microsoft.com/office/drawing/2014/main" id="{3ECF0F1B-23CA-A648-9AFD-5A37565F4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60441" name="Gerade Verbindung 8">
              <a:extLst>
                <a:ext uri="{FF2B5EF4-FFF2-40B4-BE49-F238E27FC236}">
                  <a16:creationId xmlns:a16="http://schemas.microsoft.com/office/drawing/2014/main" id="{EA58CEAE-8067-3B42-B39B-45D4248C53F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V="1">
              <a:off x="3200400" y="1357699"/>
              <a:ext cx="1263462" cy="871944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0426" name="Gruppierung 6">
            <a:extLst>
              <a:ext uri="{FF2B5EF4-FFF2-40B4-BE49-F238E27FC236}">
                <a16:creationId xmlns:a16="http://schemas.microsoft.com/office/drawing/2014/main" id="{12FC1A5F-8C43-F743-BF8E-B77026946FF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971800" y="4216400"/>
            <a:ext cx="762000" cy="1219200"/>
            <a:chOff x="3132000" y="2174875"/>
            <a:chExt cx="762000" cy="1219200"/>
          </a:xfrm>
        </p:grpSpPr>
        <p:sp>
          <p:nvSpPr>
            <p:cNvPr id="60438" name="Oval 17">
              <a:extLst>
                <a:ext uri="{FF2B5EF4-FFF2-40B4-BE49-F238E27FC236}">
                  <a16:creationId xmlns:a16="http://schemas.microsoft.com/office/drawing/2014/main" id="{D455FC32-FCB1-554E-9B03-26F48076F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60439" name="Gerade Verbindung 18">
              <a:extLst>
                <a:ext uri="{FF2B5EF4-FFF2-40B4-BE49-F238E27FC236}">
                  <a16:creationId xmlns:a16="http://schemas.microsoft.com/office/drawing/2014/main" id="{C67D1FAD-2DB8-5C43-BE9D-96D4DCB5DBD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2964984" y="2465059"/>
              <a:ext cx="1164432" cy="69360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0427" name="Gruppierung 6">
            <a:extLst>
              <a:ext uri="{FF2B5EF4-FFF2-40B4-BE49-F238E27FC236}">
                <a16:creationId xmlns:a16="http://schemas.microsoft.com/office/drawing/2014/main" id="{2081FD27-C7EB-F248-ACBE-CED6010DDEC0}"/>
              </a:ext>
            </a:extLst>
          </p:cNvPr>
          <p:cNvGrpSpPr>
            <a:grpSpLocks/>
          </p:cNvGrpSpPr>
          <p:nvPr/>
        </p:nvGrpSpPr>
        <p:grpSpPr bwMode="auto">
          <a:xfrm>
            <a:off x="6888163" y="4846638"/>
            <a:ext cx="1120775" cy="174625"/>
            <a:chOff x="3085447" y="2196003"/>
            <a:chExt cx="1121153" cy="173728"/>
          </a:xfrm>
        </p:grpSpPr>
        <p:sp>
          <p:nvSpPr>
            <p:cNvPr id="60436" name="Oval 22">
              <a:extLst>
                <a:ext uri="{FF2B5EF4-FFF2-40B4-BE49-F238E27FC236}">
                  <a16:creationId xmlns:a16="http://schemas.microsoft.com/office/drawing/2014/main" id="{B44454FD-6F01-0042-A84B-041D1D91D4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5447" y="2196003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60437" name="Gerade Verbindung 23">
              <a:extLst>
                <a:ext uri="{FF2B5EF4-FFF2-40B4-BE49-F238E27FC236}">
                  <a16:creationId xmlns:a16="http://schemas.microsoft.com/office/drawing/2014/main" id="{E90752DA-BE28-864C-B0FC-7AE6ADDF089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3132000" y="2251075"/>
              <a:ext cx="1074600" cy="118656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0428" name="Gruppierung 6">
            <a:extLst>
              <a:ext uri="{FF2B5EF4-FFF2-40B4-BE49-F238E27FC236}">
                <a16:creationId xmlns:a16="http://schemas.microsoft.com/office/drawing/2014/main" id="{124EAC16-41D8-DA42-9740-986A8EBB8E77}"/>
              </a:ext>
            </a:extLst>
          </p:cNvPr>
          <p:cNvGrpSpPr>
            <a:grpSpLocks/>
          </p:cNvGrpSpPr>
          <p:nvPr/>
        </p:nvGrpSpPr>
        <p:grpSpPr bwMode="auto">
          <a:xfrm>
            <a:off x="4419600" y="5054600"/>
            <a:ext cx="720725" cy="914400"/>
            <a:chOff x="2522400" y="2174875"/>
            <a:chExt cx="720724" cy="914400"/>
          </a:xfrm>
        </p:grpSpPr>
        <p:sp>
          <p:nvSpPr>
            <p:cNvPr id="60434" name="Oval 26">
              <a:extLst>
                <a:ext uri="{FF2B5EF4-FFF2-40B4-BE49-F238E27FC236}">
                  <a16:creationId xmlns:a16="http://schemas.microsoft.com/office/drawing/2014/main" id="{1C7ED96C-E094-B441-B39E-5CC235DA5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60435" name="Gerade Verbindung 27">
              <a:extLst>
                <a:ext uri="{FF2B5EF4-FFF2-40B4-BE49-F238E27FC236}">
                  <a16:creationId xmlns:a16="http://schemas.microsoft.com/office/drawing/2014/main" id="{4C840565-4F4B-4A45-BB52-E3E93ABCE06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2431584" y="2320459"/>
              <a:ext cx="859632" cy="67800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0429" name="Rectangle 35">
            <a:extLst>
              <a:ext uri="{FF2B5EF4-FFF2-40B4-BE49-F238E27FC236}">
                <a16:creationId xmlns:a16="http://schemas.microsoft.com/office/drawing/2014/main" id="{7431B39D-19BA-CE4C-ABF8-213B11C760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9713" y="5692775"/>
            <a:ext cx="2325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TFT Matrix</a:t>
            </a:r>
          </a:p>
        </p:txBody>
      </p:sp>
      <p:grpSp>
        <p:nvGrpSpPr>
          <p:cNvPr id="60430" name="Gruppierung 6">
            <a:extLst>
              <a:ext uri="{FF2B5EF4-FFF2-40B4-BE49-F238E27FC236}">
                <a16:creationId xmlns:a16="http://schemas.microsoft.com/office/drawing/2014/main" id="{1E255097-047A-A54D-B550-B97C0EF497C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477000" y="4826000"/>
            <a:ext cx="720725" cy="914400"/>
            <a:chOff x="2522400" y="2174875"/>
            <a:chExt cx="720724" cy="914400"/>
          </a:xfrm>
        </p:grpSpPr>
        <p:sp>
          <p:nvSpPr>
            <p:cNvPr id="60432" name="Oval 26">
              <a:extLst>
                <a:ext uri="{FF2B5EF4-FFF2-40B4-BE49-F238E27FC236}">
                  <a16:creationId xmlns:a16="http://schemas.microsoft.com/office/drawing/2014/main" id="{51633598-AA9B-9849-9037-35451A48A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60433" name="Gerade Verbindung 27">
              <a:extLst>
                <a:ext uri="{FF2B5EF4-FFF2-40B4-BE49-F238E27FC236}">
                  <a16:creationId xmlns:a16="http://schemas.microsoft.com/office/drawing/2014/main" id="{D4E383A2-B07E-0A4E-B81F-3180B8CEAF0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2431584" y="2320459"/>
              <a:ext cx="859632" cy="67800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0431" name="Text Box 7">
            <a:extLst>
              <a:ext uri="{FF2B5EF4-FFF2-40B4-BE49-F238E27FC236}">
                <a16:creationId xmlns:a16="http://schemas.microsoft.com/office/drawing/2014/main" id="{7A38A1D1-433F-8A4E-AB50-61CB54554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5–16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Fußzeilenplatzhalter 3">
            <a:extLst>
              <a:ext uri="{FF2B5EF4-FFF2-40B4-BE49-F238E27FC236}">
                <a16:creationId xmlns:a16="http://schemas.microsoft.com/office/drawing/2014/main" id="{5D4FF6C9-449E-1C40-A410-F0AF975939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62466" name="Rectangle 2">
            <a:extLst>
              <a:ext uri="{FF2B5EF4-FFF2-40B4-BE49-F238E27FC236}">
                <a16:creationId xmlns:a16="http://schemas.microsoft.com/office/drawing/2014/main" id="{786CECD4-9021-E84E-9CCD-2F091549BE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Basis | 6 Wohnen und Wärme</a:t>
            </a:r>
            <a:br>
              <a:rPr lang="de-DE" altLang="de-DE" sz="1800"/>
            </a:br>
            <a:r>
              <a:rPr lang="de-DE" altLang="de-DE" sz="1600" b="1"/>
              <a:t>Photovoltaikelemente an Satelliten, Hausfassaden und Verkehrsanlagen</a:t>
            </a:r>
          </a:p>
        </p:txBody>
      </p:sp>
      <p:sp>
        <p:nvSpPr>
          <p:cNvPr id="62467" name="Text Box 7">
            <a:extLst>
              <a:ext uri="{FF2B5EF4-FFF2-40B4-BE49-F238E27FC236}">
                <a16:creationId xmlns:a16="http://schemas.microsoft.com/office/drawing/2014/main" id="{10BD330D-41F8-3942-8A48-FB40EFF33D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6–1–1</a:t>
            </a:r>
          </a:p>
        </p:txBody>
      </p:sp>
      <p:pic>
        <p:nvPicPr>
          <p:cNvPr id="62468" name="Bild 5" descr="99021846_satellite_kl.tif">
            <a:extLst>
              <a:ext uri="{FF2B5EF4-FFF2-40B4-BE49-F238E27FC236}">
                <a16:creationId xmlns:a16="http://schemas.microsoft.com/office/drawing/2014/main" id="{F3DF3DD8-023F-BB4B-97CE-2B25E91CA2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8" t="3014" r="23643" b="2621"/>
          <a:stretch>
            <a:fillRect/>
          </a:stretch>
        </p:blipFill>
        <p:spPr bwMode="auto">
          <a:xfrm>
            <a:off x="1404938" y="2492375"/>
            <a:ext cx="2208212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Bild 8" descr="100927547_straßenlaterne_farbe_rgb.jpg">
            <a:extLst>
              <a:ext uri="{FF2B5EF4-FFF2-40B4-BE49-F238E27FC236}">
                <a16:creationId xmlns:a16="http://schemas.microsoft.com/office/drawing/2014/main" id="{15B509D8-BEE1-2E49-8E05-B810457CEF66}"/>
              </a:ext>
            </a:extLst>
          </p:cNvPr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" t="5788" r="3992" b="5243"/>
          <a:stretch>
            <a:fillRect/>
          </a:stretch>
        </p:blipFill>
        <p:spPr bwMode="auto">
          <a:xfrm>
            <a:off x="6970713" y="2492375"/>
            <a:ext cx="1458912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Bild 6" descr="78155968_esparlampe_rgb.jpg">
            <a:extLst>
              <a:ext uri="{FF2B5EF4-FFF2-40B4-BE49-F238E27FC236}">
                <a16:creationId xmlns:a16="http://schemas.microsoft.com/office/drawing/2014/main" id="{2BA8D6BC-6C3C-E045-87B4-CF1AC226E5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"/>
          <a:stretch>
            <a:fillRect/>
          </a:stretch>
        </p:blipFill>
        <p:spPr bwMode="auto">
          <a:xfrm>
            <a:off x="3767138" y="2492375"/>
            <a:ext cx="304482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Bild 10" descr="Beleuchtung_Folie_04.jpg">
            <a:extLst>
              <a:ext uri="{FF2B5EF4-FFF2-40B4-BE49-F238E27FC236}">
                <a16:creationId xmlns:a16="http://schemas.microsoft.com/office/drawing/2014/main" id="{CC9246D0-C3F8-8946-B763-179E1B37A0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6" t="21355" r="27309" b="29251"/>
          <a:stretch>
            <a:fillRect/>
          </a:stretch>
        </p:blipFill>
        <p:spPr bwMode="auto">
          <a:xfrm>
            <a:off x="1905000" y="1981200"/>
            <a:ext cx="50292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4" name="Fußzeilenplatzhalter 3">
            <a:extLst>
              <a:ext uri="{FF2B5EF4-FFF2-40B4-BE49-F238E27FC236}">
                <a16:creationId xmlns:a16="http://schemas.microsoft.com/office/drawing/2014/main" id="{0EF7C197-5D2B-B740-B4F0-9AC7C88AA6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64515" name="Rectangle 2">
            <a:extLst>
              <a:ext uri="{FF2B5EF4-FFF2-40B4-BE49-F238E27FC236}">
                <a16:creationId xmlns:a16="http://schemas.microsoft.com/office/drawing/2014/main" id="{D477BDE4-12F9-324B-9C48-6AF19299DC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6 Wohnen und Wärme</a:t>
            </a:r>
            <a:br>
              <a:rPr lang="de-DE" altLang="de-DE" sz="1800"/>
            </a:br>
            <a:r>
              <a:rPr lang="de-DE" altLang="de-DE" sz="1600" b="1"/>
              <a:t>Empfindlichkeitsspektrum eines „Schwarzen Silicium“-Sensors</a:t>
            </a:r>
          </a:p>
        </p:txBody>
      </p:sp>
      <p:pic>
        <p:nvPicPr>
          <p:cNvPr id="64516" name="Bild 8" descr="schwarzes Silicium_TU_Illmenau.tif">
            <a:extLst>
              <a:ext uri="{FF2B5EF4-FFF2-40B4-BE49-F238E27FC236}">
                <a16:creationId xmlns:a16="http://schemas.microsoft.com/office/drawing/2014/main" id="{4CA45858-C371-7046-94A9-369C1756BC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828800"/>
            <a:ext cx="158591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7" name="Text Box 7">
            <a:extLst>
              <a:ext uri="{FF2B5EF4-FFF2-40B4-BE49-F238E27FC236}">
                <a16:creationId xmlns:a16="http://schemas.microsoft.com/office/drawing/2014/main" id="{E312A719-A310-1A46-8627-2A8BC19DE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6–1–2</a:t>
            </a:r>
          </a:p>
        </p:txBody>
      </p:sp>
      <p:sp>
        <p:nvSpPr>
          <p:cNvPr id="64518" name="Rectangle 35">
            <a:extLst>
              <a:ext uri="{FF2B5EF4-FFF2-40B4-BE49-F238E27FC236}">
                <a16:creationId xmlns:a16="http://schemas.microsoft.com/office/drawing/2014/main" id="{B7F46DB7-9745-1149-9AA9-2DDA6BBA9F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34290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>
                <a:solidFill>
                  <a:schemeClr val="bg1"/>
                </a:solidFill>
              </a:rPr>
              <a:t>Schwarzes Silicium</a:t>
            </a:r>
          </a:p>
        </p:txBody>
      </p:sp>
      <p:sp>
        <p:nvSpPr>
          <p:cNvPr id="64519" name="Rectangle 35">
            <a:extLst>
              <a:ext uri="{FF2B5EF4-FFF2-40B4-BE49-F238E27FC236}">
                <a16:creationId xmlns:a16="http://schemas.microsoft.com/office/drawing/2014/main" id="{CA3E8A3B-92A3-A442-A1F1-4DE0844FE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44958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Silicium</a:t>
            </a:r>
          </a:p>
        </p:txBody>
      </p:sp>
      <p:sp>
        <p:nvSpPr>
          <p:cNvPr id="64520" name="Rectangle 35">
            <a:extLst>
              <a:ext uri="{FF2B5EF4-FFF2-40B4-BE49-F238E27FC236}">
                <a16:creationId xmlns:a16="http://schemas.microsoft.com/office/drawing/2014/main" id="{1B2C5EC3-CDFB-084D-84C9-E3E7D194B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4262438"/>
            <a:ext cx="289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InGaAs</a:t>
            </a:r>
            <a:br>
              <a:rPr lang="de-DE" altLang="de-DE" sz="1200" b="1"/>
            </a:br>
            <a:r>
              <a:rPr lang="de-DE" altLang="de-DE" sz="1200" b="1"/>
              <a:t>Ge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Bild 21" descr="Folien_Grafiken_Chemie und Energie_011.jpg">
            <a:extLst>
              <a:ext uri="{FF2B5EF4-FFF2-40B4-BE49-F238E27FC236}">
                <a16:creationId xmlns:a16="http://schemas.microsoft.com/office/drawing/2014/main" id="{3012BA44-7AFB-BD4D-9C00-794CA0D5E9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7" t="17610" r="19769" b="15863"/>
          <a:stretch>
            <a:fillRect/>
          </a:stretch>
        </p:blipFill>
        <p:spPr bwMode="auto">
          <a:xfrm>
            <a:off x="1189038" y="1828800"/>
            <a:ext cx="6126162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2" name="Fußzeilenplatzhalter 3">
            <a:extLst>
              <a:ext uri="{FF2B5EF4-FFF2-40B4-BE49-F238E27FC236}">
                <a16:creationId xmlns:a16="http://schemas.microsoft.com/office/drawing/2014/main" id="{C4E6313E-5033-9447-92A7-B7EF2CB61F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66563" name="Rectangle 2">
            <a:extLst>
              <a:ext uri="{FF2B5EF4-FFF2-40B4-BE49-F238E27FC236}">
                <a16:creationId xmlns:a16="http://schemas.microsoft.com/office/drawing/2014/main" id="{D330E8A8-1602-2D41-A460-B57EA7B61E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6 Wohnen und Wärme</a:t>
            </a:r>
            <a:br>
              <a:rPr lang="de-DE" altLang="de-DE" sz="1800"/>
            </a:br>
            <a:r>
              <a:rPr lang="de-DE" altLang="de-DE" sz="1600" b="1"/>
              <a:t>Aufbau einer Grätzel-Zelle und Schema des Elektronenflusses</a:t>
            </a:r>
          </a:p>
        </p:txBody>
      </p:sp>
      <p:sp>
        <p:nvSpPr>
          <p:cNvPr id="66564" name="Rectangle 35">
            <a:extLst>
              <a:ext uri="{FF2B5EF4-FFF2-40B4-BE49-F238E27FC236}">
                <a16:creationId xmlns:a16="http://schemas.microsoft.com/office/drawing/2014/main" id="{03F5299C-B3A6-AA44-8B8E-1C2364B853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2438400"/>
            <a:ext cx="289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Glasplatte oder </a:t>
            </a:r>
            <a:br>
              <a:rPr lang="de-DE" altLang="de-DE" sz="1200" b="1"/>
            </a:br>
            <a:r>
              <a:rPr lang="de-DE" altLang="de-DE" sz="1200" b="1"/>
              <a:t>lichtdurchlässige Kunststofffolie</a:t>
            </a:r>
          </a:p>
        </p:txBody>
      </p:sp>
      <p:sp>
        <p:nvSpPr>
          <p:cNvPr id="66565" name="Rectangle 35">
            <a:extLst>
              <a:ext uri="{FF2B5EF4-FFF2-40B4-BE49-F238E27FC236}">
                <a16:creationId xmlns:a16="http://schemas.microsoft.com/office/drawing/2014/main" id="{D6356488-FA8F-7849-9678-B1419DE0B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2847975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Anode</a:t>
            </a:r>
          </a:p>
        </p:txBody>
      </p:sp>
      <p:sp>
        <p:nvSpPr>
          <p:cNvPr id="66566" name="Rectangle 35">
            <a:extLst>
              <a:ext uri="{FF2B5EF4-FFF2-40B4-BE49-F238E27FC236}">
                <a16:creationId xmlns:a16="http://schemas.microsoft.com/office/drawing/2014/main" id="{B40B0A52-75A6-7E41-B308-2EF06F783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3762375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Elektrolyt (KI/I</a:t>
            </a:r>
            <a:r>
              <a:rPr lang="de-DE" altLang="de-DE" sz="1200" b="1" baseline="-25000"/>
              <a:t>2</a:t>
            </a:r>
            <a:r>
              <a:rPr lang="de-DE" altLang="de-DE" sz="1200" b="1"/>
              <a:t>)</a:t>
            </a:r>
          </a:p>
        </p:txBody>
      </p:sp>
      <p:sp>
        <p:nvSpPr>
          <p:cNvPr id="66567" name="Rectangle 35">
            <a:extLst>
              <a:ext uri="{FF2B5EF4-FFF2-40B4-BE49-F238E27FC236}">
                <a16:creationId xmlns:a16="http://schemas.microsoft.com/office/drawing/2014/main" id="{E12D65BF-F514-AE43-B005-6D5E4A37C1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32004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Halbleiter (TiO</a:t>
            </a:r>
            <a:r>
              <a:rPr lang="de-DE" altLang="de-DE" sz="1200" b="1" baseline="-25000"/>
              <a:t>2</a:t>
            </a:r>
            <a:r>
              <a:rPr lang="de-DE" altLang="de-DE" sz="1200" b="1"/>
              <a:t>) mit Farbstoff    </a:t>
            </a:r>
          </a:p>
        </p:txBody>
      </p:sp>
      <p:sp>
        <p:nvSpPr>
          <p:cNvPr id="66568" name="Rectangle 35">
            <a:extLst>
              <a:ext uri="{FF2B5EF4-FFF2-40B4-BE49-F238E27FC236}">
                <a16:creationId xmlns:a16="http://schemas.microsoft.com/office/drawing/2014/main" id="{7A974066-68FB-7A4A-816F-3C3306204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4408488"/>
            <a:ext cx="28956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Kathode</a:t>
            </a:r>
          </a:p>
        </p:txBody>
      </p:sp>
      <p:sp>
        <p:nvSpPr>
          <p:cNvPr id="66569" name="Rectangle 35">
            <a:extLst>
              <a:ext uri="{FF2B5EF4-FFF2-40B4-BE49-F238E27FC236}">
                <a16:creationId xmlns:a16="http://schemas.microsoft.com/office/drawing/2014/main" id="{312CDEA8-FC3F-9442-85E1-64F39B8AC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47244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Glasplatte oder Kunststofffolie</a:t>
            </a:r>
          </a:p>
        </p:txBody>
      </p:sp>
      <p:sp>
        <p:nvSpPr>
          <p:cNvPr id="66570" name="Rectangle 35">
            <a:extLst>
              <a:ext uri="{FF2B5EF4-FFF2-40B4-BE49-F238E27FC236}">
                <a16:creationId xmlns:a16="http://schemas.microsoft.com/office/drawing/2014/main" id="{80C98DFE-F70C-B744-A8A5-5D78E9E79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41910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Graphit</a:t>
            </a:r>
          </a:p>
        </p:txBody>
      </p:sp>
      <p:grpSp>
        <p:nvGrpSpPr>
          <p:cNvPr id="66571" name="Gruppierung 94">
            <a:extLst>
              <a:ext uri="{FF2B5EF4-FFF2-40B4-BE49-F238E27FC236}">
                <a16:creationId xmlns:a16="http://schemas.microsoft.com/office/drawing/2014/main" id="{08EE7FD2-4975-A048-903F-6B2F421DCD3B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2927350"/>
            <a:ext cx="914400" cy="111125"/>
            <a:chOff x="5556250" y="2225675"/>
            <a:chExt cx="914400" cy="111124"/>
          </a:xfrm>
        </p:grpSpPr>
        <p:sp>
          <p:nvSpPr>
            <p:cNvPr id="66593" name="Oval 26">
              <a:extLst>
                <a:ext uri="{FF2B5EF4-FFF2-40B4-BE49-F238E27FC236}">
                  <a16:creationId xmlns:a16="http://schemas.microsoft.com/office/drawing/2014/main" id="{E06EF1F1-BDF3-BE43-918C-EB235098913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556250" y="22256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66594" name="Gerade Verbindung 27">
              <a:extLst>
                <a:ext uri="{FF2B5EF4-FFF2-40B4-BE49-F238E27FC236}">
                  <a16:creationId xmlns:a16="http://schemas.microsoft.com/office/drawing/2014/main" id="{41783F3B-A208-1E41-9FB2-7D99BFA57C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5605344" y="2289176"/>
              <a:ext cx="865306" cy="158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6572" name="Gruppierung 94">
            <a:extLst>
              <a:ext uri="{FF2B5EF4-FFF2-40B4-BE49-F238E27FC236}">
                <a16:creationId xmlns:a16="http://schemas.microsoft.com/office/drawing/2014/main" id="{CF845719-8180-6941-A393-00D68980E918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4270375"/>
            <a:ext cx="914400" cy="111125"/>
            <a:chOff x="5556250" y="2225675"/>
            <a:chExt cx="914400" cy="111124"/>
          </a:xfrm>
        </p:grpSpPr>
        <p:sp>
          <p:nvSpPr>
            <p:cNvPr id="66591" name="Oval 26">
              <a:extLst>
                <a:ext uri="{FF2B5EF4-FFF2-40B4-BE49-F238E27FC236}">
                  <a16:creationId xmlns:a16="http://schemas.microsoft.com/office/drawing/2014/main" id="{A0F0DC2C-778E-7B46-BBDE-73212F23ACF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556250" y="22256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66592" name="Gerade Verbindung 27">
              <a:extLst>
                <a:ext uri="{FF2B5EF4-FFF2-40B4-BE49-F238E27FC236}">
                  <a16:creationId xmlns:a16="http://schemas.microsoft.com/office/drawing/2014/main" id="{DC022955-0B2F-AF46-9E39-C4875810FC9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5605344" y="2289176"/>
              <a:ext cx="865306" cy="158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6573" name="Gruppierung 94">
            <a:extLst>
              <a:ext uri="{FF2B5EF4-FFF2-40B4-BE49-F238E27FC236}">
                <a16:creationId xmlns:a16="http://schemas.microsoft.com/office/drawing/2014/main" id="{D6AEA3DD-81DB-FA4D-8E32-CEBA57BD6B92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3860800"/>
            <a:ext cx="914400" cy="111125"/>
            <a:chOff x="5556250" y="2225675"/>
            <a:chExt cx="914400" cy="111124"/>
          </a:xfrm>
        </p:grpSpPr>
        <p:sp>
          <p:nvSpPr>
            <p:cNvPr id="66589" name="Oval 26">
              <a:extLst>
                <a:ext uri="{FF2B5EF4-FFF2-40B4-BE49-F238E27FC236}">
                  <a16:creationId xmlns:a16="http://schemas.microsoft.com/office/drawing/2014/main" id="{AB2656FD-DA92-7B45-83F0-B544881F12F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556250" y="22256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66590" name="Gerade Verbindung 27">
              <a:extLst>
                <a:ext uri="{FF2B5EF4-FFF2-40B4-BE49-F238E27FC236}">
                  <a16:creationId xmlns:a16="http://schemas.microsoft.com/office/drawing/2014/main" id="{CA8980EF-D07C-AC48-ADB4-4850B1ED08B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5605344" y="2289176"/>
              <a:ext cx="865306" cy="158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6574" name="Gruppierung 94">
            <a:extLst>
              <a:ext uri="{FF2B5EF4-FFF2-40B4-BE49-F238E27FC236}">
                <a16:creationId xmlns:a16="http://schemas.microsoft.com/office/drawing/2014/main" id="{239A3D41-23F3-494C-AC0F-97FC9778FF5F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3298825"/>
            <a:ext cx="914400" cy="111125"/>
            <a:chOff x="5556250" y="2225675"/>
            <a:chExt cx="914400" cy="111124"/>
          </a:xfrm>
        </p:grpSpPr>
        <p:sp>
          <p:nvSpPr>
            <p:cNvPr id="66587" name="Oval 26">
              <a:extLst>
                <a:ext uri="{FF2B5EF4-FFF2-40B4-BE49-F238E27FC236}">
                  <a16:creationId xmlns:a16="http://schemas.microsoft.com/office/drawing/2014/main" id="{D25951CF-F081-9B4F-BFBD-063707EF338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556250" y="22256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66588" name="Gerade Verbindung 27">
              <a:extLst>
                <a:ext uri="{FF2B5EF4-FFF2-40B4-BE49-F238E27FC236}">
                  <a16:creationId xmlns:a16="http://schemas.microsoft.com/office/drawing/2014/main" id="{90E4E984-24BC-4E49-8BCD-D442A4119E6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5605344" y="2289176"/>
              <a:ext cx="865306" cy="158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6575" name="Gruppierung 94">
            <a:extLst>
              <a:ext uri="{FF2B5EF4-FFF2-40B4-BE49-F238E27FC236}">
                <a16:creationId xmlns:a16="http://schemas.microsoft.com/office/drawing/2014/main" id="{3E59DCB4-FC42-1E47-B845-AF9900E5DD8C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4502150"/>
            <a:ext cx="914400" cy="111125"/>
            <a:chOff x="5556250" y="2225675"/>
            <a:chExt cx="914400" cy="111124"/>
          </a:xfrm>
        </p:grpSpPr>
        <p:sp>
          <p:nvSpPr>
            <p:cNvPr id="66585" name="Oval 26">
              <a:extLst>
                <a:ext uri="{FF2B5EF4-FFF2-40B4-BE49-F238E27FC236}">
                  <a16:creationId xmlns:a16="http://schemas.microsoft.com/office/drawing/2014/main" id="{8F5100BE-3479-FC44-B185-5D7AF65A224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556250" y="22256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66586" name="Gerade Verbindung 27">
              <a:extLst>
                <a:ext uri="{FF2B5EF4-FFF2-40B4-BE49-F238E27FC236}">
                  <a16:creationId xmlns:a16="http://schemas.microsoft.com/office/drawing/2014/main" id="{1E300640-C6EE-5D49-8BB4-9E28777C3F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5605344" y="2289176"/>
              <a:ext cx="865306" cy="158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6576" name="Gruppierung 94">
            <a:extLst>
              <a:ext uri="{FF2B5EF4-FFF2-40B4-BE49-F238E27FC236}">
                <a16:creationId xmlns:a16="http://schemas.microsoft.com/office/drawing/2014/main" id="{3ACB08B2-BF32-5D4D-88FD-D0402469CFB2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4832350"/>
            <a:ext cx="914400" cy="111125"/>
            <a:chOff x="5556250" y="2225675"/>
            <a:chExt cx="914400" cy="111124"/>
          </a:xfrm>
        </p:grpSpPr>
        <p:sp>
          <p:nvSpPr>
            <p:cNvPr id="66583" name="Oval 26">
              <a:extLst>
                <a:ext uri="{FF2B5EF4-FFF2-40B4-BE49-F238E27FC236}">
                  <a16:creationId xmlns:a16="http://schemas.microsoft.com/office/drawing/2014/main" id="{370F5322-C3A2-A84B-B68B-AA4351D9C74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556250" y="22256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66584" name="Gerade Verbindung 27">
              <a:extLst>
                <a:ext uri="{FF2B5EF4-FFF2-40B4-BE49-F238E27FC236}">
                  <a16:creationId xmlns:a16="http://schemas.microsoft.com/office/drawing/2014/main" id="{E68F7518-3C84-9340-8718-343BCCB2BE8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5605344" y="2289176"/>
              <a:ext cx="865306" cy="158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6577" name="Rectangle 35">
            <a:extLst>
              <a:ext uri="{FF2B5EF4-FFF2-40B4-BE49-F238E27FC236}">
                <a16:creationId xmlns:a16="http://schemas.microsoft.com/office/drawing/2014/main" id="{89DDAB67-786C-CE41-B4B6-BFB7C9FE4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3425" y="3730625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Farbstoff</a:t>
            </a:r>
          </a:p>
        </p:txBody>
      </p:sp>
      <p:sp>
        <p:nvSpPr>
          <p:cNvPr id="66578" name="Rectangle 35">
            <a:extLst>
              <a:ext uri="{FF2B5EF4-FFF2-40B4-BE49-F238E27FC236}">
                <a16:creationId xmlns:a16="http://schemas.microsoft.com/office/drawing/2014/main" id="{CD1624B9-C45E-3C44-AAC5-F6240D91A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5425" y="1949450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Lichtteilchen</a:t>
            </a:r>
          </a:p>
        </p:txBody>
      </p:sp>
      <p:grpSp>
        <p:nvGrpSpPr>
          <p:cNvPr id="66579" name="Gruppierung 94">
            <a:extLst>
              <a:ext uri="{FF2B5EF4-FFF2-40B4-BE49-F238E27FC236}">
                <a16:creationId xmlns:a16="http://schemas.microsoft.com/office/drawing/2014/main" id="{67CD55C1-2BB0-D641-BE2C-5D957B31484C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2632075"/>
            <a:ext cx="914400" cy="111125"/>
            <a:chOff x="5556250" y="2225675"/>
            <a:chExt cx="914400" cy="111124"/>
          </a:xfrm>
        </p:grpSpPr>
        <p:sp>
          <p:nvSpPr>
            <p:cNvPr id="66581" name="Oval 26">
              <a:extLst>
                <a:ext uri="{FF2B5EF4-FFF2-40B4-BE49-F238E27FC236}">
                  <a16:creationId xmlns:a16="http://schemas.microsoft.com/office/drawing/2014/main" id="{1498FCCF-52E8-A448-A155-7BD118812B9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556250" y="22256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66582" name="Gerade Verbindung 27">
              <a:extLst>
                <a:ext uri="{FF2B5EF4-FFF2-40B4-BE49-F238E27FC236}">
                  <a16:creationId xmlns:a16="http://schemas.microsoft.com/office/drawing/2014/main" id="{D306968C-838F-6F42-9543-B475F7A036F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5605344" y="2289176"/>
              <a:ext cx="865306" cy="158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6580" name="Text Box 7">
            <a:extLst>
              <a:ext uri="{FF2B5EF4-FFF2-40B4-BE49-F238E27FC236}">
                <a16:creationId xmlns:a16="http://schemas.microsoft.com/office/drawing/2014/main" id="{89118C95-2AB2-274F-9CA6-730EE351DB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6–1–3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Bild 30" descr="Folien_Grafiken_Chemie und Energie_012.jpg">
            <a:extLst>
              <a:ext uri="{FF2B5EF4-FFF2-40B4-BE49-F238E27FC236}">
                <a16:creationId xmlns:a16="http://schemas.microsoft.com/office/drawing/2014/main" id="{F434B74A-860E-F64F-B4D6-04485FB18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3" t="40570" r="9167" b="22888"/>
          <a:stretch>
            <a:fillRect/>
          </a:stretch>
        </p:blipFill>
        <p:spPr bwMode="auto">
          <a:xfrm>
            <a:off x="2133600" y="2514600"/>
            <a:ext cx="68580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0" name="Fußzeilenplatzhalter 3">
            <a:extLst>
              <a:ext uri="{FF2B5EF4-FFF2-40B4-BE49-F238E27FC236}">
                <a16:creationId xmlns:a16="http://schemas.microsoft.com/office/drawing/2014/main" id="{951F9EC9-97D3-D44C-9B9C-891CD620EBC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68611" name="Rectangle 2">
            <a:extLst>
              <a:ext uri="{FF2B5EF4-FFF2-40B4-BE49-F238E27FC236}">
                <a16:creationId xmlns:a16="http://schemas.microsoft.com/office/drawing/2014/main" id="{EFFD4CC4-8BB0-C34B-955A-1ED3EEA987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6 Wohnen und Wärme</a:t>
            </a:r>
            <a:br>
              <a:rPr lang="de-DE" altLang="de-DE" sz="1800"/>
            </a:br>
            <a:r>
              <a:rPr lang="de-DE" altLang="de-DE" sz="1600" b="1"/>
              <a:t>Aufbau einer organischen Solarzelle</a:t>
            </a:r>
          </a:p>
        </p:txBody>
      </p:sp>
      <p:sp>
        <p:nvSpPr>
          <p:cNvPr id="68612" name="Rectangle 35">
            <a:extLst>
              <a:ext uri="{FF2B5EF4-FFF2-40B4-BE49-F238E27FC236}">
                <a16:creationId xmlns:a16="http://schemas.microsoft.com/office/drawing/2014/main" id="{B87BE0D7-798F-4747-8BA6-875C5168F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5181600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Anode</a:t>
            </a:r>
          </a:p>
        </p:txBody>
      </p:sp>
      <p:sp>
        <p:nvSpPr>
          <p:cNvPr id="68613" name="Rectangle 35">
            <a:extLst>
              <a:ext uri="{FF2B5EF4-FFF2-40B4-BE49-F238E27FC236}">
                <a16:creationId xmlns:a16="http://schemas.microsoft.com/office/drawing/2014/main" id="{8E1C7B80-B0CD-024D-B86D-E0ACBCE143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9812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Kathode</a:t>
            </a:r>
          </a:p>
        </p:txBody>
      </p:sp>
      <p:grpSp>
        <p:nvGrpSpPr>
          <p:cNvPr id="68614" name="Gruppierung 6">
            <a:extLst>
              <a:ext uri="{FF2B5EF4-FFF2-40B4-BE49-F238E27FC236}">
                <a16:creationId xmlns:a16="http://schemas.microsoft.com/office/drawing/2014/main" id="{23F45CF6-DD42-DF41-AD92-AE7AE7085027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2362200" y="2286000"/>
            <a:ext cx="838200" cy="609600"/>
            <a:chOff x="2404925" y="2174875"/>
            <a:chExt cx="838199" cy="609600"/>
          </a:xfrm>
        </p:grpSpPr>
        <p:sp>
          <p:nvSpPr>
            <p:cNvPr id="68630" name="Oval 26">
              <a:extLst>
                <a:ext uri="{FF2B5EF4-FFF2-40B4-BE49-F238E27FC236}">
                  <a16:creationId xmlns:a16="http://schemas.microsoft.com/office/drawing/2014/main" id="{9925F24A-C4A1-CA40-8F14-067C4578F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68631" name="Gerade Verbindung 27">
              <a:extLst>
                <a:ext uri="{FF2B5EF4-FFF2-40B4-BE49-F238E27FC236}">
                  <a16:creationId xmlns:a16="http://schemas.microsoft.com/office/drawing/2014/main" id="{3D7B2162-BE67-3941-BD8D-838D801AFD5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2404925" y="2229644"/>
              <a:ext cx="795470" cy="554831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8615" name="Gruppierung 6">
            <a:extLst>
              <a:ext uri="{FF2B5EF4-FFF2-40B4-BE49-F238E27FC236}">
                <a16:creationId xmlns:a16="http://schemas.microsoft.com/office/drawing/2014/main" id="{70A946CC-2D65-4343-B157-89183A9C9A01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1752600" y="3657600"/>
            <a:ext cx="838200" cy="609600"/>
            <a:chOff x="2404925" y="2174875"/>
            <a:chExt cx="838199" cy="609600"/>
          </a:xfrm>
        </p:grpSpPr>
        <p:sp>
          <p:nvSpPr>
            <p:cNvPr id="68628" name="Oval 26">
              <a:extLst>
                <a:ext uri="{FF2B5EF4-FFF2-40B4-BE49-F238E27FC236}">
                  <a16:creationId xmlns:a16="http://schemas.microsoft.com/office/drawing/2014/main" id="{017F8B8E-48F3-6942-972D-BC6FA2753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68629" name="Gerade Verbindung 27">
              <a:extLst>
                <a:ext uri="{FF2B5EF4-FFF2-40B4-BE49-F238E27FC236}">
                  <a16:creationId xmlns:a16="http://schemas.microsoft.com/office/drawing/2014/main" id="{CF31AF30-B62D-4644-976D-705EE39ED88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2404925" y="2229644"/>
              <a:ext cx="795470" cy="554831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8616" name="Gruppierung 6">
            <a:extLst>
              <a:ext uri="{FF2B5EF4-FFF2-40B4-BE49-F238E27FC236}">
                <a16:creationId xmlns:a16="http://schemas.microsoft.com/office/drawing/2014/main" id="{8D9A1AF4-75F7-EB49-A245-9EB27BCEE0C1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4527550"/>
            <a:ext cx="838200" cy="609600"/>
            <a:chOff x="2404925" y="2174875"/>
            <a:chExt cx="838199" cy="609600"/>
          </a:xfrm>
        </p:grpSpPr>
        <p:sp>
          <p:nvSpPr>
            <p:cNvPr id="68626" name="Oval 26">
              <a:extLst>
                <a:ext uri="{FF2B5EF4-FFF2-40B4-BE49-F238E27FC236}">
                  <a16:creationId xmlns:a16="http://schemas.microsoft.com/office/drawing/2014/main" id="{C514A109-527B-4A41-B707-F8A98AAA6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68627" name="Gerade Verbindung 27">
              <a:extLst>
                <a:ext uri="{FF2B5EF4-FFF2-40B4-BE49-F238E27FC236}">
                  <a16:creationId xmlns:a16="http://schemas.microsoft.com/office/drawing/2014/main" id="{E4BA82DD-15A6-674E-A94B-79B4EA3A887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2404925" y="2229644"/>
              <a:ext cx="795470" cy="554831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8617" name="Gruppierung 6">
            <a:extLst>
              <a:ext uri="{FF2B5EF4-FFF2-40B4-BE49-F238E27FC236}">
                <a16:creationId xmlns:a16="http://schemas.microsoft.com/office/drawing/2014/main" id="{F40D1F51-75F1-0148-8EE4-5B2E1B092B4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683000" y="4191000"/>
            <a:ext cx="838200" cy="609600"/>
            <a:chOff x="2404925" y="2174875"/>
            <a:chExt cx="838199" cy="609600"/>
          </a:xfrm>
        </p:grpSpPr>
        <p:sp>
          <p:nvSpPr>
            <p:cNvPr id="68624" name="Oval 26">
              <a:extLst>
                <a:ext uri="{FF2B5EF4-FFF2-40B4-BE49-F238E27FC236}">
                  <a16:creationId xmlns:a16="http://schemas.microsoft.com/office/drawing/2014/main" id="{34F607DD-0911-2D44-9FD6-EE0EC632C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68625" name="Gerade Verbindung 27">
              <a:extLst>
                <a:ext uri="{FF2B5EF4-FFF2-40B4-BE49-F238E27FC236}">
                  <a16:creationId xmlns:a16="http://schemas.microsoft.com/office/drawing/2014/main" id="{E562BC98-5C52-B542-B244-FCA2DE70508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2404925" y="2229644"/>
              <a:ext cx="795470" cy="554831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8618" name="Rectangle 35">
            <a:extLst>
              <a:ext uri="{FF2B5EF4-FFF2-40B4-BE49-F238E27FC236}">
                <a16:creationId xmlns:a16="http://schemas.microsoft.com/office/drawing/2014/main" id="{FD0804BB-3891-ED40-AAEA-513CCD94D8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3348038"/>
            <a:ext cx="2325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Akzeptorphase </a:t>
            </a:r>
          </a:p>
          <a:p>
            <a:r>
              <a:rPr lang="de-DE" altLang="de-DE" sz="1200" b="1"/>
              <a:t>P3HT</a:t>
            </a:r>
          </a:p>
        </p:txBody>
      </p:sp>
      <p:sp>
        <p:nvSpPr>
          <p:cNvPr id="68619" name="Rectangle 35">
            <a:extLst>
              <a:ext uri="{FF2B5EF4-FFF2-40B4-BE49-F238E27FC236}">
                <a16:creationId xmlns:a16="http://schemas.microsoft.com/office/drawing/2014/main" id="{0F3808CF-314F-8C43-99CC-F014D23A1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4872038"/>
            <a:ext cx="289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Donorphase</a:t>
            </a:r>
          </a:p>
          <a:p>
            <a:r>
              <a:rPr lang="de-DE" altLang="de-DE" sz="1200" b="1"/>
              <a:t>PCBM</a:t>
            </a:r>
          </a:p>
        </p:txBody>
      </p:sp>
      <p:sp>
        <p:nvSpPr>
          <p:cNvPr id="68620" name="Rectangle 35">
            <a:extLst>
              <a:ext uri="{FF2B5EF4-FFF2-40B4-BE49-F238E27FC236}">
                <a16:creationId xmlns:a16="http://schemas.microsoft.com/office/drawing/2014/main" id="{D9109B0C-6725-B048-92B2-E347D2252E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3990975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PCBM  :  P3HT</a:t>
            </a:r>
          </a:p>
        </p:txBody>
      </p:sp>
      <p:sp>
        <p:nvSpPr>
          <p:cNvPr id="68621" name="Rectangle 35">
            <a:extLst>
              <a:ext uri="{FF2B5EF4-FFF2-40B4-BE49-F238E27FC236}">
                <a16:creationId xmlns:a16="http://schemas.microsoft.com/office/drawing/2014/main" id="{F43602DB-2913-1C4B-85BF-B54A05B1F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8750" y="4419600"/>
            <a:ext cx="28956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de-DE" altLang="de-DE" sz="900"/>
              <a:t>Phenyl-C61-Buttersäuremethylester</a:t>
            </a:r>
            <a:endParaRPr lang="de-DE" altLang="de-DE" sz="900" b="1" baseline="30000"/>
          </a:p>
        </p:txBody>
      </p:sp>
      <p:sp>
        <p:nvSpPr>
          <p:cNvPr id="68622" name="Rectangle 35">
            <a:extLst>
              <a:ext uri="{FF2B5EF4-FFF2-40B4-BE49-F238E27FC236}">
                <a16:creationId xmlns:a16="http://schemas.microsoft.com/office/drawing/2014/main" id="{3DFB3695-2E11-4741-B532-B6B8A0D92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4419600"/>
            <a:ext cx="28956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900"/>
              <a:t>Poly(3-Hexylthiophen-2,5-diyl)  </a:t>
            </a:r>
            <a:endParaRPr lang="de-DE" altLang="de-DE" sz="900" b="1" baseline="30000"/>
          </a:p>
        </p:txBody>
      </p:sp>
      <p:sp>
        <p:nvSpPr>
          <p:cNvPr id="68623" name="Text Box 7">
            <a:extLst>
              <a:ext uri="{FF2B5EF4-FFF2-40B4-BE49-F238E27FC236}">
                <a16:creationId xmlns:a16="http://schemas.microsoft.com/office/drawing/2014/main" id="{2CC13EF8-7370-334D-8DAF-71539B1B09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6–1–4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Fußzeilenplatzhalter 3">
            <a:extLst>
              <a:ext uri="{FF2B5EF4-FFF2-40B4-BE49-F238E27FC236}">
                <a16:creationId xmlns:a16="http://schemas.microsoft.com/office/drawing/2014/main" id="{4A1BA4C2-E2C6-EC44-A615-45664D5591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70658" name="Rectangle 2">
            <a:extLst>
              <a:ext uri="{FF2B5EF4-FFF2-40B4-BE49-F238E27FC236}">
                <a16:creationId xmlns:a16="http://schemas.microsoft.com/office/drawing/2014/main" id="{CF6A9F9F-7E1C-EB45-98A7-2A407B7F0C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3469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Basis | 6 Wohnen und Wärme</a:t>
            </a:r>
            <a:br>
              <a:rPr lang="de-DE" altLang="de-DE" sz="1400"/>
            </a:br>
            <a:r>
              <a:rPr lang="de-DE" altLang="de-DE" sz="1600" b="1"/>
              <a:t>Solarkocher und Vakuumröhrenkollektor</a:t>
            </a:r>
          </a:p>
        </p:txBody>
      </p:sp>
      <p:sp>
        <p:nvSpPr>
          <p:cNvPr id="70659" name="Text Box 7">
            <a:extLst>
              <a:ext uri="{FF2B5EF4-FFF2-40B4-BE49-F238E27FC236}">
                <a16:creationId xmlns:a16="http://schemas.microsoft.com/office/drawing/2014/main" id="{5314F1ED-6B29-0842-B59E-BCA0D28A13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6–2–1</a:t>
            </a:r>
          </a:p>
        </p:txBody>
      </p:sp>
      <p:pic>
        <p:nvPicPr>
          <p:cNvPr id="70660" name="Bild 6" descr="78155968_esparlampe_rgb.jpg">
            <a:extLst>
              <a:ext uri="{FF2B5EF4-FFF2-40B4-BE49-F238E27FC236}">
                <a16:creationId xmlns:a16="http://schemas.microsoft.com/office/drawing/2014/main" id="{11705AAD-4467-FE4E-B398-E3CD1626DC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94" t="36584" r="24934" b="11893"/>
          <a:stretch>
            <a:fillRect/>
          </a:stretch>
        </p:blipFill>
        <p:spPr bwMode="auto">
          <a:xfrm>
            <a:off x="4813300" y="2349500"/>
            <a:ext cx="3475038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1" name="Bild 6" descr="78155968_esparlampe_rgb.jpg">
            <a:extLst>
              <a:ext uri="{FF2B5EF4-FFF2-40B4-BE49-F238E27FC236}">
                <a16:creationId xmlns:a16="http://schemas.microsoft.com/office/drawing/2014/main" id="{698485B0-8378-3C42-BE91-1B52B35480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3" t="13548" r="32233" b="37379"/>
          <a:stretch>
            <a:fillRect/>
          </a:stretch>
        </p:blipFill>
        <p:spPr bwMode="auto">
          <a:xfrm>
            <a:off x="1447800" y="2349500"/>
            <a:ext cx="3200400" cy="248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5" name="Bild 16" descr="Folien_Grafiken_Chemie und Energie_016.jpg">
            <a:extLst>
              <a:ext uri="{FF2B5EF4-FFF2-40B4-BE49-F238E27FC236}">
                <a16:creationId xmlns:a16="http://schemas.microsoft.com/office/drawing/2014/main" id="{AC2A1A4D-E4F7-A846-8463-340971DF98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3" t="31140" r="17500" b="24068"/>
          <a:stretch>
            <a:fillRect/>
          </a:stretch>
        </p:blipFill>
        <p:spPr bwMode="auto">
          <a:xfrm>
            <a:off x="2209800" y="2133600"/>
            <a:ext cx="5181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6" name="Fußzeilenplatzhalter 3">
            <a:extLst>
              <a:ext uri="{FF2B5EF4-FFF2-40B4-BE49-F238E27FC236}">
                <a16:creationId xmlns:a16="http://schemas.microsoft.com/office/drawing/2014/main" id="{CFF7E502-C51A-AF4F-8FF6-A196F693C9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72707" name="Rectangle 2">
            <a:extLst>
              <a:ext uri="{FF2B5EF4-FFF2-40B4-BE49-F238E27FC236}">
                <a16:creationId xmlns:a16="http://schemas.microsoft.com/office/drawing/2014/main" id="{46687C4B-57E7-7A41-B5CB-23D8B6ABD8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Mittelstufe | 6 Wohnen und Wärme</a:t>
            </a:r>
            <a:br>
              <a:rPr lang="de-DE" altLang="de-DE" sz="1800"/>
            </a:br>
            <a:r>
              <a:rPr lang="de-DE" altLang="de-DE" sz="1600" b="1"/>
              <a:t>Aufbau eines Sonnenkollektors</a:t>
            </a:r>
          </a:p>
        </p:txBody>
      </p:sp>
      <p:sp>
        <p:nvSpPr>
          <p:cNvPr id="72708" name="Rectangle 35">
            <a:extLst>
              <a:ext uri="{FF2B5EF4-FFF2-40B4-BE49-F238E27FC236}">
                <a16:creationId xmlns:a16="http://schemas.microsoft.com/office/drawing/2014/main" id="{0EAABDF7-1F0C-234F-B5DE-9D5613512E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2819400"/>
            <a:ext cx="205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Umlaufende Nut</a:t>
            </a:r>
          </a:p>
          <a:p>
            <a:r>
              <a:rPr lang="de-DE" altLang="de-DE" sz="1200" b="1"/>
              <a:t>zur einfachen</a:t>
            </a:r>
          </a:p>
          <a:p>
            <a:r>
              <a:rPr lang="de-DE" altLang="de-DE" sz="1200" b="1"/>
              <a:t>Kollektormontage</a:t>
            </a:r>
          </a:p>
        </p:txBody>
      </p:sp>
      <p:sp>
        <p:nvSpPr>
          <p:cNvPr id="72709" name="Rectangle 35">
            <a:extLst>
              <a:ext uri="{FF2B5EF4-FFF2-40B4-BE49-F238E27FC236}">
                <a16:creationId xmlns:a16="http://schemas.microsoft.com/office/drawing/2014/main" id="{4197129E-299C-0240-BDD2-2430817F9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4905375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Sammelrohr</a:t>
            </a:r>
          </a:p>
        </p:txBody>
      </p:sp>
      <p:sp>
        <p:nvSpPr>
          <p:cNvPr id="72710" name="Rectangle 35">
            <a:extLst>
              <a:ext uri="{FF2B5EF4-FFF2-40B4-BE49-F238E27FC236}">
                <a16:creationId xmlns:a16="http://schemas.microsoft.com/office/drawing/2014/main" id="{D893D8AB-F1A7-F646-BE84-653F922E8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5486400"/>
            <a:ext cx="3429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Sichere Befestigung des Solarglases</a:t>
            </a:r>
          </a:p>
        </p:txBody>
      </p:sp>
      <p:sp>
        <p:nvSpPr>
          <p:cNvPr id="72711" name="Rectangle 35">
            <a:extLst>
              <a:ext uri="{FF2B5EF4-FFF2-40B4-BE49-F238E27FC236}">
                <a16:creationId xmlns:a16="http://schemas.microsoft.com/office/drawing/2014/main" id="{3F23BF44-53DE-1D4E-992B-08CE5F7A3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5557838"/>
            <a:ext cx="2895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Mäanderrohr, durchgehend auf Absorber mittels Laser verschweißt</a:t>
            </a:r>
          </a:p>
        </p:txBody>
      </p:sp>
      <p:grpSp>
        <p:nvGrpSpPr>
          <p:cNvPr id="72712" name="Gruppierung 6">
            <a:extLst>
              <a:ext uri="{FF2B5EF4-FFF2-40B4-BE49-F238E27FC236}">
                <a16:creationId xmlns:a16="http://schemas.microsoft.com/office/drawing/2014/main" id="{F0B53A08-4123-C54C-9045-3C4F878ACB0C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4648200" y="4419600"/>
            <a:ext cx="1752600" cy="533400"/>
            <a:chOff x="1490526" y="2174875"/>
            <a:chExt cx="1752598" cy="533400"/>
          </a:xfrm>
        </p:grpSpPr>
        <p:sp>
          <p:nvSpPr>
            <p:cNvPr id="72743" name="Oval 26">
              <a:extLst>
                <a:ext uri="{FF2B5EF4-FFF2-40B4-BE49-F238E27FC236}">
                  <a16:creationId xmlns:a16="http://schemas.microsoft.com/office/drawing/2014/main" id="{F38A10B7-7658-0046-B0CB-A264F579D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72744" name="Gerade Verbindung 27">
              <a:extLst>
                <a:ext uri="{FF2B5EF4-FFF2-40B4-BE49-F238E27FC236}">
                  <a16:creationId xmlns:a16="http://schemas.microsoft.com/office/drawing/2014/main" id="{DAD5C82E-464C-B847-AE6C-0E22E20DC40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490526" y="2229645"/>
              <a:ext cx="1709868" cy="47863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2713" name="Gruppierung 6">
            <a:extLst>
              <a:ext uri="{FF2B5EF4-FFF2-40B4-BE49-F238E27FC236}">
                <a16:creationId xmlns:a16="http://schemas.microsoft.com/office/drawing/2014/main" id="{3CE18CF8-A231-744D-9C16-4EAE70D72762}"/>
              </a:ext>
            </a:extLst>
          </p:cNvPr>
          <p:cNvGrpSpPr>
            <a:grpSpLocks/>
          </p:cNvGrpSpPr>
          <p:nvPr/>
        </p:nvGrpSpPr>
        <p:grpSpPr bwMode="auto">
          <a:xfrm rot="16200000" flipV="1">
            <a:off x="2802732" y="4766468"/>
            <a:ext cx="838200" cy="500063"/>
            <a:chOff x="2404925" y="2174875"/>
            <a:chExt cx="838199" cy="500063"/>
          </a:xfrm>
        </p:grpSpPr>
        <p:sp>
          <p:nvSpPr>
            <p:cNvPr id="72741" name="Oval 26">
              <a:extLst>
                <a:ext uri="{FF2B5EF4-FFF2-40B4-BE49-F238E27FC236}">
                  <a16:creationId xmlns:a16="http://schemas.microsoft.com/office/drawing/2014/main" id="{57FB72EA-ED2D-DA48-BECB-197B3F578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72742" name="Gerade Verbindung 27">
              <a:extLst>
                <a:ext uri="{FF2B5EF4-FFF2-40B4-BE49-F238E27FC236}">
                  <a16:creationId xmlns:a16="http://schemas.microsoft.com/office/drawing/2014/main" id="{533BC80F-B2FE-584A-BD26-D6CF6505BFB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2404925" y="2229644"/>
              <a:ext cx="795469" cy="445294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2714" name="Rectangle 35">
            <a:extLst>
              <a:ext uri="{FF2B5EF4-FFF2-40B4-BE49-F238E27FC236}">
                <a16:creationId xmlns:a16="http://schemas.microsoft.com/office/drawing/2014/main" id="{D1EA15FB-FB19-EA43-90AC-91AE6678E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4687888"/>
            <a:ext cx="2895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Pulverbeschichteter</a:t>
            </a:r>
          </a:p>
          <a:p>
            <a:r>
              <a:rPr lang="de-DE" altLang="de-DE" sz="1200" b="1"/>
              <a:t>umlaufender</a:t>
            </a:r>
          </a:p>
          <a:p>
            <a:r>
              <a:rPr lang="de-DE" altLang="de-DE" sz="1200" b="1"/>
              <a:t>Aluminiumrahmen</a:t>
            </a:r>
          </a:p>
        </p:txBody>
      </p:sp>
      <p:sp>
        <p:nvSpPr>
          <p:cNvPr id="72715" name="Rectangle 35">
            <a:extLst>
              <a:ext uri="{FF2B5EF4-FFF2-40B4-BE49-F238E27FC236}">
                <a16:creationId xmlns:a16="http://schemas.microsoft.com/office/drawing/2014/main" id="{B3CF69B6-311E-1E4A-AFB2-C422E947C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15240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Isolation</a:t>
            </a:r>
          </a:p>
        </p:txBody>
      </p:sp>
      <p:sp>
        <p:nvSpPr>
          <p:cNvPr id="72716" name="Rectangle 35">
            <a:extLst>
              <a:ext uri="{FF2B5EF4-FFF2-40B4-BE49-F238E27FC236}">
                <a16:creationId xmlns:a16="http://schemas.microsoft.com/office/drawing/2014/main" id="{DB0A638E-0682-9647-8D7E-CC8B0F2E8C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22860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Solarglas</a:t>
            </a:r>
          </a:p>
        </p:txBody>
      </p:sp>
      <p:sp>
        <p:nvSpPr>
          <p:cNvPr id="72717" name="Rectangle 35">
            <a:extLst>
              <a:ext uri="{FF2B5EF4-FFF2-40B4-BE49-F238E27FC236}">
                <a16:creationId xmlns:a16="http://schemas.microsoft.com/office/drawing/2014/main" id="{48363FD6-116E-1045-BD27-8835A30618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48768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Rückseitenblech aus Aluminium</a:t>
            </a:r>
          </a:p>
        </p:txBody>
      </p:sp>
      <p:sp>
        <p:nvSpPr>
          <p:cNvPr id="72718" name="Rectangle 35">
            <a:extLst>
              <a:ext uri="{FF2B5EF4-FFF2-40B4-BE49-F238E27FC236}">
                <a16:creationId xmlns:a16="http://schemas.microsoft.com/office/drawing/2014/main" id="{DC345E72-D169-0247-A98B-33CA85EF3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1524000"/>
            <a:ext cx="289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Hochselektive Absorberbeschichtung</a:t>
            </a:r>
          </a:p>
        </p:txBody>
      </p:sp>
      <p:grpSp>
        <p:nvGrpSpPr>
          <p:cNvPr id="72719" name="Gruppierung 6">
            <a:extLst>
              <a:ext uri="{FF2B5EF4-FFF2-40B4-BE49-F238E27FC236}">
                <a16:creationId xmlns:a16="http://schemas.microsoft.com/office/drawing/2014/main" id="{93EEF326-CC83-754E-BF73-4BE3F1E1D02B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6858000" y="3276600"/>
            <a:ext cx="685800" cy="423863"/>
            <a:chOff x="2557325" y="2174875"/>
            <a:chExt cx="685799" cy="423863"/>
          </a:xfrm>
        </p:grpSpPr>
        <p:sp>
          <p:nvSpPr>
            <p:cNvPr id="72739" name="Oval 26">
              <a:extLst>
                <a:ext uri="{FF2B5EF4-FFF2-40B4-BE49-F238E27FC236}">
                  <a16:creationId xmlns:a16="http://schemas.microsoft.com/office/drawing/2014/main" id="{40D01896-D3C6-B14E-AB43-5FC15922F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72740" name="Gerade Verbindung 27">
              <a:extLst>
                <a:ext uri="{FF2B5EF4-FFF2-40B4-BE49-F238E27FC236}">
                  <a16:creationId xmlns:a16="http://schemas.microsoft.com/office/drawing/2014/main" id="{782B262B-CB8C-814A-AB4C-E1F33BADE0E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557325" y="2229644"/>
              <a:ext cx="643069" cy="369094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2720" name="Gruppierung 6">
            <a:extLst>
              <a:ext uri="{FF2B5EF4-FFF2-40B4-BE49-F238E27FC236}">
                <a16:creationId xmlns:a16="http://schemas.microsoft.com/office/drawing/2014/main" id="{676BE564-64BB-5D49-A185-3AFC3DDA1A53}"/>
              </a:ext>
            </a:extLst>
          </p:cNvPr>
          <p:cNvGrpSpPr>
            <a:grpSpLocks/>
          </p:cNvGrpSpPr>
          <p:nvPr/>
        </p:nvGrpSpPr>
        <p:grpSpPr bwMode="auto">
          <a:xfrm>
            <a:off x="6019800" y="4267200"/>
            <a:ext cx="228600" cy="762000"/>
            <a:chOff x="3014525" y="2174875"/>
            <a:chExt cx="228599" cy="762000"/>
          </a:xfrm>
        </p:grpSpPr>
        <p:sp>
          <p:nvSpPr>
            <p:cNvPr id="72737" name="Oval 26">
              <a:extLst>
                <a:ext uri="{FF2B5EF4-FFF2-40B4-BE49-F238E27FC236}">
                  <a16:creationId xmlns:a16="http://schemas.microsoft.com/office/drawing/2014/main" id="{4A5CA277-7136-694A-810C-09F226DB1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72738" name="Gerade Verbindung 27">
              <a:extLst>
                <a:ext uri="{FF2B5EF4-FFF2-40B4-BE49-F238E27FC236}">
                  <a16:creationId xmlns:a16="http://schemas.microsoft.com/office/drawing/2014/main" id="{FCAACEE8-DA79-AB4A-90FC-27CFC5D2257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2753844" y="2490325"/>
              <a:ext cx="707231" cy="18587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2721" name="Gruppierung 6">
            <a:extLst>
              <a:ext uri="{FF2B5EF4-FFF2-40B4-BE49-F238E27FC236}">
                <a16:creationId xmlns:a16="http://schemas.microsoft.com/office/drawing/2014/main" id="{C5B17486-35E4-5A4B-B1BB-26F1F1859AA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038600" y="4191000"/>
            <a:ext cx="228600" cy="762000"/>
            <a:chOff x="3014525" y="2174875"/>
            <a:chExt cx="228599" cy="762000"/>
          </a:xfrm>
        </p:grpSpPr>
        <p:sp>
          <p:nvSpPr>
            <p:cNvPr id="72735" name="Oval 26">
              <a:extLst>
                <a:ext uri="{FF2B5EF4-FFF2-40B4-BE49-F238E27FC236}">
                  <a16:creationId xmlns:a16="http://schemas.microsoft.com/office/drawing/2014/main" id="{B9B2657B-7FB9-494E-8E74-5302C8BE0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72736" name="Gerade Verbindung 27">
              <a:extLst>
                <a:ext uri="{FF2B5EF4-FFF2-40B4-BE49-F238E27FC236}">
                  <a16:creationId xmlns:a16="http://schemas.microsoft.com/office/drawing/2014/main" id="{BF3F528E-7DC1-3942-BFEB-4D2DA190A8C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2753844" y="2490325"/>
              <a:ext cx="707231" cy="18587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2722" name="Gruppierung 6">
            <a:extLst>
              <a:ext uri="{FF2B5EF4-FFF2-40B4-BE49-F238E27FC236}">
                <a16:creationId xmlns:a16="http://schemas.microsoft.com/office/drawing/2014/main" id="{3484AC27-9A88-DA4C-BFFC-F74CB2346413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676400" y="2667000"/>
            <a:ext cx="838200" cy="500063"/>
            <a:chOff x="2404925" y="2174875"/>
            <a:chExt cx="838199" cy="500063"/>
          </a:xfrm>
        </p:grpSpPr>
        <p:sp>
          <p:nvSpPr>
            <p:cNvPr id="72733" name="Oval 26">
              <a:extLst>
                <a:ext uri="{FF2B5EF4-FFF2-40B4-BE49-F238E27FC236}">
                  <a16:creationId xmlns:a16="http://schemas.microsoft.com/office/drawing/2014/main" id="{CFC0191D-149D-B84A-8754-6E6703CE8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72734" name="Gerade Verbindung 27">
              <a:extLst>
                <a:ext uri="{FF2B5EF4-FFF2-40B4-BE49-F238E27FC236}">
                  <a16:creationId xmlns:a16="http://schemas.microsoft.com/office/drawing/2014/main" id="{644AECA8-E4A6-BC4C-ABBC-ABAA9602E0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2404925" y="2229644"/>
              <a:ext cx="795469" cy="445294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2723" name="Gruppierung 6">
            <a:extLst>
              <a:ext uri="{FF2B5EF4-FFF2-40B4-BE49-F238E27FC236}">
                <a16:creationId xmlns:a16="http://schemas.microsoft.com/office/drawing/2014/main" id="{2E8778FA-F88C-4548-A8A9-451B7C49233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2497932" y="2302668"/>
            <a:ext cx="2133600" cy="1185863"/>
            <a:chOff x="1109526" y="2174875"/>
            <a:chExt cx="2133598" cy="1185863"/>
          </a:xfrm>
        </p:grpSpPr>
        <p:sp>
          <p:nvSpPr>
            <p:cNvPr id="72731" name="Oval 26">
              <a:extLst>
                <a:ext uri="{FF2B5EF4-FFF2-40B4-BE49-F238E27FC236}">
                  <a16:creationId xmlns:a16="http://schemas.microsoft.com/office/drawing/2014/main" id="{A1FFF173-D340-A742-B4B9-A97C41DB4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72732" name="Gerade Verbindung 27">
              <a:extLst>
                <a:ext uri="{FF2B5EF4-FFF2-40B4-BE49-F238E27FC236}">
                  <a16:creationId xmlns:a16="http://schemas.microsoft.com/office/drawing/2014/main" id="{A0B8CDF4-89AC-6E42-B128-1E6158954A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1109526" y="2229644"/>
              <a:ext cx="2090868" cy="1131094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2724" name="Gruppierung 6">
            <a:extLst>
              <a:ext uri="{FF2B5EF4-FFF2-40B4-BE49-F238E27FC236}">
                <a16:creationId xmlns:a16="http://schemas.microsoft.com/office/drawing/2014/main" id="{E269AF3E-54A2-934D-A504-579F98D45FDD}"/>
              </a:ext>
            </a:extLst>
          </p:cNvPr>
          <p:cNvGrpSpPr>
            <a:grpSpLocks/>
          </p:cNvGrpSpPr>
          <p:nvPr/>
        </p:nvGrpSpPr>
        <p:grpSpPr bwMode="auto">
          <a:xfrm rot="16200000" flipV="1">
            <a:off x="2193132" y="4055268"/>
            <a:ext cx="533400" cy="652463"/>
            <a:chOff x="2709724" y="2174875"/>
            <a:chExt cx="533400" cy="652463"/>
          </a:xfrm>
        </p:grpSpPr>
        <p:sp>
          <p:nvSpPr>
            <p:cNvPr id="72729" name="Oval 26">
              <a:extLst>
                <a:ext uri="{FF2B5EF4-FFF2-40B4-BE49-F238E27FC236}">
                  <a16:creationId xmlns:a16="http://schemas.microsoft.com/office/drawing/2014/main" id="{AF8B5FB7-FC23-B847-8341-B69FA5A18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72730" name="Gerade Verbindung 27">
              <a:extLst>
                <a:ext uri="{FF2B5EF4-FFF2-40B4-BE49-F238E27FC236}">
                  <a16:creationId xmlns:a16="http://schemas.microsoft.com/office/drawing/2014/main" id="{EE797DA2-D8BC-E549-8E17-40F2628CE2F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-5400000">
              <a:off x="2656212" y="2283156"/>
              <a:ext cx="597694" cy="490669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2725" name="Gruppierung 6">
            <a:extLst>
              <a:ext uri="{FF2B5EF4-FFF2-40B4-BE49-F238E27FC236}">
                <a16:creationId xmlns:a16="http://schemas.microsoft.com/office/drawing/2014/main" id="{B56F086F-8A34-294E-B17A-2DD85B3692E1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5088732" y="2150268"/>
            <a:ext cx="838200" cy="500063"/>
            <a:chOff x="2404925" y="2174875"/>
            <a:chExt cx="838199" cy="500063"/>
          </a:xfrm>
        </p:grpSpPr>
        <p:sp>
          <p:nvSpPr>
            <p:cNvPr id="72727" name="Oval 26">
              <a:extLst>
                <a:ext uri="{FF2B5EF4-FFF2-40B4-BE49-F238E27FC236}">
                  <a16:creationId xmlns:a16="http://schemas.microsoft.com/office/drawing/2014/main" id="{D0F62687-03F8-CE4F-8765-E3DD815C7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72728" name="Gerade Verbindung 27">
              <a:extLst>
                <a:ext uri="{FF2B5EF4-FFF2-40B4-BE49-F238E27FC236}">
                  <a16:creationId xmlns:a16="http://schemas.microsoft.com/office/drawing/2014/main" id="{D152492A-FC96-5E45-A670-90665592507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2404925" y="2229644"/>
              <a:ext cx="795469" cy="445294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2726" name="Text Box 7">
            <a:extLst>
              <a:ext uri="{FF2B5EF4-FFF2-40B4-BE49-F238E27FC236}">
                <a16:creationId xmlns:a16="http://schemas.microsoft.com/office/drawing/2014/main" id="{9C08A641-28D2-7A48-BD6F-C0FED4989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6–2–2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Bild 7" descr="Carnotscher-Kreisprozess.jpg">
            <a:extLst>
              <a:ext uri="{FF2B5EF4-FFF2-40B4-BE49-F238E27FC236}">
                <a16:creationId xmlns:a16="http://schemas.microsoft.com/office/drawing/2014/main" id="{987F95EC-FD68-0F4D-A951-B5912835FB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95400"/>
            <a:ext cx="7239000" cy="51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Fußzeilenplatzhalter 3">
            <a:extLst>
              <a:ext uri="{FF2B5EF4-FFF2-40B4-BE49-F238E27FC236}">
                <a16:creationId xmlns:a16="http://schemas.microsoft.com/office/drawing/2014/main" id="{51818193-C537-0B4E-B40E-9E41D2F9BE2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dirty="0"/>
              <a:t>Informationsserie   –   Chemie – Schlüssel zur Energie von morgen</a:t>
            </a:r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A4120ADE-EC1C-764C-9AD6-532D34952D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720725"/>
            <a:ext cx="87106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DE" altLang="de-DE" sz="1300" dirty="0"/>
              <a:t>Oberstufe | 3 Grundbegriffe der Energie</a:t>
            </a:r>
            <a:br>
              <a:rPr lang="de-DE" altLang="de-DE" sz="1800" dirty="0"/>
            </a:br>
            <a:r>
              <a:rPr lang="de-DE" altLang="de-DE" sz="1600" b="1" dirty="0" err="1"/>
              <a:t>Carnot‘scher</a:t>
            </a:r>
            <a:r>
              <a:rPr lang="de-DE" altLang="de-DE" sz="1600" b="1" dirty="0"/>
              <a:t> Kreisprozess</a:t>
            </a:r>
          </a:p>
        </p:txBody>
      </p:sp>
      <p:grpSp>
        <p:nvGrpSpPr>
          <p:cNvPr id="19460" name="Gruppierung 6">
            <a:extLst>
              <a:ext uri="{FF2B5EF4-FFF2-40B4-BE49-F238E27FC236}">
                <a16:creationId xmlns:a16="http://schemas.microsoft.com/office/drawing/2014/main" id="{3D5294CC-2382-6949-977C-989D545B4545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144168" y="1520032"/>
            <a:ext cx="144463" cy="76200"/>
            <a:chOff x="2862124" y="2174875"/>
            <a:chExt cx="381000" cy="162162"/>
          </a:xfrm>
        </p:grpSpPr>
        <p:sp>
          <p:nvSpPr>
            <p:cNvPr id="19489" name="Oval 26">
              <a:extLst>
                <a:ext uri="{FF2B5EF4-FFF2-40B4-BE49-F238E27FC236}">
                  <a16:creationId xmlns:a16="http://schemas.microsoft.com/office/drawing/2014/main" id="{23B47861-EDD8-9C4E-88D9-3AB7E6C96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0001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19490" name="Gerade Verbindung 27">
              <a:extLst>
                <a:ext uri="{FF2B5EF4-FFF2-40B4-BE49-F238E27FC236}">
                  <a16:creationId xmlns:a16="http://schemas.microsoft.com/office/drawing/2014/main" id="{B7DE0EE5-E8DD-BE4A-8707-3B0C117EA2D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2862124" y="2183814"/>
              <a:ext cx="338266" cy="153223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9461" name="Gruppierung 6">
            <a:extLst>
              <a:ext uri="{FF2B5EF4-FFF2-40B4-BE49-F238E27FC236}">
                <a16:creationId xmlns:a16="http://schemas.microsoft.com/office/drawing/2014/main" id="{5E6F73F9-7BD4-0E4F-AEB4-E6A3115BB349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3846513" y="1657350"/>
            <a:ext cx="388937" cy="106363"/>
            <a:chOff x="2408563" y="2174875"/>
            <a:chExt cx="834561" cy="230354"/>
          </a:xfrm>
        </p:grpSpPr>
        <p:sp>
          <p:nvSpPr>
            <p:cNvPr id="19487" name="Oval 26">
              <a:extLst>
                <a:ext uri="{FF2B5EF4-FFF2-40B4-BE49-F238E27FC236}">
                  <a16:creationId xmlns:a16="http://schemas.microsoft.com/office/drawing/2014/main" id="{7BD987DD-E2B4-4A44-A4E7-5BCFFB0A43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0001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19488" name="Gerade Verbindung 27">
              <a:extLst>
                <a:ext uri="{FF2B5EF4-FFF2-40B4-BE49-F238E27FC236}">
                  <a16:creationId xmlns:a16="http://schemas.microsoft.com/office/drawing/2014/main" id="{9CAF5372-1257-9C4A-84ED-FF20A55D6D2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2408563" y="2229682"/>
              <a:ext cx="771433" cy="175547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9462" name="Gruppierung 6">
            <a:extLst>
              <a:ext uri="{FF2B5EF4-FFF2-40B4-BE49-F238E27FC236}">
                <a16:creationId xmlns:a16="http://schemas.microsoft.com/office/drawing/2014/main" id="{963430E3-B29E-0044-BD78-5CEFE7C519CE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960563" y="3357562"/>
            <a:ext cx="177800" cy="168275"/>
            <a:chOff x="2862125" y="2174875"/>
            <a:chExt cx="380999" cy="359226"/>
          </a:xfrm>
        </p:grpSpPr>
        <p:sp>
          <p:nvSpPr>
            <p:cNvPr id="19485" name="Oval 26">
              <a:extLst>
                <a:ext uri="{FF2B5EF4-FFF2-40B4-BE49-F238E27FC236}">
                  <a16:creationId xmlns:a16="http://schemas.microsoft.com/office/drawing/2014/main" id="{AB1C7407-088B-3F4F-9C90-D627074C3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0001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19486" name="Gerade Verbindung 27">
              <a:extLst>
                <a:ext uri="{FF2B5EF4-FFF2-40B4-BE49-F238E27FC236}">
                  <a16:creationId xmlns:a16="http://schemas.microsoft.com/office/drawing/2014/main" id="{EB8384E6-3F19-8E4E-B3DB-0613FC938BC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2862125" y="2229653"/>
              <a:ext cx="338268" cy="30444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9463" name="Gruppierung 6">
            <a:extLst>
              <a:ext uri="{FF2B5EF4-FFF2-40B4-BE49-F238E27FC236}">
                <a16:creationId xmlns:a16="http://schemas.microsoft.com/office/drawing/2014/main" id="{88185AEC-51A4-514D-BFC8-BD37AC3AC4BB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1684338" y="3532187"/>
            <a:ext cx="406400" cy="47625"/>
            <a:chOff x="2372268" y="2174875"/>
            <a:chExt cx="870856" cy="100011"/>
          </a:xfrm>
        </p:grpSpPr>
        <p:sp>
          <p:nvSpPr>
            <p:cNvPr id="19483" name="Oval 26">
              <a:extLst>
                <a:ext uri="{FF2B5EF4-FFF2-40B4-BE49-F238E27FC236}">
                  <a16:creationId xmlns:a16="http://schemas.microsoft.com/office/drawing/2014/main" id="{8C614538-902B-3347-9323-942723766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0001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19484" name="Gerade Verbindung 27">
              <a:extLst>
                <a:ext uri="{FF2B5EF4-FFF2-40B4-BE49-F238E27FC236}">
                  <a16:creationId xmlns:a16="http://schemas.microsoft.com/office/drawing/2014/main" id="{2544BFBA-F09E-1740-A645-BF8616A011F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372268" y="2207527"/>
              <a:ext cx="828129" cy="22127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9464" name="Gruppierung 6">
            <a:extLst>
              <a:ext uri="{FF2B5EF4-FFF2-40B4-BE49-F238E27FC236}">
                <a16:creationId xmlns:a16="http://schemas.microsoft.com/office/drawing/2014/main" id="{BD3C9BFE-1012-7344-A59C-B26DCD614C8D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1485900" y="3340100"/>
            <a:ext cx="254000" cy="279400"/>
            <a:chOff x="2698833" y="2174875"/>
            <a:chExt cx="544291" cy="598716"/>
          </a:xfrm>
        </p:grpSpPr>
        <p:sp>
          <p:nvSpPr>
            <p:cNvPr id="19481" name="Oval 26">
              <a:extLst>
                <a:ext uri="{FF2B5EF4-FFF2-40B4-BE49-F238E27FC236}">
                  <a16:creationId xmlns:a16="http://schemas.microsoft.com/office/drawing/2014/main" id="{FA7A3ED5-0B64-EC4D-9E0E-15BF90245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0001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19482" name="Gerade Verbindung 27">
              <a:extLst>
                <a:ext uri="{FF2B5EF4-FFF2-40B4-BE49-F238E27FC236}">
                  <a16:creationId xmlns:a16="http://schemas.microsoft.com/office/drawing/2014/main" id="{4BDCA726-6352-CB40-A97C-4CFC5B4BCA9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2677646" y="2250846"/>
              <a:ext cx="543932" cy="501557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9465" name="Gruppierung 6">
            <a:extLst>
              <a:ext uri="{FF2B5EF4-FFF2-40B4-BE49-F238E27FC236}">
                <a16:creationId xmlns:a16="http://schemas.microsoft.com/office/drawing/2014/main" id="{75FD650D-69A1-F041-AA9A-06EC3EBB5F50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3957638" y="5219700"/>
            <a:ext cx="177800" cy="168275"/>
            <a:chOff x="2862125" y="2174875"/>
            <a:chExt cx="380999" cy="359226"/>
          </a:xfrm>
        </p:grpSpPr>
        <p:sp>
          <p:nvSpPr>
            <p:cNvPr id="19479" name="Oval 26">
              <a:extLst>
                <a:ext uri="{FF2B5EF4-FFF2-40B4-BE49-F238E27FC236}">
                  <a16:creationId xmlns:a16="http://schemas.microsoft.com/office/drawing/2014/main" id="{9C7BD894-743A-7642-BAFE-BE5BCCB81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0001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19480" name="Gerade Verbindung 27">
              <a:extLst>
                <a:ext uri="{FF2B5EF4-FFF2-40B4-BE49-F238E27FC236}">
                  <a16:creationId xmlns:a16="http://schemas.microsoft.com/office/drawing/2014/main" id="{382E2FED-53C0-494D-B96C-C5439BB70F1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2862125" y="2229653"/>
              <a:ext cx="338268" cy="30444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9466" name="Gruppierung 6">
            <a:extLst>
              <a:ext uri="{FF2B5EF4-FFF2-40B4-BE49-F238E27FC236}">
                <a16:creationId xmlns:a16="http://schemas.microsoft.com/office/drawing/2014/main" id="{6E4AC0FE-724D-8141-9B34-E09098AEE530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4021138" y="5386387"/>
            <a:ext cx="406400" cy="47625"/>
            <a:chOff x="2372268" y="2174875"/>
            <a:chExt cx="870856" cy="100011"/>
          </a:xfrm>
        </p:grpSpPr>
        <p:sp>
          <p:nvSpPr>
            <p:cNvPr id="19477" name="Oval 26">
              <a:extLst>
                <a:ext uri="{FF2B5EF4-FFF2-40B4-BE49-F238E27FC236}">
                  <a16:creationId xmlns:a16="http://schemas.microsoft.com/office/drawing/2014/main" id="{C38F1B7B-40E7-BD40-ADEF-AF6E7A8AF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0001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19478" name="Gerade Verbindung 27">
              <a:extLst>
                <a:ext uri="{FF2B5EF4-FFF2-40B4-BE49-F238E27FC236}">
                  <a16:creationId xmlns:a16="http://schemas.microsoft.com/office/drawing/2014/main" id="{1EB9C2F4-1348-6140-BA0B-6E0849A1E2A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372268" y="2207527"/>
              <a:ext cx="828129" cy="22127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9467" name="Gruppierung 6">
            <a:extLst>
              <a:ext uri="{FF2B5EF4-FFF2-40B4-BE49-F238E27FC236}">
                <a16:creationId xmlns:a16="http://schemas.microsoft.com/office/drawing/2014/main" id="{FF7E6225-F395-D547-8E62-F4753B39B62E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6183313" y="3341687"/>
            <a:ext cx="196850" cy="219075"/>
            <a:chOff x="2821304" y="2174875"/>
            <a:chExt cx="421820" cy="468087"/>
          </a:xfrm>
        </p:grpSpPr>
        <p:sp>
          <p:nvSpPr>
            <p:cNvPr id="19475" name="Oval 26">
              <a:extLst>
                <a:ext uri="{FF2B5EF4-FFF2-40B4-BE49-F238E27FC236}">
                  <a16:creationId xmlns:a16="http://schemas.microsoft.com/office/drawing/2014/main" id="{378E4451-8C41-024F-9A9D-20E6E1470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0001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19476" name="Gerade Verbindung 27">
              <a:extLst>
                <a:ext uri="{FF2B5EF4-FFF2-40B4-BE49-F238E27FC236}">
                  <a16:creationId xmlns:a16="http://schemas.microsoft.com/office/drawing/2014/main" id="{2B851DE9-79CA-C645-A8B5-F7333CEC075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-5400000">
              <a:off x="2804193" y="2246763"/>
              <a:ext cx="413310" cy="37908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9468" name="Gruppierung 6">
            <a:extLst>
              <a:ext uri="{FF2B5EF4-FFF2-40B4-BE49-F238E27FC236}">
                <a16:creationId xmlns:a16="http://schemas.microsoft.com/office/drawing/2014/main" id="{C776C948-1492-C240-B4B4-00BEF6C98662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6446044" y="3155156"/>
            <a:ext cx="457200" cy="852488"/>
            <a:chOff x="2263415" y="446774"/>
            <a:chExt cx="979709" cy="1828112"/>
          </a:xfrm>
        </p:grpSpPr>
        <p:sp>
          <p:nvSpPr>
            <p:cNvPr id="19473" name="Oval 26">
              <a:extLst>
                <a:ext uri="{FF2B5EF4-FFF2-40B4-BE49-F238E27FC236}">
                  <a16:creationId xmlns:a16="http://schemas.microsoft.com/office/drawing/2014/main" id="{FA3F1FE1-866C-E24B-A988-CAB0C968DE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0001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19474" name="Gerade Verbindung 27">
              <a:extLst>
                <a:ext uri="{FF2B5EF4-FFF2-40B4-BE49-F238E27FC236}">
                  <a16:creationId xmlns:a16="http://schemas.microsoft.com/office/drawing/2014/main" id="{DE2508AB-7386-DB42-9C5D-760217404A7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1840466" y="869723"/>
              <a:ext cx="1782880" cy="936982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9469" name="Gruppierung 6">
            <a:extLst>
              <a:ext uri="{FF2B5EF4-FFF2-40B4-BE49-F238E27FC236}">
                <a16:creationId xmlns:a16="http://schemas.microsoft.com/office/drawing/2014/main" id="{8C9F5891-76C5-9048-B505-E8EA111A9516}"/>
              </a:ext>
            </a:extLst>
          </p:cNvPr>
          <p:cNvGrpSpPr>
            <a:grpSpLocks/>
          </p:cNvGrpSpPr>
          <p:nvPr/>
        </p:nvGrpSpPr>
        <p:grpSpPr bwMode="auto">
          <a:xfrm rot="16200000" flipH="1">
            <a:off x="5803900" y="3340100"/>
            <a:ext cx="254000" cy="279400"/>
            <a:chOff x="2698833" y="2174875"/>
            <a:chExt cx="544291" cy="598716"/>
          </a:xfrm>
        </p:grpSpPr>
        <p:sp>
          <p:nvSpPr>
            <p:cNvPr id="19471" name="Oval 26">
              <a:extLst>
                <a:ext uri="{FF2B5EF4-FFF2-40B4-BE49-F238E27FC236}">
                  <a16:creationId xmlns:a16="http://schemas.microsoft.com/office/drawing/2014/main" id="{BEE72C6B-C442-F647-A85B-F5278B89E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0001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19472" name="Gerade Verbindung 27">
              <a:extLst>
                <a:ext uri="{FF2B5EF4-FFF2-40B4-BE49-F238E27FC236}">
                  <a16:creationId xmlns:a16="http://schemas.microsoft.com/office/drawing/2014/main" id="{9A850556-D76B-F04A-AA64-9A9C5FF0F50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2677646" y="2250846"/>
              <a:ext cx="543932" cy="501557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9470" name="Text Box 7">
            <a:extLst>
              <a:ext uri="{FF2B5EF4-FFF2-40B4-BE49-F238E27FC236}">
                <a16:creationId xmlns:a16="http://schemas.microsoft.com/office/drawing/2014/main" id="{A653B8E6-626A-A447-8D4C-DB1FE20984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</a:t>
            </a:r>
            <a:fld id="{6CC33B6B-65D6-C745-8938-0E199DC1961A}" type="slidenum">
              <a:rPr lang="de-DE" altLang="de-DE" sz="1200">
                <a:ea typeface="ヒラギノ角ゴ Pro W3" panose="020B0300000000000000" pitchFamily="34" charset="-128"/>
              </a:rPr>
              <a:pPr>
                <a:spcBef>
                  <a:spcPct val="50000"/>
                </a:spcBef>
              </a:pPr>
              <a:t>3</a:t>
            </a:fld>
            <a:r>
              <a:rPr lang="de-DE" altLang="de-DE" sz="1200">
                <a:ea typeface="ヒラギノ角ゴ Pro W3" panose="020B0300000000000000" pitchFamily="34" charset="-128"/>
              </a:rPr>
              <a:t>–3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Bild 43" descr="Folien_Grafiken_Chemie und Energie_019s.jpg">
            <a:extLst>
              <a:ext uri="{FF2B5EF4-FFF2-40B4-BE49-F238E27FC236}">
                <a16:creationId xmlns:a16="http://schemas.microsoft.com/office/drawing/2014/main" id="{CD7D811B-2A4D-F34D-A476-6F16587FD0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48" t="3032" r="5217" b="7178"/>
          <a:stretch>
            <a:fillRect/>
          </a:stretch>
        </p:blipFill>
        <p:spPr bwMode="auto">
          <a:xfrm>
            <a:off x="2590800" y="1066800"/>
            <a:ext cx="61722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4" name="Fußzeilenplatzhalter 3">
            <a:extLst>
              <a:ext uri="{FF2B5EF4-FFF2-40B4-BE49-F238E27FC236}">
                <a16:creationId xmlns:a16="http://schemas.microsoft.com/office/drawing/2014/main" id="{8AFDD1D3-2E8C-6547-945E-CCEFE3BA80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BBBA618E-138D-FE45-BE81-27D789AEE1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Mittelstufe | 6 Wohnen und Wärme</a:t>
            </a:r>
            <a:br>
              <a:rPr lang="de-DE" altLang="de-DE" sz="1800"/>
            </a:br>
            <a:r>
              <a:rPr lang="de-DE" altLang="de-DE" sz="1600" b="1"/>
              <a:t>Aufbau eines Vakuumröhrenkollektors</a:t>
            </a:r>
          </a:p>
        </p:txBody>
      </p:sp>
      <p:sp>
        <p:nvSpPr>
          <p:cNvPr id="74756" name="Rectangle 35">
            <a:extLst>
              <a:ext uri="{FF2B5EF4-FFF2-40B4-BE49-F238E27FC236}">
                <a16:creationId xmlns:a16="http://schemas.microsoft.com/office/drawing/2014/main" id="{7E914EA5-7A90-2A41-8B2E-D47530B5A6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5410200"/>
            <a:ext cx="2057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Glasrohr</a:t>
            </a:r>
          </a:p>
        </p:txBody>
      </p:sp>
      <p:sp>
        <p:nvSpPr>
          <p:cNvPr id="74757" name="Rectangle 35">
            <a:extLst>
              <a:ext uri="{FF2B5EF4-FFF2-40B4-BE49-F238E27FC236}">
                <a16:creationId xmlns:a16="http://schemas.microsoft.com/office/drawing/2014/main" id="{EF1EBF2A-E8AD-904D-8D8F-0FE05D9583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0" y="50292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Absorber</a:t>
            </a:r>
          </a:p>
        </p:txBody>
      </p:sp>
      <p:sp>
        <p:nvSpPr>
          <p:cNvPr id="74758" name="Rectangle 35">
            <a:extLst>
              <a:ext uri="{FF2B5EF4-FFF2-40B4-BE49-F238E27FC236}">
                <a16:creationId xmlns:a16="http://schemas.microsoft.com/office/drawing/2014/main" id="{0CBA8753-EA37-6647-BCBE-7B51F9BECE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30480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Sammelrohr</a:t>
            </a:r>
          </a:p>
        </p:txBody>
      </p:sp>
      <p:sp>
        <p:nvSpPr>
          <p:cNvPr id="74759" name="Rectangle 35">
            <a:extLst>
              <a:ext uri="{FF2B5EF4-FFF2-40B4-BE49-F238E27FC236}">
                <a16:creationId xmlns:a16="http://schemas.microsoft.com/office/drawing/2014/main" id="{C451A7B2-16EC-C14F-B1EB-259A1BBF35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21336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Wärmetauscher (Kondensator)</a:t>
            </a:r>
          </a:p>
        </p:txBody>
      </p:sp>
      <p:sp>
        <p:nvSpPr>
          <p:cNvPr id="74760" name="Rectangle 35">
            <a:extLst>
              <a:ext uri="{FF2B5EF4-FFF2-40B4-BE49-F238E27FC236}">
                <a16:creationId xmlns:a16="http://schemas.microsoft.com/office/drawing/2014/main" id="{800868B1-2D33-4A44-8EEC-E9BCE7D4A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49530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Wärmerohr</a:t>
            </a:r>
          </a:p>
        </p:txBody>
      </p:sp>
      <p:grpSp>
        <p:nvGrpSpPr>
          <p:cNvPr id="74761" name="Gruppierung 6">
            <a:extLst>
              <a:ext uri="{FF2B5EF4-FFF2-40B4-BE49-F238E27FC236}">
                <a16:creationId xmlns:a16="http://schemas.microsoft.com/office/drawing/2014/main" id="{1C455377-A15A-A144-A6A3-1EE336BE9518}"/>
              </a:ext>
            </a:extLst>
          </p:cNvPr>
          <p:cNvGrpSpPr>
            <a:grpSpLocks/>
          </p:cNvGrpSpPr>
          <p:nvPr/>
        </p:nvGrpSpPr>
        <p:grpSpPr bwMode="auto">
          <a:xfrm rot="10800000" flipH="1" flipV="1">
            <a:off x="5486400" y="4953000"/>
            <a:ext cx="762000" cy="457200"/>
            <a:chOff x="2481125" y="2174875"/>
            <a:chExt cx="761999" cy="457200"/>
          </a:xfrm>
        </p:grpSpPr>
        <p:sp>
          <p:nvSpPr>
            <p:cNvPr id="74778" name="Oval 26">
              <a:extLst>
                <a:ext uri="{FF2B5EF4-FFF2-40B4-BE49-F238E27FC236}">
                  <a16:creationId xmlns:a16="http://schemas.microsoft.com/office/drawing/2014/main" id="{ED4578E6-6CFA-9642-B0D6-E7521DAF8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74779" name="Gerade Verbindung 27">
              <a:extLst>
                <a:ext uri="{FF2B5EF4-FFF2-40B4-BE49-F238E27FC236}">
                  <a16:creationId xmlns:a16="http://schemas.microsoft.com/office/drawing/2014/main" id="{65982ACB-FAA2-9148-A045-5C573E029AE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2481125" y="2229645"/>
              <a:ext cx="719268" cy="40243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4762" name="Gruppierung 6">
            <a:extLst>
              <a:ext uri="{FF2B5EF4-FFF2-40B4-BE49-F238E27FC236}">
                <a16:creationId xmlns:a16="http://schemas.microsoft.com/office/drawing/2014/main" id="{74BE958E-2B27-9A4D-99C1-C891589A363D}"/>
              </a:ext>
            </a:extLst>
          </p:cNvPr>
          <p:cNvGrpSpPr>
            <a:grpSpLocks/>
          </p:cNvGrpSpPr>
          <p:nvPr/>
        </p:nvGrpSpPr>
        <p:grpSpPr bwMode="auto">
          <a:xfrm rot="5400000" flipH="1">
            <a:off x="5486400" y="4114800"/>
            <a:ext cx="304800" cy="1371600"/>
            <a:chOff x="2938325" y="2174875"/>
            <a:chExt cx="304799" cy="1371600"/>
          </a:xfrm>
        </p:grpSpPr>
        <p:sp>
          <p:nvSpPr>
            <p:cNvPr id="74776" name="Oval 26">
              <a:extLst>
                <a:ext uri="{FF2B5EF4-FFF2-40B4-BE49-F238E27FC236}">
                  <a16:creationId xmlns:a16="http://schemas.microsoft.com/office/drawing/2014/main" id="{7023B8E8-B50E-754F-B40D-AE0E981E4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74777" name="Gerade Verbindung 27">
              <a:extLst>
                <a:ext uri="{FF2B5EF4-FFF2-40B4-BE49-F238E27FC236}">
                  <a16:creationId xmlns:a16="http://schemas.microsoft.com/office/drawing/2014/main" id="{359901A8-31A9-404E-A359-4338918FC71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-5400000">
              <a:off x="2410945" y="2757026"/>
              <a:ext cx="1316829" cy="26207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4763" name="Gruppierung 6">
            <a:extLst>
              <a:ext uri="{FF2B5EF4-FFF2-40B4-BE49-F238E27FC236}">
                <a16:creationId xmlns:a16="http://schemas.microsoft.com/office/drawing/2014/main" id="{D6944FB1-ED55-2B4A-A028-C82C940E6B12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3903663" y="2455863"/>
            <a:ext cx="1295400" cy="1143000"/>
            <a:chOff x="1947725" y="2174875"/>
            <a:chExt cx="1295399" cy="1142999"/>
          </a:xfrm>
        </p:grpSpPr>
        <p:sp>
          <p:nvSpPr>
            <p:cNvPr id="74774" name="Oval 26">
              <a:extLst>
                <a:ext uri="{FF2B5EF4-FFF2-40B4-BE49-F238E27FC236}">
                  <a16:creationId xmlns:a16="http://schemas.microsoft.com/office/drawing/2014/main" id="{5D7B3690-8D9B-0D4D-A650-F12DDA63A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74775" name="Gerade Verbindung 27">
              <a:extLst>
                <a:ext uri="{FF2B5EF4-FFF2-40B4-BE49-F238E27FC236}">
                  <a16:creationId xmlns:a16="http://schemas.microsoft.com/office/drawing/2014/main" id="{911A369A-E093-6845-816D-091169DA0A2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1947725" y="2229644"/>
              <a:ext cx="1252670" cy="108823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4764" name="Gruppierung 6">
            <a:extLst>
              <a:ext uri="{FF2B5EF4-FFF2-40B4-BE49-F238E27FC236}">
                <a16:creationId xmlns:a16="http://schemas.microsoft.com/office/drawing/2014/main" id="{21202A03-C727-C542-9489-64B08C218B9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060032" y="3026568"/>
            <a:ext cx="533400" cy="1185863"/>
            <a:chOff x="2709727" y="2174875"/>
            <a:chExt cx="533397" cy="1185859"/>
          </a:xfrm>
        </p:grpSpPr>
        <p:sp>
          <p:nvSpPr>
            <p:cNvPr id="74772" name="Oval 26">
              <a:extLst>
                <a:ext uri="{FF2B5EF4-FFF2-40B4-BE49-F238E27FC236}">
                  <a16:creationId xmlns:a16="http://schemas.microsoft.com/office/drawing/2014/main" id="{BC16F952-57ED-0846-BA5E-EF3597EB07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74773" name="Gerade Verbindung 27">
              <a:extLst>
                <a:ext uri="{FF2B5EF4-FFF2-40B4-BE49-F238E27FC236}">
                  <a16:creationId xmlns:a16="http://schemas.microsoft.com/office/drawing/2014/main" id="{BB23697D-54E6-2A42-9433-679E4531A00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-5400000">
              <a:off x="2389514" y="2549856"/>
              <a:ext cx="1131091" cy="490666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4765" name="Rectangle 35">
            <a:extLst>
              <a:ext uri="{FF2B5EF4-FFF2-40B4-BE49-F238E27FC236}">
                <a16:creationId xmlns:a16="http://schemas.microsoft.com/office/drawing/2014/main" id="{58B6305F-CBBA-594A-8F40-4246FC148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19812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Wärmedämmung</a:t>
            </a:r>
          </a:p>
        </p:txBody>
      </p:sp>
      <p:grpSp>
        <p:nvGrpSpPr>
          <p:cNvPr id="74766" name="Gruppierung 47">
            <a:extLst>
              <a:ext uri="{FF2B5EF4-FFF2-40B4-BE49-F238E27FC236}">
                <a16:creationId xmlns:a16="http://schemas.microsoft.com/office/drawing/2014/main" id="{011B524F-014C-1943-8A32-7E62A37B172F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5257800" y="2286000"/>
            <a:ext cx="339725" cy="990600"/>
            <a:chOff x="3132000" y="2174875"/>
            <a:chExt cx="339721" cy="990598"/>
          </a:xfrm>
        </p:grpSpPr>
        <p:sp>
          <p:nvSpPr>
            <p:cNvPr id="74770" name="Oval 26">
              <a:extLst>
                <a:ext uri="{FF2B5EF4-FFF2-40B4-BE49-F238E27FC236}">
                  <a16:creationId xmlns:a16="http://schemas.microsoft.com/office/drawing/2014/main" id="{2C9D568C-3351-9144-A87A-25FE32CB2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74771" name="Gerade Verbindung 27">
              <a:extLst>
                <a:ext uri="{FF2B5EF4-FFF2-40B4-BE49-F238E27FC236}">
                  <a16:creationId xmlns:a16="http://schemas.microsoft.com/office/drawing/2014/main" id="{224E25A0-7E1D-E248-A183-BB1CA3B6CB6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>
              <a:off x="2868143" y="2561895"/>
              <a:ext cx="935829" cy="271327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74767" name="Bild 57" descr="image002.jpg">
            <a:extLst>
              <a:ext uri="{FF2B5EF4-FFF2-40B4-BE49-F238E27FC236}">
                <a16:creationId xmlns:a16="http://schemas.microsoft.com/office/drawing/2014/main" id="{07351CCB-5797-8D48-8D27-F9DD1DE553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581400"/>
            <a:ext cx="1557338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68" name="Rectangle 35">
            <a:extLst>
              <a:ext uri="{FF2B5EF4-FFF2-40B4-BE49-F238E27FC236}">
                <a16:creationId xmlns:a16="http://schemas.microsoft.com/office/drawing/2014/main" id="{88D45BB8-DB90-5A4F-A9E7-2BBA2F6274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3990975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Licht</a:t>
            </a:r>
          </a:p>
        </p:txBody>
      </p:sp>
      <p:sp>
        <p:nvSpPr>
          <p:cNvPr id="74769" name="Text Box 7">
            <a:extLst>
              <a:ext uri="{FF2B5EF4-FFF2-40B4-BE49-F238E27FC236}">
                <a16:creationId xmlns:a16="http://schemas.microsoft.com/office/drawing/2014/main" id="{13B1C2FB-87FE-2C44-9772-3EB93F174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6–2–3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Fußzeilenplatzhalter 3">
            <a:extLst>
              <a:ext uri="{FF2B5EF4-FFF2-40B4-BE49-F238E27FC236}">
                <a16:creationId xmlns:a16="http://schemas.microsoft.com/office/drawing/2014/main" id="{1E14E2E4-0152-BD48-A3F2-8B91A07AA3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76802" name="Rectangle 2">
            <a:extLst>
              <a:ext uri="{FF2B5EF4-FFF2-40B4-BE49-F238E27FC236}">
                <a16:creationId xmlns:a16="http://schemas.microsoft.com/office/drawing/2014/main" id="{11C440A6-9FEB-544E-AC0E-0BB7E67387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Basis | 6 Wohnen und Wärme</a:t>
            </a:r>
            <a:br>
              <a:rPr lang="de-DE" altLang="de-DE" sz="1400"/>
            </a:br>
            <a:r>
              <a:rPr lang="de-DE" altLang="de-DE" sz="1600" b="1"/>
              <a:t>Technische Anwendungen von Brennstoffzellen</a:t>
            </a:r>
            <a:endParaRPr lang="de-DE" altLang="de-DE" sz="1900" b="1"/>
          </a:p>
        </p:txBody>
      </p:sp>
      <p:sp>
        <p:nvSpPr>
          <p:cNvPr id="76803" name="Text Box 7">
            <a:extLst>
              <a:ext uri="{FF2B5EF4-FFF2-40B4-BE49-F238E27FC236}">
                <a16:creationId xmlns:a16="http://schemas.microsoft.com/office/drawing/2014/main" id="{0F970920-9450-EE4D-A18F-E0751281A6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6–3–1</a:t>
            </a:r>
          </a:p>
        </p:txBody>
      </p:sp>
      <p:pic>
        <p:nvPicPr>
          <p:cNvPr id="76804" name="Bild 6" descr="78155968_esparlampe_rgb.jpg">
            <a:extLst>
              <a:ext uri="{FF2B5EF4-FFF2-40B4-BE49-F238E27FC236}">
                <a16:creationId xmlns:a16="http://schemas.microsoft.com/office/drawing/2014/main" id="{DAAED60A-132A-2F4B-8F47-441FF56571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88" y="2420938"/>
            <a:ext cx="3317875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Bild 6" descr="78155968_esparlampe_rgb.jpg">
            <a:extLst>
              <a:ext uri="{FF2B5EF4-FFF2-40B4-BE49-F238E27FC236}">
                <a16:creationId xmlns:a16="http://schemas.microsoft.com/office/drawing/2014/main" id="{951F76EA-A9DC-F149-B148-7EC7C6D5DB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8" b="9146"/>
          <a:stretch>
            <a:fillRect/>
          </a:stretch>
        </p:blipFill>
        <p:spPr bwMode="auto">
          <a:xfrm>
            <a:off x="5003800" y="2420938"/>
            <a:ext cx="3270250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Fußzeilenplatzhalter 3">
            <a:extLst>
              <a:ext uri="{FF2B5EF4-FFF2-40B4-BE49-F238E27FC236}">
                <a16:creationId xmlns:a16="http://schemas.microsoft.com/office/drawing/2014/main" id="{7107BD51-DCF6-8F4B-A5D9-578723C6F6A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78850" name="Rectangle 2">
            <a:extLst>
              <a:ext uri="{FF2B5EF4-FFF2-40B4-BE49-F238E27FC236}">
                <a16:creationId xmlns:a16="http://schemas.microsoft.com/office/drawing/2014/main" id="{449A5F6B-BFA9-D84A-B5D9-6F548DD437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Mittelstufe | 6 Wohnen und Wärme </a:t>
            </a:r>
            <a:br>
              <a:rPr lang="de-DE" altLang="de-DE" sz="1800"/>
            </a:br>
            <a:r>
              <a:rPr lang="de-DE" altLang="de-DE" sz="1600" b="1"/>
              <a:t>Aufbau einer Direkt-Methanol-Brennstoffzelle</a:t>
            </a:r>
          </a:p>
        </p:txBody>
      </p:sp>
      <p:sp>
        <p:nvSpPr>
          <p:cNvPr id="78851" name="Rectangle 35">
            <a:extLst>
              <a:ext uri="{FF2B5EF4-FFF2-40B4-BE49-F238E27FC236}">
                <a16:creationId xmlns:a16="http://schemas.microsoft.com/office/drawing/2014/main" id="{262EA317-E17F-FA48-A7C5-C69B72F14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533775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Sauerstoff (O</a:t>
            </a:r>
            <a:r>
              <a:rPr lang="de-DE" altLang="de-DE" sz="1200" b="1" baseline="-25000"/>
              <a:t>2</a:t>
            </a:r>
            <a:r>
              <a:rPr lang="de-DE" altLang="de-DE" sz="1200" b="1"/>
              <a:t>)</a:t>
            </a:r>
          </a:p>
        </p:txBody>
      </p:sp>
      <p:sp>
        <p:nvSpPr>
          <p:cNvPr id="78852" name="Rectangle 35">
            <a:extLst>
              <a:ext uri="{FF2B5EF4-FFF2-40B4-BE49-F238E27FC236}">
                <a16:creationId xmlns:a16="http://schemas.microsoft.com/office/drawing/2014/main" id="{C5879712-4597-3346-B5EA-95A81E9AC0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4448175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Wasser (H</a:t>
            </a:r>
            <a:r>
              <a:rPr lang="de-DE" altLang="de-DE" sz="1200" b="1" baseline="-25000"/>
              <a:t>2</a:t>
            </a:r>
            <a:r>
              <a:rPr lang="de-DE" altLang="de-DE" sz="1200" b="1"/>
              <a:t>O)</a:t>
            </a:r>
          </a:p>
        </p:txBody>
      </p:sp>
      <p:sp>
        <p:nvSpPr>
          <p:cNvPr id="78853" name="Rectangle 35">
            <a:extLst>
              <a:ext uri="{FF2B5EF4-FFF2-40B4-BE49-F238E27FC236}">
                <a16:creationId xmlns:a16="http://schemas.microsoft.com/office/drawing/2014/main" id="{04D4FD5B-C7D2-1942-909E-F13710B37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5895975"/>
            <a:ext cx="3429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Protonenleitende Polymermembran (PRM)</a:t>
            </a:r>
          </a:p>
        </p:txBody>
      </p:sp>
      <p:pic>
        <p:nvPicPr>
          <p:cNvPr id="78854" name="Bild 30" descr="Folien_Grafiken_Chemie und Energie_013.jpg">
            <a:extLst>
              <a:ext uri="{FF2B5EF4-FFF2-40B4-BE49-F238E27FC236}">
                <a16:creationId xmlns:a16="http://schemas.microsoft.com/office/drawing/2014/main" id="{F6F324F2-23E3-7D4E-97F8-472A14C701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9" t="14145" r="42500" b="22202"/>
          <a:stretch>
            <a:fillRect/>
          </a:stretch>
        </p:blipFill>
        <p:spPr bwMode="auto">
          <a:xfrm>
            <a:off x="2895600" y="1323975"/>
            <a:ext cx="274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5" name="Rectangle 35">
            <a:extLst>
              <a:ext uri="{FF2B5EF4-FFF2-40B4-BE49-F238E27FC236}">
                <a16:creationId xmlns:a16="http://schemas.microsoft.com/office/drawing/2014/main" id="{44AA2FF8-C679-7845-B1A8-143244F30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5286375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Katalysator-Beschichtung</a:t>
            </a:r>
          </a:p>
        </p:txBody>
      </p:sp>
      <p:grpSp>
        <p:nvGrpSpPr>
          <p:cNvPr id="78856" name="Gruppierung 6">
            <a:extLst>
              <a:ext uri="{FF2B5EF4-FFF2-40B4-BE49-F238E27FC236}">
                <a16:creationId xmlns:a16="http://schemas.microsoft.com/office/drawing/2014/main" id="{A27A2FA4-7C96-5A46-8DCC-6241D5D2DC4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953000" y="4676775"/>
            <a:ext cx="838200" cy="500063"/>
            <a:chOff x="2404925" y="2174875"/>
            <a:chExt cx="838199" cy="500063"/>
          </a:xfrm>
        </p:grpSpPr>
        <p:sp>
          <p:nvSpPr>
            <p:cNvPr id="78863" name="Oval 26">
              <a:extLst>
                <a:ext uri="{FF2B5EF4-FFF2-40B4-BE49-F238E27FC236}">
                  <a16:creationId xmlns:a16="http://schemas.microsoft.com/office/drawing/2014/main" id="{3996120A-D68F-1743-9FE5-8B171868F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78864" name="Gerade Verbindung 27">
              <a:extLst>
                <a:ext uri="{FF2B5EF4-FFF2-40B4-BE49-F238E27FC236}">
                  <a16:creationId xmlns:a16="http://schemas.microsoft.com/office/drawing/2014/main" id="{AE75B6B4-24B9-5346-B8D5-114E081AABC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2404925" y="2229644"/>
              <a:ext cx="795469" cy="445294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8857" name="Gruppierung 6">
            <a:extLst>
              <a:ext uri="{FF2B5EF4-FFF2-40B4-BE49-F238E27FC236}">
                <a16:creationId xmlns:a16="http://schemas.microsoft.com/office/drawing/2014/main" id="{38F75E7D-D029-C24C-BF73-A069EFE4610D}"/>
              </a:ext>
            </a:extLst>
          </p:cNvPr>
          <p:cNvGrpSpPr>
            <a:grpSpLocks/>
          </p:cNvGrpSpPr>
          <p:nvPr/>
        </p:nvGrpSpPr>
        <p:grpSpPr bwMode="auto">
          <a:xfrm rot="16200000" flipV="1">
            <a:off x="3564732" y="5226843"/>
            <a:ext cx="838200" cy="500063"/>
            <a:chOff x="2404925" y="2174875"/>
            <a:chExt cx="838199" cy="500063"/>
          </a:xfrm>
        </p:grpSpPr>
        <p:sp>
          <p:nvSpPr>
            <p:cNvPr id="78861" name="Oval 26">
              <a:extLst>
                <a:ext uri="{FF2B5EF4-FFF2-40B4-BE49-F238E27FC236}">
                  <a16:creationId xmlns:a16="http://schemas.microsoft.com/office/drawing/2014/main" id="{308A014E-9032-8743-97AF-CF8393DF3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000" y="21748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78862" name="Gerade Verbindung 27">
              <a:extLst>
                <a:ext uri="{FF2B5EF4-FFF2-40B4-BE49-F238E27FC236}">
                  <a16:creationId xmlns:a16="http://schemas.microsoft.com/office/drawing/2014/main" id="{A507CA9C-258F-FE47-9E8F-BABF13CD52B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2404925" y="2229644"/>
              <a:ext cx="795469" cy="445294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8858" name="Rectangle 35">
            <a:extLst>
              <a:ext uri="{FF2B5EF4-FFF2-40B4-BE49-F238E27FC236}">
                <a16:creationId xmlns:a16="http://schemas.microsoft.com/office/drawing/2014/main" id="{171C3EEA-95CD-6447-8711-B44418E8D1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295775"/>
            <a:ext cx="2895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de-DE" altLang="de-DE" sz="1200" b="1"/>
              <a:t>Kohlenstoffdioxid (CO</a:t>
            </a:r>
            <a:r>
              <a:rPr lang="de-DE" altLang="de-DE" sz="1200" b="1" baseline="-25000"/>
              <a:t>2</a:t>
            </a:r>
            <a:r>
              <a:rPr lang="de-DE" altLang="de-DE" sz="1200" b="1"/>
              <a:t>)</a:t>
            </a:r>
          </a:p>
          <a:p>
            <a:pPr algn="r"/>
            <a:r>
              <a:rPr lang="de-DE" altLang="de-DE" sz="1200" b="1"/>
              <a:t>+</a:t>
            </a:r>
          </a:p>
          <a:p>
            <a:pPr algn="r"/>
            <a:r>
              <a:rPr lang="de-DE" altLang="de-DE" sz="1200" b="1"/>
              <a:t>Wasser (H</a:t>
            </a:r>
            <a:r>
              <a:rPr lang="de-DE" altLang="de-DE" sz="1200" b="1" baseline="-25000"/>
              <a:t>2</a:t>
            </a:r>
            <a:r>
              <a:rPr lang="de-DE" altLang="de-DE" sz="1200" b="1"/>
              <a:t>O)</a:t>
            </a:r>
          </a:p>
        </p:txBody>
      </p:sp>
      <p:sp>
        <p:nvSpPr>
          <p:cNvPr id="78859" name="Rectangle 35">
            <a:extLst>
              <a:ext uri="{FF2B5EF4-FFF2-40B4-BE49-F238E27FC236}">
                <a16:creationId xmlns:a16="http://schemas.microsoft.com/office/drawing/2014/main" id="{E043C479-AB79-AC4D-BA12-9C9276AB8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344863"/>
            <a:ext cx="2895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de-DE" altLang="de-DE" sz="1200" b="1"/>
              <a:t>Wasser (H</a:t>
            </a:r>
            <a:r>
              <a:rPr lang="de-DE" altLang="de-DE" sz="1200" b="1" baseline="-25000"/>
              <a:t>2</a:t>
            </a:r>
            <a:r>
              <a:rPr lang="de-DE" altLang="de-DE" sz="1200" b="1"/>
              <a:t>O)</a:t>
            </a:r>
          </a:p>
          <a:p>
            <a:pPr algn="r"/>
            <a:r>
              <a:rPr lang="de-DE" altLang="de-DE" sz="1200" b="1"/>
              <a:t>+</a:t>
            </a:r>
          </a:p>
          <a:p>
            <a:pPr algn="r"/>
            <a:r>
              <a:rPr lang="de-DE" altLang="de-DE" sz="1200" b="1"/>
              <a:t>Methanol (CH</a:t>
            </a:r>
            <a:r>
              <a:rPr lang="de-DE" altLang="de-DE" sz="1200" b="1" baseline="-25000"/>
              <a:t>3</a:t>
            </a:r>
            <a:r>
              <a:rPr lang="de-DE" altLang="de-DE" sz="1200" b="1"/>
              <a:t>OH)</a:t>
            </a:r>
          </a:p>
        </p:txBody>
      </p:sp>
      <p:sp>
        <p:nvSpPr>
          <p:cNvPr id="78860" name="Text Box 7">
            <a:extLst>
              <a:ext uri="{FF2B5EF4-FFF2-40B4-BE49-F238E27FC236}">
                <a16:creationId xmlns:a16="http://schemas.microsoft.com/office/drawing/2014/main" id="{C1B9B2CE-9E60-DB48-8C17-815DBE309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6–3–2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Fußzeilenplatzhalter 3">
            <a:extLst>
              <a:ext uri="{FF2B5EF4-FFF2-40B4-BE49-F238E27FC236}">
                <a16:creationId xmlns:a16="http://schemas.microsoft.com/office/drawing/2014/main" id="{8CAEE55E-DF01-A349-B2CE-EFD10902D9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80898" name="Rectangle 2">
            <a:extLst>
              <a:ext uri="{FF2B5EF4-FFF2-40B4-BE49-F238E27FC236}">
                <a16:creationId xmlns:a16="http://schemas.microsoft.com/office/drawing/2014/main" id="{93C0AF96-6EAA-5E44-ADC8-2E3D39E62C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Mittelstufe | 6 Wohnen und Wärme </a:t>
            </a:r>
            <a:br>
              <a:rPr lang="de-DE" altLang="de-DE" sz="1800"/>
            </a:br>
            <a:r>
              <a:rPr lang="de-DE" altLang="de-DE" sz="1600" b="1"/>
              <a:t>Wärmedämmung in Natur und Technik</a:t>
            </a:r>
          </a:p>
        </p:txBody>
      </p:sp>
      <p:pic>
        <p:nvPicPr>
          <p:cNvPr id="80899" name="Bild 7" descr="96228021_Glübirne_rgb.jpg">
            <a:extLst>
              <a:ext uri="{FF2B5EF4-FFF2-40B4-BE49-F238E27FC236}">
                <a16:creationId xmlns:a16="http://schemas.microsoft.com/office/drawing/2014/main" id="{D4B72032-FE60-0743-8E08-CCB32F6E37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0" r="278"/>
          <a:stretch>
            <a:fillRect/>
          </a:stretch>
        </p:blipFill>
        <p:spPr bwMode="auto">
          <a:xfrm>
            <a:off x="1465263" y="2276475"/>
            <a:ext cx="3433762" cy="285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0" name="Text Box 7">
            <a:extLst>
              <a:ext uri="{FF2B5EF4-FFF2-40B4-BE49-F238E27FC236}">
                <a16:creationId xmlns:a16="http://schemas.microsoft.com/office/drawing/2014/main" id="{29299DF2-5CB0-A343-9530-8434486A96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6–4–1</a:t>
            </a:r>
          </a:p>
        </p:txBody>
      </p:sp>
      <p:pic>
        <p:nvPicPr>
          <p:cNvPr id="80901" name="Bild 8" descr="100927547_straßenlaterne_farbe_rgb.jpg">
            <a:extLst>
              <a:ext uri="{FF2B5EF4-FFF2-40B4-BE49-F238E27FC236}">
                <a16:creationId xmlns:a16="http://schemas.microsoft.com/office/drawing/2014/main" id="{151DE221-6D43-2346-92E6-83E1844EAF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62" r="3168" b="21497"/>
          <a:stretch>
            <a:fillRect/>
          </a:stretch>
        </p:blipFill>
        <p:spPr bwMode="auto">
          <a:xfrm>
            <a:off x="5076825" y="2276475"/>
            <a:ext cx="2960688" cy="285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5" name="Bild 43" descr="Folien_Grafiken_Chemie und Energie_025.jpg">
            <a:extLst>
              <a:ext uri="{FF2B5EF4-FFF2-40B4-BE49-F238E27FC236}">
                <a16:creationId xmlns:a16="http://schemas.microsoft.com/office/drawing/2014/main" id="{16D5618B-33E5-CF46-8735-F3619CB97F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8" y="1450975"/>
            <a:ext cx="6119812" cy="429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6" name="Fußzeilenplatzhalter 3">
            <a:extLst>
              <a:ext uri="{FF2B5EF4-FFF2-40B4-BE49-F238E27FC236}">
                <a16:creationId xmlns:a16="http://schemas.microsoft.com/office/drawing/2014/main" id="{103CE2CF-D1AD-B943-97F3-511DB1B977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82947" name="Rectangle 2">
            <a:extLst>
              <a:ext uri="{FF2B5EF4-FFF2-40B4-BE49-F238E27FC236}">
                <a16:creationId xmlns:a16="http://schemas.microsoft.com/office/drawing/2014/main" id="{8919856D-E50A-F642-96C8-A288ADBD9B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Mittelstufe | 6 Wohnen und Wärme </a:t>
            </a:r>
            <a:br>
              <a:rPr lang="de-DE" altLang="de-DE" sz="1800"/>
            </a:br>
            <a:r>
              <a:rPr lang="de-DE" altLang="de-DE" sz="1600" b="1"/>
              <a:t>Energieeffizientes Wohnen</a:t>
            </a:r>
          </a:p>
        </p:txBody>
      </p:sp>
      <p:grpSp>
        <p:nvGrpSpPr>
          <p:cNvPr id="82948" name="Gruppierung 45">
            <a:extLst>
              <a:ext uri="{FF2B5EF4-FFF2-40B4-BE49-F238E27FC236}">
                <a16:creationId xmlns:a16="http://schemas.microsoft.com/office/drawing/2014/main" id="{D6C09339-1BD7-D340-99BB-25B9D504BC6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-139700" y="2395538"/>
            <a:ext cx="9359900" cy="2825750"/>
            <a:chOff x="-990600" y="2395538"/>
            <a:chExt cx="10363200" cy="3128962"/>
          </a:xfrm>
        </p:grpSpPr>
        <p:sp>
          <p:nvSpPr>
            <p:cNvPr id="82950" name="Rectangle 35">
              <a:extLst>
                <a:ext uri="{FF2B5EF4-FFF2-40B4-BE49-F238E27FC236}">
                  <a16:creationId xmlns:a16="http://schemas.microsoft.com/office/drawing/2014/main" id="{E06B3D1E-2070-3E4F-A275-DBEFEC71D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0" y="2441575"/>
              <a:ext cx="2057400" cy="306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de-DE" altLang="de-DE" sz="1200" b="1"/>
                <a:t>Sonnenkollektoren</a:t>
              </a:r>
            </a:p>
          </p:txBody>
        </p:sp>
        <p:sp>
          <p:nvSpPr>
            <p:cNvPr id="82951" name="Rectangle 35">
              <a:extLst>
                <a:ext uri="{FF2B5EF4-FFF2-40B4-BE49-F238E27FC236}">
                  <a16:creationId xmlns:a16="http://schemas.microsoft.com/office/drawing/2014/main" id="{A6D53B6B-818C-8D45-B978-CD8C93825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90600" y="2395538"/>
              <a:ext cx="2895600" cy="306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r"/>
              <a:r>
                <a:rPr lang="de-DE" altLang="de-DE" sz="1200" b="1"/>
                <a:t>Windkrafträder</a:t>
              </a:r>
            </a:p>
          </p:txBody>
        </p:sp>
        <p:sp>
          <p:nvSpPr>
            <p:cNvPr id="82952" name="Rectangle 35">
              <a:extLst>
                <a:ext uri="{FF2B5EF4-FFF2-40B4-BE49-F238E27FC236}">
                  <a16:creationId xmlns:a16="http://schemas.microsoft.com/office/drawing/2014/main" id="{5F41041C-16C8-994C-AE21-266F918A5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01" y="2878890"/>
              <a:ext cx="1524000" cy="306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r"/>
              <a:r>
                <a:rPr lang="de-DE" altLang="de-DE" sz="1200" b="1"/>
                <a:t>Dachisolierung</a:t>
              </a:r>
            </a:p>
          </p:txBody>
        </p:sp>
        <p:sp>
          <p:nvSpPr>
            <p:cNvPr id="82953" name="Rectangle 35">
              <a:extLst>
                <a:ext uri="{FF2B5EF4-FFF2-40B4-BE49-F238E27FC236}">
                  <a16:creationId xmlns:a16="http://schemas.microsoft.com/office/drawing/2014/main" id="{ECDA5C46-032B-EC44-857F-91A94D272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45348" y="3609975"/>
              <a:ext cx="2150349" cy="306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r"/>
              <a:r>
                <a:rPr lang="de-DE" altLang="de-DE" sz="1200" b="1"/>
                <a:t>Wärmeschutzfenster</a:t>
              </a:r>
            </a:p>
          </p:txBody>
        </p:sp>
        <p:sp>
          <p:nvSpPr>
            <p:cNvPr id="82954" name="Rectangle 35">
              <a:extLst>
                <a:ext uri="{FF2B5EF4-FFF2-40B4-BE49-F238E27FC236}">
                  <a16:creationId xmlns:a16="http://schemas.microsoft.com/office/drawing/2014/main" id="{0F5D9BDB-547D-8344-8906-9C7A58C8D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600" y="4227512"/>
              <a:ext cx="1676399" cy="5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r"/>
              <a:r>
                <a:rPr lang="de-DE" altLang="de-DE" sz="1200" b="1"/>
                <a:t>Organische Solarzellen</a:t>
              </a:r>
            </a:p>
          </p:txBody>
        </p:sp>
        <p:sp>
          <p:nvSpPr>
            <p:cNvPr id="82955" name="Rectangle 35">
              <a:extLst>
                <a:ext uri="{FF2B5EF4-FFF2-40B4-BE49-F238E27FC236}">
                  <a16:creationId xmlns:a16="http://schemas.microsoft.com/office/drawing/2014/main" id="{A318A2E2-64A9-3841-8D67-B54A32685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600" y="4845050"/>
              <a:ext cx="1676399" cy="5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r"/>
              <a:r>
                <a:rPr lang="de-DE" altLang="de-DE" sz="1200" b="1"/>
                <a:t>Magnetische Kühlung</a:t>
              </a:r>
            </a:p>
          </p:txBody>
        </p:sp>
        <p:sp>
          <p:nvSpPr>
            <p:cNvPr id="82956" name="Rectangle 35">
              <a:extLst>
                <a:ext uri="{FF2B5EF4-FFF2-40B4-BE49-F238E27FC236}">
                  <a16:creationId xmlns:a16="http://schemas.microsoft.com/office/drawing/2014/main" id="{4266247A-1BFC-0C49-A67E-1DA7614BD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0" y="3059113"/>
              <a:ext cx="2057400" cy="306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de-DE" altLang="de-DE" sz="1200" b="1"/>
                <a:t>Solarzellen</a:t>
              </a:r>
            </a:p>
          </p:txBody>
        </p:sp>
        <p:sp>
          <p:nvSpPr>
            <p:cNvPr id="82957" name="Rectangle 35">
              <a:extLst>
                <a:ext uri="{FF2B5EF4-FFF2-40B4-BE49-F238E27FC236}">
                  <a16:creationId xmlns:a16="http://schemas.microsoft.com/office/drawing/2014/main" id="{89A5E24C-43D5-F34B-AD01-3293BE116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0" y="4913313"/>
              <a:ext cx="1981200" cy="306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de-DE" altLang="de-DE" sz="1200" b="1"/>
                <a:t>Brennstoffzellen</a:t>
              </a:r>
            </a:p>
          </p:txBody>
        </p:sp>
        <p:sp>
          <p:nvSpPr>
            <p:cNvPr id="82958" name="Rectangle 35">
              <a:extLst>
                <a:ext uri="{FF2B5EF4-FFF2-40B4-BE49-F238E27FC236}">
                  <a16:creationId xmlns:a16="http://schemas.microsoft.com/office/drawing/2014/main" id="{368D16BF-A563-0046-A065-380C8CD71A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0" y="3678238"/>
              <a:ext cx="2057400" cy="306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de-DE" altLang="de-DE" sz="1200" b="1"/>
                <a:t>Dämmmaterialien</a:t>
              </a:r>
            </a:p>
          </p:txBody>
        </p:sp>
        <p:sp>
          <p:nvSpPr>
            <p:cNvPr id="82959" name="Rectangle 35">
              <a:extLst>
                <a:ext uri="{FF2B5EF4-FFF2-40B4-BE49-F238E27FC236}">
                  <a16:creationId xmlns:a16="http://schemas.microsoft.com/office/drawing/2014/main" id="{B7A7F241-56DC-344F-90EC-A117D236A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0" y="4295775"/>
              <a:ext cx="2057400" cy="5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de-DE" altLang="de-DE" sz="1200" b="1"/>
                <a:t>Organische Leuchtdioden</a:t>
              </a:r>
            </a:p>
          </p:txBody>
        </p:sp>
        <p:grpSp>
          <p:nvGrpSpPr>
            <p:cNvPr id="82960" name="Gruppierung 58">
              <a:extLst>
                <a:ext uri="{FF2B5EF4-FFF2-40B4-BE49-F238E27FC236}">
                  <a16:creationId xmlns:a16="http://schemas.microsoft.com/office/drawing/2014/main" id="{76C04A9E-3EF8-F243-B683-646239ABF21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057400" y="2482850"/>
              <a:ext cx="457200" cy="111125"/>
              <a:chOff x="5556250" y="2225675"/>
              <a:chExt cx="457200" cy="111124"/>
            </a:xfrm>
          </p:grpSpPr>
          <p:sp>
            <p:nvSpPr>
              <p:cNvPr id="82988" name="Oval 26">
                <a:extLst>
                  <a:ext uri="{FF2B5EF4-FFF2-40B4-BE49-F238E27FC236}">
                    <a16:creationId xmlns:a16="http://schemas.microsoft.com/office/drawing/2014/main" id="{130C6917-601E-CF42-9282-E421B31C15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5556250" y="2225675"/>
                <a:ext cx="111124" cy="11112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/>
                  <a:t> </a:t>
                </a:r>
              </a:p>
            </p:txBody>
          </p:sp>
          <p:cxnSp>
            <p:nvCxnSpPr>
              <p:cNvPr id="82989" name="Gerade Verbindung 27">
                <a:extLst>
                  <a:ext uri="{FF2B5EF4-FFF2-40B4-BE49-F238E27FC236}">
                    <a16:creationId xmlns:a16="http://schemas.microsoft.com/office/drawing/2014/main" id="{F595E83A-C4D3-B544-A18F-1F385BB69FF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5605344" y="2286000"/>
                <a:ext cx="408106" cy="1588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2961" name="Gruppierung 65">
              <a:extLst>
                <a:ext uri="{FF2B5EF4-FFF2-40B4-BE49-F238E27FC236}">
                  <a16:creationId xmlns:a16="http://schemas.microsoft.com/office/drawing/2014/main" id="{9BB55B30-FEF6-234C-BA53-300CED01FCF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981200" y="2984350"/>
              <a:ext cx="2369230" cy="111125"/>
              <a:chOff x="5549220" y="2117576"/>
              <a:chExt cx="2369230" cy="111124"/>
            </a:xfrm>
          </p:grpSpPr>
          <p:sp>
            <p:nvSpPr>
              <p:cNvPr id="82986" name="Oval 26">
                <a:extLst>
                  <a:ext uri="{FF2B5EF4-FFF2-40B4-BE49-F238E27FC236}">
                    <a16:creationId xmlns:a16="http://schemas.microsoft.com/office/drawing/2014/main" id="{83D8C9BE-342B-6843-A489-EB1CB345E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5549220" y="2117576"/>
                <a:ext cx="111124" cy="11112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/>
                  <a:t> </a:t>
                </a:r>
              </a:p>
            </p:txBody>
          </p:sp>
          <p:cxnSp>
            <p:nvCxnSpPr>
              <p:cNvPr id="82987" name="Gerade Verbindung 27">
                <a:extLst>
                  <a:ext uri="{FF2B5EF4-FFF2-40B4-BE49-F238E27FC236}">
                    <a16:creationId xmlns:a16="http://schemas.microsoft.com/office/drawing/2014/main" id="{9223F91F-980B-2445-9331-3CF2C155F21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 flipV="1">
                <a:off x="5605343" y="2175623"/>
                <a:ext cx="2313107" cy="14286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2962" name="Gruppierung 69">
              <a:extLst>
                <a:ext uri="{FF2B5EF4-FFF2-40B4-BE49-F238E27FC236}">
                  <a16:creationId xmlns:a16="http://schemas.microsoft.com/office/drawing/2014/main" id="{6BF9553F-4303-AB48-9DD0-7FE6B521DDD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981200" y="3702050"/>
              <a:ext cx="1905000" cy="111125"/>
              <a:chOff x="5556250" y="2225675"/>
              <a:chExt cx="1905000" cy="111124"/>
            </a:xfrm>
          </p:grpSpPr>
          <p:sp>
            <p:nvSpPr>
              <p:cNvPr id="82984" name="Oval 26">
                <a:extLst>
                  <a:ext uri="{FF2B5EF4-FFF2-40B4-BE49-F238E27FC236}">
                    <a16:creationId xmlns:a16="http://schemas.microsoft.com/office/drawing/2014/main" id="{A5F87984-E5CC-0E43-B2F0-703C176BB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5556250" y="2225675"/>
                <a:ext cx="111124" cy="11112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/>
                  <a:t> </a:t>
                </a:r>
              </a:p>
            </p:txBody>
          </p:sp>
          <p:cxnSp>
            <p:nvCxnSpPr>
              <p:cNvPr id="82985" name="Gerade Verbindung 27">
                <a:extLst>
                  <a:ext uri="{FF2B5EF4-FFF2-40B4-BE49-F238E27FC236}">
                    <a16:creationId xmlns:a16="http://schemas.microsoft.com/office/drawing/2014/main" id="{D5EA469C-DE69-F64A-ACCF-5C44EE27D90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 flipV="1">
                <a:off x="5605344" y="2289176"/>
                <a:ext cx="1855906" cy="12698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2963" name="Gruppierung 73">
              <a:extLst>
                <a:ext uri="{FF2B5EF4-FFF2-40B4-BE49-F238E27FC236}">
                  <a16:creationId xmlns:a16="http://schemas.microsoft.com/office/drawing/2014/main" id="{3055B62B-E396-AE44-A678-2F2C126A2F1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981200" y="4346575"/>
              <a:ext cx="2133600" cy="111125"/>
              <a:chOff x="5556250" y="2225675"/>
              <a:chExt cx="2133600" cy="111124"/>
            </a:xfrm>
          </p:grpSpPr>
          <p:sp>
            <p:nvSpPr>
              <p:cNvPr id="82982" name="Oval 26">
                <a:extLst>
                  <a:ext uri="{FF2B5EF4-FFF2-40B4-BE49-F238E27FC236}">
                    <a16:creationId xmlns:a16="http://schemas.microsoft.com/office/drawing/2014/main" id="{C64DE392-E841-CE46-AAA1-53E0DB005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5556250" y="2225675"/>
                <a:ext cx="111124" cy="11112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/>
                  <a:t> </a:t>
                </a:r>
              </a:p>
            </p:txBody>
          </p:sp>
          <p:cxnSp>
            <p:nvCxnSpPr>
              <p:cNvPr id="82983" name="Gerade Verbindung 27">
                <a:extLst>
                  <a:ext uri="{FF2B5EF4-FFF2-40B4-BE49-F238E27FC236}">
                    <a16:creationId xmlns:a16="http://schemas.microsoft.com/office/drawing/2014/main" id="{6B24D48A-B6E6-9A45-8308-2782C479100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5605344" y="2225675"/>
                <a:ext cx="2084506" cy="63501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2964" name="Gruppierung 76">
              <a:extLst>
                <a:ext uri="{FF2B5EF4-FFF2-40B4-BE49-F238E27FC236}">
                  <a16:creationId xmlns:a16="http://schemas.microsoft.com/office/drawing/2014/main" id="{977ABE4B-94FB-8843-AFA5-AD00867514F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981200" y="4956175"/>
              <a:ext cx="2590800" cy="111125"/>
              <a:chOff x="5556250" y="2225675"/>
              <a:chExt cx="2590800" cy="111124"/>
            </a:xfrm>
          </p:grpSpPr>
          <p:sp>
            <p:nvSpPr>
              <p:cNvPr id="82980" name="Oval 26">
                <a:extLst>
                  <a:ext uri="{FF2B5EF4-FFF2-40B4-BE49-F238E27FC236}">
                    <a16:creationId xmlns:a16="http://schemas.microsoft.com/office/drawing/2014/main" id="{1A6F0DC4-B46C-1D43-94AE-31E5E040B0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5556250" y="2225675"/>
                <a:ext cx="111124" cy="11112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/>
                  <a:t> </a:t>
                </a:r>
              </a:p>
            </p:txBody>
          </p:sp>
          <p:cxnSp>
            <p:nvCxnSpPr>
              <p:cNvPr id="82981" name="Gerade Verbindung 27">
                <a:extLst>
                  <a:ext uri="{FF2B5EF4-FFF2-40B4-BE49-F238E27FC236}">
                    <a16:creationId xmlns:a16="http://schemas.microsoft.com/office/drawing/2014/main" id="{2643E429-B961-5E41-949D-86C9005EA62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5605344" y="2225675"/>
                <a:ext cx="2541706" cy="63501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2965" name="Gruppierung 88">
              <a:extLst>
                <a:ext uri="{FF2B5EF4-FFF2-40B4-BE49-F238E27FC236}">
                  <a16:creationId xmlns:a16="http://schemas.microsoft.com/office/drawing/2014/main" id="{57955EFA-3158-2942-8AC6-53ACA67E4C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15000" y="2593975"/>
              <a:ext cx="1524000" cy="152400"/>
              <a:chOff x="5556250" y="2184394"/>
              <a:chExt cx="1524000" cy="152405"/>
            </a:xfrm>
          </p:grpSpPr>
          <p:sp>
            <p:nvSpPr>
              <p:cNvPr id="82978" name="Oval 26">
                <a:extLst>
                  <a:ext uri="{FF2B5EF4-FFF2-40B4-BE49-F238E27FC236}">
                    <a16:creationId xmlns:a16="http://schemas.microsoft.com/office/drawing/2014/main" id="{59A5A517-ABF9-C04B-84C4-4782E612F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5556250" y="2225675"/>
                <a:ext cx="111124" cy="11112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/>
                  <a:t> </a:t>
                </a:r>
              </a:p>
            </p:txBody>
          </p:sp>
          <p:cxnSp>
            <p:nvCxnSpPr>
              <p:cNvPr id="82979" name="Gerade Verbindung 27">
                <a:extLst>
                  <a:ext uri="{FF2B5EF4-FFF2-40B4-BE49-F238E27FC236}">
                    <a16:creationId xmlns:a16="http://schemas.microsoft.com/office/drawing/2014/main" id="{3B735845-19F4-8849-87DC-C47B54EAB8D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0800000" flipV="1">
                <a:off x="5605344" y="2184394"/>
                <a:ext cx="1474906" cy="104775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2966" name="Gruppierung 91">
              <a:extLst>
                <a:ext uri="{FF2B5EF4-FFF2-40B4-BE49-F238E27FC236}">
                  <a16:creationId xmlns:a16="http://schemas.microsoft.com/office/drawing/2014/main" id="{0EFDDD8B-0AE6-C44A-879D-F49B20568B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00800" y="2974975"/>
              <a:ext cx="838200" cy="228600"/>
              <a:chOff x="5556250" y="2225675"/>
              <a:chExt cx="838200" cy="228598"/>
            </a:xfrm>
          </p:grpSpPr>
          <p:sp>
            <p:nvSpPr>
              <p:cNvPr id="82976" name="Oval 26">
                <a:extLst>
                  <a:ext uri="{FF2B5EF4-FFF2-40B4-BE49-F238E27FC236}">
                    <a16:creationId xmlns:a16="http://schemas.microsoft.com/office/drawing/2014/main" id="{1BC3B7B8-B15F-D342-9A9B-AEB59CAD82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5556250" y="2225675"/>
                <a:ext cx="111124" cy="11112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/>
                  <a:t> </a:t>
                </a:r>
              </a:p>
            </p:txBody>
          </p:sp>
          <p:cxnSp>
            <p:nvCxnSpPr>
              <p:cNvPr id="82977" name="Gerade Verbindung 27">
                <a:extLst>
                  <a:ext uri="{FF2B5EF4-FFF2-40B4-BE49-F238E27FC236}">
                    <a16:creationId xmlns:a16="http://schemas.microsoft.com/office/drawing/2014/main" id="{FB61E52F-101A-8047-A4F0-ABFD6E86609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0800000">
                <a:off x="5605344" y="2289178"/>
                <a:ext cx="789106" cy="165095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2967" name="Gruppierung 94">
              <a:extLst>
                <a:ext uri="{FF2B5EF4-FFF2-40B4-BE49-F238E27FC236}">
                  <a16:creationId xmlns:a16="http://schemas.microsoft.com/office/drawing/2014/main" id="{F3B54557-3B44-AD45-9B3D-5F0AA03C19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37392" y="3820988"/>
              <a:ext cx="526032" cy="154671"/>
              <a:chOff x="5630855" y="2276356"/>
              <a:chExt cx="525550" cy="154670"/>
            </a:xfrm>
          </p:grpSpPr>
          <p:sp>
            <p:nvSpPr>
              <p:cNvPr id="82974" name="Oval 26">
                <a:extLst>
                  <a:ext uri="{FF2B5EF4-FFF2-40B4-BE49-F238E27FC236}">
                    <a16:creationId xmlns:a16="http://schemas.microsoft.com/office/drawing/2014/main" id="{85FD854C-BFE1-6E49-9FD8-1C043963B9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5630855" y="2319902"/>
                <a:ext cx="111124" cy="11112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/>
                  <a:t> </a:t>
                </a:r>
              </a:p>
            </p:txBody>
          </p:sp>
          <p:cxnSp>
            <p:nvCxnSpPr>
              <p:cNvPr id="82975" name="Gerade Verbindung 27">
                <a:extLst>
                  <a:ext uri="{FF2B5EF4-FFF2-40B4-BE49-F238E27FC236}">
                    <a16:creationId xmlns:a16="http://schemas.microsoft.com/office/drawing/2014/main" id="{F589A97E-720B-A94C-B06F-0CB472F7604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0800000" flipV="1">
                <a:off x="5692808" y="2276356"/>
                <a:ext cx="463597" cy="9911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2968" name="Gruppierung 97">
              <a:extLst>
                <a:ext uri="{FF2B5EF4-FFF2-40B4-BE49-F238E27FC236}">
                  <a16:creationId xmlns:a16="http://schemas.microsoft.com/office/drawing/2014/main" id="{8473F48A-4A40-A247-BCC9-818D0431FD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19800" y="4422775"/>
              <a:ext cx="1219200" cy="228600"/>
              <a:chOff x="5556250" y="2108199"/>
              <a:chExt cx="1219200" cy="228600"/>
            </a:xfrm>
          </p:grpSpPr>
          <p:sp>
            <p:nvSpPr>
              <p:cNvPr id="82972" name="Oval 26">
                <a:extLst>
                  <a:ext uri="{FF2B5EF4-FFF2-40B4-BE49-F238E27FC236}">
                    <a16:creationId xmlns:a16="http://schemas.microsoft.com/office/drawing/2014/main" id="{EC84AC27-9CB8-D94B-AE71-228F609F5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5556250" y="2225675"/>
                <a:ext cx="111124" cy="11112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/>
                  <a:t> </a:t>
                </a:r>
              </a:p>
            </p:txBody>
          </p:sp>
          <p:cxnSp>
            <p:nvCxnSpPr>
              <p:cNvPr id="82973" name="Gerade Verbindung 27">
                <a:extLst>
                  <a:ext uri="{FF2B5EF4-FFF2-40B4-BE49-F238E27FC236}">
                    <a16:creationId xmlns:a16="http://schemas.microsoft.com/office/drawing/2014/main" id="{998D9A4F-4AC3-AB4A-AF68-D6418FD55E9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0800000" flipV="1">
                <a:off x="5605344" y="2108199"/>
                <a:ext cx="1170106" cy="180976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2969" name="Gruppierung 100">
              <a:extLst>
                <a:ext uri="{FF2B5EF4-FFF2-40B4-BE49-F238E27FC236}">
                  <a16:creationId xmlns:a16="http://schemas.microsoft.com/office/drawing/2014/main" id="{E2C7860D-3333-7B40-B052-B9782E7EA1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2600" y="5032375"/>
              <a:ext cx="1676400" cy="492125"/>
              <a:chOff x="5556250" y="1844678"/>
              <a:chExt cx="1676400" cy="492121"/>
            </a:xfrm>
          </p:grpSpPr>
          <p:sp>
            <p:nvSpPr>
              <p:cNvPr id="82970" name="Oval 26">
                <a:extLst>
                  <a:ext uri="{FF2B5EF4-FFF2-40B4-BE49-F238E27FC236}">
                    <a16:creationId xmlns:a16="http://schemas.microsoft.com/office/drawing/2014/main" id="{7B2B4F30-F74F-4948-B4E8-88497BA83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5556250" y="2225675"/>
                <a:ext cx="111124" cy="11112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de-DE" altLang="de-DE"/>
                  <a:t> </a:t>
                </a:r>
              </a:p>
            </p:txBody>
          </p:sp>
          <p:cxnSp>
            <p:nvCxnSpPr>
              <p:cNvPr id="82971" name="Gerade Verbindung 27">
                <a:extLst>
                  <a:ext uri="{FF2B5EF4-FFF2-40B4-BE49-F238E27FC236}">
                    <a16:creationId xmlns:a16="http://schemas.microsoft.com/office/drawing/2014/main" id="{6EBCD067-C376-AB47-BE1E-1EBEF9E3F70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0800000" flipV="1">
                <a:off x="5605344" y="1844678"/>
                <a:ext cx="1627306" cy="441322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82949" name="Text Box 7">
            <a:extLst>
              <a:ext uri="{FF2B5EF4-FFF2-40B4-BE49-F238E27FC236}">
                <a16:creationId xmlns:a16="http://schemas.microsoft.com/office/drawing/2014/main" id="{0CE6B284-EE01-D346-B494-46B44B19F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6–4–2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3" name="Bild 66" descr="Melamin_Aerogel.png">
            <a:extLst>
              <a:ext uri="{FF2B5EF4-FFF2-40B4-BE49-F238E27FC236}">
                <a16:creationId xmlns:a16="http://schemas.microsoft.com/office/drawing/2014/main" id="{85DF38E7-189F-724F-9112-A818FA02C0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58" t="28529" r="-3806" b="25827"/>
          <a:stretch>
            <a:fillRect/>
          </a:stretch>
        </p:blipFill>
        <p:spPr bwMode="auto">
          <a:xfrm>
            <a:off x="4881563" y="3867150"/>
            <a:ext cx="30384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4" name="Fußzeilenplatzhalter 3">
            <a:extLst>
              <a:ext uri="{FF2B5EF4-FFF2-40B4-BE49-F238E27FC236}">
                <a16:creationId xmlns:a16="http://schemas.microsoft.com/office/drawing/2014/main" id="{13B59FE7-D432-4A43-B099-DBD53097B85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84995" name="Rectangle 2">
            <a:extLst>
              <a:ext uri="{FF2B5EF4-FFF2-40B4-BE49-F238E27FC236}">
                <a16:creationId xmlns:a16="http://schemas.microsoft.com/office/drawing/2014/main" id="{A07C1F74-F3C0-2D4E-8463-37B13A4621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6 Wohnen und Wärme</a:t>
            </a:r>
            <a:br>
              <a:rPr lang="de-DE" altLang="de-DE" sz="1800"/>
            </a:br>
            <a:r>
              <a:rPr lang="de-DE" altLang="de-DE" sz="1600" b="1"/>
              <a:t>Struktur eines Melaminharz-Dämmstoffs und Silikat-Aerogels</a:t>
            </a: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968D09A0-9A5E-E44B-8C73-C50D7CEEE5ED}"/>
              </a:ext>
            </a:extLst>
          </p:cNvPr>
          <p:cNvSpPr/>
          <p:nvPr/>
        </p:nvSpPr>
        <p:spPr bwMode="auto">
          <a:xfrm>
            <a:off x="1752600" y="1714500"/>
            <a:ext cx="2735263" cy="307975"/>
          </a:xfrm>
          <a:prstGeom prst="rect">
            <a:avLst/>
          </a:prstGeom>
          <a:solidFill>
            <a:schemeClr val="bg1">
              <a:lumMod val="85000"/>
            </a:schemeClr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de-DE">
                <a:latin typeface="Arial" pitchFamily="-111" charset="0"/>
                <a:ea typeface="ＭＳ Ｐゴシック" pitchFamily="-111" charset="-128"/>
              </a:rPr>
              <a:t> </a:t>
            </a: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EEEB38E7-2928-F044-BE5C-542D56070176}"/>
              </a:ext>
            </a:extLst>
          </p:cNvPr>
          <p:cNvSpPr/>
          <p:nvPr/>
        </p:nvSpPr>
        <p:spPr bwMode="auto">
          <a:xfrm>
            <a:off x="4684713" y="1714500"/>
            <a:ext cx="2735262" cy="307975"/>
          </a:xfrm>
          <a:prstGeom prst="rect">
            <a:avLst/>
          </a:prstGeom>
          <a:solidFill>
            <a:schemeClr val="bg1">
              <a:lumMod val="85000"/>
            </a:schemeClr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de-DE">
              <a:latin typeface="Arial" pitchFamily="-111" charset="0"/>
              <a:ea typeface="ＭＳ Ｐゴシック" pitchFamily="-111" charset="-128"/>
            </a:endParaRPr>
          </a:p>
        </p:txBody>
      </p:sp>
      <p:sp>
        <p:nvSpPr>
          <p:cNvPr id="84998" name="Rectangle 35">
            <a:extLst>
              <a:ext uri="{FF2B5EF4-FFF2-40B4-BE49-F238E27FC236}">
                <a16:creationId xmlns:a16="http://schemas.microsoft.com/office/drawing/2014/main" id="{8AA8A1D9-2B1A-8E44-99C5-D6138A5F4B9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1730375"/>
            <a:ext cx="2667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Silikat-Aerogel</a:t>
            </a:r>
          </a:p>
        </p:txBody>
      </p:sp>
      <p:sp>
        <p:nvSpPr>
          <p:cNvPr id="84999" name="Rectangle 35">
            <a:extLst>
              <a:ext uri="{FF2B5EF4-FFF2-40B4-BE49-F238E27FC236}">
                <a16:creationId xmlns:a16="http://schemas.microsoft.com/office/drawing/2014/main" id="{D7CCCA28-EAEA-7846-82C1-BB9B5AD5D1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1730375"/>
            <a:ext cx="2743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Melaminharz-Dämmstoff</a:t>
            </a:r>
          </a:p>
        </p:txBody>
      </p:sp>
      <p:pic>
        <p:nvPicPr>
          <p:cNvPr id="85000" name="Bild 66" descr="Melamin_Aerogel.png">
            <a:extLst>
              <a:ext uri="{FF2B5EF4-FFF2-40B4-BE49-F238E27FC236}">
                <a16:creationId xmlns:a16="http://schemas.microsoft.com/office/drawing/2014/main" id="{B51F1182-F0C3-7B4F-A742-34F38628C6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63"/>
          <a:stretch>
            <a:fillRect/>
          </a:stretch>
        </p:blipFill>
        <p:spPr bwMode="auto">
          <a:xfrm>
            <a:off x="1752600" y="2082800"/>
            <a:ext cx="5667375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001" name="Rectangle 35">
            <a:extLst>
              <a:ext uri="{FF2B5EF4-FFF2-40B4-BE49-F238E27FC236}">
                <a16:creationId xmlns:a16="http://schemas.microsoft.com/office/drawing/2014/main" id="{62B9DF56-786F-DF48-BECE-ACEE8CF494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745038"/>
            <a:ext cx="846138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b="1"/>
              <a:t>Melamin</a:t>
            </a:r>
          </a:p>
        </p:txBody>
      </p:sp>
      <p:sp>
        <p:nvSpPr>
          <p:cNvPr id="85002" name="Rectangle 35">
            <a:extLst>
              <a:ext uri="{FF2B5EF4-FFF2-40B4-BE49-F238E27FC236}">
                <a16:creationId xmlns:a16="http://schemas.microsoft.com/office/drawing/2014/main" id="{7DAAADFD-19A8-2E45-9EFF-CFECE95D2F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5908675"/>
            <a:ext cx="33226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/>
              <a:t>(H</a:t>
            </a:r>
            <a:r>
              <a:rPr lang="de-DE" altLang="de-DE" sz="1200" baseline="-25000"/>
              <a:t>3</a:t>
            </a:r>
            <a:r>
              <a:rPr lang="de-DE" altLang="de-DE" sz="1200"/>
              <a:t>CO)</a:t>
            </a:r>
            <a:r>
              <a:rPr lang="de-DE" altLang="de-DE" sz="1200" baseline="-25000"/>
              <a:t>4</a:t>
            </a:r>
            <a:r>
              <a:rPr lang="de-DE" altLang="de-DE" sz="1200"/>
              <a:t>Si + 4 H</a:t>
            </a:r>
            <a:r>
              <a:rPr lang="de-DE" altLang="de-DE" sz="1200" baseline="-25000"/>
              <a:t>2</a:t>
            </a:r>
            <a:r>
              <a:rPr lang="de-DE" altLang="de-DE" sz="1200"/>
              <a:t>O      H</a:t>
            </a:r>
            <a:r>
              <a:rPr lang="de-DE" altLang="de-DE" sz="1200" baseline="-25000"/>
              <a:t>4</a:t>
            </a:r>
            <a:r>
              <a:rPr lang="de-DE" altLang="de-DE" sz="1200"/>
              <a:t>SiO</a:t>
            </a:r>
            <a:r>
              <a:rPr lang="de-DE" altLang="de-DE" sz="1200" baseline="-25000"/>
              <a:t>4</a:t>
            </a:r>
            <a:r>
              <a:rPr lang="de-DE" altLang="de-DE" sz="1200"/>
              <a:t> + 4 CH</a:t>
            </a:r>
            <a:r>
              <a:rPr lang="de-DE" altLang="de-DE" sz="1200" baseline="-25000"/>
              <a:t>3</a:t>
            </a:r>
            <a:r>
              <a:rPr lang="de-DE" altLang="de-DE" sz="1200"/>
              <a:t>OH</a:t>
            </a:r>
            <a:endParaRPr lang="de-DE" altLang="de-DE" sz="1200" b="1"/>
          </a:p>
        </p:txBody>
      </p:sp>
      <p:cxnSp>
        <p:nvCxnSpPr>
          <p:cNvPr id="85003" name="Gerade Verbindung mit Pfeil 72">
            <a:extLst>
              <a:ext uri="{FF2B5EF4-FFF2-40B4-BE49-F238E27FC236}">
                <a16:creationId xmlns:a16="http://schemas.microsoft.com/office/drawing/2014/main" id="{36FA9378-64A8-C347-92A0-806EE222909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584950" y="6053138"/>
            <a:ext cx="17938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04" name="Text Box 7">
            <a:extLst>
              <a:ext uri="{FF2B5EF4-FFF2-40B4-BE49-F238E27FC236}">
                <a16:creationId xmlns:a16="http://schemas.microsoft.com/office/drawing/2014/main" id="{00D30D90-4853-7048-B3CD-26BFEC3BAB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6–4–3</a:t>
            </a:r>
          </a:p>
        </p:txBody>
      </p:sp>
      <p:pic>
        <p:nvPicPr>
          <p:cNvPr id="85005" name="Bild 66" descr="Melamin_Aerogel.png">
            <a:extLst>
              <a:ext uri="{FF2B5EF4-FFF2-40B4-BE49-F238E27FC236}">
                <a16:creationId xmlns:a16="http://schemas.microsoft.com/office/drawing/2014/main" id="{DEB01D6B-3BA7-4941-9BD8-E964831C93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4" t="28529" r="44997" b="25827"/>
          <a:stretch>
            <a:fillRect/>
          </a:stretch>
        </p:blipFill>
        <p:spPr bwMode="auto">
          <a:xfrm>
            <a:off x="1524000" y="4057650"/>
            <a:ext cx="35814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Fußzeilenplatzhalter 3">
            <a:extLst>
              <a:ext uri="{FF2B5EF4-FFF2-40B4-BE49-F238E27FC236}">
                <a16:creationId xmlns:a16="http://schemas.microsoft.com/office/drawing/2014/main" id="{91A1DAE4-C8C7-A049-B655-87272A13AF8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87042" name="Rectangle 2">
            <a:extLst>
              <a:ext uri="{FF2B5EF4-FFF2-40B4-BE49-F238E27FC236}">
                <a16:creationId xmlns:a16="http://schemas.microsoft.com/office/drawing/2014/main" id="{E6D6F869-3940-1549-B4D6-444132E6A9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Basis | 7 Mobilität</a:t>
            </a:r>
            <a:br>
              <a:rPr lang="de-DE" altLang="de-DE" sz="1400"/>
            </a:br>
            <a:r>
              <a:rPr lang="de-DE" altLang="de-DE" sz="1600" b="1"/>
              <a:t>Mobile Unterhaltung unterwegs</a:t>
            </a:r>
            <a:endParaRPr lang="de-DE" altLang="de-DE" sz="1900" b="1"/>
          </a:p>
        </p:txBody>
      </p:sp>
      <p:sp>
        <p:nvSpPr>
          <p:cNvPr id="87043" name="Text Box 7">
            <a:extLst>
              <a:ext uri="{FF2B5EF4-FFF2-40B4-BE49-F238E27FC236}">
                <a16:creationId xmlns:a16="http://schemas.microsoft.com/office/drawing/2014/main" id="{FC88766C-807F-9F4A-8735-CD011BA6C1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7–1–1</a:t>
            </a:r>
          </a:p>
        </p:txBody>
      </p:sp>
      <p:pic>
        <p:nvPicPr>
          <p:cNvPr id="87044" name="Bild 6" descr="78155968_esparlampe_rgb.jpg">
            <a:extLst>
              <a:ext uri="{FF2B5EF4-FFF2-40B4-BE49-F238E27FC236}">
                <a16:creationId xmlns:a16="http://schemas.microsoft.com/office/drawing/2014/main" id="{3E5EE471-8974-CD48-81D8-C7FC38DB7A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29" b="19710"/>
          <a:stretch>
            <a:fillRect/>
          </a:stretch>
        </p:blipFill>
        <p:spPr bwMode="auto">
          <a:xfrm>
            <a:off x="4356100" y="2349500"/>
            <a:ext cx="2706688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5" name="Bild 8" descr="100927547_straßenlaterne_farbe_rgb.jpg">
            <a:extLst>
              <a:ext uri="{FF2B5EF4-FFF2-40B4-BE49-F238E27FC236}">
                <a16:creationId xmlns:a16="http://schemas.microsoft.com/office/drawing/2014/main" id="{434FC322-4342-A441-98F6-549FFEFC69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300"/>
          <a:stretch>
            <a:fillRect/>
          </a:stretch>
        </p:blipFill>
        <p:spPr bwMode="auto">
          <a:xfrm>
            <a:off x="1447800" y="2349500"/>
            <a:ext cx="27432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e 16">
            <a:extLst>
              <a:ext uri="{FF2B5EF4-FFF2-40B4-BE49-F238E27FC236}">
                <a16:creationId xmlns:a16="http://schemas.microsoft.com/office/drawing/2014/main" id="{E8F79F74-5DD0-9A46-9861-D3AD2B94E3BD}"/>
              </a:ext>
            </a:extLst>
          </p:cNvPr>
          <p:cNvGraphicFramePr>
            <a:graphicFrameLocks noGrp="1"/>
          </p:cNvGraphicFramePr>
          <p:nvPr/>
        </p:nvGraphicFramePr>
        <p:xfrm>
          <a:off x="1371600" y="1862138"/>
          <a:ext cx="6629400" cy="3457573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92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225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1424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Element als Ion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                       </a:t>
                      </a: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4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Gold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55600" algn="l"/>
                        </a:tabLst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Au</a:t>
                      </a:r>
                      <a:endParaRPr kumimoji="0" lang="de-DE" sz="12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Au</a:t>
                      </a:r>
                      <a:r>
                        <a:rPr kumimoji="0" lang="de-DE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3+</a:t>
                      </a: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+3e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+1,68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Volt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19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Silber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Ag</a:t>
                      </a:r>
                      <a:endParaRPr kumimoji="0" lang="de-DE" sz="12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Ag</a:t>
                      </a:r>
                      <a:r>
                        <a:rPr kumimoji="0" lang="de-DE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 </a:t>
                      </a: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+e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+0,80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Volt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19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Kupfer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Cu</a:t>
                      </a:r>
                      <a:endParaRPr kumimoji="0" lang="de-DE" sz="12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Cu</a:t>
                      </a:r>
                      <a:r>
                        <a:rPr kumimoji="0" lang="de-DE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2+ </a:t>
                      </a: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+2e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+0,34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Volt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19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Wasserstoff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</a:t>
                      </a:r>
                      <a:r>
                        <a:rPr kumimoji="0" lang="de-DE" sz="12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</a:t>
                      </a:r>
                      <a:endParaRPr kumimoji="0" lang="de-DE" sz="12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2H</a:t>
                      </a:r>
                      <a:r>
                        <a:rPr kumimoji="0" lang="de-DE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 </a:t>
                      </a: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+2e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Volt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19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Blei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Pb</a:t>
                      </a:r>
                      <a:endParaRPr kumimoji="0" lang="de-DE" sz="12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Pb</a:t>
                      </a:r>
                      <a:r>
                        <a:rPr kumimoji="0" lang="de-DE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 </a:t>
                      </a: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+e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-0,125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Volt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19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Eisen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Fe</a:t>
                      </a:r>
                      <a:endParaRPr kumimoji="0" lang="de-DE" sz="12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Fe</a:t>
                      </a:r>
                      <a:r>
                        <a:rPr kumimoji="0" lang="de-DE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2+ </a:t>
                      </a: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+2e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-0,44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Volt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219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Zink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Zn</a:t>
                      </a:r>
                      <a:endParaRPr kumimoji="0" lang="de-DE" sz="12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Zn</a:t>
                      </a:r>
                      <a:r>
                        <a:rPr kumimoji="0" lang="de-DE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2+ </a:t>
                      </a: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+2e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-0,76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Volt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19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Aluminium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Al</a:t>
                      </a:r>
                      <a:endParaRPr kumimoji="0" lang="de-DE" sz="12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Al</a:t>
                      </a:r>
                      <a:r>
                        <a:rPr kumimoji="0" lang="de-DE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3+</a:t>
                      </a: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+3e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-1,5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Volt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19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Magnesium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Mg</a:t>
                      </a:r>
                      <a:endParaRPr kumimoji="0" lang="de-DE" sz="12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Mg</a:t>
                      </a:r>
                      <a:r>
                        <a:rPr kumimoji="0" lang="de-DE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2+</a:t>
                      </a:r>
                      <a:endParaRPr kumimoji="0" lang="de-D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+2e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-2,40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Volt</a:t>
                      </a:r>
                    </a:p>
                  </a:txBody>
                  <a:tcPr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89159" name="Fußzeilenplatzhalter 3">
            <a:extLst>
              <a:ext uri="{FF2B5EF4-FFF2-40B4-BE49-F238E27FC236}">
                <a16:creationId xmlns:a16="http://schemas.microsoft.com/office/drawing/2014/main" id="{162A1096-A33B-8B4E-9B3C-5C27B74FBC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89160" name="Rectangle 2">
            <a:extLst>
              <a:ext uri="{FF2B5EF4-FFF2-40B4-BE49-F238E27FC236}">
                <a16:creationId xmlns:a16="http://schemas.microsoft.com/office/drawing/2014/main" id="{8A19FEDD-593D-4840-9229-3930920E48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Mittelstufe | 7 Mobilität</a:t>
            </a:r>
            <a:br>
              <a:rPr lang="de-DE" altLang="de-DE" sz="1800"/>
            </a:br>
            <a:r>
              <a:rPr lang="de-DE" altLang="de-DE" sz="1600" b="1"/>
              <a:t>Spannungsreihe der Metalle</a:t>
            </a:r>
          </a:p>
        </p:txBody>
      </p:sp>
      <p:grpSp>
        <p:nvGrpSpPr>
          <p:cNvPr id="89161" name="Gruppierung 15">
            <a:extLst>
              <a:ext uri="{FF2B5EF4-FFF2-40B4-BE49-F238E27FC236}">
                <a16:creationId xmlns:a16="http://schemas.microsoft.com/office/drawing/2014/main" id="{DC093499-B4B0-0D4E-9281-2C79C15794A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71600" y="2101850"/>
            <a:ext cx="7137400" cy="3206750"/>
            <a:chOff x="440436" y="1371600"/>
            <a:chExt cx="8707617" cy="3912550"/>
          </a:xfrm>
        </p:grpSpPr>
        <p:sp>
          <p:nvSpPr>
            <p:cNvPr id="89173" name="Rectangle 18">
              <a:extLst>
                <a:ext uri="{FF2B5EF4-FFF2-40B4-BE49-F238E27FC236}">
                  <a16:creationId xmlns:a16="http://schemas.microsoft.com/office/drawing/2014/main" id="{0B782969-3371-7147-9888-96619AA2E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436" y="1371600"/>
              <a:ext cx="8707617" cy="356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1973263" algn="l"/>
                  <a:tab pos="5029200" algn="l"/>
                  <a:tab pos="5562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tabLst>
                  <a:tab pos="1973263" algn="l"/>
                  <a:tab pos="5029200" algn="l"/>
                  <a:tab pos="5562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tabLst>
                  <a:tab pos="1973263" algn="l"/>
                  <a:tab pos="5029200" algn="l"/>
                  <a:tab pos="5562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tabLst>
                  <a:tab pos="1973263" algn="l"/>
                  <a:tab pos="5029200" algn="l"/>
                  <a:tab pos="5562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tabLst>
                  <a:tab pos="1973263" algn="l"/>
                  <a:tab pos="5029200" algn="l"/>
                  <a:tab pos="5562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029200" algn="l"/>
                  <a:tab pos="5562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029200" algn="l"/>
                  <a:tab pos="5562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029200" algn="l"/>
                  <a:tab pos="5562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73263" algn="l"/>
                  <a:tab pos="5029200" algn="l"/>
                  <a:tab pos="55626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ts val="1000"/>
                </a:spcBef>
              </a:pPr>
              <a:endParaRPr lang="de-DE" altLang="de-DE" sz="1300"/>
            </a:p>
          </p:txBody>
        </p:sp>
        <p:sp>
          <p:nvSpPr>
            <p:cNvPr id="89174" name="Line 21">
              <a:extLst>
                <a:ext uri="{FF2B5EF4-FFF2-40B4-BE49-F238E27FC236}">
                  <a16:creationId xmlns:a16="http://schemas.microsoft.com/office/drawing/2014/main" id="{57D4B142-E0AB-4E4C-B9D5-32AA425E2B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1763713"/>
              <a:ext cx="7956522" cy="0"/>
            </a:xfrm>
            <a:prstGeom prst="line">
              <a:avLst/>
            </a:prstGeom>
            <a:noFill/>
            <a:ln w="571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9175" name="Line 23">
              <a:extLst>
                <a:ext uri="{FF2B5EF4-FFF2-40B4-BE49-F238E27FC236}">
                  <a16:creationId xmlns:a16="http://schemas.microsoft.com/office/drawing/2014/main" id="{4A52BA13-05B2-814A-883E-25C9E97E51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2139950"/>
              <a:ext cx="7956522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9176" name="Line 23">
              <a:extLst>
                <a:ext uri="{FF2B5EF4-FFF2-40B4-BE49-F238E27FC236}">
                  <a16:creationId xmlns:a16="http://schemas.microsoft.com/office/drawing/2014/main" id="{E2A0D766-32D8-A141-B76D-16AA57F598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2532975"/>
              <a:ext cx="7956523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9177" name="Line 23">
              <a:extLst>
                <a:ext uri="{FF2B5EF4-FFF2-40B4-BE49-F238E27FC236}">
                  <a16:creationId xmlns:a16="http://schemas.microsoft.com/office/drawing/2014/main" id="{5D5C3A91-E212-4D46-A290-1BD60B3D8A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2926000"/>
              <a:ext cx="7956523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9178" name="Line 23">
              <a:extLst>
                <a:ext uri="{FF2B5EF4-FFF2-40B4-BE49-F238E27FC236}">
                  <a16:creationId xmlns:a16="http://schemas.microsoft.com/office/drawing/2014/main" id="{A5654E79-50A1-7D46-B043-996FC591AF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3319026"/>
              <a:ext cx="7956523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9179" name="Line 23">
              <a:extLst>
                <a:ext uri="{FF2B5EF4-FFF2-40B4-BE49-F238E27FC236}">
                  <a16:creationId xmlns:a16="http://schemas.microsoft.com/office/drawing/2014/main" id="{37AC2C5B-3B3B-F448-8E35-6A41513615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3712051"/>
              <a:ext cx="7956523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9180" name="Line 23">
              <a:extLst>
                <a:ext uri="{FF2B5EF4-FFF2-40B4-BE49-F238E27FC236}">
                  <a16:creationId xmlns:a16="http://schemas.microsoft.com/office/drawing/2014/main" id="{461F59B2-4E5A-CF4A-8E27-1F6B204A4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4105076"/>
              <a:ext cx="7956523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9181" name="Line 23">
              <a:extLst>
                <a:ext uri="{FF2B5EF4-FFF2-40B4-BE49-F238E27FC236}">
                  <a16:creationId xmlns:a16="http://schemas.microsoft.com/office/drawing/2014/main" id="{31AC78AF-6993-0345-975D-9EEE904E76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4498102"/>
              <a:ext cx="7956523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9182" name="Line 23">
              <a:extLst>
                <a:ext uri="{FF2B5EF4-FFF2-40B4-BE49-F238E27FC236}">
                  <a16:creationId xmlns:a16="http://schemas.microsoft.com/office/drawing/2014/main" id="{6494EED4-E66B-EF4D-98B2-55B88B8130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4891127"/>
              <a:ext cx="7956523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9183" name="Line 23">
              <a:extLst>
                <a:ext uri="{FF2B5EF4-FFF2-40B4-BE49-F238E27FC236}">
                  <a16:creationId xmlns:a16="http://schemas.microsoft.com/office/drawing/2014/main" id="{0924A2BB-E850-0348-99B3-BF6DAE0319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5284150"/>
              <a:ext cx="7956523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9162" name="Text Box 7">
            <a:extLst>
              <a:ext uri="{FF2B5EF4-FFF2-40B4-BE49-F238E27FC236}">
                <a16:creationId xmlns:a16="http://schemas.microsoft.com/office/drawing/2014/main" id="{A7406F67-F892-8448-A606-32E34CC430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7–1–2</a:t>
            </a:r>
          </a:p>
        </p:txBody>
      </p:sp>
      <p:cxnSp>
        <p:nvCxnSpPr>
          <p:cNvPr id="89163" name="Gerade Verbindung mit Pfeil 72">
            <a:extLst>
              <a:ext uri="{FF2B5EF4-FFF2-40B4-BE49-F238E27FC236}">
                <a16:creationId xmlns:a16="http://schemas.microsoft.com/office/drawing/2014/main" id="{FF8147AF-AAF6-664F-83B4-EAAD98730BA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581400" y="2589213"/>
            <a:ext cx="2286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9164" name="Gerade Verbindung mit Pfeil 72">
            <a:extLst>
              <a:ext uri="{FF2B5EF4-FFF2-40B4-BE49-F238E27FC236}">
                <a16:creationId xmlns:a16="http://schemas.microsoft.com/office/drawing/2014/main" id="{443DB26C-DFCB-CF4F-8004-750FF9CE520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581400" y="2919413"/>
            <a:ext cx="2286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9165" name="Gerade Verbindung mit Pfeil 72">
            <a:extLst>
              <a:ext uri="{FF2B5EF4-FFF2-40B4-BE49-F238E27FC236}">
                <a16:creationId xmlns:a16="http://schemas.microsoft.com/office/drawing/2014/main" id="{DB72C31E-D4E3-CF41-B2ED-0E6708D9B86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581400" y="3224213"/>
            <a:ext cx="2286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9166" name="Gerade Verbindung mit Pfeil 72">
            <a:extLst>
              <a:ext uri="{FF2B5EF4-FFF2-40B4-BE49-F238E27FC236}">
                <a16:creationId xmlns:a16="http://schemas.microsoft.com/office/drawing/2014/main" id="{46DFC266-3227-FE4D-809D-48CCE1537AC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581400" y="3562350"/>
            <a:ext cx="2286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9167" name="Gerade Verbindung mit Pfeil 72">
            <a:extLst>
              <a:ext uri="{FF2B5EF4-FFF2-40B4-BE49-F238E27FC236}">
                <a16:creationId xmlns:a16="http://schemas.microsoft.com/office/drawing/2014/main" id="{EA07132C-950C-C043-B6F8-F70DB143854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581400" y="3876675"/>
            <a:ext cx="2286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9168" name="Gerade Verbindung mit Pfeil 72">
            <a:extLst>
              <a:ext uri="{FF2B5EF4-FFF2-40B4-BE49-F238E27FC236}">
                <a16:creationId xmlns:a16="http://schemas.microsoft.com/office/drawing/2014/main" id="{D29A775B-9757-604D-8C15-BA981014D6A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581400" y="4181475"/>
            <a:ext cx="2286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9169" name="Gerade Verbindung mit Pfeil 72">
            <a:extLst>
              <a:ext uri="{FF2B5EF4-FFF2-40B4-BE49-F238E27FC236}">
                <a16:creationId xmlns:a16="http://schemas.microsoft.com/office/drawing/2014/main" id="{DC413088-7A84-5E4D-BBD6-1DB13DC167E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581400" y="4527550"/>
            <a:ext cx="2286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9170" name="Gerade Verbindung mit Pfeil 72">
            <a:extLst>
              <a:ext uri="{FF2B5EF4-FFF2-40B4-BE49-F238E27FC236}">
                <a16:creationId xmlns:a16="http://schemas.microsoft.com/office/drawing/2014/main" id="{014D1477-9CDD-0A49-8FD4-C4513127357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581400" y="4832350"/>
            <a:ext cx="2286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9171" name="Gerade Verbindung mit Pfeil 72">
            <a:extLst>
              <a:ext uri="{FF2B5EF4-FFF2-40B4-BE49-F238E27FC236}">
                <a16:creationId xmlns:a16="http://schemas.microsoft.com/office/drawing/2014/main" id="{AF3DE49B-4F52-E242-9A2C-3AE7160F7D0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581400" y="5172075"/>
            <a:ext cx="2286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9172" name="Textfeld 27">
            <a:extLst>
              <a:ext uri="{FF2B5EF4-FFF2-40B4-BE49-F238E27FC236}">
                <a16:creationId xmlns:a16="http://schemas.microsoft.com/office/drawing/2014/main" id="{8FAB4E92-76B2-C94C-8FC8-1E08766FBD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0950" y="1862138"/>
            <a:ext cx="1581150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400" b="1"/>
              <a:t>Normalpotenzial</a:t>
            </a:r>
          </a:p>
          <a:p>
            <a:pPr algn="ctr"/>
            <a:endParaRPr lang="de-DE" altLang="de-DE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7" name="Bild 16" descr="Folien_Grafiken_Chemie und Energie_014.jpg">
            <a:extLst>
              <a:ext uri="{FF2B5EF4-FFF2-40B4-BE49-F238E27FC236}">
                <a16:creationId xmlns:a16="http://schemas.microsoft.com/office/drawing/2014/main" id="{AD405595-3D2E-BD40-9A55-72AAEBD57C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7" t="18173" r="52499" b="11101"/>
          <a:stretch>
            <a:fillRect/>
          </a:stretch>
        </p:blipFill>
        <p:spPr bwMode="auto">
          <a:xfrm>
            <a:off x="1295400" y="1371600"/>
            <a:ext cx="23622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38" name="Fußzeilenplatzhalter 3">
            <a:extLst>
              <a:ext uri="{FF2B5EF4-FFF2-40B4-BE49-F238E27FC236}">
                <a16:creationId xmlns:a16="http://schemas.microsoft.com/office/drawing/2014/main" id="{1D6483AB-A109-8747-AB35-9F04D11894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91139" name="Rectangle 2">
            <a:extLst>
              <a:ext uri="{FF2B5EF4-FFF2-40B4-BE49-F238E27FC236}">
                <a16:creationId xmlns:a16="http://schemas.microsoft.com/office/drawing/2014/main" id="{0DA86892-BCBC-2E4E-B6DA-DD02FCEE77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Mittelstufe | 7 Mobilität</a:t>
            </a:r>
            <a:br>
              <a:rPr lang="de-DE" altLang="de-DE" sz="1800"/>
            </a:br>
            <a:r>
              <a:rPr lang="de-DE" altLang="de-DE" sz="1600" b="1"/>
              <a:t>Aufbau einer Zink-Kohle-Batterie</a:t>
            </a:r>
          </a:p>
        </p:txBody>
      </p:sp>
      <p:sp>
        <p:nvSpPr>
          <p:cNvPr id="91140" name="Rectangle 35">
            <a:extLst>
              <a:ext uri="{FF2B5EF4-FFF2-40B4-BE49-F238E27FC236}">
                <a16:creationId xmlns:a16="http://schemas.microsoft.com/office/drawing/2014/main" id="{667E79B6-18F0-0840-8679-679D49ABE7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22860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Abdichtung</a:t>
            </a:r>
          </a:p>
        </p:txBody>
      </p:sp>
      <p:grpSp>
        <p:nvGrpSpPr>
          <p:cNvPr id="91141" name="Gruppierung 31">
            <a:extLst>
              <a:ext uri="{FF2B5EF4-FFF2-40B4-BE49-F238E27FC236}">
                <a16:creationId xmlns:a16="http://schemas.microsoft.com/office/drawing/2014/main" id="{7F88FA02-097B-B649-9C36-0599C068F430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2403475"/>
            <a:ext cx="1981200" cy="111125"/>
            <a:chOff x="5556250" y="2225675"/>
            <a:chExt cx="1981200" cy="111124"/>
          </a:xfrm>
        </p:grpSpPr>
        <p:sp>
          <p:nvSpPr>
            <p:cNvPr id="91167" name="Oval 26">
              <a:extLst>
                <a:ext uri="{FF2B5EF4-FFF2-40B4-BE49-F238E27FC236}">
                  <a16:creationId xmlns:a16="http://schemas.microsoft.com/office/drawing/2014/main" id="{EE5FF72E-336D-B34B-9EDF-3182286277D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556250" y="22256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91168" name="Gerade Verbindung 27">
              <a:extLst>
                <a:ext uri="{FF2B5EF4-FFF2-40B4-BE49-F238E27FC236}">
                  <a16:creationId xmlns:a16="http://schemas.microsoft.com/office/drawing/2014/main" id="{2CE46204-83D2-3048-A4C5-01541BFB587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5605344" y="2286000"/>
              <a:ext cx="1932106" cy="158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1142" name="Rectangle 35">
            <a:extLst>
              <a:ext uri="{FF2B5EF4-FFF2-40B4-BE49-F238E27FC236}">
                <a16:creationId xmlns:a16="http://schemas.microsoft.com/office/drawing/2014/main" id="{B26DBAA7-3ABB-034E-B32B-274AB545CE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27940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Graphit (Kathode)</a:t>
            </a:r>
          </a:p>
        </p:txBody>
      </p:sp>
      <p:grpSp>
        <p:nvGrpSpPr>
          <p:cNvPr id="91143" name="Gruppierung 40">
            <a:extLst>
              <a:ext uri="{FF2B5EF4-FFF2-40B4-BE49-F238E27FC236}">
                <a16:creationId xmlns:a16="http://schemas.microsoft.com/office/drawing/2014/main" id="{B57E7752-AAB1-5240-87CE-6FACED0F054A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2911475"/>
            <a:ext cx="2362200" cy="111125"/>
            <a:chOff x="5556250" y="2225675"/>
            <a:chExt cx="2362200" cy="111124"/>
          </a:xfrm>
        </p:grpSpPr>
        <p:sp>
          <p:nvSpPr>
            <p:cNvPr id="91165" name="Oval 26">
              <a:extLst>
                <a:ext uri="{FF2B5EF4-FFF2-40B4-BE49-F238E27FC236}">
                  <a16:creationId xmlns:a16="http://schemas.microsoft.com/office/drawing/2014/main" id="{D4B7E43D-F4A3-3D4A-8C3F-86FB952712F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556250" y="22256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91166" name="Gerade Verbindung 27">
              <a:extLst>
                <a:ext uri="{FF2B5EF4-FFF2-40B4-BE49-F238E27FC236}">
                  <a16:creationId xmlns:a16="http://schemas.microsoft.com/office/drawing/2014/main" id="{CC630FFF-348B-5E44-ADC7-9F4EF4D5D35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5605344" y="2286000"/>
              <a:ext cx="2313106" cy="158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1144" name="Rectangle 35">
            <a:extLst>
              <a:ext uri="{FF2B5EF4-FFF2-40B4-BE49-F238E27FC236}">
                <a16:creationId xmlns:a16="http://schemas.microsoft.com/office/drawing/2014/main" id="{AEEEC8AC-BB3B-454E-A1C2-F408056FF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3228975"/>
            <a:ext cx="289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Mangandioxid (MnO</a:t>
            </a:r>
            <a:r>
              <a:rPr lang="de-DE" altLang="de-DE" sz="1200" b="1" baseline="-25000"/>
              <a:t>2</a:t>
            </a:r>
            <a:r>
              <a:rPr lang="de-DE" altLang="de-DE" sz="1200" b="1"/>
              <a:t>) und Kohlenstoff (C)</a:t>
            </a:r>
          </a:p>
        </p:txBody>
      </p:sp>
      <p:grpSp>
        <p:nvGrpSpPr>
          <p:cNvPr id="91145" name="Gruppierung 44">
            <a:extLst>
              <a:ext uri="{FF2B5EF4-FFF2-40B4-BE49-F238E27FC236}">
                <a16:creationId xmlns:a16="http://schemas.microsoft.com/office/drawing/2014/main" id="{A6CE839E-E16B-5B49-82D7-640912DBC23C}"/>
              </a:ext>
            </a:extLst>
          </p:cNvPr>
          <p:cNvGrpSpPr>
            <a:grpSpLocks/>
          </p:cNvGrpSpPr>
          <p:nvPr/>
        </p:nvGrpSpPr>
        <p:grpSpPr bwMode="auto">
          <a:xfrm>
            <a:off x="2755900" y="3346450"/>
            <a:ext cx="2197100" cy="111125"/>
            <a:chOff x="5556250" y="2225675"/>
            <a:chExt cx="2197100" cy="111124"/>
          </a:xfrm>
        </p:grpSpPr>
        <p:sp>
          <p:nvSpPr>
            <p:cNvPr id="91163" name="Oval 26">
              <a:extLst>
                <a:ext uri="{FF2B5EF4-FFF2-40B4-BE49-F238E27FC236}">
                  <a16:creationId xmlns:a16="http://schemas.microsoft.com/office/drawing/2014/main" id="{ABCB24AF-64F4-E44B-88E2-FEFE9C04FB2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556250" y="22256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91164" name="Gerade Verbindung 27">
              <a:extLst>
                <a:ext uri="{FF2B5EF4-FFF2-40B4-BE49-F238E27FC236}">
                  <a16:creationId xmlns:a16="http://schemas.microsoft.com/office/drawing/2014/main" id="{D28A99D7-7E20-0D4D-AD8F-C002DC639D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5605344" y="2286000"/>
              <a:ext cx="2148006" cy="158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1146" name="Rectangle 35">
            <a:extLst>
              <a:ext uri="{FF2B5EF4-FFF2-40B4-BE49-F238E27FC236}">
                <a16:creationId xmlns:a16="http://schemas.microsoft.com/office/drawing/2014/main" id="{79FCB053-AA2A-0C4F-8BF3-FF67C87CFD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366395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Ammoniumchlorid-Paste (NH</a:t>
            </a:r>
            <a:r>
              <a:rPr lang="de-DE" altLang="de-DE" sz="1200" b="1" baseline="-25000"/>
              <a:t>4</a:t>
            </a:r>
            <a:r>
              <a:rPr lang="de-DE" altLang="de-DE" sz="1200" b="1"/>
              <a:t>CI)</a:t>
            </a:r>
          </a:p>
        </p:txBody>
      </p:sp>
      <p:grpSp>
        <p:nvGrpSpPr>
          <p:cNvPr id="91147" name="Gruppierung 48">
            <a:extLst>
              <a:ext uri="{FF2B5EF4-FFF2-40B4-BE49-F238E27FC236}">
                <a16:creationId xmlns:a16="http://schemas.microsoft.com/office/drawing/2014/main" id="{6C1ACB07-F5A1-3649-9D30-57A0CDFBDB9B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3781425"/>
            <a:ext cx="1981200" cy="111125"/>
            <a:chOff x="5556250" y="2225675"/>
            <a:chExt cx="1981200" cy="111124"/>
          </a:xfrm>
        </p:grpSpPr>
        <p:sp>
          <p:nvSpPr>
            <p:cNvPr id="91161" name="Oval 26">
              <a:extLst>
                <a:ext uri="{FF2B5EF4-FFF2-40B4-BE49-F238E27FC236}">
                  <a16:creationId xmlns:a16="http://schemas.microsoft.com/office/drawing/2014/main" id="{6F2C6A78-0764-874F-A6E1-05F1736B8DB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556250" y="22256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91162" name="Gerade Verbindung 27">
              <a:extLst>
                <a:ext uri="{FF2B5EF4-FFF2-40B4-BE49-F238E27FC236}">
                  <a16:creationId xmlns:a16="http://schemas.microsoft.com/office/drawing/2014/main" id="{D8CEA363-E4E0-004A-96AA-265AE6669B6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5605344" y="2286000"/>
              <a:ext cx="1932106" cy="158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1148" name="Rectangle 35">
            <a:extLst>
              <a:ext uri="{FF2B5EF4-FFF2-40B4-BE49-F238E27FC236}">
                <a16:creationId xmlns:a16="http://schemas.microsoft.com/office/drawing/2014/main" id="{5C903EC2-A2EF-4F4C-99D5-450D3C7F42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4098925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Poröses Papier</a:t>
            </a:r>
          </a:p>
        </p:txBody>
      </p:sp>
      <p:grpSp>
        <p:nvGrpSpPr>
          <p:cNvPr id="91149" name="Gruppierung 52">
            <a:extLst>
              <a:ext uri="{FF2B5EF4-FFF2-40B4-BE49-F238E27FC236}">
                <a16:creationId xmlns:a16="http://schemas.microsoft.com/office/drawing/2014/main" id="{CA5E2756-B8F8-BD40-8BDB-A7B24592E2D8}"/>
              </a:ext>
            </a:extLst>
          </p:cNvPr>
          <p:cNvGrpSpPr>
            <a:grpSpLocks/>
          </p:cNvGrpSpPr>
          <p:nvPr/>
        </p:nvGrpSpPr>
        <p:grpSpPr bwMode="auto">
          <a:xfrm>
            <a:off x="3048000" y="4216400"/>
            <a:ext cx="1905000" cy="111125"/>
            <a:chOff x="5556250" y="2225675"/>
            <a:chExt cx="1905000" cy="111124"/>
          </a:xfrm>
        </p:grpSpPr>
        <p:sp>
          <p:nvSpPr>
            <p:cNvPr id="91159" name="Oval 26">
              <a:extLst>
                <a:ext uri="{FF2B5EF4-FFF2-40B4-BE49-F238E27FC236}">
                  <a16:creationId xmlns:a16="http://schemas.microsoft.com/office/drawing/2014/main" id="{8A3B3FE1-175F-A442-86D8-FD16AA5D1CF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556250" y="22256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91160" name="Gerade Verbindung 27">
              <a:extLst>
                <a:ext uri="{FF2B5EF4-FFF2-40B4-BE49-F238E27FC236}">
                  <a16:creationId xmlns:a16="http://schemas.microsoft.com/office/drawing/2014/main" id="{953AF296-9929-EA45-BE45-70D9C6A9AEF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5605344" y="2286000"/>
              <a:ext cx="1855906" cy="158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1150" name="Rectangle 35">
            <a:extLst>
              <a:ext uri="{FF2B5EF4-FFF2-40B4-BE49-F238E27FC236}">
                <a16:creationId xmlns:a16="http://schemas.microsoft.com/office/drawing/2014/main" id="{13ABE4F2-44FF-3E43-84DD-7B5F2C5004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4533900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Zink (Zn)-Behälter (Anode)</a:t>
            </a:r>
          </a:p>
        </p:txBody>
      </p:sp>
      <p:grpSp>
        <p:nvGrpSpPr>
          <p:cNvPr id="91151" name="Gruppierung 56">
            <a:extLst>
              <a:ext uri="{FF2B5EF4-FFF2-40B4-BE49-F238E27FC236}">
                <a16:creationId xmlns:a16="http://schemas.microsoft.com/office/drawing/2014/main" id="{D8C7538F-2679-EF43-AD13-5DC9EF691E75}"/>
              </a:ext>
            </a:extLst>
          </p:cNvPr>
          <p:cNvGrpSpPr>
            <a:grpSpLocks/>
          </p:cNvGrpSpPr>
          <p:nvPr/>
        </p:nvGrpSpPr>
        <p:grpSpPr bwMode="auto">
          <a:xfrm>
            <a:off x="3111500" y="4651375"/>
            <a:ext cx="1841500" cy="111125"/>
            <a:chOff x="5556250" y="2225675"/>
            <a:chExt cx="1841500" cy="111124"/>
          </a:xfrm>
        </p:grpSpPr>
        <p:sp>
          <p:nvSpPr>
            <p:cNvPr id="91157" name="Oval 26">
              <a:extLst>
                <a:ext uri="{FF2B5EF4-FFF2-40B4-BE49-F238E27FC236}">
                  <a16:creationId xmlns:a16="http://schemas.microsoft.com/office/drawing/2014/main" id="{B9E2A104-0EB2-3B44-8C6E-580F54AB30E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556250" y="22256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91158" name="Gerade Verbindung 27">
              <a:extLst>
                <a:ext uri="{FF2B5EF4-FFF2-40B4-BE49-F238E27FC236}">
                  <a16:creationId xmlns:a16="http://schemas.microsoft.com/office/drawing/2014/main" id="{561128C8-999D-3248-9330-5B306FA23D5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5605344" y="2286000"/>
              <a:ext cx="1792406" cy="158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1152" name="Rectangle 35">
            <a:extLst>
              <a:ext uri="{FF2B5EF4-FFF2-40B4-BE49-F238E27FC236}">
                <a16:creationId xmlns:a16="http://schemas.microsoft.com/office/drawing/2014/main" id="{34CA3ED5-B0C7-C344-BA6F-DE59B6FDF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4968875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Leitfähiges Gehäuse</a:t>
            </a:r>
          </a:p>
        </p:txBody>
      </p:sp>
      <p:grpSp>
        <p:nvGrpSpPr>
          <p:cNvPr id="91153" name="Gruppierung 60">
            <a:extLst>
              <a:ext uri="{FF2B5EF4-FFF2-40B4-BE49-F238E27FC236}">
                <a16:creationId xmlns:a16="http://schemas.microsoft.com/office/drawing/2014/main" id="{475604C0-579B-894E-AFD3-19D8230750DE}"/>
              </a:ext>
            </a:extLst>
          </p:cNvPr>
          <p:cNvGrpSpPr>
            <a:grpSpLocks/>
          </p:cNvGrpSpPr>
          <p:nvPr/>
        </p:nvGrpSpPr>
        <p:grpSpPr bwMode="auto">
          <a:xfrm>
            <a:off x="3200400" y="5086350"/>
            <a:ext cx="1752600" cy="111125"/>
            <a:chOff x="5556250" y="2225675"/>
            <a:chExt cx="1752600" cy="111124"/>
          </a:xfrm>
        </p:grpSpPr>
        <p:sp>
          <p:nvSpPr>
            <p:cNvPr id="91155" name="Oval 26">
              <a:extLst>
                <a:ext uri="{FF2B5EF4-FFF2-40B4-BE49-F238E27FC236}">
                  <a16:creationId xmlns:a16="http://schemas.microsoft.com/office/drawing/2014/main" id="{F837776D-53EF-B741-8B97-3D0039D8D9F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556250" y="2225675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91156" name="Gerade Verbindung 27">
              <a:extLst>
                <a:ext uri="{FF2B5EF4-FFF2-40B4-BE49-F238E27FC236}">
                  <a16:creationId xmlns:a16="http://schemas.microsoft.com/office/drawing/2014/main" id="{5A762743-B3B0-7941-8F2F-DBA12FCECDE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5605344" y="2286000"/>
              <a:ext cx="1703506" cy="1588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1154" name="Text Box 7">
            <a:extLst>
              <a:ext uri="{FF2B5EF4-FFF2-40B4-BE49-F238E27FC236}">
                <a16:creationId xmlns:a16="http://schemas.microsoft.com/office/drawing/2014/main" id="{B1150494-F177-DA46-B8F5-B28BF19306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 7–1–3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Fußzeilenplatzhalter 3">
            <a:extLst>
              <a:ext uri="{FF2B5EF4-FFF2-40B4-BE49-F238E27FC236}">
                <a16:creationId xmlns:a16="http://schemas.microsoft.com/office/drawing/2014/main" id="{EDC94400-FCFF-4C44-9F88-46F4CD09AF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93186" name="Rectangle 2">
            <a:extLst>
              <a:ext uri="{FF2B5EF4-FFF2-40B4-BE49-F238E27FC236}">
                <a16:creationId xmlns:a16="http://schemas.microsoft.com/office/drawing/2014/main" id="{84454E1C-5CC4-F242-B5F1-0D065BD2BC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Mittelstufe | 7 Mobilität</a:t>
            </a:r>
            <a:br>
              <a:rPr lang="de-DE" altLang="de-DE" sz="1800"/>
            </a:br>
            <a:r>
              <a:rPr lang="de-DE" altLang="de-DE" sz="1600" b="1"/>
              <a:t>Verschiedene Batterien und Akkus</a:t>
            </a:r>
          </a:p>
        </p:txBody>
      </p:sp>
      <p:pic>
        <p:nvPicPr>
          <p:cNvPr id="93187" name="Bild 6" descr="78155968_esparlampe_rgb.jpg">
            <a:extLst>
              <a:ext uri="{FF2B5EF4-FFF2-40B4-BE49-F238E27FC236}">
                <a16:creationId xmlns:a16="http://schemas.microsoft.com/office/drawing/2014/main" id="{17D366DF-E8CC-D744-8F92-C73DC94D47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246313"/>
            <a:ext cx="4267200" cy="278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8" name="Text Box 7">
            <a:extLst>
              <a:ext uri="{FF2B5EF4-FFF2-40B4-BE49-F238E27FC236}">
                <a16:creationId xmlns:a16="http://schemas.microsoft.com/office/drawing/2014/main" id="{41FF9AE4-8214-4C4B-853E-87A6BB671A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7–1–4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ußzeilenplatzhalter 3">
            <a:extLst>
              <a:ext uri="{FF2B5EF4-FFF2-40B4-BE49-F238E27FC236}">
                <a16:creationId xmlns:a16="http://schemas.microsoft.com/office/drawing/2014/main" id="{B93E51B7-ED3A-A247-AA80-5DD598F6537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917D7012-9071-944E-80B6-5C9B3653E8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720725"/>
            <a:ext cx="87106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DE" altLang="de-DE" sz="1300"/>
              <a:t>Basis | 4 Chemie und Energie</a:t>
            </a:r>
            <a:br>
              <a:rPr lang="de-DE" altLang="de-DE" sz="1800"/>
            </a:br>
            <a:r>
              <a:rPr lang="de-DE" altLang="de-DE" sz="1600" b="1"/>
              <a:t>Exotherme Reaktionen in Schule und Alltag</a:t>
            </a:r>
          </a:p>
        </p:txBody>
      </p:sp>
      <p:sp>
        <p:nvSpPr>
          <p:cNvPr id="21507" name="Text Box 7">
            <a:extLst>
              <a:ext uri="{FF2B5EF4-FFF2-40B4-BE49-F238E27FC236}">
                <a16:creationId xmlns:a16="http://schemas.microsoft.com/office/drawing/2014/main" id="{0E97FB0E-5BF7-094C-B5EA-696DEAC69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</a:t>
            </a:r>
            <a:fld id="{877B88C6-8CC2-9147-BAD9-3E059E49C6D9}" type="slidenum">
              <a:rPr lang="de-DE" altLang="de-DE" sz="1200">
                <a:ea typeface="ヒラギノ角ゴ Pro W3" panose="020B0300000000000000" pitchFamily="34" charset="-128"/>
              </a:rPr>
              <a:pPr>
                <a:spcBef>
                  <a:spcPct val="50000"/>
                </a:spcBef>
              </a:pPr>
              <a:t>4</a:t>
            </a:fld>
            <a:r>
              <a:rPr lang="de-DE" altLang="de-DE" sz="1200">
                <a:ea typeface="ヒラギノ角ゴ Pro W3" panose="020B0300000000000000" pitchFamily="34" charset="-128"/>
              </a:rPr>
              <a:t>–1</a:t>
            </a:r>
          </a:p>
        </p:txBody>
      </p:sp>
      <p:sp>
        <p:nvSpPr>
          <p:cNvPr id="21508" name="Rectangle 2">
            <a:extLst>
              <a:ext uri="{FF2B5EF4-FFF2-40B4-BE49-F238E27FC236}">
                <a16:creationId xmlns:a16="http://schemas.microsoft.com/office/drawing/2014/main" id="{15129A47-669C-7143-9B67-565E0341D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8425" y="4953000"/>
            <a:ext cx="87106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DE" altLang="de-DE" sz="1600" b="1"/>
          </a:p>
        </p:txBody>
      </p:sp>
      <p:sp>
        <p:nvSpPr>
          <p:cNvPr id="21509" name="Rectangle 2">
            <a:extLst>
              <a:ext uri="{FF2B5EF4-FFF2-40B4-BE49-F238E27FC236}">
                <a16:creationId xmlns:a16="http://schemas.microsoft.com/office/drawing/2014/main" id="{6611CEA9-C287-F943-982F-2B13D31CC2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4648200"/>
            <a:ext cx="3352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DE" altLang="de-DE" sz="1100"/>
              <a:t>Reaktion von metallischem Natrium mit Wasser </a:t>
            </a:r>
            <a:br>
              <a:rPr lang="de-DE" altLang="de-DE" sz="1100"/>
            </a:br>
            <a:r>
              <a:rPr lang="de-DE" altLang="de-DE" sz="1100"/>
              <a:t>zu Wasserstoff und Natriumhydroxid</a:t>
            </a:r>
            <a:endParaRPr lang="de-DE" altLang="de-DE" sz="1100" b="1"/>
          </a:p>
        </p:txBody>
      </p:sp>
      <p:sp>
        <p:nvSpPr>
          <p:cNvPr id="21510" name="Rectangle 2">
            <a:extLst>
              <a:ext uri="{FF2B5EF4-FFF2-40B4-BE49-F238E27FC236}">
                <a16:creationId xmlns:a16="http://schemas.microsoft.com/office/drawing/2014/main" id="{54593E00-D45B-C141-8498-D38C245CEF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4648200"/>
            <a:ext cx="3352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DE" altLang="de-DE" sz="1100"/>
              <a:t>Verbrennung von Haushaltsabfällen in einem Müllheizkraftwerk</a:t>
            </a:r>
            <a:endParaRPr lang="de-DE" altLang="de-DE" sz="1100" b="1"/>
          </a:p>
        </p:txBody>
      </p:sp>
      <p:pic>
        <p:nvPicPr>
          <p:cNvPr id="21511" name="Bild 6" descr="78155968_esparlampe_rgb.jpg">
            <a:extLst>
              <a:ext uri="{FF2B5EF4-FFF2-40B4-BE49-F238E27FC236}">
                <a16:creationId xmlns:a16="http://schemas.microsoft.com/office/drawing/2014/main" id="{FDD65334-A8A9-9243-8ACE-8DEA03BF7F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8" b="6190"/>
          <a:stretch>
            <a:fillRect/>
          </a:stretch>
        </p:blipFill>
        <p:spPr bwMode="auto">
          <a:xfrm>
            <a:off x="5029200" y="2276475"/>
            <a:ext cx="3352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Bild 8" descr="100927547_straßenlaterne_farbe_rgb.jpg">
            <a:extLst>
              <a:ext uri="{FF2B5EF4-FFF2-40B4-BE49-F238E27FC236}">
                <a16:creationId xmlns:a16="http://schemas.microsoft.com/office/drawing/2014/main" id="{4C92463B-2FFF-5F41-999B-01D201924D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1" t="7581" r="5780" b="7545"/>
          <a:stretch>
            <a:fillRect/>
          </a:stretch>
        </p:blipFill>
        <p:spPr bwMode="auto">
          <a:xfrm>
            <a:off x="1447800" y="2276475"/>
            <a:ext cx="3359150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3" name="Bild 30" descr="Folien_Grafiken_Chemie und Energie_015a.jpg">
            <a:extLst>
              <a:ext uri="{FF2B5EF4-FFF2-40B4-BE49-F238E27FC236}">
                <a16:creationId xmlns:a16="http://schemas.microsoft.com/office/drawing/2014/main" id="{7DA9F7A5-818F-5C4B-BBD9-F782F5ACF6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4" t="18173" r="30000" b="11101"/>
          <a:stretch>
            <a:fillRect/>
          </a:stretch>
        </p:blipFill>
        <p:spPr bwMode="auto">
          <a:xfrm>
            <a:off x="2832100" y="1943100"/>
            <a:ext cx="35052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4" name="Fußzeilenplatzhalter 3">
            <a:extLst>
              <a:ext uri="{FF2B5EF4-FFF2-40B4-BE49-F238E27FC236}">
                <a16:creationId xmlns:a16="http://schemas.microsoft.com/office/drawing/2014/main" id="{CF1DF748-E35F-A646-8C16-86BBE52B05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95235" name="Rectangle 2">
            <a:extLst>
              <a:ext uri="{FF2B5EF4-FFF2-40B4-BE49-F238E27FC236}">
                <a16:creationId xmlns:a16="http://schemas.microsoft.com/office/drawing/2014/main" id="{364811CD-60F1-3C41-9255-EBD77D7E40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7 Mobilität</a:t>
            </a:r>
            <a:br>
              <a:rPr lang="de-DE" altLang="de-DE" sz="1800"/>
            </a:br>
            <a:r>
              <a:rPr lang="de-DE" altLang="de-DE" sz="1600" b="1"/>
              <a:t>Aufbau eines Li-Ionen-Akkus</a:t>
            </a:r>
          </a:p>
        </p:txBody>
      </p:sp>
      <p:sp>
        <p:nvSpPr>
          <p:cNvPr id="95236" name="Rectangle 35">
            <a:extLst>
              <a:ext uri="{FF2B5EF4-FFF2-40B4-BE49-F238E27FC236}">
                <a16:creationId xmlns:a16="http://schemas.microsoft.com/office/drawing/2014/main" id="{6381C9C2-2B9A-DF47-BD98-5A19331AD8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1552575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Separator </a:t>
            </a:r>
          </a:p>
        </p:txBody>
      </p:sp>
      <p:sp>
        <p:nvSpPr>
          <p:cNvPr id="95237" name="Rectangle 35">
            <a:extLst>
              <a:ext uri="{FF2B5EF4-FFF2-40B4-BE49-F238E27FC236}">
                <a16:creationId xmlns:a16="http://schemas.microsoft.com/office/drawing/2014/main" id="{1130E2B1-25D0-484F-9561-66C7D89D6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9713" y="1704975"/>
            <a:ext cx="2325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Plus-Pol</a:t>
            </a:r>
          </a:p>
        </p:txBody>
      </p:sp>
      <p:sp>
        <p:nvSpPr>
          <p:cNvPr id="95238" name="Rectangle 35">
            <a:extLst>
              <a:ext uri="{FF2B5EF4-FFF2-40B4-BE49-F238E27FC236}">
                <a16:creationId xmlns:a16="http://schemas.microsoft.com/office/drawing/2014/main" id="{4ACDE3CB-8633-E54A-904B-1C90C4BB3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1704975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Minus-Pol</a:t>
            </a:r>
          </a:p>
        </p:txBody>
      </p:sp>
      <p:grpSp>
        <p:nvGrpSpPr>
          <p:cNvPr id="95239" name="Gruppierung 36">
            <a:extLst>
              <a:ext uri="{FF2B5EF4-FFF2-40B4-BE49-F238E27FC236}">
                <a16:creationId xmlns:a16="http://schemas.microsoft.com/office/drawing/2014/main" id="{E00BAC67-4B1E-C240-99AB-228B0A58FB57}"/>
              </a:ext>
            </a:extLst>
          </p:cNvPr>
          <p:cNvGrpSpPr>
            <a:grpSpLocks/>
          </p:cNvGrpSpPr>
          <p:nvPr/>
        </p:nvGrpSpPr>
        <p:grpSpPr bwMode="auto">
          <a:xfrm>
            <a:off x="4267200" y="1981200"/>
            <a:ext cx="250825" cy="457200"/>
            <a:chOff x="3352800" y="1295399"/>
            <a:chExt cx="250825" cy="457201"/>
          </a:xfrm>
        </p:grpSpPr>
        <p:sp>
          <p:nvSpPr>
            <p:cNvPr id="95253" name="Oval 26">
              <a:extLst>
                <a:ext uri="{FF2B5EF4-FFF2-40B4-BE49-F238E27FC236}">
                  <a16:creationId xmlns:a16="http://schemas.microsoft.com/office/drawing/2014/main" id="{B7675ACC-B377-DB44-BA65-C81600E7A45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3492501" y="1641476"/>
              <a:ext cx="111124" cy="11112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de-DE" altLang="de-DE"/>
                <a:t> </a:t>
              </a:r>
            </a:p>
          </p:txBody>
        </p:sp>
        <p:cxnSp>
          <p:nvCxnSpPr>
            <p:cNvPr id="95254" name="Gerade Verbindung 27">
              <a:extLst>
                <a:ext uri="{FF2B5EF4-FFF2-40B4-BE49-F238E27FC236}">
                  <a16:creationId xmlns:a16="http://schemas.microsoft.com/office/drawing/2014/main" id="{9D6CF6FC-20BD-064F-BA39-5D1CB8D1C35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3249149" y="1399050"/>
              <a:ext cx="402431" cy="195129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95240" name="Bild 38" descr="Folien_Grafiken_Chemie und Energie_015b.jpg">
            <a:extLst>
              <a:ext uri="{FF2B5EF4-FFF2-40B4-BE49-F238E27FC236}">
                <a16:creationId xmlns:a16="http://schemas.microsoft.com/office/drawing/2014/main" id="{768ADD63-4F48-4543-84DE-1A986C6829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57072" r="25000" b="13458"/>
          <a:stretch>
            <a:fillRect/>
          </a:stretch>
        </p:blipFill>
        <p:spPr bwMode="auto">
          <a:xfrm>
            <a:off x="6324600" y="3505200"/>
            <a:ext cx="736600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41" name="Rectangle 35">
            <a:extLst>
              <a:ext uri="{FF2B5EF4-FFF2-40B4-BE49-F238E27FC236}">
                <a16:creationId xmlns:a16="http://schemas.microsoft.com/office/drawing/2014/main" id="{541BBC40-234C-1840-8640-C5AB1F6703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6263" y="3595688"/>
            <a:ext cx="28956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b="1"/>
              <a:t>Kohlenstoff (Graphit)</a:t>
            </a:r>
          </a:p>
        </p:txBody>
      </p:sp>
      <p:sp>
        <p:nvSpPr>
          <p:cNvPr id="95242" name="Rectangle 35">
            <a:extLst>
              <a:ext uri="{FF2B5EF4-FFF2-40B4-BE49-F238E27FC236}">
                <a16:creationId xmlns:a16="http://schemas.microsoft.com/office/drawing/2014/main" id="{097D180A-CF8D-6843-8390-D18311221B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6263" y="3900488"/>
            <a:ext cx="28956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b="1"/>
              <a:t>Metall (Cobalt)</a:t>
            </a:r>
          </a:p>
        </p:txBody>
      </p:sp>
      <p:sp>
        <p:nvSpPr>
          <p:cNvPr id="95243" name="Rectangle 35">
            <a:extLst>
              <a:ext uri="{FF2B5EF4-FFF2-40B4-BE49-F238E27FC236}">
                <a16:creationId xmlns:a16="http://schemas.microsoft.com/office/drawing/2014/main" id="{B972784F-ABB4-9A4F-9A6B-5F0CE0EE4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6263" y="4222750"/>
            <a:ext cx="2895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b="1"/>
              <a:t>Lithium</a:t>
            </a:r>
          </a:p>
        </p:txBody>
      </p:sp>
      <p:sp>
        <p:nvSpPr>
          <p:cNvPr id="95244" name="Rectangle 35">
            <a:extLst>
              <a:ext uri="{FF2B5EF4-FFF2-40B4-BE49-F238E27FC236}">
                <a16:creationId xmlns:a16="http://schemas.microsoft.com/office/drawing/2014/main" id="{AA6F1EBA-FF3A-CC48-A673-BB9E944A16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6263" y="4492625"/>
            <a:ext cx="2895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b="1"/>
              <a:t>Sauerstoff</a:t>
            </a:r>
          </a:p>
        </p:txBody>
      </p:sp>
      <p:sp>
        <p:nvSpPr>
          <p:cNvPr id="95245" name="Rectangle 35">
            <a:extLst>
              <a:ext uri="{FF2B5EF4-FFF2-40B4-BE49-F238E27FC236}">
                <a16:creationId xmlns:a16="http://schemas.microsoft.com/office/drawing/2014/main" id="{06661B7A-6569-7944-A5C5-7F3BE6465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6263" y="4797425"/>
            <a:ext cx="2895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b="1"/>
              <a:t>Nicht-wässrige Elektrolytlösung</a:t>
            </a:r>
          </a:p>
        </p:txBody>
      </p:sp>
      <p:sp>
        <p:nvSpPr>
          <p:cNvPr id="95246" name="Rectangle 35">
            <a:extLst>
              <a:ext uri="{FF2B5EF4-FFF2-40B4-BE49-F238E27FC236}">
                <a16:creationId xmlns:a16="http://schemas.microsoft.com/office/drawing/2014/main" id="{4DE114F3-AFCD-FF44-976E-764DFAED09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6263" y="5154613"/>
            <a:ext cx="28956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b="1"/>
              <a:t>Ladevorgang</a:t>
            </a:r>
          </a:p>
        </p:txBody>
      </p:sp>
      <p:sp>
        <p:nvSpPr>
          <p:cNvPr id="95247" name="Rectangle 35">
            <a:extLst>
              <a:ext uri="{FF2B5EF4-FFF2-40B4-BE49-F238E27FC236}">
                <a16:creationId xmlns:a16="http://schemas.microsoft.com/office/drawing/2014/main" id="{B9FC7962-3824-D248-A112-46D7FAA457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6263" y="5484813"/>
            <a:ext cx="28956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 b="1"/>
              <a:t>Entladung</a:t>
            </a:r>
          </a:p>
        </p:txBody>
      </p:sp>
      <p:sp>
        <p:nvSpPr>
          <p:cNvPr id="95248" name="Rechteck 19">
            <a:extLst>
              <a:ext uri="{FF2B5EF4-FFF2-40B4-BE49-F238E27FC236}">
                <a16:creationId xmlns:a16="http://schemas.microsoft.com/office/drawing/2014/main" id="{232FE38F-973F-DD45-A5F6-34594D1AD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2895600"/>
            <a:ext cx="1433513" cy="381000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de-DE" altLang="de-DE"/>
          </a:p>
        </p:txBody>
      </p:sp>
      <p:sp>
        <p:nvSpPr>
          <p:cNvPr id="95249" name="Rectangle 35">
            <a:extLst>
              <a:ext uri="{FF2B5EF4-FFF2-40B4-BE49-F238E27FC236}">
                <a16:creationId xmlns:a16="http://schemas.microsoft.com/office/drawing/2014/main" id="{01FDD64C-728B-8546-9DE8-03F226F61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4313" y="2936875"/>
            <a:ext cx="2325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>
                <a:solidFill>
                  <a:schemeClr val="bg1"/>
                </a:solidFill>
              </a:rPr>
              <a:t>Ladevorgang</a:t>
            </a:r>
          </a:p>
        </p:txBody>
      </p:sp>
      <p:sp>
        <p:nvSpPr>
          <p:cNvPr id="95250" name="Rechteck 20">
            <a:extLst>
              <a:ext uri="{FF2B5EF4-FFF2-40B4-BE49-F238E27FC236}">
                <a16:creationId xmlns:a16="http://schemas.microsoft.com/office/drawing/2014/main" id="{E96FF7E5-E1B7-1B41-BBC5-A3F528D45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4800600"/>
            <a:ext cx="1433513" cy="381000"/>
          </a:xfrm>
          <a:prstGeom prst="rect">
            <a:avLst/>
          </a:prstGeom>
          <a:solidFill>
            <a:srgbClr val="B3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/>
              <a:t> </a:t>
            </a:r>
          </a:p>
        </p:txBody>
      </p:sp>
      <p:sp>
        <p:nvSpPr>
          <p:cNvPr id="95251" name="Rectangle 35">
            <a:extLst>
              <a:ext uri="{FF2B5EF4-FFF2-40B4-BE49-F238E27FC236}">
                <a16:creationId xmlns:a16="http://schemas.microsoft.com/office/drawing/2014/main" id="{85BB54B0-F567-2D45-B4A4-B3E92ECF13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4313" y="4841875"/>
            <a:ext cx="2325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>
                <a:solidFill>
                  <a:schemeClr val="bg1"/>
                </a:solidFill>
              </a:rPr>
              <a:t>Entladevorgang</a:t>
            </a:r>
          </a:p>
        </p:txBody>
      </p:sp>
      <p:sp>
        <p:nvSpPr>
          <p:cNvPr id="95252" name="Text Box 7">
            <a:extLst>
              <a:ext uri="{FF2B5EF4-FFF2-40B4-BE49-F238E27FC236}">
                <a16:creationId xmlns:a16="http://schemas.microsoft.com/office/drawing/2014/main" id="{A297CA9E-9425-B34D-859A-31B9C9991A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7–1–5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Fußzeilenplatzhalter 3">
            <a:extLst>
              <a:ext uri="{FF2B5EF4-FFF2-40B4-BE49-F238E27FC236}">
                <a16:creationId xmlns:a16="http://schemas.microsoft.com/office/drawing/2014/main" id="{0A11D98D-C881-2545-936B-037738DBE5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97282" name="Rectangle 2">
            <a:extLst>
              <a:ext uri="{FF2B5EF4-FFF2-40B4-BE49-F238E27FC236}">
                <a16:creationId xmlns:a16="http://schemas.microsoft.com/office/drawing/2014/main" id="{BAF0C8DA-5D05-D641-A1DA-E2D43987D2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7 Mobilität</a:t>
            </a:r>
            <a:br>
              <a:rPr lang="de-DE" altLang="de-DE" sz="1800"/>
            </a:br>
            <a:r>
              <a:rPr lang="de-DE" altLang="de-DE" sz="1600" b="1"/>
              <a:t>B-Netz Funktelefon und modernes Smart Phone</a:t>
            </a:r>
          </a:p>
        </p:txBody>
      </p:sp>
      <p:pic>
        <p:nvPicPr>
          <p:cNvPr id="97283" name="Bild 6">
            <a:extLst>
              <a:ext uri="{FF2B5EF4-FFF2-40B4-BE49-F238E27FC236}">
                <a16:creationId xmlns:a16="http://schemas.microsoft.com/office/drawing/2014/main" id="{22AB16A5-F4CC-3C4B-8E3B-B96AA3C79F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5385925" y="3859953"/>
            <a:ext cx="2766304" cy="178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4" name="Bild 8" descr="100927547_straßenlaterne_farbe_rgb.jpg">
            <a:extLst>
              <a:ext uri="{FF2B5EF4-FFF2-40B4-BE49-F238E27FC236}">
                <a16:creationId xmlns:a16="http://schemas.microsoft.com/office/drawing/2014/main" id="{0B220C86-EE40-F945-BAED-FBD0DCA042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0"/>
          <a:stretch>
            <a:fillRect/>
          </a:stretch>
        </p:blipFill>
        <p:spPr bwMode="auto">
          <a:xfrm>
            <a:off x="1600200" y="1219200"/>
            <a:ext cx="2849563" cy="521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Rechteck 62">
            <a:extLst>
              <a:ext uri="{FF2B5EF4-FFF2-40B4-BE49-F238E27FC236}">
                <a16:creationId xmlns:a16="http://schemas.microsoft.com/office/drawing/2014/main" id="{B5C5AF63-499E-A54B-BC97-7018527A4D6C}"/>
              </a:ext>
            </a:extLst>
          </p:cNvPr>
          <p:cNvSpPr/>
          <p:nvPr/>
        </p:nvSpPr>
        <p:spPr bwMode="auto">
          <a:xfrm>
            <a:off x="1447800" y="2362200"/>
            <a:ext cx="2971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de-DE">
                <a:latin typeface="Arial" pitchFamily="-111" charset="0"/>
                <a:ea typeface="ＭＳ Ｐゴシック" pitchFamily="-111" charset="-128"/>
              </a:rPr>
              <a:t> </a:t>
            </a: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45DC49AE-4A80-A141-AE59-CFCCB625F5F4}"/>
              </a:ext>
            </a:extLst>
          </p:cNvPr>
          <p:cNvSpPr/>
          <p:nvPr/>
        </p:nvSpPr>
        <p:spPr bwMode="auto">
          <a:xfrm>
            <a:off x="5105400" y="2362200"/>
            <a:ext cx="2971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de-DE">
              <a:latin typeface="Arial" pitchFamily="-111" charset="0"/>
              <a:ea typeface="ＭＳ Ｐゴシック" pitchFamily="-111" charset="-128"/>
            </a:endParaRPr>
          </a:p>
        </p:txBody>
      </p:sp>
      <p:sp>
        <p:nvSpPr>
          <p:cNvPr id="97287" name="Rectangle 35">
            <a:extLst>
              <a:ext uri="{FF2B5EF4-FFF2-40B4-BE49-F238E27FC236}">
                <a16:creationId xmlns:a16="http://schemas.microsoft.com/office/drawing/2014/main" id="{85EDA3F9-9E36-834A-A8D5-43317E9F046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70513" y="2482850"/>
            <a:ext cx="2325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Smart Phone (2019)</a:t>
            </a:r>
          </a:p>
        </p:txBody>
      </p:sp>
      <p:sp>
        <p:nvSpPr>
          <p:cNvPr id="97288" name="Rectangle 35">
            <a:extLst>
              <a:ext uri="{FF2B5EF4-FFF2-40B4-BE49-F238E27FC236}">
                <a16:creationId xmlns:a16="http://schemas.microsoft.com/office/drawing/2014/main" id="{06852110-77AB-CD46-952D-91DEF05D6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482850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Funktelefon (1990er Jahre)</a:t>
            </a:r>
          </a:p>
        </p:txBody>
      </p:sp>
      <p:sp>
        <p:nvSpPr>
          <p:cNvPr id="97289" name="Text Box 7">
            <a:extLst>
              <a:ext uri="{FF2B5EF4-FFF2-40B4-BE49-F238E27FC236}">
                <a16:creationId xmlns:a16="http://schemas.microsoft.com/office/drawing/2014/main" id="{AA76527A-5777-734A-ABBA-E20CD38D95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7–1–6</a:t>
            </a:r>
          </a:p>
        </p:txBody>
      </p:sp>
      <p:pic>
        <p:nvPicPr>
          <p:cNvPr id="11" name="Bild 6">
            <a:extLst>
              <a:ext uri="{FF2B5EF4-FFF2-40B4-BE49-F238E27FC236}">
                <a16:creationId xmlns:a16="http://schemas.microsoft.com/office/drawing/2014/main" id="{AE1DD829-B02C-1840-88AB-D98FE0DECD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5310896" y="3769835"/>
            <a:ext cx="2766304" cy="178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Fußzeilenplatzhalter 3">
            <a:extLst>
              <a:ext uri="{FF2B5EF4-FFF2-40B4-BE49-F238E27FC236}">
                <a16:creationId xmlns:a16="http://schemas.microsoft.com/office/drawing/2014/main" id="{E737550C-6976-E447-8889-95DF8F1323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99330" name="Rectangle 2">
            <a:extLst>
              <a:ext uri="{FF2B5EF4-FFF2-40B4-BE49-F238E27FC236}">
                <a16:creationId xmlns:a16="http://schemas.microsoft.com/office/drawing/2014/main" id="{E76209C9-EBAC-FF44-AA3F-2F508BD03E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Basis | 7 Mobilität</a:t>
            </a:r>
            <a:br>
              <a:rPr lang="de-DE" altLang="de-DE" sz="1800"/>
            </a:br>
            <a:r>
              <a:rPr lang="de-DE" altLang="de-DE" sz="1600" b="1"/>
              <a:t>Drei Generationen: Materialien in Automobilbau &amp; Luftfahrt</a:t>
            </a:r>
          </a:p>
        </p:txBody>
      </p:sp>
      <p:grpSp>
        <p:nvGrpSpPr>
          <p:cNvPr id="99331" name="Gruppierung 9">
            <a:extLst>
              <a:ext uri="{FF2B5EF4-FFF2-40B4-BE49-F238E27FC236}">
                <a16:creationId xmlns:a16="http://schemas.microsoft.com/office/drawing/2014/main" id="{87CCE051-9E43-CB40-A279-4E5BFC6DD78A}"/>
              </a:ext>
            </a:extLst>
          </p:cNvPr>
          <p:cNvGrpSpPr>
            <a:grpSpLocks/>
          </p:cNvGrpSpPr>
          <p:nvPr/>
        </p:nvGrpSpPr>
        <p:grpSpPr bwMode="auto">
          <a:xfrm>
            <a:off x="1447800" y="2138363"/>
            <a:ext cx="6934200" cy="3319462"/>
            <a:chOff x="1447800" y="2033588"/>
            <a:chExt cx="7373938" cy="3529012"/>
          </a:xfrm>
        </p:grpSpPr>
        <p:pic>
          <p:nvPicPr>
            <p:cNvPr id="99333" name="Bild 6" descr="78155968_esparlampe_rgb.jpg">
              <a:extLst>
                <a:ext uri="{FF2B5EF4-FFF2-40B4-BE49-F238E27FC236}">
                  <a16:creationId xmlns:a16="http://schemas.microsoft.com/office/drawing/2014/main" id="{D2554B1C-3D28-3B45-A889-CE942BF54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2033588"/>
              <a:ext cx="2293938" cy="1624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334" name="Bild 7" descr="96228021_Glübirne_rgb.jpg">
              <a:extLst>
                <a:ext uri="{FF2B5EF4-FFF2-40B4-BE49-F238E27FC236}">
                  <a16:creationId xmlns:a16="http://schemas.microsoft.com/office/drawing/2014/main" id="{9F3A57D2-90DB-0549-925A-92745406CF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4450" y="2438400"/>
              <a:ext cx="2417763" cy="74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335" name="Bild 8" descr="100927547_straßenlaterne_farbe_rgb.jpg">
              <a:extLst>
                <a:ext uri="{FF2B5EF4-FFF2-40B4-BE49-F238E27FC236}">
                  <a16:creationId xmlns:a16="http://schemas.microsoft.com/office/drawing/2014/main" id="{10EC6C1A-A11D-A14E-8922-F4EEFCEF80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3338" y="2033588"/>
              <a:ext cx="2438400" cy="16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336" name="Bild 6" descr="78155968_esparlampe_rgb.jpg">
              <a:extLst>
                <a:ext uri="{FF2B5EF4-FFF2-40B4-BE49-F238E27FC236}">
                  <a16:creationId xmlns:a16="http://schemas.microsoft.com/office/drawing/2014/main" id="{D5936CD4-36FD-C24A-A26D-605424C5A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447800" y="3811588"/>
              <a:ext cx="2293938" cy="1722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337" name="Bild 7" descr="96228021_Glübirne_rgb.jpg">
              <a:extLst>
                <a:ext uri="{FF2B5EF4-FFF2-40B4-BE49-F238E27FC236}">
                  <a16:creationId xmlns:a16="http://schemas.microsoft.com/office/drawing/2014/main" id="{981FF10A-60D5-F541-8BB2-BFB73C46A3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4450" y="3811588"/>
              <a:ext cx="2417763" cy="175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338" name="Bild 8" descr="100927547_straßenlaterne_farbe_rgb.jpg">
              <a:extLst>
                <a:ext uri="{FF2B5EF4-FFF2-40B4-BE49-F238E27FC236}">
                  <a16:creationId xmlns:a16="http://schemas.microsoft.com/office/drawing/2014/main" id="{C6173341-7EE5-6E42-901E-4E26475D7DC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3338" y="3811588"/>
              <a:ext cx="2438400" cy="173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9332" name="Text Box 7">
            <a:extLst>
              <a:ext uri="{FF2B5EF4-FFF2-40B4-BE49-F238E27FC236}">
                <a16:creationId xmlns:a16="http://schemas.microsoft.com/office/drawing/2014/main" id="{AD3CF574-B2E3-D746-9E86-B931A9535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7–2–1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Fußzeilenplatzhalter 3">
            <a:extLst>
              <a:ext uri="{FF2B5EF4-FFF2-40B4-BE49-F238E27FC236}">
                <a16:creationId xmlns:a16="http://schemas.microsoft.com/office/drawing/2014/main" id="{179E44B7-88D8-1641-88EB-065BF4E271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101378" name="Rectangle 2">
            <a:extLst>
              <a:ext uri="{FF2B5EF4-FFF2-40B4-BE49-F238E27FC236}">
                <a16:creationId xmlns:a16="http://schemas.microsoft.com/office/drawing/2014/main" id="{6CE3B3F5-FDCD-6D45-AB30-D4335BC77C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Mittelstufe | 7 Mobilität</a:t>
            </a:r>
            <a:br>
              <a:rPr lang="de-DE" altLang="de-DE" sz="1800"/>
            </a:br>
            <a:r>
              <a:rPr lang="de-DE" altLang="de-DE" sz="1600" b="1"/>
              <a:t>Metallschäume und Sandwichstrukturen</a:t>
            </a:r>
          </a:p>
        </p:txBody>
      </p:sp>
      <p:pic>
        <p:nvPicPr>
          <p:cNvPr id="101379" name="Bild 6" descr="78155968_esparlampe_rgb.jpg">
            <a:extLst>
              <a:ext uri="{FF2B5EF4-FFF2-40B4-BE49-F238E27FC236}">
                <a16:creationId xmlns:a16="http://schemas.microsoft.com/office/drawing/2014/main" id="{2996E7B8-E761-0C46-B69F-D809808637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308225"/>
            <a:ext cx="2743200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0" name="Bild 6" descr="78155968_esparlampe_rgb.jpg">
            <a:extLst>
              <a:ext uri="{FF2B5EF4-FFF2-40B4-BE49-F238E27FC236}">
                <a16:creationId xmlns:a16="http://schemas.microsoft.com/office/drawing/2014/main" id="{C9B270B6-4001-EF43-8E03-42F599116E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308225"/>
            <a:ext cx="2667000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1" name="Text Box 7">
            <a:extLst>
              <a:ext uri="{FF2B5EF4-FFF2-40B4-BE49-F238E27FC236}">
                <a16:creationId xmlns:a16="http://schemas.microsoft.com/office/drawing/2014/main" id="{14E75CC4-536D-F24E-BE8E-5E9DDB61C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7–2–2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Fußzeilenplatzhalter 3">
            <a:extLst>
              <a:ext uri="{FF2B5EF4-FFF2-40B4-BE49-F238E27FC236}">
                <a16:creationId xmlns:a16="http://schemas.microsoft.com/office/drawing/2014/main" id="{4DFF708A-D883-574C-A6D5-696CC2AC419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103426" name="Rectangle 2">
            <a:extLst>
              <a:ext uri="{FF2B5EF4-FFF2-40B4-BE49-F238E27FC236}">
                <a16:creationId xmlns:a16="http://schemas.microsoft.com/office/drawing/2014/main" id="{512FE2A7-44A8-164C-A335-0F2F5DB3AD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7 Mobilität</a:t>
            </a:r>
            <a:br>
              <a:rPr lang="de-DE" altLang="de-DE" sz="1800"/>
            </a:br>
            <a:r>
              <a:rPr lang="de-DE" altLang="de-DE" sz="1600" b="1"/>
              <a:t>Treibstoffherstellung aus Nachwachsenden Rohstoffen</a:t>
            </a:r>
          </a:p>
        </p:txBody>
      </p:sp>
      <p:sp>
        <p:nvSpPr>
          <p:cNvPr id="103427" name="Text Box 7">
            <a:extLst>
              <a:ext uri="{FF2B5EF4-FFF2-40B4-BE49-F238E27FC236}">
                <a16:creationId xmlns:a16="http://schemas.microsoft.com/office/drawing/2014/main" id="{4648B27B-A51A-9E43-B365-53ED80E74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7–3–1</a:t>
            </a:r>
          </a:p>
        </p:txBody>
      </p:sp>
      <p:pic>
        <p:nvPicPr>
          <p:cNvPr id="103428" name="Bild 6" descr="78155968_esparlampe_rgb.jpg">
            <a:extLst>
              <a:ext uri="{FF2B5EF4-FFF2-40B4-BE49-F238E27FC236}">
                <a16:creationId xmlns:a16="http://schemas.microsoft.com/office/drawing/2014/main" id="{55016C1A-3EC5-D441-B46A-6D33763086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75" y="2349500"/>
            <a:ext cx="275272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29" name="Bild 6" descr="78155968_esparlampe_rgb.jpg">
            <a:extLst>
              <a:ext uri="{FF2B5EF4-FFF2-40B4-BE49-F238E27FC236}">
                <a16:creationId xmlns:a16="http://schemas.microsoft.com/office/drawing/2014/main" id="{F38D2376-A8A5-174E-8D4E-F93CD557B5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6" b="557"/>
          <a:stretch>
            <a:fillRect/>
          </a:stretch>
        </p:blipFill>
        <p:spPr bwMode="auto">
          <a:xfrm>
            <a:off x="1524000" y="2351088"/>
            <a:ext cx="2743200" cy="268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Fußzeilenplatzhalter 3">
            <a:extLst>
              <a:ext uri="{FF2B5EF4-FFF2-40B4-BE49-F238E27FC236}">
                <a16:creationId xmlns:a16="http://schemas.microsoft.com/office/drawing/2014/main" id="{726F175A-C97F-E64D-9D1F-1906BF9BB0A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DE2457FF-BC0A-814D-87E8-A0D2B65E00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7 Mobilität</a:t>
            </a:r>
            <a:br>
              <a:rPr lang="de-DE" altLang="de-DE" sz="1800"/>
            </a:br>
            <a:r>
              <a:rPr lang="de-DE" altLang="de-DE" sz="1600" b="1"/>
              <a:t>So funktioniert Power-to-X: Synthese nach dem Fischer-Tropsch-Verfahren</a:t>
            </a:r>
          </a:p>
        </p:txBody>
      </p:sp>
      <p:pic>
        <p:nvPicPr>
          <p:cNvPr id="105475" name="Grafik 4">
            <a:extLst>
              <a:ext uri="{FF2B5EF4-FFF2-40B4-BE49-F238E27FC236}">
                <a16:creationId xmlns:a16="http://schemas.microsoft.com/office/drawing/2014/main" id="{2FFBBFF6-ECEA-9541-B7D3-D3B456003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424113"/>
            <a:ext cx="6761163" cy="26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6" name="Text Box 7">
            <a:extLst>
              <a:ext uri="{FF2B5EF4-FFF2-40B4-BE49-F238E27FC236}">
                <a16:creationId xmlns:a16="http://schemas.microsoft.com/office/drawing/2014/main" id="{242DBD21-196A-1646-B011-737350F866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7–4–1</a:t>
            </a:r>
          </a:p>
        </p:txBody>
      </p:sp>
      <p:sp>
        <p:nvSpPr>
          <p:cNvPr id="105477" name="Rectangle 35">
            <a:extLst>
              <a:ext uri="{FF2B5EF4-FFF2-40B4-BE49-F238E27FC236}">
                <a16:creationId xmlns:a16="http://schemas.microsoft.com/office/drawing/2014/main" id="{C7B6610C-20D6-9046-AFDF-70C2AE825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100" y="2565400"/>
            <a:ext cx="1095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Sauerstoff</a:t>
            </a:r>
          </a:p>
          <a:p>
            <a:pPr algn="ctr"/>
            <a:r>
              <a:rPr lang="de-DE" altLang="de-DE" sz="1200" b="1"/>
              <a:t>O</a:t>
            </a:r>
            <a:r>
              <a:rPr lang="de-DE" altLang="de-DE" sz="1200" b="1" baseline="-25000"/>
              <a:t>2</a:t>
            </a:r>
          </a:p>
        </p:txBody>
      </p:sp>
      <p:sp>
        <p:nvSpPr>
          <p:cNvPr id="105478" name="Rectangle 35">
            <a:extLst>
              <a:ext uri="{FF2B5EF4-FFF2-40B4-BE49-F238E27FC236}">
                <a16:creationId xmlns:a16="http://schemas.microsoft.com/office/drawing/2014/main" id="{9285673B-025E-B246-8CCD-FFAE8617CE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5063" y="2232025"/>
            <a:ext cx="1455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Kohlenstoffdioxid</a:t>
            </a:r>
          </a:p>
          <a:p>
            <a:pPr algn="ctr"/>
            <a:r>
              <a:rPr lang="de-DE" altLang="de-DE" sz="1200" b="1"/>
              <a:t>CO</a:t>
            </a:r>
            <a:r>
              <a:rPr lang="de-DE" altLang="de-DE" sz="1200" b="1" baseline="-25000"/>
              <a:t>2</a:t>
            </a:r>
          </a:p>
        </p:txBody>
      </p:sp>
      <p:sp>
        <p:nvSpPr>
          <p:cNvPr id="105479" name="Rectangle 35">
            <a:extLst>
              <a:ext uri="{FF2B5EF4-FFF2-40B4-BE49-F238E27FC236}">
                <a16:creationId xmlns:a16="http://schemas.microsoft.com/office/drawing/2014/main" id="{122D5014-EB43-A54D-B8ED-3B480ED41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3352800"/>
            <a:ext cx="3175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H</a:t>
            </a:r>
            <a:r>
              <a:rPr lang="de-DE" altLang="de-DE" sz="1200" b="1" baseline="-25000"/>
              <a:t>2</a:t>
            </a:r>
          </a:p>
        </p:txBody>
      </p:sp>
      <p:sp>
        <p:nvSpPr>
          <p:cNvPr id="105480" name="Rectangle 35">
            <a:extLst>
              <a:ext uri="{FF2B5EF4-FFF2-40B4-BE49-F238E27FC236}">
                <a16:creationId xmlns:a16="http://schemas.microsoft.com/office/drawing/2014/main" id="{EC295114-1929-974F-A5B6-F082B7E2AC55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5002213" y="3879850"/>
            <a:ext cx="735012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000" b="1"/>
              <a:t>Wasserstoff</a:t>
            </a:r>
            <a:endParaRPr lang="de-DE" altLang="de-DE" sz="1000" b="1" baseline="-25000"/>
          </a:p>
        </p:txBody>
      </p:sp>
      <p:sp>
        <p:nvSpPr>
          <p:cNvPr id="105481" name="Rectangle 35">
            <a:extLst>
              <a:ext uri="{FF2B5EF4-FFF2-40B4-BE49-F238E27FC236}">
                <a16:creationId xmlns:a16="http://schemas.microsoft.com/office/drawing/2014/main" id="{9A4AD476-D9A0-7343-A19D-72BE9D7B1E07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5629276" y="3371850"/>
            <a:ext cx="550862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000" b="1"/>
              <a:t>Syngas</a:t>
            </a:r>
            <a:endParaRPr lang="de-DE" altLang="de-DE" sz="1000" b="1" baseline="-25000"/>
          </a:p>
        </p:txBody>
      </p:sp>
      <p:sp>
        <p:nvSpPr>
          <p:cNvPr id="105482" name="Rectangle 35">
            <a:extLst>
              <a:ext uri="{FF2B5EF4-FFF2-40B4-BE49-F238E27FC236}">
                <a16:creationId xmlns:a16="http://schemas.microsoft.com/office/drawing/2014/main" id="{2776251E-D28C-694E-A623-BA20B30168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5713" y="3038475"/>
            <a:ext cx="116522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Kohlen-</a:t>
            </a:r>
            <a:br>
              <a:rPr lang="de-DE" altLang="de-DE" sz="1200" b="1"/>
            </a:br>
            <a:r>
              <a:rPr lang="de-DE" altLang="de-DE" sz="1200" b="1"/>
              <a:t>wasser-</a:t>
            </a:r>
            <a:br>
              <a:rPr lang="de-DE" altLang="de-DE" sz="1200" b="1"/>
            </a:br>
            <a:r>
              <a:rPr lang="de-DE" altLang="de-DE" sz="1200" b="1"/>
              <a:t>stoffe</a:t>
            </a:r>
          </a:p>
          <a:p>
            <a:pPr algn="ctr"/>
            <a:r>
              <a:rPr lang="de-DE" altLang="de-DE" sz="1200" b="1"/>
              <a:t>–CH</a:t>
            </a:r>
            <a:r>
              <a:rPr lang="de-DE" altLang="de-DE" sz="1200" b="1" baseline="-25000"/>
              <a:t>2</a:t>
            </a:r>
            <a:r>
              <a:rPr lang="de-DE" altLang="de-DE" sz="1200" b="1"/>
              <a:t>–</a:t>
            </a:r>
            <a:endParaRPr lang="de-DE" altLang="de-DE" sz="1200" b="1" baseline="-25000"/>
          </a:p>
        </p:txBody>
      </p:sp>
      <p:sp>
        <p:nvSpPr>
          <p:cNvPr id="105483" name="Rectangle 35">
            <a:extLst>
              <a:ext uri="{FF2B5EF4-FFF2-40B4-BE49-F238E27FC236}">
                <a16:creationId xmlns:a16="http://schemas.microsoft.com/office/drawing/2014/main" id="{C483E77C-443D-144E-87AC-22139D1E3E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7200" y="4351338"/>
            <a:ext cx="357188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H</a:t>
            </a:r>
            <a:r>
              <a:rPr lang="de-DE" altLang="de-DE" sz="1200" b="1" baseline="-25000"/>
              <a:t>2</a:t>
            </a:r>
            <a:r>
              <a:rPr lang="de-DE" altLang="de-DE" sz="1200" b="1"/>
              <a:t>O</a:t>
            </a:r>
            <a:endParaRPr lang="de-DE" altLang="de-DE" sz="1200" b="1" baseline="-25000"/>
          </a:p>
        </p:txBody>
      </p:sp>
      <p:sp>
        <p:nvSpPr>
          <p:cNvPr id="105484" name="Rectangle 35">
            <a:extLst>
              <a:ext uri="{FF2B5EF4-FFF2-40B4-BE49-F238E27FC236}">
                <a16:creationId xmlns:a16="http://schemas.microsoft.com/office/drawing/2014/main" id="{24037FD9-3188-B947-BD9A-78EBF0A5D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1775" y="4537075"/>
            <a:ext cx="412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H</a:t>
            </a:r>
            <a:r>
              <a:rPr lang="de-DE" altLang="de-DE" sz="1200" b="1" baseline="-25000"/>
              <a:t>2</a:t>
            </a:r>
            <a:r>
              <a:rPr lang="de-DE" altLang="de-DE" sz="1200" b="1"/>
              <a:t>O</a:t>
            </a:r>
            <a:endParaRPr lang="de-DE" altLang="de-DE" sz="1200" b="1" baseline="-25000"/>
          </a:p>
        </p:txBody>
      </p:sp>
      <p:sp>
        <p:nvSpPr>
          <p:cNvPr id="105485" name="Rectangle 35">
            <a:extLst>
              <a:ext uri="{FF2B5EF4-FFF2-40B4-BE49-F238E27FC236}">
                <a16:creationId xmlns:a16="http://schemas.microsoft.com/office/drawing/2014/main" id="{C9E8641A-EEBC-1C4D-848B-AA9B72238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0613" y="4537075"/>
            <a:ext cx="666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Wasser</a:t>
            </a:r>
          </a:p>
        </p:txBody>
      </p:sp>
      <p:sp>
        <p:nvSpPr>
          <p:cNvPr id="105486" name="Rectangle 35">
            <a:extLst>
              <a:ext uri="{FF2B5EF4-FFF2-40B4-BE49-F238E27FC236}">
                <a16:creationId xmlns:a16="http://schemas.microsoft.com/office/drawing/2014/main" id="{E5FAF253-196C-C549-8268-D5D9EAABF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438" y="3152775"/>
            <a:ext cx="6667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Methan</a:t>
            </a:r>
          </a:p>
        </p:txBody>
      </p:sp>
      <p:sp>
        <p:nvSpPr>
          <p:cNvPr id="105487" name="Rectangle 35">
            <a:extLst>
              <a:ext uri="{FF2B5EF4-FFF2-40B4-BE49-F238E27FC236}">
                <a16:creationId xmlns:a16="http://schemas.microsoft.com/office/drawing/2014/main" id="{05596517-EBF6-914C-811A-C37C7523A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9188" y="3781425"/>
            <a:ext cx="8556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flüssige</a:t>
            </a:r>
            <a:br>
              <a:rPr lang="de-DE" altLang="de-DE" sz="1200" b="1"/>
            </a:br>
            <a:r>
              <a:rPr lang="de-DE" altLang="de-DE" sz="1200" b="1"/>
              <a:t>Kraftstoffe</a:t>
            </a:r>
          </a:p>
        </p:txBody>
      </p:sp>
      <p:sp>
        <p:nvSpPr>
          <p:cNvPr id="105488" name="Rectangle 35">
            <a:extLst>
              <a:ext uri="{FF2B5EF4-FFF2-40B4-BE49-F238E27FC236}">
                <a16:creationId xmlns:a16="http://schemas.microsoft.com/office/drawing/2014/main" id="{09E8B1B6-630B-6142-98DE-953474B75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1088" y="4684713"/>
            <a:ext cx="9334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Chemikalien</a:t>
            </a:r>
          </a:p>
        </p:txBody>
      </p:sp>
      <p:sp>
        <p:nvSpPr>
          <p:cNvPr id="105489" name="Rectangle 35">
            <a:extLst>
              <a:ext uri="{FF2B5EF4-FFF2-40B4-BE49-F238E27FC236}">
                <a16:creationId xmlns:a16="http://schemas.microsoft.com/office/drawing/2014/main" id="{1FF577FD-F778-F84D-A8DB-90466D7F58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5713" y="5175250"/>
            <a:ext cx="6032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400" b="1"/>
              <a:t>–CH</a:t>
            </a:r>
            <a:r>
              <a:rPr lang="de-DE" altLang="de-DE" sz="1400" b="1" baseline="-25000"/>
              <a:t>2</a:t>
            </a:r>
            <a:r>
              <a:rPr lang="de-DE" altLang="de-DE" sz="1400" b="1"/>
              <a:t>–</a:t>
            </a:r>
            <a:endParaRPr lang="de-DE" altLang="de-DE" sz="1400" b="1" baseline="-25000"/>
          </a:p>
        </p:txBody>
      </p:sp>
      <p:sp>
        <p:nvSpPr>
          <p:cNvPr id="105490" name="Rectangle 35">
            <a:extLst>
              <a:ext uri="{FF2B5EF4-FFF2-40B4-BE49-F238E27FC236}">
                <a16:creationId xmlns:a16="http://schemas.microsoft.com/office/drawing/2014/main" id="{517CB722-17A9-CA49-88AE-05ECF9CE1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6375" y="5175250"/>
            <a:ext cx="13398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400" b="1"/>
              <a:t>Synthese</a:t>
            </a:r>
            <a:endParaRPr lang="de-DE" altLang="de-DE" sz="1400" b="1" baseline="-25000"/>
          </a:p>
        </p:txBody>
      </p:sp>
      <p:sp>
        <p:nvSpPr>
          <p:cNvPr id="105491" name="Rectangle 35">
            <a:extLst>
              <a:ext uri="{FF2B5EF4-FFF2-40B4-BE49-F238E27FC236}">
                <a16:creationId xmlns:a16="http://schemas.microsoft.com/office/drawing/2014/main" id="{66FD49D4-7FA4-674A-9815-568CD16101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5175250"/>
            <a:ext cx="13398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400" b="1"/>
              <a:t>Elektrolyse</a:t>
            </a:r>
            <a:endParaRPr lang="de-DE" altLang="de-DE" sz="1400" b="1" baseline="-25000"/>
          </a:p>
        </p:txBody>
      </p:sp>
      <p:sp>
        <p:nvSpPr>
          <p:cNvPr id="105492" name="Rectangle 35">
            <a:extLst>
              <a:ext uri="{FF2B5EF4-FFF2-40B4-BE49-F238E27FC236}">
                <a16:creationId xmlns:a16="http://schemas.microsoft.com/office/drawing/2014/main" id="{8FB4814E-A925-AE44-938E-1FAB865C6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5175250"/>
            <a:ext cx="200501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400" b="1"/>
              <a:t>Erneuerbare Energie</a:t>
            </a:r>
          </a:p>
          <a:p>
            <a:pPr algn="ctr"/>
            <a:r>
              <a:rPr lang="de-DE" altLang="de-DE" sz="1400" b="1"/>
              <a:t>+ CO</a:t>
            </a:r>
            <a:r>
              <a:rPr lang="de-DE" altLang="de-DE" sz="1400" b="1" baseline="-25000"/>
              <a:t>2</a:t>
            </a:r>
            <a:r>
              <a:rPr lang="de-DE" altLang="de-DE" sz="1400" b="1"/>
              <a:t> + H</a:t>
            </a:r>
            <a:r>
              <a:rPr lang="de-DE" altLang="de-DE" sz="1400" b="1" baseline="-25000"/>
              <a:t>2</a:t>
            </a:r>
            <a:r>
              <a:rPr lang="de-DE" altLang="de-DE" sz="1400" b="1"/>
              <a:t>O</a:t>
            </a:r>
          </a:p>
        </p:txBody>
      </p:sp>
      <p:sp>
        <p:nvSpPr>
          <p:cNvPr id="105493" name="Rectangle 35">
            <a:extLst>
              <a:ext uri="{FF2B5EF4-FFF2-40B4-BE49-F238E27FC236}">
                <a16:creationId xmlns:a16="http://schemas.microsoft.com/office/drawing/2014/main" id="{D71F3B99-6689-404A-844C-CC8CE9E6B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1238" y="4248150"/>
            <a:ext cx="10953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Elektrizität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1" name="Grafik 17">
            <a:extLst>
              <a:ext uri="{FF2B5EF4-FFF2-40B4-BE49-F238E27FC236}">
                <a16:creationId xmlns:a16="http://schemas.microsoft.com/office/drawing/2014/main" id="{3393EA6E-D7E0-C64A-8326-2478BFAA33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575" y="1927225"/>
            <a:ext cx="3816350" cy="39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2" name="Fußzeilenplatzhalter 3">
            <a:extLst>
              <a:ext uri="{FF2B5EF4-FFF2-40B4-BE49-F238E27FC236}">
                <a16:creationId xmlns:a16="http://schemas.microsoft.com/office/drawing/2014/main" id="{31165F4D-69A3-DB44-8475-9C9B695E85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107523" name="Rectangle 2">
            <a:extLst>
              <a:ext uri="{FF2B5EF4-FFF2-40B4-BE49-F238E27FC236}">
                <a16:creationId xmlns:a16="http://schemas.microsoft.com/office/drawing/2014/main" id="{AFF1067C-BC1F-AF40-BEB3-C8090A42E6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Oberstufe | 7 Mobilität</a:t>
            </a:r>
            <a:br>
              <a:rPr lang="de-DE" altLang="de-DE" sz="1800"/>
            </a:br>
            <a:r>
              <a:rPr lang="de-DE" altLang="de-DE" sz="1600" b="1"/>
              <a:t>Hofmannscher Wasserzersetzungsapparat</a:t>
            </a:r>
          </a:p>
        </p:txBody>
      </p:sp>
      <p:sp>
        <p:nvSpPr>
          <p:cNvPr id="107524" name="Text Box 7">
            <a:extLst>
              <a:ext uri="{FF2B5EF4-FFF2-40B4-BE49-F238E27FC236}">
                <a16:creationId xmlns:a16="http://schemas.microsoft.com/office/drawing/2014/main" id="{F211D125-52C1-8A4B-B411-B2A88A7C1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7–4–2</a:t>
            </a:r>
          </a:p>
        </p:txBody>
      </p:sp>
      <p:sp>
        <p:nvSpPr>
          <p:cNvPr id="107525" name="Rectangle 35">
            <a:extLst>
              <a:ext uri="{FF2B5EF4-FFF2-40B4-BE49-F238E27FC236}">
                <a16:creationId xmlns:a16="http://schemas.microsoft.com/office/drawing/2014/main" id="{EC9F77C5-5729-714C-8AFE-9E3CE9C603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438" y="5499100"/>
            <a:ext cx="10080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Anode</a:t>
            </a:r>
          </a:p>
        </p:txBody>
      </p:sp>
      <p:sp>
        <p:nvSpPr>
          <p:cNvPr id="107526" name="Rectangle 35">
            <a:extLst>
              <a:ext uri="{FF2B5EF4-FFF2-40B4-BE49-F238E27FC236}">
                <a16:creationId xmlns:a16="http://schemas.microsoft.com/office/drawing/2014/main" id="{76F47BA2-EFCD-9843-9857-E79B43B34C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7575" y="5499100"/>
            <a:ext cx="10953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Kathode</a:t>
            </a:r>
          </a:p>
        </p:txBody>
      </p:sp>
      <p:sp>
        <p:nvSpPr>
          <p:cNvPr id="107527" name="Rectangle 35">
            <a:extLst>
              <a:ext uri="{FF2B5EF4-FFF2-40B4-BE49-F238E27FC236}">
                <a16:creationId xmlns:a16="http://schemas.microsoft.com/office/drawing/2014/main" id="{EABBF9BE-500D-E24F-A3C4-3095BA306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5499100"/>
            <a:ext cx="3603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+</a:t>
            </a:r>
          </a:p>
        </p:txBody>
      </p:sp>
      <p:sp>
        <p:nvSpPr>
          <p:cNvPr id="107528" name="Rectangle 35">
            <a:extLst>
              <a:ext uri="{FF2B5EF4-FFF2-40B4-BE49-F238E27FC236}">
                <a16:creationId xmlns:a16="http://schemas.microsoft.com/office/drawing/2014/main" id="{E2A2D757-97B3-B24B-99D0-02438A5E16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4413" y="5499100"/>
            <a:ext cx="3603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–</a:t>
            </a:r>
          </a:p>
        </p:txBody>
      </p:sp>
      <p:sp>
        <p:nvSpPr>
          <p:cNvPr id="107529" name="Rectangle 35">
            <a:extLst>
              <a:ext uri="{FF2B5EF4-FFF2-40B4-BE49-F238E27FC236}">
                <a16:creationId xmlns:a16="http://schemas.microsoft.com/office/drawing/2014/main" id="{EC4C7451-E75C-D847-B747-E56D40E154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1988" y="2506663"/>
            <a:ext cx="5127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H</a:t>
            </a:r>
            <a:r>
              <a:rPr lang="de-DE" altLang="de-DE" sz="1200" b="1" baseline="-25000"/>
              <a:t>2</a:t>
            </a:r>
            <a:r>
              <a:rPr lang="de-DE" altLang="de-DE" sz="1200" b="1"/>
              <a:t>O</a:t>
            </a:r>
            <a:endParaRPr lang="de-DE" altLang="de-DE" sz="1200" b="1" baseline="-25000"/>
          </a:p>
        </p:txBody>
      </p:sp>
      <p:sp>
        <p:nvSpPr>
          <p:cNvPr id="107530" name="Rectangle 35">
            <a:extLst>
              <a:ext uri="{FF2B5EF4-FFF2-40B4-BE49-F238E27FC236}">
                <a16:creationId xmlns:a16="http://schemas.microsoft.com/office/drawing/2014/main" id="{4DB81206-02F3-0742-A54C-8ED6E0519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6450" y="2506663"/>
            <a:ext cx="4572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2 H</a:t>
            </a:r>
            <a:r>
              <a:rPr lang="de-DE" altLang="de-DE" sz="1200" b="1" baseline="-25000"/>
              <a:t>2</a:t>
            </a:r>
          </a:p>
        </p:txBody>
      </p:sp>
      <p:sp>
        <p:nvSpPr>
          <p:cNvPr id="107531" name="Rectangle 35">
            <a:extLst>
              <a:ext uri="{FF2B5EF4-FFF2-40B4-BE49-F238E27FC236}">
                <a16:creationId xmlns:a16="http://schemas.microsoft.com/office/drawing/2014/main" id="{20E17D9D-7F3D-7043-952A-46F0D455F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2506663"/>
            <a:ext cx="4476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O</a:t>
            </a:r>
            <a:r>
              <a:rPr lang="de-DE" altLang="de-DE" sz="1200" b="1" baseline="-25000"/>
              <a:t>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Fußzeilenplatzhalter 3">
            <a:extLst>
              <a:ext uri="{FF2B5EF4-FFF2-40B4-BE49-F238E27FC236}">
                <a16:creationId xmlns:a16="http://schemas.microsoft.com/office/drawing/2014/main" id="{35EE031B-B968-D948-8A44-B07587B433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E12F976C-9658-3E47-8493-0A42A71FB4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Mittelstufe | 4 Chemie und Energie</a:t>
            </a:r>
            <a:br>
              <a:rPr lang="de-DE" altLang="de-DE" sz="1800"/>
            </a:br>
            <a:r>
              <a:rPr lang="de-DE" altLang="de-DE" sz="1600" b="1"/>
              <a:t>Chemische Reaktionen in Batterien und Akkumulatoren</a:t>
            </a:r>
          </a:p>
        </p:txBody>
      </p:sp>
      <p:grpSp>
        <p:nvGrpSpPr>
          <p:cNvPr id="23555" name="Gruppierung 20">
            <a:extLst>
              <a:ext uri="{FF2B5EF4-FFF2-40B4-BE49-F238E27FC236}">
                <a16:creationId xmlns:a16="http://schemas.microsoft.com/office/drawing/2014/main" id="{E1B53F9E-55B7-8040-8A9B-12E4DADBDD9F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1981200"/>
            <a:ext cx="8686800" cy="3582988"/>
            <a:chOff x="1371600" y="1980675"/>
            <a:chExt cx="8686800" cy="3584004"/>
          </a:xfrm>
        </p:grpSpPr>
        <p:sp>
          <p:nvSpPr>
            <p:cNvPr id="23558" name="Line 23">
              <a:extLst>
                <a:ext uri="{FF2B5EF4-FFF2-40B4-BE49-F238E27FC236}">
                  <a16:creationId xmlns:a16="http://schemas.microsoft.com/office/drawing/2014/main" id="{DC2A55C2-5742-8842-ABDD-AB415FF198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7800" y="3149648"/>
              <a:ext cx="7416000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59" name="Line 23">
              <a:extLst>
                <a:ext uri="{FF2B5EF4-FFF2-40B4-BE49-F238E27FC236}">
                  <a16:creationId xmlns:a16="http://schemas.microsoft.com/office/drawing/2014/main" id="{BC00CDF3-4317-C84F-B93A-2D64340DAF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7800" y="3721144"/>
              <a:ext cx="7416000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60" name="Line 23">
              <a:extLst>
                <a:ext uri="{FF2B5EF4-FFF2-40B4-BE49-F238E27FC236}">
                  <a16:creationId xmlns:a16="http://schemas.microsoft.com/office/drawing/2014/main" id="{6C76A3DB-E064-DC41-A7DE-90D320FA7A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7800" y="4267244"/>
              <a:ext cx="7416000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61" name="Line 23">
              <a:extLst>
                <a:ext uri="{FF2B5EF4-FFF2-40B4-BE49-F238E27FC236}">
                  <a16:creationId xmlns:a16="http://schemas.microsoft.com/office/drawing/2014/main" id="{7519BB28-DAA5-8647-9213-CF3E4544FB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7800" y="4826045"/>
              <a:ext cx="7416000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62" name="Line 23">
              <a:extLst>
                <a:ext uri="{FF2B5EF4-FFF2-40B4-BE49-F238E27FC236}">
                  <a16:creationId xmlns:a16="http://schemas.microsoft.com/office/drawing/2014/main" id="{3E5B3C2D-E5DF-9943-BE1C-A02521296D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7800" y="5410244"/>
              <a:ext cx="7416000" cy="0"/>
            </a:xfrm>
            <a:prstGeom prst="line">
              <a:avLst/>
            </a:prstGeom>
            <a:noFill/>
            <a:ln w="190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63" name="Rectangle 18">
              <a:extLst>
                <a:ext uri="{FF2B5EF4-FFF2-40B4-BE49-F238E27FC236}">
                  <a16:creationId xmlns:a16="http://schemas.microsoft.com/office/drawing/2014/main" id="{47D2C335-8E79-EE4A-A60A-5CCC2244B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1600" y="1980675"/>
              <a:ext cx="8686800" cy="3584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1346200" algn="l"/>
                  <a:tab pos="3589338" algn="l"/>
                  <a:tab pos="5834063" algn="l"/>
                  <a:tab pos="6815138" algn="r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tabLst>
                  <a:tab pos="1346200" algn="l"/>
                  <a:tab pos="3589338" algn="l"/>
                  <a:tab pos="5834063" algn="l"/>
                  <a:tab pos="6815138" algn="r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tabLst>
                  <a:tab pos="1346200" algn="l"/>
                  <a:tab pos="3589338" algn="l"/>
                  <a:tab pos="5834063" algn="l"/>
                  <a:tab pos="6815138" algn="r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tabLst>
                  <a:tab pos="1346200" algn="l"/>
                  <a:tab pos="3589338" algn="l"/>
                  <a:tab pos="5834063" algn="l"/>
                  <a:tab pos="6815138" algn="r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tabLst>
                  <a:tab pos="1346200" algn="l"/>
                  <a:tab pos="3589338" algn="l"/>
                  <a:tab pos="5834063" algn="l"/>
                  <a:tab pos="6815138" algn="r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46200" algn="l"/>
                  <a:tab pos="3589338" algn="l"/>
                  <a:tab pos="5834063" algn="l"/>
                  <a:tab pos="6815138" algn="r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46200" algn="l"/>
                  <a:tab pos="3589338" algn="l"/>
                  <a:tab pos="5834063" algn="l"/>
                  <a:tab pos="6815138" algn="r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46200" algn="l"/>
                  <a:tab pos="3589338" algn="l"/>
                  <a:tab pos="5834063" algn="l"/>
                  <a:tab pos="6815138" algn="r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46200" algn="l"/>
                  <a:tab pos="3589338" algn="l"/>
                  <a:tab pos="5834063" algn="l"/>
                  <a:tab pos="6815138" algn="r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ts val="1000"/>
                </a:spcBef>
                <a:spcAft>
                  <a:spcPts val="400"/>
                </a:spcAft>
              </a:pPr>
              <a:r>
                <a:rPr lang="de-DE" altLang="de-DE" sz="1600" b="1"/>
                <a:t>Typ	Anodenreaktion	Kathodenreaktion	Nenn-</a:t>
              </a:r>
              <a:br>
                <a:rPr lang="de-DE" altLang="de-DE" sz="1600" b="1"/>
              </a:br>
              <a:r>
                <a:rPr lang="de-DE" altLang="de-DE" sz="1600" b="1"/>
                <a:t>			spannung</a:t>
              </a:r>
            </a:p>
            <a:p>
              <a:pPr>
                <a:spcBef>
                  <a:spcPts val="500"/>
                </a:spcBef>
              </a:pPr>
              <a:r>
                <a:rPr lang="de-DE" altLang="de-DE" sz="1400"/>
                <a:t>„Zink-Kohle“	Zn + 2 NH</a:t>
              </a:r>
              <a:r>
                <a:rPr lang="de-DE" altLang="de-DE" sz="1400" baseline="-25000"/>
                <a:t>4</a:t>
              </a:r>
              <a:r>
                <a:rPr lang="de-DE" altLang="de-DE" sz="1400"/>
                <a:t>Cl</a:t>
              </a:r>
              <a:r>
                <a:rPr lang="de-DE" altLang="de-DE" sz="1400" baseline="30000"/>
                <a:t>  	</a:t>
              </a:r>
              <a:r>
                <a:rPr lang="de-DE" altLang="de-DE" sz="1400"/>
                <a:t>2 MnO</a:t>
              </a:r>
              <a:r>
                <a:rPr lang="de-DE" altLang="de-DE" sz="1400" baseline="-25000"/>
                <a:t>2</a:t>
              </a:r>
              <a:r>
                <a:rPr lang="de-DE" altLang="de-DE" sz="1400"/>
                <a:t> + 2 H</a:t>
              </a:r>
              <a:r>
                <a:rPr lang="de-DE" altLang="de-DE" sz="1400" baseline="30000"/>
                <a:t>+</a:t>
              </a:r>
              <a:r>
                <a:rPr lang="de-DE" altLang="de-DE" sz="1400"/>
                <a:t> + 2 e</a:t>
              </a:r>
              <a:r>
                <a:rPr lang="de-DE" altLang="de-DE" sz="1400" baseline="30000"/>
                <a:t>–</a:t>
              </a:r>
              <a:r>
                <a:rPr lang="de-DE" altLang="de-DE" sz="1400"/>
                <a:t>	      1,5	Volt 	</a:t>
              </a:r>
            </a:p>
            <a:p>
              <a:pPr>
                <a:spcBef>
                  <a:spcPts val="200"/>
                </a:spcBef>
              </a:pPr>
              <a:r>
                <a:rPr lang="de-DE" altLang="de-DE" sz="1400"/>
                <a:t>	[Zn(NH</a:t>
              </a:r>
              <a:r>
                <a:rPr lang="de-DE" altLang="de-DE" sz="1400" baseline="-25000"/>
                <a:t>3</a:t>
              </a:r>
              <a:r>
                <a:rPr lang="de-DE" altLang="de-DE" sz="1400"/>
                <a:t>)</a:t>
              </a:r>
              <a:r>
                <a:rPr lang="de-DE" altLang="de-DE" sz="1400" baseline="-25000"/>
                <a:t>2</a:t>
              </a:r>
              <a:r>
                <a:rPr lang="de-DE" altLang="de-DE" sz="1400"/>
                <a:t>Cl</a:t>
              </a:r>
              <a:r>
                <a:rPr lang="de-DE" altLang="de-DE" sz="1400" baseline="-25000"/>
                <a:t>2</a:t>
              </a:r>
              <a:r>
                <a:rPr lang="de-DE" altLang="de-DE" sz="1400"/>
                <a:t>] + 2 H</a:t>
              </a:r>
              <a:r>
                <a:rPr lang="de-DE" altLang="de-DE" sz="1400" baseline="30000"/>
                <a:t>+</a:t>
              </a:r>
              <a:r>
                <a:rPr lang="de-DE" altLang="de-DE" sz="1400"/>
                <a:t> + 2 e</a:t>
              </a:r>
              <a:r>
                <a:rPr lang="de-DE" altLang="de-DE" sz="1400" baseline="30000"/>
                <a:t>–	</a:t>
              </a:r>
              <a:r>
                <a:rPr lang="de-DE" altLang="de-DE" sz="1400"/>
                <a:t>2 MnO(OH)</a:t>
              </a:r>
            </a:p>
            <a:p>
              <a:pPr>
                <a:spcBef>
                  <a:spcPts val="1000"/>
                </a:spcBef>
              </a:pPr>
              <a:r>
                <a:rPr lang="de-DE" altLang="de-DE" sz="1400"/>
                <a:t>„Alkali-Mangan“	Zn + 2 OH</a:t>
              </a:r>
              <a:r>
                <a:rPr lang="de-DE" altLang="de-DE" sz="1400" baseline="30000"/>
                <a:t>–</a:t>
              </a:r>
              <a:r>
                <a:rPr lang="de-DE" altLang="de-DE" sz="1400"/>
                <a:t>  	MnO</a:t>
              </a:r>
              <a:r>
                <a:rPr lang="de-DE" altLang="de-DE" sz="1400" baseline="-25000"/>
                <a:t>2</a:t>
              </a:r>
              <a:r>
                <a:rPr lang="de-DE" altLang="de-DE" sz="1400"/>
                <a:t> + 2 H</a:t>
              </a:r>
              <a:r>
                <a:rPr lang="de-DE" altLang="de-DE" sz="1400" baseline="-25000"/>
                <a:t>2</a:t>
              </a:r>
              <a:r>
                <a:rPr lang="de-DE" altLang="de-DE" sz="1400"/>
                <a:t>O + 2 e</a:t>
              </a:r>
              <a:r>
                <a:rPr lang="de-DE" altLang="de-DE" sz="1400" baseline="30000"/>
                <a:t>–</a:t>
              </a:r>
              <a:r>
                <a:rPr lang="de-DE" altLang="de-DE" sz="1400"/>
                <a:t> 	      1,5	Volt 	</a:t>
              </a:r>
            </a:p>
            <a:p>
              <a:pPr>
                <a:spcBef>
                  <a:spcPts val="200"/>
                </a:spcBef>
              </a:pPr>
              <a:r>
                <a:rPr lang="de-DE" altLang="de-DE" sz="1400"/>
                <a:t>	ZnO + H</a:t>
              </a:r>
              <a:r>
                <a:rPr lang="de-DE" altLang="de-DE" sz="1400" baseline="-25000"/>
                <a:t>2</a:t>
              </a:r>
              <a:r>
                <a:rPr lang="de-DE" altLang="de-DE" sz="1400"/>
                <a:t>O +2 e</a:t>
              </a:r>
              <a:r>
                <a:rPr lang="de-DE" altLang="de-DE" sz="1400" baseline="30000"/>
                <a:t>–	</a:t>
              </a:r>
              <a:r>
                <a:rPr lang="de-DE" altLang="de-DE" sz="1400"/>
                <a:t>Mn(OH)</a:t>
              </a:r>
              <a:r>
                <a:rPr lang="de-DE" altLang="de-DE" sz="1400" baseline="-25000"/>
                <a:t>2</a:t>
              </a:r>
              <a:r>
                <a:rPr lang="de-DE" altLang="de-DE" sz="1400"/>
                <a:t> + 2 OH</a:t>
              </a:r>
              <a:r>
                <a:rPr lang="de-DE" altLang="de-DE" sz="1400" baseline="30000"/>
                <a:t>–</a:t>
              </a:r>
            </a:p>
            <a:p>
              <a:pPr>
                <a:spcBef>
                  <a:spcPts val="900"/>
                </a:spcBef>
              </a:pPr>
              <a:r>
                <a:rPr lang="de-DE" altLang="de-DE" sz="1400"/>
                <a:t>Blei-Akku	Pb + SO</a:t>
              </a:r>
              <a:r>
                <a:rPr lang="de-DE" altLang="de-DE" sz="1400" baseline="-25000"/>
                <a:t>4</a:t>
              </a:r>
              <a:r>
                <a:rPr lang="de-DE" altLang="de-DE" sz="1400" baseline="30000"/>
                <a:t>2–</a:t>
              </a:r>
              <a:r>
                <a:rPr lang="de-DE" altLang="de-DE" sz="1400"/>
                <a:t>  	PbO</a:t>
              </a:r>
              <a:r>
                <a:rPr lang="de-DE" altLang="de-DE" sz="1400" baseline="-25000"/>
                <a:t>2</a:t>
              </a:r>
              <a:r>
                <a:rPr lang="de-DE" altLang="de-DE" sz="1400"/>
                <a:t> + SO</a:t>
              </a:r>
              <a:r>
                <a:rPr lang="de-DE" altLang="de-DE" sz="1400" baseline="-25000"/>
                <a:t>4</a:t>
              </a:r>
              <a:r>
                <a:rPr lang="de-DE" altLang="de-DE" sz="1400" baseline="30000"/>
                <a:t>2–</a:t>
              </a:r>
              <a:r>
                <a:rPr lang="de-DE" altLang="de-DE" sz="1400"/>
                <a:t> + 4 H</a:t>
              </a:r>
              <a:r>
                <a:rPr lang="de-DE" altLang="de-DE" sz="1400" baseline="30000"/>
                <a:t>+</a:t>
              </a:r>
              <a:r>
                <a:rPr lang="de-DE" altLang="de-DE" sz="1400"/>
                <a:t> + 2 e</a:t>
              </a:r>
              <a:r>
                <a:rPr lang="de-DE" altLang="de-DE" sz="1400" baseline="30000"/>
                <a:t>–</a:t>
              </a:r>
              <a:r>
                <a:rPr lang="de-DE" altLang="de-DE" sz="1400"/>
                <a:t> 	         2	Volt 	</a:t>
              </a:r>
            </a:p>
            <a:p>
              <a:pPr>
                <a:spcBef>
                  <a:spcPts val="200"/>
                </a:spcBef>
              </a:pPr>
              <a:r>
                <a:rPr lang="de-DE" altLang="de-DE" sz="1400"/>
                <a:t>	PbSO</a:t>
              </a:r>
              <a:r>
                <a:rPr lang="de-DE" altLang="de-DE" sz="1400" baseline="-25000"/>
                <a:t>4</a:t>
              </a:r>
              <a:r>
                <a:rPr lang="de-DE" altLang="de-DE" sz="1400"/>
                <a:t> + 2 e</a:t>
              </a:r>
              <a:r>
                <a:rPr lang="de-DE" altLang="de-DE" sz="1400" baseline="30000"/>
                <a:t>–	</a:t>
              </a:r>
              <a:r>
                <a:rPr lang="de-DE" altLang="de-DE" sz="1400"/>
                <a:t>PbSO</a:t>
              </a:r>
              <a:r>
                <a:rPr lang="de-DE" altLang="de-DE" sz="1400" baseline="-25000"/>
                <a:t>4</a:t>
              </a:r>
              <a:r>
                <a:rPr lang="de-DE" altLang="de-DE" sz="1400"/>
                <a:t> + 2 H</a:t>
              </a:r>
              <a:r>
                <a:rPr lang="de-DE" altLang="de-DE" sz="1400" baseline="-25000"/>
                <a:t>2</a:t>
              </a:r>
              <a:r>
                <a:rPr lang="de-DE" altLang="de-DE" sz="1400"/>
                <a:t>O</a:t>
              </a:r>
            </a:p>
            <a:p>
              <a:pPr>
                <a:spcBef>
                  <a:spcPts val="800"/>
                </a:spcBef>
              </a:pPr>
              <a:r>
                <a:rPr lang="de-DE" altLang="de-DE" sz="1400"/>
                <a:t>Nickel-Metall-	MH + OH</a:t>
              </a:r>
              <a:r>
                <a:rPr lang="de-DE" altLang="de-DE" sz="1400" baseline="30000"/>
                <a:t>–</a:t>
              </a:r>
              <a:r>
                <a:rPr lang="de-DE" altLang="de-DE" sz="1400"/>
                <a:t>  	NiO(OH) + H</a:t>
              </a:r>
              <a:r>
                <a:rPr lang="de-DE" altLang="de-DE" sz="1400" baseline="-25000"/>
                <a:t>2</a:t>
              </a:r>
              <a:r>
                <a:rPr lang="de-DE" altLang="de-DE" sz="1400"/>
                <a:t>O + e</a:t>
              </a:r>
              <a:r>
                <a:rPr lang="de-DE" altLang="de-DE" sz="1400" baseline="30000"/>
                <a:t>–</a:t>
              </a:r>
              <a:r>
                <a:rPr lang="de-DE" altLang="de-DE" sz="1400"/>
                <a:t> 	      1,2	Volt </a:t>
              </a:r>
            </a:p>
            <a:p>
              <a:pPr>
                <a:spcBef>
                  <a:spcPts val="200"/>
                </a:spcBef>
              </a:pPr>
              <a:r>
                <a:rPr lang="de-DE" altLang="de-DE" sz="1400"/>
                <a:t>hydrid-Akku	M + H</a:t>
              </a:r>
              <a:r>
                <a:rPr lang="de-DE" altLang="de-DE" sz="1400" baseline="-25000"/>
                <a:t>2</a:t>
              </a:r>
              <a:r>
                <a:rPr lang="de-DE" altLang="de-DE" sz="1400"/>
                <a:t>O + e</a:t>
              </a:r>
              <a:r>
                <a:rPr lang="de-DE" altLang="de-DE" sz="1400" baseline="30000"/>
                <a:t>–</a:t>
              </a:r>
              <a:r>
                <a:rPr lang="de-DE" altLang="de-DE" sz="1400"/>
                <a:t> 	Ni(OH)</a:t>
              </a:r>
              <a:r>
                <a:rPr lang="de-DE" altLang="de-DE" sz="1400" baseline="-25000"/>
                <a:t>2</a:t>
              </a:r>
              <a:r>
                <a:rPr lang="de-DE" altLang="de-DE" sz="1400"/>
                <a:t> + OH</a:t>
              </a:r>
              <a:r>
                <a:rPr lang="de-DE" altLang="de-DE" sz="1400" baseline="30000"/>
                <a:t>–</a:t>
              </a:r>
            </a:p>
            <a:p>
              <a:pPr>
                <a:spcBef>
                  <a:spcPts val="800"/>
                </a:spcBef>
              </a:pPr>
              <a:r>
                <a:rPr lang="de-DE" altLang="de-DE" sz="1400"/>
                <a:t>Lithium-Ionen-	Li</a:t>
              </a:r>
              <a:r>
                <a:rPr lang="de-DE" altLang="de-DE" sz="1400" baseline="-25000"/>
                <a:t>x</a:t>
              </a:r>
              <a:r>
                <a:rPr lang="de-DE" altLang="de-DE" sz="1400"/>
                <a:t>C</a:t>
              </a:r>
              <a:r>
                <a:rPr lang="de-DE" altLang="de-DE" sz="1400" baseline="-25000"/>
                <a:t>n</a:t>
              </a:r>
              <a:r>
                <a:rPr lang="de-DE" altLang="de-DE" sz="1400"/>
                <a:t>   	Li</a:t>
              </a:r>
              <a:r>
                <a:rPr lang="de-DE" altLang="de-DE" sz="1400" baseline="-25000"/>
                <a:t>1-x</a:t>
              </a:r>
              <a:r>
                <a:rPr lang="de-DE" altLang="de-DE" sz="1400"/>
                <a:t>M</a:t>
              </a:r>
              <a:r>
                <a:rPr lang="de-DE" altLang="de-DE" sz="1400" baseline="-25000"/>
                <a:t>n2</a:t>
              </a:r>
              <a:r>
                <a:rPr lang="de-DE" altLang="de-DE" sz="1400"/>
                <a:t>O</a:t>
              </a:r>
              <a:r>
                <a:rPr lang="de-DE" altLang="de-DE" sz="1400" baseline="-25000"/>
                <a:t>4</a:t>
              </a:r>
              <a:r>
                <a:rPr lang="de-DE" altLang="de-DE" sz="1400"/>
                <a:t> + x Li</a:t>
              </a:r>
              <a:r>
                <a:rPr lang="de-DE" altLang="de-DE" sz="1400" baseline="30000"/>
                <a:t>+</a:t>
              </a:r>
              <a:r>
                <a:rPr lang="de-DE" altLang="de-DE" sz="1400"/>
                <a:t> + x e</a:t>
              </a:r>
              <a:r>
                <a:rPr lang="de-DE" altLang="de-DE" sz="1400" baseline="30000"/>
                <a:t>–</a:t>
              </a:r>
              <a:r>
                <a:rPr lang="de-DE" altLang="de-DE" sz="1400"/>
                <a:t>  	      3,6	Volt </a:t>
              </a:r>
            </a:p>
            <a:p>
              <a:r>
                <a:rPr lang="de-DE" altLang="de-DE" sz="1400"/>
                <a:t>Akku	C</a:t>
              </a:r>
              <a:r>
                <a:rPr lang="de-DE" altLang="de-DE" sz="1400" baseline="-25000"/>
                <a:t>n</a:t>
              </a:r>
              <a:r>
                <a:rPr lang="de-DE" altLang="de-DE" sz="1400"/>
                <a:t> + x Li</a:t>
              </a:r>
              <a:r>
                <a:rPr lang="de-DE" altLang="de-DE" sz="1400" baseline="30000"/>
                <a:t>+</a:t>
              </a:r>
              <a:r>
                <a:rPr lang="de-DE" altLang="de-DE" sz="1400"/>
                <a:t> + x e</a:t>
              </a:r>
              <a:r>
                <a:rPr lang="de-DE" altLang="de-DE" sz="1400" baseline="30000"/>
                <a:t>–</a:t>
              </a:r>
              <a:r>
                <a:rPr lang="de-DE" altLang="de-DE" sz="1400"/>
                <a:t> </a:t>
              </a:r>
              <a:r>
                <a:rPr lang="de-DE" altLang="de-DE" sz="1400">
                  <a:solidFill>
                    <a:schemeClr val="bg1"/>
                  </a:solidFill>
                </a:rPr>
                <a:t>*</a:t>
              </a:r>
              <a:r>
                <a:rPr lang="de-DE" altLang="de-DE" sz="1400"/>
                <a:t>	LiM</a:t>
              </a:r>
              <a:r>
                <a:rPr lang="de-DE" altLang="de-DE" sz="1400" baseline="-25000"/>
                <a:t>n2</a:t>
              </a:r>
              <a:r>
                <a:rPr lang="de-DE" altLang="de-DE" sz="1400"/>
                <a:t>O</a:t>
              </a:r>
              <a:r>
                <a:rPr lang="de-DE" altLang="de-DE" sz="1400" baseline="-25000"/>
                <a:t>4</a:t>
              </a:r>
              <a:r>
                <a:rPr lang="de-DE" altLang="de-DE" sz="1400"/>
                <a:t> </a:t>
              </a:r>
              <a:r>
                <a:rPr lang="de-DE" altLang="de-DE" sz="1800"/>
                <a:t> </a:t>
              </a:r>
              <a:endParaRPr lang="de-DE" altLang="de-DE" sz="1000"/>
            </a:p>
          </p:txBody>
        </p:sp>
        <p:sp>
          <p:nvSpPr>
            <p:cNvPr id="23564" name="Line 21">
              <a:extLst>
                <a:ext uri="{FF2B5EF4-FFF2-40B4-BE49-F238E27FC236}">
                  <a16:creationId xmlns:a16="http://schemas.microsoft.com/office/drawing/2014/main" id="{28A9DAD9-26AC-4645-9D8C-80E87A7385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7800" y="2590845"/>
              <a:ext cx="7416000" cy="0"/>
            </a:xfrm>
            <a:prstGeom prst="line">
              <a:avLst/>
            </a:prstGeom>
            <a:noFill/>
            <a:ln w="57150">
              <a:solidFill>
                <a:srgbClr val="FFB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23565" name="Gerade Verbindung mit Pfeil 72">
              <a:extLst>
                <a:ext uri="{FF2B5EF4-FFF2-40B4-BE49-F238E27FC236}">
                  <a16:creationId xmlns:a16="http://schemas.microsoft.com/office/drawing/2014/main" id="{AE6BD670-7613-E548-9CAC-E939E75609C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013200" y="2776641"/>
              <a:ext cx="228600" cy="1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6" name="Gerade Verbindung mit Pfeil 72">
              <a:extLst>
                <a:ext uri="{FF2B5EF4-FFF2-40B4-BE49-F238E27FC236}">
                  <a16:creationId xmlns:a16="http://schemas.microsoft.com/office/drawing/2014/main" id="{BC796DA7-93EE-E948-B025-2378B15ADBE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934200" y="2776641"/>
              <a:ext cx="228600" cy="1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7" name="Gerade Verbindung mit Pfeil 72">
              <a:extLst>
                <a:ext uri="{FF2B5EF4-FFF2-40B4-BE49-F238E27FC236}">
                  <a16:creationId xmlns:a16="http://schemas.microsoft.com/office/drawing/2014/main" id="{4B748C79-9391-704E-8FC9-25C656B2FE7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86200" y="3308516"/>
              <a:ext cx="228600" cy="1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8" name="Gerade Verbindung mit Pfeil 72">
              <a:extLst>
                <a:ext uri="{FF2B5EF4-FFF2-40B4-BE49-F238E27FC236}">
                  <a16:creationId xmlns:a16="http://schemas.microsoft.com/office/drawing/2014/main" id="{944310A5-3565-6A41-8605-18F8024EA66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858000" y="3308516"/>
              <a:ext cx="228600" cy="1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9" name="Gerade Verbindung mit Pfeil 72">
              <a:extLst>
                <a:ext uri="{FF2B5EF4-FFF2-40B4-BE49-F238E27FC236}">
                  <a16:creationId xmlns:a16="http://schemas.microsoft.com/office/drawing/2014/main" id="{6422ED83-B055-834C-802B-F4A1FF045DD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60800" y="3881541"/>
              <a:ext cx="228600" cy="1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70" name="Gerade Verbindung mit Pfeil 72">
              <a:extLst>
                <a:ext uri="{FF2B5EF4-FFF2-40B4-BE49-F238E27FC236}">
                  <a16:creationId xmlns:a16="http://schemas.microsoft.com/office/drawing/2014/main" id="{42F6F6EB-9F59-3C4A-A588-FF3F383CDA7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315200" y="3881541"/>
              <a:ext cx="228600" cy="1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71" name="Gerade Verbindung mit Pfeil 72">
              <a:extLst>
                <a:ext uri="{FF2B5EF4-FFF2-40B4-BE49-F238E27FC236}">
                  <a16:creationId xmlns:a16="http://schemas.microsoft.com/office/drawing/2014/main" id="{48AA5B20-8334-0449-9E8C-1216EC26908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784600" y="4414930"/>
              <a:ext cx="2286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72" name="Gerade Verbindung mit Pfeil 72">
              <a:extLst>
                <a:ext uri="{FF2B5EF4-FFF2-40B4-BE49-F238E27FC236}">
                  <a16:creationId xmlns:a16="http://schemas.microsoft.com/office/drawing/2014/main" id="{D9B92337-FEDF-644B-8D14-399DA849DE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858000" y="4414930"/>
              <a:ext cx="2286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73" name="Gerade Verbindung mit Pfeil 72">
              <a:extLst>
                <a:ext uri="{FF2B5EF4-FFF2-40B4-BE49-F238E27FC236}">
                  <a16:creationId xmlns:a16="http://schemas.microsoft.com/office/drawing/2014/main" id="{BC74AAAE-FA58-A646-86A5-4FA68CB196F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429000" y="4961027"/>
              <a:ext cx="2286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74" name="Gerade Verbindung mit Pfeil 72">
              <a:extLst>
                <a:ext uri="{FF2B5EF4-FFF2-40B4-BE49-F238E27FC236}">
                  <a16:creationId xmlns:a16="http://schemas.microsoft.com/office/drawing/2014/main" id="{DA696501-FA83-BA4A-9372-F4DEBB0FCCB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086600" y="4961027"/>
              <a:ext cx="2286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556" name="Textfeld 21">
            <a:extLst>
              <a:ext uri="{FF2B5EF4-FFF2-40B4-BE49-F238E27FC236}">
                <a16:creationId xmlns:a16="http://schemas.microsoft.com/office/drawing/2014/main" id="{0CA9AEA4-F773-0346-BBCD-1E0A83E7B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146675"/>
            <a:ext cx="381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>
                <a:solidFill>
                  <a:schemeClr val="bg1"/>
                </a:solidFill>
              </a:rPr>
              <a:t>*</a:t>
            </a:r>
          </a:p>
        </p:txBody>
      </p:sp>
      <p:sp>
        <p:nvSpPr>
          <p:cNvPr id="23557" name="Text Box 7">
            <a:extLst>
              <a:ext uri="{FF2B5EF4-FFF2-40B4-BE49-F238E27FC236}">
                <a16:creationId xmlns:a16="http://schemas.microsoft.com/office/drawing/2014/main" id="{079500F1-EA16-234A-87F4-C03F7CDB6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4–2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Bild 85" descr="Folien_Grafiken_Chemie und Energie_01.jpg">
            <a:extLst>
              <a:ext uri="{FF2B5EF4-FFF2-40B4-BE49-F238E27FC236}">
                <a16:creationId xmlns:a16="http://schemas.microsoft.com/office/drawing/2014/main" id="{51D1DB3E-4824-884D-B451-C3ED9921D6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5" t="29305" r="8846" b="22636"/>
          <a:stretch>
            <a:fillRect/>
          </a:stretch>
        </p:blipFill>
        <p:spPr bwMode="auto">
          <a:xfrm>
            <a:off x="1338263" y="2667000"/>
            <a:ext cx="70104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Fußzeilenplatzhalter 3">
            <a:extLst>
              <a:ext uri="{FF2B5EF4-FFF2-40B4-BE49-F238E27FC236}">
                <a16:creationId xmlns:a16="http://schemas.microsoft.com/office/drawing/2014/main" id="{96D041B5-E09F-9146-8C6E-50024F736D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F98B2A0A-5742-A540-ABFE-3959446510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499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Mittelstufe | 4 Chemie und Energie</a:t>
            </a:r>
            <a:br>
              <a:rPr lang="de-DE" altLang="de-DE" sz="1800"/>
            </a:br>
            <a:r>
              <a:rPr lang="de-DE" altLang="de-DE" sz="1600" b="1"/>
              <a:t>Aufbau einer Elektrolysezelle</a:t>
            </a:r>
          </a:p>
        </p:txBody>
      </p:sp>
      <p:sp>
        <p:nvSpPr>
          <p:cNvPr id="25604" name="Textfeld 77">
            <a:extLst>
              <a:ext uri="{FF2B5EF4-FFF2-40B4-BE49-F238E27FC236}">
                <a16:creationId xmlns:a16="http://schemas.microsoft.com/office/drawing/2014/main" id="{DD8F5F7A-3FE5-644D-88C1-70E565641688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891382" y="4563268"/>
            <a:ext cx="1905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000" b="1">
                <a:solidFill>
                  <a:schemeClr val="bg1"/>
                </a:solidFill>
              </a:rPr>
              <a:t>Kathode  </a:t>
            </a:r>
            <a:endParaRPr lang="de-DE" altLang="de-DE" sz="1000"/>
          </a:p>
        </p:txBody>
      </p:sp>
      <p:sp>
        <p:nvSpPr>
          <p:cNvPr id="25605" name="Textfeld 78">
            <a:extLst>
              <a:ext uri="{FF2B5EF4-FFF2-40B4-BE49-F238E27FC236}">
                <a16:creationId xmlns:a16="http://schemas.microsoft.com/office/drawing/2014/main" id="{82B9BB8F-2994-B84D-9221-8275D3688730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132932" y="4639468"/>
            <a:ext cx="1905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000" b="1">
                <a:solidFill>
                  <a:schemeClr val="bg1"/>
                </a:solidFill>
              </a:rPr>
              <a:t>Anode</a:t>
            </a:r>
            <a:endParaRPr lang="de-DE" altLang="de-DE" sz="1000"/>
          </a:p>
        </p:txBody>
      </p:sp>
      <p:sp>
        <p:nvSpPr>
          <p:cNvPr id="25606" name="Textfeld 79">
            <a:extLst>
              <a:ext uri="{FF2B5EF4-FFF2-40B4-BE49-F238E27FC236}">
                <a16:creationId xmlns:a16="http://schemas.microsoft.com/office/drawing/2014/main" id="{D6234B82-EF34-8B4A-9B5F-EB3D1BA096D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504532" y="4563268"/>
            <a:ext cx="1905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000" b="1">
                <a:solidFill>
                  <a:schemeClr val="bg1"/>
                </a:solidFill>
              </a:rPr>
              <a:t>Graphit - Kathode  </a:t>
            </a:r>
            <a:endParaRPr lang="de-DE" altLang="de-DE" sz="1000"/>
          </a:p>
        </p:txBody>
      </p:sp>
      <p:sp>
        <p:nvSpPr>
          <p:cNvPr id="25607" name="Textfeld 80">
            <a:extLst>
              <a:ext uri="{FF2B5EF4-FFF2-40B4-BE49-F238E27FC236}">
                <a16:creationId xmlns:a16="http://schemas.microsoft.com/office/drawing/2014/main" id="{EA45C601-2BB9-7B49-83A5-EB0D589FD9C2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6749257" y="4563268"/>
            <a:ext cx="1905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000" b="1">
                <a:solidFill>
                  <a:schemeClr val="bg1"/>
                </a:solidFill>
              </a:rPr>
              <a:t>Graphit - Anode  </a:t>
            </a:r>
            <a:endParaRPr lang="de-DE" altLang="de-DE" sz="1000"/>
          </a:p>
        </p:txBody>
      </p:sp>
      <p:sp>
        <p:nvSpPr>
          <p:cNvPr id="25608" name="Rectangle 35">
            <a:extLst>
              <a:ext uri="{FF2B5EF4-FFF2-40B4-BE49-F238E27FC236}">
                <a16:creationId xmlns:a16="http://schemas.microsoft.com/office/drawing/2014/main" id="{5607377C-7569-EE4D-B5E6-FBA0F4649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2667000"/>
            <a:ext cx="10525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100"/>
              <a:t>Amperemeter</a:t>
            </a:r>
          </a:p>
        </p:txBody>
      </p:sp>
      <p:sp>
        <p:nvSpPr>
          <p:cNvPr id="25609" name="Rectangle 35">
            <a:extLst>
              <a:ext uri="{FF2B5EF4-FFF2-40B4-BE49-F238E27FC236}">
                <a16:creationId xmlns:a16="http://schemas.microsoft.com/office/drawing/2014/main" id="{8266A220-CB12-9645-8CDF-65EAF1DDC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9050" y="3581400"/>
            <a:ext cx="7937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100"/>
              <a:t>Voltmeter</a:t>
            </a:r>
          </a:p>
        </p:txBody>
      </p:sp>
      <p:sp>
        <p:nvSpPr>
          <p:cNvPr id="25610" name="Rectangle 35">
            <a:extLst>
              <a:ext uri="{FF2B5EF4-FFF2-40B4-BE49-F238E27FC236}">
                <a16:creationId xmlns:a16="http://schemas.microsoft.com/office/drawing/2014/main" id="{E5349EFD-795A-F44C-AC80-B377442630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475" y="2667000"/>
            <a:ext cx="10525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100"/>
              <a:t>Amperemeter</a:t>
            </a:r>
          </a:p>
        </p:txBody>
      </p:sp>
      <p:sp>
        <p:nvSpPr>
          <p:cNvPr id="25611" name="Rectangle 35">
            <a:extLst>
              <a:ext uri="{FF2B5EF4-FFF2-40B4-BE49-F238E27FC236}">
                <a16:creationId xmlns:a16="http://schemas.microsoft.com/office/drawing/2014/main" id="{0CF2EF7C-83EF-7D48-9827-206B9CC42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3581400"/>
            <a:ext cx="7937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100"/>
              <a:t>Voltmeter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DC00F1F-A12E-9747-A7D0-358430C52E3D}"/>
              </a:ext>
            </a:extLst>
          </p:cNvPr>
          <p:cNvSpPr/>
          <p:nvPr/>
        </p:nvSpPr>
        <p:spPr bwMode="auto">
          <a:xfrm>
            <a:off x="1447800" y="1828800"/>
            <a:ext cx="2971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de-DE">
                <a:latin typeface="Arial" pitchFamily="-111" charset="0"/>
                <a:ea typeface="ＭＳ Ｐゴシック" pitchFamily="-111" charset="-128"/>
              </a:rPr>
              <a:t> </a:t>
            </a:r>
          </a:p>
        </p:txBody>
      </p:sp>
      <p:sp>
        <p:nvSpPr>
          <p:cNvPr id="25613" name="Rectangle 35">
            <a:extLst>
              <a:ext uri="{FF2B5EF4-FFF2-40B4-BE49-F238E27FC236}">
                <a16:creationId xmlns:a16="http://schemas.microsoft.com/office/drawing/2014/main" id="{38870FAE-849D-9D49-9197-6BACF7CE9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1949450"/>
            <a:ext cx="23256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Allgemeines Prinzip 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EC2F385-130C-0F4E-BD6C-C0E0E79A3581}"/>
              </a:ext>
            </a:extLst>
          </p:cNvPr>
          <p:cNvSpPr/>
          <p:nvPr/>
        </p:nvSpPr>
        <p:spPr bwMode="auto">
          <a:xfrm>
            <a:off x="5105400" y="1828800"/>
            <a:ext cx="2971800" cy="533400"/>
          </a:xfrm>
          <a:prstGeom prst="rect">
            <a:avLst/>
          </a:prstGeom>
          <a:solidFill>
            <a:schemeClr val="bg1">
              <a:lumMod val="85000"/>
            </a:schemeClr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de-DE">
              <a:latin typeface="Arial" pitchFamily="-111" charset="0"/>
              <a:ea typeface="ＭＳ Ｐゴシック" pitchFamily="-111" charset="-128"/>
            </a:endParaRPr>
          </a:p>
        </p:txBody>
      </p:sp>
      <p:sp>
        <p:nvSpPr>
          <p:cNvPr id="25615" name="Rectangle 35">
            <a:extLst>
              <a:ext uri="{FF2B5EF4-FFF2-40B4-BE49-F238E27FC236}">
                <a16:creationId xmlns:a16="http://schemas.microsoft.com/office/drawing/2014/main" id="{A8A41AE6-4161-2247-86D5-D38F51B4D3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70513" y="1873250"/>
            <a:ext cx="2325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 sz="1200" b="1"/>
              <a:t>Am Beispiel Elektrolyse einer </a:t>
            </a:r>
            <a:br>
              <a:rPr lang="de-DE" altLang="de-DE" sz="1200" b="1"/>
            </a:br>
            <a:r>
              <a:rPr lang="de-DE" altLang="de-DE" sz="1200" b="1"/>
              <a:t>Zinkiodid-Lösung</a:t>
            </a:r>
          </a:p>
        </p:txBody>
      </p:sp>
      <p:sp>
        <p:nvSpPr>
          <p:cNvPr id="25616" name="Text Box 7">
            <a:extLst>
              <a:ext uri="{FF2B5EF4-FFF2-40B4-BE49-F238E27FC236}">
                <a16:creationId xmlns:a16="http://schemas.microsoft.com/office/drawing/2014/main" id="{BD514A76-2333-F04E-A685-754191DAA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4–3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Bild 14" descr="Folien_Grafiken_Chemie und Energie_02.jpg">
            <a:extLst>
              <a:ext uri="{FF2B5EF4-FFF2-40B4-BE49-F238E27FC236}">
                <a16:creationId xmlns:a16="http://schemas.microsoft.com/office/drawing/2014/main" id="{696DF9FB-6801-5C48-9653-48E857AD94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3" t="15324" r="40834" b="9430"/>
          <a:stretch>
            <a:fillRect/>
          </a:stretch>
        </p:blipFill>
        <p:spPr bwMode="auto">
          <a:xfrm>
            <a:off x="1371600" y="1155700"/>
            <a:ext cx="3733800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Fußzeilenplatzhalter 3">
            <a:extLst>
              <a:ext uri="{FF2B5EF4-FFF2-40B4-BE49-F238E27FC236}">
                <a16:creationId xmlns:a16="http://schemas.microsoft.com/office/drawing/2014/main" id="{930DDF2E-7E84-754A-A28D-827839E760D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912F3D73-B148-3340-85DA-84FA6E9292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499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Mittelstufe | 4 Chemie und Energie</a:t>
            </a:r>
            <a:br>
              <a:rPr lang="de-DE" altLang="de-DE" sz="1800"/>
            </a:br>
            <a:r>
              <a:rPr lang="de-DE" altLang="de-DE" sz="1600" b="1"/>
              <a:t>Aufbau eines einfachen Kalorimeters</a:t>
            </a:r>
          </a:p>
        </p:txBody>
      </p:sp>
      <p:sp>
        <p:nvSpPr>
          <p:cNvPr id="27652" name="Rectangle 35">
            <a:extLst>
              <a:ext uri="{FF2B5EF4-FFF2-40B4-BE49-F238E27FC236}">
                <a16:creationId xmlns:a16="http://schemas.microsoft.com/office/drawing/2014/main" id="{489F56FE-ECCC-254D-9DFE-CCD549EE8A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2024063"/>
            <a:ext cx="11684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Thermometer</a:t>
            </a:r>
          </a:p>
        </p:txBody>
      </p:sp>
      <p:sp>
        <p:nvSpPr>
          <p:cNvPr id="27653" name="Rectangle 35">
            <a:extLst>
              <a:ext uri="{FF2B5EF4-FFF2-40B4-BE49-F238E27FC236}">
                <a16:creationId xmlns:a16="http://schemas.microsoft.com/office/drawing/2014/main" id="{EA0F9F96-AF73-7442-90EF-20BA6FF452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2589213"/>
            <a:ext cx="6889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Rührer</a:t>
            </a:r>
          </a:p>
        </p:txBody>
      </p:sp>
      <p:sp>
        <p:nvSpPr>
          <p:cNvPr id="27654" name="Rectangle 35">
            <a:extLst>
              <a:ext uri="{FF2B5EF4-FFF2-40B4-BE49-F238E27FC236}">
                <a16:creationId xmlns:a16="http://schemas.microsoft.com/office/drawing/2014/main" id="{E5B82BD6-CD95-E845-9FD3-3A974F0D6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3152775"/>
            <a:ext cx="15192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Erlenmeyerkolben</a:t>
            </a:r>
          </a:p>
        </p:txBody>
      </p:sp>
      <p:sp>
        <p:nvSpPr>
          <p:cNvPr id="27655" name="Rectangle 35">
            <a:extLst>
              <a:ext uri="{FF2B5EF4-FFF2-40B4-BE49-F238E27FC236}">
                <a16:creationId xmlns:a16="http://schemas.microsoft.com/office/drawing/2014/main" id="{083F8B62-AEAD-EE4A-A15C-C76E1A8B2A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3717925"/>
            <a:ext cx="12969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100 mL Wasser</a:t>
            </a:r>
          </a:p>
        </p:txBody>
      </p:sp>
      <p:sp>
        <p:nvSpPr>
          <p:cNvPr id="27656" name="Rectangle 35">
            <a:extLst>
              <a:ext uri="{FF2B5EF4-FFF2-40B4-BE49-F238E27FC236}">
                <a16:creationId xmlns:a16="http://schemas.microsoft.com/office/drawing/2014/main" id="{5CDC08BF-BFB1-074E-9387-FBF40E60F6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4281488"/>
            <a:ext cx="13398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Konservendose</a:t>
            </a:r>
          </a:p>
        </p:txBody>
      </p:sp>
      <p:sp>
        <p:nvSpPr>
          <p:cNvPr id="27657" name="Rectangle 35">
            <a:extLst>
              <a:ext uri="{FF2B5EF4-FFF2-40B4-BE49-F238E27FC236}">
                <a16:creationId xmlns:a16="http://schemas.microsoft.com/office/drawing/2014/main" id="{B52EFAD6-A613-5B40-8414-7C7B87413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4876800"/>
            <a:ext cx="20748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Löcher zur Luftzirkulation</a:t>
            </a:r>
          </a:p>
        </p:txBody>
      </p:sp>
      <p:sp>
        <p:nvSpPr>
          <p:cNvPr id="27658" name="Rectangle 35">
            <a:extLst>
              <a:ext uri="{FF2B5EF4-FFF2-40B4-BE49-F238E27FC236}">
                <a16:creationId xmlns:a16="http://schemas.microsoft.com/office/drawing/2014/main" id="{149177A9-CD62-894B-ADF3-851CF23741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5410200"/>
            <a:ext cx="1330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200" b="1"/>
              <a:t>Spiritusbrenner</a:t>
            </a:r>
          </a:p>
        </p:txBody>
      </p:sp>
      <p:sp>
        <p:nvSpPr>
          <p:cNvPr id="27659" name="Oval 25">
            <a:extLst>
              <a:ext uri="{FF2B5EF4-FFF2-40B4-BE49-F238E27FC236}">
                <a16:creationId xmlns:a16="http://schemas.microsoft.com/office/drawing/2014/main" id="{18A4A970-9A4B-B046-BF99-1FDC5F2138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4538" y="2098675"/>
            <a:ext cx="111125" cy="111125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de-DE" altLang="de-DE"/>
              <a:t> </a:t>
            </a:r>
          </a:p>
        </p:txBody>
      </p:sp>
      <p:cxnSp>
        <p:nvCxnSpPr>
          <p:cNvPr id="27660" name="Gerade Verbindung 24">
            <a:extLst>
              <a:ext uri="{FF2B5EF4-FFF2-40B4-BE49-F238E27FC236}">
                <a16:creationId xmlns:a16="http://schemas.microsoft.com/office/drawing/2014/main" id="{0D47A3CE-EBCB-0A47-8480-8B6E9573621C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3352800" y="2152650"/>
            <a:ext cx="1752600" cy="1588"/>
          </a:xfrm>
          <a:prstGeom prst="line">
            <a:avLst/>
          </a:prstGeom>
          <a:noFill/>
          <a:ln w="12700" cap="rnd">
            <a:solidFill>
              <a:schemeClr val="tx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61" name="Oval 30">
            <a:extLst>
              <a:ext uri="{FF2B5EF4-FFF2-40B4-BE49-F238E27FC236}">
                <a16:creationId xmlns:a16="http://schemas.microsoft.com/office/drawing/2014/main" id="{839327F5-AD9A-3749-9025-2959AEEC5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8838" y="2667000"/>
            <a:ext cx="111125" cy="111125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de-DE" altLang="de-DE"/>
              <a:t> </a:t>
            </a:r>
          </a:p>
        </p:txBody>
      </p:sp>
      <p:cxnSp>
        <p:nvCxnSpPr>
          <p:cNvPr id="27662" name="Gerade Verbindung 31">
            <a:extLst>
              <a:ext uri="{FF2B5EF4-FFF2-40B4-BE49-F238E27FC236}">
                <a16:creationId xmlns:a16="http://schemas.microsoft.com/office/drawing/2014/main" id="{17F4CA56-E8FE-DB43-B4D6-3FC3260EDD9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3467100" y="2720975"/>
            <a:ext cx="1638300" cy="1588"/>
          </a:xfrm>
          <a:prstGeom prst="line">
            <a:avLst/>
          </a:prstGeom>
          <a:noFill/>
          <a:ln w="12700" cap="rnd">
            <a:solidFill>
              <a:schemeClr val="tx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63" name="Oval 33">
            <a:extLst>
              <a:ext uri="{FF2B5EF4-FFF2-40B4-BE49-F238E27FC236}">
                <a16:creationId xmlns:a16="http://schemas.microsoft.com/office/drawing/2014/main" id="{296ABCA3-AA37-7247-A983-61D6AAB341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6250" y="3216275"/>
            <a:ext cx="111125" cy="111125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de-DE" altLang="de-DE"/>
              <a:t> </a:t>
            </a:r>
          </a:p>
        </p:txBody>
      </p:sp>
      <p:cxnSp>
        <p:nvCxnSpPr>
          <p:cNvPr id="27664" name="Gerade Verbindung 34">
            <a:extLst>
              <a:ext uri="{FF2B5EF4-FFF2-40B4-BE49-F238E27FC236}">
                <a16:creationId xmlns:a16="http://schemas.microsoft.com/office/drawing/2014/main" id="{A0E8EF5F-1BB6-F141-BDF9-117C01B56C09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3084513" y="3270250"/>
            <a:ext cx="2020887" cy="0"/>
          </a:xfrm>
          <a:prstGeom prst="line">
            <a:avLst/>
          </a:prstGeom>
          <a:noFill/>
          <a:ln w="12700" cap="rnd">
            <a:solidFill>
              <a:schemeClr val="tx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65" name="Oval 36">
            <a:extLst>
              <a:ext uri="{FF2B5EF4-FFF2-40B4-BE49-F238E27FC236}">
                <a16:creationId xmlns:a16="http://schemas.microsoft.com/office/drawing/2014/main" id="{34C2E6EC-A24B-B746-A727-442FC3A80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5038" y="3810000"/>
            <a:ext cx="111125" cy="111125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/>
              <a:t> </a:t>
            </a:r>
          </a:p>
        </p:txBody>
      </p:sp>
      <p:cxnSp>
        <p:nvCxnSpPr>
          <p:cNvPr id="27666" name="Gerade Verbindung 37">
            <a:extLst>
              <a:ext uri="{FF2B5EF4-FFF2-40B4-BE49-F238E27FC236}">
                <a16:creationId xmlns:a16="http://schemas.microsoft.com/office/drawing/2014/main" id="{7F60BD30-F9D3-6648-88AB-336B35B3EB86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3543300" y="3863975"/>
            <a:ext cx="1562100" cy="1588"/>
          </a:xfrm>
          <a:prstGeom prst="line">
            <a:avLst/>
          </a:prstGeom>
          <a:noFill/>
          <a:ln w="12700" cap="rnd">
            <a:solidFill>
              <a:schemeClr val="tx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CF1EA176-4AB8-D349-8E6D-152AD4BF8188}"/>
              </a:ext>
            </a:extLst>
          </p:cNvPr>
          <p:cNvSpPr/>
          <p:nvPr/>
        </p:nvSpPr>
        <p:spPr bwMode="auto">
          <a:xfrm>
            <a:off x="4038600" y="4384676"/>
            <a:ext cx="111124" cy="111124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</p:spPr>
        <p:txBody>
          <a:bodyPr/>
          <a:lstStyle/>
          <a:p>
            <a:pPr algn="ctr">
              <a:defRPr/>
            </a:pPr>
            <a:r>
              <a:rPr lang="de-DE">
                <a:latin typeface="Arial" pitchFamily="-108" charset="0"/>
                <a:ea typeface="ＭＳ Ｐゴシック" pitchFamily="-108" charset="-128"/>
              </a:rPr>
              <a:t> </a:t>
            </a:r>
          </a:p>
        </p:txBody>
      </p:sp>
      <p:cxnSp>
        <p:nvCxnSpPr>
          <p:cNvPr id="44" name="Gerade Verbindung 43">
            <a:extLst>
              <a:ext uri="{FF2B5EF4-FFF2-40B4-BE49-F238E27FC236}">
                <a16:creationId xmlns:a16="http://schemas.microsoft.com/office/drawing/2014/main" id="{55DC602E-3450-F84E-ABED-682CF3B501AD}"/>
              </a:ext>
            </a:extLst>
          </p:cNvPr>
          <p:cNvCxnSpPr/>
          <p:nvPr/>
        </p:nvCxnSpPr>
        <p:spPr bwMode="auto">
          <a:xfrm rot="10800000">
            <a:off x="4107000" y="4439444"/>
            <a:ext cx="998400" cy="1588"/>
          </a:xfrm>
          <a:prstGeom prst="line">
            <a:avLst/>
          </a:prstGeom>
          <a:solidFill>
            <a:schemeClr val="accent1"/>
          </a:solidFill>
          <a:ln w="12700" cap="rnd" cmpd="sng" algn="ctr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  <a:scene3d>
            <a:camera prst="orthographicFront"/>
            <a:lightRig rig="threePt" dir="t"/>
          </a:scene3d>
        </p:spPr>
      </p:cxnSp>
      <p:sp>
        <p:nvSpPr>
          <p:cNvPr id="27669" name="Oval 45">
            <a:extLst>
              <a:ext uri="{FF2B5EF4-FFF2-40B4-BE49-F238E27FC236}">
                <a16:creationId xmlns:a16="http://schemas.microsoft.com/office/drawing/2014/main" id="{D4941C8B-F8F9-FD44-B50C-47CF11DF9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4538" y="5486400"/>
            <a:ext cx="111125" cy="111125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/>
              <a:t> </a:t>
            </a:r>
          </a:p>
        </p:txBody>
      </p:sp>
      <p:cxnSp>
        <p:nvCxnSpPr>
          <p:cNvPr id="27670" name="Gerade Verbindung 46">
            <a:extLst>
              <a:ext uri="{FF2B5EF4-FFF2-40B4-BE49-F238E27FC236}">
                <a16:creationId xmlns:a16="http://schemas.microsoft.com/office/drawing/2014/main" id="{3BE5F2F7-E045-834D-8D08-EA0FAB26E0A2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3352800" y="5540375"/>
            <a:ext cx="1752600" cy="1588"/>
          </a:xfrm>
          <a:prstGeom prst="line">
            <a:avLst/>
          </a:prstGeom>
          <a:noFill/>
          <a:ln w="12700" cap="rnd">
            <a:solidFill>
              <a:schemeClr val="tx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71" name="Oval 52">
            <a:extLst>
              <a:ext uri="{FF2B5EF4-FFF2-40B4-BE49-F238E27FC236}">
                <a16:creationId xmlns:a16="http://schemas.microsoft.com/office/drawing/2014/main" id="{C48F2771-929F-5E40-A9AF-0AF9C519A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5084763"/>
            <a:ext cx="111125" cy="111125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de-DE" altLang="de-DE"/>
              <a:t> </a:t>
            </a:r>
          </a:p>
        </p:txBody>
      </p:sp>
      <p:cxnSp>
        <p:nvCxnSpPr>
          <p:cNvPr id="27672" name="Gerade Verbindung 53">
            <a:extLst>
              <a:ext uri="{FF2B5EF4-FFF2-40B4-BE49-F238E27FC236}">
                <a16:creationId xmlns:a16="http://schemas.microsoft.com/office/drawing/2014/main" id="{6673845A-9FCE-CC4D-A557-FA1870F5120C}"/>
              </a:ext>
            </a:extLst>
          </p:cNvPr>
          <p:cNvCxnSpPr>
            <a:cxnSpLocks noChangeShapeType="1"/>
            <a:stCxn id="27657" idx="1"/>
          </p:cNvCxnSpPr>
          <p:nvPr/>
        </p:nvCxnSpPr>
        <p:spPr bwMode="auto">
          <a:xfrm rot="10800000" flipV="1">
            <a:off x="4183063" y="5014913"/>
            <a:ext cx="922337" cy="123825"/>
          </a:xfrm>
          <a:prstGeom prst="line">
            <a:avLst/>
          </a:prstGeom>
          <a:noFill/>
          <a:ln w="12700" cap="rnd">
            <a:solidFill>
              <a:schemeClr val="tx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73" name="Text Box 7">
            <a:extLst>
              <a:ext uri="{FF2B5EF4-FFF2-40B4-BE49-F238E27FC236}">
                <a16:creationId xmlns:a16="http://schemas.microsoft.com/office/drawing/2014/main" id="{E29A469B-54AB-C94D-B455-4571837F0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4–4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Fußzeilenplatzhalter 3">
            <a:extLst>
              <a:ext uri="{FF2B5EF4-FFF2-40B4-BE49-F238E27FC236}">
                <a16:creationId xmlns:a16="http://schemas.microsoft.com/office/drawing/2014/main" id="{5F8E9D62-7F9C-DF42-B6E2-1C8E569FA3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C661282E-D963-A047-88CD-FCF440129D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Basis | 5 Beleuchtung</a:t>
            </a:r>
            <a:br>
              <a:rPr lang="de-DE" altLang="de-DE" sz="1800"/>
            </a:br>
            <a:r>
              <a:rPr lang="de-DE" altLang="de-DE" sz="1600" b="1"/>
              <a:t>Verschiedene Leuchtmittel </a:t>
            </a:r>
          </a:p>
        </p:txBody>
      </p:sp>
      <p:pic>
        <p:nvPicPr>
          <p:cNvPr id="29701" name="Bild 6" descr="78155968_esparlampe_rgb.jpg">
            <a:extLst>
              <a:ext uri="{FF2B5EF4-FFF2-40B4-BE49-F238E27FC236}">
                <a16:creationId xmlns:a16="http://schemas.microsoft.com/office/drawing/2014/main" id="{D9001D4C-B451-0844-A5B7-B3BA2F94CD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5" r="6689" b="981"/>
          <a:stretch>
            <a:fillRect/>
          </a:stretch>
        </p:blipFill>
        <p:spPr bwMode="auto">
          <a:xfrm>
            <a:off x="1447800" y="1716088"/>
            <a:ext cx="2149969" cy="1994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Bild 8" descr="100927547_straßenlaterne_farbe_rgb.jpg">
            <a:extLst>
              <a:ext uri="{FF2B5EF4-FFF2-40B4-BE49-F238E27FC236}">
                <a16:creationId xmlns:a16="http://schemas.microsoft.com/office/drawing/2014/main" id="{43AEBE4F-A972-2748-9A6E-36A3536D9D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8" t="3175" r="11055"/>
          <a:stretch>
            <a:fillRect/>
          </a:stretch>
        </p:blipFill>
        <p:spPr bwMode="auto">
          <a:xfrm>
            <a:off x="6304641" y="1716088"/>
            <a:ext cx="2093234" cy="1994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Bild 6" descr="78155968_esparlampe_rgb.jpg">
            <a:extLst>
              <a:ext uri="{FF2B5EF4-FFF2-40B4-BE49-F238E27FC236}">
                <a16:creationId xmlns:a16="http://schemas.microsoft.com/office/drawing/2014/main" id="{8C8F22B3-2571-8E48-97AE-C6B1C2DF97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810804"/>
            <a:ext cx="2149969" cy="1994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Bild 7" descr="96228021_Glübirne_rgb.jpg">
            <a:extLst>
              <a:ext uri="{FF2B5EF4-FFF2-40B4-BE49-F238E27FC236}">
                <a16:creationId xmlns:a16="http://schemas.microsoft.com/office/drawing/2014/main" id="{AFF89BAF-7466-9E42-A159-5090DB61DC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059" y="3810804"/>
            <a:ext cx="1330293" cy="1994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Bild 8" descr="100927547_straßenlaterne_farbe_rgb.jpg">
            <a:extLst>
              <a:ext uri="{FF2B5EF4-FFF2-40B4-BE49-F238E27FC236}">
                <a16:creationId xmlns:a16="http://schemas.microsoft.com/office/drawing/2014/main" id="{24C5CEA9-C890-0B42-867C-AD02C58A2D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641" y="3810804"/>
            <a:ext cx="2093234" cy="1994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ext Box 7">
            <a:extLst>
              <a:ext uri="{FF2B5EF4-FFF2-40B4-BE49-F238E27FC236}">
                <a16:creationId xmlns:a16="http://schemas.microsoft.com/office/drawing/2014/main" id="{4F588610-9C4D-F44C-982D-851570BC7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5–1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4B6DF2F-F01D-6A49-ACA5-F50991DD96D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6898" b="11916"/>
          <a:stretch/>
        </p:blipFill>
        <p:spPr>
          <a:xfrm>
            <a:off x="3696309" y="1717185"/>
            <a:ext cx="2509792" cy="199358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Fußzeilenplatzhalter 3">
            <a:extLst>
              <a:ext uri="{FF2B5EF4-FFF2-40B4-BE49-F238E27FC236}">
                <a16:creationId xmlns:a16="http://schemas.microsoft.com/office/drawing/2014/main" id="{99B7A897-77F5-7D4A-A8F7-94F026D5BA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000"/>
              <a:t>Informationsserie   –   Chemie – Schlüssel zur Energie von morgen</a:t>
            </a:r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21B66B83-D2D9-DE41-83FC-7057FEB7FD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20725"/>
            <a:ext cx="788035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1300"/>
              <a:t>Mittelstufe | 5 Beleuchtung</a:t>
            </a:r>
            <a:br>
              <a:rPr lang="de-DE" altLang="de-DE" sz="1800"/>
            </a:br>
            <a:r>
              <a:rPr lang="de-DE" altLang="de-DE" sz="1600" b="1"/>
              <a:t>Elektromagnetisches Wellenlängenspektrum von Ultraviolett bis Infrarot</a:t>
            </a:r>
          </a:p>
        </p:txBody>
      </p:sp>
      <p:cxnSp>
        <p:nvCxnSpPr>
          <p:cNvPr id="31747" name="Gerade Verbindung 7">
            <a:extLst>
              <a:ext uri="{FF2B5EF4-FFF2-40B4-BE49-F238E27FC236}">
                <a16:creationId xmlns:a16="http://schemas.microsoft.com/office/drawing/2014/main" id="{C89CD486-7236-A246-A25E-17CF77B4E3A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776538" y="4076700"/>
            <a:ext cx="179388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48" name="Gerade Verbindung 8">
            <a:extLst>
              <a:ext uri="{FF2B5EF4-FFF2-40B4-BE49-F238E27FC236}">
                <a16:creationId xmlns:a16="http://schemas.microsoft.com/office/drawing/2014/main" id="{E4C0DB0B-75ED-6D41-AFC9-62E639436B4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386263" y="4075113"/>
            <a:ext cx="179387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49" name="Gerade Verbindung 9">
            <a:extLst>
              <a:ext uri="{FF2B5EF4-FFF2-40B4-BE49-F238E27FC236}">
                <a16:creationId xmlns:a16="http://schemas.microsoft.com/office/drawing/2014/main" id="{95B64D94-99E0-A248-8FE7-8595993388E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191125" y="4075113"/>
            <a:ext cx="179387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0" name="Gerade Verbindung 10">
            <a:extLst>
              <a:ext uri="{FF2B5EF4-FFF2-40B4-BE49-F238E27FC236}">
                <a16:creationId xmlns:a16="http://schemas.microsoft.com/office/drawing/2014/main" id="{8D1A95DD-BC33-5841-A7AD-D672AE4C3C5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607300" y="4075113"/>
            <a:ext cx="179387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1" name="Gerade Verbindung 11">
            <a:extLst>
              <a:ext uri="{FF2B5EF4-FFF2-40B4-BE49-F238E27FC236}">
                <a16:creationId xmlns:a16="http://schemas.microsoft.com/office/drawing/2014/main" id="{9B126DE6-2C91-164A-A6C3-7E70F98BD9D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996781" y="4075907"/>
            <a:ext cx="1793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2" name="Gerade Verbindung 12">
            <a:extLst>
              <a:ext uri="{FF2B5EF4-FFF2-40B4-BE49-F238E27FC236}">
                <a16:creationId xmlns:a16="http://schemas.microsoft.com/office/drawing/2014/main" id="{E4D4CE26-6E73-4248-B6A7-E863D165CA1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802438" y="4075113"/>
            <a:ext cx="179387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3" name="Gerade Verbindung 13">
            <a:extLst>
              <a:ext uri="{FF2B5EF4-FFF2-40B4-BE49-F238E27FC236}">
                <a16:creationId xmlns:a16="http://schemas.microsoft.com/office/drawing/2014/main" id="{D70FA6DA-1645-D345-AF74-240998869F2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581400" y="4075113"/>
            <a:ext cx="179387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1754" name="Bild 3" descr="sichtbares Lichtspektrum.png">
            <a:extLst>
              <a:ext uri="{FF2B5EF4-FFF2-40B4-BE49-F238E27FC236}">
                <a16:creationId xmlns:a16="http://schemas.microsoft.com/office/drawing/2014/main" id="{1BD5CBA4-B2C0-E745-99A2-019B3980A4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04"/>
          <a:stretch>
            <a:fillRect/>
          </a:stretch>
        </p:blipFill>
        <p:spPr bwMode="auto">
          <a:xfrm>
            <a:off x="1970088" y="3429000"/>
            <a:ext cx="656431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5" name="Rectangle 35">
            <a:extLst>
              <a:ext uri="{FF2B5EF4-FFF2-40B4-BE49-F238E27FC236}">
                <a16:creationId xmlns:a16="http://schemas.microsoft.com/office/drawing/2014/main" id="{DC3CFEC3-42B9-BC49-805F-FE45175FA1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0950" y="4191000"/>
            <a:ext cx="56673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</a:pPr>
            <a:r>
              <a:rPr lang="de-DE" altLang="de-DE" sz="1200"/>
              <a:t>400 nm        450 nm      500 nm       550 nm       600 nm      650 nm 	      700 nm</a:t>
            </a:r>
          </a:p>
        </p:txBody>
      </p:sp>
      <p:sp>
        <p:nvSpPr>
          <p:cNvPr id="31756" name="Rectangle 35">
            <a:extLst>
              <a:ext uri="{FF2B5EF4-FFF2-40B4-BE49-F238E27FC236}">
                <a16:creationId xmlns:a16="http://schemas.microsoft.com/office/drawing/2014/main" id="{9520BB3D-D8AE-1B4B-83D2-8DCC058FE6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0" y="3433763"/>
            <a:ext cx="12700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de-DE" altLang="de-DE" sz="1400" b="1"/>
              <a:t>Ultraviolett</a:t>
            </a:r>
          </a:p>
        </p:txBody>
      </p:sp>
      <p:sp>
        <p:nvSpPr>
          <p:cNvPr id="31757" name="Rectangle 35">
            <a:extLst>
              <a:ext uri="{FF2B5EF4-FFF2-40B4-BE49-F238E27FC236}">
                <a16:creationId xmlns:a16="http://schemas.microsoft.com/office/drawing/2014/main" id="{8B7923C7-C8D0-E44C-BE3D-55C0B68F6A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3433763"/>
            <a:ext cx="83502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  <a:tab pos="1795463" algn="l"/>
                <a:tab pos="1879600" algn="l"/>
                <a:tab pos="2776538" algn="l"/>
                <a:tab pos="3675063" algn="l"/>
                <a:tab pos="4572000" algn="l"/>
                <a:tab pos="54689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50000"/>
              </a:lnSpc>
            </a:pPr>
            <a:r>
              <a:rPr lang="de-DE" altLang="de-DE" sz="1400" b="1"/>
              <a:t>Infrarot</a:t>
            </a:r>
          </a:p>
        </p:txBody>
      </p:sp>
      <p:cxnSp>
        <p:nvCxnSpPr>
          <p:cNvPr id="31758" name="Gerade Verbindung mit Pfeil 20">
            <a:extLst>
              <a:ext uri="{FF2B5EF4-FFF2-40B4-BE49-F238E27FC236}">
                <a16:creationId xmlns:a16="http://schemas.microsoft.com/office/drawing/2014/main" id="{2B4C469A-668D-FE44-8143-DF8B048AB45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980363" y="3867150"/>
            <a:ext cx="715962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9" name="Gerade Verbindung mit Pfeil 22">
            <a:extLst>
              <a:ext uri="{FF2B5EF4-FFF2-40B4-BE49-F238E27FC236}">
                <a16:creationId xmlns:a16="http://schemas.microsoft.com/office/drawing/2014/main" id="{AEC89067-38F5-5B42-BB41-A7A5FF7BCF13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1731963" y="3867150"/>
            <a:ext cx="835025" cy="63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Rechteck 28">
            <a:extLst>
              <a:ext uri="{FF2B5EF4-FFF2-40B4-BE49-F238E27FC236}">
                <a16:creationId xmlns:a16="http://schemas.microsoft.com/office/drawing/2014/main" id="{8C7711D8-1CD8-D049-BC47-5B95DF2D1652}"/>
              </a:ext>
            </a:extLst>
          </p:cNvPr>
          <p:cNvSpPr/>
          <p:nvPr/>
        </p:nvSpPr>
        <p:spPr bwMode="auto">
          <a:xfrm>
            <a:off x="2590800" y="2303463"/>
            <a:ext cx="4724400" cy="363537"/>
          </a:xfrm>
          <a:prstGeom prst="rect">
            <a:avLst/>
          </a:prstGeom>
          <a:solidFill>
            <a:schemeClr val="bg1">
              <a:lumMod val="85000"/>
            </a:schemeClr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de-DE">
                <a:latin typeface="Arial" pitchFamily="-111" charset="0"/>
                <a:ea typeface="ＭＳ Ｐゴシック" pitchFamily="-111" charset="-128"/>
              </a:rPr>
              <a:t> </a:t>
            </a:r>
          </a:p>
        </p:txBody>
      </p:sp>
      <p:sp>
        <p:nvSpPr>
          <p:cNvPr id="31761" name="Rectangle 35">
            <a:extLst>
              <a:ext uri="{FF2B5EF4-FFF2-40B4-BE49-F238E27FC236}">
                <a16:creationId xmlns:a16="http://schemas.microsoft.com/office/drawing/2014/main" id="{1BC9EFC7-AD09-0546-9FD6-4D7FCEEF8A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2349500"/>
            <a:ext cx="44196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DE" altLang="de-DE" sz="1400" b="1"/>
              <a:t>Das für den Menschen sichtbare Spektrum (Licht) </a:t>
            </a:r>
          </a:p>
        </p:txBody>
      </p:sp>
      <p:sp>
        <p:nvSpPr>
          <p:cNvPr id="31762" name="Text Box 7">
            <a:extLst>
              <a:ext uri="{FF2B5EF4-FFF2-40B4-BE49-F238E27FC236}">
                <a16:creationId xmlns:a16="http://schemas.microsoft.com/office/drawing/2014/main" id="{01B356E7-E3BA-7748-9BBF-48BFF4E7E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303213"/>
            <a:ext cx="1600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>
                <a:ea typeface="ヒラギノ角ゴ Pro W3" panose="020B0300000000000000" pitchFamily="34" charset="-128"/>
              </a:rPr>
              <a:t>ABBILDUNG 5–2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8" charset="0"/>
            <a:ea typeface="ＭＳ Ｐゴシック" pitchFamily="-108" charset="-128"/>
            <a:cs typeface="ＭＳ Ｐゴシック" pitchFamily="-10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8" charset="0"/>
            <a:ea typeface="ＭＳ Ｐゴシック" pitchFamily="-108" charset="-128"/>
            <a:cs typeface="ＭＳ Ｐゴシック" pitchFamily="-108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2151</Words>
  <Application>Microsoft Macintosh PowerPoint</Application>
  <PresentationFormat>Bildschirmpräsentation (4:3)</PresentationFormat>
  <Paragraphs>608</Paragraphs>
  <Slides>46</Slides>
  <Notes>46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46</vt:i4>
      </vt:variant>
    </vt:vector>
  </HeadingPairs>
  <TitlesOfParts>
    <vt:vector size="48" baseType="lpstr">
      <vt:lpstr>Arial</vt:lpstr>
      <vt:lpstr>Leere Präsentation</vt:lpstr>
      <vt:lpstr>Basis | 3 Grundbegriffe der Energie  Beispiele für Energiewandlung</vt:lpstr>
      <vt:lpstr>PowerPoint-Präsentation</vt:lpstr>
      <vt:lpstr>PowerPoint-Präsentation</vt:lpstr>
      <vt:lpstr>PowerPoint-Präsentation</vt:lpstr>
      <vt:lpstr>Mittelstufe | 4 Chemie und Energie Chemische Reaktionen in Batterien und Akkumulatoren</vt:lpstr>
      <vt:lpstr>Mittelstufe | 4 Chemie und Energie Aufbau einer Elektrolysezelle</vt:lpstr>
      <vt:lpstr>Mittelstufe | 4 Chemie und Energie Aufbau eines einfachen Kalorimeters</vt:lpstr>
      <vt:lpstr>Basis | 5 Beleuchtung Verschiedene Leuchtmittel </vt:lpstr>
      <vt:lpstr>Mittelstufe | 5 Beleuchtung Elektromagnetisches Wellenlängenspektrum von Ultraviolett bis Infrarot</vt:lpstr>
      <vt:lpstr>Basis | 5 Beleuchtung Lichtspektren einer Glühlampe und einer weißen LED </vt:lpstr>
      <vt:lpstr>Mittelstufe | 5 Beleuchtung Chemie als Treiber der Entwicklung neuer Materialien für Lichtquellen </vt:lpstr>
      <vt:lpstr>Mittelstufe | 5 Beleuchtung Aufbau einer Halogenlampe | Temperaturzonen im Glaskolben</vt:lpstr>
      <vt:lpstr>Mittelstufe | 5 Beleuchtung Aufbau einer Energiesparlampe</vt:lpstr>
      <vt:lpstr>Oberstufe | 5 Beleuchtung Chemie der Fluoreszenzlampen</vt:lpstr>
      <vt:lpstr>Oberstufe | 5 Beleuchtung Termschema von Quecksilber</vt:lpstr>
      <vt:lpstr>Oberstufe | 5 Beleuchtung Oxidation des Luciferins durch das Enzym Luciferase</vt:lpstr>
      <vt:lpstr>Oberstufe | 5 Beleuchtung Vorteile von LED gegenüber konventionellen Leuchtmitteln</vt:lpstr>
      <vt:lpstr>Oberstufe | 5 Beleuchtung Aufbau einer LED</vt:lpstr>
      <vt:lpstr>Oberstufe | 5 Beleuchtung Diskrete Emissionswellenlängen am Beispiel des Bändermodells </vt:lpstr>
      <vt:lpstr>Oberstufe | 5 Beleuchtung Historische Entwicklung anorganischer Leuchtdioden (LEDs)</vt:lpstr>
      <vt:lpstr>Oberstufe | 5 Beleuchtung Funktionsprinzip von weißen LEDs</vt:lpstr>
      <vt:lpstr>Oberstufe | 5 Beleuchtung Aufbau einer OLED</vt:lpstr>
      <vt:lpstr>Oberstufe | 5 Beleuchtung Aufbau einer OLED – Aktive Matrix</vt:lpstr>
      <vt:lpstr>Basis | 6 Wohnen und Wärme Photovoltaikelemente an Satelliten, Hausfassaden und Verkehrsanlagen</vt:lpstr>
      <vt:lpstr>Oberstufe | 6 Wohnen und Wärme Empfindlichkeitsspektrum eines „Schwarzen Silicium“-Sensors</vt:lpstr>
      <vt:lpstr>Oberstufe | 6 Wohnen und Wärme Aufbau einer Grätzel-Zelle und Schema des Elektronenflusses</vt:lpstr>
      <vt:lpstr>Oberstufe | 6 Wohnen und Wärme Aufbau einer organischen Solarzelle</vt:lpstr>
      <vt:lpstr>Basis | 6 Wohnen und Wärme Solarkocher und Vakuumröhrenkollektor</vt:lpstr>
      <vt:lpstr>Mittelstufe | 6 Wohnen und Wärme Aufbau eines Sonnenkollektors</vt:lpstr>
      <vt:lpstr>Mittelstufe | 6 Wohnen und Wärme Aufbau eines Vakuumröhrenkollektors</vt:lpstr>
      <vt:lpstr>Basis | 6 Wohnen und Wärme Technische Anwendungen von Brennstoffzellen</vt:lpstr>
      <vt:lpstr>Mittelstufe | 6 Wohnen und Wärme  Aufbau einer Direkt-Methanol-Brennstoffzelle</vt:lpstr>
      <vt:lpstr>Mittelstufe | 6 Wohnen und Wärme  Wärmedämmung in Natur und Technik</vt:lpstr>
      <vt:lpstr>Mittelstufe | 6 Wohnen und Wärme  Energieeffizientes Wohnen</vt:lpstr>
      <vt:lpstr>Oberstufe | 6 Wohnen und Wärme Struktur eines Melaminharz-Dämmstoffs und Silikat-Aerogels</vt:lpstr>
      <vt:lpstr>Basis | 7 Mobilität Mobile Unterhaltung unterwegs</vt:lpstr>
      <vt:lpstr>Mittelstufe | 7 Mobilität Spannungsreihe der Metalle</vt:lpstr>
      <vt:lpstr>Mittelstufe | 7 Mobilität Aufbau einer Zink-Kohle-Batterie</vt:lpstr>
      <vt:lpstr>Mittelstufe | 7 Mobilität Verschiedene Batterien und Akkus</vt:lpstr>
      <vt:lpstr>Oberstufe | 7 Mobilität Aufbau eines Li-Ionen-Akkus</vt:lpstr>
      <vt:lpstr>Oberstufe | 7 Mobilität B-Netz Funktelefon und modernes Smart Phone</vt:lpstr>
      <vt:lpstr>Basis | 7 Mobilität Drei Generationen: Materialien in Automobilbau &amp; Luftfahrt</vt:lpstr>
      <vt:lpstr>Mittelstufe | 7 Mobilität Metallschäume und Sandwichstrukturen</vt:lpstr>
      <vt:lpstr>Oberstufe | 7 Mobilität Treibstoffherstellung aus Nachwachsenden Rohstoffen</vt:lpstr>
      <vt:lpstr>Oberstufe | 7 Mobilität So funktioniert Power-to-X: Synthese nach dem Fischer-Tropsch-Verfahren</vt:lpstr>
      <vt:lpstr>Oberstufe | 7 Mobilität Hofmannscher Wasserzersetzungsapparat</vt:lpstr>
    </vt:vector>
  </TitlesOfParts>
  <Manager/>
  <Company>Flad &amp; Flad Communication GmbH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FCI_Chemie - Schlüssel zur Energie von morgen</dc:title>
  <dc:subject>Abbildungen</dc:subject>
  <dc:creator/>
  <cp:keywords/>
  <dc:description/>
  <cp:lastModifiedBy>Microsoft Office User</cp:lastModifiedBy>
  <cp:revision>472</cp:revision>
  <cp:lastPrinted>2011-05-24T11:11:59Z</cp:lastPrinted>
  <dcterms:created xsi:type="dcterms:W3CDTF">2011-05-24T08:07:41Z</dcterms:created>
  <dcterms:modified xsi:type="dcterms:W3CDTF">2020-04-22T10:36:50Z</dcterms:modified>
  <cp:category/>
</cp:coreProperties>
</file>