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8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7559675" cy="5327650"/>
  <p:notesSz cx="6858000" cy="9144000"/>
  <p:defaultTextStyle>
    <a:defPPr>
      <a:defRPr lang="de-DE"/>
    </a:defPPr>
    <a:lvl1pPr marL="0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1pPr>
    <a:lvl2pPr marL="368183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2pPr>
    <a:lvl3pPr marL="736366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3pPr>
    <a:lvl4pPr marL="1104549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4pPr>
    <a:lvl5pPr marL="1472733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5pPr>
    <a:lvl6pPr marL="1840916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6pPr>
    <a:lvl7pPr marL="2209099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7pPr>
    <a:lvl8pPr marL="2577282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8pPr>
    <a:lvl9pPr marL="2945465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C1"/>
    <a:srgbClr val="F3B329"/>
    <a:srgbClr val="FBB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69"/>
    <p:restoredTop sz="94619"/>
  </p:normalViewPr>
  <p:slideViewPr>
    <p:cSldViewPr snapToGrid="0" snapToObjects="1">
      <p:cViewPr varScale="1">
        <p:scale>
          <a:sx n="247" d="100"/>
          <a:sy n="247" d="100"/>
        </p:scale>
        <p:origin x="27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871910"/>
            <a:ext cx="6425724" cy="1854811"/>
          </a:xfrm>
          <a:prstGeom prst="rect">
            <a:avLst/>
          </a:prstGeom>
        </p:spPr>
        <p:txBody>
          <a:bodyPr anchor="b"/>
          <a:lstStyle>
            <a:lvl1pPr algn="ctr">
              <a:defRPr sz="466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2798250"/>
            <a:ext cx="5669756" cy="128628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65"/>
            </a:lvl1pPr>
            <a:lvl2pPr marL="355199" indent="0" algn="ctr">
              <a:buNone/>
              <a:defRPr sz="1554"/>
            </a:lvl2pPr>
            <a:lvl3pPr marL="710397" indent="0" algn="ctr">
              <a:buNone/>
              <a:defRPr sz="1398"/>
            </a:lvl3pPr>
            <a:lvl4pPr marL="1065596" indent="0" algn="ctr">
              <a:buNone/>
              <a:defRPr sz="1243"/>
            </a:lvl4pPr>
            <a:lvl5pPr marL="1420795" indent="0" algn="ctr">
              <a:buNone/>
              <a:defRPr sz="1243"/>
            </a:lvl5pPr>
            <a:lvl6pPr marL="1775993" indent="0" algn="ctr">
              <a:buNone/>
              <a:defRPr sz="1243"/>
            </a:lvl6pPr>
            <a:lvl7pPr marL="2131192" indent="0" algn="ctr">
              <a:buNone/>
              <a:defRPr sz="1243"/>
            </a:lvl7pPr>
            <a:lvl8pPr marL="2486391" indent="0" algn="ctr">
              <a:buNone/>
              <a:defRPr sz="1243"/>
            </a:lvl8pPr>
            <a:lvl9pPr marL="2841589" indent="0" algn="ctr">
              <a:buNone/>
              <a:defRPr sz="124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A9C792C9-CA69-2741-83FE-1FC99D555A40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8748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283649"/>
            <a:ext cx="6520220" cy="10297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1418240"/>
            <a:ext cx="6520220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A9C792C9-CA69-2741-83FE-1FC99D555A40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7969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283648"/>
            <a:ext cx="1630055" cy="4514937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3648"/>
            <a:ext cx="4795669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A9C792C9-CA69-2741-83FE-1FC99D555A40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459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273EE7-3C20-0645-A50E-E17768C9E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563" y="871538"/>
            <a:ext cx="5670550" cy="185578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8C5399A-67E3-B74E-839A-8EDB44535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563" y="2798763"/>
            <a:ext cx="5670550" cy="1285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C1F4FC-C8F1-F846-BCD3-7088347B6B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6746E061-B9AD-894D-B68C-F9F8CA779BE4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DAA89B-FA23-B74D-AC29-A5C332CE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E170F8-6B28-F946-B27B-A50816DA3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665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684ACF-B65D-0E43-A52D-C0534E159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1450" cy="10287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C67630-BD88-0D41-9BFD-D43BBF3C3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113" y="1417638"/>
            <a:ext cx="6521450" cy="3381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5BBA66-E444-F44F-BE15-87CB620369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6746E061-B9AD-894D-B68C-F9F8CA779BE4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FE9E63-2B87-FC41-B0C4-AA9A9C618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76D3B7-370F-764D-92FD-D71594729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719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7120B-6E17-854D-94EF-AE04A25E7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1328738"/>
            <a:ext cx="6519862" cy="22161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0F86562-8A04-6940-994B-D250C07DB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3565525"/>
            <a:ext cx="6519862" cy="1165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CAE5F3-A478-AE4F-8EEC-BA8DFA3F28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6746E061-B9AD-894D-B68C-F9F8CA779BE4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72F676-B451-9A45-93E9-B3B30A35E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7085F7-319A-E544-82F9-AC2C55105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96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4ACD22-988F-DB4F-809A-0F80E3F0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1450" cy="10287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F40617-DE4F-A149-A38C-00DCDC9907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113" y="1417638"/>
            <a:ext cx="3184525" cy="3381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DF14F3-F10F-2F45-B3EE-D27548733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56038" y="1417638"/>
            <a:ext cx="3184525" cy="3381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F10700E-AD33-C546-9EA1-492196CA8F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6746E061-B9AD-894D-B68C-F9F8CA779BE4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E1E7D5C-CE94-6A47-BBFE-C8E7CE5C4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127E2E-8B62-D14B-90A6-59843E68A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432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24572B-BDDA-9046-B9D0-6947DCF48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284163"/>
            <a:ext cx="6519863" cy="10287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75B18E5-6E69-E14D-9DAF-5E248E790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700" y="1306513"/>
            <a:ext cx="319881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47882EF-3D9C-D44A-817B-F3825D458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700" y="1946275"/>
            <a:ext cx="3198813" cy="28622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E08A0A7-8A9E-484C-987C-7D8BFD8B7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27463" y="1306513"/>
            <a:ext cx="321310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48E060D-F917-5D45-B0A1-AF1C08D1B1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7463" y="1946275"/>
            <a:ext cx="3213100" cy="28622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FD81F8A-F3E3-4A45-A20E-1F5C4D20F0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6746E061-B9AD-894D-B68C-F9F8CA779BE4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47FA087-A37D-BE4D-87FE-38B688568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5D8C3F6-B093-5549-AA99-9555F9A63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6406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12ACA-B2B5-314F-A852-8CF7B17A3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1450" cy="10287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D41474-5DD8-AC44-B187-8EE96F78C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6746E061-B9AD-894D-B68C-F9F8CA779BE4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0F859A-EC64-BD46-9F2F-C8FFA3A4A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CBCD3A6-09CB-3643-BBC0-3F6328405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6745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0925B0-121D-2640-8514-D5B56BD4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6746E061-B9AD-894D-B68C-F9F8CA779BE4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62CB8E8-00C4-E343-AB53-AA2CF0518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D1648E-2E48-6D46-8B56-08C88B827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9418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6B06E2-19A0-094B-8CD1-535EE6EAF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355600"/>
            <a:ext cx="2438400" cy="12430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4A3D9A-3043-5842-B199-752600D6A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3100" y="766763"/>
            <a:ext cx="3827463" cy="378618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7E5127-504F-1143-85A1-C56A1806CC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1598613"/>
            <a:ext cx="2438400" cy="29606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8A04DF-DA70-3A4B-B448-0DFC73A06F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6746E061-B9AD-894D-B68C-F9F8CA779BE4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284A07-8A5F-5249-A7E7-A8E21BF18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6C8AB7-01FC-E94A-A6AC-DC3EF3980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58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283649"/>
            <a:ext cx="6520220" cy="10297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1418240"/>
            <a:ext cx="6520220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A9C792C9-CA69-2741-83FE-1FC99D555A40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972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CF1DDE-F98B-E141-B5AA-22A63BD3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355600"/>
            <a:ext cx="2438400" cy="12430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104F81-FEB3-434E-95AC-2BD6EB07D4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13100" y="766763"/>
            <a:ext cx="3827463" cy="3786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AB1C059-865C-8042-A319-A439BADC10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1598613"/>
            <a:ext cx="2438400" cy="29606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F9E9EF-1410-B647-9407-8DE80A4FD8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6746E061-B9AD-894D-B68C-F9F8CA779BE4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80E530-1B79-D54E-9F4E-63110EB6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EA0F154-6CFA-584B-BFE7-3619306E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173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99F2FC-9ACC-B24E-A8D7-F9BB1A470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1450" cy="10287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FC8AD17-B1F8-7D4F-BBF6-1570964CD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9113" y="1417638"/>
            <a:ext cx="6521450" cy="33813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8E9E6C-3BCB-9D49-9377-7E9357288D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6746E061-B9AD-894D-B68C-F9F8CA779BE4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0B74F4-525A-3743-B5BC-DD4AD8E00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309BEB-1AB4-1648-A897-A5641FD93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A324BDC-942B-A541-B2DB-08F7B621F0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10200" y="284163"/>
            <a:ext cx="1630363" cy="4514850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4DBE07-9D7D-6949-97F4-D8A6581195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9113" y="284163"/>
            <a:ext cx="4738687" cy="4514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B8551F-B6DA-5740-9364-62521C48E9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911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6746E061-B9AD-894D-B68C-F9F8CA779BE4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79626A-2DD7-EC47-B8BA-6C9F6C503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03488" y="4938713"/>
            <a:ext cx="2552700" cy="2825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C59321-BD48-F840-B989-840502E9A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38763" y="4938713"/>
            <a:ext cx="1701800" cy="282575"/>
          </a:xfrm>
          <a:prstGeom prst="rect">
            <a:avLst/>
          </a:prstGeom>
        </p:spPr>
        <p:txBody>
          <a:bodyPr/>
          <a:lstStyle/>
          <a:p>
            <a:fld id="{7B275727-CF3B-894E-B7E3-5D52FD2911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07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328214"/>
            <a:ext cx="6520220" cy="2216154"/>
          </a:xfrm>
          <a:prstGeom prst="rect">
            <a:avLst/>
          </a:prstGeom>
        </p:spPr>
        <p:txBody>
          <a:bodyPr anchor="b"/>
          <a:lstStyle>
            <a:lvl1pPr>
              <a:defRPr sz="466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3565334"/>
            <a:ext cx="6520220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5">
                <a:solidFill>
                  <a:schemeClr val="tx1"/>
                </a:solidFill>
              </a:defRPr>
            </a:lvl1pPr>
            <a:lvl2pPr marL="355199" indent="0">
              <a:buNone/>
              <a:defRPr sz="1554">
                <a:solidFill>
                  <a:schemeClr val="tx1">
                    <a:tint val="75000"/>
                  </a:schemeClr>
                </a:solidFill>
              </a:defRPr>
            </a:lvl2pPr>
            <a:lvl3pPr marL="710397" indent="0">
              <a:buNone/>
              <a:defRPr sz="1398">
                <a:solidFill>
                  <a:schemeClr val="tx1">
                    <a:tint val="75000"/>
                  </a:schemeClr>
                </a:solidFill>
              </a:defRPr>
            </a:lvl3pPr>
            <a:lvl4pPr marL="1065596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4pPr>
            <a:lvl5pPr marL="1420795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5pPr>
            <a:lvl6pPr marL="1775993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6pPr>
            <a:lvl7pPr marL="2131192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7pPr>
            <a:lvl8pPr marL="2486391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8pPr>
            <a:lvl9pPr marL="2841589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A9C792C9-CA69-2741-83FE-1FC99D555A40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78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283649"/>
            <a:ext cx="6520220" cy="10297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1418240"/>
            <a:ext cx="3212862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1418240"/>
            <a:ext cx="3212862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A9C792C9-CA69-2741-83FE-1FC99D555A40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08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83649"/>
            <a:ext cx="6520220" cy="10297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306014"/>
            <a:ext cx="3198096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1946072"/>
            <a:ext cx="3198096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306014"/>
            <a:ext cx="3213847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1946072"/>
            <a:ext cx="3213847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A9C792C9-CA69-2741-83FE-1FC99D555A40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81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283649"/>
            <a:ext cx="6520220" cy="10297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A9C792C9-CA69-2741-83FE-1FC99D555A40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878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A9C792C9-CA69-2741-83FE-1FC99D555A40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7936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55177"/>
            <a:ext cx="2438192" cy="1243118"/>
          </a:xfrm>
          <a:prstGeom prst="rect">
            <a:avLst/>
          </a:prstGeom>
        </p:spPr>
        <p:txBody>
          <a:bodyPr anchor="b"/>
          <a:lstStyle>
            <a:lvl1pPr>
              <a:defRPr sz="248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767084"/>
            <a:ext cx="3827085" cy="3786085"/>
          </a:xfrm>
          <a:prstGeom prst="rect">
            <a:avLst/>
          </a:prstGeom>
        </p:spPr>
        <p:txBody>
          <a:bodyPr/>
          <a:lstStyle>
            <a:lvl1pPr>
              <a:defRPr sz="2486"/>
            </a:lvl1pPr>
            <a:lvl2pPr>
              <a:defRPr sz="2175"/>
            </a:lvl2pPr>
            <a:lvl3pPr>
              <a:defRPr sz="1865"/>
            </a:lvl3pPr>
            <a:lvl4pPr>
              <a:defRPr sz="1554"/>
            </a:lvl4pPr>
            <a:lvl5pPr>
              <a:defRPr sz="1554"/>
            </a:lvl5pPr>
            <a:lvl6pPr>
              <a:defRPr sz="1554"/>
            </a:lvl6pPr>
            <a:lvl7pPr>
              <a:defRPr sz="1554"/>
            </a:lvl7pPr>
            <a:lvl8pPr>
              <a:defRPr sz="1554"/>
            </a:lvl8pPr>
            <a:lvl9pPr>
              <a:defRPr sz="1554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598295"/>
            <a:ext cx="2438192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A9C792C9-CA69-2741-83FE-1FC99D555A40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047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55177"/>
            <a:ext cx="2438192" cy="1243118"/>
          </a:xfrm>
          <a:prstGeom prst="rect">
            <a:avLst/>
          </a:prstGeom>
        </p:spPr>
        <p:txBody>
          <a:bodyPr anchor="b"/>
          <a:lstStyle>
            <a:lvl1pPr>
              <a:defRPr sz="248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767084"/>
            <a:ext cx="3827085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86"/>
            </a:lvl1pPr>
            <a:lvl2pPr marL="355199" indent="0">
              <a:buNone/>
              <a:defRPr sz="2175"/>
            </a:lvl2pPr>
            <a:lvl3pPr marL="710397" indent="0">
              <a:buNone/>
              <a:defRPr sz="1865"/>
            </a:lvl3pPr>
            <a:lvl4pPr marL="1065596" indent="0">
              <a:buNone/>
              <a:defRPr sz="1554"/>
            </a:lvl4pPr>
            <a:lvl5pPr marL="1420795" indent="0">
              <a:buNone/>
              <a:defRPr sz="1554"/>
            </a:lvl5pPr>
            <a:lvl6pPr marL="1775993" indent="0">
              <a:buNone/>
              <a:defRPr sz="1554"/>
            </a:lvl6pPr>
            <a:lvl7pPr marL="2131192" indent="0">
              <a:buNone/>
              <a:defRPr sz="1554"/>
            </a:lvl7pPr>
            <a:lvl8pPr marL="2486391" indent="0">
              <a:buNone/>
              <a:defRPr sz="1554"/>
            </a:lvl8pPr>
            <a:lvl9pPr marL="2841589" indent="0">
              <a:buNone/>
              <a:defRPr sz="155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598295"/>
            <a:ext cx="2438192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A9C792C9-CA69-2741-83FE-1FC99D555A40}" type="datetimeFigureOut">
              <a:rPr lang="de-DE" smtClean="0"/>
              <a:t>22.03.18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/>
          <a:lstStyle/>
          <a:p>
            <a:fld id="{5D5A95F4-A479-E543-BE49-29C94F0001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522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4D16539-4E16-0B4A-8CFC-7CAD54A2308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10344" y="258773"/>
            <a:ext cx="1733918" cy="414071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A00D9171-B6CC-4140-81F7-D3501ECF35B1}"/>
              </a:ext>
            </a:extLst>
          </p:cNvPr>
          <p:cNvSpPr/>
          <p:nvPr userDrawn="1"/>
        </p:nvSpPr>
        <p:spPr>
          <a:xfrm>
            <a:off x="719837" y="897877"/>
            <a:ext cx="6120000" cy="180000"/>
          </a:xfrm>
          <a:prstGeom prst="rect">
            <a:avLst/>
          </a:prstGeom>
          <a:solidFill>
            <a:srgbClr val="FFE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echseck 8">
            <a:extLst>
              <a:ext uri="{FF2B5EF4-FFF2-40B4-BE49-F238E27FC236}">
                <a16:creationId xmlns:a16="http://schemas.microsoft.com/office/drawing/2014/main" id="{EF51760F-811F-8F47-AFD6-3295C6398428}"/>
              </a:ext>
            </a:extLst>
          </p:cNvPr>
          <p:cNvSpPr/>
          <p:nvPr userDrawn="1"/>
        </p:nvSpPr>
        <p:spPr>
          <a:xfrm rot="1800000">
            <a:off x="5878444" y="944779"/>
            <a:ext cx="99986" cy="86195"/>
          </a:xfrm>
          <a:prstGeom prst="hexagon">
            <a:avLst/>
          </a:prstGeom>
          <a:noFill/>
          <a:ln>
            <a:solidFill>
              <a:srgbClr val="FBB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20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599" indent="-177599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532798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887997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4" kern="1200">
          <a:solidFill>
            <a:schemeClr val="tx1"/>
          </a:solidFill>
          <a:latin typeface="+mn-lt"/>
          <a:ea typeface="+mn-ea"/>
          <a:cs typeface="+mn-cs"/>
        </a:defRPr>
      </a:lvl3pPr>
      <a:lvl4pPr marL="1243195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8394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93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6B54BD4F-0E43-E542-BA60-722F1378C7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3175"/>
            <a:ext cx="7556500" cy="532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957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Schematische Darstellung der Polyaddition; Beispiel Polyurethan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9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56E6B2B-31F2-A944-AAE5-9F587A412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129" y="1662543"/>
            <a:ext cx="4309326" cy="309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35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effectLst/>
                <a:latin typeface="AvenirNext LT Pro MediumCn" panose="020B0504020202020204" pitchFamily="34" charset="77"/>
              </a:rPr>
              <a:t>S</a:t>
            </a:r>
            <a:r>
              <a:rPr lang="de-DE" sz="1000" dirty="0">
                <a:latin typeface="AvenirNext LT Pro MediumCn" panose="020B0504020202020204" pitchFamily="34" charset="77"/>
              </a:rPr>
              <a:t>chematische Darstellung der Polyaddition; Beispiel Epoxidharz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10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70AAB0A-6D4C-8345-813F-D0BCA9520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022" y="1777306"/>
            <a:ext cx="3861504" cy="278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650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Strukturen wichtiger organischer Farbpigmente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11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598F26C-7636-5B45-A3F6-AD18C0858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709" y="1590094"/>
            <a:ext cx="5497748" cy="320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94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Schematische Darstellung der Polyaddition – Beispiel Epoxidharz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12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D8DEE8B-0117-7A43-B6FD-1F94AD9E9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183" y="1982272"/>
            <a:ext cx="6290569" cy="190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49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Schema des Lackfertigungsablaufs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13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2B5BD87-DEAB-2D45-9321-9E73C0B67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088" y="1554761"/>
            <a:ext cx="4776736" cy="342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978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Lackfertigung früher und heute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14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E862AF4-03E2-1142-A7B8-C1469B8D6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218" y="1693579"/>
            <a:ext cx="4711605" cy="297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850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6" y="1092112"/>
            <a:ext cx="47361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Schematische Darstellung des Lackauftrags durch Sprühen (pneumatisch und elektrostatisch) 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15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DDE35EE-BA19-5F49-8967-24128892F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345" y="1717095"/>
            <a:ext cx="5493790" cy="295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4801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Auswahl verschiedener Druckverfahren nach Qualität und Auflagenhöhe 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16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DD4023B-2E79-6B4F-9943-2368AE73C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654" y="1576756"/>
            <a:ext cx="5652687" cy="330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455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Faktoren, die auf eine Lackschicht bei </a:t>
            </a:r>
            <a:r>
              <a:rPr lang="de-DE" sz="1000" dirty="0" err="1">
                <a:latin typeface="AvenirNext LT Pro MediumCn" panose="020B0504020202020204" pitchFamily="34" charset="77"/>
              </a:rPr>
              <a:t>Bewitterung</a:t>
            </a:r>
            <a:r>
              <a:rPr lang="de-DE" sz="1000" dirty="0">
                <a:latin typeface="AvenirNext LT Pro MediumCn" panose="020B0504020202020204" pitchFamily="34" charset="77"/>
              </a:rPr>
              <a:t> einwirken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17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9FA282C-B6F3-9B4E-B653-FC7B94109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60" y="1537330"/>
            <a:ext cx="5559331" cy="324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841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Typische Stufen der Auto-Serienlackierung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18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EDA7558-25AC-A740-AEEB-26906FABB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566" y="1411781"/>
            <a:ext cx="5752212" cy="353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006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effectLst/>
                <a:latin typeface="AvenirNext LT Pro MediumCn" panose="020B0504020202020204" pitchFamily="34" charset="77"/>
              </a:rPr>
              <a:t>So funktioniert das </a:t>
            </a:r>
            <a:r>
              <a:rPr lang="de-DE" sz="1000" dirty="0"/>
              <a:t>F</a:t>
            </a:r>
            <a:r>
              <a:rPr lang="de-DE" sz="1000" dirty="0">
                <a:latin typeface="AvenirNext LT Pro MediumCn" panose="020B0504020202020204" pitchFamily="34" charset="77"/>
              </a:rPr>
              <a:t>arbensehen</a:t>
            </a:r>
            <a:r>
              <a:rPr lang="de-DE" sz="1000" dirty="0">
                <a:effectLst/>
                <a:latin typeface="AvenirNext LT Pro MediumCn" panose="020B0504020202020204" pitchFamily="34" charset="77"/>
              </a:rPr>
              <a:t> 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03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6E7B840B-9131-284D-9886-586964781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43" y="1466576"/>
            <a:ext cx="5565574" cy="342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58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Lösungsmitteleinsatz bei der Autolackierung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19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668D146-3CC3-4044-823B-B1F4E0ECA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579" y="1395521"/>
            <a:ext cx="4493276" cy="369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339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45907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Schematische Darstellung einer Anlage zur kathodischen Elektrotauchlackierung (KTL)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20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57A9D1E-FAC7-0746-AD27-6B837D8BA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111" y="1637433"/>
            <a:ext cx="5798109" cy="297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586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Schematischer Aufbau einer Mehrschichtlackierung mit Basis- und Klarlack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21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EAC9868-BAB8-D74A-9353-B54E33B31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616" y="1733441"/>
            <a:ext cx="5764169" cy="300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9980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Auf die Mischung kommt es an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22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79334E6-2C67-FA4F-BE70-2CBDCA65D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845" y="1796944"/>
            <a:ext cx="6139734" cy="276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1800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Schema einer Anlage zur Herstellung von </a:t>
            </a:r>
            <a:r>
              <a:rPr lang="de-DE" sz="1000" dirty="0" err="1">
                <a:latin typeface="AvenirNext LT Pro MediumCn" panose="020B0504020202020204" pitchFamily="34" charset="77"/>
              </a:rPr>
              <a:t>Coated</a:t>
            </a:r>
            <a:r>
              <a:rPr lang="de-DE" sz="1000" dirty="0">
                <a:latin typeface="AvenirNext LT Pro MediumCn" panose="020B0504020202020204" pitchFamily="34" charset="77"/>
              </a:rPr>
              <a:t> Coils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23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D91A175-3B72-D146-BD1B-C1BE5D2742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33" y="1831076"/>
            <a:ext cx="6597116" cy="142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903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Beispiele zur Beschichtung von Blechen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24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DC94DB8-54A1-F54A-81CB-516EB384A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290" y="1653014"/>
            <a:ext cx="5828616" cy="297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8644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Wie werden Getränkedosen hergestellt?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25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2AB901A-9945-1F45-AC69-F55BF8CBF0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524" y="1482766"/>
            <a:ext cx="4062498" cy="365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12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Beispiele für strahlenhärtende, acrylsäuremodifizierte Filmbildner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26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D928EEB-FB68-5B4C-857E-633B1F236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187" y="1468342"/>
            <a:ext cx="4995631" cy="328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7438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Schema der Pulverlackierung mit </a:t>
            </a:r>
            <a:r>
              <a:rPr lang="de-DE" sz="1000" dirty="0" err="1">
                <a:latin typeface="AvenirNext LT Pro MediumCn" panose="020B0504020202020204" pitchFamily="34" charset="77"/>
              </a:rPr>
              <a:t>Overspray</a:t>
            </a:r>
            <a:r>
              <a:rPr lang="de-DE" sz="1000" dirty="0">
                <a:latin typeface="AvenirNext LT Pro MediumCn" panose="020B0504020202020204" pitchFamily="34" charset="77"/>
              </a:rPr>
              <a:t>-Rückführung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27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443F2CA-C274-4E41-8A75-9035B4148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014" y="1507443"/>
            <a:ext cx="5251145" cy="33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0534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Prinzip der Wirkung verkappter </a:t>
            </a:r>
            <a:r>
              <a:rPr lang="de-DE" sz="1000" dirty="0" err="1">
                <a:latin typeface="AvenirNext LT Pro MediumCn" panose="020B0504020202020204" pitchFamily="34" charset="77"/>
              </a:rPr>
              <a:t>Polyisocyanate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28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402B974-2863-974D-B3BB-B71447BC7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580" y="1338333"/>
            <a:ext cx="3300317" cy="361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280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Verkaufte </a:t>
            </a:r>
            <a:r>
              <a:rPr lang="de-DE" sz="1000" dirty="0" err="1">
                <a:latin typeface="AvenirNext LT Pro MediumCn" panose="020B0504020202020204" pitchFamily="34" charset="77"/>
              </a:rPr>
              <a:t>Bautenfarben</a:t>
            </a:r>
            <a:r>
              <a:rPr lang="de-DE" sz="1000" dirty="0">
                <a:latin typeface="AvenirNext LT Pro MediumCn" panose="020B0504020202020204" pitchFamily="34" charset="77"/>
              </a:rPr>
              <a:t>, Druckfarben und Lacke in Deutschland 2016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F38A2E6-D7C2-6D45-A7F2-AB653E82E6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368" y="1550051"/>
            <a:ext cx="5216525" cy="353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236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Herkömmliche Oberfläche – selbstreinigende Oberfläche</a:t>
            </a:r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29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02F202F-D13B-F64E-947B-8FADBE014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546" y="1485088"/>
            <a:ext cx="5239033" cy="360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269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Komponenten eines Industrielackes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3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317E73B-4522-3849-BD17-0FD36A5CC7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29" y="1892194"/>
            <a:ext cx="6194950" cy="23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79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Oxidative Selbsthärtung trocknender Öle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4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F3DAF7B-5290-F446-A997-BDA6DD0AF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319" y="1707687"/>
            <a:ext cx="5782932" cy="299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432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Schematische Darstellung der Lackfilmbildung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5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25D44C0-DA63-F246-9713-8255767EE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45" y="1898984"/>
            <a:ext cx="6176036" cy="192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162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Schematische Darstellung der Polymerisation; Beispiel </a:t>
            </a:r>
            <a:r>
              <a:rPr lang="de-DE" sz="1000" dirty="0" err="1">
                <a:latin typeface="AvenirNext LT Pro MediumCn" panose="020B0504020202020204" pitchFamily="34" charset="77"/>
              </a:rPr>
              <a:t>Polyacrylat</a:t>
            </a:r>
            <a:endParaRPr lang="de-DE" sz="1000" dirty="0">
              <a:latin typeface="AvenirNext LT Pro MediumCn" panose="020B0504020202020204" pitchFamily="34" charset="77"/>
            </a:endParaRP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6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970F87F-D813-2749-A47C-088BE982C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728" y="2323869"/>
            <a:ext cx="5462466" cy="128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41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7" y="1092112"/>
            <a:ext cx="377825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Darstellung eines </a:t>
            </a:r>
            <a:r>
              <a:rPr lang="de-DE" sz="1000" dirty="0" err="1">
                <a:latin typeface="AvenirNext LT Pro MediumCn" panose="020B0504020202020204" pitchFamily="34" charset="77"/>
              </a:rPr>
              <a:t>Alkydharzes</a:t>
            </a:r>
            <a:endParaRPr lang="de-DE" sz="1000" dirty="0">
              <a:latin typeface="AvenirNext LT Pro MediumCn" panose="020B0504020202020204" pitchFamily="34" charset="77"/>
            </a:endParaRP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7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C5F64E6-1B73-A647-9D60-3B5EA925A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064" y="1516493"/>
            <a:ext cx="5005729" cy="344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622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75B9689-7552-4F48-8CAE-A0325909B9B0}"/>
              </a:ext>
            </a:extLst>
          </p:cNvPr>
          <p:cNvSpPr/>
          <p:nvPr/>
        </p:nvSpPr>
        <p:spPr>
          <a:xfrm>
            <a:off x="750276" y="1092112"/>
            <a:ext cx="44679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Synthese von Polyestern und Beispiele für die eingesetzten </a:t>
            </a:r>
            <a:r>
              <a:rPr lang="de-DE" sz="1000" dirty="0" err="1">
                <a:latin typeface="AvenirNext LT Pro MediumCn" panose="020B0504020202020204" pitchFamily="34" charset="77"/>
              </a:rPr>
              <a:t>Dicarbonsäuren</a:t>
            </a:r>
            <a:r>
              <a:rPr lang="de-DE" sz="1000" dirty="0">
                <a:latin typeface="AvenirNext LT Pro MediumCn" panose="020B0504020202020204" pitchFamily="34" charset="77"/>
              </a:rPr>
              <a:t> und Alkohole</a:t>
            </a:r>
          </a:p>
          <a:p>
            <a:endParaRPr lang="de-DE" sz="1000" dirty="0">
              <a:effectLst/>
              <a:latin typeface="AvenirNext LT Pro MediumCn" panose="020B0504020202020204" pitchFamily="34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7B536D-95B2-BD46-9CF5-7AA2FCA668D3}"/>
              </a:ext>
            </a:extLst>
          </p:cNvPr>
          <p:cNvSpPr/>
          <p:nvPr/>
        </p:nvSpPr>
        <p:spPr>
          <a:xfrm>
            <a:off x="5933847" y="869689"/>
            <a:ext cx="9382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AvenirNext LT Pro MediumCn" panose="020B0504020202020204" pitchFamily="34" charset="77"/>
              </a:rPr>
              <a:t>ABBILDUNG 8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1C1714F-1780-E043-B54C-7F2DC97CC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747" y="1556296"/>
            <a:ext cx="3286443" cy="351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286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233</Words>
  <Application>Microsoft Macintosh PowerPoint</Application>
  <PresentationFormat>Benutzerdefiniert</PresentationFormat>
  <Paragraphs>58</Paragraphs>
  <Slides>30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30</vt:i4>
      </vt:variant>
    </vt:vector>
  </HeadingPairs>
  <TitlesOfParts>
    <vt:vector size="36" baseType="lpstr">
      <vt:lpstr>Arial</vt:lpstr>
      <vt:lpstr>AvenirNext LT Pro MediumCn</vt:lpstr>
      <vt:lpstr>Calibri</vt:lpstr>
      <vt:lpstr>Calibri Light</vt:lpstr>
      <vt:lpstr>Office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Sabine Seippel</dc:creator>
  <cp:lastModifiedBy>Sabine Seippel</cp:lastModifiedBy>
  <cp:revision>12</cp:revision>
  <dcterms:created xsi:type="dcterms:W3CDTF">2018-03-20T09:14:04Z</dcterms:created>
  <dcterms:modified xsi:type="dcterms:W3CDTF">2018-03-22T13:38:55Z</dcterms:modified>
</cp:coreProperties>
</file>