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3"/>
  </p:notesMasterIdLst>
  <p:sldIdLst>
    <p:sldId id="257" r:id="rId2"/>
  </p:sldIdLst>
  <p:sldSz cx="21674138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20" userDrawn="1">
          <p15:clr>
            <a:srgbClr val="A4A3A4"/>
          </p15:clr>
        </p15:guide>
        <p15:guide id="2" pos="68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8941"/>
    <p:restoredTop sz="94787"/>
  </p:normalViewPr>
  <p:slideViewPr>
    <p:cSldViewPr snapToGrid="0">
      <p:cViewPr>
        <p:scale>
          <a:sx n="58" d="100"/>
          <a:sy n="58" d="100"/>
        </p:scale>
        <p:origin x="-1768" y="448"/>
      </p:cViewPr>
      <p:guideLst>
        <p:guide orient="horz" pos="5120"/>
        <p:guide pos="682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4" d="100"/>
        <a:sy n="94" d="100"/>
      </p:scale>
      <p:origin x="0" y="0"/>
    </p:cViewPr>
  </p:sorterViewPr>
  <p:notesViewPr>
    <p:cSldViewPr snapToGrid="0">
      <p:cViewPr varScale="1">
        <p:scale>
          <a:sx n="102" d="100"/>
          <a:sy n="102" d="100"/>
        </p:scale>
        <p:origin x="3856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89FAE0-6885-6046-B7C7-C582E4FFD806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73EEEB-36DC-6F44-96A9-B85EDB568A7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917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373188" y="1143000"/>
            <a:ext cx="4111625" cy="30861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73EEEB-36DC-6F44-96A9-B85EDB568A7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10099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25561" y="2660416"/>
            <a:ext cx="18423017" cy="5659496"/>
          </a:xfrm>
        </p:spPr>
        <p:txBody>
          <a:bodyPr anchor="b"/>
          <a:lstStyle>
            <a:lvl1pPr algn="ctr">
              <a:defRPr sz="1422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09267" y="8538164"/>
            <a:ext cx="16255604" cy="3924769"/>
          </a:xfrm>
        </p:spPr>
        <p:txBody>
          <a:bodyPr/>
          <a:lstStyle>
            <a:lvl1pPr marL="0" indent="0" algn="ctr">
              <a:buNone/>
              <a:defRPr sz="5689"/>
            </a:lvl1pPr>
            <a:lvl2pPr marL="1083701" indent="0" algn="ctr">
              <a:buNone/>
              <a:defRPr sz="4741"/>
            </a:lvl2pPr>
            <a:lvl3pPr marL="2167402" indent="0" algn="ctr">
              <a:buNone/>
              <a:defRPr sz="4267"/>
            </a:lvl3pPr>
            <a:lvl4pPr marL="3251103" indent="0" algn="ctr">
              <a:buNone/>
              <a:defRPr sz="3792"/>
            </a:lvl4pPr>
            <a:lvl5pPr marL="4334805" indent="0" algn="ctr">
              <a:buNone/>
              <a:defRPr sz="3792"/>
            </a:lvl5pPr>
            <a:lvl6pPr marL="5418506" indent="0" algn="ctr">
              <a:buNone/>
              <a:defRPr sz="3792"/>
            </a:lvl6pPr>
            <a:lvl7pPr marL="6502207" indent="0" algn="ctr">
              <a:buNone/>
              <a:defRPr sz="3792"/>
            </a:lvl7pPr>
            <a:lvl8pPr marL="7585908" indent="0" algn="ctr">
              <a:buNone/>
              <a:defRPr sz="3792"/>
            </a:lvl8pPr>
            <a:lvl9pPr marL="8669609" indent="0" algn="ctr">
              <a:buNone/>
              <a:defRPr sz="3792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552560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134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510556" y="865481"/>
            <a:ext cx="4673486" cy="13776209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90098" y="865481"/>
            <a:ext cx="13749531" cy="13776209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2892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8594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8810" y="4052716"/>
            <a:ext cx="18693944" cy="6762043"/>
          </a:xfrm>
        </p:spPr>
        <p:txBody>
          <a:bodyPr anchor="b"/>
          <a:lstStyle>
            <a:lvl1pPr>
              <a:defRPr sz="14222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8810" y="10878731"/>
            <a:ext cx="18693944" cy="3555999"/>
          </a:xfrm>
        </p:spPr>
        <p:txBody>
          <a:bodyPr/>
          <a:lstStyle>
            <a:lvl1pPr marL="0" indent="0">
              <a:buNone/>
              <a:defRPr sz="5689">
                <a:solidFill>
                  <a:schemeClr val="tx1">
                    <a:tint val="82000"/>
                  </a:schemeClr>
                </a:solidFill>
              </a:defRPr>
            </a:lvl1pPr>
            <a:lvl2pPr marL="1083701" indent="0">
              <a:buNone/>
              <a:defRPr sz="4741">
                <a:solidFill>
                  <a:schemeClr val="tx1">
                    <a:tint val="82000"/>
                  </a:schemeClr>
                </a:solidFill>
              </a:defRPr>
            </a:lvl2pPr>
            <a:lvl3pPr marL="2167402" indent="0">
              <a:buNone/>
              <a:defRPr sz="4267">
                <a:solidFill>
                  <a:schemeClr val="tx1">
                    <a:tint val="82000"/>
                  </a:schemeClr>
                </a:solidFill>
              </a:defRPr>
            </a:lvl3pPr>
            <a:lvl4pPr marL="3251103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4pPr>
            <a:lvl5pPr marL="4334805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5pPr>
            <a:lvl6pPr marL="5418506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6pPr>
            <a:lvl7pPr marL="6502207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7pPr>
            <a:lvl8pPr marL="7585908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8pPr>
            <a:lvl9pPr marL="8669609" indent="0">
              <a:buNone/>
              <a:defRPr sz="3792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962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90097" y="4327407"/>
            <a:ext cx="9211509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532" y="4327407"/>
            <a:ext cx="9211509" cy="1031428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4890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865485"/>
            <a:ext cx="18693944" cy="3142075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2922" y="3984979"/>
            <a:ext cx="9169175" cy="1952977"/>
          </a:xfrm>
        </p:spPr>
        <p:txBody>
          <a:bodyPr anchor="b"/>
          <a:lstStyle>
            <a:lvl1pPr marL="0" indent="0">
              <a:buNone/>
              <a:defRPr sz="5689" b="1"/>
            </a:lvl1pPr>
            <a:lvl2pPr marL="1083701" indent="0">
              <a:buNone/>
              <a:defRPr sz="4741" b="1"/>
            </a:lvl2pPr>
            <a:lvl3pPr marL="2167402" indent="0">
              <a:buNone/>
              <a:defRPr sz="4267" b="1"/>
            </a:lvl3pPr>
            <a:lvl4pPr marL="3251103" indent="0">
              <a:buNone/>
              <a:defRPr sz="3792" b="1"/>
            </a:lvl4pPr>
            <a:lvl5pPr marL="4334805" indent="0">
              <a:buNone/>
              <a:defRPr sz="3792" b="1"/>
            </a:lvl5pPr>
            <a:lvl6pPr marL="5418506" indent="0">
              <a:buNone/>
              <a:defRPr sz="3792" b="1"/>
            </a:lvl6pPr>
            <a:lvl7pPr marL="6502207" indent="0">
              <a:buNone/>
              <a:defRPr sz="3792" b="1"/>
            </a:lvl7pPr>
            <a:lvl8pPr marL="7585908" indent="0">
              <a:buNone/>
              <a:defRPr sz="3792" b="1"/>
            </a:lvl8pPr>
            <a:lvl9pPr marL="8669609" indent="0">
              <a:buNone/>
              <a:defRPr sz="379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92922" y="5937956"/>
            <a:ext cx="9169175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533" y="3984979"/>
            <a:ext cx="9214332" cy="1952977"/>
          </a:xfrm>
        </p:spPr>
        <p:txBody>
          <a:bodyPr anchor="b"/>
          <a:lstStyle>
            <a:lvl1pPr marL="0" indent="0">
              <a:buNone/>
              <a:defRPr sz="5689" b="1"/>
            </a:lvl1pPr>
            <a:lvl2pPr marL="1083701" indent="0">
              <a:buNone/>
              <a:defRPr sz="4741" b="1"/>
            </a:lvl2pPr>
            <a:lvl3pPr marL="2167402" indent="0">
              <a:buNone/>
              <a:defRPr sz="4267" b="1"/>
            </a:lvl3pPr>
            <a:lvl4pPr marL="3251103" indent="0">
              <a:buNone/>
              <a:defRPr sz="3792" b="1"/>
            </a:lvl4pPr>
            <a:lvl5pPr marL="4334805" indent="0">
              <a:buNone/>
              <a:defRPr sz="3792" b="1"/>
            </a:lvl5pPr>
            <a:lvl6pPr marL="5418506" indent="0">
              <a:buNone/>
              <a:defRPr sz="3792" b="1"/>
            </a:lvl6pPr>
            <a:lvl7pPr marL="6502207" indent="0">
              <a:buNone/>
              <a:defRPr sz="3792" b="1"/>
            </a:lvl7pPr>
            <a:lvl8pPr marL="7585908" indent="0">
              <a:buNone/>
              <a:defRPr sz="3792" b="1"/>
            </a:lvl8pPr>
            <a:lvl9pPr marL="8669609" indent="0">
              <a:buNone/>
              <a:defRPr sz="3792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533" y="5937956"/>
            <a:ext cx="9214332" cy="87338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395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65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1196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1083733"/>
            <a:ext cx="6990474" cy="3793067"/>
          </a:xfrm>
        </p:spPr>
        <p:txBody>
          <a:bodyPr anchor="b"/>
          <a:lstStyle>
            <a:lvl1pPr>
              <a:defRPr sz="758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14332" y="2340567"/>
            <a:ext cx="10972532" cy="11552296"/>
          </a:xfrm>
        </p:spPr>
        <p:txBody>
          <a:bodyPr/>
          <a:lstStyle>
            <a:lvl1pPr>
              <a:defRPr sz="7585"/>
            </a:lvl1pPr>
            <a:lvl2pPr>
              <a:defRPr sz="6637"/>
            </a:lvl2pPr>
            <a:lvl3pPr>
              <a:defRPr sz="5689"/>
            </a:lvl3pPr>
            <a:lvl4pPr>
              <a:defRPr sz="4741"/>
            </a:lvl4pPr>
            <a:lvl5pPr>
              <a:defRPr sz="4741"/>
            </a:lvl5pPr>
            <a:lvl6pPr>
              <a:defRPr sz="4741"/>
            </a:lvl6pPr>
            <a:lvl7pPr>
              <a:defRPr sz="4741"/>
            </a:lvl7pPr>
            <a:lvl8pPr>
              <a:defRPr sz="4741"/>
            </a:lvl8pPr>
            <a:lvl9pPr>
              <a:defRPr sz="4741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0" y="4876800"/>
            <a:ext cx="6990474" cy="9034875"/>
          </a:xfrm>
        </p:spPr>
        <p:txBody>
          <a:bodyPr/>
          <a:lstStyle>
            <a:lvl1pPr marL="0" indent="0">
              <a:buNone/>
              <a:defRPr sz="3792"/>
            </a:lvl1pPr>
            <a:lvl2pPr marL="1083701" indent="0">
              <a:buNone/>
              <a:defRPr sz="3318"/>
            </a:lvl2pPr>
            <a:lvl3pPr marL="2167402" indent="0">
              <a:buNone/>
              <a:defRPr sz="2844"/>
            </a:lvl3pPr>
            <a:lvl4pPr marL="3251103" indent="0">
              <a:buNone/>
              <a:defRPr sz="2370"/>
            </a:lvl4pPr>
            <a:lvl5pPr marL="4334805" indent="0">
              <a:buNone/>
              <a:defRPr sz="2370"/>
            </a:lvl5pPr>
            <a:lvl6pPr marL="5418506" indent="0">
              <a:buNone/>
              <a:defRPr sz="2370"/>
            </a:lvl6pPr>
            <a:lvl7pPr marL="6502207" indent="0">
              <a:buNone/>
              <a:defRPr sz="2370"/>
            </a:lvl7pPr>
            <a:lvl8pPr marL="7585908" indent="0">
              <a:buNone/>
              <a:defRPr sz="2370"/>
            </a:lvl8pPr>
            <a:lvl9pPr marL="8669609" indent="0">
              <a:buNone/>
              <a:defRPr sz="237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7369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2920" y="1083733"/>
            <a:ext cx="6990474" cy="3793067"/>
          </a:xfrm>
        </p:spPr>
        <p:txBody>
          <a:bodyPr anchor="b"/>
          <a:lstStyle>
            <a:lvl1pPr>
              <a:defRPr sz="7585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14332" y="2340567"/>
            <a:ext cx="10972532" cy="11552296"/>
          </a:xfrm>
        </p:spPr>
        <p:txBody>
          <a:bodyPr anchor="t"/>
          <a:lstStyle>
            <a:lvl1pPr marL="0" indent="0">
              <a:buNone/>
              <a:defRPr sz="7585"/>
            </a:lvl1pPr>
            <a:lvl2pPr marL="1083701" indent="0">
              <a:buNone/>
              <a:defRPr sz="6637"/>
            </a:lvl2pPr>
            <a:lvl3pPr marL="2167402" indent="0">
              <a:buNone/>
              <a:defRPr sz="5689"/>
            </a:lvl3pPr>
            <a:lvl4pPr marL="3251103" indent="0">
              <a:buNone/>
              <a:defRPr sz="4741"/>
            </a:lvl4pPr>
            <a:lvl5pPr marL="4334805" indent="0">
              <a:buNone/>
              <a:defRPr sz="4741"/>
            </a:lvl5pPr>
            <a:lvl6pPr marL="5418506" indent="0">
              <a:buNone/>
              <a:defRPr sz="4741"/>
            </a:lvl6pPr>
            <a:lvl7pPr marL="6502207" indent="0">
              <a:buNone/>
              <a:defRPr sz="4741"/>
            </a:lvl7pPr>
            <a:lvl8pPr marL="7585908" indent="0">
              <a:buNone/>
              <a:defRPr sz="4741"/>
            </a:lvl8pPr>
            <a:lvl9pPr marL="8669609" indent="0">
              <a:buNone/>
              <a:defRPr sz="4741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92920" y="4876800"/>
            <a:ext cx="6990474" cy="9034875"/>
          </a:xfrm>
        </p:spPr>
        <p:txBody>
          <a:bodyPr/>
          <a:lstStyle>
            <a:lvl1pPr marL="0" indent="0">
              <a:buNone/>
              <a:defRPr sz="3792"/>
            </a:lvl1pPr>
            <a:lvl2pPr marL="1083701" indent="0">
              <a:buNone/>
              <a:defRPr sz="3318"/>
            </a:lvl2pPr>
            <a:lvl3pPr marL="2167402" indent="0">
              <a:buNone/>
              <a:defRPr sz="2844"/>
            </a:lvl3pPr>
            <a:lvl4pPr marL="3251103" indent="0">
              <a:buNone/>
              <a:defRPr sz="2370"/>
            </a:lvl4pPr>
            <a:lvl5pPr marL="4334805" indent="0">
              <a:buNone/>
              <a:defRPr sz="2370"/>
            </a:lvl5pPr>
            <a:lvl6pPr marL="5418506" indent="0">
              <a:buNone/>
              <a:defRPr sz="2370"/>
            </a:lvl6pPr>
            <a:lvl7pPr marL="6502207" indent="0">
              <a:buNone/>
              <a:defRPr sz="2370"/>
            </a:lvl7pPr>
            <a:lvl8pPr marL="7585908" indent="0">
              <a:buNone/>
              <a:defRPr sz="2370"/>
            </a:lvl8pPr>
            <a:lvl9pPr marL="8669609" indent="0">
              <a:buNone/>
              <a:defRPr sz="237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926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90097" y="865485"/>
            <a:ext cx="18693944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90097" y="4327407"/>
            <a:ext cx="18693944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90097" y="15066908"/>
            <a:ext cx="4876681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8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6554D2D-3583-3942-870C-21A54CDE930F}" type="datetimeFigureOut">
              <a:rPr lang="de-DE" smtClean="0"/>
              <a:t>31.12.25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179558" y="15066908"/>
            <a:ext cx="7315022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8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07360" y="15066908"/>
            <a:ext cx="4876681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844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47DEF-8F1E-C84C-A098-F5B966641BB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940096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2167402" rtl="0" eaLnBrk="1" latinLnBrk="0" hangingPunct="1">
        <a:lnSpc>
          <a:spcPct val="90000"/>
        </a:lnSpc>
        <a:spcBef>
          <a:spcPct val="0"/>
        </a:spcBef>
        <a:buNone/>
        <a:defRPr sz="1042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1851" indent="-541851" algn="l" defTabSz="2167402" rtl="0" eaLnBrk="1" latinLnBrk="0" hangingPunct="1">
        <a:lnSpc>
          <a:spcPct val="90000"/>
        </a:lnSpc>
        <a:spcBef>
          <a:spcPts val="2370"/>
        </a:spcBef>
        <a:buFont typeface="Arial" panose="020B0604020202020204" pitchFamily="34" charset="0"/>
        <a:buChar char="•"/>
        <a:defRPr sz="6637" kern="1200">
          <a:solidFill>
            <a:schemeClr val="tx1"/>
          </a:solidFill>
          <a:latin typeface="+mn-lt"/>
          <a:ea typeface="+mn-ea"/>
          <a:cs typeface="+mn-cs"/>
        </a:defRPr>
      </a:lvl1pPr>
      <a:lvl2pPr marL="1625552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5689" kern="1200">
          <a:solidFill>
            <a:schemeClr val="tx1"/>
          </a:solidFill>
          <a:latin typeface="+mn-lt"/>
          <a:ea typeface="+mn-ea"/>
          <a:cs typeface="+mn-cs"/>
        </a:defRPr>
      </a:lvl2pPr>
      <a:lvl3pPr marL="2709253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741" kern="1200">
          <a:solidFill>
            <a:schemeClr val="tx1"/>
          </a:solidFill>
          <a:latin typeface="+mn-lt"/>
          <a:ea typeface="+mn-ea"/>
          <a:cs typeface="+mn-cs"/>
        </a:defRPr>
      </a:lvl3pPr>
      <a:lvl4pPr marL="3792954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4pPr>
      <a:lvl5pPr marL="4876655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5pPr>
      <a:lvl6pPr marL="5960356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6pPr>
      <a:lvl7pPr marL="7044058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7pPr>
      <a:lvl8pPr marL="8127759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8pPr>
      <a:lvl9pPr marL="9211460" indent="-541851" algn="l" defTabSz="2167402" rtl="0" eaLnBrk="1" latinLnBrk="0" hangingPunct="1">
        <a:lnSpc>
          <a:spcPct val="90000"/>
        </a:lnSpc>
        <a:spcBef>
          <a:spcPts val="1185"/>
        </a:spcBef>
        <a:buFont typeface="Arial" panose="020B0604020202020204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1083701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2pPr>
      <a:lvl3pPr marL="2167402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3pPr>
      <a:lvl4pPr marL="3251103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4pPr>
      <a:lvl5pPr marL="4334805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5pPr>
      <a:lvl6pPr marL="5418506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6pPr>
      <a:lvl7pPr marL="6502207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7pPr>
      <a:lvl8pPr marL="7585908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8pPr>
      <a:lvl9pPr marL="8669609" algn="l" defTabSz="2167402" rtl="0" eaLnBrk="1" latinLnBrk="0" hangingPunct="1">
        <a:defRPr sz="42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urzelinks.de/CC-BY-SA-30-DE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Farbigkeit, Screenshot, Kunst enthält.&#10;&#10;KI-generierte Inhalte können fehlerhaft sein.">
            <a:extLst>
              <a:ext uri="{FF2B5EF4-FFF2-40B4-BE49-F238E27FC236}">
                <a16:creationId xmlns:a16="http://schemas.microsoft.com/office/drawing/2014/main" id="{435E3D4D-429A-15EB-DB0D-F28A0BFBCE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14" y="221752"/>
            <a:ext cx="2600945" cy="988359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A8BDD1E0-53A8-306D-9D0B-8355803C6478}"/>
              </a:ext>
            </a:extLst>
          </p:cNvPr>
          <p:cNvSpPr txBox="1"/>
          <p:nvPr/>
        </p:nvSpPr>
        <p:spPr>
          <a:xfrm>
            <a:off x="5062654" y="283746"/>
            <a:ext cx="122217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/>
              <a:t>Möglichkeiten des Einsatzes des Chatbots</a:t>
            </a:r>
          </a:p>
          <a:p>
            <a:pPr algn="ctr"/>
            <a:r>
              <a:rPr lang="de-DE" sz="2400" b="1" dirty="0"/>
              <a:t> im sprachsensiblen Unterricht</a:t>
            </a:r>
          </a:p>
          <a:p>
            <a:pPr algn="ctr"/>
            <a:r>
              <a:rPr lang="de-DE" sz="2400" dirty="0"/>
              <a:t>(Stand: 02.01.2026 – V. 0.1)</a:t>
            </a:r>
          </a:p>
        </p:txBody>
      </p:sp>
      <p:pic>
        <p:nvPicPr>
          <p:cNvPr id="21" name="Grafik 20" descr="Ein Bild, das Schrift, Grafiken, Grafikdesign, Symbol enthält.&#10;&#10;Automatisch generierte Beschreibung">
            <a:extLst>
              <a:ext uri="{FF2B5EF4-FFF2-40B4-BE49-F238E27FC236}">
                <a16:creationId xmlns:a16="http://schemas.microsoft.com/office/drawing/2014/main" id="{F0AFA38B-1431-1E24-9DC4-0A41810AAA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314" y="15328164"/>
            <a:ext cx="3030226" cy="759598"/>
          </a:xfrm>
          <a:prstGeom prst="rect">
            <a:avLst/>
          </a:prstGeom>
        </p:spPr>
      </p:pic>
      <p:pic>
        <p:nvPicPr>
          <p:cNvPr id="4" name="Grafik 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F2C80993-5B48-13B7-6D30-9B3E4B9ED8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7369" y="15810663"/>
            <a:ext cx="670560" cy="235585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9A5A2921-0ED7-ECB3-2F18-C371C9E711CB}"/>
              </a:ext>
            </a:extLst>
          </p:cNvPr>
          <p:cNvSpPr txBox="1"/>
          <p:nvPr/>
        </p:nvSpPr>
        <p:spPr>
          <a:xfrm>
            <a:off x="17919451" y="15750693"/>
            <a:ext cx="282791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Alexander König, 2025, mit KI-Unterstützung, CC BY-SA 3.0 DE,</a:t>
            </a:r>
            <a:endParaRPr lang="de-DE" sz="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de-DE" sz="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https://kurzelinks.de/CC-BY-SA-30-DE</a:t>
            </a:r>
            <a:r>
              <a:rPr lang="de-DE" sz="8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de-DE" sz="8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7700D35-DA09-FA26-05D0-4D24FDB08DC0}"/>
              </a:ext>
            </a:extLst>
          </p:cNvPr>
          <p:cNvSpPr txBox="1"/>
          <p:nvPr/>
        </p:nvSpPr>
        <p:spPr>
          <a:xfrm>
            <a:off x="2303400" y="2408440"/>
            <a:ext cx="34114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Chatbots helfen dir, präzise Übersetzungen von Redewendungen zu erhalten. Sie können den Zusammenhang berücksichtigen, nicht nur die wortwörtliche Bedeutung.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17" name="Abgerundetes Rechteck 16">
            <a:extLst>
              <a:ext uri="{FF2B5EF4-FFF2-40B4-BE49-F238E27FC236}">
                <a16:creationId xmlns:a16="http://schemas.microsoft.com/office/drawing/2014/main" id="{C5DF44C4-1107-C3F6-C7BF-02D40C53CDFC}"/>
              </a:ext>
            </a:extLst>
          </p:cNvPr>
          <p:cNvSpPr/>
          <p:nvPr/>
        </p:nvSpPr>
        <p:spPr>
          <a:xfrm>
            <a:off x="2298197" y="1681697"/>
            <a:ext cx="3402249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Kontextbezogene </a:t>
            </a: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Übersetzungen</a:t>
            </a:r>
          </a:p>
        </p:txBody>
      </p:sp>
      <p:sp>
        <p:nvSpPr>
          <p:cNvPr id="19" name="Abgerundetes Rechteck 18">
            <a:extLst>
              <a:ext uri="{FF2B5EF4-FFF2-40B4-BE49-F238E27FC236}">
                <a16:creationId xmlns:a16="http://schemas.microsoft.com/office/drawing/2014/main" id="{15F76819-FD35-7422-1714-8D11FDF40A27}"/>
              </a:ext>
            </a:extLst>
          </p:cNvPr>
          <p:cNvSpPr/>
          <p:nvPr/>
        </p:nvSpPr>
        <p:spPr>
          <a:xfrm>
            <a:off x="587827" y="4561735"/>
            <a:ext cx="3411495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Verbesserung der Schreibkompetenz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F905DB58-BC66-932F-7CBE-4792F2961383}"/>
              </a:ext>
            </a:extLst>
          </p:cNvPr>
          <p:cNvSpPr txBox="1"/>
          <p:nvPr/>
        </p:nvSpPr>
        <p:spPr>
          <a:xfrm>
            <a:off x="587827" y="5280530"/>
            <a:ext cx="34114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Du kannst deine Texte in der Partnersprache einfügen und um  Rückmeldung zur Grammatik, Zeichensetzung und </a:t>
            </a:r>
            <a:r>
              <a:rPr lang="de-DE" dirty="0" err="1"/>
              <a:t>Verstän-dlichkeit</a:t>
            </a:r>
            <a:r>
              <a:rPr lang="de-DE" dirty="0"/>
              <a:t> bitten.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26" name="Abgerundetes Rechteck 25">
            <a:extLst>
              <a:ext uri="{FF2B5EF4-FFF2-40B4-BE49-F238E27FC236}">
                <a16:creationId xmlns:a16="http://schemas.microsoft.com/office/drawing/2014/main" id="{FD55F68B-1CB8-5653-1FFA-127E9A5F77F7}"/>
              </a:ext>
            </a:extLst>
          </p:cNvPr>
          <p:cNvSpPr/>
          <p:nvPr/>
        </p:nvSpPr>
        <p:spPr>
          <a:xfrm>
            <a:off x="652096" y="7787441"/>
            <a:ext cx="3413226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Überwindung von Schreibblockaden</a:t>
            </a:r>
          </a:p>
        </p:txBody>
      </p:sp>
      <p:sp>
        <p:nvSpPr>
          <p:cNvPr id="35" name="Textfeld 34">
            <a:extLst>
              <a:ext uri="{FF2B5EF4-FFF2-40B4-BE49-F238E27FC236}">
                <a16:creationId xmlns:a16="http://schemas.microsoft.com/office/drawing/2014/main" id="{3A04D45E-F456-4171-9C15-7ADB41F15BEB}"/>
              </a:ext>
            </a:extLst>
          </p:cNvPr>
          <p:cNvSpPr txBox="1"/>
          <p:nvPr/>
        </p:nvSpPr>
        <p:spPr>
          <a:xfrm>
            <a:off x="587827" y="8476885"/>
            <a:ext cx="3477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/>
              <a:t>Sie unterstützten dich beim Brainstorming, bei der Erstellung von Gliederungen oder geben dir Impulse beim Schreiben.</a:t>
            </a:r>
            <a:endParaRPr lang="de-DE" altLang="de-DE" dirty="0">
              <a:latin typeface="Arial" panose="020B0604020202020204" pitchFamily="34" charset="0"/>
            </a:endParaRPr>
          </a:p>
        </p:txBody>
      </p:sp>
      <p:sp>
        <p:nvSpPr>
          <p:cNvPr id="36" name="Abgerundetes Rechteck 35">
            <a:extLst>
              <a:ext uri="{FF2B5EF4-FFF2-40B4-BE49-F238E27FC236}">
                <a16:creationId xmlns:a16="http://schemas.microsoft.com/office/drawing/2014/main" id="{A0583D68-0468-EE80-7A9C-F981571B61D6}"/>
              </a:ext>
            </a:extLst>
          </p:cNvPr>
          <p:cNvSpPr/>
          <p:nvPr/>
        </p:nvSpPr>
        <p:spPr>
          <a:xfrm>
            <a:off x="657649" y="10157393"/>
            <a:ext cx="3411495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Wortschatzerklärungen mit Beispielen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99EBE409-B6F2-543B-23F1-3260909AE780}"/>
              </a:ext>
            </a:extLst>
          </p:cNvPr>
          <p:cNvSpPr txBox="1"/>
          <p:nvPr/>
        </p:nvSpPr>
        <p:spPr>
          <a:xfrm>
            <a:off x="672098" y="10873942"/>
            <a:ext cx="34774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Chatbots erklären dir neue Wörter und Fachbegriffe auf jedem Niveau. Zusätzlich liefern sie dir alltagsnahe Anwendungs-beispiele.</a:t>
            </a:r>
            <a:endParaRPr lang="de-DE" altLang="de-DE" dirty="0">
              <a:latin typeface="Helvetica" pitchFamily="2" charset="0"/>
            </a:endParaRPr>
          </a:p>
        </p:txBody>
      </p:sp>
      <p:sp>
        <p:nvSpPr>
          <p:cNvPr id="38" name="Abgerundetes Rechteck 37">
            <a:extLst>
              <a:ext uri="{FF2B5EF4-FFF2-40B4-BE49-F238E27FC236}">
                <a16:creationId xmlns:a16="http://schemas.microsoft.com/office/drawing/2014/main" id="{707B5A63-BF4B-50C4-AEFD-F054070E8CAF}"/>
              </a:ext>
            </a:extLst>
          </p:cNvPr>
          <p:cNvSpPr/>
          <p:nvPr/>
        </p:nvSpPr>
        <p:spPr>
          <a:xfrm>
            <a:off x="2235714" y="13170668"/>
            <a:ext cx="3411495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Individuelle Lernaktivitäten erstellen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249764BA-D61B-8C20-4CA2-949C98E32BF0}"/>
              </a:ext>
            </a:extLst>
          </p:cNvPr>
          <p:cNvSpPr txBox="1"/>
          <p:nvPr/>
        </p:nvSpPr>
        <p:spPr>
          <a:xfrm>
            <a:off x="2235714" y="13880231"/>
            <a:ext cx="34774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Sie erstellen dir interaktive Grammatik- oder Wortschatz-übungen  passend zu deinem Sprachniveau oder zu den Lernzielen der Unterrichts-einheit.</a:t>
            </a:r>
            <a:endParaRPr lang="de-DE" altLang="de-DE" dirty="0">
              <a:latin typeface="Helvetica" pitchFamily="2" charset="0"/>
            </a:endParaRPr>
          </a:p>
        </p:txBody>
      </p:sp>
      <p:sp>
        <p:nvSpPr>
          <p:cNvPr id="40" name="Abgerundetes Rechteck 39">
            <a:extLst>
              <a:ext uri="{FF2B5EF4-FFF2-40B4-BE49-F238E27FC236}">
                <a16:creationId xmlns:a16="http://schemas.microsoft.com/office/drawing/2014/main" id="{4891DCBB-38CC-1BAC-6FAC-5785D8265EFB}"/>
              </a:ext>
            </a:extLst>
          </p:cNvPr>
          <p:cNvSpPr/>
          <p:nvPr/>
        </p:nvSpPr>
        <p:spPr>
          <a:xfrm>
            <a:off x="16784269" y="10009020"/>
            <a:ext cx="3411495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Differenzierung im Unterricht</a:t>
            </a:r>
          </a:p>
        </p:txBody>
      </p:sp>
      <p:sp>
        <p:nvSpPr>
          <p:cNvPr id="42" name="Textfeld 41">
            <a:extLst>
              <a:ext uri="{FF2B5EF4-FFF2-40B4-BE49-F238E27FC236}">
                <a16:creationId xmlns:a16="http://schemas.microsoft.com/office/drawing/2014/main" id="{01980167-1DF1-857A-AA79-89A02AC0289F}"/>
              </a:ext>
            </a:extLst>
          </p:cNvPr>
          <p:cNvSpPr txBox="1"/>
          <p:nvPr/>
        </p:nvSpPr>
        <p:spPr>
          <a:xfrm>
            <a:off x="16756793" y="10768982"/>
            <a:ext cx="34774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Chatbots können dir helfen, deinen Wortschatz zu erweitern, indem du sie bittest, alternative Begriffe und Wendungen für dich zu finden.</a:t>
            </a:r>
            <a:endParaRPr lang="de-DE" altLang="de-DE" dirty="0">
              <a:latin typeface="Helvetica" pitchFamily="2" charset="0"/>
            </a:endParaRPr>
          </a:p>
        </p:txBody>
      </p:sp>
      <p:sp>
        <p:nvSpPr>
          <p:cNvPr id="43" name="Abgerundetes Rechteck 42">
            <a:extLst>
              <a:ext uri="{FF2B5EF4-FFF2-40B4-BE49-F238E27FC236}">
                <a16:creationId xmlns:a16="http://schemas.microsoft.com/office/drawing/2014/main" id="{60FA29EE-8E61-1B64-5C7B-4ACD26AA2C27}"/>
              </a:ext>
            </a:extLst>
          </p:cNvPr>
          <p:cNvSpPr/>
          <p:nvPr/>
        </p:nvSpPr>
        <p:spPr>
          <a:xfrm>
            <a:off x="15834739" y="13186840"/>
            <a:ext cx="3411495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Synonyme und Antonyme erkunden</a:t>
            </a:r>
          </a:p>
        </p:txBody>
      </p:sp>
      <p:sp>
        <p:nvSpPr>
          <p:cNvPr id="44" name="Textfeld 43">
            <a:extLst>
              <a:ext uri="{FF2B5EF4-FFF2-40B4-BE49-F238E27FC236}">
                <a16:creationId xmlns:a16="http://schemas.microsoft.com/office/drawing/2014/main" id="{C19D7CAE-796B-298F-907C-98B8FD746ACE}"/>
              </a:ext>
            </a:extLst>
          </p:cNvPr>
          <p:cNvSpPr txBox="1"/>
          <p:nvPr/>
        </p:nvSpPr>
        <p:spPr>
          <a:xfrm>
            <a:off x="15834739" y="13912731"/>
            <a:ext cx="347749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Sie helfen dir dein Sprach-verständnis zu erweitern und Begriffe präzise zu bestimmen, indem du Wörtern mit gleicher oder gegenteiliger Bedeutung fragst.</a:t>
            </a:r>
            <a:endParaRPr lang="de-DE" altLang="de-DE" dirty="0">
              <a:latin typeface="Helvetica" pitchFamily="2" charset="0"/>
            </a:endParaRPr>
          </a:p>
        </p:txBody>
      </p:sp>
      <p:sp>
        <p:nvSpPr>
          <p:cNvPr id="58" name="Abgerundetes Rechteck 57">
            <a:extLst>
              <a:ext uri="{FF2B5EF4-FFF2-40B4-BE49-F238E27FC236}">
                <a16:creationId xmlns:a16="http://schemas.microsoft.com/office/drawing/2014/main" id="{E4C3DF95-6FDC-853F-BE0E-81606A198EE8}"/>
              </a:ext>
            </a:extLst>
          </p:cNvPr>
          <p:cNvSpPr/>
          <p:nvPr/>
        </p:nvSpPr>
        <p:spPr>
          <a:xfrm>
            <a:off x="15863638" y="1728105"/>
            <a:ext cx="3402249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Üben mit simulierten Gesprächen</a:t>
            </a:r>
          </a:p>
        </p:txBody>
      </p:sp>
      <p:sp>
        <p:nvSpPr>
          <p:cNvPr id="59" name="Textfeld 58">
            <a:extLst>
              <a:ext uri="{FF2B5EF4-FFF2-40B4-BE49-F238E27FC236}">
                <a16:creationId xmlns:a16="http://schemas.microsoft.com/office/drawing/2014/main" id="{15D17318-25B9-101A-8AB3-A7C0F24E553C}"/>
              </a:ext>
            </a:extLst>
          </p:cNvPr>
          <p:cNvSpPr txBox="1"/>
          <p:nvPr/>
        </p:nvSpPr>
        <p:spPr>
          <a:xfrm>
            <a:off x="16744900" y="5304650"/>
            <a:ext cx="34114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Du kannst mit manchen Chatbots auch sprechen, um Aussprache und Sprach-flüssigkeit zu verbessern.</a:t>
            </a:r>
            <a:endParaRPr lang="de-DE" altLang="de-DE" dirty="0">
              <a:latin typeface="Helvetica" pitchFamily="2" charset="0"/>
            </a:endParaRPr>
          </a:p>
        </p:txBody>
      </p:sp>
      <p:sp>
        <p:nvSpPr>
          <p:cNvPr id="60" name="Abgerundetes Rechteck 59">
            <a:extLst>
              <a:ext uri="{FF2B5EF4-FFF2-40B4-BE49-F238E27FC236}">
                <a16:creationId xmlns:a16="http://schemas.microsoft.com/office/drawing/2014/main" id="{6C73EDF5-7640-D594-7FB8-7698FF93FD5B}"/>
              </a:ext>
            </a:extLst>
          </p:cNvPr>
          <p:cNvSpPr/>
          <p:nvPr/>
        </p:nvSpPr>
        <p:spPr>
          <a:xfrm>
            <a:off x="16739697" y="4577907"/>
            <a:ext cx="3402249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 Sprach- und Hörverstehen mit Voice-Chat</a:t>
            </a:r>
          </a:p>
        </p:txBody>
      </p:sp>
      <p:sp>
        <p:nvSpPr>
          <p:cNvPr id="69" name="Textfeld 68">
            <a:extLst>
              <a:ext uri="{FF2B5EF4-FFF2-40B4-BE49-F238E27FC236}">
                <a16:creationId xmlns:a16="http://schemas.microsoft.com/office/drawing/2014/main" id="{72BFC989-00C1-1721-AF34-809B11F23132}"/>
              </a:ext>
            </a:extLst>
          </p:cNvPr>
          <p:cNvSpPr txBox="1"/>
          <p:nvPr/>
        </p:nvSpPr>
        <p:spPr>
          <a:xfrm>
            <a:off x="16761996" y="8514184"/>
            <a:ext cx="3411495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latin typeface="Helvetica" pitchFamily="2" charset="0"/>
              </a:rPr>
              <a:t>Sie unterstützten dich bei Storytelling-Projekten, indem sie Erzählbausteine oder passendes Bildmaterial generieren.</a:t>
            </a:r>
            <a:endParaRPr lang="de-DE" altLang="de-DE" dirty="0">
              <a:solidFill>
                <a:srgbClr val="000000"/>
              </a:solidFill>
              <a:latin typeface="Helvetica" pitchFamily="2" charset="0"/>
            </a:endParaRPr>
          </a:p>
        </p:txBody>
      </p:sp>
      <p:sp>
        <p:nvSpPr>
          <p:cNvPr id="70" name="Abgerundetes Rechteck 69">
            <a:extLst>
              <a:ext uri="{FF2B5EF4-FFF2-40B4-BE49-F238E27FC236}">
                <a16:creationId xmlns:a16="http://schemas.microsoft.com/office/drawing/2014/main" id="{63FE3FB8-F6D1-BE1E-0BCC-562D731472F9}"/>
              </a:ext>
            </a:extLst>
          </p:cNvPr>
          <p:cNvSpPr/>
          <p:nvPr/>
        </p:nvSpPr>
        <p:spPr>
          <a:xfrm>
            <a:off x="16756793" y="7787441"/>
            <a:ext cx="3402249" cy="6803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>
                <a:solidFill>
                  <a:schemeClr val="tx1"/>
                </a:solidFill>
                <a:latin typeface="Helvetica" pitchFamily="2" charset="0"/>
                <a:cs typeface="Calibri" panose="020F0502020204030204" pitchFamily="34" charset="0"/>
              </a:rPr>
              <a:t>Digitale Geschichten erstellen</a:t>
            </a:r>
            <a:endParaRPr lang="de-DE" altLang="de-DE" sz="2000" b="1" dirty="0">
              <a:solidFill>
                <a:schemeClr val="tx1"/>
              </a:solidFill>
              <a:latin typeface="Helvetica" pitchFamily="2" charset="0"/>
              <a:cs typeface="Calibri" panose="020F0502020204030204" pitchFamily="34" charset="0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48984FB-555F-CF4E-0913-2970B0441FEA}"/>
              </a:ext>
            </a:extLst>
          </p:cNvPr>
          <p:cNvSpPr txBox="1"/>
          <p:nvPr/>
        </p:nvSpPr>
        <p:spPr>
          <a:xfrm>
            <a:off x="15834739" y="2403828"/>
            <a:ext cx="344559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de-DE" dirty="0">
                <a:solidFill>
                  <a:srgbClr val="000000"/>
                </a:solidFill>
                <a:latin typeface="Helvetica" pitchFamily="2" charset="0"/>
              </a:rPr>
              <a:t>Nutze Chatbots als </a:t>
            </a:r>
            <a:r>
              <a:rPr lang="de-DE" dirty="0" err="1">
                <a:solidFill>
                  <a:srgbClr val="000000"/>
                </a:solidFill>
                <a:latin typeface="Helvetica" pitchFamily="2" charset="0"/>
              </a:rPr>
              <a:t>Ge-sprächspartner:in</a:t>
            </a:r>
            <a:r>
              <a:rPr lang="de-DE" dirty="0">
                <a:solidFill>
                  <a:srgbClr val="000000"/>
                </a:solidFill>
                <a:latin typeface="Helvetica" pitchFamily="2" charset="0"/>
              </a:rPr>
              <a:t> auf dem Ni-veau eines Muttersprachlers oder angepasst an das Thema oder deiner Sprachniveau.</a:t>
            </a:r>
          </a:p>
        </p:txBody>
      </p:sp>
      <p:pic>
        <p:nvPicPr>
          <p:cNvPr id="20" name="Grafik 19" descr="Ein Bild, das Entwurf, Schwarz, Grafiken, Design enthält.&#10;&#10;KI-generierte Inhalte können fehlerhaft sein.">
            <a:extLst>
              <a:ext uri="{FF2B5EF4-FFF2-40B4-BE49-F238E27FC236}">
                <a16:creationId xmlns:a16="http://schemas.microsoft.com/office/drawing/2014/main" id="{CC91C2AA-BD70-C7F4-E90D-9B92A8FF1E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014684" y="-235825"/>
            <a:ext cx="1465370" cy="2198055"/>
          </a:xfrm>
          <a:prstGeom prst="rect">
            <a:avLst/>
          </a:prstGeom>
        </p:spPr>
      </p:pic>
      <p:pic>
        <p:nvPicPr>
          <p:cNvPr id="23" name="Grafik 22" descr="Ein Bild, das Clipart, Text, Animierter Cartoon, Cartoon enthält.&#10;&#10;KI-generierte Inhalte können fehlerhaft sein.">
            <a:extLst>
              <a:ext uri="{FF2B5EF4-FFF2-40B4-BE49-F238E27FC236}">
                <a16:creationId xmlns:a16="http://schemas.microsoft.com/office/drawing/2014/main" id="{1175B9F0-9EDE-37B9-9F17-4536E6B2EC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73722" y="1628722"/>
            <a:ext cx="10293331" cy="132001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152910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265</Words>
  <Application>Microsoft Macintosh PowerPoint</Application>
  <PresentationFormat>Benutzerdefiniert</PresentationFormat>
  <Paragraphs>27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Helvetica</vt:lpstr>
      <vt:lpstr>Office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König, Alexander</dc:creator>
  <cp:lastModifiedBy>König, Alexander</cp:lastModifiedBy>
  <cp:revision>26</cp:revision>
  <cp:lastPrinted>2025-12-12T05:05:06Z</cp:lastPrinted>
  <dcterms:created xsi:type="dcterms:W3CDTF">2025-12-10T16:54:54Z</dcterms:created>
  <dcterms:modified xsi:type="dcterms:W3CDTF">2026-01-02T16:24:01Z</dcterms:modified>
</cp:coreProperties>
</file>