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2" r:id="rId2"/>
  </p:sldIdLst>
  <p:sldSz cx="9144000" cy="6858000" type="screen4x3"/>
  <p:notesSz cx="6669088" cy="9926638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33"/>
    <p:restoredTop sz="90738"/>
  </p:normalViewPr>
  <p:slideViewPr>
    <p:cSldViewPr>
      <p:cViewPr varScale="1">
        <p:scale>
          <a:sx n="99" d="100"/>
          <a:sy n="99" d="100"/>
        </p:scale>
        <p:origin x="2008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385FD409-8775-D1D8-3AA4-4EBA9CE7397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85F3D2D6-057A-EEAB-AA23-F07FF3ED483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9838" y="0"/>
            <a:ext cx="2889250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11D7DE7E-4485-F34D-AFEE-669BBA78311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889250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EF3BCF59-3B8F-AFBB-0657-D46D410F1EE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9838" y="9429750"/>
            <a:ext cx="2889250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A9A703D5-294C-5E44-B1D7-503DF28A237B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708DE2-086E-3F49-98A8-C881337F37E5}" type="datetimeFigureOut">
              <a:rPr lang="de-DE" smtClean="0"/>
              <a:t>24.04.24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1241425"/>
            <a:ext cx="4465638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66750" y="4776788"/>
            <a:ext cx="5335588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77825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A1EBC8-FE6A-4941-962D-96F98EEBB8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58489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F13099-1D88-7C50-722D-AA9706A07F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E8CC9368-4498-595B-B071-05E5761017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BBC18D18-17AF-9396-07FC-E042E4D532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5FF2A1F-95FF-7269-7B12-3644AC8B64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A1EBC8-FE6A-4941-962D-96F98EEBB856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91478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12AD214-897D-DD8B-DE26-7EA0DD76C1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A1D0767-60A5-5C6E-99A0-E448DFFEA1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E2E9AFE-A04F-344D-6A45-3E5EC40912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03A1DD-62E1-6342-B8FA-A3F8FA45C7FD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028573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91B3C69-E60F-BB47-4B82-AF1BE90370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A870ECD-1DF4-F9C7-50B5-E007C726CB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DADDF78-F4FE-562E-8421-873F2DE4C03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20152-0824-5347-B944-8DCB11F10814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540052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A44CC29-F5A3-1C8B-DE58-E5B4DB53E5C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38AFB8B-B0E4-206A-817B-85F5E51300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3AE47DA-326E-18EA-8325-B031B16DBD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806C3C-EFA4-434D-9872-D4CA2EC1C073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165470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3135B89-4BA9-40F8-366D-D80C495C4DF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0A32CB3-896A-E866-F752-C1B1289896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09F7327-834E-4893-BC4B-FFAE56C698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BE259E-66E1-BB4E-B214-28E3E4777F8B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610068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586907B-9B4A-7D9B-732C-CC539CEBCB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33303CA-413A-47C8-5888-B59C73CDAB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EA88141-7F11-3178-7F5C-678F7D9649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565903-764F-114E-ADF7-E8DDC9E9E1FB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791859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10805D4-077B-B26F-9855-2527DF38D7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8E01723-2532-0D03-C57B-34AC72456E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0A57D80-91BA-662E-5261-199BA12E2F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DFE3E8-5788-E043-A67A-DADBA3381238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371551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4DAB7B3-0C91-39EE-58A4-01CFEA2585D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331D538-B6D8-293E-BC74-2AAD9A8C6F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F899942-C184-BA4A-5410-414327DF42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23C424-F404-FC4E-8534-A5BA5BE39951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718098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9EF2264-D310-6F59-B8FE-66CF04AA31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111F090-9D44-3164-C896-E1BC727B9E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5005F5F-6ACE-4F04-61BB-47A765EF77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1850EB-0B9B-634F-9CCF-2CF7041DAE16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580517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26482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2605F9-DD19-76CD-1A1C-1B1804621B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B199154-B1A2-D32B-6F99-495500CAAE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E17B985-02E5-23CD-70B6-8C3AF9B04B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8427EA-061A-BF42-8837-373966B60770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547932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55F6AB3-A9BD-DBAE-720D-8FEE368F0E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41F8624-A55B-2B10-7395-B39D463DA1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2FD75C6-D4EE-9E7B-B489-23BFDAF711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FAF8F6-1763-644D-8031-DC3503996FF2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279782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6" descr="Ein Bild, das Farbigkeit, Screenshot, Kunst enthält.&#10;&#10;Automatisch generierte Beschreibung">
            <a:extLst>
              <a:ext uri="{FF2B5EF4-FFF2-40B4-BE49-F238E27FC236}">
                <a16:creationId xmlns:a16="http://schemas.microsoft.com/office/drawing/2014/main" id="{D27FF1DF-7CC1-6132-66B8-B661FC4EE53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44624"/>
            <a:ext cx="1078939" cy="409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6444D954-5430-10F9-891A-8D7E3AE1CB4C}"/>
              </a:ext>
            </a:extLst>
          </p:cNvPr>
          <p:cNvSpPr txBox="1"/>
          <p:nvPr userDrawn="1"/>
        </p:nvSpPr>
        <p:spPr>
          <a:xfrm>
            <a:off x="7884368" y="502470"/>
            <a:ext cx="107893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https://dfg-</a:t>
            </a:r>
            <a:r>
              <a:rPr lang="de-DE" sz="800" dirty="0" err="1">
                <a:latin typeface="Arial" panose="020B0604020202020204" pitchFamily="34" charset="0"/>
                <a:cs typeface="Arial" panose="020B0604020202020204" pitchFamily="34" charset="0"/>
              </a:rPr>
              <a:t>lfa.org</a:t>
            </a:r>
            <a:endParaRPr lang="de-DE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FD1198C-D56C-4D6E-B24C-38DB4CF1FDB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19063" y="6237312"/>
            <a:ext cx="214471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de-DE" altLang="de-DE" sz="800" dirty="0">
                <a:latin typeface="Calibri" panose="020F0502020204030204" pitchFamily="34" charset="0"/>
                <a:cs typeface="Calibri" panose="020F0502020204030204" pitchFamily="34" charset="0"/>
              </a:rPr>
              <a:t>„Medien &amp; Methoden“ am Deutsch-Französischen Gymnasium, Saarbrücken, </a:t>
            </a:r>
          </a:p>
          <a:p>
            <a:pPr algn="ctr"/>
            <a:r>
              <a:rPr lang="de-DE" altLang="de-DE" sz="800" dirty="0">
                <a:latin typeface="Calibri" panose="020F0502020204030204" pitchFamily="34" charset="0"/>
                <a:cs typeface="Calibri" panose="020F0502020204030204" pitchFamily="34" charset="0"/>
              </a:rPr>
              <a:t>2024, CC BY-SA 3.0 DE,</a:t>
            </a:r>
            <a:endParaRPr lang="de-DE" altLang="de-DE" sz="800" dirty="0"/>
          </a:p>
          <a:p>
            <a:pPr algn="ctr"/>
            <a:r>
              <a:rPr lang="de-DE" altLang="de-DE" sz="800" dirty="0">
                <a:latin typeface="Calibri" panose="020F0502020204030204" pitchFamily="34" charset="0"/>
                <a:cs typeface="Calibri" panose="020F0502020204030204" pitchFamily="34" charset="0"/>
              </a:rPr>
              <a:t>https://</a:t>
            </a:r>
            <a:r>
              <a:rPr lang="de-DE" altLang="de-DE" sz="800" dirty="0" err="1">
                <a:latin typeface="Calibri" panose="020F0502020204030204" pitchFamily="34" charset="0"/>
                <a:cs typeface="Calibri" panose="020F0502020204030204" pitchFamily="34" charset="0"/>
              </a:rPr>
              <a:t>kurzelinks.de</a:t>
            </a:r>
            <a:r>
              <a:rPr lang="de-DE" altLang="de-DE" sz="800" dirty="0">
                <a:latin typeface="Calibri" panose="020F0502020204030204" pitchFamily="34" charset="0"/>
                <a:cs typeface="Calibri" panose="020F0502020204030204" pitchFamily="34" charset="0"/>
              </a:rPr>
              <a:t>/CC-BY-SA-30-DE</a:t>
            </a:r>
            <a:endParaRPr lang="de-DE" altLang="de-DE" sz="800" dirty="0">
              <a:latin typeface="Arial" panose="020B0604020202020204" pitchFamily="34" charset="0"/>
            </a:endParaRPr>
          </a:p>
        </p:txBody>
      </p:sp>
      <p:pic>
        <p:nvPicPr>
          <p:cNvPr id="5" name="Grafik 982335726" descr="Ein Bild, das Text, ClipArt enthält.&#10;&#10;Automatisch generierte Beschreibung">
            <a:extLst>
              <a:ext uri="{FF2B5EF4-FFF2-40B4-BE49-F238E27FC236}">
                <a16:creationId xmlns:a16="http://schemas.microsoft.com/office/drawing/2014/main" id="{F1E9B23E-B846-661B-A7FE-B3DEE0A4D45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0" y="6428060"/>
            <a:ext cx="67310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Grafik 5" descr="Ein Bild, das Text, Schrift, Logo, Screenshot enthält.&#10;&#10;Automatisch generierte Beschreibung">
            <a:extLst>
              <a:ext uri="{FF2B5EF4-FFF2-40B4-BE49-F238E27FC236}">
                <a16:creationId xmlns:a16="http://schemas.microsoft.com/office/drawing/2014/main" id="{040B8309-A964-3835-E934-4DC455C80AC5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7458547" y="6072360"/>
            <a:ext cx="1679559" cy="77135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13" Type="http://schemas.openxmlformats.org/officeDocument/2006/relationships/image" Target="../media/image13.svg"/><Relationship Id="rId18" Type="http://schemas.openxmlformats.org/officeDocument/2006/relationships/image" Target="../media/image17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2.png"/><Relationship Id="rId17" Type="http://schemas.openxmlformats.org/officeDocument/2006/relationships/image" Target="../media/image16.sv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hyperlink" Target="https://openclipart.org/detail/25319/cartoon-cloud" TargetMode="External"/><Relationship Id="rId5" Type="http://schemas.openxmlformats.org/officeDocument/2006/relationships/image" Target="../media/image6.png"/><Relationship Id="rId15" Type="http://schemas.openxmlformats.org/officeDocument/2006/relationships/hyperlink" Target="https://kurzelinks.de/DFG-Dateicloud" TargetMode="External"/><Relationship Id="rId10" Type="http://schemas.openxmlformats.org/officeDocument/2006/relationships/image" Target="../media/image11.svg"/><Relationship Id="rId19" Type="http://schemas.openxmlformats.org/officeDocument/2006/relationships/image" Target="../media/image18.svg"/><Relationship Id="rId4" Type="http://schemas.openxmlformats.org/officeDocument/2006/relationships/image" Target="../media/image5.svg"/><Relationship Id="rId9" Type="http://schemas.openxmlformats.org/officeDocument/2006/relationships/image" Target="../media/image10.png"/><Relationship Id="rId1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57560A-7AF6-7A21-17F0-AB11B71566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0" name="Text Box 25">
            <a:extLst>
              <a:ext uri="{FF2B5EF4-FFF2-40B4-BE49-F238E27FC236}">
                <a16:creationId xmlns:a16="http://schemas.microsoft.com/office/drawing/2014/main" id="{763DCE7B-4746-4849-468B-27CBF1726A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1128"/>
            <a:ext cx="5475288" cy="415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000" dirty="0">
                <a:latin typeface="Arial" panose="020B0604020202020204" pitchFamily="34" charset="0"/>
                <a:cs typeface="Arial" panose="020B0604020202020204" pitchFamily="34" charset="0"/>
              </a:rPr>
              <a:t>Datum: _________ Nr.: __________________</a:t>
            </a:r>
          </a:p>
        </p:txBody>
      </p:sp>
      <p:sp>
        <p:nvSpPr>
          <p:cNvPr id="52" name="Textfeld 51">
            <a:extLst>
              <a:ext uri="{FF2B5EF4-FFF2-40B4-BE49-F238E27FC236}">
                <a16:creationId xmlns:a16="http://schemas.microsoft.com/office/drawing/2014/main" id="{999C01CB-FBF4-DAB6-0C44-3606B8740BEB}"/>
              </a:ext>
            </a:extLst>
          </p:cNvPr>
          <p:cNvSpPr txBox="1"/>
          <p:nvPr/>
        </p:nvSpPr>
        <p:spPr>
          <a:xfrm>
            <a:off x="-52810" y="4648136"/>
            <a:ext cx="1704214" cy="1169551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ctr">
              <a:spcAft>
                <a:spcPts val="1000"/>
              </a:spcAft>
            </a:pPr>
            <a:r>
              <a:rPr lang="de-DE" sz="1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Spezielle Software und Tauschordner mit Dateien         auf deinem Computer</a:t>
            </a:r>
            <a:endParaRPr lang="de-DE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DB04FF43-60FB-9FF0-5796-AAA0D8B430EA}"/>
              </a:ext>
            </a:extLst>
          </p:cNvPr>
          <p:cNvSpPr txBox="1"/>
          <p:nvPr/>
        </p:nvSpPr>
        <p:spPr>
          <a:xfrm>
            <a:off x="184816" y="487053"/>
            <a:ext cx="74835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>
                <a:latin typeface="Arial" panose="020B0604020202020204" pitchFamily="34" charset="0"/>
                <a:cs typeface="Arial" panose="020B0604020202020204" pitchFamily="34" charset="0"/>
              </a:rPr>
              <a:t>Arbeiten </a:t>
            </a:r>
            <a:r>
              <a:rPr lang="de-DE" sz="1400" b="1" dirty="0">
                <a:latin typeface="Arial" panose="020B0604020202020204" pitchFamily="34" charset="0"/>
                <a:cs typeface="Arial" panose="020B0604020202020204" pitchFamily="34" charset="0"/>
              </a:rPr>
              <a:t>mit einer </a:t>
            </a:r>
            <a:r>
              <a:rPr lang="de-DE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Dateicloud</a:t>
            </a:r>
            <a:endParaRPr lang="de-DE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Grafik 11" descr="Laptop mit einfarbiger Füllung">
            <a:extLst>
              <a:ext uri="{FF2B5EF4-FFF2-40B4-BE49-F238E27FC236}">
                <a16:creationId xmlns:a16="http://schemas.microsoft.com/office/drawing/2014/main" id="{B6438C1F-94D5-5F83-2D8D-D2493A65BE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259632" y="4142215"/>
            <a:ext cx="2348651" cy="2348651"/>
          </a:xfrm>
          <a:prstGeom prst="rect">
            <a:avLst/>
          </a:prstGeom>
        </p:spPr>
      </p:pic>
      <p:sp>
        <p:nvSpPr>
          <p:cNvPr id="16" name="Textfeld 15">
            <a:extLst>
              <a:ext uri="{FF2B5EF4-FFF2-40B4-BE49-F238E27FC236}">
                <a16:creationId xmlns:a16="http://schemas.microsoft.com/office/drawing/2014/main" id="{23BF8CF3-E02C-ABA8-DE4F-BF2A04AB68F8}"/>
              </a:ext>
            </a:extLst>
          </p:cNvPr>
          <p:cNvSpPr txBox="1"/>
          <p:nvPr/>
        </p:nvSpPr>
        <p:spPr>
          <a:xfrm>
            <a:off x="497637" y="2678678"/>
            <a:ext cx="170421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Vorgang des Ab-</a:t>
            </a:r>
          </a:p>
          <a:p>
            <a:pPr algn="ctr"/>
            <a:r>
              <a:rPr lang="de-DE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gleichs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 der </a:t>
            </a:r>
          </a:p>
          <a:p>
            <a:pPr algn="ctr"/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Ordnerinhalte </a:t>
            </a:r>
          </a:p>
          <a:p>
            <a:pPr algn="ctr"/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(„synchronisieren“)</a:t>
            </a:r>
          </a:p>
        </p:txBody>
      </p:sp>
      <p:pic>
        <p:nvPicPr>
          <p:cNvPr id="28" name="Grafik 27" descr="Ein Bild, das Symbol, Grafiken, Logo, Clipart enthält.&#10;&#10;Automatisch generierte Beschreibung">
            <a:extLst>
              <a:ext uri="{FF2B5EF4-FFF2-40B4-BE49-F238E27FC236}">
                <a16:creationId xmlns:a16="http://schemas.microsoft.com/office/drawing/2014/main" id="{EF9E9FB4-78C7-31DB-2F8D-6A5D35773C3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55849" y="3277527"/>
            <a:ext cx="720007" cy="655529"/>
          </a:xfrm>
          <a:prstGeom prst="rect">
            <a:avLst/>
          </a:prstGeom>
        </p:spPr>
      </p:pic>
      <p:grpSp>
        <p:nvGrpSpPr>
          <p:cNvPr id="3101" name="Gruppieren 3100">
            <a:extLst>
              <a:ext uri="{FF2B5EF4-FFF2-40B4-BE49-F238E27FC236}">
                <a16:creationId xmlns:a16="http://schemas.microsoft.com/office/drawing/2014/main" id="{22FCF050-B0E0-C741-FECB-979B3D8D6B92}"/>
              </a:ext>
            </a:extLst>
          </p:cNvPr>
          <p:cNvGrpSpPr/>
          <p:nvPr/>
        </p:nvGrpSpPr>
        <p:grpSpPr>
          <a:xfrm>
            <a:off x="3045127" y="1268760"/>
            <a:ext cx="3255065" cy="1804276"/>
            <a:chOff x="3162051" y="1624724"/>
            <a:chExt cx="2910531" cy="1804276"/>
          </a:xfrm>
        </p:grpSpPr>
        <p:pic>
          <p:nvPicPr>
            <p:cNvPr id="31" name="Picture 2">
              <a:extLst>
                <a:ext uri="{FF2B5EF4-FFF2-40B4-BE49-F238E27FC236}">
                  <a16:creationId xmlns:a16="http://schemas.microsoft.com/office/drawing/2014/main" id="{61D28BE5-2405-A6AA-35B6-15B16D8301C7}"/>
                </a:ext>
              </a:extLst>
            </p:cNvPr>
            <p:cNvPicPr/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62051" y="1624724"/>
              <a:ext cx="2910531" cy="18042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" name="Grafik 34" descr="Synchronisierende Cloud mit einfarbiger Füllung">
              <a:extLst>
                <a:ext uri="{FF2B5EF4-FFF2-40B4-BE49-F238E27FC236}">
                  <a16:creationId xmlns:a16="http://schemas.microsoft.com/office/drawing/2014/main" id="{C8A0DA9C-63C0-E28E-72CF-BF51177D0CB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4211960" y="2132856"/>
              <a:ext cx="752268" cy="752268"/>
            </a:xfrm>
            <a:prstGeom prst="rect">
              <a:avLst/>
            </a:prstGeom>
          </p:spPr>
        </p:pic>
        <p:pic>
          <p:nvPicPr>
            <p:cNvPr id="37" name="Grafik 36" descr="Ordner Silhouette">
              <a:extLst>
                <a:ext uri="{FF2B5EF4-FFF2-40B4-BE49-F238E27FC236}">
                  <a16:creationId xmlns:a16="http://schemas.microsoft.com/office/drawing/2014/main" id="{03E87418-C7DC-36F2-9BFF-553EB51CEE58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3954139" y="1772816"/>
              <a:ext cx="1402040" cy="1402040"/>
            </a:xfrm>
            <a:prstGeom prst="rect">
              <a:avLst/>
            </a:prstGeom>
          </p:spPr>
        </p:pic>
      </p:grpSp>
      <p:cxnSp>
        <p:nvCxnSpPr>
          <p:cNvPr id="58" name="Gekrümmte Verbindung 57">
            <a:extLst>
              <a:ext uri="{FF2B5EF4-FFF2-40B4-BE49-F238E27FC236}">
                <a16:creationId xmlns:a16="http://schemas.microsoft.com/office/drawing/2014/main" id="{DDF92CB5-2C82-DAE3-9E60-20878293BD58}"/>
              </a:ext>
            </a:extLst>
          </p:cNvPr>
          <p:cNvCxnSpPr>
            <a:cxnSpLocks/>
            <a:endCxn id="31" idx="1"/>
          </p:cNvCxnSpPr>
          <p:nvPr/>
        </p:nvCxnSpPr>
        <p:spPr>
          <a:xfrm rot="5400000" flipH="1" flipV="1">
            <a:off x="1410123" y="2847614"/>
            <a:ext cx="2311720" cy="958288"/>
          </a:xfrm>
          <a:prstGeom prst="curvedConnector2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feld 61">
            <a:extLst>
              <a:ext uri="{FF2B5EF4-FFF2-40B4-BE49-F238E27FC236}">
                <a16:creationId xmlns:a16="http://schemas.microsoft.com/office/drawing/2014/main" id="{44EF610C-AA69-1CC9-A4B5-217D57C1EC0C}"/>
              </a:ext>
            </a:extLst>
          </p:cNvPr>
          <p:cNvSpPr txBox="1"/>
          <p:nvPr/>
        </p:nvSpPr>
        <p:spPr>
          <a:xfrm>
            <a:off x="2765034" y="6617595"/>
            <a:ext cx="612781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500" dirty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Abb. </a:t>
            </a:r>
            <a:r>
              <a:rPr lang="de-DE" sz="500" dirty="0" err="1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Egyninja</a:t>
            </a:r>
            <a:r>
              <a:rPr lang="de-DE" sz="500" dirty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2009, Cartoon Cloud, public domain, </a:t>
            </a:r>
            <a:r>
              <a:rPr lang="de-DE" sz="5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https://openclipart.org/detail/25319/cartoon-cloud</a:t>
            </a:r>
            <a:r>
              <a:rPr lang="de-DE" sz="5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500" dirty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(Zugriff: 13.04.2024);</a:t>
            </a:r>
          </a:p>
          <a:p>
            <a:r>
              <a:rPr lang="de-DE" sz="500" dirty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alle übrigen Abbildungen: MS Piktogramme 2024 </a:t>
            </a:r>
          </a:p>
        </p:txBody>
      </p:sp>
      <p:sp>
        <p:nvSpPr>
          <p:cNvPr id="3074" name="Textfeld 3073">
            <a:extLst>
              <a:ext uri="{FF2B5EF4-FFF2-40B4-BE49-F238E27FC236}">
                <a16:creationId xmlns:a16="http://schemas.microsoft.com/office/drawing/2014/main" id="{03584630-FE5F-6111-D7AA-7C43E112A169}"/>
              </a:ext>
            </a:extLst>
          </p:cNvPr>
          <p:cNvSpPr txBox="1"/>
          <p:nvPr/>
        </p:nvSpPr>
        <p:spPr>
          <a:xfrm>
            <a:off x="3607887" y="3125702"/>
            <a:ext cx="238484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Cloud-Server des Schulträgers </a:t>
            </a:r>
          </a:p>
        </p:txBody>
      </p:sp>
      <p:grpSp>
        <p:nvGrpSpPr>
          <p:cNvPr id="3094" name="Gruppieren 3093">
            <a:extLst>
              <a:ext uri="{FF2B5EF4-FFF2-40B4-BE49-F238E27FC236}">
                <a16:creationId xmlns:a16="http://schemas.microsoft.com/office/drawing/2014/main" id="{4AADBEAD-29E0-50C2-34E0-2C0CB300C7DD}"/>
              </a:ext>
            </a:extLst>
          </p:cNvPr>
          <p:cNvGrpSpPr/>
          <p:nvPr/>
        </p:nvGrpSpPr>
        <p:grpSpPr>
          <a:xfrm>
            <a:off x="6150422" y="4440189"/>
            <a:ext cx="2088599" cy="1706488"/>
            <a:chOff x="6372200" y="4530823"/>
            <a:chExt cx="2088599" cy="1706488"/>
          </a:xfrm>
        </p:grpSpPr>
        <p:pic>
          <p:nvPicPr>
            <p:cNvPr id="8" name="Grafik 7" descr="Synchronisierende Cloud mit einfarbiger Füllung">
              <a:extLst>
                <a:ext uri="{FF2B5EF4-FFF2-40B4-BE49-F238E27FC236}">
                  <a16:creationId xmlns:a16="http://schemas.microsoft.com/office/drawing/2014/main" id="{FD9F4655-9C24-D2AD-F484-82C81F96CAD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7020272" y="4997261"/>
              <a:ext cx="752268" cy="752268"/>
            </a:xfrm>
            <a:prstGeom prst="rect">
              <a:avLst/>
            </a:prstGeom>
          </p:spPr>
        </p:pic>
        <p:pic>
          <p:nvPicPr>
            <p:cNvPr id="3076" name="Grafik 3075" descr="Smartphone mit einfarbiger Füllung">
              <a:extLst>
                <a:ext uri="{FF2B5EF4-FFF2-40B4-BE49-F238E27FC236}">
                  <a16:creationId xmlns:a16="http://schemas.microsoft.com/office/drawing/2014/main" id="{1074413C-0AC2-8338-7597-A59D83F1AE35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 rot="10800000">
              <a:off x="6372200" y="4530823"/>
              <a:ext cx="2088599" cy="1706488"/>
            </a:xfrm>
            <a:prstGeom prst="rect">
              <a:avLst/>
            </a:prstGeom>
          </p:spPr>
        </p:pic>
      </p:grpSp>
      <p:grpSp>
        <p:nvGrpSpPr>
          <p:cNvPr id="3092" name="Gruppieren 3091">
            <a:extLst>
              <a:ext uri="{FF2B5EF4-FFF2-40B4-BE49-F238E27FC236}">
                <a16:creationId xmlns:a16="http://schemas.microsoft.com/office/drawing/2014/main" id="{697E1D9C-2971-7A7E-F486-AEE7B7247186}"/>
              </a:ext>
            </a:extLst>
          </p:cNvPr>
          <p:cNvGrpSpPr/>
          <p:nvPr/>
        </p:nvGrpSpPr>
        <p:grpSpPr>
          <a:xfrm>
            <a:off x="1942824" y="4677853"/>
            <a:ext cx="1001172" cy="1001172"/>
            <a:chOff x="2052786" y="4653136"/>
            <a:chExt cx="1402040" cy="1402040"/>
          </a:xfrm>
        </p:grpSpPr>
        <p:pic>
          <p:nvPicPr>
            <p:cNvPr id="10" name="Grafik 9" descr="Ordner Silhouette">
              <a:extLst>
                <a:ext uri="{FF2B5EF4-FFF2-40B4-BE49-F238E27FC236}">
                  <a16:creationId xmlns:a16="http://schemas.microsoft.com/office/drawing/2014/main" id="{9FDB3B51-6968-726C-56C1-57EDC2A984C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2052786" y="4653136"/>
              <a:ext cx="1402040" cy="1402040"/>
            </a:xfrm>
            <a:prstGeom prst="rect">
              <a:avLst/>
            </a:prstGeom>
          </p:spPr>
        </p:pic>
        <p:pic>
          <p:nvPicPr>
            <p:cNvPr id="3082" name="Grafik 3081" descr="Synchronisierende Cloud mit einfarbiger Füllung">
              <a:extLst>
                <a:ext uri="{FF2B5EF4-FFF2-40B4-BE49-F238E27FC236}">
                  <a16:creationId xmlns:a16="http://schemas.microsoft.com/office/drawing/2014/main" id="{DBC60A16-0B02-DC5F-E199-F1ADD37E9878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2377672" y="5000941"/>
              <a:ext cx="752268" cy="752268"/>
            </a:xfrm>
            <a:prstGeom prst="rect">
              <a:avLst/>
            </a:prstGeom>
          </p:spPr>
        </p:pic>
      </p:grpSp>
      <p:cxnSp>
        <p:nvCxnSpPr>
          <p:cNvPr id="3085" name="Gekrümmte Verbindung 3084">
            <a:extLst>
              <a:ext uri="{FF2B5EF4-FFF2-40B4-BE49-F238E27FC236}">
                <a16:creationId xmlns:a16="http://schemas.microsoft.com/office/drawing/2014/main" id="{553073B0-C8D3-843C-CD37-3E74A013B5B4}"/>
              </a:ext>
            </a:extLst>
          </p:cNvPr>
          <p:cNvCxnSpPr>
            <a:cxnSpLocks/>
          </p:cNvCxnSpPr>
          <p:nvPr/>
        </p:nvCxnSpPr>
        <p:spPr>
          <a:xfrm>
            <a:off x="6150200" y="2321903"/>
            <a:ext cx="1374128" cy="1971193"/>
          </a:xfrm>
          <a:prstGeom prst="curvedConnector2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88" name="Grafik 3087" descr="Ein Bild, das Symbol, Grafiken, Logo, Clipart enthält.&#10;&#10;Automatisch generierte Beschreibung">
            <a:extLst>
              <a:ext uri="{FF2B5EF4-FFF2-40B4-BE49-F238E27FC236}">
                <a16:creationId xmlns:a16="http://schemas.microsoft.com/office/drawing/2014/main" id="{2CFBEEF0-60A0-9D83-1333-4A2DC202367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8257" y="3277526"/>
            <a:ext cx="720007" cy="655529"/>
          </a:xfrm>
          <a:prstGeom prst="rect">
            <a:avLst/>
          </a:prstGeom>
        </p:spPr>
      </p:pic>
      <p:sp>
        <p:nvSpPr>
          <p:cNvPr id="3089" name="Textfeld 3088">
            <a:extLst>
              <a:ext uri="{FF2B5EF4-FFF2-40B4-BE49-F238E27FC236}">
                <a16:creationId xmlns:a16="http://schemas.microsoft.com/office/drawing/2014/main" id="{8BEF8A37-FBC3-ABED-0BA6-6AAA74B83527}"/>
              </a:ext>
            </a:extLst>
          </p:cNvPr>
          <p:cNvSpPr txBox="1"/>
          <p:nvPr/>
        </p:nvSpPr>
        <p:spPr>
          <a:xfrm>
            <a:off x="7342689" y="2678678"/>
            <a:ext cx="170421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Synchronisation des Tauschordners</a:t>
            </a:r>
          </a:p>
          <a:p>
            <a:pPr algn="ctr"/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auf verschiedenen</a:t>
            </a:r>
          </a:p>
          <a:p>
            <a:pPr algn="ctr"/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Geräten</a:t>
            </a:r>
          </a:p>
        </p:txBody>
      </p:sp>
      <p:sp>
        <p:nvSpPr>
          <p:cNvPr id="3091" name="Textfeld 3090">
            <a:extLst>
              <a:ext uri="{FF2B5EF4-FFF2-40B4-BE49-F238E27FC236}">
                <a16:creationId xmlns:a16="http://schemas.microsoft.com/office/drawing/2014/main" id="{C64592FF-B27B-8C05-94E0-1E7F60FE89BD}"/>
              </a:ext>
            </a:extLst>
          </p:cNvPr>
          <p:cNvSpPr txBox="1"/>
          <p:nvPr/>
        </p:nvSpPr>
        <p:spPr>
          <a:xfrm>
            <a:off x="7794256" y="4648136"/>
            <a:ext cx="255453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Notwendigkeit 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der 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Installation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einer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Software 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(z. B. eine App)</a:t>
            </a:r>
          </a:p>
        </p:txBody>
      </p:sp>
      <p:sp>
        <p:nvSpPr>
          <p:cNvPr id="3097" name="Textfeld 3096">
            <a:extLst>
              <a:ext uri="{FF2B5EF4-FFF2-40B4-BE49-F238E27FC236}">
                <a16:creationId xmlns:a16="http://schemas.microsoft.com/office/drawing/2014/main" id="{9812987D-5AFF-17A1-2FA2-E889E028AA43}"/>
              </a:ext>
            </a:extLst>
          </p:cNvPr>
          <p:cNvSpPr txBox="1"/>
          <p:nvPr/>
        </p:nvSpPr>
        <p:spPr>
          <a:xfrm>
            <a:off x="324364" y="1215838"/>
            <a:ext cx="278309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Zugriff von jedem Ort zu jeder Zeit über das Internet</a:t>
            </a:r>
          </a:p>
        </p:txBody>
      </p:sp>
      <p:cxnSp>
        <p:nvCxnSpPr>
          <p:cNvPr id="3099" name="Gerade Verbindung mit Pfeil 3098">
            <a:extLst>
              <a:ext uri="{FF2B5EF4-FFF2-40B4-BE49-F238E27FC236}">
                <a16:creationId xmlns:a16="http://schemas.microsoft.com/office/drawing/2014/main" id="{30CF9FF0-8E46-37FC-C7ED-EACDF45F6A6C}"/>
              </a:ext>
            </a:extLst>
          </p:cNvPr>
          <p:cNvCxnSpPr>
            <a:cxnSpLocks/>
          </p:cNvCxnSpPr>
          <p:nvPr/>
        </p:nvCxnSpPr>
        <p:spPr>
          <a:xfrm>
            <a:off x="799297" y="1844824"/>
            <a:ext cx="2446348" cy="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5" name="Gerade Verbindung mit Pfeil 3104">
            <a:extLst>
              <a:ext uri="{FF2B5EF4-FFF2-40B4-BE49-F238E27FC236}">
                <a16:creationId xmlns:a16="http://schemas.microsoft.com/office/drawing/2014/main" id="{C6338BD7-369B-671A-E571-12A6495AADDB}"/>
              </a:ext>
            </a:extLst>
          </p:cNvPr>
          <p:cNvCxnSpPr>
            <a:cxnSpLocks/>
          </p:cNvCxnSpPr>
          <p:nvPr/>
        </p:nvCxnSpPr>
        <p:spPr>
          <a:xfrm flipH="1" flipV="1">
            <a:off x="6245454" y="1844824"/>
            <a:ext cx="2401008" cy="25683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08" name="Textfeld 3107">
            <a:extLst>
              <a:ext uri="{FF2B5EF4-FFF2-40B4-BE49-F238E27FC236}">
                <a16:creationId xmlns:a16="http://schemas.microsoft.com/office/drawing/2014/main" id="{F35D5AC6-1EDA-84BA-C05D-58869FFC079B}"/>
              </a:ext>
            </a:extLst>
          </p:cNvPr>
          <p:cNvSpPr txBox="1"/>
          <p:nvPr/>
        </p:nvSpPr>
        <p:spPr>
          <a:xfrm>
            <a:off x="6443254" y="990415"/>
            <a:ext cx="2440387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Möglichkeit des Abrufs und der Bearbeitung durch mehrere Personen</a:t>
            </a:r>
          </a:p>
        </p:txBody>
      </p:sp>
      <p:pic>
        <p:nvPicPr>
          <p:cNvPr id="3111" name="Grafik 3110">
            <a:extLst>
              <a:ext uri="{FF2B5EF4-FFF2-40B4-BE49-F238E27FC236}">
                <a16:creationId xmlns:a16="http://schemas.microsoft.com/office/drawing/2014/main" id="{44E3BB5F-80C1-5BD8-EFAA-ED5618B0F38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851920" y="3763569"/>
            <a:ext cx="2050446" cy="2023107"/>
          </a:xfrm>
          <a:prstGeom prst="rect">
            <a:avLst/>
          </a:prstGeom>
        </p:spPr>
      </p:pic>
      <p:sp>
        <p:nvSpPr>
          <p:cNvPr id="3115" name="Textfeld 3114">
            <a:extLst>
              <a:ext uri="{FF2B5EF4-FFF2-40B4-BE49-F238E27FC236}">
                <a16:creationId xmlns:a16="http://schemas.microsoft.com/office/drawing/2014/main" id="{41566B6E-8A8A-28F2-F33D-F164F08A6440}"/>
              </a:ext>
            </a:extLst>
          </p:cNvPr>
          <p:cNvSpPr txBox="1"/>
          <p:nvPr/>
        </p:nvSpPr>
        <p:spPr>
          <a:xfrm>
            <a:off x="3733677" y="5776073"/>
            <a:ext cx="228693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10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https://kurzelinks.de/DFG-Dateicloud</a:t>
            </a:r>
            <a:r>
              <a:rPr lang="de-DE" sz="10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3116" name="Grafik 3115" descr="Welt mit einfarbiger Füllung">
            <a:extLst>
              <a:ext uri="{FF2B5EF4-FFF2-40B4-BE49-F238E27FC236}">
                <a16:creationId xmlns:a16="http://schemas.microsoft.com/office/drawing/2014/main" id="{AEC2AE15-F0D8-A064-909D-B992444D5D57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3009528" y="762352"/>
            <a:ext cx="914400" cy="914400"/>
          </a:xfrm>
          <a:prstGeom prst="rect">
            <a:avLst/>
          </a:prstGeom>
        </p:spPr>
      </p:pic>
      <p:pic>
        <p:nvPicPr>
          <p:cNvPr id="3117" name="Grafik 3116" descr="Benutzer mit einfarbiger Füllung">
            <a:extLst>
              <a:ext uri="{FF2B5EF4-FFF2-40B4-BE49-F238E27FC236}">
                <a16:creationId xmlns:a16="http://schemas.microsoft.com/office/drawing/2014/main" id="{B862638A-2771-E9A7-B8E3-60189B848AF5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5364088" y="80854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3408955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23-01-20_Klasse6_Arbeitsblatt_Aegyptische_Goetter_V01" id="{9FDE2416-1345-EF43-93AA-6913CC697EAF}" vid="{081A718F-4577-FE4F-BFE6-BCFB6F0BBE81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114</Words>
  <Application>Microsoft Macintosh PowerPoint</Application>
  <PresentationFormat>Bildschirmpräsentation (4:3)</PresentationFormat>
  <Paragraphs>23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Times New Roman</vt:lpstr>
      <vt:lpstr>Standarddesign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Alexander </dc:creator>
  <cp:lastModifiedBy>König, Alexander</cp:lastModifiedBy>
  <cp:revision>34</cp:revision>
  <cp:lastPrinted>2024-01-22T06:55:53Z</cp:lastPrinted>
  <dcterms:created xsi:type="dcterms:W3CDTF">2004-10-13T16:44:00Z</dcterms:created>
  <dcterms:modified xsi:type="dcterms:W3CDTF">2024-04-24T06:42:15Z</dcterms:modified>
</cp:coreProperties>
</file>