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2" r:id="rId10"/>
    <p:sldId id="263" r:id="rId11"/>
    <p:sldId id="264" r:id="rId12"/>
    <p:sldId id="26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AF0AE-EFEE-A54B-8FB1-0EBDB1BB779E}" v="2" dt="2024-09-11T05:09:5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0" autoAdjust="0"/>
    <p:restoredTop sz="95940"/>
  </p:normalViewPr>
  <p:slideViewPr>
    <p:cSldViewPr snapToGrid="0">
      <p:cViewPr varScale="1">
        <p:scale>
          <a:sx n="93" d="100"/>
          <a:sy n="93" d="100"/>
        </p:scale>
        <p:origin x="3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4729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12696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9688D9-A71A-FAF3-8080-8AD233B40697}"/>
              </a:ext>
            </a:extLst>
          </p:cNvPr>
          <p:cNvSpPr/>
          <p:nvPr userDrawn="1"/>
        </p:nvSpPr>
        <p:spPr>
          <a:xfrm>
            <a:off x="0" y="0"/>
            <a:ext cx="12192000" cy="1248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3CE9049-2C67-2F83-AECB-48C79842F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73" y="227615"/>
            <a:ext cx="1314247" cy="930275"/>
          </a:xfrm>
          <a:prstGeom prst="rect">
            <a:avLst/>
          </a:prstGeom>
        </p:spPr>
      </p:pic>
      <p:pic>
        <p:nvPicPr>
          <p:cNvPr id="11" name="Grafik 10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42E30E30-F26F-45DB-38AB-165AB8BD7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20" y="136525"/>
            <a:ext cx="2422278" cy="1112454"/>
          </a:xfrm>
          <a:prstGeom prst="rect">
            <a:avLst/>
          </a:prstGeom>
        </p:spPr>
      </p:pic>
      <p:pic>
        <p:nvPicPr>
          <p:cNvPr id="12" name="Grafik 11" descr="Ein Bild, das Farbigkeit, Screenshot, Kunst enthält.&#10;&#10;Automatisch generierte Beschreibung">
            <a:extLst>
              <a:ext uri="{FF2B5EF4-FFF2-40B4-BE49-F238E27FC236}">
                <a16:creationId xmlns:a16="http://schemas.microsoft.com/office/drawing/2014/main" id="{71262B55-76BE-BDC0-B790-443C57B9F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5" y="238759"/>
            <a:ext cx="2357298" cy="895773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74D77B1-94B7-6E80-DE2E-F864EFF41C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5024" y="238760"/>
            <a:ext cx="22519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 Medien-Methoden, 2023, CC BY-SA 3.0 DE,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https://kurzelinks.de/CC-BY-SA-30-DE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9823357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20686F9-0B72-9A89-D861-99E997D68B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1" y="661558"/>
            <a:ext cx="944387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6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2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3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5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66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39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81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8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58B1F52-499D-E51B-A347-2C3A9E867208}"/>
              </a:ext>
            </a:extLst>
          </p:cNvPr>
          <p:cNvSpPr/>
          <p:nvPr userDrawn="1"/>
        </p:nvSpPr>
        <p:spPr>
          <a:xfrm>
            <a:off x="0" y="0"/>
            <a:ext cx="12192000" cy="1248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1B44CAF-0FBD-56CD-1936-5F0582A40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73" y="227615"/>
            <a:ext cx="1314247" cy="930275"/>
          </a:xfrm>
          <a:prstGeom prst="rect">
            <a:avLst/>
          </a:prstGeom>
        </p:spPr>
      </p:pic>
      <p:pic>
        <p:nvPicPr>
          <p:cNvPr id="11" name="Grafik 10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F67E3142-C765-B010-1FE4-A20A54C2F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20" y="136525"/>
            <a:ext cx="2422278" cy="1112454"/>
          </a:xfrm>
          <a:prstGeom prst="rect">
            <a:avLst/>
          </a:prstGeom>
        </p:spPr>
      </p:pic>
      <p:pic>
        <p:nvPicPr>
          <p:cNvPr id="13" name="Grafik 12" descr="Ein Bild, das Farbigkeit, Screenshot, Kunst enthält.&#10;&#10;Automatisch generierte Beschreibung">
            <a:extLst>
              <a:ext uri="{FF2B5EF4-FFF2-40B4-BE49-F238E27FC236}">
                <a16:creationId xmlns:a16="http://schemas.microsoft.com/office/drawing/2014/main" id="{ACC1567A-36FF-BBF1-4F3A-AA307FC08F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5" y="238759"/>
            <a:ext cx="2357298" cy="895773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DCF021F-E53C-0315-43F8-0228D7423F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5024" y="238760"/>
            <a:ext cx="22519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 Medien-Methoden, 2023, CC BY-SA 3.0 DE,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https://kurzelinks.de/CC-BY-SA-30-DE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fik 9823357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4A4045D-6FA3-699C-A2F5-0D8E4A99E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1" y="661558"/>
            <a:ext cx="944387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7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45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0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91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A5F8-5E85-4D56-A0F1-DA84BDB78AC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246632" cy="478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7F5-DDF7-40F8-B9BE-DBE8938B020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1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rzelinks.de/CC-BY-SA-30-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Dieser </a:t>
            </a:r>
            <a:r>
              <a:rPr lang="de-DE" dirty="0" err="1"/>
              <a:t>titel</a:t>
            </a:r>
            <a:r>
              <a:rPr lang="de-DE" dirty="0"/>
              <a:t> enthält </a:t>
            </a:r>
            <a:r>
              <a:rPr lang="de-DE" dirty="0" err="1"/>
              <a:t>Reschtschreipfehler</a:t>
            </a:r>
            <a:r>
              <a:rPr lang="de-DE" dirty="0"/>
              <a:t>. </a:t>
            </a:r>
            <a:r>
              <a:rPr lang="de-DE" dirty="0" err="1"/>
              <a:t>Corrigire</a:t>
            </a:r>
            <a:r>
              <a:rPr lang="de-DE" dirty="0"/>
              <a:t> sie.</a:t>
            </a:r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Verändere die Schriftgröße dieses Untertitels von .24 auf .20.</a:t>
            </a:r>
          </a:p>
          <a:p>
            <a:r>
              <a:rPr lang="de-DE" dirty="0"/>
              <a:t>Du findest unter „Start“ die Einstellung der Schriftgröße.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12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37578" y="179195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>
                <a:latin typeface="Algerian" panose="04020705040A02060702" pitchFamily="82" charset="0"/>
              </a:rPr>
              <a:t>Verändere</a:t>
            </a:r>
            <a:r>
              <a:rPr lang="fr-FR" dirty="0">
                <a:latin typeface="Algerian" panose="04020705040A02060702" pitchFamily="82" charset="0"/>
              </a:rPr>
              <a:t> die </a:t>
            </a:r>
            <a:r>
              <a:rPr lang="fr-FR" dirty="0" err="1">
                <a:latin typeface="Algerian" panose="04020705040A02060702" pitchFamily="82" charset="0"/>
              </a:rPr>
              <a:t>Hintergrundfarbe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dieser</a:t>
            </a:r>
            <a:r>
              <a:rPr lang="fr-FR" dirty="0">
                <a:latin typeface="Algerian" panose="04020705040A02060702" pitchFamily="82" charset="0"/>
              </a:rPr>
              <a:t> Folie in </a:t>
            </a:r>
            <a:r>
              <a:rPr lang="fr-FR" dirty="0" err="1">
                <a:latin typeface="Algerian" panose="04020705040A02060702" pitchFamily="82" charset="0"/>
              </a:rPr>
              <a:t>ein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helles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gelb</a:t>
            </a:r>
            <a:r>
              <a:rPr lang="fr-FR" dirty="0">
                <a:latin typeface="Algerian" panose="04020705040A02060702" pitchFamily="82" charset="0"/>
              </a:rPr>
              <a:t>: </a:t>
            </a:r>
            <a:r>
              <a:rPr lang="fr-FR" dirty="0" err="1">
                <a:latin typeface="Algerian" panose="04020705040A02060702" pitchFamily="82" charset="0"/>
              </a:rPr>
              <a:t>rechte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Maustaste</a:t>
            </a:r>
            <a:r>
              <a:rPr lang="fr-FR" dirty="0">
                <a:latin typeface="Algerian" panose="04020705040A02060702" pitchFamily="82" charset="0"/>
              </a:rPr>
              <a:t>, </a:t>
            </a:r>
            <a:r>
              <a:rPr lang="fr-FR" dirty="0" err="1">
                <a:latin typeface="Algerian" panose="04020705040A02060702" pitchFamily="82" charset="0"/>
              </a:rPr>
              <a:t>Hintergrund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formatieren</a:t>
            </a:r>
            <a:r>
              <a:rPr lang="fr-FR" dirty="0">
                <a:latin typeface="Algerian" panose="04020705040A02060702" pitchFamily="82" charset="0"/>
              </a:rPr>
              <a:t>, </a:t>
            </a:r>
          </a:p>
          <a:p>
            <a:r>
              <a:rPr lang="fr-FR" dirty="0" err="1">
                <a:latin typeface="Algerian" panose="04020705040A02060702" pitchFamily="82" charset="0"/>
              </a:rPr>
              <a:t>einfarbige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Füllung</a:t>
            </a:r>
            <a:r>
              <a:rPr lang="fr-FR" dirty="0">
                <a:latin typeface="Algerian" panose="04020705040A02060702" pitchFamily="82" charset="0"/>
              </a:rPr>
              <a:t>, </a:t>
            </a:r>
            <a:r>
              <a:rPr lang="fr-FR" dirty="0" err="1">
                <a:latin typeface="Algerian" panose="04020705040A02060702" pitchFamily="82" charset="0"/>
              </a:rPr>
              <a:t>Farbe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wählen</a:t>
            </a:r>
            <a:endParaRPr lang="fr-FR" dirty="0">
              <a:latin typeface="Algerian" panose="04020705040A02060702" pitchFamily="82" charset="0"/>
            </a:endParaRPr>
          </a:p>
          <a:p>
            <a:endParaRPr lang="fr-FR" dirty="0">
              <a:latin typeface="Algerian" panose="04020705040A02060702" pitchFamily="82" charset="0"/>
            </a:endParaRPr>
          </a:p>
          <a:p>
            <a:r>
              <a:rPr lang="fr-FR" dirty="0" err="1">
                <a:latin typeface="Algerian" panose="04020705040A02060702" pitchFamily="82" charset="0"/>
              </a:rPr>
              <a:t>Wähle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diese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Hintergrundfarbe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für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alle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folien</a:t>
            </a:r>
            <a:r>
              <a:rPr lang="fr-FR" dirty="0">
                <a:latin typeface="Algerian" panose="04020705040A02060702" pitchFamily="82" charset="0"/>
              </a:rPr>
              <a:t>: </a:t>
            </a:r>
            <a:r>
              <a:rPr lang="fr-FR" dirty="0" err="1">
                <a:latin typeface="Algerian" panose="04020705040A02060702" pitchFamily="82" charset="0"/>
              </a:rPr>
              <a:t>unten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rechts</a:t>
            </a:r>
            <a:r>
              <a:rPr lang="fr-FR" dirty="0">
                <a:latin typeface="Algerian" panose="04020705040A02060702" pitchFamily="82" charset="0"/>
              </a:rPr>
              <a:t>: </a:t>
            </a:r>
            <a:r>
              <a:rPr lang="fr-FR" dirty="0" err="1">
                <a:latin typeface="Algerian" panose="04020705040A02060702" pitchFamily="82" charset="0"/>
              </a:rPr>
              <a:t>für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alle</a:t>
            </a:r>
            <a:r>
              <a:rPr lang="fr-FR" dirty="0">
                <a:latin typeface="Algerian" panose="04020705040A02060702" pitchFamily="82" charset="0"/>
              </a:rPr>
              <a:t> </a:t>
            </a:r>
            <a:r>
              <a:rPr lang="fr-FR" dirty="0" err="1">
                <a:latin typeface="Algerian" panose="04020705040A02060702" pitchFamily="82" charset="0"/>
              </a:rPr>
              <a:t>übernehmen</a:t>
            </a:r>
            <a:r>
              <a:rPr lang="fr-FR" dirty="0">
                <a:latin typeface="Algerian" panose="04020705040A02060702" pitchFamily="82" charset="0"/>
              </a:rPr>
              <a:t>. </a:t>
            </a:r>
          </a:p>
          <a:p>
            <a:endParaRPr lang="de-DE" dirty="0">
              <a:latin typeface="Algerian" panose="04020705040A02060702" pitchFamily="82" charset="0"/>
            </a:endParaRPr>
          </a:p>
          <a:p>
            <a:endParaRPr lang="fr-F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3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72712" y="1918967"/>
            <a:ext cx="9527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/>
              <a:t>Gehe</a:t>
            </a:r>
            <a:r>
              <a:rPr lang="fr-FR" sz="1400" b="1" dirty="0"/>
              <a:t> </a:t>
            </a:r>
            <a:r>
              <a:rPr lang="fr-FR" sz="1400" b="1" dirty="0" err="1"/>
              <a:t>auf</a:t>
            </a:r>
            <a:r>
              <a:rPr lang="fr-FR" sz="1400" b="1" dirty="0"/>
              <a:t> </a:t>
            </a:r>
            <a:r>
              <a:rPr lang="fr-FR" sz="1400" b="1" dirty="0" err="1"/>
              <a:t>pixabay</a:t>
            </a:r>
            <a:r>
              <a:rPr lang="fr-FR" sz="1400" b="1" dirty="0"/>
              <a:t>, </a:t>
            </a:r>
            <a:r>
              <a:rPr lang="fr-FR" sz="1400" b="1" dirty="0" err="1"/>
              <a:t>lade</a:t>
            </a:r>
            <a:r>
              <a:rPr lang="fr-FR" sz="1400" b="1" dirty="0"/>
              <a:t> </a:t>
            </a:r>
            <a:r>
              <a:rPr lang="fr-FR" sz="1400" b="1" dirty="0" err="1"/>
              <a:t>das</a:t>
            </a:r>
            <a:r>
              <a:rPr lang="fr-FR" sz="1400" b="1" dirty="0"/>
              <a:t> </a:t>
            </a:r>
            <a:r>
              <a:rPr lang="fr-FR" sz="1400" b="1" dirty="0" err="1"/>
              <a:t>Bild</a:t>
            </a:r>
            <a:r>
              <a:rPr lang="fr-FR" sz="1400" b="1" dirty="0"/>
              <a:t> </a:t>
            </a:r>
            <a:r>
              <a:rPr lang="fr-FR" sz="1400" b="1" dirty="0" err="1"/>
              <a:t>eines</a:t>
            </a:r>
            <a:r>
              <a:rPr lang="fr-FR" sz="1400" b="1" dirty="0"/>
              <a:t> </a:t>
            </a:r>
            <a:r>
              <a:rPr lang="fr-FR" sz="1400" b="1" dirty="0" err="1"/>
              <a:t>Waschbärs</a:t>
            </a:r>
            <a:r>
              <a:rPr lang="fr-FR" sz="1400" b="1" dirty="0"/>
              <a:t> </a:t>
            </a:r>
            <a:r>
              <a:rPr lang="fr-FR" sz="1400" b="1" dirty="0" err="1"/>
              <a:t>runter</a:t>
            </a:r>
            <a:r>
              <a:rPr lang="fr-FR" sz="1400" b="1" dirty="0"/>
              <a:t> </a:t>
            </a:r>
            <a:r>
              <a:rPr lang="fr-FR" sz="1400" b="1" dirty="0" err="1"/>
              <a:t>und</a:t>
            </a:r>
            <a:r>
              <a:rPr lang="fr-FR" sz="1400" b="1" dirty="0"/>
              <a:t> </a:t>
            </a:r>
            <a:r>
              <a:rPr lang="fr-FR" sz="1400" b="1" dirty="0" err="1"/>
              <a:t>füge</a:t>
            </a:r>
            <a:r>
              <a:rPr lang="fr-FR" sz="1400" b="1" dirty="0"/>
              <a:t> es </a:t>
            </a:r>
            <a:r>
              <a:rPr lang="fr-FR" sz="1400" b="1" dirty="0" err="1"/>
              <a:t>auf</a:t>
            </a:r>
            <a:r>
              <a:rPr lang="fr-FR" sz="1400" b="1" dirty="0"/>
              <a:t> </a:t>
            </a:r>
            <a:r>
              <a:rPr lang="fr-FR" sz="1400" b="1" dirty="0" err="1"/>
              <a:t>diese</a:t>
            </a:r>
            <a:r>
              <a:rPr lang="fr-FR" sz="1400" b="1" dirty="0"/>
              <a:t> Folie </a:t>
            </a:r>
            <a:r>
              <a:rPr lang="fr-FR" sz="1400" b="1" dirty="0" err="1"/>
              <a:t>ein</a:t>
            </a:r>
            <a:r>
              <a:rPr lang="fr-FR" sz="1400" b="1" dirty="0"/>
              <a:t>. </a:t>
            </a:r>
            <a:r>
              <a:rPr lang="fr-FR" sz="1400" b="1" dirty="0" err="1"/>
              <a:t>Schreibe</a:t>
            </a:r>
            <a:r>
              <a:rPr lang="fr-FR" sz="1400" b="1" dirty="0"/>
              <a:t> </a:t>
            </a:r>
            <a:r>
              <a:rPr lang="fr-FR" sz="1400" b="1" dirty="0" err="1"/>
              <a:t>dazu</a:t>
            </a:r>
            <a:r>
              <a:rPr lang="fr-FR" sz="1400" b="1" dirty="0"/>
              <a:t>, </a:t>
            </a:r>
            <a:r>
              <a:rPr lang="fr-FR" sz="1400" b="1" dirty="0" err="1"/>
              <a:t>wie</a:t>
            </a:r>
            <a:r>
              <a:rPr lang="fr-FR" sz="1400" b="1" dirty="0"/>
              <a:t> </a:t>
            </a:r>
            <a:r>
              <a:rPr lang="fr-FR" sz="1400" b="1" dirty="0" err="1"/>
              <a:t>das</a:t>
            </a:r>
            <a:r>
              <a:rPr lang="fr-FR" sz="1400" b="1" dirty="0"/>
              <a:t> Tier </a:t>
            </a:r>
            <a:r>
              <a:rPr lang="fr-FR" sz="1400" b="1" dirty="0" err="1"/>
              <a:t>auf</a:t>
            </a:r>
            <a:r>
              <a:rPr lang="fr-FR" sz="1400" b="1" dirty="0"/>
              <a:t> </a:t>
            </a:r>
            <a:r>
              <a:rPr lang="fr-FR" sz="1400" b="1" dirty="0" err="1"/>
              <a:t>englisch</a:t>
            </a:r>
            <a:r>
              <a:rPr lang="fr-FR" sz="1400" b="1" dirty="0"/>
              <a:t> </a:t>
            </a:r>
          </a:p>
          <a:p>
            <a:r>
              <a:rPr lang="fr-FR" sz="1400" b="1" dirty="0" err="1"/>
              <a:t>und</a:t>
            </a:r>
            <a:r>
              <a:rPr lang="fr-FR" sz="1400" b="1" dirty="0"/>
              <a:t> </a:t>
            </a:r>
            <a:r>
              <a:rPr lang="fr-FR" sz="1400" b="1" dirty="0" err="1"/>
              <a:t>französisch</a:t>
            </a:r>
            <a:r>
              <a:rPr lang="fr-FR" sz="1400" b="1" dirty="0"/>
              <a:t> </a:t>
            </a:r>
            <a:r>
              <a:rPr lang="fr-FR" sz="1400" b="1" dirty="0" err="1"/>
              <a:t>heißt</a:t>
            </a:r>
            <a:r>
              <a:rPr lang="fr-FR" sz="1400" b="1" dirty="0"/>
              <a:t>. </a:t>
            </a:r>
            <a:r>
              <a:rPr lang="fr-FR" sz="1400" b="1" dirty="0" err="1"/>
              <a:t>Nenne</a:t>
            </a:r>
            <a:r>
              <a:rPr lang="fr-FR" sz="1400" b="1" dirty="0"/>
              <a:t> </a:t>
            </a:r>
            <a:r>
              <a:rPr lang="fr-FR" sz="1400" b="1" dirty="0" err="1"/>
              <a:t>auch</a:t>
            </a:r>
            <a:r>
              <a:rPr lang="fr-FR" sz="1400" b="1" dirty="0"/>
              <a:t> die </a:t>
            </a:r>
            <a:r>
              <a:rPr lang="fr-FR" sz="1400" b="1" dirty="0" err="1"/>
              <a:t>Fundstelle</a:t>
            </a:r>
            <a:r>
              <a:rPr lang="fr-FR" sz="1400" b="1" dirty="0"/>
              <a:t> </a:t>
            </a:r>
            <a:r>
              <a:rPr lang="fr-FR" sz="1400" b="1" dirty="0" err="1"/>
              <a:t>und</a:t>
            </a:r>
            <a:r>
              <a:rPr lang="fr-FR" sz="1400" b="1" dirty="0"/>
              <a:t> </a:t>
            </a:r>
            <a:r>
              <a:rPr lang="fr-FR" sz="1400" b="1" dirty="0" err="1"/>
              <a:t>kopiere</a:t>
            </a:r>
            <a:r>
              <a:rPr lang="fr-FR" sz="1400" b="1" dirty="0"/>
              <a:t> den Link.</a:t>
            </a:r>
          </a:p>
        </p:txBody>
      </p:sp>
    </p:spTree>
    <p:extLst>
      <p:ext uri="{BB962C8B-B14F-4D97-AF65-F5344CB8AC3E}">
        <p14:creationId xmlns:p14="http://schemas.microsoft.com/office/powerpoint/2010/main" val="142710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lanet, Erde, Astronomisches Objekt, Weltraum enthält.&#10;&#10;Automatisch generierte Beschreibung">
            <a:extLst>
              <a:ext uri="{FF2B5EF4-FFF2-40B4-BE49-F238E27FC236}">
                <a16:creationId xmlns:a16="http://schemas.microsoft.com/office/drawing/2014/main" id="{B5902BB2-5B22-B686-EACD-0C617EA4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2" y="1274619"/>
            <a:ext cx="10500382" cy="52263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27530" y="1483990"/>
            <a:ext cx="1000562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Der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Hintergrund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</a:p>
          <a:p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soll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rechts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und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links </a:t>
            </a:r>
          </a:p>
          <a:p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auch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schwarz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sein, </a:t>
            </a:r>
          </a:p>
          <a:p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damit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man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keinen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</a:p>
          <a:p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weißen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Rand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mehr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fr-FR" sz="6000" dirty="0" err="1">
                <a:solidFill>
                  <a:srgbClr val="7030A0"/>
                </a:solidFill>
                <a:latin typeface="Bodoni MT Black" panose="02070A03080606020203" pitchFamily="18" charset="0"/>
              </a:rPr>
              <a:t>sieht</a:t>
            </a:r>
            <a:r>
              <a:rPr lang="fr-FR" sz="6000" dirty="0">
                <a:solidFill>
                  <a:srgbClr val="7030A0"/>
                </a:solidFill>
                <a:latin typeface="Bodoni MT Black" panose="02070A03080606020203" pitchFamily="18" charset="0"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1C2739-105A-C1E0-9538-A6FABBF83DD2}"/>
              </a:ext>
            </a:extLst>
          </p:cNvPr>
          <p:cNvSpPr txBox="1"/>
          <p:nvPr/>
        </p:nvSpPr>
        <p:spPr>
          <a:xfrm>
            <a:off x="845809" y="6537698"/>
            <a:ext cx="10500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NASA 1970, public domain, https://</a:t>
            </a:r>
            <a:r>
              <a:rPr lang="de-DE" sz="1400" dirty="0" err="1"/>
              <a:t>commons.wikimedia.org</a:t>
            </a:r>
            <a:r>
              <a:rPr lang="de-DE" sz="1400" dirty="0"/>
              <a:t>/</a:t>
            </a:r>
            <a:r>
              <a:rPr lang="de-DE" sz="1400" dirty="0" err="1"/>
              <a:t>wiki</a:t>
            </a:r>
            <a:r>
              <a:rPr lang="de-DE" sz="1400" dirty="0"/>
              <a:t>/File:Apollo_13_-_Earth_during_journey_home.jpg</a:t>
            </a:r>
          </a:p>
        </p:txBody>
      </p:sp>
    </p:spTree>
    <p:extLst>
      <p:ext uri="{BB962C8B-B14F-4D97-AF65-F5344CB8AC3E}">
        <p14:creationId xmlns:p14="http://schemas.microsoft.com/office/powerpoint/2010/main" val="139082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2397" y="5432730"/>
            <a:ext cx="11699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latin typeface="Gloucester MT Extra Condensed" panose="02030808020601010101" pitchFamily="18" charset="0"/>
              </a:rPr>
              <a:t>Mach ein Bild mit der Kamera deines </a:t>
            </a:r>
            <a:r>
              <a:rPr lang="de-DE" sz="3600" dirty="0" err="1">
                <a:latin typeface="Gloucester MT Extra Condensed" panose="02030808020601010101" pitchFamily="18" charset="0"/>
              </a:rPr>
              <a:t>Convertibles</a:t>
            </a:r>
            <a:r>
              <a:rPr lang="de-DE" sz="3600" dirty="0">
                <a:latin typeface="Gloucester MT Extra Condensed" panose="02030808020601010101" pitchFamily="18" charset="0"/>
              </a:rPr>
              <a:t> von einem persönlichen Gegenstand auf</a:t>
            </a:r>
          </a:p>
          <a:p>
            <a:r>
              <a:rPr lang="de-DE" sz="3600" dirty="0">
                <a:latin typeface="Gloucester MT Extra Condensed" panose="02030808020601010101" pitchFamily="18" charset="0"/>
              </a:rPr>
              <a:t>Deinem Tisch und ersetze die Schere mit deinem Bild.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78" y="1397086"/>
            <a:ext cx="6322006" cy="35561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A9740D-3A1D-510A-79CD-0FF9F6C17C47}"/>
              </a:ext>
            </a:extLst>
          </p:cNvPr>
          <p:cNvSpPr txBox="1"/>
          <p:nvPr/>
        </p:nvSpPr>
        <p:spPr>
          <a:xfrm>
            <a:off x="845809" y="6537698"/>
            <a:ext cx="10500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DFG 2024, CC BY-SA 3.0 DE, </a:t>
            </a:r>
            <a:r>
              <a:rPr lang="de-DE" sz="1400" dirty="0">
                <a:hlinkClick r:id="rId3"/>
              </a:rPr>
              <a:t>https://kurzelinks.de</a:t>
            </a:r>
            <a:r>
              <a:rPr lang="de-DE" sz="1400">
                <a:hlinkClick r:id="rId3"/>
              </a:rPr>
              <a:t>/CC-BY-SA-30-DE</a:t>
            </a:r>
            <a:r>
              <a:rPr lang="de-DE" sz="140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0040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fga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3370" y="1579880"/>
            <a:ext cx="406400" cy="4064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262879" y="2345836"/>
            <a:ext cx="6799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Bodoni MT Black" panose="02070A03080606020203" pitchFamily="18" charset="0"/>
              </a:rPr>
              <a:t>Nach Erledigung der Aufgabe: lösche die Audioaufnahme von </a:t>
            </a:r>
            <a:r>
              <a:rPr lang="de-DE" sz="1400" dirty="0" err="1">
                <a:latin typeface="Bodoni MT Black" panose="02070A03080606020203" pitchFamily="18" charset="0"/>
              </a:rPr>
              <a:t>Mme</a:t>
            </a:r>
            <a:r>
              <a:rPr lang="de-DE" sz="1400" dirty="0">
                <a:latin typeface="Bodoni MT Black" panose="02070A03080606020203" pitchFamily="18" charset="0"/>
              </a:rPr>
              <a:t> Choi.</a:t>
            </a:r>
          </a:p>
        </p:txBody>
      </p:sp>
    </p:spTree>
    <p:extLst>
      <p:ext uri="{BB962C8B-B14F-4D97-AF65-F5344CB8AC3E}">
        <p14:creationId xmlns:p14="http://schemas.microsoft.com/office/powerpoint/2010/main" val="8171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39426" y="1617569"/>
            <a:ext cx="87768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Finde unter dem Menü « Einfügen » </a:t>
            </a: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  <a:sym typeface="Wingdings" panose="05000000000000000000" pitchFamily="2" charset="2"/>
              </a:rPr>
              <a:t> Formen die Entsprechung für folgende Beschreibungen:</a:t>
            </a: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39426" y="3429000"/>
            <a:ext cx="91568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latin typeface="Arial Black" panose="020B0A04020102020204" pitchFamily="34" charset="0"/>
                <a:sym typeface="Wingdings" panose="05000000000000000000" pitchFamily="2" charset="2"/>
              </a:rPr>
              <a:t>Smiley, Wolke, Herz, dicker Pfeil nach rechts, </a:t>
            </a:r>
          </a:p>
          <a:p>
            <a:r>
              <a:rPr lang="de-DE" sz="2800" dirty="0">
                <a:latin typeface="Arial Black" panose="020B0A04020102020204" pitchFamily="34" charset="0"/>
                <a:sym typeface="Wingdings" panose="05000000000000000000" pitchFamily="2" charset="2"/>
              </a:rPr>
              <a:t>dünner Pfeil nach unten</a:t>
            </a:r>
            <a:r>
              <a:rPr lang="fr-FR" sz="28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fr-FR" sz="2800" dirty="0" err="1">
                <a:latin typeface="Arial Black" panose="020B0A04020102020204" pitchFamily="34" charset="0"/>
                <a:sym typeface="Wingdings" panose="05000000000000000000" pitchFamily="2" charset="2"/>
              </a:rPr>
              <a:t>Sprechblase</a:t>
            </a:r>
            <a:endParaRPr lang="de-DE" sz="2800" dirty="0">
              <a:latin typeface="Arial Black" panose="020B0A040201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9426" y="4756431"/>
            <a:ext cx="9564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Bahnschrift SemiLight" panose="020B0502040204020203" pitchFamily="34" charset="0"/>
                <a:sym typeface="Wingdings" panose="05000000000000000000" pitchFamily="2" charset="2"/>
              </a:rPr>
              <a:t>Alle Formen sollen nicht gefüllt sein, so dass man nur die Linien sieht (rechte Taste  Form formatieren)</a:t>
            </a:r>
          </a:p>
        </p:txBody>
      </p:sp>
      <p:sp>
        <p:nvSpPr>
          <p:cNvPr id="9" name="Rechteck 8"/>
          <p:cNvSpPr/>
          <p:nvPr/>
        </p:nvSpPr>
        <p:spPr>
          <a:xfrm>
            <a:off x="639426" y="5473331"/>
            <a:ext cx="95641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900" dirty="0">
                <a:latin typeface="Lucida Calligraphy" panose="03010101010101010101" pitchFamily="66" charset="0"/>
                <a:sym typeface="Wingdings" panose="05000000000000000000" pitchFamily="2" charset="2"/>
              </a:rPr>
              <a:t>Versuche die Formen zu drehen oder zu spiegeln.</a:t>
            </a:r>
          </a:p>
        </p:txBody>
      </p:sp>
    </p:spTree>
    <p:extLst>
      <p:ext uri="{BB962C8B-B14F-4D97-AF65-F5344CB8AC3E}">
        <p14:creationId xmlns:p14="http://schemas.microsoft.com/office/powerpoint/2010/main" val="99690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92480" y="1491821"/>
            <a:ext cx="77030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Footlight MT Light" panose="0204060206030A020304" pitchFamily="18" charset="0"/>
              </a:rPr>
              <a:t>Finde</a:t>
            </a:r>
            <a:r>
              <a:rPr lang="fr-FR" sz="2800" dirty="0">
                <a:latin typeface="Footlight MT Light" panose="0204060206030A020304" pitchFamily="18" charset="0"/>
              </a:rPr>
              <a:t> </a:t>
            </a:r>
            <a:r>
              <a:rPr lang="fr-FR" sz="2800" dirty="0" err="1">
                <a:latin typeface="Footlight MT Light" panose="0204060206030A020304" pitchFamily="18" charset="0"/>
              </a:rPr>
              <a:t>unter</a:t>
            </a:r>
            <a:r>
              <a:rPr lang="fr-FR" sz="2800" dirty="0">
                <a:latin typeface="Footlight MT Light" panose="0204060206030A020304" pitchFamily="18" charset="0"/>
              </a:rPr>
              <a:t> </a:t>
            </a:r>
            <a:r>
              <a:rPr lang="fr-FR" sz="2800" dirty="0" err="1">
                <a:latin typeface="Footlight MT Light" panose="0204060206030A020304" pitchFamily="18" charset="0"/>
              </a:rPr>
              <a:t>dem</a:t>
            </a:r>
            <a:r>
              <a:rPr lang="fr-FR" sz="2800" dirty="0">
                <a:latin typeface="Footlight MT Light" panose="0204060206030A020304" pitchFamily="18" charset="0"/>
              </a:rPr>
              <a:t> </a:t>
            </a:r>
            <a:r>
              <a:rPr lang="fr-FR" sz="2800" dirty="0" err="1">
                <a:latin typeface="Footlight MT Light" panose="0204060206030A020304" pitchFamily="18" charset="0"/>
              </a:rPr>
              <a:t>Menü</a:t>
            </a:r>
            <a:r>
              <a:rPr lang="fr-FR" sz="2800" dirty="0">
                <a:latin typeface="Footlight MT Light" panose="0204060206030A020304" pitchFamily="18" charset="0"/>
              </a:rPr>
              <a:t> « </a:t>
            </a:r>
            <a:r>
              <a:rPr lang="fr-FR" sz="2800" dirty="0" err="1">
                <a:latin typeface="Footlight MT Light" panose="0204060206030A020304" pitchFamily="18" charset="0"/>
              </a:rPr>
              <a:t>Einfügen</a:t>
            </a:r>
            <a:r>
              <a:rPr lang="fr-FR" sz="2800" dirty="0">
                <a:latin typeface="Footlight MT Light" panose="0204060206030A020304" pitchFamily="18" charset="0"/>
              </a:rPr>
              <a:t> » </a:t>
            </a:r>
            <a:r>
              <a:rPr lang="fr-FR" sz="2800" dirty="0">
                <a:latin typeface="Footlight MT Light" panose="0204060206030A020304" pitchFamily="18" charset="0"/>
                <a:sym typeface="Wingdings" panose="05000000000000000000" pitchFamily="2" charset="2"/>
              </a:rPr>
              <a:t> Formen die </a:t>
            </a:r>
          </a:p>
          <a:p>
            <a:r>
              <a:rPr lang="fr-FR" sz="2800" dirty="0" err="1">
                <a:latin typeface="Footlight MT Light" panose="0204060206030A020304" pitchFamily="18" charset="0"/>
                <a:sym typeface="Wingdings" panose="05000000000000000000" pitchFamily="2" charset="2"/>
              </a:rPr>
              <a:t>Entsprechung</a:t>
            </a:r>
            <a:r>
              <a:rPr lang="fr-FR" sz="2800" dirty="0">
                <a:latin typeface="Footlight MT Light" panose="0204060206030A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Footlight MT Light" panose="0204060206030A020304" pitchFamily="18" charset="0"/>
                <a:sym typeface="Wingdings" panose="05000000000000000000" pitchFamily="2" charset="2"/>
              </a:rPr>
              <a:t>für</a:t>
            </a:r>
            <a:r>
              <a:rPr lang="fr-FR" sz="2800" dirty="0">
                <a:latin typeface="Footlight MT Light" panose="0204060206030A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Footlight MT Light" panose="0204060206030A020304" pitchFamily="18" charset="0"/>
                <a:sym typeface="Wingdings" panose="05000000000000000000" pitchFamily="2" charset="2"/>
              </a:rPr>
              <a:t>folgende</a:t>
            </a:r>
            <a:r>
              <a:rPr lang="fr-FR" sz="2800" dirty="0">
                <a:latin typeface="Footlight MT Light" panose="0204060206030A0203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Footlight MT Light" panose="0204060206030A020304" pitchFamily="18" charset="0"/>
                <a:sym typeface="Wingdings" panose="05000000000000000000" pitchFamily="2" charset="2"/>
              </a:rPr>
              <a:t>Beschreibungen</a:t>
            </a:r>
            <a:r>
              <a:rPr lang="fr-FR" sz="2800" dirty="0">
                <a:latin typeface="Footlight MT Light" panose="0204060206030A020304" pitchFamily="18" charset="0"/>
                <a:sym typeface="Wingdings" panose="05000000000000000000" pitchFamily="2" charset="2"/>
              </a:rPr>
              <a:t>:</a:t>
            </a:r>
            <a:endParaRPr lang="fr-FR" sz="2800" dirty="0">
              <a:latin typeface="Footlight MT Light" panose="0204060206030A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92480" y="2139057"/>
            <a:ext cx="91568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latin typeface="Arial Black" panose="020B0A04020102020204" pitchFamily="34" charset="0"/>
                <a:sym typeface="Wingdings" panose="05000000000000000000" pitchFamily="2" charset="2"/>
              </a:rPr>
              <a:t>Smiley, Wolke, Herz, dicker Pfeil nach rechts, </a:t>
            </a:r>
          </a:p>
          <a:p>
            <a:r>
              <a:rPr lang="de-DE" sz="2800" dirty="0">
                <a:latin typeface="Arial Black" panose="020B0A04020102020204" pitchFamily="34" charset="0"/>
                <a:sym typeface="Wingdings" panose="05000000000000000000" pitchFamily="2" charset="2"/>
              </a:rPr>
              <a:t>dünner Pfeil nach unten</a:t>
            </a:r>
            <a:r>
              <a:rPr lang="fr-FR" sz="28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fr-FR" sz="2800" dirty="0" err="1">
                <a:latin typeface="Arial Black" panose="020B0A04020102020204" pitchFamily="34" charset="0"/>
                <a:sym typeface="Wingdings" panose="05000000000000000000" pitchFamily="2" charset="2"/>
              </a:rPr>
              <a:t>Sprechblase</a:t>
            </a:r>
            <a:endParaRPr lang="de-DE" sz="2800" dirty="0">
              <a:latin typeface="Arial Black" panose="020B0A040201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67910" y="3479417"/>
            <a:ext cx="9564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Bahnschrift SemiLight" panose="020B0502040204020203" pitchFamily="34" charset="0"/>
                <a:sym typeface="Wingdings" panose="05000000000000000000" pitchFamily="2" charset="2"/>
              </a:rPr>
              <a:t>Alle Formen sollen nicht gefüllt sein, so dass man nur die Linien sieht (rechte Taste  Form formatieren)</a:t>
            </a:r>
          </a:p>
        </p:txBody>
      </p:sp>
      <p:sp>
        <p:nvSpPr>
          <p:cNvPr id="9" name="Rechteck 8"/>
          <p:cNvSpPr/>
          <p:nvPr/>
        </p:nvSpPr>
        <p:spPr>
          <a:xfrm>
            <a:off x="2189733" y="4284960"/>
            <a:ext cx="95641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900" dirty="0">
                <a:latin typeface="Lucida Calligraphy" panose="03010101010101010101" pitchFamily="66" charset="0"/>
                <a:sym typeface="Wingdings" panose="05000000000000000000" pitchFamily="2" charset="2"/>
              </a:rPr>
              <a:t>Versuche die Formen zu drehen oder zu spiegeln.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14399" y="5401835"/>
            <a:ext cx="101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Ordne diese Textbausteine, indem du sie so lange ziehst bis sie den gleichen Abstand zueinander haben.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236213" y="5401835"/>
            <a:ext cx="678186" cy="3138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feil nach rechts 9"/>
          <p:cNvSpPr/>
          <p:nvPr/>
        </p:nvSpPr>
        <p:spPr>
          <a:xfrm rot="10800000">
            <a:off x="10952587" y="5440934"/>
            <a:ext cx="747384" cy="291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5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81216" y="2417398"/>
            <a:ext cx="86086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Tipps zur Erstellung von Folien: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Entscheide dich für EINEN Übergang zwischen den Folien.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Entscheide dich für EINE Schriftart.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Entscheide dich für EINE Schriftfarbe, falls du nicht schwarz nehmen kannst.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Kontrolliere die Schriftgrößen.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Kontrolliere die Farben: ist alles gut lesbar?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Wende alle Punkte auf diese PowerPoint an.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10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4B01449DDEF040BD93E3994180CBE7" ma:contentTypeVersion="14" ma:contentTypeDescription="Ein neues Dokument erstellen." ma:contentTypeScope="" ma:versionID="6cc6bd397fc70305a4a25143a003f4c6">
  <xsd:schema xmlns:xsd="http://www.w3.org/2001/XMLSchema" xmlns:xs="http://www.w3.org/2001/XMLSchema" xmlns:p="http://schemas.microsoft.com/office/2006/metadata/properties" xmlns:ns2="8b54ddb5-3439-440a-b7ba-e78664ad8f27" xmlns:ns3="6bc4baca-eaf8-4fe4-8fe3-8da4b1b7c94e" targetNamespace="http://schemas.microsoft.com/office/2006/metadata/properties" ma:root="true" ma:fieldsID="1a5fdee18e16dc0eda31077d639ec85b" ns2:_="" ns3:_="">
    <xsd:import namespace="8b54ddb5-3439-440a-b7ba-e78664ad8f27"/>
    <xsd:import namespace="6bc4baca-eaf8-4fe4-8fe3-8da4b1b7c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chlagwort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4ddb5-3439-440a-b7ba-e78664ad8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b8215bbb-ac0b-408b-8cf7-2d9867788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Schlagworte" ma:index="17" nillable="true" ma:displayName="Schlagworte" ma:format="Dropdown" ma:internalName="Schlagworte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4baca-eaf8-4fe4-8fe3-8da4b1b7c94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5b779b4-101b-470a-83ad-c60db121e824}" ma:internalName="TaxCatchAll" ma:showField="CatchAllData" ma:web="6bc4baca-eaf8-4fe4-8fe3-8da4b1b7c9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lagworte xmlns="8b54ddb5-3439-440a-b7ba-e78664ad8f27" xsi:nil="true"/>
    <lcf76f155ced4ddcb4097134ff3c332f xmlns="8b54ddb5-3439-440a-b7ba-e78664ad8f27">
      <Terms xmlns="http://schemas.microsoft.com/office/infopath/2007/PartnerControls"/>
    </lcf76f155ced4ddcb4097134ff3c332f>
    <TaxCatchAll xmlns="6bc4baca-eaf8-4fe4-8fe3-8da4b1b7c94e" xsi:nil="true"/>
  </documentManagement>
</p:properties>
</file>

<file path=customXml/itemProps1.xml><?xml version="1.0" encoding="utf-8"?>
<ds:datastoreItem xmlns:ds="http://schemas.openxmlformats.org/officeDocument/2006/customXml" ds:itemID="{0A498D46-3DE1-4593-84FA-B67DFA60FE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D6E96-B08B-4EC8-B27F-F2E923F7D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4ddb5-3439-440a-b7ba-e78664ad8f27"/>
    <ds:schemaRef ds:uri="6bc4baca-eaf8-4fe4-8fe3-8da4b1b7c9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B7CDB-BFBF-4B71-8C21-8114DC228E6F}">
  <ds:schemaRefs>
    <ds:schemaRef ds:uri="http://schemas.microsoft.com/office/2006/metadata/properties"/>
    <ds:schemaRef ds:uri="http://schemas.microsoft.com/office/infopath/2007/PartnerControls"/>
    <ds:schemaRef ds:uri="8b54ddb5-3439-440a-b7ba-e78664ad8f27"/>
    <ds:schemaRef ds:uri="6bc4baca-eaf8-4fe4-8fe3-8da4b1b7c9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Breitbild</PresentationFormat>
  <Paragraphs>42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1" baseType="lpstr">
      <vt:lpstr>Algerian</vt:lpstr>
      <vt:lpstr>Arial</vt:lpstr>
      <vt:lpstr>Arial Black</vt:lpstr>
      <vt:lpstr>Bahnschrift SemiLight</vt:lpstr>
      <vt:lpstr>Bodoni MT Black</vt:lpstr>
      <vt:lpstr>Calibri</vt:lpstr>
      <vt:lpstr>Calibri Light</vt:lpstr>
      <vt:lpstr>Footlight MT Light</vt:lpstr>
      <vt:lpstr>Gloucester MT Extra Condensed</vt:lpstr>
      <vt:lpstr>Lucida Calligraphy</vt:lpstr>
      <vt:lpstr>Wingdings</vt:lpstr>
      <vt:lpstr>Office</vt:lpstr>
      <vt:lpstr>Dieser titel enthält Reschtschreipfehler. Corrigire sie.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IMZ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Dieser titel enthält Reschtschreipfehler. Corrigire sie.</dc:title>
  <dc:creator>Choi, Na-young</dc:creator>
  <cp:lastModifiedBy>König Christina</cp:lastModifiedBy>
  <cp:revision>8</cp:revision>
  <dcterms:created xsi:type="dcterms:W3CDTF">2023-04-26T18:43:32Z</dcterms:created>
  <dcterms:modified xsi:type="dcterms:W3CDTF">2024-11-04T09:05:09Z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0x0101006E4B01449DDEF040BD93E3994180CBE7</vt:lpwstr>
  </property>
</Properties>
</file>