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669088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83FF"/>
    <a:srgbClr val="FF7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694"/>
  </p:normalViewPr>
  <p:slideViewPr>
    <p:cSldViewPr snapToGrid="0" showGuides="1">
      <p:cViewPr varScale="1">
        <p:scale>
          <a:sx n="121" d="100"/>
          <a:sy n="121" d="100"/>
        </p:scale>
        <p:origin x="544" y="176"/>
      </p:cViewPr>
      <p:guideLst>
        <p:guide orient="horz" pos="2092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385FD409-8775-D1D8-3AA4-4EBA9CE739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85F3D2D6-057A-EEAB-AA23-F07FF3ED48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11D7DE7E-4485-F34D-AFEE-669BBA78311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EF3BCF59-3B8F-AFBB-0657-D46D410F1E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9A703D5-294C-5E44-B1D7-503DF28A237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08DE2-086E-3F49-98A8-C881337F37E5}" type="datetimeFigureOut">
              <a:rPr lang="de-DE" smtClean="0"/>
              <a:t>07.10.25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1EBC8-FE6A-4941-962D-96F98EEBB8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848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13099-1D88-7C50-722D-AA9706A07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8CC9368-4498-595B-B071-05E5761017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BC18D18-17AF-9396-07FC-E042E4D53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5FF2A1F-95FF-7269-7B12-3644AC8B64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1EBC8-FE6A-4941-962D-96F98EEBB85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9986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2AD214-897D-DD8B-DE26-7EA0DD76C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1D0767-60A5-5C6E-99A0-E448DFFEA1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2E9AFE-A04F-344D-6A45-3E5EC4091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3A1DD-62E1-6342-B8FA-A3F8FA45C7F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2857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1B3C69-E60F-BB47-4B82-AF1BE90370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870ECD-1DF4-F9C7-50B5-E007C726C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ADDF78-F4FE-562E-8421-873F2DE4C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20152-0824-5347-B944-8DCB11F1081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005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44CC29-F5A3-1C8B-DE58-E5B4DB53E5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AFB8B-B0E4-206A-817B-85F5E51300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AE47DA-326E-18EA-8325-B031B16DBD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06C3C-EFA4-434D-9872-D4CA2EC1C07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6547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135B89-4BA9-40F8-366D-D80C495C4D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A32CB3-896A-E866-F752-C1B1289896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9F7327-834E-4893-BC4B-FFAE56C698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E259E-66E1-BB4E-B214-28E3E4777F8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1006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86907B-9B4A-7D9B-732C-CC539CEBC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3303CA-413A-47C8-5888-B59C73CDAB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A88141-7F11-3178-7F5C-678F7D964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5903-764F-114E-ADF7-E8DDC9E9E1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9185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0805D4-077B-B26F-9855-2527DF38D7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01723-2532-0D03-C57B-34AC72456E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A57D80-91BA-662E-5261-199BA12E2F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FE3E8-5788-E043-A67A-DADBA338123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7155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4DAB7B3-0C91-39EE-58A4-01CFEA2585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31D538-B6D8-293E-BC74-2AAD9A8C6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99942-C184-BA4A-5410-414327DF42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3C424-F404-FC4E-8534-A5BA5BE3995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8098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EF2264-D310-6F59-B8FE-66CF04AA3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11F090-9D44-3164-C896-E1BC727B9E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5005F5F-6ACE-4F04-61BB-47A765EF7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850EB-0B9B-634F-9CCF-2CF7041DAE1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8051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6482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605F9-DD19-76CD-1A1C-1B1804621B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99154-B1A2-D32B-6F99-495500CAA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7B985-02E5-23CD-70B6-8C3AF9B04B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427EA-061A-BF42-8837-373966B6077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793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F6AB3-A9BD-DBAE-720D-8FEE368F0E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1F8624-A55B-2B10-7395-B39D463DA1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D75C6-D4EE-9E7B-B489-23BFDAF71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AF8F6-1763-644D-8031-DC3503996FF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7978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D27FF1DF-7CC1-6132-66B8-B661FC4EE5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710" y="66675"/>
            <a:ext cx="1078939" cy="409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444D954-5430-10F9-891A-8D7E3AE1CB4C}"/>
              </a:ext>
            </a:extLst>
          </p:cNvPr>
          <p:cNvSpPr txBox="1"/>
          <p:nvPr userDrawn="1"/>
        </p:nvSpPr>
        <p:spPr>
          <a:xfrm>
            <a:off x="7884368" y="502470"/>
            <a:ext cx="1457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>
                <a:latin typeface="Arial" panose="020B0604020202020204" pitchFamily="34" charset="0"/>
                <a:cs typeface="Arial" panose="020B0604020202020204" pitchFamily="34" charset="0"/>
              </a:rPr>
              <a:t>https://dfg-</a:t>
            </a:r>
            <a:r>
              <a:rPr lang="de-DE" sz="800" err="1">
                <a:latin typeface="Arial" panose="020B0604020202020204" pitchFamily="34" charset="0"/>
                <a:cs typeface="Arial" panose="020B0604020202020204" pitchFamily="34" charset="0"/>
              </a:rPr>
              <a:t>lfa.org</a:t>
            </a:r>
            <a:endParaRPr lang="de-DE"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FD1198C-D56C-4D6E-B24C-38DB4CF1FDB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19063" y="6503988"/>
            <a:ext cx="21447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Alexander König, 2025, CC BY-SA 3.0 DE,</a:t>
            </a:r>
            <a:endParaRPr lang="de-DE" altLang="de-DE" sz="1000" dirty="0"/>
          </a:p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lang="de-DE" altLang="de-DE" sz="800" dirty="0" err="1">
                <a:latin typeface="Calibri" panose="020F0502020204030204" pitchFamily="34" charset="0"/>
                <a:cs typeface="Calibri" panose="020F0502020204030204" pitchFamily="34" charset="0"/>
              </a:rPr>
              <a:t>kurzelinks.de</a:t>
            </a:r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/CC-BY-SA-30-DE</a:t>
            </a:r>
            <a:endParaRPr lang="de-DE" altLang="de-DE" sz="1800" dirty="0">
              <a:latin typeface="Arial" panose="020B0604020202020204" pitchFamily="34" charset="0"/>
            </a:endParaRPr>
          </a:p>
        </p:txBody>
      </p:sp>
      <p:pic>
        <p:nvPicPr>
          <p:cNvPr id="5" name="Grafik 982335726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F1E9B23E-B846-661B-A7FE-B3DEE0A4D4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6553200"/>
            <a:ext cx="6731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7560A-7AF6-7A21-17F0-AB11B7156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58">
            <a:extLst>
              <a:ext uri="{FF2B5EF4-FFF2-40B4-BE49-F238E27FC236}">
                <a16:creationId xmlns:a16="http://schemas.microsoft.com/office/drawing/2014/main" id="{25522F37-F0F1-AA7F-F6A3-6BFA520E4F99}"/>
              </a:ext>
            </a:extLst>
          </p:cNvPr>
          <p:cNvSpPr txBox="1"/>
          <p:nvPr/>
        </p:nvSpPr>
        <p:spPr>
          <a:xfrm>
            <a:off x="96838" y="138403"/>
            <a:ext cx="7483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latin typeface="Chalkduster" panose="03050602040202020205" pitchFamily="66" charset="77"/>
              </a:rPr>
              <a:t>___________________________________________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23B87B3-644A-ECF4-20BA-720F40875855}"/>
              </a:ext>
            </a:extLst>
          </p:cNvPr>
          <p:cNvSpPr/>
          <p:nvPr/>
        </p:nvSpPr>
        <p:spPr>
          <a:xfrm>
            <a:off x="96838" y="0"/>
            <a:ext cx="8950324" cy="685800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2A094E-FD44-5642-F373-752FAD0AFF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630" y="1801100"/>
            <a:ext cx="4570811" cy="30495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Legende mit Linie (1) 1">
            <a:extLst>
              <a:ext uri="{FF2B5EF4-FFF2-40B4-BE49-F238E27FC236}">
                <a16:creationId xmlns:a16="http://schemas.microsoft.com/office/drawing/2014/main" id="{EB01A512-14EC-6EED-B1AC-19A912D5ADE4}"/>
              </a:ext>
            </a:extLst>
          </p:cNvPr>
          <p:cNvSpPr/>
          <p:nvPr/>
        </p:nvSpPr>
        <p:spPr>
          <a:xfrm>
            <a:off x="223482" y="581135"/>
            <a:ext cx="3696929" cy="1219965"/>
          </a:xfrm>
          <a:prstGeom prst="borderCallout1">
            <a:avLst>
              <a:gd name="adj1" fmla="val 115689"/>
              <a:gd name="adj2" fmla="val 70281"/>
              <a:gd name="adj3" fmla="val 199283"/>
              <a:gd name="adj4" fmla="val 91101"/>
            </a:avLst>
          </a:prstGeom>
          <a:solidFill>
            <a:schemeClr val="bg1">
              <a:lumMod val="75000"/>
            </a:schemeClr>
          </a:solidFill>
          <a:ln w="41275">
            <a:solidFill>
              <a:schemeClr val="tx1">
                <a:lumMod val="65000"/>
                <a:lumOff val="35000"/>
              </a:schemeClr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_______________________________________________________________________________________________________________________________________________________________________________</a:t>
            </a:r>
            <a:endParaRPr lang="de-DE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egende mit Linie (1) 3">
            <a:extLst>
              <a:ext uri="{FF2B5EF4-FFF2-40B4-BE49-F238E27FC236}">
                <a16:creationId xmlns:a16="http://schemas.microsoft.com/office/drawing/2014/main" id="{82968A81-B73E-9BBB-EF5F-14EB7B29B44D}"/>
              </a:ext>
            </a:extLst>
          </p:cNvPr>
          <p:cNvSpPr/>
          <p:nvPr/>
        </p:nvSpPr>
        <p:spPr>
          <a:xfrm>
            <a:off x="5024283" y="760822"/>
            <a:ext cx="3836859" cy="1219965"/>
          </a:xfrm>
          <a:prstGeom prst="borderCallout1">
            <a:avLst>
              <a:gd name="adj1" fmla="val 104407"/>
              <a:gd name="adj2" fmla="val 11504"/>
              <a:gd name="adj3" fmla="val 191800"/>
              <a:gd name="adj4" fmla="val -27418"/>
            </a:avLst>
          </a:prstGeom>
          <a:solidFill>
            <a:schemeClr val="bg1">
              <a:lumMod val="75000"/>
            </a:schemeClr>
          </a:solidFill>
          <a:ln w="41275">
            <a:solidFill>
              <a:schemeClr val="tx1">
                <a:lumMod val="65000"/>
                <a:lumOff val="35000"/>
              </a:schemeClr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_________________________________________________________________________________________________________________________________________________________________________________________</a:t>
            </a:r>
            <a:endParaRPr lang="de-DE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egende mit Linie (1) 10">
            <a:extLst>
              <a:ext uri="{FF2B5EF4-FFF2-40B4-BE49-F238E27FC236}">
                <a16:creationId xmlns:a16="http://schemas.microsoft.com/office/drawing/2014/main" id="{431C3FA0-F756-E258-A4D9-F45260BB8186}"/>
              </a:ext>
            </a:extLst>
          </p:cNvPr>
          <p:cNvSpPr/>
          <p:nvPr/>
        </p:nvSpPr>
        <p:spPr>
          <a:xfrm>
            <a:off x="223481" y="5106339"/>
            <a:ext cx="3696929" cy="1219965"/>
          </a:xfrm>
          <a:prstGeom prst="borderCallout1">
            <a:avLst>
              <a:gd name="adj1" fmla="val -14833"/>
              <a:gd name="adj2" fmla="val 58767"/>
              <a:gd name="adj3" fmla="val -89033"/>
              <a:gd name="adj4" fmla="val 90447"/>
            </a:avLst>
          </a:prstGeom>
          <a:solidFill>
            <a:schemeClr val="bg1">
              <a:lumMod val="75000"/>
            </a:schemeClr>
          </a:solidFill>
          <a:ln w="41275">
            <a:solidFill>
              <a:schemeClr val="tx1">
                <a:lumMod val="65000"/>
                <a:lumOff val="35000"/>
              </a:schemeClr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_______________________________________________________________________________________________________________________________________________________________________________</a:t>
            </a:r>
            <a:endParaRPr lang="de-DE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egende mit Linie (1) 11">
            <a:extLst>
              <a:ext uri="{FF2B5EF4-FFF2-40B4-BE49-F238E27FC236}">
                <a16:creationId xmlns:a16="http://schemas.microsoft.com/office/drawing/2014/main" id="{246C3E15-9582-7273-C77F-36CBC94EFB50}"/>
              </a:ext>
            </a:extLst>
          </p:cNvPr>
          <p:cNvSpPr/>
          <p:nvPr/>
        </p:nvSpPr>
        <p:spPr>
          <a:xfrm>
            <a:off x="5035275" y="5106339"/>
            <a:ext cx="3696929" cy="1219965"/>
          </a:xfrm>
          <a:prstGeom prst="borderCallout1">
            <a:avLst>
              <a:gd name="adj1" fmla="val 5609"/>
              <a:gd name="adj2" fmla="val -3871"/>
              <a:gd name="adj3" fmla="val -44255"/>
              <a:gd name="adj4" fmla="val -23265"/>
            </a:avLst>
          </a:prstGeom>
          <a:solidFill>
            <a:schemeClr val="bg1">
              <a:lumMod val="75000"/>
            </a:schemeClr>
          </a:solidFill>
          <a:ln w="41275">
            <a:solidFill>
              <a:schemeClr val="tx1">
                <a:lumMod val="65000"/>
                <a:lumOff val="35000"/>
              </a:schemeClr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_______________________________________________________________________________________________________________________________________________________________________________</a:t>
            </a:r>
            <a:endParaRPr lang="de-DE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egende mit Linie (1) 13">
            <a:extLst>
              <a:ext uri="{FF2B5EF4-FFF2-40B4-BE49-F238E27FC236}">
                <a16:creationId xmlns:a16="http://schemas.microsoft.com/office/drawing/2014/main" id="{3EC512F5-399A-A535-C6CE-2FA79FCECD72}"/>
              </a:ext>
            </a:extLst>
          </p:cNvPr>
          <p:cNvSpPr/>
          <p:nvPr/>
        </p:nvSpPr>
        <p:spPr>
          <a:xfrm>
            <a:off x="5035276" y="2715911"/>
            <a:ext cx="3805721" cy="1219965"/>
          </a:xfrm>
          <a:prstGeom prst="borderCallout1">
            <a:avLst>
              <a:gd name="adj1" fmla="val 47949"/>
              <a:gd name="adj2" fmla="val -3272"/>
              <a:gd name="adj3" fmla="val 54548"/>
              <a:gd name="adj4" fmla="val -24483"/>
            </a:avLst>
          </a:prstGeom>
          <a:solidFill>
            <a:schemeClr val="bg1">
              <a:lumMod val="75000"/>
              <a:alpha val="66200"/>
            </a:schemeClr>
          </a:solidFill>
          <a:ln w="41275">
            <a:solidFill>
              <a:schemeClr val="tx1">
                <a:lumMod val="65000"/>
                <a:lumOff val="35000"/>
              </a:schemeClr>
            </a:solidFill>
            <a:tailEnd type="oval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____________________________________________________________________________________________________________________________________________________________________________________</a:t>
            </a:r>
            <a:endParaRPr lang="de-DE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3EF75BAB-840C-7475-A53D-832F8258DF7E}"/>
              </a:ext>
            </a:extLst>
          </p:cNvPr>
          <p:cNvSpPr txBox="1"/>
          <p:nvPr/>
        </p:nvSpPr>
        <p:spPr>
          <a:xfrm>
            <a:off x="163074" y="2056751"/>
            <a:ext cx="3280770" cy="2462213"/>
          </a:xfrm>
          <a:prstGeom prst="rect">
            <a:avLst/>
          </a:prstGeom>
          <a:solidFill>
            <a:schemeClr val="bg1">
              <a:alpha val="67747"/>
            </a:schemeClr>
          </a:solidFill>
        </p:spPr>
        <p:txBody>
          <a:bodyPr wrap="square">
            <a:spAutoFit/>
          </a:bodyPr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2CB49B94-E478-4E12-FF6F-C76858676188}"/>
              </a:ext>
            </a:extLst>
          </p:cNvPr>
          <p:cNvSpPr txBox="1"/>
          <p:nvPr/>
        </p:nvSpPr>
        <p:spPr>
          <a:xfrm>
            <a:off x="2730216" y="6457890"/>
            <a:ext cx="6316946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Alexander König 2025, mit KI-Unterstützung</a:t>
            </a:r>
          </a:p>
          <a:p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Abb.: Carin Araujo 2004, public domain, https://</a:t>
            </a:r>
            <a:r>
              <a:rPr lang="de-DE" sz="900" dirty="0" err="1">
                <a:latin typeface="Arial" panose="020B0604020202020204" pitchFamily="34" charset="0"/>
                <a:cs typeface="Arial" panose="020B0604020202020204" pitchFamily="34" charset="0"/>
              </a:rPr>
              <a:t>commons.wikimedia.org</a:t>
            </a: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900" dirty="0" err="1">
                <a:latin typeface="Arial" panose="020B0604020202020204" pitchFamily="34" charset="0"/>
                <a:cs typeface="Arial" panose="020B0604020202020204" pitchFamily="34" charset="0"/>
              </a:rPr>
              <a:t>wiki</a:t>
            </a: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900" dirty="0" err="1">
                <a:latin typeface="Arial" panose="020B0604020202020204" pitchFamily="34" charset="0"/>
                <a:cs typeface="Arial" panose="020B0604020202020204" pitchFamily="34" charset="0"/>
              </a:rPr>
              <a:t>File:Baby.jpg</a:t>
            </a:r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 (Zugriff: 07.10.202%)</a:t>
            </a:r>
          </a:p>
        </p:txBody>
      </p:sp>
    </p:spTree>
    <p:extLst>
      <p:ext uri="{BB962C8B-B14F-4D97-AF65-F5344CB8AC3E}">
        <p14:creationId xmlns:p14="http://schemas.microsoft.com/office/powerpoint/2010/main" val="199398481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3-01-20_Klasse6_Arbeitsblatt_Aegyptische_Goetter_V01" id="{9FDE2416-1345-EF43-93AA-6913CC697EAF}" vid="{081A718F-4577-FE4F-BFE6-BCFB6F0BBE8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</Words>
  <Application>Microsoft Macintosh PowerPoint</Application>
  <PresentationFormat>Bildschirmpräsentation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Chalkduster</vt:lpstr>
      <vt:lpstr>Times New Roman</vt:lpstr>
      <vt:lpstr>Standarddesign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Alexander </dc:creator>
  <cp:lastModifiedBy>König, Alexander</cp:lastModifiedBy>
  <cp:revision>10</cp:revision>
  <cp:lastPrinted>2025-10-07T05:59:34Z</cp:lastPrinted>
  <dcterms:created xsi:type="dcterms:W3CDTF">2004-10-13T16:44:00Z</dcterms:created>
  <dcterms:modified xsi:type="dcterms:W3CDTF">2025-10-07T06:00:45Z</dcterms:modified>
</cp:coreProperties>
</file>