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4"/>
  </p:handoutMasterIdLst>
  <p:sldIdLst>
    <p:sldId id="257" r:id="rId2"/>
    <p:sldId id="256" r:id="rId3"/>
  </p:sldIdLst>
  <p:sldSz cx="9144000" cy="6858000" type="screen4x3"/>
  <p:notesSz cx="6669088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5"/>
    <p:restoredTop sz="90902"/>
  </p:normalViewPr>
  <p:slideViewPr>
    <p:cSldViewPr>
      <p:cViewPr>
        <p:scale>
          <a:sx n="125" d="100"/>
          <a:sy n="125" d="100"/>
        </p:scale>
        <p:origin x="328" y="-7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6D6BE8F-F2B4-4559-121C-28ACB86FAF7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C1E10DD9-D227-8E9A-8741-F99E5508007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 altLang="de-DE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30B91BCC-A605-CD6E-5F93-A34D6CDBD3E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/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3AD5FC5-A830-62C0-89DB-1D9AD3DC120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A0677E9-508D-F640-9F10-824A44437143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AD0E80-C5FD-2662-6E0C-ABEA52B580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9A7F0DE-FA4D-3D2D-A39D-CCF9A8F949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0462227-8C90-11E6-4387-5277F2DA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E77AD36-85DD-E32B-E5D0-CACCF51EE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6CE733-C42A-0189-6814-050680C26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DC246A-CB54-0745-9B59-842DF57933D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7235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8B28F3-87FC-BC0F-2A75-0316D27FB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646F795-60B4-2247-8D40-8AEE00AB5A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61527A-09A6-7CDA-687D-77D251FEC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5E99428-4C6F-0737-C7F7-1F819D5C3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B51F537-4596-7A88-9FA9-99FB2B2C0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DB3189-CD9E-9F4A-83E6-F511A3DE9DA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95886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80376CD-F497-A699-76E7-9547B475CC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1593F2D-DF4B-2988-3679-0385E9061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C2DB421-9BBA-75B1-947D-22EDC481E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7A40C8-1E0A-B12E-3DEA-39DDEC64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4D75C4-475A-7830-75B2-C404F59E7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9CC92C-C1FC-7447-A285-A7E29C9D934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88132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80AE7E-16F2-A290-6A9B-DE3CAADF8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6DAD65F-7373-75E8-AA92-2502BCFC0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0634B07-7FA9-006A-81F0-EE85FAE85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5FB9DF1-4B83-6242-2459-02226940C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153E180-5FA5-65F3-0DA3-D96398946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00276A-412C-B649-B042-124D6813615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9562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E97BD6-37BD-4588-0C62-A7E18E591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89CB50F-AA1F-FE56-7342-A46E50A31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ADA7C44-1A05-B0A3-6E50-2B831F0DD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2AAB517-ABF7-480D-F348-0AD5B63E9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2428FF-87DB-E9D2-AB16-EE1361E6D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38596F-A3A6-5543-9E62-20C710A9E6B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51694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ABBD75-B297-95F8-E936-8D89E7E34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8E841B0-4161-FD43-769A-4E637F2398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B3AF223-3D33-B289-6FF7-3108F866B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BD1AEB5-BCC7-CF6C-1EAA-A814D81D6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8657CAD-E48E-CF3A-919D-486969054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CEBAF69-6161-693C-8268-E0FE3E1BE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A22176-AF13-7941-86E6-A6FA2F63C3B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62043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0C4C81-B04C-9D70-B90F-3CC47BCA1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E02100E-9A1C-3183-F955-67992CE0D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4A01D6A-652B-4EFB-08A4-92776E4428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0C57DA4-AEA6-B77F-ED67-55B16CADC1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E5F63AB-B17E-AFA9-7C41-E17DFFCE5F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1E3C3D4-DE4B-75C2-3CA7-95DBF52D6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2C2C135-D0E9-288C-433C-8F71ED3A2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E8A1DAC-D795-78A5-3ED0-56FE7DC49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0A783D-F310-9140-87DE-BC6CB0B54BA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04246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3C6388-20D2-CF9D-B0FB-49F7085D2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B0305D6-5ECF-512C-80D2-846625279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D8C3CE2-E14F-A426-64E9-415816C9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2C974C0-2B0F-B502-9762-1A3F4E509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E58057-AE34-9748-9534-A8E5286FBE9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60873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D1A4585-9B93-2BBA-A4ED-F4DAE993D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21C89DD-E51B-A75D-4591-C6C3619AC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2E10117-4C71-08F1-1BB8-9899BDE3F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789BE3-7767-F14E-BF85-EFB4F28D4E3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93916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03251B-426E-820D-A080-BC346E92B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5A81EF-F065-9814-CEE0-E039063B5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1E2914B-7403-E88C-C312-22AA23D98B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B982E75-1303-E7C8-6449-022288603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5C59D63-D61D-4AE2-CEB6-FEA619898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5ACC254-2C2A-2E3D-2E94-3F77E1351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3C66C-7F9D-FD4E-B8D6-EDEAC0F08E7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11891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18B9B1-6BF8-B920-0C8F-E9602967E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9425F8A-E24F-F3DB-AC71-1D5572DDE4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914255D-F07A-1AEB-BB26-B311EAEAA4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48A6FA9-77FA-B3B3-AC18-82E39A4A5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C559538-7E14-FBEF-E0D8-D748D5CC0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345808B-1574-8866-D984-1802FE947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27887-7551-F84E-9D3E-CC4DA4DA686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91599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60503B7-1E64-DD9C-6C00-255C27DB2F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das Titelformat zu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29AD0B5-E64B-B7CF-AA0A-6BE3CA1130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5443A9C-132E-9ADB-66FC-720EB1435DB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 alt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814C6BF-CA6A-66B6-9501-565F8A7ECB5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 alt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6488D86-3DDA-494E-6C67-54DB8C359AE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37FAA6B-109D-B348-8E9F-2AE78ED7BC21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hyperlink" Target="https://kurzelinks.de/DFG-Menschen-Buergerrecht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kurzelinks.de/DFG-Menschen-Buergerrechte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hteck 2116">
            <a:extLst>
              <a:ext uri="{FF2B5EF4-FFF2-40B4-BE49-F238E27FC236}">
                <a16:creationId xmlns:a16="http://schemas.microsoft.com/office/drawing/2014/main" id="{BD70874E-D41E-71BE-49BD-A4825ADE077E}"/>
              </a:ext>
            </a:extLst>
          </p:cNvPr>
          <p:cNvSpPr/>
          <p:nvPr/>
        </p:nvSpPr>
        <p:spPr>
          <a:xfrm>
            <a:off x="7380312" y="3861048"/>
            <a:ext cx="1558032" cy="175736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14" name="Rechteck 2113">
            <a:extLst>
              <a:ext uri="{FF2B5EF4-FFF2-40B4-BE49-F238E27FC236}">
                <a16:creationId xmlns:a16="http://schemas.microsoft.com/office/drawing/2014/main" id="{8C8DA3E9-86A9-EF16-183A-8D5547A3F78C}"/>
              </a:ext>
            </a:extLst>
          </p:cNvPr>
          <p:cNvSpPr/>
          <p:nvPr/>
        </p:nvSpPr>
        <p:spPr>
          <a:xfrm>
            <a:off x="2041996" y="3861048"/>
            <a:ext cx="2530004" cy="175736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13" name="Rechteck 2112">
            <a:extLst>
              <a:ext uri="{FF2B5EF4-FFF2-40B4-BE49-F238E27FC236}">
                <a16:creationId xmlns:a16="http://schemas.microsoft.com/office/drawing/2014/main" id="{BA36045E-5F91-CEC7-8BE2-48916BAE12DF}"/>
              </a:ext>
            </a:extLst>
          </p:cNvPr>
          <p:cNvSpPr/>
          <p:nvPr/>
        </p:nvSpPr>
        <p:spPr>
          <a:xfrm>
            <a:off x="311200" y="3861048"/>
            <a:ext cx="1558032" cy="175736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A93F7D8-9E7C-13B4-6C8B-EF54D09D6E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9239" y="6504573"/>
            <a:ext cx="214488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Alexander König, 2024, CC BY-SA 3.0 DE,</a:t>
            </a:r>
            <a:endParaRPr kumimoji="0" lang="de-DE" altLang="de-D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https://</a:t>
            </a:r>
            <a:r>
              <a:rPr kumimoji="0" lang="de-DE" altLang="de-DE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kurzelinks.de</a:t>
            </a:r>
            <a:r>
              <a:rPr kumimoji="0" lang="de-DE" altLang="de-DE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/CC-BY-SA-30-DE</a:t>
            </a: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Grafik 982335726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020B8744-1BC6-F607-3A1E-35DA680ABB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0" y="6553200"/>
            <a:ext cx="673100" cy="24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fik 6" descr="Ein Bild, das Farbigkeit, Screenshot, Kunst enthält.&#10;&#10;Automatisch generierte Beschreibung">
            <a:extLst>
              <a:ext uri="{FF2B5EF4-FFF2-40B4-BE49-F238E27FC236}">
                <a16:creationId xmlns:a16="http://schemas.microsoft.com/office/drawing/2014/main" id="{522C362D-140C-FB04-849B-F8BC00542C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0352" y="66080"/>
            <a:ext cx="1270000" cy="482600"/>
          </a:xfrm>
          <a:prstGeom prst="rect">
            <a:avLst/>
          </a:prstGeom>
        </p:spPr>
      </p:pic>
      <p:sp>
        <p:nvSpPr>
          <p:cNvPr id="2048" name="Text Box 2">
            <a:extLst>
              <a:ext uri="{FF2B5EF4-FFF2-40B4-BE49-F238E27FC236}">
                <a16:creationId xmlns:a16="http://schemas.microsoft.com/office/drawing/2014/main" id="{108975E7-AAAB-3EF5-DCCC-FEA4F39B8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648" y="364016"/>
            <a:ext cx="69657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Erklärung </a:t>
            </a:r>
            <a:r>
              <a:rPr lang="de-DE" altLang="de-DE" sz="2000" b="1">
                <a:latin typeface="Arial" panose="020B0604020202020204" pitchFamily="34" charset="0"/>
                <a:cs typeface="Arial" panose="020B0604020202020204" pitchFamily="34" charset="0"/>
              </a:rPr>
              <a:t>der Menschen- </a:t>
            </a:r>
            <a:r>
              <a:rPr lang="de-DE" alt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und Bürgerrechte</a:t>
            </a:r>
          </a:p>
        </p:txBody>
      </p:sp>
      <p:sp>
        <p:nvSpPr>
          <p:cNvPr id="2049" name="Text Box 25">
            <a:extLst>
              <a:ext uri="{FF2B5EF4-FFF2-40B4-BE49-F238E27FC236}">
                <a16:creationId xmlns:a16="http://schemas.microsoft.com/office/drawing/2014/main" id="{EBDEB31C-8479-CF09-515A-F62C666EC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0359" y="-11012"/>
            <a:ext cx="5476455" cy="415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Datum: _________ Nr.: __________________</a:t>
            </a:r>
          </a:p>
        </p:txBody>
      </p:sp>
      <p:sp>
        <p:nvSpPr>
          <p:cNvPr id="2051" name="Textfeld 2050">
            <a:extLst>
              <a:ext uri="{FF2B5EF4-FFF2-40B4-BE49-F238E27FC236}">
                <a16:creationId xmlns:a16="http://schemas.microsoft.com/office/drawing/2014/main" id="{4511B4AA-74EF-196C-C2BD-63889DB164AD}"/>
              </a:ext>
            </a:extLst>
          </p:cNvPr>
          <p:cNvSpPr txBox="1"/>
          <p:nvPr/>
        </p:nvSpPr>
        <p:spPr>
          <a:xfrm>
            <a:off x="311200" y="911272"/>
            <a:ext cx="8627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__________________________________________________________________________</a:t>
            </a:r>
          </a:p>
        </p:txBody>
      </p:sp>
      <p:sp>
        <p:nvSpPr>
          <p:cNvPr id="2052" name="Textfeld 2051">
            <a:extLst>
              <a:ext uri="{FF2B5EF4-FFF2-40B4-BE49-F238E27FC236}">
                <a16:creationId xmlns:a16="http://schemas.microsoft.com/office/drawing/2014/main" id="{938D7DB6-6F7D-08F7-9D87-B3A03608D35F}"/>
              </a:ext>
            </a:extLst>
          </p:cNvPr>
          <p:cNvSpPr txBox="1"/>
          <p:nvPr/>
        </p:nvSpPr>
        <p:spPr>
          <a:xfrm>
            <a:off x="3203848" y="1852315"/>
            <a:ext cx="2664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4./5. August</a:t>
            </a:r>
          </a:p>
        </p:txBody>
      </p:sp>
      <p:sp>
        <p:nvSpPr>
          <p:cNvPr id="2056" name="Textfeld 2055">
            <a:extLst>
              <a:ext uri="{FF2B5EF4-FFF2-40B4-BE49-F238E27FC236}">
                <a16:creationId xmlns:a16="http://schemas.microsoft.com/office/drawing/2014/main" id="{60DF0162-8073-3B44-50CB-22F1ECC52040}"/>
              </a:ext>
            </a:extLst>
          </p:cNvPr>
          <p:cNvSpPr txBox="1"/>
          <p:nvPr/>
        </p:nvSpPr>
        <p:spPr>
          <a:xfrm>
            <a:off x="335237" y="2587085"/>
            <a:ext cx="367739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</a:t>
            </a:r>
            <a:endParaRPr lang="de-DE" sz="1600" dirty="0"/>
          </a:p>
        </p:txBody>
      </p:sp>
      <p:sp>
        <p:nvSpPr>
          <p:cNvPr id="2057" name="Textfeld 2056">
            <a:extLst>
              <a:ext uri="{FF2B5EF4-FFF2-40B4-BE49-F238E27FC236}">
                <a16:creationId xmlns:a16="http://schemas.microsoft.com/office/drawing/2014/main" id="{38CC8127-FB58-622D-9831-972F648DC0FB}"/>
              </a:ext>
            </a:extLst>
          </p:cNvPr>
          <p:cNvSpPr txBox="1"/>
          <p:nvPr/>
        </p:nvSpPr>
        <p:spPr>
          <a:xfrm>
            <a:off x="5004048" y="2587377"/>
            <a:ext cx="367739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</a:t>
            </a:r>
            <a:endParaRPr lang="de-DE" sz="1600" dirty="0"/>
          </a:p>
        </p:txBody>
      </p:sp>
      <p:cxnSp>
        <p:nvCxnSpPr>
          <p:cNvPr id="2075" name="Gewinkelte Verbindung 2074">
            <a:extLst>
              <a:ext uri="{FF2B5EF4-FFF2-40B4-BE49-F238E27FC236}">
                <a16:creationId xmlns:a16="http://schemas.microsoft.com/office/drawing/2014/main" id="{498778C3-E9B3-BB6C-F785-002A297D375D}"/>
              </a:ext>
            </a:extLst>
          </p:cNvPr>
          <p:cNvCxnSpPr>
            <a:cxnSpLocks/>
            <a:stCxn id="2052" idx="1"/>
            <a:endCxn id="2056" idx="0"/>
          </p:cNvCxnSpPr>
          <p:nvPr/>
        </p:nvCxnSpPr>
        <p:spPr>
          <a:xfrm rot="10800000" flipV="1">
            <a:off x="2173934" y="2021591"/>
            <a:ext cx="1029914" cy="565493"/>
          </a:xfrm>
          <a:prstGeom prst="bentConnector2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2" name="Gewinkelte Verbindung 2081">
            <a:extLst>
              <a:ext uri="{FF2B5EF4-FFF2-40B4-BE49-F238E27FC236}">
                <a16:creationId xmlns:a16="http://schemas.microsoft.com/office/drawing/2014/main" id="{82637660-A53C-8A2F-30B2-3AC68BF49346}"/>
              </a:ext>
            </a:extLst>
          </p:cNvPr>
          <p:cNvCxnSpPr>
            <a:cxnSpLocks/>
            <a:stCxn id="2052" idx="3"/>
            <a:endCxn id="2057" idx="0"/>
          </p:cNvCxnSpPr>
          <p:nvPr/>
        </p:nvCxnSpPr>
        <p:spPr>
          <a:xfrm>
            <a:off x="5868144" y="2021592"/>
            <a:ext cx="974601" cy="565785"/>
          </a:xfrm>
          <a:prstGeom prst="bentConnector2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2" name="Textfeld 2091">
            <a:extLst>
              <a:ext uri="{FF2B5EF4-FFF2-40B4-BE49-F238E27FC236}">
                <a16:creationId xmlns:a16="http://schemas.microsoft.com/office/drawing/2014/main" id="{38DFD62E-2560-6DBB-B64A-D27AF7947F74}"/>
              </a:ext>
            </a:extLst>
          </p:cNvPr>
          <p:cNvSpPr txBox="1"/>
          <p:nvPr/>
        </p:nvSpPr>
        <p:spPr>
          <a:xfrm>
            <a:off x="3203848" y="1268760"/>
            <a:ext cx="2664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Nationalversammlung</a:t>
            </a:r>
          </a:p>
        </p:txBody>
      </p:sp>
      <p:sp>
        <p:nvSpPr>
          <p:cNvPr id="2093" name="Textfeld 2092">
            <a:extLst>
              <a:ext uri="{FF2B5EF4-FFF2-40B4-BE49-F238E27FC236}">
                <a16:creationId xmlns:a16="http://schemas.microsoft.com/office/drawing/2014/main" id="{5D1129FA-81C8-3CA2-E402-88216A7952E0}"/>
              </a:ext>
            </a:extLst>
          </p:cNvPr>
          <p:cNvSpPr txBox="1"/>
          <p:nvPr/>
        </p:nvSpPr>
        <p:spPr>
          <a:xfrm>
            <a:off x="3203848" y="3068960"/>
            <a:ext cx="2664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26. August</a:t>
            </a:r>
          </a:p>
        </p:txBody>
      </p:sp>
      <p:cxnSp>
        <p:nvCxnSpPr>
          <p:cNvPr id="2097" name="Gerade Verbindung mit Pfeil 2096">
            <a:extLst>
              <a:ext uri="{FF2B5EF4-FFF2-40B4-BE49-F238E27FC236}">
                <a16:creationId xmlns:a16="http://schemas.microsoft.com/office/drawing/2014/main" id="{75E9B960-9EF9-2F40-AEA0-010D4C66D30F}"/>
              </a:ext>
            </a:extLst>
          </p:cNvPr>
          <p:cNvCxnSpPr>
            <a:cxnSpLocks/>
            <a:endCxn id="2052" idx="0"/>
          </p:cNvCxnSpPr>
          <p:nvPr/>
        </p:nvCxnSpPr>
        <p:spPr>
          <a:xfrm>
            <a:off x="4535996" y="1484784"/>
            <a:ext cx="0" cy="367531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8" name="Gerade Verbindung mit Pfeil 2097">
            <a:extLst>
              <a:ext uri="{FF2B5EF4-FFF2-40B4-BE49-F238E27FC236}">
                <a16:creationId xmlns:a16="http://schemas.microsoft.com/office/drawing/2014/main" id="{BECB806A-54CE-55F1-1154-38D882FB7F94}"/>
              </a:ext>
            </a:extLst>
          </p:cNvPr>
          <p:cNvCxnSpPr>
            <a:cxnSpLocks/>
            <a:stCxn id="2052" idx="2"/>
            <a:endCxn id="2093" idx="0"/>
          </p:cNvCxnSpPr>
          <p:nvPr/>
        </p:nvCxnSpPr>
        <p:spPr>
          <a:xfrm>
            <a:off x="4535996" y="2190869"/>
            <a:ext cx="0" cy="878091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2" name="Textfeld 2101">
            <a:extLst>
              <a:ext uri="{FF2B5EF4-FFF2-40B4-BE49-F238E27FC236}">
                <a16:creationId xmlns:a16="http://schemas.microsoft.com/office/drawing/2014/main" id="{0AB13034-EA24-4082-9BF4-B620D51EFF1D}"/>
              </a:ext>
            </a:extLst>
          </p:cNvPr>
          <p:cNvSpPr txBox="1"/>
          <p:nvPr/>
        </p:nvSpPr>
        <p:spPr>
          <a:xfrm>
            <a:off x="2195736" y="3429000"/>
            <a:ext cx="492549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Erklärung der Menschen- und Bürgerrechte</a:t>
            </a:r>
            <a:endParaRPr lang="de-DE" sz="1600" b="1" dirty="0"/>
          </a:p>
        </p:txBody>
      </p:sp>
      <p:sp>
        <p:nvSpPr>
          <p:cNvPr id="2103" name="Textfeld 2102">
            <a:extLst>
              <a:ext uri="{FF2B5EF4-FFF2-40B4-BE49-F238E27FC236}">
                <a16:creationId xmlns:a16="http://schemas.microsoft.com/office/drawing/2014/main" id="{5C5C5D69-FFFA-6C9B-BC31-3EC22D00D01A}"/>
              </a:ext>
            </a:extLst>
          </p:cNvPr>
          <p:cNvSpPr txBox="1"/>
          <p:nvPr/>
        </p:nvSpPr>
        <p:spPr>
          <a:xfrm>
            <a:off x="200372" y="5246037"/>
            <a:ext cx="166886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(Art. 1)</a:t>
            </a:r>
            <a:endParaRPr lang="de-DE" sz="1600" dirty="0"/>
          </a:p>
        </p:txBody>
      </p:sp>
      <p:sp>
        <p:nvSpPr>
          <p:cNvPr id="2105" name="Textfeld 2104">
            <a:extLst>
              <a:ext uri="{FF2B5EF4-FFF2-40B4-BE49-F238E27FC236}">
                <a16:creationId xmlns:a16="http://schemas.microsoft.com/office/drawing/2014/main" id="{F47C79A2-18F6-7148-96D3-B6D9E393F8BF}"/>
              </a:ext>
            </a:extLst>
          </p:cNvPr>
          <p:cNvSpPr txBox="1"/>
          <p:nvPr/>
        </p:nvSpPr>
        <p:spPr>
          <a:xfrm>
            <a:off x="467545" y="5963812"/>
            <a:ext cx="834121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</a:t>
            </a:r>
            <a:endParaRPr lang="de-DE" sz="1600" dirty="0"/>
          </a:p>
        </p:txBody>
      </p:sp>
      <p:sp>
        <p:nvSpPr>
          <p:cNvPr id="2106" name="Textfeld 2105">
            <a:extLst>
              <a:ext uri="{FF2B5EF4-FFF2-40B4-BE49-F238E27FC236}">
                <a16:creationId xmlns:a16="http://schemas.microsoft.com/office/drawing/2014/main" id="{C42E6F70-44D8-9F98-C96D-C66C4CA0CF64}"/>
              </a:ext>
            </a:extLst>
          </p:cNvPr>
          <p:cNvSpPr txBox="1"/>
          <p:nvPr/>
        </p:nvSpPr>
        <p:spPr>
          <a:xfrm>
            <a:off x="2072507" y="5241137"/>
            <a:ext cx="23357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(Art. 2)</a:t>
            </a:r>
            <a:endParaRPr lang="de-DE" sz="1600" dirty="0"/>
          </a:p>
        </p:txBody>
      </p:sp>
      <p:sp>
        <p:nvSpPr>
          <p:cNvPr id="2109" name="Textfeld 2108">
            <a:extLst>
              <a:ext uri="{FF2B5EF4-FFF2-40B4-BE49-F238E27FC236}">
                <a16:creationId xmlns:a16="http://schemas.microsoft.com/office/drawing/2014/main" id="{51424335-D293-CBFE-4920-9F4A2F64279A}"/>
              </a:ext>
            </a:extLst>
          </p:cNvPr>
          <p:cNvSpPr txBox="1"/>
          <p:nvPr/>
        </p:nvSpPr>
        <p:spPr>
          <a:xfrm>
            <a:off x="7270824" y="5226108"/>
            <a:ext cx="160864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(Art. 4-6)</a:t>
            </a:r>
            <a:endParaRPr lang="de-DE" sz="1600" dirty="0"/>
          </a:p>
        </p:txBody>
      </p:sp>
      <p:sp>
        <p:nvSpPr>
          <p:cNvPr id="2115" name="Rechteck 2114">
            <a:extLst>
              <a:ext uri="{FF2B5EF4-FFF2-40B4-BE49-F238E27FC236}">
                <a16:creationId xmlns:a16="http://schemas.microsoft.com/office/drawing/2014/main" id="{630AB1F0-0328-8960-2198-AE0ACFD17692}"/>
              </a:ext>
            </a:extLst>
          </p:cNvPr>
          <p:cNvSpPr/>
          <p:nvPr/>
        </p:nvSpPr>
        <p:spPr>
          <a:xfrm>
            <a:off x="4714679" y="3861048"/>
            <a:ext cx="2530004" cy="175736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07" name="Textfeld 2106">
            <a:extLst>
              <a:ext uri="{FF2B5EF4-FFF2-40B4-BE49-F238E27FC236}">
                <a16:creationId xmlns:a16="http://schemas.microsoft.com/office/drawing/2014/main" id="{C6DAFAC0-D583-CC92-AFDE-CF20874A7D34}"/>
              </a:ext>
            </a:extLst>
          </p:cNvPr>
          <p:cNvSpPr txBox="1"/>
          <p:nvPr/>
        </p:nvSpPr>
        <p:spPr>
          <a:xfrm>
            <a:off x="4605191" y="5246037"/>
            <a:ext cx="27489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(Art. 3)</a:t>
            </a:r>
          </a:p>
        </p:txBody>
      </p:sp>
      <p:sp>
        <p:nvSpPr>
          <p:cNvPr id="2118" name="Geschweifte Klammer links 2117">
            <a:extLst>
              <a:ext uri="{FF2B5EF4-FFF2-40B4-BE49-F238E27FC236}">
                <a16:creationId xmlns:a16="http://schemas.microsoft.com/office/drawing/2014/main" id="{C54E0C26-B1BF-5B2A-2441-CEAA5706C36E}"/>
              </a:ext>
            </a:extLst>
          </p:cNvPr>
          <p:cNvSpPr/>
          <p:nvPr/>
        </p:nvSpPr>
        <p:spPr>
          <a:xfrm rot="16200000">
            <a:off x="4480077" y="1516411"/>
            <a:ext cx="313432" cy="8603107"/>
          </a:xfrm>
          <a:prstGeom prst="leftBrac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59345C5-6CA4-EEB9-1D3A-522B3FE3FA2F}"/>
              </a:ext>
            </a:extLst>
          </p:cNvPr>
          <p:cNvSpPr txBox="1"/>
          <p:nvPr/>
        </p:nvSpPr>
        <p:spPr>
          <a:xfrm>
            <a:off x="4335165" y="6306451"/>
            <a:ext cx="383723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Vertiefung</a:t>
            </a:r>
          </a:p>
          <a:p>
            <a:pPr algn="r"/>
            <a:r>
              <a:rPr lang="de-DE" sz="1000" b="1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https://kurzelinks.de/DFG-Menschen-Buergerrechte</a:t>
            </a:r>
            <a:endParaRPr lang="de-DE" sz="1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9123787F-AED7-F95E-89C8-5B2EC3EA64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59948" y="5938168"/>
            <a:ext cx="778396" cy="778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963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hteck 2116">
            <a:extLst>
              <a:ext uri="{FF2B5EF4-FFF2-40B4-BE49-F238E27FC236}">
                <a16:creationId xmlns:a16="http://schemas.microsoft.com/office/drawing/2014/main" id="{BD70874E-D41E-71BE-49BD-A4825ADE077E}"/>
              </a:ext>
            </a:extLst>
          </p:cNvPr>
          <p:cNvSpPr/>
          <p:nvPr/>
        </p:nvSpPr>
        <p:spPr>
          <a:xfrm>
            <a:off x="7380312" y="3861048"/>
            <a:ext cx="1558032" cy="175736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14" name="Rechteck 2113">
            <a:extLst>
              <a:ext uri="{FF2B5EF4-FFF2-40B4-BE49-F238E27FC236}">
                <a16:creationId xmlns:a16="http://schemas.microsoft.com/office/drawing/2014/main" id="{8C8DA3E9-86A9-EF16-183A-8D5547A3F78C}"/>
              </a:ext>
            </a:extLst>
          </p:cNvPr>
          <p:cNvSpPr/>
          <p:nvPr/>
        </p:nvSpPr>
        <p:spPr>
          <a:xfrm>
            <a:off x="2041996" y="3861048"/>
            <a:ext cx="2530004" cy="175736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13" name="Rechteck 2112">
            <a:extLst>
              <a:ext uri="{FF2B5EF4-FFF2-40B4-BE49-F238E27FC236}">
                <a16:creationId xmlns:a16="http://schemas.microsoft.com/office/drawing/2014/main" id="{BA36045E-5F91-CEC7-8BE2-48916BAE12DF}"/>
              </a:ext>
            </a:extLst>
          </p:cNvPr>
          <p:cNvSpPr/>
          <p:nvPr/>
        </p:nvSpPr>
        <p:spPr>
          <a:xfrm>
            <a:off x="311200" y="3861048"/>
            <a:ext cx="1558032" cy="175736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A93F7D8-9E7C-13B4-6C8B-EF54D09D6E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9239" y="6504573"/>
            <a:ext cx="214488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Alexander König, 2024, CC BY-SA 3.0 DE,</a:t>
            </a:r>
            <a:endParaRPr kumimoji="0" lang="de-DE" altLang="de-D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https://</a:t>
            </a:r>
            <a:r>
              <a:rPr kumimoji="0" lang="de-DE" altLang="de-DE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kurzelinks.de</a:t>
            </a:r>
            <a:r>
              <a:rPr kumimoji="0" lang="de-DE" altLang="de-DE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/CC-BY-SA-30-DE</a:t>
            </a: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Grafik 982335726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020B8744-1BC6-F607-3A1E-35DA680ABB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0" y="6553200"/>
            <a:ext cx="673100" cy="24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fik 6" descr="Ein Bild, das Farbigkeit, Screenshot, Kunst enthält.&#10;&#10;Automatisch generierte Beschreibung">
            <a:extLst>
              <a:ext uri="{FF2B5EF4-FFF2-40B4-BE49-F238E27FC236}">
                <a16:creationId xmlns:a16="http://schemas.microsoft.com/office/drawing/2014/main" id="{522C362D-140C-FB04-849B-F8BC00542C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0352" y="66080"/>
            <a:ext cx="1270000" cy="482600"/>
          </a:xfrm>
          <a:prstGeom prst="rect">
            <a:avLst/>
          </a:prstGeom>
        </p:spPr>
      </p:pic>
      <p:sp>
        <p:nvSpPr>
          <p:cNvPr id="2048" name="Text Box 2">
            <a:extLst>
              <a:ext uri="{FF2B5EF4-FFF2-40B4-BE49-F238E27FC236}">
                <a16:creationId xmlns:a16="http://schemas.microsoft.com/office/drawing/2014/main" id="{108975E7-AAAB-3EF5-DCCC-FEA4F39B8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648" y="364016"/>
            <a:ext cx="69657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Erklärung der Menschen- und Bürgerrechte</a:t>
            </a:r>
          </a:p>
        </p:txBody>
      </p:sp>
      <p:sp>
        <p:nvSpPr>
          <p:cNvPr id="2049" name="Text Box 25">
            <a:extLst>
              <a:ext uri="{FF2B5EF4-FFF2-40B4-BE49-F238E27FC236}">
                <a16:creationId xmlns:a16="http://schemas.microsoft.com/office/drawing/2014/main" id="{EBDEB31C-8479-CF09-515A-F62C666EC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0359" y="-27384"/>
            <a:ext cx="5476455" cy="415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Datum: _________ Nr.: __________________</a:t>
            </a:r>
          </a:p>
        </p:txBody>
      </p:sp>
      <p:sp>
        <p:nvSpPr>
          <p:cNvPr id="2051" name="Textfeld 2050">
            <a:extLst>
              <a:ext uri="{FF2B5EF4-FFF2-40B4-BE49-F238E27FC236}">
                <a16:creationId xmlns:a16="http://schemas.microsoft.com/office/drawing/2014/main" id="{4511B4AA-74EF-196C-C2BD-63889DB164AD}"/>
              </a:ext>
            </a:extLst>
          </p:cNvPr>
          <p:cNvSpPr txBox="1"/>
          <p:nvPr/>
        </p:nvSpPr>
        <p:spPr>
          <a:xfrm>
            <a:off x="311200" y="911272"/>
            <a:ext cx="8627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Revolutionäre Forderungen nach Umsetzung von „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liberté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égalité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fraternité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2052" name="Textfeld 2051">
            <a:extLst>
              <a:ext uri="{FF2B5EF4-FFF2-40B4-BE49-F238E27FC236}">
                <a16:creationId xmlns:a16="http://schemas.microsoft.com/office/drawing/2014/main" id="{938D7DB6-6F7D-08F7-9D87-B3A03608D35F}"/>
              </a:ext>
            </a:extLst>
          </p:cNvPr>
          <p:cNvSpPr txBox="1"/>
          <p:nvPr/>
        </p:nvSpPr>
        <p:spPr>
          <a:xfrm>
            <a:off x="3203848" y="1852315"/>
            <a:ext cx="2664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4./5. August</a:t>
            </a:r>
          </a:p>
        </p:txBody>
      </p:sp>
      <p:sp>
        <p:nvSpPr>
          <p:cNvPr id="2056" name="Textfeld 2055">
            <a:extLst>
              <a:ext uri="{FF2B5EF4-FFF2-40B4-BE49-F238E27FC236}">
                <a16:creationId xmlns:a16="http://schemas.microsoft.com/office/drawing/2014/main" id="{60DF0162-8073-3B44-50CB-22F1ECC52040}"/>
              </a:ext>
            </a:extLst>
          </p:cNvPr>
          <p:cNvSpPr txBox="1"/>
          <p:nvPr/>
        </p:nvSpPr>
        <p:spPr>
          <a:xfrm>
            <a:off x="335237" y="2587085"/>
            <a:ext cx="367739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Ende der</a:t>
            </a:r>
          </a:p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Leibeigenschaft</a:t>
            </a:r>
            <a:endParaRPr lang="de-DE" sz="1600" dirty="0"/>
          </a:p>
        </p:txBody>
      </p:sp>
      <p:sp>
        <p:nvSpPr>
          <p:cNvPr id="2057" name="Textfeld 2056">
            <a:extLst>
              <a:ext uri="{FF2B5EF4-FFF2-40B4-BE49-F238E27FC236}">
                <a16:creationId xmlns:a16="http://schemas.microsoft.com/office/drawing/2014/main" id="{38CC8127-FB58-622D-9831-972F648DC0FB}"/>
              </a:ext>
            </a:extLst>
          </p:cNvPr>
          <p:cNvSpPr txBox="1"/>
          <p:nvPr/>
        </p:nvSpPr>
        <p:spPr>
          <a:xfrm>
            <a:off x="5004048" y="2587377"/>
            <a:ext cx="367739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Aufhebung der Privilegien des Ersten und zweiten Standen</a:t>
            </a:r>
            <a:endParaRPr lang="de-DE" sz="1600" dirty="0"/>
          </a:p>
        </p:txBody>
      </p:sp>
      <p:cxnSp>
        <p:nvCxnSpPr>
          <p:cNvPr id="2075" name="Gewinkelte Verbindung 2074">
            <a:extLst>
              <a:ext uri="{FF2B5EF4-FFF2-40B4-BE49-F238E27FC236}">
                <a16:creationId xmlns:a16="http://schemas.microsoft.com/office/drawing/2014/main" id="{498778C3-E9B3-BB6C-F785-002A297D375D}"/>
              </a:ext>
            </a:extLst>
          </p:cNvPr>
          <p:cNvCxnSpPr>
            <a:cxnSpLocks/>
            <a:stCxn id="2052" idx="1"/>
            <a:endCxn id="2056" idx="0"/>
          </p:cNvCxnSpPr>
          <p:nvPr/>
        </p:nvCxnSpPr>
        <p:spPr>
          <a:xfrm rot="10800000" flipV="1">
            <a:off x="2173934" y="2021591"/>
            <a:ext cx="1029914" cy="565493"/>
          </a:xfrm>
          <a:prstGeom prst="bentConnector2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2" name="Gewinkelte Verbindung 2081">
            <a:extLst>
              <a:ext uri="{FF2B5EF4-FFF2-40B4-BE49-F238E27FC236}">
                <a16:creationId xmlns:a16="http://schemas.microsoft.com/office/drawing/2014/main" id="{82637660-A53C-8A2F-30B2-3AC68BF49346}"/>
              </a:ext>
            </a:extLst>
          </p:cNvPr>
          <p:cNvCxnSpPr>
            <a:cxnSpLocks/>
            <a:stCxn id="2052" idx="3"/>
            <a:endCxn id="2057" idx="0"/>
          </p:cNvCxnSpPr>
          <p:nvPr/>
        </p:nvCxnSpPr>
        <p:spPr>
          <a:xfrm>
            <a:off x="5868144" y="2021592"/>
            <a:ext cx="974601" cy="565785"/>
          </a:xfrm>
          <a:prstGeom prst="bentConnector2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2" name="Textfeld 2091">
            <a:extLst>
              <a:ext uri="{FF2B5EF4-FFF2-40B4-BE49-F238E27FC236}">
                <a16:creationId xmlns:a16="http://schemas.microsoft.com/office/drawing/2014/main" id="{38DFD62E-2560-6DBB-B64A-D27AF7947F74}"/>
              </a:ext>
            </a:extLst>
          </p:cNvPr>
          <p:cNvSpPr txBox="1"/>
          <p:nvPr/>
        </p:nvSpPr>
        <p:spPr>
          <a:xfrm>
            <a:off x="3203848" y="1268760"/>
            <a:ext cx="2664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Nationalversammlung</a:t>
            </a:r>
          </a:p>
        </p:txBody>
      </p:sp>
      <p:sp>
        <p:nvSpPr>
          <p:cNvPr id="2093" name="Textfeld 2092">
            <a:extLst>
              <a:ext uri="{FF2B5EF4-FFF2-40B4-BE49-F238E27FC236}">
                <a16:creationId xmlns:a16="http://schemas.microsoft.com/office/drawing/2014/main" id="{5D1129FA-81C8-3CA2-E402-88216A7952E0}"/>
              </a:ext>
            </a:extLst>
          </p:cNvPr>
          <p:cNvSpPr txBox="1"/>
          <p:nvPr/>
        </p:nvSpPr>
        <p:spPr>
          <a:xfrm>
            <a:off x="3203848" y="3068960"/>
            <a:ext cx="2664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26. August</a:t>
            </a:r>
          </a:p>
        </p:txBody>
      </p:sp>
      <p:cxnSp>
        <p:nvCxnSpPr>
          <p:cNvPr id="2097" name="Gerade Verbindung mit Pfeil 2096">
            <a:extLst>
              <a:ext uri="{FF2B5EF4-FFF2-40B4-BE49-F238E27FC236}">
                <a16:creationId xmlns:a16="http://schemas.microsoft.com/office/drawing/2014/main" id="{75E9B960-9EF9-2F40-AEA0-010D4C66D30F}"/>
              </a:ext>
            </a:extLst>
          </p:cNvPr>
          <p:cNvCxnSpPr>
            <a:cxnSpLocks/>
            <a:endCxn id="2052" idx="0"/>
          </p:cNvCxnSpPr>
          <p:nvPr/>
        </p:nvCxnSpPr>
        <p:spPr>
          <a:xfrm>
            <a:off x="4535996" y="1484784"/>
            <a:ext cx="0" cy="367531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8" name="Gerade Verbindung mit Pfeil 2097">
            <a:extLst>
              <a:ext uri="{FF2B5EF4-FFF2-40B4-BE49-F238E27FC236}">
                <a16:creationId xmlns:a16="http://schemas.microsoft.com/office/drawing/2014/main" id="{BECB806A-54CE-55F1-1154-38D882FB7F94}"/>
              </a:ext>
            </a:extLst>
          </p:cNvPr>
          <p:cNvCxnSpPr>
            <a:cxnSpLocks/>
            <a:stCxn id="2052" idx="2"/>
            <a:endCxn id="2093" idx="0"/>
          </p:cNvCxnSpPr>
          <p:nvPr/>
        </p:nvCxnSpPr>
        <p:spPr>
          <a:xfrm>
            <a:off x="4535996" y="2190869"/>
            <a:ext cx="0" cy="878091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2" name="Textfeld 2101">
            <a:extLst>
              <a:ext uri="{FF2B5EF4-FFF2-40B4-BE49-F238E27FC236}">
                <a16:creationId xmlns:a16="http://schemas.microsoft.com/office/drawing/2014/main" id="{0AB13034-EA24-4082-9BF4-B620D51EFF1D}"/>
              </a:ext>
            </a:extLst>
          </p:cNvPr>
          <p:cNvSpPr txBox="1"/>
          <p:nvPr/>
        </p:nvSpPr>
        <p:spPr>
          <a:xfrm>
            <a:off x="2195736" y="3429000"/>
            <a:ext cx="492549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Erklärung der Menschen- und Bürgerrechte</a:t>
            </a:r>
            <a:endParaRPr lang="de-DE" sz="1600" b="1" dirty="0"/>
          </a:p>
        </p:txBody>
      </p:sp>
      <p:sp>
        <p:nvSpPr>
          <p:cNvPr id="2103" name="Textfeld 2102">
            <a:extLst>
              <a:ext uri="{FF2B5EF4-FFF2-40B4-BE49-F238E27FC236}">
                <a16:creationId xmlns:a16="http://schemas.microsoft.com/office/drawing/2014/main" id="{5C5C5D69-FFFA-6C9B-BC31-3EC22D00D01A}"/>
              </a:ext>
            </a:extLst>
          </p:cNvPr>
          <p:cNvSpPr txBox="1"/>
          <p:nvPr/>
        </p:nvSpPr>
        <p:spPr>
          <a:xfrm>
            <a:off x="200372" y="4125723"/>
            <a:ext cx="166886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Freiheit und Gleichheit aller Menschen</a:t>
            </a:r>
          </a:p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(Art. 1)</a:t>
            </a:r>
            <a:endParaRPr lang="de-DE" sz="1600" dirty="0"/>
          </a:p>
        </p:txBody>
      </p:sp>
      <p:sp>
        <p:nvSpPr>
          <p:cNvPr id="2105" name="Textfeld 2104">
            <a:extLst>
              <a:ext uri="{FF2B5EF4-FFF2-40B4-BE49-F238E27FC236}">
                <a16:creationId xmlns:a16="http://schemas.microsoft.com/office/drawing/2014/main" id="{F47C79A2-18F6-7148-96D3-B6D9E393F8BF}"/>
              </a:ext>
            </a:extLst>
          </p:cNvPr>
          <p:cNvSpPr txBox="1"/>
          <p:nvPr/>
        </p:nvSpPr>
        <p:spPr>
          <a:xfrm>
            <a:off x="2004733" y="5963812"/>
            <a:ext cx="533949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Ende des Absolutismus und des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Ancièn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Régime</a:t>
            </a:r>
            <a:endParaRPr lang="de-DE" sz="1600" dirty="0"/>
          </a:p>
        </p:txBody>
      </p:sp>
      <p:sp>
        <p:nvSpPr>
          <p:cNvPr id="2106" name="Textfeld 2105">
            <a:extLst>
              <a:ext uri="{FF2B5EF4-FFF2-40B4-BE49-F238E27FC236}">
                <a16:creationId xmlns:a16="http://schemas.microsoft.com/office/drawing/2014/main" id="{C42E6F70-44D8-9F98-C96D-C66C4CA0CF64}"/>
              </a:ext>
            </a:extLst>
          </p:cNvPr>
          <p:cNvSpPr txBox="1"/>
          <p:nvPr/>
        </p:nvSpPr>
        <p:spPr>
          <a:xfrm>
            <a:off x="2236267" y="4066298"/>
            <a:ext cx="233573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Universalität der Menschenrechte (Recht auf </a:t>
            </a:r>
          </a:p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Eigentum, Widerstand)</a:t>
            </a:r>
          </a:p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(Art. 2)</a:t>
            </a:r>
            <a:endParaRPr lang="de-DE" sz="1600" dirty="0"/>
          </a:p>
        </p:txBody>
      </p:sp>
      <p:sp>
        <p:nvSpPr>
          <p:cNvPr id="2109" name="Textfeld 2108">
            <a:extLst>
              <a:ext uri="{FF2B5EF4-FFF2-40B4-BE49-F238E27FC236}">
                <a16:creationId xmlns:a16="http://schemas.microsoft.com/office/drawing/2014/main" id="{51424335-D293-CBFE-4920-9F4A2F64279A}"/>
              </a:ext>
            </a:extLst>
          </p:cNvPr>
          <p:cNvSpPr txBox="1"/>
          <p:nvPr/>
        </p:nvSpPr>
        <p:spPr>
          <a:xfrm>
            <a:off x="7308304" y="3789040"/>
            <a:ext cx="160864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Gesetze und Rechtsstaat-</a:t>
            </a:r>
          </a:p>
          <a:p>
            <a:pPr algn="ctr"/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lichkeit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, Orientierung </a:t>
            </a:r>
          </a:p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am Gemeinwohl  </a:t>
            </a:r>
          </a:p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(Art. 4-6)</a:t>
            </a:r>
            <a:endParaRPr lang="de-DE" sz="1600" dirty="0"/>
          </a:p>
        </p:txBody>
      </p:sp>
      <p:sp>
        <p:nvSpPr>
          <p:cNvPr id="2115" name="Rechteck 2114">
            <a:extLst>
              <a:ext uri="{FF2B5EF4-FFF2-40B4-BE49-F238E27FC236}">
                <a16:creationId xmlns:a16="http://schemas.microsoft.com/office/drawing/2014/main" id="{630AB1F0-0328-8960-2198-AE0ACFD17692}"/>
              </a:ext>
            </a:extLst>
          </p:cNvPr>
          <p:cNvSpPr/>
          <p:nvPr/>
        </p:nvSpPr>
        <p:spPr>
          <a:xfrm>
            <a:off x="4714679" y="3861048"/>
            <a:ext cx="2530004" cy="175736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07" name="Textfeld 2106">
            <a:extLst>
              <a:ext uri="{FF2B5EF4-FFF2-40B4-BE49-F238E27FC236}">
                <a16:creationId xmlns:a16="http://schemas.microsoft.com/office/drawing/2014/main" id="{C6DAFAC0-D583-CC92-AFDE-CF20874A7D34}"/>
              </a:ext>
            </a:extLst>
          </p:cNvPr>
          <p:cNvSpPr txBox="1"/>
          <p:nvPr/>
        </p:nvSpPr>
        <p:spPr>
          <a:xfrm>
            <a:off x="4631332" y="4153227"/>
            <a:ext cx="274898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Volkssouveränität </a:t>
            </a:r>
          </a:p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(Art. 3)</a:t>
            </a:r>
          </a:p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[d. h. alle Macht </a:t>
            </a:r>
          </a:p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im Staate</a:t>
            </a:r>
          </a:p>
          <a:p>
            <a:pPr algn="ctr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geht vom Volk aus]</a:t>
            </a:r>
            <a:endParaRPr lang="de-DE" sz="1600" dirty="0"/>
          </a:p>
        </p:txBody>
      </p:sp>
      <p:sp>
        <p:nvSpPr>
          <p:cNvPr id="2118" name="Geschweifte Klammer links 2117">
            <a:extLst>
              <a:ext uri="{FF2B5EF4-FFF2-40B4-BE49-F238E27FC236}">
                <a16:creationId xmlns:a16="http://schemas.microsoft.com/office/drawing/2014/main" id="{C54E0C26-B1BF-5B2A-2441-CEAA5706C36E}"/>
              </a:ext>
            </a:extLst>
          </p:cNvPr>
          <p:cNvSpPr/>
          <p:nvPr/>
        </p:nvSpPr>
        <p:spPr>
          <a:xfrm rot="16200000">
            <a:off x="4480077" y="1516411"/>
            <a:ext cx="313432" cy="8603107"/>
          </a:xfrm>
          <a:prstGeom prst="leftBrac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F7454127-E4C0-D894-1538-08B43F8FA2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9948" y="5938168"/>
            <a:ext cx="778396" cy="778396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3555229B-96F6-FCA2-C843-04CB7B1CE237}"/>
              </a:ext>
            </a:extLst>
          </p:cNvPr>
          <p:cNvSpPr txBox="1"/>
          <p:nvPr/>
        </p:nvSpPr>
        <p:spPr>
          <a:xfrm>
            <a:off x="4335165" y="6306451"/>
            <a:ext cx="383723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Vertiefung</a:t>
            </a:r>
          </a:p>
          <a:p>
            <a:pPr algn="r"/>
            <a:r>
              <a:rPr lang="de-DE" sz="1000" b="1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https://kurzelinks.de/DFG-Menschen-Buergerrechte</a:t>
            </a:r>
            <a:endParaRPr lang="de-DE" sz="1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220</Words>
  <Application>Microsoft Macintosh PowerPoint</Application>
  <PresentationFormat>Bildschirmpräsentation (4:3)</PresentationFormat>
  <Paragraphs>47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Standarddesign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Alexander </dc:creator>
  <cp:lastModifiedBy>König, Alexander</cp:lastModifiedBy>
  <cp:revision>17</cp:revision>
  <dcterms:created xsi:type="dcterms:W3CDTF">2004-10-13T16:44:00Z</dcterms:created>
  <dcterms:modified xsi:type="dcterms:W3CDTF">2024-01-10T04:58:49Z</dcterms:modified>
</cp:coreProperties>
</file>