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7" r:id="rId2"/>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58"/>
    <p:restoredTop sz="94719"/>
  </p:normalViewPr>
  <p:slideViewPr>
    <p:cSldViewPr snapToGrid="0">
      <p:cViewPr>
        <p:scale>
          <a:sx n="92" d="100"/>
          <a:sy n="92" d="100"/>
        </p:scale>
        <p:origin x="296" y="1920"/>
      </p:cViewPr>
      <p:guideLst/>
    </p:cSldViewPr>
  </p:slideViewPr>
  <p:notesTextViewPr>
    <p:cViewPr>
      <p:scale>
        <a:sx n="1" d="1"/>
        <a:sy n="1" d="1"/>
      </p:scale>
      <p:origin x="0" y="0"/>
    </p:cViewPr>
  </p:notesTextViewPr>
  <p:notesViewPr>
    <p:cSldViewPr snapToGrid="0">
      <p:cViewPr varScale="1">
        <p:scale>
          <a:sx n="102" d="100"/>
          <a:sy n="102" d="100"/>
        </p:scale>
        <p:origin x="3856" y="19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89FAE0-6885-6046-B7C7-C582E4FFD806}" type="datetimeFigureOut">
              <a:rPr lang="de-DE" smtClean="0"/>
              <a:t>12.12.25</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73EEEB-36DC-6F44-96A9-B85EDB568A74}" type="slidenum">
              <a:rPr lang="de-DE" smtClean="0"/>
              <a:t>‹Nr.›</a:t>
            </a:fld>
            <a:endParaRPr lang="de-DE"/>
          </a:p>
        </p:txBody>
      </p:sp>
    </p:spTree>
    <p:extLst>
      <p:ext uri="{BB962C8B-B14F-4D97-AF65-F5344CB8AC3E}">
        <p14:creationId xmlns:p14="http://schemas.microsoft.com/office/powerpoint/2010/main" val="4991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A73EEEB-36DC-6F44-96A9-B85EDB568A74}" type="slidenum">
              <a:rPr lang="de-DE" smtClean="0"/>
              <a:t>1</a:t>
            </a:fld>
            <a:endParaRPr lang="de-DE"/>
          </a:p>
        </p:txBody>
      </p:sp>
    </p:spTree>
    <p:extLst>
      <p:ext uri="{BB962C8B-B14F-4D97-AF65-F5344CB8AC3E}">
        <p14:creationId xmlns:p14="http://schemas.microsoft.com/office/powerpoint/2010/main" val="129100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de-DE"/>
              <a:t>Mastertitelformat bearbeiten</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12.12.25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186414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12.12.25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565242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12.12.25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3969396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554D2D-3583-3942-870C-21A54CDE930F}" type="datetimeFigureOut">
              <a:rPr lang="de-DE" smtClean="0"/>
              <a:t>12.12.25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59457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de-DE"/>
              <a:t>Mastertitelformat bearbeiten</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6554D2D-3583-3942-870C-21A54CDE930F}" type="datetimeFigureOut">
              <a:rPr lang="de-DE" smtClean="0"/>
              <a:t>12.12.25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40552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6554D2D-3583-3942-870C-21A54CDE930F}" type="datetimeFigureOut">
              <a:rPr lang="de-DE" smtClean="0"/>
              <a:t>12.12.25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816205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de-DE"/>
              <a:t>Mastertitelformat bearbeiten</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4" name="Content Placeholder 3"/>
          <p:cNvSpPr>
            <a:spLocks noGrp="1"/>
          </p:cNvSpPr>
          <p:nvPr>
            <p:ph sz="half" idx="2"/>
          </p:nvPr>
        </p:nvSpPr>
        <p:spPr>
          <a:xfrm>
            <a:off x="839789" y="5937956"/>
            <a:ext cx="5157787" cy="87338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6" name="Content Placeholder 5"/>
          <p:cNvSpPr>
            <a:spLocks noGrp="1"/>
          </p:cNvSpPr>
          <p:nvPr>
            <p:ph sz="quarter" idx="4"/>
          </p:nvPr>
        </p:nvSpPr>
        <p:spPr>
          <a:xfrm>
            <a:off x="6172201" y="5937956"/>
            <a:ext cx="5183188" cy="87338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6554D2D-3583-3942-870C-21A54CDE930F}" type="datetimeFigureOut">
              <a:rPr lang="de-DE" smtClean="0"/>
              <a:t>12.12.25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1178822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A6554D2D-3583-3942-870C-21A54CDE930F}" type="datetimeFigureOut">
              <a:rPr lang="de-DE" smtClean="0"/>
              <a:t>12.12.25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364618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54D2D-3583-3942-870C-21A54CDE930F}" type="datetimeFigureOut">
              <a:rPr lang="de-DE" smtClean="0"/>
              <a:t>12.12.25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73292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Mastertitelformat bearbeiten</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e Placeholder 4"/>
          <p:cNvSpPr>
            <a:spLocks noGrp="1"/>
          </p:cNvSpPr>
          <p:nvPr>
            <p:ph type="dt" sz="half" idx="10"/>
          </p:nvPr>
        </p:nvSpPr>
        <p:spPr/>
        <p:txBody>
          <a:bodyPr/>
          <a:lstStyle/>
          <a:p>
            <a:fld id="{A6554D2D-3583-3942-870C-21A54CDE930F}" type="datetimeFigureOut">
              <a:rPr lang="de-DE" smtClean="0"/>
              <a:t>12.12.25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2390059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e Placeholder 4"/>
          <p:cNvSpPr>
            <a:spLocks noGrp="1"/>
          </p:cNvSpPr>
          <p:nvPr>
            <p:ph type="dt" sz="half" idx="10"/>
          </p:nvPr>
        </p:nvSpPr>
        <p:spPr/>
        <p:txBody>
          <a:bodyPr/>
          <a:lstStyle/>
          <a:p>
            <a:fld id="{A6554D2D-3583-3942-870C-21A54CDE930F}" type="datetimeFigureOut">
              <a:rPr lang="de-DE" smtClean="0"/>
              <a:t>12.12.25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D47DEF-8F1E-C84C-A098-F5B966641BB7}" type="slidenum">
              <a:rPr lang="de-DE" smtClean="0"/>
              <a:t>‹Nr.›</a:t>
            </a:fld>
            <a:endParaRPr lang="de-DE"/>
          </a:p>
        </p:txBody>
      </p:sp>
    </p:spTree>
    <p:extLst>
      <p:ext uri="{BB962C8B-B14F-4D97-AF65-F5344CB8AC3E}">
        <p14:creationId xmlns:p14="http://schemas.microsoft.com/office/powerpoint/2010/main" val="747284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82000"/>
                  </a:schemeClr>
                </a:solidFill>
              </a:defRPr>
            </a:lvl1pPr>
          </a:lstStyle>
          <a:p>
            <a:fld id="{A6554D2D-3583-3942-870C-21A54CDE930F}" type="datetimeFigureOut">
              <a:rPr lang="de-DE" smtClean="0"/>
              <a:t>12.12.25</a:t>
            </a:fld>
            <a:endParaRPr lang="de-DE"/>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82000"/>
                  </a:schemeClr>
                </a:solidFill>
              </a:defRPr>
            </a:lvl1pPr>
          </a:lstStyle>
          <a:p>
            <a:fld id="{7DD47DEF-8F1E-C84C-A098-F5B966641BB7}" type="slidenum">
              <a:rPr lang="de-DE" smtClean="0"/>
              <a:t>‹Nr.›</a:t>
            </a:fld>
            <a:endParaRPr lang="de-DE"/>
          </a:p>
        </p:txBody>
      </p:sp>
    </p:spTree>
    <p:extLst>
      <p:ext uri="{BB962C8B-B14F-4D97-AF65-F5344CB8AC3E}">
        <p14:creationId xmlns:p14="http://schemas.microsoft.com/office/powerpoint/2010/main" val="28358880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C92FAB29-CF86-721B-C239-A41570B35BE5}"/>
              </a:ext>
            </a:extLst>
          </p:cNvPr>
          <p:cNvPicPr>
            <a:picLocks noChangeAspect="1"/>
          </p:cNvPicPr>
          <p:nvPr/>
        </p:nvPicPr>
        <p:blipFill>
          <a:blip r:embed="rId3">
            <a:biLevel thresh="75000"/>
            <a:extLst>
              <a:ext uri="{96DAC541-7B7A-43D3-8B79-37D633B846F1}">
                <asvg:svgBlip xmlns:asvg="http://schemas.microsoft.com/office/drawing/2016/SVG/main" r:embed="rId4"/>
              </a:ext>
            </a:extLst>
          </a:blip>
          <a:stretch>
            <a:fillRect/>
          </a:stretch>
        </p:blipFill>
        <p:spPr>
          <a:xfrm>
            <a:off x="9440226" y="-5516851"/>
            <a:ext cx="2104375" cy="673856"/>
          </a:xfrm>
          <a:prstGeom prst="rect">
            <a:avLst/>
          </a:prstGeom>
        </p:spPr>
      </p:pic>
      <p:pic>
        <p:nvPicPr>
          <p:cNvPr id="4" name="Grafik 3">
            <a:extLst>
              <a:ext uri="{FF2B5EF4-FFF2-40B4-BE49-F238E27FC236}">
                <a16:creationId xmlns:a16="http://schemas.microsoft.com/office/drawing/2014/main" id="{283FF218-B00B-3715-4E18-83EC8A39DAF7}"/>
              </a:ext>
            </a:extLst>
          </p:cNvPr>
          <p:cNvPicPr>
            <a:picLocks noChangeAspect="1"/>
          </p:cNvPicPr>
          <p:nvPr/>
        </p:nvPicPr>
        <p:blipFill>
          <a:blip r:embed="rId3">
            <a:biLevel thresh="75000"/>
            <a:extLst>
              <a:ext uri="{96DAC541-7B7A-43D3-8B79-37D633B846F1}">
                <asvg:svgBlip xmlns:asvg="http://schemas.microsoft.com/office/drawing/2016/SVG/main" r:embed="rId4"/>
              </a:ext>
            </a:extLst>
          </a:blip>
          <a:stretch>
            <a:fillRect/>
          </a:stretch>
        </p:blipFill>
        <p:spPr>
          <a:xfrm>
            <a:off x="9440226" y="15300858"/>
            <a:ext cx="2372138" cy="759598"/>
          </a:xfrm>
          <a:prstGeom prst="rect">
            <a:avLst/>
          </a:prstGeom>
        </p:spPr>
      </p:pic>
      <p:pic>
        <p:nvPicPr>
          <p:cNvPr id="6" name="Grafik 5" descr="Ein Bild, das Farbigkeit, Screenshot, Kunst enthält.&#10;&#10;KI-generierte Inhalte können fehlerhaft sein.">
            <a:extLst>
              <a:ext uri="{FF2B5EF4-FFF2-40B4-BE49-F238E27FC236}">
                <a16:creationId xmlns:a16="http://schemas.microsoft.com/office/drawing/2014/main" id="{435E3D4D-429A-15EB-DB0D-F28A0BFBCE51}"/>
              </a:ext>
            </a:extLst>
          </p:cNvPr>
          <p:cNvPicPr>
            <a:picLocks noChangeAspect="1"/>
          </p:cNvPicPr>
          <p:nvPr/>
        </p:nvPicPr>
        <p:blipFill>
          <a:blip r:embed="rId5"/>
          <a:stretch>
            <a:fillRect/>
          </a:stretch>
        </p:blipFill>
        <p:spPr>
          <a:xfrm>
            <a:off x="243540" y="228039"/>
            <a:ext cx="2600945" cy="988359"/>
          </a:xfrm>
          <a:prstGeom prst="rect">
            <a:avLst/>
          </a:prstGeom>
        </p:spPr>
      </p:pic>
      <p:sp>
        <p:nvSpPr>
          <p:cNvPr id="12" name="Textfeld 11">
            <a:extLst>
              <a:ext uri="{FF2B5EF4-FFF2-40B4-BE49-F238E27FC236}">
                <a16:creationId xmlns:a16="http://schemas.microsoft.com/office/drawing/2014/main" id="{A8BDD1E0-53A8-306D-9D0B-8355803C6478}"/>
              </a:ext>
            </a:extLst>
          </p:cNvPr>
          <p:cNvSpPr txBox="1"/>
          <p:nvPr/>
        </p:nvSpPr>
        <p:spPr>
          <a:xfrm>
            <a:off x="3535321" y="156165"/>
            <a:ext cx="8413139" cy="830997"/>
          </a:xfrm>
          <a:prstGeom prst="rect">
            <a:avLst/>
          </a:prstGeom>
          <a:noFill/>
        </p:spPr>
        <p:txBody>
          <a:bodyPr wrap="square" rtlCol="0">
            <a:spAutoFit/>
          </a:bodyPr>
          <a:lstStyle/>
          <a:p>
            <a:r>
              <a:rPr lang="de-DE" sz="2400" b="1" dirty="0"/>
              <a:t>Meine Projektziele für die Reihe mit „KI in die Aufklärung“ </a:t>
            </a:r>
          </a:p>
          <a:p>
            <a:r>
              <a:rPr lang="de-DE" sz="2400" dirty="0"/>
              <a:t>(Stand: 12.12.2025 – V. 0.1)</a:t>
            </a:r>
          </a:p>
        </p:txBody>
      </p:sp>
      <p:pic>
        <p:nvPicPr>
          <p:cNvPr id="21" name="Grafik 20" descr="Ein Bild, das Schrift, Grafiken, Grafikdesign, Symbol enthält.&#10;&#10;Automatisch generierte Beschreibung">
            <a:extLst>
              <a:ext uri="{FF2B5EF4-FFF2-40B4-BE49-F238E27FC236}">
                <a16:creationId xmlns:a16="http://schemas.microsoft.com/office/drawing/2014/main" id="{F0AFA38B-1431-1E24-9DC4-0A41810AAADF}"/>
              </a:ext>
            </a:extLst>
          </p:cNvPr>
          <p:cNvPicPr>
            <a:picLocks noChangeAspect="1"/>
          </p:cNvPicPr>
          <p:nvPr/>
        </p:nvPicPr>
        <p:blipFill>
          <a:blip r:embed="rId6"/>
          <a:stretch>
            <a:fillRect/>
          </a:stretch>
        </p:blipFill>
        <p:spPr>
          <a:xfrm>
            <a:off x="243540" y="15249241"/>
            <a:ext cx="3030226" cy="759598"/>
          </a:xfrm>
          <a:prstGeom prst="rect">
            <a:avLst/>
          </a:prstGeom>
        </p:spPr>
      </p:pic>
      <p:sp>
        <p:nvSpPr>
          <p:cNvPr id="5" name="Rectangle 1">
            <a:extLst>
              <a:ext uri="{FF2B5EF4-FFF2-40B4-BE49-F238E27FC236}">
                <a16:creationId xmlns:a16="http://schemas.microsoft.com/office/drawing/2014/main" id="{991F7E76-D501-1103-0D08-100E33BDE165}"/>
              </a:ext>
            </a:extLst>
          </p:cNvPr>
          <p:cNvSpPr>
            <a:spLocks noChangeArrowheads="1"/>
          </p:cNvSpPr>
          <p:nvPr/>
        </p:nvSpPr>
        <p:spPr bwMode="auto">
          <a:xfrm>
            <a:off x="222711" y="1441802"/>
            <a:ext cx="11568823"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de-DE" altLang="de-DE" sz="1400" dirty="0">
                <a:solidFill>
                  <a:srgbClr val="000000"/>
                </a:solidFill>
              </a:rPr>
              <a:t>Der </a:t>
            </a:r>
            <a:r>
              <a:rPr lang="de-DE" altLang="de-DE" sz="1400" b="1" dirty="0">
                <a:solidFill>
                  <a:srgbClr val="000000"/>
                </a:solidFill>
              </a:rPr>
              <a:t>Lehrplan</a:t>
            </a:r>
            <a:r>
              <a:rPr lang="de-DE" altLang="de-DE" sz="1400" dirty="0">
                <a:solidFill>
                  <a:srgbClr val="000000"/>
                </a:solidFill>
              </a:rPr>
              <a:t> </a:t>
            </a:r>
            <a:r>
              <a:rPr lang="de-DE" altLang="de-DE" sz="1400" b="1" dirty="0">
                <a:solidFill>
                  <a:srgbClr val="000000"/>
                </a:solidFill>
              </a:rPr>
              <a:t>Geschichte</a:t>
            </a:r>
            <a:r>
              <a:rPr lang="de-DE" altLang="de-DE" sz="1400" dirty="0">
                <a:solidFill>
                  <a:srgbClr val="000000"/>
                </a:solidFill>
              </a:rPr>
              <a:t> des DFG/LFA ist in unserem </a:t>
            </a:r>
            <a:r>
              <a:rPr lang="de-DE" altLang="de-DE" sz="1400" b="1" dirty="0">
                <a:solidFill>
                  <a:srgbClr val="000000"/>
                </a:solidFill>
              </a:rPr>
              <a:t>Lernszenario</a:t>
            </a:r>
            <a:r>
              <a:rPr lang="de-DE" altLang="de-DE" sz="1400" dirty="0">
                <a:solidFill>
                  <a:srgbClr val="000000"/>
                </a:solidFill>
              </a:rPr>
              <a:t> auf </a:t>
            </a:r>
            <a:r>
              <a:rPr lang="de-DE" altLang="de-DE" sz="1400" b="1" dirty="0" err="1">
                <a:solidFill>
                  <a:srgbClr val="000000"/>
                </a:solidFill>
              </a:rPr>
              <a:t>telli</a:t>
            </a:r>
            <a:r>
              <a:rPr lang="de-DE" altLang="de-DE" sz="1400" dirty="0">
                <a:solidFill>
                  <a:srgbClr val="000000"/>
                </a:solidFill>
              </a:rPr>
              <a:t> hinterlegt. Er unterscheidet </a:t>
            </a:r>
            <a:r>
              <a:rPr lang="de-DE" altLang="de-DE" sz="1400" b="1" dirty="0">
                <a:solidFill>
                  <a:srgbClr val="000000"/>
                </a:solidFill>
              </a:rPr>
              <a:t>drei</a:t>
            </a:r>
            <a:r>
              <a:rPr lang="de-DE" altLang="de-DE" sz="1400" dirty="0">
                <a:solidFill>
                  <a:srgbClr val="000000"/>
                </a:solidFill>
              </a:rPr>
              <a:t> übergeordnete </a:t>
            </a:r>
            <a:r>
              <a:rPr lang="de-DE" altLang="de-DE" sz="1400" b="1" dirty="0">
                <a:solidFill>
                  <a:srgbClr val="000000"/>
                </a:solidFill>
              </a:rPr>
              <a:t>Kompetenzbereiche</a:t>
            </a:r>
            <a:r>
              <a:rPr lang="de-DE" altLang="de-DE" sz="1400" dirty="0">
                <a:solidFill>
                  <a:srgbClr val="000000"/>
                </a:solidFill>
              </a:rPr>
              <a:t>, die für alle Jahrgangsstufen gelten: </a:t>
            </a:r>
          </a:p>
          <a:p>
            <a:pPr lvl="0" defTabSz="914400"/>
            <a:endParaRPr lang="de-DE" altLang="de-DE" sz="1400" dirty="0">
              <a:solidFill>
                <a:srgbClr val="000000"/>
              </a:solidFill>
            </a:endParaRPr>
          </a:p>
          <a:p>
            <a:pPr marL="342900" lvl="0" indent="-342900" defTabSz="914400">
              <a:buAutoNum type="arabicPeriod"/>
            </a:pPr>
            <a:r>
              <a:rPr lang="de-DE" altLang="de-DE" sz="1400" b="1" dirty="0">
                <a:solidFill>
                  <a:srgbClr val="000000"/>
                </a:solidFill>
              </a:rPr>
              <a:t>Fachlich-inhaltliche Kompetenz:</a:t>
            </a:r>
            <a:r>
              <a:rPr lang="de-DE" altLang="de-DE" sz="1400" dirty="0">
                <a:solidFill>
                  <a:srgbClr val="000000"/>
                </a:solidFill>
              </a:rPr>
              <a:t> Du verfügst über ein </a:t>
            </a:r>
            <a:r>
              <a:rPr lang="de-DE" altLang="de-DE" sz="1400" b="1" dirty="0">
                <a:solidFill>
                  <a:srgbClr val="000000"/>
                </a:solidFill>
              </a:rPr>
              <a:t>gesichertes</a:t>
            </a:r>
            <a:r>
              <a:rPr lang="de-DE" altLang="de-DE" sz="1400" dirty="0">
                <a:solidFill>
                  <a:srgbClr val="000000"/>
                </a:solidFill>
              </a:rPr>
              <a:t> </a:t>
            </a:r>
            <a:r>
              <a:rPr lang="de-DE" altLang="de-DE" sz="1400" b="1" dirty="0">
                <a:solidFill>
                  <a:srgbClr val="000000"/>
                </a:solidFill>
              </a:rPr>
              <a:t>Wissen</a:t>
            </a:r>
            <a:r>
              <a:rPr lang="de-DE" altLang="de-DE" sz="1400" dirty="0">
                <a:solidFill>
                  <a:srgbClr val="000000"/>
                </a:solidFill>
              </a:rPr>
              <a:t> über </a:t>
            </a:r>
            <a:r>
              <a:rPr lang="de-DE" altLang="de-DE" sz="1400" b="1" dirty="0">
                <a:solidFill>
                  <a:srgbClr val="000000"/>
                </a:solidFill>
              </a:rPr>
              <a:t>historische Ereignisse</a:t>
            </a:r>
            <a:r>
              <a:rPr lang="de-DE" altLang="de-DE" sz="1400" dirty="0">
                <a:solidFill>
                  <a:srgbClr val="000000"/>
                </a:solidFill>
              </a:rPr>
              <a:t>, über </a:t>
            </a:r>
            <a:r>
              <a:rPr lang="de-DE" altLang="de-DE" sz="1400" b="1" dirty="0">
                <a:solidFill>
                  <a:srgbClr val="000000"/>
                </a:solidFill>
              </a:rPr>
              <a:t>Strukturen</a:t>
            </a:r>
            <a:r>
              <a:rPr lang="de-DE" altLang="de-DE" sz="1400" dirty="0">
                <a:solidFill>
                  <a:srgbClr val="000000"/>
                </a:solidFill>
              </a:rPr>
              <a:t>, über </a:t>
            </a:r>
            <a:r>
              <a:rPr lang="de-DE" altLang="de-DE" sz="1400" b="1" dirty="0">
                <a:solidFill>
                  <a:srgbClr val="000000"/>
                </a:solidFill>
              </a:rPr>
              <a:t>Fachbegriffe</a:t>
            </a:r>
            <a:r>
              <a:rPr lang="de-DE" altLang="de-DE" sz="1400" dirty="0">
                <a:solidFill>
                  <a:srgbClr val="000000"/>
                </a:solidFill>
              </a:rPr>
              <a:t> und </a:t>
            </a:r>
            <a:r>
              <a:rPr lang="de-DE" altLang="de-DE" sz="1400" b="1" dirty="0">
                <a:solidFill>
                  <a:srgbClr val="000000"/>
                </a:solidFill>
              </a:rPr>
              <a:t>Kategorien</a:t>
            </a:r>
            <a:r>
              <a:rPr lang="de-DE" altLang="de-DE" sz="1400" dirty="0">
                <a:solidFill>
                  <a:srgbClr val="000000"/>
                </a:solidFill>
              </a:rPr>
              <a:t> (wissenschaftliche Oberbegriffe) und bist in der Lage, diese zu </a:t>
            </a:r>
            <a:r>
              <a:rPr lang="de-DE" altLang="de-DE" sz="1400" b="1" dirty="0">
                <a:solidFill>
                  <a:srgbClr val="000000"/>
                </a:solidFill>
              </a:rPr>
              <a:t>erklären</a:t>
            </a:r>
            <a:r>
              <a:rPr lang="de-DE" altLang="de-DE" sz="1400" dirty="0">
                <a:solidFill>
                  <a:srgbClr val="000000"/>
                </a:solidFill>
              </a:rPr>
              <a:t> und </a:t>
            </a:r>
            <a:r>
              <a:rPr lang="de-DE" altLang="de-DE" sz="1400" b="1" dirty="0">
                <a:solidFill>
                  <a:srgbClr val="000000"/>
                </a:solidFill>
              </a:rPr>
              <a:t>historisch (!)</a:t>
            </a:r>
            <a:r>
              <a:rPr lang="de-DE" altLang="de-DE" sz="1400" dirty="0">
                <a:solidFill>
                  <a:srgbClr val="000000"/>
                </a:solidFill>
              </a:rPr>
              <a:t> einzuordnen. </a:t>
            </a:r>
          </a:p>
          <a:p>
            <a:pPr marL="342900" lvl="0" indent="-342900" defTabSz="914400">
              <a:buAutoNum type="arabicPeriod"/>
            </a:pPr>
            <a:r>
              <a:rPr lang="de-DE" altLang="de-DE" sz="1400" b="1" dirty="0">
                <a:solidFill>
                  <a:srgbClr val="000000"/>
                </a:solidFill>
              </a:rPr>
              <a:t>Methodische Kompetenz: </a:t>
            </a:r>
            <a:r>
              <a:rPr lang="de-DE" altLang="de-DE" sz="1400" dirty="0">
                <a:solidFill>
                  <a:srgbClr val="000000"/>
                </a:solidFill>
              </a:rPr>
              <a:t>Du kannst dir </a:t>
            </a:r>
            <a:r>
              <a:rPr lang="de-DE" altLang="de-DE" sz="1400" b="1" dirty="0">
                <a:solidFill>
                  <a:srgbClr val="000000"/>
                </a:solidFill>
              </a:rPr>
              <a:t>Informationen</a:t>
            </a:r>
            <a:r>
              <a:rPr lang="de-DE" altLang="de-DE" sz="1400" dirty="0">
                <a:solidFill>
                  <a:srgbClr val="000000"/>
                </a:solidFill>
              </a:rPr>
              <a:t> beschaffen, </a:t>
            </a:r>
            <a:r>
              <a:rPr lang="de-DE" altLang="de-DE" sz="1400" b="1" dirty="0">
                <a:solidFill>
                  <a:srgbClr val="000000"/>
                </a:solidFill>
              </a:rPr>
              <a:t>Quellen</a:t>
            </a:r>
            <a:r>
              <a:rPr lang="de-DE" altLang="de-DE" sz="1400" dirty="0">
                <a:solidFill>
                  <a:srgbClr val="000000"/>
                </a:solidFill>
              </a:rPr>
              <a:t> und </a:t>
            </a:r>
            <a:r>
              <a:rPr lang="de-DE" altLang="de-DE" sz="1400" b="1" dirty="0">
                <a:solidFill>
                  <a:srgbClr val="000000"/>
                </a:solidFill>
              </a:rPr>
              <a:t>Darstellungen</a:t>
            </a:r>
            <a:r>
              <a:rPr lang="de-DE" altLang="de-DE" sz="1400" dirty="0">
                <a:solidFill>
                  <a:srgbClr val="000000"/>
                </a:solidFill>
              </a:rPr>
              <a:t> auswerten, Ergebnisse darstellen und dir selbst </a:t>
            </a:r>
            <a:r>
              <a:rPr lang="de-DE" altLang="de-DE" sz="1400" b="1" dirty="0">
                <a:solidFill>
                  <a:srgbClr val="000000"/>
                </a:solidFill>
              </a:rPr>
              <a:t>ein historisches Urteil </a:t>
            </a:r>
            <a:r>
              <a:rPr lang="de-DE" altLang="de-DE" sz="1400" dirty="0">
                <a:solidFill>
                  <a:srgbClr val="000000"/>
                </a:solidFill>
              </a:rPr>
              <a:t>bilden. </a:t>
            </a:r>
          </a:p>
          <a:p>
            <a:pPr marL="342900" lvl="0" indent="-342900" defTabSz="914400">
              <a:buAutoNum type="arabicPeriod"/>
            </a:pPr>
            <a:r>
              <a:rPr lang="de-DE" altLang="de-DE" sz="1400" b="1" dirty="0">
                <a:solidFill>
                  <a:srgbClr val="000000"/>
                </a:solidFill>
              </a:rPr>
              <a:t>Personale und soziale Kompetenz: </a:t>
            </a:r>
            <a:r>
              <a:rPr lang="de-DE" altLang="de-DE" sz="1400" dirty="0">
                <a:solidFill>
                  <a:srgbClr val="000000"/>
                </a:solidFill>
              </a:rPr>
              <a:t>Du entwickelst </a:t>
            </a:r>
            <a:r>
              <a:rPr lang="de-DE" altLang="de-DE" sz="1400" b="1" dirty="0">
                <a:solidFill>
                  <a:srgbClr val="000000"/>
                </a:solidFill>
              </a:rPr>
              <a:t>Urteilskraft</a:t>
            </a:r>
            <a:r>
              <a:rPr lang="de-DE" altLang="de-DE" sz="1400" dirty="0">
                <a:solidFill>
                  <a:srgbClr val="000000"/>
                </a:solidFill>
              </a:rPr>
              <a:t>, festigst </a:t>
            </a:r>
            <a:r>
              <a:rPr lang="de-DE" altLang="de-DE" sz="1400" b="1" dirty="0">
                <a:solidFill>
                  <a:srgbClr val="000000"/>
                </a:solidFill>
              </a:rPr>
              <a:t>demokratische</a:t>
            </a:r>
            <a:r>
              <a:rPr lang="de-DE" altLang="de-DE" sz="1400" dirty="0">
                <a:solidFill>
                  <a:srgbClr val="000000"/>
                </a:solidFill>
              </a:rPr>
              <a:t> </a:t>
            </a:r>
            <a:r>
              <a:rPr lang="de-DE" altLang="de-DE" sz="1400" b="1" dirty="0">
                <a:solidFill>
                  <a:srgbClr val="000000"/>
                </a:solidFill>
              </a:rPr>
              <a:t>Werte </a:t>
            </a:r>
            <a:r>
              <a:rPr lang="de-DE" altLang="de-DE" sz="1400" dirty="0">
                <a:solidFill>
                  <a:srgbClr val="000000"/>
                </a:solidFill>
              </a:rPr>
              <a:t>und </a:t>
            </a:r>
            <a:r>
              <a:rPr lang="de-DE" altLang="de-DE" sz="1400" b="1" dirty="0">
                <a:solidFill>
                  <a:srgbClr val="000000"/>
                </a:solidFill>
              </a:rPr>
              <a:t>Toleranz. </a:t>
            </a:r>
            <a:r>
              <a:rPr lang="de-DE" altLang="de-DE" sz="1400" dirty="0">
                <a:solidFill>
                  <a:srgbClr val="000000"/>
                </a:solidFill>
              </a:rPr>
              <a:t>Du bist in der Lage, eine kritische Haltung einzunehmen und zeigst auch Bereitschaft dich innerschulisch und gesellschaftlich zu engagieren. </a:t>
            </a:r>
            <a:endParaRPr kumimoji="0" lang="de-DE" altLang="de-DE" sz="1400" i="0" u="none" strike="noStrike" cap="none" normalizeH="0" baseline="0" dirty="0">
              <a:ln>
                <a:noFill/>
              </a:ln>
              <a:solidFill>
                <a:schemeClr val="tx1"/>
              </a:solidFill>
              <a:effectLst/>
              <a:latin typeface="Arial" panose="020B0604020202020204" pitchFamily="34" charset="0"/>
            </a:endParaRPr>
          </a:p>
        </p:txBody>
      </p:sp>
      <p:sp>
        <p:nvSpPr>
          <p:cNvPr id="15" name="Abgerundetes Rechteck 14">
            <a:extLst>
              <a:ext uri="{FF2B5EF4-FFF2-40B4-BE49-F238E27FC236}">
                <a16:creationId xmlns:a16="http://schemas.microsoft.com/office/drawing/2014/main" id="{0896CE06-AE13-3C8B-E836-9E09501CAF7F}"/>
              </a:ext>
            </a:extLst>
          </p:cNvPr>
          <p:cNvSpPr/>
          <p:nvPr/>
        </p:nvSpPr>
        <p:spPr>
          <a:xfrm>
            <a:off x="381464" y="3987503"/>
            <a:ext cx="11454856" cy="106453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sz="1600" dirty="0"/>
              <a:t>Hallo </a:t>
            </a:r>
            <a:r>
              <a:rPr lang="de-DE" sz="1600" b="1" i="1" dirty="0" err="1"/>
              <a:t>telli</a:t>
            </a:r>
            <a:r>
              <a:rPr lang="de-DE" sz="1600" dirty="0"/>
              <a:t>, ich bin Schüler:in der Klasse 8 kannst du mir für das Themengebiet „Das Zeitalter der Aufklärung“, die drei wichtigsten Lernziele in einfacher Sprache im Bereich der Fachlich-inhaltlichen Kompetenz in maximal vier kurzen Sätzen zusammenstellen. Formuliere in der Ich-Form.</a:t>
            </a:r>
          </a:p>
        </p:txBody>
      </p:sp>
      <p:pic>
        <p:nvPicPr>
          <p:cNvPr id="16" name="Grafik 15">
            <a:extLst>
              <a:ext uri="{FF2B5EF4-FFF2-40B4-BE49-F238E27FC236}">
                <a16:creationId xmlns:a16="http://schemas.microsoft.com/office/drawing/2014/main" id="{7F6B90D1-091C-854A-423E-15564B8FD51F}"/>
              </a:ext>
            </a:extLst>
          </p:cNvPr>
          <p:cNvPicPr>
            <a:picLocks noChangeAspect="1"/>
          </p:cNvPicPr>
          <p:nvPr/>
        </p:nvPicPr>
        <p:blipFill>
          <a:blip r:embed="rId3">
            <a:biLevel thresh="75000"/>
            <a:extLst>
              <a:ext uri="{96DAC541-7B7A-43D3-8B79-37D633B846F1}">
                <asvg:svgBlip xmlns:asvg="http://schemas.microsoft.com/office/drawing/2016/SVG/main" r:embed="rId4"/>
              </a:ext>
            </a:extLst>
          </a:blip>
          <a:stretch>
            <a:fillRect/>
          </a:stretch>
        </p:blipFill>
        <p:spPr>
          <a:xfrm>
            <a:off x="10140451" y="3353620"/>
            <a:ext cx="1651083" cy="528704"/>
          </a:xfrm>
          <a:prstGeom prst="rect">
            <a:avLst/>
          </a:prstGeom>
        </p:spPr>
      </p:pic>
      <p:sp>
        <p:nvSpPr>
          <p:cNvPr id="17" name="Rectangle 1">
            <a:extLst>
              <a:ext uri="{FF2B5EF4-FFF2-40B4-BE49-F238E27FC236}">
                <a16:creationId xmlns:a16="http://schemas.microsoft.com/office/drawing/2014/main" id="{395EBC81-8EBA-8897-981E-70A9A7EC39A2}"/>
              </a:ext>
            </a:extLst>
          </p:cNvPr>
          <p:cNvSpPr>
            <a:spLocks noChangeArrowheads="1"/>
          </p:cNvSpPr>
          <p:nvPr/>
        </p:nvSpPr>
        <p:spPr bwMode="auto">
          <a:xfrm>
            <a:off x="267497" y="3458799"/>
            <a:ext cx="115688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de-DE" altLang="de-DE" b="1" dirty="0"/>
              <a:t>Beispiel für Prompts:</a:t>
            </a:r>
            <a:endParaRPr kumimoji="0" lang="de-DE" altLang="de-DE" sz="1800" b="1" i="0" u="none" strike="noStrike" cap="none" normalizeH="0" baseline="0" dirty="0">
              <a:ln>
                <a:noFill/>
              </a:ln>
              <a:solidFill>
                <a:schemeClr val="tx1"/>
              </a:solidFill>
              <a:effectLst/>
              <a:latin typeface="Arial" panose="020B0604020202020204" pitchFamily="34" charset="0"/>
            </a:endParaRPr>
          </a:p>
        </p:txBody>
      </p:sp>
      <p:sp>
        <p:nvSpPr>
          <p:cNvPr id="19" name="Textfeld 18">
            <a:extLst>
              <a:ext uri="{FF2B5EF4-FFF2-40B4-BE49-F238E27FC236}">
                <a16:creationId xmlns:a16="http://schemas.microsoft.com/office/drawing/2014/main" id="{99ADB533-3185-D29B-D0BC-687D0448FA70}"/>
              </a:ext>
            </a:extLst>
          </p:cNvPr>
          <p:cNvSpPr txBox="1"/>
          <p:nvPr/>
        </p:nvSpPr>
        <p:spPr>
          <a:xfrm>
            <a:off x="381464" y="6208353"/>
            <a:ext cx="11101372" cy="1477328"/>
          </a:xfrm>
          <a:prstGeom prst="rect">
            <a:avLst/>
          </a:prstGeom>
          <a:noFill/>
        </p:spPr>
        <p:txBody>
          <a:bodyPr wrap="square">
            <a:spAutoFit/>
          </a:bodyPr>
          <a:lstStyle/>
          <a:p>
            <a:r>
              <a:rPr lang="de-DE" altLang="de-DE" b="1" dirty="0">
                <a:solidFill>
                  <a:srgbClr val="000000"/>
                </a:solidFill>
              </a:rPr>
              <a:t>Arbeitsauftrag</a:t>
            </a:r>
          </a:p>
          <a:p>
            <a:endParaRPr lang="de-DE" b="1" dirty="0">
              <a:solidFill>
                <a:srgbClr val="000000"/>
              </a:solidFill>
            </a:endParaRPr>
          </a:p>
          <a:p>
            <a:r>
              <a:rPr lang="de-DE" dirty="0">
                <a:solidFill>
                  <a:srgbClr val="000000"/>
                </a:solidFill>
              </a:rPr>
              <a:t>1. Frage </a:t>
            </a:r>
            <a:r>
              <a:rPr lang="de-DE" b="1" i="1" dirty="0" err="1">
                <a:solidFill>
                  <a:srgbClr val="000000"/>
                </a:solidFill>
              </a:rPr>
              <a:t>telli</a:t>
            </a:r>
            <a:r>
              <a:rPr lang="de-DE" dirty="0">
                <a:solidFill>
                  <a:srgbClr val="000000"/>
                </a:solidFill>
              </a:rPr>
              <a:t> nach den </a:t>
            </a:r>
            <a:r>
              <a:rPr lang="de-DE" b="1" i="1" dirty="0">
                <a:solidFill>
                  <a:srgbClr val="000000"/>
                </a:solidFill>
              </a:rPr>
              <a:t>Lernzielen</a:t>
            </a:r>
            <a:r>
              <a:rPr lang="de-DE" dirty="0">
                <a:solidFill>
                  <a:srgbClr val="000000"/>
                </a:solidFill>
              </a:rPr>
              <a:t> der Unterrichtsreihe. Was sollst du am Ende der Reihe können?</a:t>
            </a:r>
          </a:p>
          <a:p>
            <a:r>
              <a:rPr lang="de-DE" dirty="0">
                <a:solidFill>
                  <a:srgbClr val="000000"/>
                </a:solidFill>
              </a:rPr>
              <a:t>2. Fülle auch das Arbeitsblatt aus, indem du die </a:t>
            </a:r>
            <a:r>
              <a:rPr lang="de-DE" b="1" dirty="0">
                <a:solidFill>
                  <a:srgbClr val="000000"/>
                </a:solidFill>
              </a:rPr>
              <a:t>Lernziele</a:t>
            </a:r>
            <a:r>
              <a:rPr lang="de-DE" dirty="0">
                <a:solidFill>
                  <a:srgbClr val="000000"/>
                </a:solidFill>
              </a:rPr>
              <a:t> </a:t>
            </a:r>
            <a:r>
              <a:rPr lang="de-DE" b="1" dirty="0">
                <a:solidFill>
                  <a:srgbClr val="000000"/>
                </a:solidFill>
              </a:rPr>
              <a:t>aufschreibst</a:t>
            </a:r>
            <a:r>
              <a:rPr lang="de-DE" dirty="0">
                <a:solidFill>
                  <a:srgbClr val="000000"/>
                </a:solidFill>
              </a:rPr>
              <a:t>.</a:t>
            </a:r>
          </a:p>
          <a:p>
            <a:r>
              <a:rPr lang="de-DE" dirty="0">
                <a:solidFill>
                  <a:srgbClr val="000000"/>
                </a:solidFill>
              </a:rPr>
              <a:t>3. Frage auch nach Ideen für ein digitales Produkt, das du bis zum Ende der Reihe erstellen kannst. </a:t>
            </a:r>
            <a:endParaRPr lang="de-DE" dirty="0"/>
          </a:p>
        </p:txBody>
      </p:sp>
      <p:sp>
        <p:nvSpPr>
          <p:cNvPr id="23" name="Textfeld 22">
            <a:extLst>
              <a:ext uri="{FF2B5EF4-FFF2-40B4-BE49-F238E27FC236}">
                <a16:creationId xmlns:a16="http://schemas.microsoft.com/office/drawing/2014/main" id="{CF1F62D9-A171-17DB-B2E5-CF51EDD27102}"/>
              </a:ext>
            </a:extLst>
          </p:cNvPr>
          <p:cNvSpPr txBox="1"/>
          <p:nvPr/>
        </p:nvSpPr>
        <p:spPr>
          <a:xfrm>
            <a:off x="437223" y="7921426"/>
            <a:ext cx="9429836" cy="369332"/>
          </a:xfrm>
          <a:prstGeom prst="rect">
            <a:avLst/>
          </a:prstGeom>
          <a:noFill/>
        </p:spPr>
        <p:txBody>
          <a:bodyPr wrap="square">
            <a:spAutoFit/>
          </a:bodyPr>
          <a:lstStyle/>
          <a:p>
            <a:r>
              <a:rPr lang="de-DE" altLang="de-DE" b="1" dirty="0">
                <a:solidFill>
                  <a:srgbClr val="000000"/>
                </a:solidFill>
              </a:rPr>
              <a:t>Fachlich-inhaltliche Kompetenz </a:t>
            </a:r>
            <a:r>
              <a:rPr lang="de-DE" altLang="de-DE" dirty="0">
                <a:solidFill>
                  <a:srgbClr val="000000"/>
                </a:solidFill>
              </a:rPr>
              <a:t>(Formuliere für dich drei Lernziele!) </a:t>
            </a:r>
            <a:endParaRPr lang="de-DE" dirty="0"/>
          </a:p>
        </p:txBody>
      </p:sp>
      <p:sp>
        <p:nvSpPr>
          <p:cNvPr id="25" name="Textfeld 24">
            <a:extLst>
              <a:ext uri="{FF2B5EF4-FFF2-40B4-BE49-F238E27FC236}">
                <a16:creationId xmlns:a16="http://schemas.microsoft.com/office/drawing/2014/main" id="{D8AB5D70-C817-F0BB-1AF0-D635015A5364}"/>
              </a:ext>
            </a:extLst>
          </p:cNvPr>
          <p:cNvSpPr txBox="1"/>
          <p:nvPr/>
        </p:nvSpPr>
        <p:spPr>
          <a:xfrm>
            <a:off x="495854" y="11848443"/>
            <a:ext cx="7609345" cy="369332"/>
          </a:xfrm>
          <a:prstGeom prst="rect">
            <a:avLst/>
          </a:prstGeom>
          <a:noFill/>
        </p:spPr>
        <p:txBody>
          <a:bodyPr wrap="square">
            <a:spAutoFit/>
          </a:bodyPr>
          <a:lstStyle/>
          <a:p>
            <a:r>
              <a:rPr lang="de-DE" altLang="de-DE" b="1" dirty="0">
                <a:solidFill>
                  <a:srgbClr val="000000"/>
                </a:solidFill>
              </a:rPr>
              <a:t>Personale und soziale Kompetenz </a:t>
            </a:r>
            <a:r>
              <a:rPr lang="de-DE" altLang="de-DE" dirty="0">
                <a:solidFill>
                  <a:srgbClr val="000000"/>
                </a:solidFill>
              </a:rPr>
              <a:t>(Formuliere für dich ein Lernziel!)</a:t>
            </a:r>
            <a:endParaRPr lang="de-DE" dirty="0"/>
          </a:p>
        </p:txBody>
      </p:sp>
      <p:sp>
        <p:nvSpPr>
          <p:cNvPr id="26" name="Textfeld 25">
            <a:extLst>
              <a:ext uri="{FF2B5EF4-FFF2-40B4-BE49-F238E27FC236}">
                <a16:creationId xmlns:a16="http://schemas.microsoft.com/office/drawing/2014/main" id="{C43D05C7-6580-8F6B-F47D-16530EDF3279}"/>
              </a:ext>
            </a:extLst>
          </p:cNvPr>
          <p:cNvSpPr txBox="1"/>
          <p:nvPr/>
        </p:nvSpPr>
        <p:spPr>
          <a:xfrm>
            <a:off x="437222" y="8291240"/>
            <a:ext cx="11399097" cy="2031325"/>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p>
          <a:p>
            <a:endParaRPr lang="de-DE" dirty="0"/>
          </a:p>
        </p:txBody>
      </p:sp>
      <p:sp>
        <p:nvSpPr>
          <p:cNvPr id="27" name="Textfeld 26">
            <a:extLst>
              <a:ext uri="{FF2B5EF4-FFF2-40B4-BE49-F238E27FC236}">
                <a16:creationId xmlns:a16="http://schemas.microsoft.com/office/drawing/2014/main" id="{8F8EF525-62B9-6295-C8F1-C6CD3C50EC5D}"/>
              </a:ext>
            </a:extLst>
          </p:cNvPr>
          <p:cNvSpPr txBox="1"/>
          <p:nvPr/>
        </p:nvSpPr>
        <p:spPr>
          <a:xfrm>
            <a:off x="498058" y="12222822"/>
            <a:ext cx="11293476"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sp>
        <p:nvSpPr>
          <p:cNvPr id="29" name="Textfeld 28">
            <a:extLst>
              <a:ext uri="{FF2B5EF4-FFF2-40B4-BE49-F238E27FC236}">
                <a16:creationId xmlns:a16="http://schemas.microsoft.com/office/drawing/2014/main" id="{D4083CC0-5DAC-6DF8-0376-1F62C6150BE3}"/>
              </a:ext>
            </a:extLst>
          </p:cNvPr>
          <p:cNvSpPr txBox="1"/>
          <p:nvPr/>
        </p:nvSpPr>
        <p:spPr>
          <a:xfrm>
            <a:off x="442536" y="10168036"/>
            <a:ext cx="9089340" cy="369332"/>
          </a:xfrm>
          <a:prstGeom prst="rect">
            <a:avLst/>
          </a:prstGeom>
          <a:noFill/>
        </p:spPr>
        <p:txBody>
          <a:bodyPr wrap="square">
            <a:spAutoFit/>
          </a:bodyPr>
          <a:lstStyle/>
          <a:p>
            <a:r>
              <a:rPr lang="de-DE" altLang="de-DE" b="1" dirty="0">
                <a:solidFill>
                  <a:srgbClr val="000000"/>
                </a:solidFill>
              </a:rPr>
              <a:t>Methodische Kompetenz </a:t>
            </a:r>
            <a:r>
              <a:rPr lang="de-DE" altLang="de-DE" dirty="0">
                <a:solidFill>
                  <a:srgbClr val="000000"/>
                </a:solidFill>
              </a:rPr>
              <a:t>(Formuliere für dich zwei Lernziele!)</a:t>
            </a:r>
            <a:endParaRPr lang="de-DE" dirty="0"/>
          </a:p>
        </p:txBody>
      </p:sp>
      <p:sp>
        <p:nvSpPr>
          <p:cNvPr id="30" name="Textfeld 29">
            <a:extLst>
              <a:ext uri="{FF2B5EF4-FFF2-40B4-BE49-F238E27FC236}">
                <a16:creationId xmlns:a16="http://schemas.microsoft.com/office/drawing/2014/main" id="{C682AFE7-F034-73AC-D202-0896485A1ABA}"/>
              </a:ext>
            </a:extLst>
          </p:cNvPr>
          <p:cNvSpPr txBox="1"/>
          <p:nvPr/>
        </p:nvSpPr>
        <p:spPr>
          <a:xfrm>
            <a:off x="495854" y="10532329"/>
            <a:ext cx="11295680"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sp>
        <p:nvSpPr>
          <p:cNvPr id="33" name="Abgerundetes Rechteck 32">
            <a:extLst>
              <a:ext uri="{FF2B5EF4-FFF2-40B4-BE49-F238E27FC236}">
                <a16:creationId xmlns:a16="http://schemas.microsoft.com/office/drawing/2014/main" id="{5DAE4822-FDDE-77B1-1B38-05289DF4DCB6}"/>
              </a:ext>
            </a:extLst>
          </p:cNvPr>
          <p:cNvSpPr/>
          <p:nvPr/>
        </p:nvSpPr>
        <p:spPr>
          <a:xfrm>
            <a:off x="403572" y="5209855"/>
            <a:ext cx="11387962" cy="77646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e-DE" sz="1600" dirty="0"/>
              <a:t>Hallo </a:t>
            </a:r>
            <a:r>
              <a:rPr lang="de-DE" sz="1600" b="1" i="1" dirty="0" err="1"/>
              <a:t>telli</a:t>
            </a:r>
            <a:r>
              <a:rPr lang="de-DE" sz="1600" dirty="0"/>
              <a:t>, kannst du mir auch mindestens zwei Ideen für eine digitales Projektprodukt zum Thema „Zeitalter der Aufklärung"  geben, das ich in maximal 90 Minuten erledigen kann?  Welche Idee hättest du für mich? Bitte nur die Idee nennen.</a:t>
            </a:r>
          </a:p>
        </p:txBody>
      </p:sp>
      <p:sp>
        <p:nvSpPr>
          <p:cNvPr id="34" name="Textfeld 33">
            <a:extLst>
              <a:ext uri="{FF2B5EF4-FFF2-40B4-BE49-F238E27FC236}">
                <a16:creationId xmlns:a16="http://schemas.microsoft.com/office/drawing/2014/main" id="{645ED5AA-9263-0288-1F77-2026982DA63E}"/>
              </a:ext>
            </a:extLst>
          </p:cNvPr>
          <p:cNvSpPr txBox="1"/>
          <p:nvPr/>
        </p:nvSpPr>
        <p:spPr>
          <a:xfrm>
            <a:off x="437222" y="13568834"/>
            <a:ext cx="11754778" cy="369332"/>
          </a:xfrm>
          <a:prstGeom prst="rect">
            <a:avLst/>
          </a:prstGeom>
          <a:noFill/>
        </p:spPr>
        <p:txBody>
          <a:bodyPr wrap="square">
            <a:spAutoFit/>
          </a:bodyPr>
          <a:lstStyle/>
          <a:p>
            <a:r>
              <a:rPr lang="de-DE" altLang="de-DE" b="1" dirty="0">
                <a:solidFill>
                  <a:srgbClr val="000000"/>
                </a:solidFill>
              </a:rPr>
              <a:t>Mein digitales Projektergebnis </a:t>
            </a:r>
            <a:r>
              <a:rPr lang="de-DE" altLang="de-DE" dirty="0">
                <a:solidFill>
                  <a:srgbClr val="000000"/>
                </a:solidFill>
              </a:rPr>
              <a:t>(Beschreibe dein digitales Artefakt, dass du bis zum Ende des Projekts erstellst!) </a:t>
            </a:r>
            <a:endParaRPr lang="de-DE" dirty="0"/>
          </a:p>
        </p:txBody>
      </p:sp>
      <p:sp>
        <p:nvSpPr>
          <p:cNvPr id="36" name="Textfeld 35">
            <a:extLst>
              <a:ext uri="{FF2B5EF4-FFF2-40B4-BE49-F238E27FC236}">
                <a16:creationId xmlns:a16="http://schemas.microsoft.com/office/drawing/2014/main" id="{D31811DE-7E2A-183F-27C2-0521F2FEA4B3}"/>
              </a:ext>
            </a:extLst>
          </p:cNvPr>
          <p:cNvSpPr txBox="1"/>
          <p:nvPr/>
        </p:nvSpPr>
        <p:spPr>
          <a:xfrm>
            <a:off x="439426" y="13929358"/>
            <a:ext cx="11293476" cy="1200329"/>
          </a:xfrm>
          <a:prstGeom prst="rect">
            <a:avLst/>
          </a:prstGeom>
          <a:noFill/>
        </p:spPr>
        <p:txBody>
          <a:bodyPr wrap="square">
            <a:spAutoFit/>
          </a:bodyPr>
          <a:lstStyle/>
          <a:p>
            <a:r>
              <a:rPr lang="de-DE" altLang="de-DE" b="1" dirty="0">
                <a:solidFill>
                  <a:srgbClr val="000000"/>
                </a:solidFill>
              </a:rPr>
              <a:t>__________________________________________________________________________________________________________</a:t>
            </a:r>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a:p>
            <a:r>
              <a:rPr lang="de-DE" altLang="de-DE" b="1" dirty="0">
                <a:solidFill>
                  <a:srgbClr val="000000"/>
                </a:solidFill>
              </a:rPr>
              <a:t>__________________________________________________________________________________________________________</a:t>
            </a:r>
            <a:endParaRPr lang="de-DE" dirty="0"/>
          </a:p>
        </p:txBody>
      </p:sp>
    </p:spTree>
    <p:extLst>
      <p:ext uri="{BB962C8B-B14F-4D97-AF65-F5344CB8AC3E}">
        <p14:creationId xmlns:p14="http://schemas.microsoft.com/office/powerpoint/2010/main" val="231529100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363</Words>
  <Application>Microsoft Macintosh PowerPoint</Application>
  <PresentationFormat>Benutzerdefiniert</PresentationFormat>
  <Paragraphs>38</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Aptos</vt:lpstr>
      <vt:lpstr>Aptos Display</vt:lpstr>
      <vt:lpstr>Arial</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König, Alexander</dc:creator>
  <cp:lastModifiedBy>König, Alexander</cp:lastModifiedBy>
  <cp:revision>10</cp:revision>
  <cp:lastPrinted>2025-12-12T05:05:06Z</cp:lastPrinted>
  <dcterms:created xsi:type="dcterms:W3CDTF">2025-12-10T16:54:54Z</dcterms:created>
  <dcterms:modified xsi:type="dcterms:W3CDTF">2025-12-12T05:43:52Z</dcterms:modified>
</cp:coreProperties>
</file>