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77" r:id="rId2"/>
    <p:sldId id="379" r:id="rId3"/>
    <p:sldId id="381" r:id="rId4"/>
    <p:sldId id="447" r:id="rId5"/>
    <p:sldId id="418" r:id="rId6"/>
    <p:sldId id="256" r:id="rId7"/>
    <p:sldId id="414" r:id="rId8"/>
    <p:sldId id="419" r:id="rId9"/>
    <p:sldId id="415" r:id="rId10"/>
    <p:sldId id="448" r:id="rId11"/>
    <p:sldId id="382" r:id="rId12"/>
    <p:sldId id="392" r:id="rId13"/>
    <p:sldId id="284" r:id="rId14"/>
    <p:sldId id="449" r:id="rId15"/>
    <p:sldId id="482" r:id="rId16"/>
    <p:sldId id="450" r:id="rId17"/>
    <p:sldId id="451" r:id="rId18"/>
    <p:sldId id="421" r:id="rId19"/>
    <p:sldId id="285" r:id="rId20"/>
    <p:sldId id="380" r:id="rId21"/>
    <p:sldId id="429" r:id="rId22"/>
    <p:sldId id="395" r:id="rId23"/>
    <p:sldId id="288" r:id="rId24"/>
    <p:sldId id="452" r:id="rId25"/>
    <p:sldId id="455" r:id="rId26"/>
    <p:sldId id="430" r:id="rId27"/>
    <p:sldId id="453" r:id="rId28"/>
    <p:sldId id="454" r:id="rId29"/>
    <p:sldId id="456" r:id="rId30"/>
    <p:sldId id="457" r:id="rId31"/>
    <p:sldId id="458" r:id="rId32"/>
    <p:sldId id="460" r:id="rId33"/>
    <p:sldId id="461" r:id="rId34"/>
    <p:sldId id="462" r:id="rId35"/>
    <p:sldId id="463" r:id="rId36"/>
    <p:sldId id="310" r:id="rId37"/>
    <p:sldId id="464" r:id="rId38"/>
    <p:sldId id="465" r:id="rId39"/>
    <p:sldId id="466" r:id="rId40"/>
    <p:sldId id="434" r:id="rId41"/>
    <p:sldId id="467" r:id="rId42"/>
    <p:sldId id="468" r:id="rId43"/>
    <p:sldId id="471" r:id="rId44"/>
    <p:sldId id="469" r:id="rId45"/>
    <p:sldId id="472" r:id="rId46"/>
    <p:sldId id="470" r:id="rId47"/>
    <p:sldId id="473" r:id="rId48"/>
    <p:sldId id="474" r:id="rId49"/>
    <p:sldId id="475" r:id="rId50"/>
    <p:sldId id="476" r:id="rId51"/>
    <p:sldId id="477" r:id="rId52"/>
    <p:sldId id="478" r:id="rId53"/>
    <p:sldId id="479" r:id="rId54"/>
    <p:sldId id="480" r:id="rId55"/>
    <p:sldId id="481" r:id="rId5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274"/>
    <a:srgbClr val="A1DAF8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1" autoAdjust="0"/>
    <p:restoredTop sz="94003" autoAdjust="0"/>
  </p:normalViewPr>
  <p:slideViewPr>
    <p:cSldViewPr>
      <p:cViewPr varScale="1">
        <p:scale>
          <a:sx n="130" d="100"/>
          <a:sy n="130" d="100"/>
        </p:scale>
        <p:origin x="94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93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D40C4-F1A7-46B6-9EF1-01645CC262BE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4DF67-F805-40D0-BBA2-3868F2C396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9466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Klinik: bei krankhafter Vergrößerung des linken Vorhofs Spreizung der Hauptbronchien, im Röntgenbild vergrößerter Winkel</a:t>
            </a:r>
          </a:p>
          <a:p>
            <a:r>
              <a:rPr lang="de-DE" dirty="0"/>
              <a:t>Durch direkten Kontakt zur Speiseröhre Schluckecho als Untersuchungstechnik möglich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4DF67-F805-40D0-BBA2-3868F2C396AB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1949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Merkhilfe:</a:t>
            </a:r>
            <a:r>
              <a:rPr lang="de-DE" baseline="0" dirty="0"/>
              <a:t> </a:t>
            </a:r>
            <a:r>
              <a:rPr lang="de-DE" sz="2000" dirty="0">
                <a:solidFill>
                  <a:srgbClr val="FF0000"/>
                </a:solidFill>
              </a:rPr>
              <a:t>R</a:t>
            </a:r>
            <a:r>
              <a:rPr lang="de-DE" sz="2000" dirty="0"/>
              <a:t>echts = </a:t>
            </a:r>
            <a:r>
              <a:rPr lang="de-DE" sz="2000" dirty="0" err="1"/>
              <a:t>T</a:t>
            </a:r>
            <a:r>
              <a:rPr lang="de-DE" sz="2000" dirty="0" err="1">
                <a:solidFill>
                  <a:srgbClr val="FF0000"/>
                </a:solidFill>
              </a:rPr>
              <a:t>r</a:t>
            </a:r>
            <a:r>
              <a:rPr lang="de-DE" sz="2000" dirty="0" err="1"/>
              <a:t>ikuspidalklappe</a:t>
            </a:r>
            <a:endParaRPr lang="de-DE" sz="2000" dirty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Klinik: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de-DE" dirty="0"/>
              <a:t>Verschlussunfähigkeit der Klappe (Insuffizienz) </a:t>
            </a:r>
            <a:r>
              <a:rPr lang="de-DE" dirty="0">
                <a:cs typeface="Arial" charset="0"/>
              </a:rPr>
              <a:t>→</a:t>
            </a:r>
            <a:r>
              <a:rPr lang="de-DE" dirty="0"/>
              <a:t> Volumenbelastung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de-DE" dirty="0"/>
              <a:t>Öffnungsunfähigkeit der Klappe (Stenose) </a:t>
            </a:r>
            <a:r>
              <a:rPr lang="de-DE" dirty="0">
                <a:cs typeface="Arial" charset="0"/>
              </a:rPr>
              <a:t>→</a:t>
            </a:r>
            <a:r>
              <a:rPr lang="de-DE" dirty="0"/>
              <a:t> Druckbelastung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4DF67-F805-40D0-BBA2-3868F2C396AB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0402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Merkhilfe:</a:t>
            </a:r>
            <a:r>
              <a:rPr lang="de-DE" baseline="0" dirty="0"/>
              <a:t> </a:t>
            </a:r>
            <a:r>
              <a:rPr lang="de-DE" sz="2000" dirty="0">
                <a:solidFill>
                  <a:srgbClr val="FF0000"/>
                </a:solidFill>
              </a:rPr>
              <a:t>R</a:t>
            </a:r>
            <a:r>
              <a:rPr lang="de-DE" sz="2000" dirty="0"/>
              <a:t>echts = </a:t>
            </a:r>
            <a:r>
              <a:rPr lang="de-DE" sz="2000" dirty="0" err="1"/>
              <a:t>T</a:t>
            </a:r>
            <a:r>
              <a:rPr lang="de-DE" sz="2000" dirty="0" err="1">
                <a:solidFill>
                  <a:srgbClr val="FF0000"/>
                </a:solidFill>
              </a:rPr>
              <a:t>r</a:t>
            </a:r>
            <a:r>
              <a:rPr lang="de-DE" sz="2000" dirty="0" err="1"/>
              <a:t>ikuspidalklappe</a:t>
            </a:r>
            <a:endParaRPr lang="de-DE" sz="2000" dirty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Klinik: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de-DE" dirty="0"/>
              <a:t>Verschlussunfähigkeit der Klappe (Insuffizienz) </a:t>
            </a:r>
            <a:r>
              <a:rPr lang="de-DE" dirty="0">
                <a:cs typeface="Arial" charset="0"/>
              </a:rPr>
              <a:t>→</a:t>
            </a:r>
            <a:r>
              <a:rPr lang="de-DE" dirty="0"/>
              <a:t> Volumenbelastung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de-DE" dirty="0"/>
              <a:t>Öffnungsunfähigkeit der Klappe (Stenose) </a:t>
            </a:r>
            <a:r>
              <a:rPr lang="de-DE" dirty="0">
                <a:cs typeface="Arial" charset="0"/>
              </a:rPr>
              <a:t>→</a:t>
            </a:r>
            <a:r>
              <a:rPr lang="de-DE" dirty="0"/>
              <a:t> Druckbelastung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4DF67-F805-40D0-BBA2-3868F2C396AB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7962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ab ~500 g (</a:t>
            </a:r>
            <a:r>
              <a:rPr lang="de-DE" sz="1200" i="1" dirty="0"/>
              <a:t>kritisches Herzgewicht)</a:t>
            </a:r>
            <a:r>
              <a:rPr lang="de-DE" sz="1200" dirty="0"/>
              <a:t> erhöhtes Risiko einer Mangelversorgung mit Sauerstoff (Herzkranzgefäße wachsen nicht in gleichem Maße mit)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4DF67-F805-40D0-BBA2-3868F2C396AB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738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Merkhilfe:</a:t>
            </a:r>
            <a:r>
              <a:rPr lang="de-DE" baseline="0" dirty="0"/>
              <a:t> </a:t>
            </a:r>
            <a:r>
              <a:rPr lang="de-DE" sz="2000" dirty="0">
                <a:solidFill>
                  <a:srgbClr val="FF0000"/>
                </a:solidFill>
              </a:rPr>
              <a:t>R</a:t>
            </a:r>
            <a:r>
              <a:rPr lang="de-DE" sz="2000" dirty="0"/>
              <a:t>echts = </a:t>
            </a:r>
            <a:r>
              <a:rPr lang="de-DE" sz="2000" dirty="0" err="1"/>
              <a:t>T</a:t>
            </a:r>
            <a:r>
              <a:rPr lang="de-DE" sz="2000" dirty="0" err="1">
                <a:solidFill>
                  <a:srgbClr val="FF0000"/>
                </a:solidFill>
              </a:rPr>
              <a:t>r</a:t>
            </a:r>
            <a:r>
              <a:rPr lang="de-DE" sz="2000" dirty="0" err="1"/>
              <a:t>ikuspidalklappe</a:t>
            </a:r>
            <a:endParaRPr lang="de-DE" sz="2000" dirty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Klinik: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de-DE" dirty="0"/>
              <a:t>Verschlussunfähigkeit der Klappe (Insuffizienz) </a:t>
            </a:r>
            <a:r>
              <a:rPr lang="de-DE" dirty="0">
                <a:cs typeface="Arial" charset="0"/>
              </a:rPr>
              <a:t>→</a:t>
            </a:r>
            <a:r>
              <a:rPr lang="de-DE" dirty="0"/>
              <a:t> Volumenbelastung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de-DE" dirty="0"/>
              <a:t>Öffnungsunfähigkeit der Klappe (Stenose) </a:t>
            </a:r>
            <a:r>
              <a:rPr lang="de-DE" dirty="0">
                <a:cs typeface="Arial" charset="0"/>
              </a:rPr>
              <a:t>→</a:t>
            </a:r>
            <a:r>
              <a:rPr lang="de-DE" dirty="0"/>
              <a:t> Druckbelastung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4DF67-F805-40D0-BBA2-3868F2C396AB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729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Merkhilfe:</a:t>
            </a:r>
            <a:r>
              <a:rPr lang="de-DE" baseline="0" dirty="0"/>
              <a:t> </a:t>
            </a:r>
            <a:r>
              <a:rPr lang="de-DE" sz="2000" dirty="0">
                <a:solidFill>
                  <a:srgbClr val="FF0000"/>
                </a:solidFill>
              </a:rPr>
              <a:t>R</a:t>
            </a:r>
            <a:r>
              <a:rPr lang="de-DE" sz="2000" dirty="0"/>
              <a:t>echts = </a:t>
            </a:r>
            <a:r>
              <a:rPr lang="de-DE" sz="2000" dirty="0" err="1"/>
              <a:t>T</a:t>
            </a:r>
            <a:r>
              <a:rPr lang="de-DE" sz="2000" dirty="0" err="1">
                <a:solidFill>
                  <a:srgbClr val="FF0000"/>
                </a:solidFill>
              </a:rPr>
              <a:t>r</a:t>
            </a:r>
            <a:r>
              <a:rPr lang="de-DE" sz="2000" dirty="0" err="1"/>
              <a:t>ikuspidalklappe</a:t>
            </a:r>
            <a:endParaRPr lang="de-DE" sz="2000" dirty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Klinik: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de-DE" dirty="0"/>
              <a:t>Verschlussunfähigkeit der Klappe (Insuffizienz) </a:t>
            </a:r>
            <a:r>
              <a:rPr lang="de-DE" dirty="0">
                <a:cs typeface="Arial" charset="0"/>
              </a:rPr>
              <a:t>→</a:t>
            </a:r>
            <a:r>
              <a:rPr lang="de-DE" dirty="0"/>
              <a:t> Volumenbelastung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de-DE" dirty="0"/>
              <a:t>Öffnungsunfähigkeit der Klappe (Stenose) </a:t>
            </a:r>
            <a:r>
              <a:rPr lang="de-DE" dirty="0">
                <a:cs typeface="Arial" charset="0"/>
              </a:rPr>
              <a:t>→</a:t>
            </a:r>
            <a:r>
              <a:rPr lang="de-DE" dirty="0"/>
              <a:t> Druckbelastung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4DF67-F805-40D0-BBA2-3868F2C396AB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6019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Merkhilfe:</a:t>
            </a:r>
            <a:r>
              <a:rPr lang="de-DE" baseline="0" dirty="0"/>
              <a:t> </a:t>
            </a:r>
            <a:r>
              <a:rPr lang="de-DE" sz="2000" dirty="0">
                <a:solidFill>
                  <a:srgbClr val="FF0000"/>
                </a:solidFill>
              </a:rPr>
              <a:t>R</a:t>
            </a:r>
            <a:r>
              <a:rPr lang="de-DE" sz="2000" dirty="0"/>
              <a:t>echts = </a:t>
            </a:r>
            <a:r>
              <a:rPr lang="de-DE" sz="2000" dirty="0" err="1"/>
              <a:t>T</a:t>
            </a:r>
            <a:r>
              <a:rPr lang="de-DE" sz="2000" dirty="0" err="1">
                <a:solidFill>
                  <a:srgbClr val="FF0000"/>
                </a:solidFill>
              </a:rPr>
              <a:t>r</a:t>
            </a:r>
            <a:r>
              <a:rPr lang="de-DE" sz="2000" dirty="0" err="1"/>
              <a:t>ikuspidalklappe</a:t>
            </a:r>
            <a:endParaRPr lang="de-DE" sz="2000" dirty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Klinik: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de-DE" dirty="0"/>
              <a:t>Verschlussunfähigkeit der Klappe (Insuffizienz) </a:t>
            </a:r>
            <a:r>
              <a:rPr lang="de-DE" dirty="0">
                <a:cs typeface="Arial" charset="0"/>
              </a:rPr>
              <a:t>→</a:t>
            </a:r>
            <a:r>
              <a:rPr lang="de-DE" dirty="0"/>
              <a:t> Volumenbelastung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de-DE" dirty="0"/>
              <a:t>Öffnungsunfähigkeit der Klappe (Stenose) </a:t>
            </a:r>
            <a:r>
              <a:rPr lang="de-DE" dirty="0">
                <a:cs typeface="Arial" charset="0"/>
              </a:rPr>
              <a:t>→</a:t>
            </a:r>
            <a:r>
              <a:rPr lang="de-DE" dirty="0"/>
              <a:t> Druckbelastung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4DF67-F805-40D0-BBA2-3868F2C396AB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6293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Merkhilfe:</a:t>
            </a:r>
            <a:r>
              <a:rPr lang="de-DE" baseline="0" dirty="0"/>
              <a:t> </a:t>
            </a:r>
            <a:r>
              <a:rPr lang="de-DE" sz="2000" dirty="0">
                <a:solidFill>
                  <a:srgbClr val="FF0000"/>
                </a:solidFill>
              </a:rPr>
              <a:t>R</a:t>
            </a:r>
            <a:r>
              <a:rPr lang="de-DE" sz="2000" dirty="0"/>
              <a:t>echts = </a:t>
            </a:r>
            <a:r>
              <a:rPr lang="de-DE" sz="2000" dirty="0" err="1"/>
              <a:t>T</a:t>
            </a:r>
            <a:r>
              <a:rPr lang="de-DE" sz="2000" dirty="0" err="1">
                <a:solidFill>
                  <a:srgbClr val="FF0000"/>
                </a:solidFill>
              </a:rPr>
              <a:t>r</a:t>
            </a:r>
            <a:r>
              <a:rPr lang="de-DE" sz="2000" dirty="0" err="1"/>
              <a:t>ikuspidalklappe</a:t>
            </a:r>
            <a:endParaRPr lang="de-DE" sz="2000" dirty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Klinik: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de-DE" dirty="0"/>
              <a:t>Verschlussunfähigkeit der Klappe (Insuffizienz) </a:t>
            </a:r>
            <a:r>
              <a:rPr lang="de-DE" dirty="0">
                <a:cs typeface="Arial" charset="0"/>
              </a:rPr>
              <a:t>→</a:t>
            </a:r>
            <a:r>
              <a:rPr lang="de-DE" dirty="0"/>
              <a:t> Volumenbelastung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de-DE" dirty="0"/>
              <a:t>Öffnungsunfähigkeit der Klappe (Stenose) </a:t>
            </a:r>
            <a:r>
              <a:rPr lang="de-DE" dirty="0">
                <a:cs typeface="Arial" charset="0"/>
              </a:rPr>
              <a:t>→</a:t>
            </a:r>
            <a:r>
              <a:rPr lang="de-DE" dirty="0"/>
              <a:t> Druckbelastung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4DF67-F805-40D0-BBA2-3868F2C396AB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6106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Merkhilfe:</a:t>
            </a:r>
            <a:r>
              <a:rPr lang="de-DE" baseline="0" dirty="0"/>
              <a:t> </a:t>
            </a:r>
            <a:r>
              <a:rPr lang="de-DE" sz="2000" dirty="0">
                <a:solidFill>
                  <a:srgbClr val="FF0000"/>
                </a:solidFill>
              </a:rPr>
              <a:t>R</a:t>
            </a:r>
            <a:r>
              <a:rPr lang="de-DE" sz="2000" dirty="0"/>
              <a:t>echts = </a:t>
            </a:r>
            <a:r>
              <a:rPr lang="de-DE" sz="2000" dirty="0" err="1"/>
              <a:t>T</a:t>
            </a:r>
            <a:r>
              <a:rPr lang="de-DE" sz="2000" dirty="0" err="1">
                <a:solidFill>
                  <a:srgbClr val="FF0000"/>
                </a:solidFill>
              </a:rPr>
              <a:t>r</a:t>
            </a:r>
            <a:r>
              <a:rPr lang="de-DE" sz="2000" dirty="0" err="1"/>
              <a:t>ikuspidalklappe</a:t>
            </a:r>
            <a:endParaRPr lang="de-DE" sz="2000" dirty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Klinik: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de-DE" dirty="0"/>
              <a:t>Verschlussunfähigkeit der Klappe (Insuffizienz) </a:t>
            </a:r>
            <a:r>
              <a:rPr lang="de-DE" dirty="0">
                <a:cs typeface="Arial" charset="0"/>
              </a:rPr>
              <a:t>→</a:t>
            </a:r>
            <a:r>
              <a:rPr lang="de-DE" dirty="0"/>
              <a:t> Volumenbelastung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de-DE" dirty="0"/>
              <a:t>Öffnungsunfähigkeit der Klappe (Stenose) </a:t>
            </a:r>
            <a:r>
              <a:rPr lang="de-DE" dirty="0">
                <a:cs typeface="Arial" charset="0"/>
              </a:rPr>
              <a:t>→</a:t>
            </a:r>
            <a:r>
              <a:rPr lang="de-DE" dirty="0"/>
              <a:t> Druckbelastung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4DF67-F805-40D0-BBA2-3868F2C396AB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2667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Merkhilfe:</a:t>
            </a:r>
            <a:r>
              <a:rPr lang="de-DE" baseline="0" dirty="0"/>
              <a:t> </a:t>
            </a:r>
            <a:r>
              <a:rPr lang="de-DE" sz="2000" dirty="0">
                <a:solidFill>
                  <a:srgbClr val="FF0000"/>
                </a:solidFill>
              </a:rPr>
              <a:t>R</a:t>
            </a:r>
            <a:r>
              <a:rPr lang="de-DE" sz="2000" dirty="0"/>
              <a:t>echts = </a:t>
            </a:r>
            <a:r>
              <a:rPr lang="de-DE" sz="2000" dirty="0" err="1"/>
              <a:t>T</a:t>
            </a:r>
            <a:r>
              <a:rPr lang="de-DE" sz="2000" dirty="0" err="1">
                <a:solidFill>
                  <a:srgbClr val="FF0000"/>
                </a:solidFill>
              </a:rPr>
              <a:t>r</a:t>
            </a:r>
            <a:r>
              <a:rPr lang="de-DE" sz="2000" dirty="0" err="1"/>
              <a:t>ikuspidalklappe</a:t>
            </a:r>
            <a:endParaRPr lang="de-DE" sz="2000" dirty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Klinik: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de-DE" dirty="0"/>
              <a:t>Verschlussunfähigkeit der Klappe (Insuffizienz) </a:t>
            </a:r>
            <a:r>
              <a:rPr lang="de-DE" dirty="0">
                <a:cs typeface="Arial" charset="0"/>
              </a:rPr>
              <a:t>→</a:t>
            </a:r>
            <a:r>
              <a:rPr lang="de-DE" dirty="0"/>
              <a:t> Volumenbelastung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de-DE" dirty="0"/>
              <a:t>Öffnungsunfähigkeit der Klappe (Stenose) </a:t>
            </a:r>
            <a:r>
              <a:rPr lang="de-DE" dirty="0">
                <a:cs typeface="Arial" charset="0"/>
              </a:rPr>
              <a:t>→</a:t>
            </a:r>
            <a:r>
              <a:rPr lang="de-DE" dirty="0"/>
              <a:t> Druckbelastung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4DF67-F805-40D0-BBA2-3868F2C396AB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1801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Merkhilfe:</a:t>
            </a:r>
            <a:r>
              <a:rPr lang="de-DE" baseline="0" dirty="0"/>
              <a:t> </a:t>
            </a:r>
            <a:r>
              <a:rPr lang="de-DE" sz="2000" dirty="0">
                <a:solidFill>
                  <a:srgbClr val="FF0000"/>
                </a:solidFill>
              </a:rPr>
              <a:t>R</a:t>
            </a:r>
            <a:r>
              <a:rPr lang="de-DE" sz="2000" dirty="0"/>
              <a:t>echts = </a:t>
            </a:r>
            <a:r>
              <a:rPr lang="de-DE" sz="2000" dirty="0" err="1"/>
              <a:t>T</a:t>
            </a:r>
            <a:r>
              <a:rPr lang="de-DE" sz="2000" dirty="0" err="1">
                <a:solidFill>
                  <a:srgbClr val="FF0000"/>
                </a:solidFill>
              </a:rPr>
              <a:t>r</a:t>
            </a:r>
            <a:r>
              <a:rPr lang="de-DE" sz="2000" dirty="0" err="1"/>
              <a:t>ikuspidalklappe</a:t>
            </a:r>
            <a:endParaRPr lang="de-DE" sz="2000" dirty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Klinik: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de-DE" dirty="0"/>
              <a:t>Verschlussunfähigkeit der Klappe (Insuffizienz) </a:t>
            </a:r>
            <a:r>
              <a:rPr lang="de-DE" dirty="0">
                <a:cs typeface="Arial" charset="0"/>
              </a:rPr>
              <a:t>→</a:t>
            </a:r>
            <a:r>
              <a:rPr lang="de-DE" dirty="0"/>
              <a:t> Volumenbelastung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de-DE" dirty="0"/>
              <a:t>Öffnungsunfähigkeit der Klappe (Stenose) </a:t>
            </a:r>
            <a:r>
              <a:rPr lang="de-DE" dirty="0">
                <a:cs typeface="Arial" charset="0"/>
              </a:rPr>
              <a:t>→</a:t>
            </a:r>
            <a:r>
              <a:rPr lang="de-DE" dirty="0"/>
              <a:t> Druckbelastung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4DF67-F805-40D0-BBA2-3868F2C396AB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9763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 durch Klicken hinzufügen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41995" y="3975199"/>
            <a:ext cx="7772400" cy="26221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de-DE" sz="4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Bewegungssystem </a:t>
            </a:r>
          </a:p>
          <a:p>
            <a:pPr algn="l">
              <a:spcBef>
                <a:spcPts val="0"/>
              </a:spcBef>
            </a:pPr>
            <a:r>
              <a:rPr lang="de-DE" sz="4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Grundlagen</a:t>
            </a:r>
          </a:p>
          <a:p>
            <a:pPr algn="l">
              <a:spcBef>
                <a:spcPts val="0"/>
              </a:spcBef>
            </a:pPr>
            <a:endParaRPr lang="de-DE" sz="48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74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692696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1.2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Passiver Bewegungsapparat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13" y="1484784"/>
            <a:ext cx="5894519" cy="491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50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653114" y="908720"/>
            <a:ext cx="8095350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A1DAF8"/>
              </a:buClr>
              <a:buSzPct val="125000"/>
            </a:pPr>
            <a:r>
              <a:rPr lang="de-DE" sz="60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de-DE" sz="4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Knochen und Knorpel</a:t>
            </a:r>
          </a:p>
        </p:txBody>
      </p:sp>
    </p:spTree>
    <p:extLst>
      <p:ext uri="{BB962C8B-B14F-4D97-AF65-F5344CB8AC3E}">
        <p14:creationId xmlns:p14="http://schemas.microsoft.com/office/powerpoint/2010/main" val="3248650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2.1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Knochen</a:t>
            </a:r>
            <a:b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6029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2.1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Knochen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Stütz- und Schutzfunktion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Kalziumhaushalt (Knochen enthält 99% des gesamten Körperkalziums)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der Knochenmarkhöhle ist das blutbildende rote Knochenmark enthalten</a:t>
            </a:r>
          </a:p>
          <a:p>
            <a:pPr algn="l"/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120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83671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2.1.1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Knochentypen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772816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Röhrenknochen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de-DE" sz="20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Ossa</a:t>
            </a:r>
            <a:r>
              <a:rPr lang="de-DE" sz="20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longa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):</a:t>
            </a:r>
            <a:b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Bsp. Oberarm-/Oberschenkelknochen, Mittelhand-/Fingerknochen mit typischem Aufbau </a:t>
            </a:r>
          </a:p>
          <a:p>
            <a:pPr algn="l"/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068960"/>
            <a:ext cx="5421412" cy="312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13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2.1.1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Knochentypen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1043608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Kurze Knochen 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de-DE" sz="20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Ossa</a:t>
            </a:r>
            <a:r>
              <a:rPr lang="de-DE" sz="20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brevia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):</a:t>
            </a:r>
            <a:b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würfelförmige Hand- und Fußwurzelknochen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Platte Knochen 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de-DE" sz="20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Ossa</a:t>
            </a:r>
            <a:r>
              <a:rPr lang="de-DE" sz="20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plana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):</a:t>
            </a:r>
            <a:b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Bsp. Schädelknochen, Hüftbeine</a:t>
            </a:r>
          </a:p>
          <a:p>
            <a:pPr algn="l"/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8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2.1.1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Knochentypen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Unregelmäßige Knochen 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de-DE" sz="20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Ossa</a:t>
            </a:r>
            <a:r>
              <a:rPr lang="de-DE" sz="20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irregularia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): können keiner anderen Gruppe zugeordnet werden</a:t>
            </a:r>
            <a:b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(Beispiel: Wirbel)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Lufthaltige Knochen 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de-DE" sz="20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Ossa</a:t>
            </a:r>
            <a:r>
              <a:rPr lang="de-DE" sz="20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pneumatica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): Schädelknochen, die eine mit Schleimhaut ausgekleidete luftgefüllte Höhle besitzen</a:t>
            </a:r>
            <a:b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(Beispiel: Stirnbein mit Stirnhöhle)</a:t>
            </a:r>
          </a:p>
          <a:p>
            <a:pPr algn="l"/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740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2.1.2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Feinbau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Knochens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Knochenzellen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b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Osteoblasten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Osteozyten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Osteoklasten</a:t>
            </a: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Knochengrundsubstanz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b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Mineralstoffe v.a. Phosphate und Kalzium, Proteine, Kollagenfasern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Kompakte Außenschicht (</a:t>
            </a:r>
            <a:r>
              <a:rPr lang="de-DE" sz="2000" b="1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Kompakta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und wabenartiges Inneres (</a:t>
            </a:r>
            <a:r>
              <a:rPr lang="de-DE" sz="2000" b="1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Spongiosa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algn="l"/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0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2.2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Knorpel</a:t>
            </a:r>
            <a:b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8664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2.2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Knorpel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844824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Druck- und zugelastisch, wirkt als </a:t>
            </a: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Stoßdämpfer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enthält keine eigenen Blutgefäße und muss über Diffusion ernährt werden, deshalb </a:t>
            </a: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schlechtes Regenerationspotential</a:t>
            </a:r>
          </a:p>
          <a:p>
            <a:pPr algn="l"/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14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013576" cy="720080"/>
          </a:xfrm>
        </p:spPr>
        <p:txBody>
          <a:bodyPr>
            <a:normAutofit/>
          </a:bodyPr>
          <a:lstStyle/>
          <a:p>
            <a:pPr algn="l"/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 Überblick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0" y="1600200"/>
            <a:ext cx="7200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Clr>
                <a:srgbClr val="A1DAF8"/>
              </a:buClr>
              <a:buSzPct val="125000"/>
              <a:buFont typeface="+mj-lt"/>
              <a:buAutoNum type="arabicPeriod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Aufgaben und Aufbau des Bewegungssystems </a:t>
            </a:r>
          </a:p>
          <a:p>
            <a:pPr marL="514350" indent="-514350">
              <a:buClr>
                <a:srgbClr val="A1DAF8"/>
              </a:buClr>
              <a:buSzPct val="125000"/>
              <a:buFont typeface="+mj-lt"/>
              <a:buAutoNum type="arabicPeriod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Knochen und Knorpel</a:t>
            </a:r>
          </a:p>
          <a:p>
            <a:pPr marL="514350" indent="-514350">
              <a:buClr>
                <a:srgbClr val="A1DAF8"/>
              </a:buClr>
              <a:buSzPct val="125000"/>
              <a:buFont typeface="+mj-lt"/>
              <a:buAutoNum type="arabicPeriod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Gelenke</a:t>
            </a:r>
          </a:p>
          <a:p>
            <a:pPr marL="514350" indent="-514350">
              <a:buClr>
                <a:srgbClr val="A1DAF8"/>
              </a:buClr>
              <a:buSzPct val="125000"/>
              <a:buFont typeface="+mj-lt"/>
              <a:buAutoNum type="arabicPeriod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Neutral-Null-Methode</a:t>
            </a:r>
          </a:p>
          <a:p>
            <a:pPr marL="514350" indent="-514350">
              <a:buClr>
                <a:srgbClr val="A1DAF8"/>
              </a:buClr>
              <a:buSzPct val="125000"/>
              <a:buFont typeface="+mj-lt"/>
              <a:buAutoNum type="arabicPeriod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Sehnen</a:t>
            </a:r>
          </a:p>
          <a:p>
            <a:pPr marL="514350" indent="-514350">
              <a:buClr>
                <a:srgbClr val="A1DAF8"/>
              </a:buClr>
              <a:buSzPct val="125000"/>
              <a:buFont typeface="+mj-lt"/>
              <a:buAutoNum type="arabicPeriod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Skelettmuskulatur</a:t>
            </a:r>
          </a:p>
        </p:txBody>
      </p:sp>
    </p:spTree>
    <p:extLst>
      <p:ext uri="{BB962C8B-B14F-4D97-AF65-F5344CB8AC3E}">
        <p14:creationId xmlns:p14="http://schemas.microsoft.com/office/powerpoint/2010/main" val="2553163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653114" y="908720"/>
            <a:ext cx="7846640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A1DAF8"/>
              </a:buClr>
              <a:buSzPct val="125000"/>
            </a:pPr>
            <a:r>
              <a:rPr lang="de-DE" sz="60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de-DE" sz="4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Gelenke</a:t>
            </a:r>
          </a:p>
        </p:txBody>
      </p:sp>
    </p:spTree>
    <p:extLst>
      <p:ext uri="{BB962C8B-B14F-4D97-AF65-F5344CB8AC3E}">
        <p14:creationId xmlns:p14="http://schemas.microsoft.com/office/powerpoint/2010/main" val="1035292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Gelenke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bewegliche Verbindung von zwei oder mehr Knochen</a:t>
            </a:r>
          </a:p>
          <a:p>
            <a:pPr algn="l"/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Gelenktypen: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Echte Gelenke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Diarthrosen</a:t>
            </a:r>
            <a:b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(mit flüssigkeitsgefülltem Gelenkspalt)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Unechte Gelenke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Synarthrosen</a:t>
            </a: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Pseudogelenke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Pseudarthrosen</a:t>
            </a:r>
            <a:b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(beweglich gebliebener Knochenbereich nach einem nicht verheilten Knochenbruch) </a:t>
            </a:r>
          </a:p>
        </p:txBody>
      </p:sp>
    </p:spTree>
    <p:extLst>
      <p:ext uri="{BB962C8B-B14F-4D97-AF65-F5344CB8AC3E}">
        <p14:creationId xmlns:p14="http://schemas.microsoft.com/office/powerpoint/2010/main" val="666606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sz="4800" dirty="0">
              <a:solidFill>
                <a:srgbClr val="A1DAF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3.1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Strukturen echter</a:t>
            </a:r>
          </a:p>
          <a:p>
            <a:pPr algn="l"/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Gelenke</a:t>
            </a:r>
            <a:b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7200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3.1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Strukturen echter Gelenke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Gelenkspalt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zwischen den Knochenenden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Gelenkflächen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mit </a:t>
            </a: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Gelenkknorpel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 das Gelenk </a:t>
            </a: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Gelenkkapsel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Außen: straffes Bindegewebe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Innen: eine Art Schleimhaut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Gelenk- oder Kapselbänder 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zur Verstärkung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Gelenkhöhle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mit einer viskösen Gelenkflüssigkeit gefüllt (</a:t>
            </a:r>
            <a:r>
              <a:rPr lang="de-DE" sz="2000" b="1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Synovia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405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76470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3.1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Strukturen echter Gelenke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573" y="1290429"/>
            <a:ext cx="4247555" cy="516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75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sz="4800" dirty="0">
              <a:solidFill>
                <a:srgbClr val="A1DAF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3.2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Formen echter Gelenke</a:t>
            </a:r>
            <a:b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5128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3.2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Formen echter Gelenke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Kugelgelenk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dreiachsig (Beugung - Streckung, Ab- und Adduktion, Außen- und Innenrotation), Beispiel Schultergelenk, Hüftgelenk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Ellipsoid- oder </a:t>
            </a:r>
            <a:r>
              <a:rPr lang="de-DE" sz="2000" b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Eigelenk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zweiachsig, Beispiel das erste Kopfgelenk zwischen Atlas und Schädel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Sattelgelenk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zweiachsig (Flexion und Extension, Ab- und Adduktion), Beispiel Gelenk zwischen Handwurzelknochen und Mittelhandknochen unterhalb des Daumens</a:t>
            </a:r>
          </a:p>
        </p:txBody>
      </p:sp>
    </p:spTree>
    <p:extLst>
      <p:ext uri="{BB962C8B-B14F-4D97-AF65-F5344CB8AC3E}">
        <p14:creationId xmlns:p14="http://schemas.microsoft.com/office/powerpoint/2010/main" val="2490242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3.2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Formen echter Gelenke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Scharniergelenk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einachsig (beugen und strecken), Beispiel Fingergelenke mit Ausnahme der Fingergrundgelenke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Roll-, Rad- oder Zapfengelenk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einachsig, Beispiel </a:t>
            </a: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Radioulnargelenk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(zwischen Speiche und Elle) und </a:t>
            </a: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Atlantoaxialgelenk</a:t>
            </a: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664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3.2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Formen echter Gelenke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Ebenes/planes Gelenk oder Drehgelenk: </a:t>
            </a:r>
            <a:b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kein geometrisches Bewegungszentrum </a:t>
            </a:r>
            <a:b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(Beispiel zwischen Wirbelfortsätzen)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Bikondyläres</a:t>
            </a: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Gelenk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Kniegelenk, zweiachsig (Beugung – Streckung; Außen- und Innenrotation: nur bei gebeugtem Kniegelenk)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straffes Gelenk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zum Beispiel </a:t>
            </a: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Iliosakralgelenk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4886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sz="4800" dirty="0">
              <a:solidFill>
                <a:srgbClr val="A1DAF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3.3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Bewegungsformen</a:t>
            </a:r>
            <a:b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5892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646566" y="908720"/>
            <a:ext cx="7846640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Clr>
                <a:srgbClr val="A1DAF8"/>
              </a:buClr>
              <a:buSzPct val="125000"/>
              <a:buFont typeface="+mj-lt"/>
              <a:buAutoNum type="arabicPeriod"/>
            </a:pPr>
            <a:r>
              <a:rPr lang="de-DE" sz="4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Aufgaben und Aufbau </a:t>
            </a:r>
          </a:p>
          <a:p>
            <a:pPr algn="l">
              <a:buClr>
                <a:srgbClr val="A1DAF8"/>
              </a:buClr>
              <a:buSzPct val="125000"/>
            </a:pPr>
            <a:r>
              <a:rPr lang="de-DE" sz="4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des Bewegungs- 	</a:t>
            </a:r>
            <a:r>
              <a:rPr lang="de-DE" sz="48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apparates</a:t>
            </a:r>
            <a:endParaRPr lang="de-DE" sz="48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828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3.3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Bewegungsformen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Beugung und Streckung (Flexion und Extension)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Abspreizen und Heranführen (Abduktion </a:t>
            </a:r>
            <a:r>
              <a:rPr lang="de-DE" sz="200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Adduktion)</a:t>
            </a: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Auswärts- und Einwärtsdrehung (Supination und Pronation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Vorwärts- und Rückwärtsbewegung (Ante- und Retroversion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Vor- und Zurückneigung (In- und </a:t>
            </a: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Reklination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algn="l"/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(zur Veranschaulichung, siehe: </a:t>
            </a:r>
            <a:b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care – Anatomie Physiologie, Abb. 13.9)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494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sz="4800" dirty="0">
              <a:solidFill>
                <a:srgbClr val="A1DAF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3.4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Formen unechter </a:t>
            </a:r>
          </a:p>
          <a:p>
            <a:pPr algn="l"/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Gelenke</a:t>
            </a:r>
            <a:b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4723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3.4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Formen unechter Gelenke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knorpelige Knochenverbindungen: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200" b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Synchondrose</a:t>
            </a:r>
            <a:r>
              <a:rPr lang="de-DE" sz="2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Verbindung über hyalinen Knorpel, zum Beispiel am </a:t>
            </a:r>
            <a:r>
              <a:rPr lang="de-DE" sz="22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Brustbein</a:t>
            </a:r>
            <a:r>
              <a:rPr lang="de-DE" sz="2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2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Symphyse</a:t>
            </a:r>
            <a:r>
              <a:rPr lang="de-DE" sz="2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Verbindung über Faserknorpel, zum Beispiel </a:t>
            </a:r>
            <a:r>
              <a:rPr lang="de-DE" sz="22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Bandscheiben</a:t>
            </a:r>
            <a:r>
              <a:rPr lang="de-DE" sz="2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l"/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9312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3.4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Formen unechter Gelenke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bindegewebige Knochenverbindungen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2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Sutur</a:t>
            </a:r>
            <a:r>
              <a:rPr lang="de-DE" sz="2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(Naht), zum Beispiel zwischen Schädelknochen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200" b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Syndesmose</a:t>
            </a:r>
            <a:r>
              <a:rPr lang="de-DE" sz="2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de-DE" sz="22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Bandhaft</a:t>
            </a:r>
            <a:r>
              <a:rPr lang="de-DE" sz="2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zum Beispiel zwischen Elle und Speiche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200" b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Gomphose</a:t>
            </a:r>
            <a:r>
              <a:rPr lang="de-DE" sz="2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de-DE" sz="22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Einkeilung</a:t>
            </a:r>
            <a:r>
              <a:rPr lang="de-DE" sz="2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ausschließlich zur Verankerung eines Zahns im Zahnfach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7205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3.4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Formen unechter Gelenke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knöcherne Verschmelzungen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200" b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Synostosen</a:t>
            </a:r>
            <a:r>
              <a:rPr lang="de-DE" sz="2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zum Beispiel </a:t>
            </a:r>
            <a:r>
              <a:rPr lang="de-DE" sz="22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Kreuzbein, Steißbein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0274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653114" y="908720"/>
            <a:ext cx="7846640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A1DAF8"/>
              </a:buClr>
              <a:buSzPct val="125000"/>
            </a:pPr>
            <a:r>
              <a:rPr lang="de-DE" sz="60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</a:t>
            </a:r>
            <a:r>
              <a:rPr lang="de-DE" sz="4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Neutral-Null-Methode</a:t>
            </a:r>
          </a:p>
        </p:txBody>
      </p:sp>
    </p:spTree>
    <p:extLst>
      <p:ext uri="{BB962C8B-B14F-4D97-AF65-F5344CB8AC3E}">
        <p14:creationId xmlns:p14="http://schemas.microsoft.com/office/powerpoint/2010/main" val="996080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Neutral-Null-Methode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844824"/>
            <a:ext cx="720080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Quantifizierung und Dokumentation von </a:t>
            </a: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Bewegungsumfängen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von Gelenken in der Orthopädie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von einer </a:t>
            </a: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Normalstellung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de-DE" sz="20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Neutralstellung 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oder </a:t>
            </a:r>
            <a:r>
              <a:rPr lang="de-DE" sz="20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Nullpunkt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ausgehend in beiden Richtungen: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aufrechtstehend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herabhängende Arme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Handflächen zum Oberschenkel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Füße parallel </a:t>
            </a:r>
          </a:p>
          <a:p>
            <a:pPr lvl="1" algn="l"/>
            <a:endParaRPr lang="de-DE" sz="16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037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Neutral-Null-Methode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844824"/>
            <a:ext cx="720080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ermittelten Winkel-Werte werden der Reihe nach notiert: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Wert für die Flexion 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Neutralstellung in Form einer Null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Bewegungsumfang für die Extension</a:t>
            </a:r>
          </a:p>
          <a:p>
            <a:pPr lvl="1" algn="l"/>
            <a:endParaRPr lang="de-DE" sz="16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8379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Neutral-Null-Methode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844824"/>
            <a:ext cx="720080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Beispiele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normaler Bewegungsumfang Hüftgelenk Beugung/Streckung </a:t>
            </a:r>
          </a:p>
          <a:p>
            <a:pPr algn="l"/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130° – 0° – 15°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 einem Hüftgelenk mit einer Beugekontraktur von 20° und einer Streckung von maximal 20° könnte die Notierung z. B. lauten: </a:t>
            </a:r>
          </a:p>
          <a:p>
            <a:pPr algn="l"/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130° – 20° – 0°</a:t>
            </a:r>
          </a:p>
          <a:p>
            <a:pPr lvl="1" algn="l"/>
            <a:endParaRPr lang="de-DE" sz="16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2465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653114" y="908720"/>
            <a:ext cx="7846640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A1DAF8"/>
              </a:buClr>
              <a:buSzPct val="125000"/>
            </a:pPr>
            <a:r>
              <a:rPr lang="de-DE" sz="60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</a:t>
            </a:r>
            <a:r>
              <a:rPr lang="de-DE" sz="4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Sehnen</a:t>
            </a:r>
          </a:p>
        </p:txBody>
      </p:sp>
    </p:spTree>
    <p:extLst>
      <p:ext uri="{BB962C8B-B14F-4D97-AF65-F5344CB8AC3E}">
        <p14:creationId xmlns:p14="http://schemas.microsoft.com/office/powerpoint/2010/main" val="390100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Aufgaben und Aufbau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Sicherung der Körpergestalt, der Körperhaltung und der Bewegung bzw. Fortbewegung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funktionelle Einheit mit dem Stützapparat </a:t>
            </a:r>
            <a:b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(= passiver Bewegungsapparat)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Einteilung in </a:t>
            </a: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aktiven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</a:t>
            </a: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passiven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Bewegungsapparat ist nicht trennscharf, da streng genommen nur Muskelgewebe beweglich (</a:t>
            </a:r>
            <a:r>
              <a:rPr lang="de-DE" sz="20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kontraktil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ist</a:t>
            </a:r>
          </a:p>
        </p:txBody>
      </p:sp>
    </p:spTree>
    <p:extLst>
      <p:ext uri="{BB962C8B-B14F-4D97-AF65-F5344CB8AC3E}">
        <p14:creationId xmlns:p14="http://schemas.microsoft.com/office/powerpoint/2010/main" val="21561796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Sehnen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844824"/>
            <a:ext cx="720080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Ursprungs- und Ansatzsehnen </a:t>
            </a:r>
            <a:b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verbinden Muskeln mit Knochen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bestehen aus kollagenem Bindegewebe und werden über Diffusion versorgt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verlaufen zum Teil in Bindegewebshüllen (Sehnenscheiden) und sind von Haltebändern fixiert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Schleimbeutel: Polster zwischen Sehnen und Knochenvorsprüngen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Sesambeine: in die Sehne eingebettete Knochen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Aponeurosen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breite, flache Sehnen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l"/>
            <a:endParaRPr lang="de-DE" sz="16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0289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653114" y="908720"/>
            <a:ext cx="7846640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A1DAF8"/>
              </a:buClr>
              <a:buSzPct val="125000"/>
            </a:pPr>
            <a:r>
              <a:rPr lang="de-DE" sz="60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</a:t>
            </a:r>
            <a:r>
              <a:rPr lang="de-DE" sz="4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Skelettmuskulatur</a:t>
            </a:r>
          </a:p>
        </p:txBody>
      </p:sp>
    </p:spTree>
    <p:extLst>
      <p:ext uri="{BB962C8B-B14F-4D97-AF65-F5344CB8AC3E}">
        <p14:creationId xmlns:p14="http://schemas.microsoft.com/office/powerpoint/2010/main" val="30387665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Skelettmuskulatur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844824"/>
            <a:ext cx="720080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Aufgaben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Bewegung, Haltearbeit, Regulation des Blutzuckerspiegels, Wärmehaushalt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Aufbau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Ursprungssehne, Muskelbauch, Ansatzsehne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Formen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mehrköpfige/</a:t>
            </a: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mehrbäuchige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Muskeln, platte Muskeln, Ringmuskeln</a:t>
            </a:r>
          </a:p>
          <a:p>
            <a:pPr algn="l"/>
            <a:b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(zur Veranschaulichung, siehe: </a:t>
            </a:r>
            <a:b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care – Anatomie Physiologie, Abb. 13.13)</a:t>
            </a:r>
          </a:p>
          <a:p>
            <a:pPr lvl="1" algn="l"/>
            <a:endParaRPr lang="de-DE" sz="16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277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sz="4800" dirty="0">
              <a:solidFill>
                <a:srgbClr val="A1DAF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6.1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Aufbau </a:t>
            </a:r>
          </a:p>
          <a:p>
            <a:pPr algn="l"/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Skelettmuskulatur</a:t>
            </a:r>
            <a:b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74513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6.1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Aufbau Skelettmuskulatur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844824"/>
            <a:ext cx="720080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Quergestreifte Muskulatur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aufgebaut aus Muskelfasern (eine Faser entspricht einer Muskelzelle), enthalten </a:t>
            </a: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Myoglobin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zum Transport von Sauerstoff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Umgeben von einer </a:t>
            </a: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Muskelfaszie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aus kollagenem Bindegewebe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Jede Muskelfaser wird nur von </a:t>
            </a: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einem bestimmten Nerv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erregt, dieser kann aber mehrere Muskelzellen /Muskeln erregen</a:t>
            </a:r>
          </a:p>
          <a:p>
            <a:pPr lvl="1" algn="l"/>
            <a:endParaRPr lang="de-DE" sz="16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8346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sz="4800" dirty="0">
              <a:solidFill>
                <a:srgbClr val="A1DAF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6.2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Muskelbewegung</a:t>
            </a:r>
            <a:b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49251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6.2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Muskelbewegung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844824"/>
            <a:ext cx="720080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Agonisten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verursachen eine bestimmte Bewegung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Antagonisten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Gegenspieler dieser Bewegung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Eingelenkige Muskeln: überspannen und bewegen </a:t>
            </a: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Gelenk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Mehrgelenkige Muskeln: überziehen mindestens </a:t>
            </a: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zwei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Gelenke</a:t>
            </a:r>
          </a:p>
          <a:p>
            <a:pPr lvl="1" algn="l"/>
            <a:endParaRPr lang="de-DE" sz="16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2859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6.2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Muskelbewegung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844824"/>
            <a:ext cx="720080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Flexoren: Beuger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Extensoren: Strecker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Abduktoren: </a:t>
            </a: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Abspreizer</a:t>
            </a: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Adduktoren: </a:t>
            </a: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Heranzieher</a:t>
            </a: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Rotatoren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Dreher</a:t>
            </a:r>
            <a:endParaRPr lang="de-DE" sz="16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2479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sz="4800" dirty="0">
              <a:solidFill>
                <a:srgbClr val="A1DAF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6.3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Muskelkontraktionen</a:t>
            </a:r>
            <a:b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83127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6.3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Muskelkontrationen</a:t>
            </a:r>
            <a:endParaRPr lang="de-DE" sz="28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844824"/>
            <a:ext cx="720080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Isometrische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Kontraktion:</a:t>
            </a:r>
            <a:b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Muskel spannt sich an, ohne sich zu verkürzen (Haltearbeit, keine Bewegung)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Isotonische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Kontraktion:</a:t>
            </a:r>
            <a:b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Muskel verkürzt sich, Bewegung</a:t>
            </a:r>
          </a:p>
          <a:p>
            <a:pPr lvl="1" algn="l"/>
            <a:endParaRPr lang="de-DE" sz="16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62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1.1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Aktiver </a:t>
            </a:r>
          </a:p>
          <a:p>
            <a:pPr algn="l"/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Bewegungsapparat</a:t>
            </a:r>
            <a:b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55397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6.4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Tiefensensibilität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88225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6.4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Tiefensensibilität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844824"/>
            <a:ext cx="720080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Tiefensensibilität 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de-DE" sz="20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Propriozeption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):</a:t>
            </a:r>
            <a:b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Messung von Muskelspannung und Muskellänge durch Golgi-Sehnenorgane und Muskelspindeln (verantwortlich für Muskeldehnungsreflexe wie den Patellarsehnenreflex)</a:t>
            </a:r>
          </a:p>
          <a:p>
            <a:pPr lvl="1" algn="l"/>
            <a:endParaRPr lang="de-DE" sz="16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5504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6.5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Muskelstoffwechsel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06696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6.5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Muskelstoffwechsel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844824"/>
            <a:ext cx="720080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Zur Kontraktion muss der Muskel ATP herstellen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Ohne</a:t>
            </a: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Beteiligung von Sauerstoff (v.a. zu Beginn der körperlichen Arbeit, durch Aufspaltung von </a:t>
            </a:r>
            <a:r>
              <a:rPr lang="de-DE" sz="18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Kreatinphosphat</a:t>
            </a: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oder </a:t>
            </a:r>
            <a:r>
              <a:rPr lang="de-DE" sz="18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Glykogenolyse</a:t>
            </a: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dabei entsteht Laktat, das von Leber, Herzmuskelzellen und manchen Muskelfasern als Energiequelle genutzt werden kann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</a:t>
            </a: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Verbrauch von Sauerstoff (aerobe Glykolyse oder Fettsäureabbau)</a:t>
            </a:r>
          </a:p>
          <a:p>
            <a:pPr lvl="1" algn="l"/>
            <a:endParaRPr lang="de-DE" sz="16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217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6.6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Muskelfasertypen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76600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6.6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Muskelstoffwechsel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844824"/>
            <a:ext cx="720080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 -I- Muskelfasern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rote/langsame Fasern mit vielen Mitochondrien und viel Myoglobin, v.a. für Ausdauerleistungen im anaeroben Bereich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Typ-II-Muskelfasern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weiße/schnelle Fasern, weniger Mitochondrien und Myoglobin, mehr Mikrofibrillen, kurze schnelle Bewegungen im anaeroben Bereich</a:t>
            </a:r>
          </a:p>
          <a:p>
            <a:pPr lvl="1" algn="l"/>
            <a:endParaRPr lang="de-DE" sz="16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972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1.1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Aktiver Bewegungsapparat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 dient in erster Linie der </a:t>
            </a: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Bewegung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besteht aus Skelettmuskulatur und ihren Anhangs- bzw. Hilfsorganen: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Faszien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Sehnen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Sehnenscheiden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Schleimbeutel</a:t>
            </a:r>
          </a:p>
        </p:txBody>
      </p:sp>
    </p:spTree>
    <p:extLst>
      <p:ext uri="{BB962C8B-B14F-4D97-AF65-F5344CB8AC3E}">
        <p14:creationId xmlns:p14="http://schemas.microsoft.com/office/powerpoint/2010/main" val="1301673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69269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1.1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Aktiver Bewegungsapparat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30272"/>
            <a:ext cx="7992888" cy="496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47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1.2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Passiver</a:t>
            </a:r>
          </a:p>
          <a:p>
            <a:pPr algn="l"/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Bewegungsapparat</a:t>
            </a:r>
            <a:b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4879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1.2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Passiver Bewegungsapparat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Stützapparat, dient in erster Linie der </a:t>
            </a: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Stützung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bzw. </a:t>
            </a: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Formgebung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Körpers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besteht aus dem Skelett mit seinen verschiedenen Anteilen: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Knochen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Knorpel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Gelenke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Bandscheiben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Bänder </a:t>
            </a:r>
          </a:p>
        </p:txBody>
      </p:sp>
    </p:spTree>
    <p:extLst>
      <p:ext uri="{BB962C8B-B14F-4D97-AF65-F5344CB8AC3E}">
        <p14:creationId xmlns:p14="http://schemas.microsoft.com/office/powerpoint/2010/main" val="197789811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1137</Words>
  <Application>Microsoft Office PowerPoint</Application>
  <PresentationFormat>Bildschirmpräsentation (4:3)</PresentationFormat>
  <Paragraphs>236</Paragraphs>
  <Slides>55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59" baseType="lpstr">
      <vt:lpstr>Arial</vt:lpstr>
      <vt:lpstr>Calibri</vt:lpstr>
      <vt:lpstr>Verdana</vt:lpstr>
      <vt:lpstr>Larissa-Design</vt:lpstr>
      <vt:lpstr>PowerPoint-Präsentation</vt:lpstr>
      <vt:lpstr>Im Überblick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Kreislauf</dc:title>
  <dc:creator>Pfaendner, Nadine</dc:creator>
  <cp:lastModifiedBy>Schmid, Dr. Dieter</cp:lastModifiedBy>
  <cp:revision>125</cp:revision>
  <dcterms:created xsi:type="dcterms:W3CDTF">2017-01-16T10:21:50Z</dcterms:created>
  <dcterms:modified xsi:type="dcterms:W3CDTF">2020-01-27T13:29:35Z</dcterms:modified>
</cp:coreProperties>
</file>