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377" r:id="rId2"/>
    <p:sldId id="379" r:id="rId3"/>
    <p:sldId id="381" r:id="rId4"/>
    <p:sldId id="256" r:id="rId5"/>
    <p:sldId id="382" r:id="rId6"/>
    <p:sldId id="392" r:id="rId7"/>
    <p:sldId id="284" r:id="rId8"/>
    <p:sldId id="285" r:id="rId9"/>
    <p:sldId id="307" r:id="rId10"/>
    <p:sldId id="391" r:id="rId11"/>
    <p:sldId id="393" r:id="rId12"/>
    <p:sldId id="286" r:id="rId13"/>
    <p:sldId id="308" r:id="rId14"/>
    <p:sldId id="412" r:id="rId15"/>
    <p:sldId id="413" r:id="rId16"/>
    <p:sldId id="380" r:id="rId17"/>
    <p:sldId id="395" r:id="rId18"/>
    <p:sldId id="288" r:id="rId19"/>
    <p:sldId id="384" r:id="rId20"/>
    <p:sldId id="396" r:id="rId21"/>
    <p:sldId id="310" r:id="rId22"/>
    <p:sldId id="311" r:id="rId23"/>
    <p:sldId id="397" r:id="rId24"/>
    <p:sldId id="289" r:id="rId25"/>
    <p:sldId id="290" r:id="rId26"/>
    <p:sldId id="398" r:id="rId27"/>
    <p:sldId id="399" r:id="rId28"/>
    <p:sldId id="291" r:id="rId29"/>
    <p:sldId id="292" r:id="rId30"/>
    <p:sldId id="293" r:id="rId31"/>
    <p:sldId id="314" r:id="rId32"/>
    <p:sldId id="400" r:id="rId33"/>
    <p:sldId id="315" r:id="rId34"/>
    <p:sldId id="401" r:id="rId35"/>
    <p:sldId id="402" r:id="rId36"/>
    <p:sldId id="294" r:id="rId37"/>
    <p:sldId id="295" r:id="rId38"/>
    <p:sldId id="403" r:id="rId39"/>
    <p:sldId id="296" r:id="rId40"/>
    <p:sldId id="297" r:id="rId41"/>
    <p:sldId id="298" r:id="rId42"/>
    <p:sldId id="316" r:id="rId43"/>
    <p:sldId id="404" r:id="rId44"/>
    <p:sldId id="331" r:id="rId45"/>
    <p:sldId id="405" r:id="rId46"/>
    <p:sldId id="300" r:id="rId47"/>
    <p:sldId id="299" r:id="rId48"/>
    <p:sldId id="406" r:id="rId49"/>
    <p:sldId id="319" r:id="rId50"/>
    <p:sldId id="407" r:id="rId51"/>
    <p:sldId id="320" r:id="rId52"/>
    <p:sldId id="408" r:id="rId53"/>
    <p:sldId id="409" r:id="rId54"/>
    <p:sldId id="301" r:id="rId55"/>
    <p:sldId id="410" r:id="rId56"/>
    <p:sldId id="411" r:id="rId57"/>
    <p:sldId id="302" r:id="rId58"/>
    <p:sldId id="303" r:id="rId5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DAF8"/>
    <a:srgbClr val="66CCFF"/>
    <a:srgbClr val="1232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003" autoAdjust="0"/>
  </p:normalViewPr>
  <p:slideViewPr>
    <p:cSldViewPr>
      <p:cViewPr varScale="1">
        <p:scale>
          <a:sx n="62" d="100"/>
          <a:sy n="62" d="100"/>
        </p:scale>
        <p:origin x="142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933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D40C4-F1A7-46B6-9EF1-01645CC262BE}" type="datetimeFigureOut">
              <a:rPr lang="de-DE" smtClean="0"/>
              <a:t>08.04.2024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4DF67-F805-40D0-BBA2-3868F2C396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9466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Klinik: bei krankhafter Vergrößerung des linken Vorhofs Spreizung der Hauptbronchien, im Röntgenbild vergrößerter Winkel</a:t>
            </a:r>
          </a:p>
          <a:p>
            <a:r>
              <a:rPr lang="de-DE" dirty="0"/>
              <a:t>Durch direkten Kontakt zur Speiseröhre Schluckecho als Untersuchungstechnik möglich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4DF67-F805-40D0-BBA2-3868F2C396A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1949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ab ~500 g (</a:t>
            </a:r>
            <a:r>
              <a:rPr lang="de-DE" sz="1200" i="1" dirty="0"/>
              <a:t>kritisches Herzgewicht)</a:t>
            </a:r>
            <a:r>
              <a:rPr lang="de-DE" sz="1200" dirty="0"/>
              <a:t> erhöhtes Risiko einer Mangelversorgung mit Sauerstoff (Herzkranzgefäße wachsen nicht in gleichem Maße mit)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4DF67-F805-40D0-BBA2-3868F2C396AB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9125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Merkhilfe:</a:t>
            </a:r>
            <a:r>
              <a:rPr lang="de-DE" baseline="0" dirty="0"/>
              <a:t> </a:t>
            </a:r>
            <a:r>
              <a:rPr lang="de-DE" sz="2000" dirty="0">
                <a:solidFill>
                  <a:srgbClr val="FF0000"/>
                </a:solidFill>
              </a:rPr>
              <a:t>R</a:t>
            </a:r>
            <a:r>
              <a:rPr lang="de-DE" sz="2000" dirty="0"/>
              <a:t>echts = </a:t>
            </a:r>
            <a:r>
              <a:rPr lang="de-DE" sz="2000" dirty="0" err="1"/>
              <a:t>T</a:t>
            </a:r>
            <a:r>
              <a:rPr lang="de-DE" sz="2000" dirty="0" err="1">
                <a:solidFill>
                  <a:srgbClr val="FF0000"/>
                </a:solidFill>
              </a:rPr>
              <a:t>r</a:t>
            </a:r>
            <a:r>
              <a:rPr lang="de-DE" sz="2000" dirty="0" err="1"/>
              <a:t>ikuspidalklappe</a:t>
            </a:r>
            <a:endParaRPr lang="de-DE" sz="2000" dirty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/>
              <a:t>Klinik: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de-DE" dirty="0"/>
              <a:t>Verschlussunfähigkeit der Klappe (Insuffizienz) </a:t>
            </a:r>
            <a:r>
              <a:rPr lang="de-DE" dirty="0">
                <a:cs typeface="Arial" charset="0"/>
              </a:rPr>
              <a:t>→</a:t>
            </a:r>
            <a:r>
              <a:rPr lang="de-DE" dirty="0"/>
              <a:t> Volumenbelastung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de-DE" dirty="0"/>
              <a:t>Öffnungsunfähigkeit der Klappe (Stenose) </a:t>
            </a:r>
            <a:r>
              <a:rPr lang="de-DE" dirty="0">
                <a:cs typeface="Arial" charset="0"/>
              </a:rPr>
              <a:t>→</a:t>
            </a:r>
            <a:r>
              <a:rPr lang="de-DE" dirty="0"/>
              <a:t> Druckbelastung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4DF67-F805-40D0-BBA2-3868F2C396AB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1729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Klinik:</a:t>
            </a:r>
            <a:r>
              <a:rPr lang="de-DE" baseline="0" dirty="0"/>
              <a:t> </a:t>
            </a:r>
            <a:r>
              <a:rPr lang="de-DE" baseline="0" dirty="0" err="1"/>
              <a:t>Perikarderguss</a:t>
            </a:r>
            <a:r>
              <a:rPr lang="de-DE" baseline="0" dirty="0"/>
              <a:t>, Herzbeuteltamponade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4DF67-F805-40D0-BBA2-3868F2C396AB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759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Funktionelle</a:t>
            </a:r>
            <a:r>
              <a:rPr lang="de-DE" baseline="0" dirty="0"/>
              <a:t> Endarterien haben zwar Kollateralen, diese reichen aber im Falle eines Verschlusses nicht aus</a:t>
            </a:r>
            <a:endParaRPr lang="de-DE" dirty="0"/>
          </a:p>
          <a:p>
            <a:r>
              <a:rPr lang="de-DE" dirty="0"/>
              <a:t>Klinik: Herzinfarkt und KHK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4DF67-F805-40D0-BBA2-3868F2C396AB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5837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P-Welle:</a:t>
            </a:r>
            <a:r>
              <a:rPr lang="de-DE" baseline="0" dirty="0"/>
              <a:t> Erregungsausbreitung im Vorhofmyokard</a:t>
            </a:r>
          </a:p>
          <a:p>
            <a:r>
              <a:rPr lang="de-DE" baseline="0" dirty="0"/>
              <a:t>PQ-Strecke: gesamtes Vorhofmyokard ist erregt, Erregungsüberleitung auf die Kammern im AV-Knoten</a:t>
            </a:r>
          </a:p>
          <a:p>
            <a:r>
              <a:rPr lang="de-DE" baseline="0" dirty="0"/>
              <a:t>QRS-Komplex: Erregungsausbreitung im Kammermyokard</a:t>
            </a:r>
          </a:p>
          <a:p>
            <a:r>
              <a:rPr lang="de-DE" baseline="0" dirty="0"/>
              <a:t>ST-Strecke: Beginn der Erregungsrückbildung in den Kammern</a:t>
            </a:r>
          </a:p>
          <a:p>
            <a:r>
              <a:rPr lang="de-DE" baseline="0" dirty="0"/>
              <a:t>T-Welle: Abschluss der Erregungsrückbildung in den Kammern</a:t>
            </a:r>
          </a:p>
          <a:p>
            <a:r>
              <a:rPr lang="de-DE" baseline="0" dirty="0"/>
              <a:t>U-Welle: nicht immer vorhanden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4DF67-F805-40D0-BBA2-3868F2C396AB}" type="slidenum">
              <a:rPr lang="de-DE" smtClean="0"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830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Frank-</a:t>
            </a:r>
            <a:r>
              <a:rPr lang="de-DE" dirty="0" err="1"/>
              <a:t>Starling</a:t>
            </a:r>
            <a:r>
              <a:rPr lang="de-DE" dirty="0"/>
              <a:t>-Mechanismus:</a:t>
            </a:r>
            <a:r>
              <a:rPr lang="de-DE" baseline="0" dirty="0"/>
              <a:t> gleicht Druckschwankungen im Kreislauf aus, bei kurzfristig erhöhter Vorlast (größere Volumenbelastung) erhöhtes Schlagvolumen, bei kurzfristig erhöhter Nachlast (erhöhter Druck in der Aorta) stärkere Kontraktion der Herzmuskelzellen in der Systole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4DF67-F805-40D0-BBA2-3868F2C396AB}" type="slidenum">
              <a:rPr lang="de-DE" smtClean="0"/>
              <a:t>58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4122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08.04.2024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08.04.2024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 durch Klicken hinzufügen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08.04.2024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08.04.2024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08.04.2024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08.04.2024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08.04.2024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08.04.2024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08.04.2024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08.04.2024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08.04.2024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08.04.2024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41995" y="3975199"/>
            <a:ext cx="7772400" cy="262215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de-DE" sz="4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Herz</a:t>
            </a:r>
          </a:p>
          <a:p>
            <a:pPr algn="l">
              <a:spcBef>
                <a:spcPts val="0"/>
              </a:spcBef>
            </a:pPr>
            <a:endParaRPr lang="de-DE" sz="48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074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2.1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Lage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971600" y="1988840"/>
            <a:ext cx="72008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Lagebestimmung in der klinischen Untersuchung</a:t>
            </a:r>
            <a:b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2000" b="1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Palpation: 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Herzspitzenstoß im 5. ICR zwischen Parasternal- und MCL tastbar (Anprall des rechten Ventrikels)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Perkussion: 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absolute vs. relative Dämpfung</a:t>
            </a:r>
          </a:p>
          <a:p>
            <a:pPr algn="l"/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379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8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2.2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 und Größe</a:t>
            </a:r>
            <a:b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9993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2.2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 und Größe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988840"/>
            <a:ext cx="72008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Gewicht: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gesundes Herz wiegt etwa 0,5 % des Körpergewichts, Ø 300-350 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 dauerhafter Belastung Vergrößerung schon bestehender Herzmuskelzellen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Neubildung von Herzmuskelzellen in begrenztem Maß möglich (mit 25 Jahren etwa ein Prozent jährliche Regeneration, im 75. Lebensjahr nur noch 0,45 Prozent)</a:t>
            </a:r>
          </a:p>
          <a:p>
            <a:pPr algn="l"/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042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956" y="1992734"/>
            <a:ext cx="7967672" cy="38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2.2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 und Größe</a:t>
            </a:r>
          </a:p>
        </p:txBody>
      </p:sp>
    </p:spTree>
    <p:extLst>
      <p:ext uri="{BB962C8B-B14F-4D97-AF65-F5344CB8AC3E}">
        <p14:creationId xmlns:p14="http://schemas.microsoft.com/office/powerpoint/2010/main" val="3447656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8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2.3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Röntgen-Thorax</a:t>
            </a:r>
            <a:b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1158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2.3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Röntgen-Thorax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788024" y="1988840"/>
            <a:ext cx="36004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Rechter Rand: 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Gefäßbogen </a:t>
            </a:r>
            <a:b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de-DE" sz="2000" i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V. </a:t>
            </a:r>
            <a:r>
              <a:rPr lang="de-DE" sz="2000" i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cava</a:t>
            </a:r>
            <a:r>
              <a:rPr lang="de-DE" sz="2000" i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i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</a:t>
            </a:r>
            <a:r>
              <a:rPr lang="de-DE" sz="2000" i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./ Aorta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Vorhofbogen </a:t>
            </a:r>
            <a:b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(rechter Vorhof)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Linker Rand: 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Aortenbogen, P-Bogen, Vorhofbogen (linker Vorhof, linkes </a:t>
            </a:r>
            <a:r>
              <a:rPr lang="de-DE" sz="20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Herzohr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unterer Bogen (linker Ventrikel) </a:t>
            </a:r>
          </a:p>
        </p:txBody>
      </p:sp>
      <p:cxnSp>
        <p:nvCxnSpPr>
          <p:cNvPr id="11" name="Gerade Verbindung 10"/>
          <p:cNvCxnSpPr/>
          <p:nvPr/>
        </p:nvCxnSpPr>
        <p:spPr>
          <a:xfrm flipV="1">
            <a:off x="774775" y="1914525"/>
            <a:ext cx="3540050" cy="2307"/>
          </a:xfrm>
          <a:prstGeom prst="line">
            <a:avLst/>
          </a:prstGeom>
          <a:ln>
            <a:solidFill>
              <a:srgbClr val="1232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79877" y="4509120"/>
            <a:ext cx="3548107" cy="0"/>
          </a:xfrm>
          <a:prstGeom prst="line">
            <a:avLst/>
          </a:prstGeom>
          <a:ln>
            <a:solidFill>
              <a:srgbClr val="1232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769389" y="4560804"/>
            <a:ext cx="28996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Oestmann JW. Radiologie, Stuttgart; Thieme; 2005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895D8EE-6AAB-38E2-FB37-1A0C17FF26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545" y="2327294"/>
            <a:ext cx="3308510" cy="196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58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 txBox="1">
            <a:spLocks/>
          </p:cNvSpPr>
          <p:nvPr/>
        </p:nvSpPr>
        <p:spPr>
          <a:xfrm>
            <a:off x="653114" y="908720"/>
            <a:ext cx="7846640" cy="4968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A1DAF8"/>
              </a:buClr>
              <a:buSzPct val="125000"/>
            </a:pPr>
            <a:r>
              <a:rPr lang="de-DE" sz="60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</a:t>
            </a:r>
            <a:r>
              <a:rPr lang="de-DE" sz="4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Aufbau</a:t>
            </a:r>
          </a:p>
        </p:txBody>
      </p:sp>
    </p:spTree>
    <p:extLst>
      <p:ext uri="{BB962C8B-B14F-4D97-AF65-F5344CB8AC3E}">
        <p14:creationId xmlns:p14="http://schemas.microsoft.com/office/powerpoint/2010/main" val="1035292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DE" sz="4800" dirty="0">
              <a:solidFill>
                <a:srgbClr val="A1DAF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48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3.1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Klappensystem </a:t>
            </a:r>
          </a:p>
          <a:p>
            <a:pPr algn="l"/>
            <a: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des Herzens</a:t>
            </a:r>
            <a:b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7200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3.1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Klappensystem des Herzens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988840"/>
            <a:ext cx="72008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verschiedene Klappenarten pro Herzhälfte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800100" lvl="1" indent="-342900" algn="l">
              <a:buFont typeface="Symbol" panose="05050102010706020507" pitchFamily="18" charset="2"/>
              <a:buChar char="-"/>
            </a:pP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Segelklappen = </a:t>
            </a:r>
            <a:r>
              <a:rPr lang="de-DE" sz="18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Atrioventrikularklappen</a:t>
            </a: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aktiver Spannungsapparat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Rechts : </a:t>
            </a:r>
            <a:r>
              <a:rPr lang="de-DE" sz="16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Trikuspidalklappe</a:t>
            </a:r>
            <a:endParaRPr lang="de-DE" sz="16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Links : Mitralklappe</a:t>
            </a:r>
          </a:p>
          <a:p>
            <a:pPr marL="800100" lvl="1" indent="-342900" algn="l">
              <a:buFont typeface="Symbol" panose="05050102010706020507" pitchFamily="18" charset="2"/>
              <a:buChar char="-"/>
            </a:pP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Taschenklappen</a:t>
            </a:r>
            <a:b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passiver Spannungsapparat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Rechts: </a:t>
            </a:r>
            <a:r>
              <a:rPr lang="de-DE" sz="16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Pulmonalklappe</a:t>
            </a:r>
            <a:endParaRPr lang="de-DE" sz="16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Links: Aortenklappe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405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3.1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Klappensystem des Herzens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641" y="1844824"/>
            <a:ext cx="5432667" cy="440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66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013576" cy="720080"/>
          </a:xfrm>
        </p:spPr>
        <p:txBody>
          <a:bodyPr>
            <a:normAutofit/>
          </a:bodyPr>
          <a:lstStyle/>
          <a:p>
            <a:pPr algn="l"/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 Überblick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1600" y="1600200"/>
            <a:ext cx="7200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buClr>
                <a:srgbClr val="A1DAF8"/>
              </a:buClr>
              <a:buSzPct val="125000"/>
              <a:buFont typeface="+mj-lt"/>
              <a:buAutoNum type="arabicPeriod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Aufgaben</a:t>
            </a:r>
          </a:p>
          <a:p>
            <a:pPr marL="514350" indent="-514350">
              <a:buClr>
                <a:srgbClr val="A1DAF8"/>
              </a:buClr>
              <a:buSzPct val="125000"/>
              <a:buFont typeface="+mj-lt"/>
              <a:buAutoNum type="arabicPeriod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Lage, Form und Größe</a:t>
            </a:r>
          </a:p>
          <a:p>
            <a:pPr marL="514350" indent="-514350">
              <a:buClr>
                <a:srgbClr val="A1DAF8"/>
              </a:buClr>
              <a:buSzPct val="125000"/>
              <a:buFont typeface="+mj-lt"/>
              <a:buAutoNum type="arabicPeriod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Aufbau</a:t>
            </a:r>
          </a:p>
          <a:p>
            <a:pPr marL="514350" indent="-514350">
              <a:buClr>
                <a:srgbClr val="A1DAF8"/>
              </a:buClr>
              <a:buSzPct val="125000"/>
              <a:buFont typeface="+mj-lt"/>
              <a:buAutoNum type="arabicPeriod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Feinbau</a:t>
            </a:r>
          </a:p>
          <a:p>
            <a:pPr marL="514350" indent="-514350">
              <a:buClr>
                <a:srgbClr val="A1DAF8"/>
              </a:buClr>
              <a:buSzPct val="125000"/>
              <a:buFont typeface="+mj-lt"/>
              <a:buAutoNum type="arabicPeriod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Gefäßversorgung und Innervation</a:t>
            </a:r>
          </a:p>
          <a:p>
            <a:pPr marL="514350" indent="-514350">
              <a:buClr>
                <a:srgbClr val="A1DAF8"/>
              </a:buClr>
              <a:buSzPct val="125000"/>
              <a:buFont typeface="+mj-lt"/>
              <a:buAutoNum type="arabicPeriod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Funktionen</a:t>
            </a:r>
          </a:p>
          <a:p>
            <a:pPr marL="514350" indent="-514350">
              <a:buClr>
                <a:srgbClr val="A1DAF8"/>
              </a:buClr>
              <a:buSzPct val="125000"/>
              <a:buFont typeface="+mj-lt"/>
              <a:buAutoNum type="arabicPeriod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Regulation der Herzleistung</a:t>
            </a:r>
          </a:p>
        </p:txBody>
      </p:sp>
    </p:spTree>
    <p:extLst>
      <p:ext uri="{BB962C8B-B14F-4D97-AF65-F5344CB8AC3E}">
        <p14:creationId xmlns:p14="http://schemas.microsoft.com/office/powerpoint/2010/main" val="2553163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DE" sz="4800" dirty="0">
              <a:solidFill>
                <a:srgbClr val="A1DAF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48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3.2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Weg des Blutes </a:t>
            </a:r>
          </a:p>
          <a:p>
            <a:pPr algn="l"/>
            <a: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durch das Herz</a:t>
            </a:r>
            <a:b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0199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3.2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Weg des Blutes durch das Herz 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844824"/>
            <a:ext cx="7200800" cy="44644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2" indent="-342900" algn="l">
              <a:buFont typeface="Calibri" panose="020F0502020204030204" pitchFamily="34" charset="0"/>
              <a:buChar char="→"/>
            </a:pP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Obere und untere Hohlvene (</a:t>
            </a:r>
            <a:r>
              <a:rPr lang="de-DE" sz="1600" i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Vena </a:t>
            </a:r>
            <a:r>
              <a:rPr lang="de-DE" sz="1600" i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cava</a:t>
            </a:r>
            <a:r>
              <a:rPr lang="de-DE" sz="1600" i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superior/inferior</a:t>
            </a: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b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16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Rechtes Herz</a:t>
            </a:r>
          </a:p>
          <a:p>
            <a:pPr marL="742950" lvl="1" indent="-285750" algn="l">
              <a:buFont typeface="Calibri" panose="020F0502020204030204" pitchFamily="34" charset="0"/>
              <a:buChar char="→"/>
            </a:pP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Rechter Vorhof (</a:t>
            </a:r>
            <a:r>
              <a:rPr lang="de-DE" sz="1600" i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Atrium </a:t>
            </a:r>
            <a:r>
              <a:rPr lang="de-DE" sz="1600" i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dexter</a:t>
            </a: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1257300" lvl="2" indent="-342900" algn="l">
              <a:buFont typeface="Calibri" panose="020F0502020204030204" pitchFamily="34" charset="0"/>
              <a:buChar char="→"/>
            </a:pPr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Trikuspidalklappe</a:t>
            </a:r>
            <a:endParaRPr lang="de-DE" sz="12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 algn="l">
              <a:buFont typeface="Calibri" panose="020F0502020204030204" pitchFamily="34" charset="0"/>
              <a:buChar char="→"/>
            </a:pP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Rechte Kammer (</a:t>
            </a:r>
            <a:r>
              <a:rPr lang="de-DE" sz="1600" i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Ventriculus</a:t>
            </a:r>
            <a:r>
              <a:rPr lang="de-DE" sz="1600" i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00" i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dexter</a:t>
            </a: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1257300" lvl="2" indent="-342900" algn="l">
              <a:buFont typeface="Calibri" panose="020F0502020204030204" pitchFamily="34" charset="0"/>
              <a:buChar char="→"/>
            </a:pPr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Pulmonalklappe</a:t>
            </a:r>
            <a:endParaRPr lang="de-DE" sz="12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 algn="l">
              <a:buFont typeface="Calibri" panose="020F0502020204030204" pitchFamily="34" charset="0"/>
              <a:buChar char="→"/>
            </a:pP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Truncus</a:t>
            </a: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pulmonalis</a:t>
            </a:r>
            <a:b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16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Lungenkreislauf</a:t>
            </a:r>
          </a:p>
          <a:p>
            <a:pPr marL="800100" lvl="1" indent="-342900" algn="l">
              <a:buFont typeface="Calibri" panose="020F0502020204030204" pitchFamily="34" charset="0"/>
              <a:buChar char="→"/>
            </a:pP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Lungenarterien (</a:t>
            </a:r>
            <a:r>
              <a:rPr lang="de-DE" sz="1600" i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Aa. Pulmonales</a:t>
            </a: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de-DE" sz="1600" b="1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 algn="l">
              <a:buFont typeface="Calibri" panose="020F0502020204030204" pitchFamily="34" charset="0"/>
              <a:buChar char="→"/>
            </a:pP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Lungenvenen</a:t>
            </a:r>
            <a:b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16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Linkes Herz</a:t>
            </a:r>
          </a:p>
          <a:p>
            <a:pPr marL="800100" lvl="1" indent="-342900" algn="l">
              <a:buFont typeface="Calibri" panose="020F0502020204030204" pitchFamily="34" charset="0"/>
              <a:buChar char="→"/>
            </a:pPr>
            <a:r>
              <a:rPr lang="de-DE" sz="16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linker Vorhof (</a:t>
            </a:r>
            <a:r>
              <a:rPr lang="de-DE" sz="1600" i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Atrium sinister</a:t>
            </a: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1257300" lvl="2" indent="-342900" algn="l">
              <a:buFont typeface="Calibri" panose="020F0502020204030204" pitchFamily="34" charset="0"/>
              <a:buChar char="→"/>
            </a:pPr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Mitralklappe</a:t>
            </a:r>
          </a:p>
          <a:p>
            <a:pPr marL="800100" lvl="1" indent="-342900" algn="l">
              <a:buFont typeface="Calibri" panose="020F0502020204030204" pitchFamily="34" charset="0"/>
              <a:buChar char="→"/>
            </a:pP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Linke Kammer (</a:t>
            </a:r>
            <a:r>
              <a:rPr lang="de-DE" sz="1600" i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Ventriculus</a:t>
            </a:r>
            <a:r>
              <a:rPr lang="de-DE" sz="1600" i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sinister</a:t>
            </a: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1257300" lvl="2" indent="-342900" algn="l">
              <a:buFont typeface="Calibri" panose="020F0502020204030204" pitchFamily="34" charset="0"/>
              <a:buChar char="→"/>
            </a:pPr>
            <a:r>
              <a:rPr lang="de-DE" sz="12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LVOT, Aortenklappe</a:t>
            </a:r>
          </a:p>
          <a:p>
            <a:pPr marL="800100" lvl="1" indent="-342900" algn="l">
              <a:buFont typeface="Calibri" panose="020F0502020204030204" pitchFamily="34" charset="0"/>
              <a:buChar char="→"/>
            </a:pP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Aorta</a:t>
            </a:r>
          </a:p>
          <a:p>
            <a:pPr marL="800100" lvl="1" indent="-342900" algn="l">
              <a:buFont typeface="Calibri" panose="020F0502020204030204" pitchFamily="34" charset="0"/>
              <a:buChar char="→"/>
            </a:pP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Körperkreislauf</a:t>
            </a:r>
          </a:p>
        </p:txBody>
      </p:sp>
    </p:spTree>
    <p:extLst>
      <p:ext uri="{BB962C8B-B14F-4D97-AF65-F5344CB8AC3E}">
        <p14:creationId xmlns:p14="http://schemas.microsoft.com/office/powerpoint/2010/main" val="147003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faendner\Desktop\abb-06-05-weg-des-blutes-durch-das-her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38796"/>
            <a:ext cx="5112567" cy="443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3.2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Weg des Blutes durch das Herz </a:t>
            </a:r>
          </a:p>
        </p:txBody>
      </p:sp>
    </p:spTree>
    <p:extLst>
      <p:ext uri="{BB962C8B-B14F-4D97-AF65-F5344CB8AC3E}">
        <p14:creationId xmlns:p14="http://schemas.microsoft.com/office/powerpoint/2010/main" val="3381305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 txBox="1">
            <a:spLocks/>
          </p:cNvSpPr>
          <p:nvPr/>
        </p:nvSpPr>
        <p:spPr>
          <a:xfrm>
            <a:off x="653114" y="908720"/>
            <a:ext cx="7846640" cy="4968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A1DAF8"/>
              </a:buClr>
              <a:buSzPct val="125000"/>
            </a:pPr>
            <a:r>
              <a:rPr lang="de-DE" sz="60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</a:t>
            </a:r>
            <a:r>
              <a:rPr lang="de-DE" sz="4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Feinbau</a:t>
            </a:r>
          </a:p>
        </p:txBody>
      </p:sp>
    </p:spTree>
    <p:extLst>
      <p:ext uri="{BB962C8B-B14F-4D97-AF65-F5344CB8AC3E}">
        <p14:creationId xmlns:p14="http://schemas.microsoft.com/office/powerpoint/2010/main" val="1591339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Feinbau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988840"/>
            <a:ext cx="72008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Herz liegt in einem bindegewebigem </a:t>
            </a:r>
            <a:r>
              <a:rPr lang="de-DE" sz="18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Herzbeutel</a:t>
            </a: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de-DE" sz="1800" i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Perikard, Pericardium </a:t>
            </a:r>
            <a:r>
              <a:rPr lang="de-DE" sz="1800" i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fibrosum</a:t>
            </a: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untere Seite des Herzbeutels ist mit dem </a:t>
            </a:r>
            <a:r>
              <a:rPr lang="de-DE" sz="18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Zwerchfell</a:t>
            </a: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de-DE" sz="1800" i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Diaphragma</a:t>
            </a: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verwachsen, Bewegungen des Zwerchfells werden bei Atmung auf das Herz übertragen.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innerste Schicht des Herzbeutels (</a:t>
            </a:r>
            <a:r>
              <a:rPr lang="de-DE" sz="1800" i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Pericardium </a:t>
            </a:r>
            <a:r>
              <a:rPr lang="de-DE" sz="1800" i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serosum</a:t>
            </a: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schlägt am Abgang der großen Blutgefäße in das </a:t>
            </a:r>
            <a:r>
              <a:rPr lang="de-DE" sz="18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Epikard</a:t>
            </a: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um (liegt dem Herz direkt auf).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Zwischen Perikard und Epikard befindet sich ein mit </a:t>
            </a:r>
            <a:b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10–20 ml Flüssigkeit gefüllter </a:t>
            </a:r>
            <a:r>
              <a:rPr lang="de-DE" sz="18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kapillärer</a:t>
            </a:r>
            <a:r>
              <a:rPr lang="de-DE" sz="1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Spaltraum (ermöglicht reibungsarme Verschiebungen des Herzen im Herzbeutel).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b="1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319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Feinbau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988840"/>
            <a:ext cx="72008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Unter dem Epikard </a:t>
            </a: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Fettschicht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de-DE" sz="2000" i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Tela</a:t>
            </a:r>
            <a:r>
              <a:rPr lang="de-DE" sz="2000" i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i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subepicardiaca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mit Herzkranzgefäßen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Muskelschicht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de-DE" sz="2000" i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Myokard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aus spezialisiertem Muskelgewebe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Innenräume von </a:t>
            </a: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Endokard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ausgekleidet </a:t>
            </a:r>
            <a:b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(bildet auch die Herzklappen)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Blutversorgung über </a:t>
            </a: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Koronararterien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b="1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7529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 txBox="1">
            <a:spLocks/>
          </p:cNvSpPr>
          <p:nvPr/>
        </p:nvSpPr>
        <p:spPr>
          <a:xfrm>
            <a:off x="653114" y="908720"/>
            <a:ext cx="7846640" cy="4968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A1DAF8"/>
              </a:buClr>
              <a:buSzPct val="125000"/>
            </a:pPr>
            <a:r>
              <a:rPr lang="de-DE" sz="60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</a:t>
            </a:r>
            <a:r>
              <a:rPr lang="de-DE" sz="4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Gefäßversorgung</a:t>
            </a:r>
          </a:p>
          <a:p>
            <a:pPr algn="l">
              <a:buClr>
                <a:srgbClr val="A1DAF8"/>
              </a:buClr>
              <a:buSzPct val="125000"/>
            </a:pPr>
            <a:r>
              <a:rPr lang="de-DE" sz="4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und Innervation</a:t>
            </a:r>
          </a:p>
        </p:txBody>
      </p:sp>
    </p:spTree>
    <p:extLst>
      <p:ext uri="{BB962C8B-B14F-4D97-AF65-F5344CB8AC3E}">
        <p14:creationId xmlns:p14="http://schemas.microsoft.com/office/powerpoint/2010/main" val="567241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8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5.1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Herzkranzgefäße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0007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5.1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Herzkranzgefäße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988840"/>
            <a:ext cx="72008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entspringen aus dem Anfangsteil der Aorta </a:t>
            </a:r>
            <a:b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(Höhe der Taschenklappen)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rechte und linke Koronararterie, versorgen den Herzmuskel selbst mit Blut (~5-10% des Schlagvolumens, Füllung bei Diastole)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funktionelle Endarterien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2460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5.1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Herzkranzgefäße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988840"/>
            <a:ext cx="72008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i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 </a:t>
            </a:r>
            <a:r>
              <a:rPr lang="de-DE" sz="2000" b="1" i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coronaria</a:t>
            </a:r>
            <a:r>
              <a:rPr lang="de-DE" sz="2000" b="1" i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b="1" i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dextra</a:t>
            </a:r>
            <a:r>
              <a:rPr lang="de-DE" sz="2000" b="1" i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de-DE" sz="2000" b="1" i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(=RCA; rechte Koronararterie)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versorgt rechten Vorhof, rechte Kammer, Herzhinterwand (</a:t>
            </a:r>
            <a:r>
              <a:rPr lang="de-DE" sz="1600" i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Ramus</a:t>
            </a:r>
            <a:r>
              <a:rPr lang="de-DE" sz="1600" i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00" i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interventricularis</a:t>
            </a:r>
            <a:r>
              <a:rPr lang="de-DE" sz="1600" i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posterior </a:t>
            </a: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 den </a:t>
            </a:r>
            <a:r>
              <a:rPr lang="de-DE" sz="1600" i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Ramus</a:t>
            </a:r>
            <a:r>
              <a:rPr lang="de-DE" sz="1600" i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00" i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posterolateralis</a:t>
            </a:r>
            <a:r>
              <a:rPr lang="de-DE" sz="1600" i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00" i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dexter</a:t>
            </a: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kleinen  Teil der Kammerscheidewand (</a:t>
            </a:r>
            <a:r>
              <a:rPr lang="de-DE" sz="1600" i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 </a:t>
            </a:r>
            <a:r>
              <a:rPr lang="de-DE" sz="1600" i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marginalis</a:t>
            </a:r>
            <a:r>
              <a:rPr lang="de-DE" sz="1600" i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00" i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dexter</a:t>
            </a: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Sinusknoten und AV-Knoten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 </a:t>
            </a:r>
            <a:r>
              <a:rPr lang="de-DE" sz="2000" b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coronaria</a:t>
            </a: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b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sinistra</a:t>
            </a: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(=LCA; linke Koronararterie)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Teilt sich auf in den </a:t>
            </a:r>
            <a:r>
              <a:rPr lang="de-DE" sz="1600" i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Ramus</a:t>
            </a:r>
            <a:r>
              <a:rPr lang="de-DE" sz="1600" i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00" i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interventricularis</a:t>
            </a:r>
            <a:r>
              <a:rPr lang="de-DE" sz="1600" i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anterior </a:t>
            </a: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(=RIVA oder LAD) und den </a:t>
            </a:r>
            <a:r>
              <a:rPr lang="de-DE" sz="1600" i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Ramus</a:t>
            </a:r>
            <a:r>
              <a:rPr lang="de-DE" sz="1600" i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00" i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circumflexus</a:t>
            </a:r>
            <a:r>
              <a:rPr lang="de-DE" sz="1600" i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(=RCX)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versorgen Herzvorderseite (linken Vorhof, linke Kammer) und Großteil der Kammerscheidewand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051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 txBox="1">
            <a:spLocks/>
          </p:cNvSpPr>
          <p:nvPr/>
        </p:nvSpPr>
        <p:spPr>
          <a:xfrm>
            <a:off x="646566" y="908720"/>
            <a:ext cx="7846640" cy="4968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>
              <a:buClr>
                <a:srgbClr val="A1DAF8"/>
              </a:buClr>
              <a:buSzPct val="125000"/>
              <a:buFont typeface="+mj-lt"/>
              <a:buAutoNum type="arabicPeriod"/>
            </a:pPr>
            <a:r>
              <a:rPr lang="de-DE" sz="4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Aufgaben</a:t>
            </a:r>
          </a:p>
        </p:txBody>
      </p:sp>
    </p:spTree>
    <p:extLst>
      <p:ext uri="{BB962C8B-B14F-4D97-AF65-F5344CB8AC3E}">
        <p14:creationId xmlns:p14="http://schemas.microsoft.com/office/powerpoint/2010/main" val="1676828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5.1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Herzkranzgefäße</a:t>
            </a: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971600" y="1988840"/>
            <a:ext cx="72008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drei große Koronarvenen münden in den </a:t>
            </a: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Sinus </a:t>
            </a:r>
            <a:r>
              <a:rPr lang="de-DE" sz="2000" b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coronarius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des rechten Vorhofs und führen das sauerstoffarme Blut aus dem Herzmuskel 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Venen verlaufen parallel zu den Arterien;</a:t>
            </a:r>
            <a:b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große </a:t>
            </a:r>
            <a:r>
              <a:rPr lang="de-DE" sz="20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Herzvene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de-DE" sz="2000" i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V. </a:t>
            </a:r>
            <a:r>
              <a:rPr lang="de-DE" sz="2000" i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cordis</a:t>
            </a:r>
            <a:r>
              <a:rPr lang="de-DE" sz="2000" i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magna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drainiert die Vorderseite und läuft um das linke Herz; die mittlere </a:t>
            </a:r>
            <a:r>
              <a:rPr lang="de-DE" sz="20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Herzvene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de-DE" sz="2000" i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V. </a:t>
            </a:r>
            <a:r>
              <a:rPr lang="de-DE" sz="2000" i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cordis</a:t>
            </a:r>
            <a:r>
              <a:rPr lang="de-DE" sz="2000" i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i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media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auf der Hinterseite; </a:t>
            </a:r>
            <a:r>
              <a:rPr lang="de-DE" sz="2000" i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V. </a:t>
            </a:r>
            <a:r>
              <a:rPr lang="de-DE" sz="2000" i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cordis</a:t>
            </a:r>
            <a:r>
              <a:rPr lang="de-DE" sz="2000" i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i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parva</a:t>
            </a:r>
            <a:r>
              <a:rPr lang="de-DE" sz="2000" i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 rechten </a:t>
            </a:r>
            <a:r>
              <a:rPr lang="de-DE" sz="20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Herzrand</a:t>
            </a: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kleiner Teil des sauerstoffarmen Blutes wird über </a:t>
            </a:r>
            <a:r>
              <a:rPr lang="de-DE" sz="2000" b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Thebesius</a:t>
            </a: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-Venen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direkt in die Ventrikel entleert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1484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92" y="1917734"/>
            <a:ext cx="8316416" cy="3774827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5.1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Herzkranzgefäße</a:t>
            </a:r>
          </a:p>
        </p:txBody>
      </p:sp>
    </p:spTree>
    <p:extLst>
      <p:ext uri="{BB962C8B-B14F-4D97-AF65-F5344CB8AC3E}">
        <p14:creationId xmlns:p14="http://schemas.microsoft.com/office/powerpoint/2010/main" val="410917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8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5.2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Innervation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8077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5.2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Innervation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988840"/>
            <a:ext cx="72008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Herzschlägt ohne Beeinflussung durch das Nervensystem in einem Grundrhythmus (herzeigenes Erregungssystem)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Dieser kann durch das vegetative Nervensystem an die aktuellen Bedürfnisse angepasst werden</a:t>
            </a:r>
          </a:p>
          <a:p>
            <a:pPr algn="l"/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8160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 txBox="1">
            <a:spLocks/>
          </p:cNvSpPr>
          <p:nvPr/>
        </p:nvSpPr>
        <p:spPr>
          <a:xfrm>
            <a:off x="653114" y="908720"/>
            <a:ext cx="7846640" cy="4968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A1DAF8"/>
              </a:buClr>
              <a:buSzPct val="125000"/>
            </a:pPr>
            <a:r>
              <a:rPr lang="de-DE" sz="60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 </a:t>
            </a:r>
            <a:r>
              <a:rPr lang="de-DE" sz="4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Funktionen</a:t>
            </a:r>
          </a:p>
        </p:txBody>
      </p:sp>
    </p:spTree>
    <p:extLst>
      <p:ext uri="{BB962C8B-B14F-4D97-AF65-F5344CB8AC3E}">
        <p14:creationId xmlns:p14="http://schemas.microsoft.com/office/powerpoint/2010/main" val="10791686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8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6.1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Herzmuskel- </a:t>
            </a:r>
            <a:b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 Herzskelett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08730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6.1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Herzmuskel- und Herzskelett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988840"/>
            <a:ext cx="72008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Hauptaufgabe des Herzens (Pumpen!) bestimmt Aufbau und Strukturen des Herzens: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Herzmuskulatur (Myokard): </a:t>
            </a:r>
            <a:b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größter Teil der Gewebemasse des Herzens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Herzskelett:</a:t>
            </a:r>
            <a:b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20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bindegewebige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Struktur; besteht hauptsächlich aus den „Einfassungen“ der Herzklappen;</a:t>
            </a:r>
            <a:b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drei wichtige Funktionen:</a:t>
            </a:r>
          </a:p>
          <a:p>
            <a:pPr marL="800100" lvl="1" indent="-342900" algn="l">
              <a:buFont typeface="Symbol" panose="05050102010706020507" pitchFamily="18" charset="2"/>
              <a:buChar char="-"/>
            </a:pP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Ansatz für die Muskulatur</a:t>
            </a:r>
          </a:p>
          <a:p>
            <a:pPr marL="800100" lvl="1" indent="-342900" algn="l">
              <a:buFont typeface="Symbol" panose="05050102010706020507" pitchFamily="18" charset="2"/>
              <a:buChar char="-"/>
            </a:pP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Ansatz für die Herzklappen (</a:t>
            </a:r>
            <a:r>
              <a:rPr lang="de-DE" sz="1600" i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Ventilebene</a:t>
            </a: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800100" lvl="1" indent="-342900" algn="l">
              <a:buFont typeface="Symbol" panose="05050102010706020507" pitchFamily="18" charset="2"/>
              <a:buChar char="-"/>
            </a:pP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elektrische Trennung von Vorhof- und Kammermuskulatur (keine gleichzeitige Kontraktion)</a:t>
            </a:r>
          </a:p>
          <a:p>
            <a:pPr algn="l"/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9474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6.1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Herzmuskel und Herzskelett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988840"/>
            <a:ext cx="72008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Herzskelett ist ein funktional zentrales Element für die Mechanik bei der Herzaktion: </a:t>
            </a:r>
          </a:p>
          <a:p>
            <a:pPr marL="800100" lvl="1" indent="-342900" algn="l">
              <a:buFont typeface="Symbol" panose="05050102010706020507" pitchFamily="18" charset="2"/>
              <a:buChar char="-"/>
            </a:pP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Herzspitze ist relativ fixiert</a:t>
            </a:r>
          </a:p>
          <a:p>
            <a:pPr marL="800100" lvl="1" indent="-342900" algn="l">
              <a:buFont typeface="Symbol" panose="05050102010706020507" pitchFamily="18" charset="2"/>
              <a:buChar char="-"/>
            </a:pP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 Kontraktion der Kammermuskulatur: </a:t>
            </a:r>
            <a:b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Senkung  der Ventilebene Richtung der Herzspitze</a:t>
            </a:r>
          </a:p>
          <a:p>
            <a:pPr marL="800100" lvl="1" indent="-342900" algn="l">
              <a:buFont typeface="Symbol" panose="05050102010706020507" pitchFamily="18" charset="2"/>
              <a:buChar char="-"/>
            </a:pP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Erschlaffung der Kammermuskulatur: </a:t>
            </a:r>
            <a:b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Ventilebene zurück Richtung Herzbasis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Senkung der Ventilebene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Blut aus der Kammer wird in den Kreislauf ausgeworfen, Vorhof vergrößert sich → Unterdruck, Blut strömt aus den großen Venen in die Vorhöfe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Erschlaffung der Kammermuskulatur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Ventilebene hebt sich, Kammer wird passiv über Blutsäule der Vorhöfe ausgedehnt → füllt sich dadurch zu etwa </a:t>
            </a:r>
            <a:b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70–80 %, Rest durch anschließende Vorhofkontraktion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6863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8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6.2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Mechanische Herzaktion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46038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6.2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Mechanische Herzaktion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988840"/>
            <a:ext cx="72008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Herzfrequenz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70 Schläge/min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Zweiphasiger Zyklus 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(0,75 sec)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Systole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(Kontraktion, Entleerung der Kammern, Füllung der Vorhöfe, etwas kürzer als:)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Diastole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(Erschlaffung, Füllung der Kammern, Entleerung der Vorhöfe)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Vorhofkontraktion kurz vor der Kammerkontraktion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Kammerzyklus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mit 4 Phasen:</a:t>
            </a:r>
          </a:p>
          <a:p>
            <a:pPr lvl="1" algn="l"/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Systole: 	1. Anspannungsphase</a:t>
            </a:r>
          </a:p>
          <a:p>
            <a:pPr lvl="1" algn="l"/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2. Austreibungsphase</a:t>
            </a:r>
          </a:p>
          <a:p>
            <a:pPr lvl="1" algn="l"/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Diastole:	3. Entspannungsphase</a:t>
            </a:r>
          </a:p>
          <a:p>
            <a:pPr lvl="1" algn="l"/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4. Füllungsphase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914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Aufgaben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988840"/>
            <a:ext cx="72008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Herz des Menschen besteht aus </a:t>
            </a:r>
            <a:b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zwei Kammern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de-DE" sz="16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rechte Herzhälfte </a:t>
            </a: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pumpt das Blut durch den („kleinen“) Lungenkreislauf (reichert Blut mit Sauerstoff an).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de-DE" sz="16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linke Herzhälfte </a:t>
            </a: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pumpt das Blut durch den („großen“) Körperkreislauf (versorgt die Organe mit Nährstoffen und Sauerstoff).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Beide Kreisläufe sind in Reihe geschaltet, das gesamte Blut muss immer durch den Lungenkreislauf fließen.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Organe im Körperkreislauf sind parallel geschaltet</a:t>
            </a:r>
          </a:p>
        </p:txBody>
      </p:sp>
    </p:spTree>
    <p:extLst>
      <p:ext uri="{BB962C8B-B14F-4D97-AF65-F5344CB8AC3E}">
        <p14:creationId xmlns:p14="http://schemas.microsoft.com/office/powerpoint/2010/main" val="13016731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6.2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Mechanische Herzaktion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988840"/>
            <a:ext cx="72008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Erregungsbildung im Sinusknoten  → Vorhofsystole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→ </a:t>
            </a: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Kammersystole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(Anspannungsphase, alle Klappen geschlossen, Druckanstieg → Öffnung der Taschenklappen → Austreibungsphase → Schluss der Taschenklappen, Ventilebene Richtung Herzspitze)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→ </a:t>
            </a: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Diastole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(zunächst noch alle Klappen geschlossen → Entspannungsphase → Öffnung der AV-Klappen → Füllungszeit, Blut strömt aus Vorhöfen in Kammern, Ventilebene Richtung Herzbasis, Systole des Vorhofmyokards gegen Ende der Füllungszeit, Verschluss der AV-Klappen)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→ neue Kammersystole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9799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6.2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Mechanische Herzaktion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988840"/>
            <a:ext cx="72008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zunächst füllen sich die Vorhöfe, gleichzeitig werfen die Kammern das Blut in die Arterien aus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Strömungsrichtung allein durch die Klappen bestimmt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Rückfluss des Blutes aus den Arterien während der Entspannungsphase (Diastole) wird durch Schluss der Taschenklappen verhindert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7868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faendner\Desktop\abb-06-08-phasen-der-herztaetigke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8"/>
            <a:ext cx="5263232" cy="460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6.2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Mechanische Herzaktion</a:t>
            </a:r>
          </a:p>
        </p:txBody>
      </p:sp>
    </p:spTree>
    <p:extLst>
      <p:ext uri="{BB962C8B-B14F-4D97-AF65-F5344CB8AC3E}">
        <p14:creationId xmlns:p14="http://schemas.microsoft.com/office/powerpoint/2010/main" val="13540638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8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6.3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Auskultation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17746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6.3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Auskultation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988840"/>
            <a:ext cx="7200800" cy="4248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Auskultationsstellen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(≠ Projektionsstellen; Weiterleitung der Töne mit dem Blutstrom!):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Trikuspidalklappe: 5. ICR rechts sternal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Pulmonalklappe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2. ICR links sternal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Bikuspidalklappe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5. ICR links sternal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Aortenklappe: 2. ICR rechts sternal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Erb-Punkt (zentraler Auskultationspunkt): </a:t>
            </a:r>
            <a:b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ICR parasternal links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Herzton: Zu Beginn der Systole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b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Anspannung der Muskulatur nach Schluss von </a:t>
            </a:r>
            <a:r>
              <a:rPr lang="de-DE" sz="20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Mitral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und Trikuspidalklappe</a:t>
            </a:r>
          </a:p>
          <a:p>
            <a:pPr marL="457200" indent="-457200" algn="l">
              <a:buFont typeface="+mj-lt"/>
              <a:buAutoNum type="arabicPeriod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Herzton: Zu Beginn der Diastole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b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Schluss von Aorten- und </a:t>
            </a:r>
            <a:r>
              <a:rPr lang="de-DE" sz="20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Pulmonalklappe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3544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8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6.4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4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Erregungsbildungs-</a:t>
            </a:r>
          </a:p>
          <a:p>
            <a:pPr algn="l"/>
            <a:r>
              <a:rPr lang="de-DE" sz="4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und Erregungsleitsystem</a:t>
            </a:r>
            <a: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79798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6.4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Erregungsbildungs- und        </a:t>
            </a:r>
          </a:p>
          <a:p>
            <a:pPr algn="l"/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Erregungsleitungssystem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2204864"/>
            <a:ext cx="72008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Beginn der Erregung: </a:t>
            </a: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Sinusknoten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(70/min, zw. V. </a:t>
            </a:r>
            <a:r>
              <a:rPr lang="de-DE" sz="20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cava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und </a:t>
            </a:r>
            <a:r>
              <a:rPr lang="de-DE" sz="20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Herzohr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→ beide Vorhöfe → </a:t>
            </a: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AV-Knoten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(40/min, im </a:t>
            </a:r>
            <a:r>
              <a:rPr lang="de-DE" sz="20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Vorhofseptum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→ </a:t>
            </a: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His-Bündel 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(durch Herzskelett) → Kammern, rechter und linker </a:t>
            </a:r>
            <a:r>
              <a:rPr lang="de-DE" sz="2000" b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Tawara</a:t>
            </a: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-Schenkel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(linker </a:t>
            </a:r>
            <a:r>
              <a:rPr lang="de-DE" sz="20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Tawara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-Schenkel mit vorderem und hinterem Bündel) → </a:t>
            </a:r>
            <a:r>
              <a:rPr lang="de-DE" sz="2000" b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Purkinje</a:t>
            </a: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-Fasern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(bis zur Herzspitze, kehren dort um, enden direkt unter dem Endokard in der Arbeitsmuskulatur)</a:t>
            </a:r>
          </a:p>
          <a:p>
            <a:pPr algn="l"/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(zur Vertiefung, siehe: I care – Pflege, Abb.6.9)</a:t>
            </a:r>
          </a:p>
          <a:p>
            <a:pPr algn="l"/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7828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6.4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Erregungsbildungs- und        </a:t>
            </a:r>
          </a:p>
          <a:p>
            <a:pPr algn="l"/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Erregungsleitungssystem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2204864"/>
            <a:ext cx="72008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Ausbreitung der elektrischen Erregung über kleine Poren in Zellmembranen (Gap </a:t>
            </a:r>
            <a:r>
              <a:rPr lang="de-DE" sz="20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Junctions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zwischen einzelnen Herzmuskelzellen, Ionen fließen von Zelle zu Zelle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Gruppierte spezialisierte Herzmuskelzellen zur schnelleren Fortleitung der Erregung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 Ausfall des Sinusknotens oder fehlender Überleitung zum AV-Knoten: langsamere Kammererregung durch AV-Knoten (40 /min)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AV-Knoten als Frequenzfilter: blockt zu schnelle Vorhoferregungen ab (z.B. bei Vorhofflattern oder -flimmern)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256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8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6.5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4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Elektromechanische</a:t>
            </a:r>
          </a:p>
          <a:p>
            <a:pPr algn="l"/>
            <a:r>
              <a:rPr lang="de-DE" sz="4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Kopplung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50938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6.5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Elektromechanische Kopplung 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2204864"/>
            <a:ext cx="72008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elektrischer Impuls des Erregungsbildungs- und Erregungsleitungssystems muss in die Kontraktion der Herzmuskelzelle umgesetzt werden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entspricht der elektromechanischen Kopplung am Skelettmuskel durch Calcium-Einstrom in die Herzmuskelzelle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lange Refraktärzeit der Herzmuskelzellen sorgt für geordnete Erregungsleitung</a:t>
            </a:r>
          </a:p>
          <a:p>
            <a:pPr algn="l"/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396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 txBox="1">
            <a:spLocks/>
          </p:cNvSpPr>
          <p:nvPr/>
        </p:nvSpPr>
        <p:spPr>
          <a:xfrm>
            <a:off x="653114" y="908720"/>
            <a:ext cx="8095350" cy="4968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A1DAF8"/>
              </a:buClr>
              <a:buSzPct val="125000"/>
            </a:pPr>
            <a:r>
              <a:rPr lang="de-DE" sz="60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de-DE" sz="4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Lage, Form und Größe</a:t>
            </a:r>
          </a:p>
        </p:txBody>
      </p:sp>
    </p:spTree>
    <p:extLst>
      <p:ext uri="{BB962C8B-B14F-4D97-AF65-F5344CB8AC3E}">
        <p14:creationId xmlns:p14="http://schemas.microsoft.com/office/powerpoint/2010/main" val="32486506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8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6.6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4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EKG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20452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6.6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EKG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932040" y="2204864"/>
            <a:ext cx="3240360" cy="40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diagnostische Möglichkeit, die Erregungsbildung und –</a:t>
            </a:r>
            <a:r>
              <a:rPr lang="de-DE" sz="20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ausbreitung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im Herz zu beurteilen</a:t>
            </a:r>
          </a:p>
          <a:p>
            <a:pPr algn="l"/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16" y="1916832"/>
            <a:ext cx="3982458" cy="424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982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 txBox="1">
            <a:spLocks/>
          </p:cNvSpPr>
          <p:nvPr/>
        </p:nvSpPr>
        <p:spPr>
          <a:xfrm>
            <a:off x="653114" y="908720"/>
            <a:ext cx="7846640" cy="4968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A1DAF8"/>
              </a:buClr>
              <a:buSzPct val="125000"/>
            </a:pPr>
            <a:r>
              <a:rPr lang="de-DE" sz="60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</a:t>
            </a:r>
            <a:r>
              <a:rPr lang="de-DE" sz="4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Physiologie</a:t>
            </a:r>
          </a:p>
        </p:txBody>
      </p:sp>
    </p:spTree>
    <p:extLst>
      <p:ext uri="{BB962C8B-B14F-4D97-AF65-F5344CB8AC3E}">
        <p14:creationId xmlns:p14="http://schemas.microsoft.com/office/powerpoint/2010/main" val="23928032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8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7.1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68784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7.1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Physiologie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2204864"/>
            <a:ext cx="72008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Schlagvolumen: 70 cm³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Herzminutenvolumen (HMV) in Ruhe: 4,9 Liter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HMV bei großer Anstrengung: 20–25 Liter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Sauerstoffbedarf ebenfalls x 5!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Steigerung durch Verdoppelung des Schlagvolumens und Steigerung der Herzfrequenz um Faktor 2,5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Arbeit: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0,8 Joule pro Schlag (linke Kammer)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0,16 Joule pro Schlag (rechte Kammer)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100.000 Joule pro Tag (gesamt)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862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7.1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Physiologie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2204864"/>
            <a:ext cx="72008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Herzfrequenz 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(Schläge/Minute)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Ruhe: 50–80/min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 Neugeborenen: über 120–160/min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unter Belastung: bis 200/min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Bradykardie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zu langsamer Herzschlag </a:t>
            </a:r>
            <a:b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(unter 60/min im Ruhezustand)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Tachykardie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zu schneller Herzschlag</a:t>
            </a:r>
            <a:b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(über 100/min im Ruhezustand)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8673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8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7.2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38798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7.2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Regulation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2204864"/>
            <a:ext cx="72008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 körperlicher Belastung: Steigerung der Herzleistung durch </a:t>
            </a: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Sympathikus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(Transmitter Noradrenalin) durch Steigerung von: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Herzkraft (</a:t>
            </a:r>
            <a:r>
              <a:rPr lang="de-DE" sz="1600" i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positiv </a:t>
            </a:r>
            <a:r>
              <a:rPr lang="de-DE" sz="1600" i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inotrop</a:t>
            </a: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Herzfrequenz (</a:t>
            </a:r>
            <a:r>
              <a:rPr lang="de-DE" sz="1600" i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positiv </a:t>
            </a:r>
            <a:r>
              <a:rPr lang="de-DE" sz="1600" i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chronotrop</a:t>
            </a: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Überleitungsgeschwindigkeit im AV-Knoten (</a:t>
            </a:r>
            <a:r>
              <a:rPr lang="de-DE" sz="1600" i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positiv </a:t>
            </a:r>
            <a:r>
              <a:rPr lang="de-DE" sz="1600" i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dromotrop</a:t>
            </a: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Erregbarkeit des Herzens (</a:t>
            </a:r>
            <a:r>
              <a:rPr lang="de-DE" sz="1600" i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positiv </a:t>
            </a:r>
            <a:r>
              <a:rPr lang="de-DE" sz="1600" i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bathmotrop</a:t>
            </a: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schnellere Entspannung (</a:t>
            </a:r>
            <a:r>
              <a:rPr lang="de-DE" sz="1600" i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positiv </a:t>
            </a:r>
            <a:r>
              <a:rPr lang="de-DE" sz="1600" i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lusitrop</a:t>
            </a: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Gegenspieler </a:t>
            </a: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Parasympathikus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(über </a:t>
            </a:r>
            <a:r>
              <a:rPr lang="de-DE" sz="20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Nervus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vagus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Transmitter Acetylcholin → </a:t>
            </a:r>
            <a:r>
              <a:rPr lang="de-DE" sz="2000" i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negativ </a:t>
            </a:r>
            <a:r>
              <a:rPr lang="de-DE" sz="2000" i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chronotrop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de-DE" sz="2000" i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inotrop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de-DE" sz="2000" i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dromotrop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und </a:t>
            </a:r>
            <a:r>
              <a:rPr lang="de-DE" sz="2000" i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bathmotrop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1628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7.2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Regulation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2204864"/>
            <a:ext cx="72008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Kurzfristige Anpassung 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Kontraktionskraft an die Erfordernisse: Herzmuskel durch zusätzliches Blutvolumen stärker gedehnt → Funktion der kontraktilen Elemente in den Muskelzellen verbessert sich (Frank-</a:t>
            </a:r>
            <a:r>
              <a:rPr lang="de-DE" sz="20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Starling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-Mechanismus)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Herz produziert in Vorhöfen (v.a. rechter Vorhof) dehnungsabhängig </a:t>
            </a:r>
            <a:r>
              <a:rPr lang="de-DE" sz="2000" b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harntreibendes Hormon 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de-DE" sz="20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atriales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natriuretisches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Peptid ANP) → Einfluss auf zirkulierendes Blutvolumen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109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8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2.1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Lage</a:t>
            </a:r>
            <a:br>
              <a:rPr lang="de-DE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6029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2.1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Lage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988840"/>
            <a:ext cx="72008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direkt hinter der vorderen Leibeswand im </a:t>
            </a:r>
            <a:r>
              <a:rPr lang="de-DE" sz="2000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Mediastinum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in Höhe der zweiten bis fünften Rippe; die Herzbasis reicht nach rechts etwa zwei Zentimeter über den rechten Brustbeinrand hinaus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vor dem Herzen: Brustbein (</a:t>
            </a:r>
            <a:r>
              <a:rPr lang="de-DE" sz="2000" i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Sternum</a:t>
            </a: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zwischen Brustbein und Herz: </a:t>
            </a:r>
            <a:r>
              <a:rPr lang="de-DE" sz="2000" i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Thymus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Vorderfläche: v.a. rechter Ventrikel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seitlich: linke und rechte Lunge, umgeben von parietaler und viszeraler Pleura (Brustfell)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120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2.1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Lage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71600" y="1988840"/>
            <a:ext cx="72008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Unten: Zwerchfell (mit dem Herzbeutel verwachsen)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Unterseite: v.a. linker Ventrikel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Darüber: </a:t>
            </a:r>
            <a:r>
              <a:rPr lang="de-DE" sz="2000" i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Bifurcatio</a:t>
            </a:r>
            <a:r>
              <a:rPr lang="de-DE" sz="2000" i="1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i="1" dirty="0" err="1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tracheae</a:t>
            </a:r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linker Hauptbronchus wird vom Aortenbogen überquert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unterhalb der Bifurkation: linker Herzvorhof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Dahinter: linker Vorhof hat nach hinten direkten Kontakt mit der Speiseröhre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Umgeben vom Herzbeutel</a:t>
            </a:r>
          </a:p>
          <a:p>
            <a:pPr algn="l"/>
            <a:endParaRPr lang="de-DE" sz="2000" dirty="0">
              <a:solidFill>
                <a:srgbClr val="12327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142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7000" y="1628800"/>
            <a:ext cx="6350000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611560" y="9087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solidFill>
                  <a:srgbClr val="A1D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2.1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800" dirty="0">
                <a:solidFill>
                  <a:srgbClr val="1232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Lage</a:t>
            </a:r>
          </a:p>
        </p:txBody>
      </p:sp>
    </p:spTree>
    <p:extLst>
      <p:ext uri="{BB962C8B-B14F-4D97-AF65-F5344CB8AC3E}">
        <p14:creationId xmlns:p14="http://schemas.microsoft.com/office/powerpoint/2010/main" val="323803680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2024</Words>
  <Application>Microsoft Office PowerPoint</Application>
  <PresentationFormat>Bildschirmpräsentation (4:3)</PresentationFormat>
  <Paragraphs>332</Paragraphs>
  <Slides>58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58</vt:i4>
      </vt:variant>
    </vt:vector>
  </HeadingPairs>
  <TitlesOfParts>
    <vt:vector size="63" baseType="lpstr">
      <vt:lpstr>Arial</vt:lpstr>
      <vt:lpstr>Calibri</vt:lpstr>
      <vt:lpstr>Symbol</vt:lpstr>
      <vt:lpstr>Verdana</vt:lpstr>
      <vt:lpstr>Larissa-Design</vt:lpstr>
      <vt:lpstr>PowerPoint-Präsentation</vt:lpstr>
      <vt:lpstr>Im Überblick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Kreislauf</dc:title>
  <dc:creator>Pfaendner, Nadine</dc:creator>
  <cp:lastModifiedBy>Grote, Jessica</cp:lastModifiedBy>
  <cp:revision>74</cp:revision>
  <dcterms:created xsi:type="dcterms:W3CDTF">2017-01-16T10:21:50Z</dcterms:created>
  <dcterms:modified xsi:type="dcterms:W3CDTF">2024-04-08T13:58:42Z</dcterms:modified>
</cp:coreProperties>
</file>