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6" r:id="rId2"/>
    <p:sldId id="279" r:id="rId3"/>
    <p:sldId id="277" r:id="rId4"/>
    <p:sldId id="268" r:id="rId5"/>
    <p:sldId id="267" r:id="rId6"/>
    <p:sldId id="278" r:id="rId7"/>
    <p:sldId id="281" r:id="rId8"/>
    <p:sldId id="276" r:id="rId9"/>
    <p:sldId id="269" r:id="rId10"/>
    <p:sldId id="275" r:id="rId11"/>
    <p:sldId id="274" r:id="rId12"/>
    <p:sldId id="264" r:id="rId13"/>
    <p:sldId id="265" r:id="rId14"/>
    <p:sldId id="270" r:id="rId15"/>
    <p:sldId id="272" r:id="rId16"/>
    <p:sldId id="273" r:id="rId17"/>
  </p:sldIdLst>
  <p:sldSz cx="9144000" cy="6858000" type="screen4x3"/>
  <p:notesSz cx="6881813" cy="96615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91" autoAdjust="0"/>
    <p:restoredTop sz="99466" autoAdjust="0"/>
  </p:normalViewPr>
  <p:slideViewPr>
    <p:cSldViewPr>
      <p:cViewPr>
        <p:scale>
          <a:sx n="120" d="100"/>
          <a:sy n="120" d="100"/>
        </p:scale>
        <p:origin x="-1704" y="-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86" y="-90"/>
      </p:cViewPr>
      <p:guideLst>
        <p:guide orient="horz" pos="3043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29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dirty="0" smtClean="0"/>
              <a:t>2 BFH - BPK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97314" y="0"/>
            <a:ext cx="2982913" cy="482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dirty="0" smtClean="0"/>
              <a:t>Raumzeichnungen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177338"/>
            <a:ext cx="29829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dirty="0" smtClean="0"/>
              <a:t>Lernfeld 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97314" y="9177338"/>
            <a:ext cx="2982913" cy="482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AB0B4-EEDF-421D-8198-FA195D29051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34511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98105" y="0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CF966C8B-7473-4C10-8C01-4409B4E7140C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32350" cy="3624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1" tIns="47265" rIns="94531" bIns="47265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182" y="4589228"/>
            <a:ext cx="5505450" cy="4347686"/>
          </a:xfrm>
          <a:prstGeom prst="rect">
            <a:avLst/>
          </a:prstGeom>
        </p:spPr>
        <p:txBody>
          <a:bodyPr vert="horz" lIns="94531" tIns="47265" rIns="94531" bIns="47265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9176775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98105" y="9176775"/>
            <a:ext cx="2982119" cy="483076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8D9C0B83-E19B-47E7-8367-9052B38DFB2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58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C0B83-E19B-47E7-8367-9052B38DFB24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178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C0B83-E19B-47E7-8367-9052B38DFB24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178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C0B83-E19B-47E7-8367-9052B38DFB2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178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C0B83-E19B-47E7-8367-9052B38DFB24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178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C0B83-E19B-47E7-8367-9052B38DFB24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1782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9C0B83-E19B-47E7-8367-9052B38DFB24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3178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18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0354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54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216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734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1580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2731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412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412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2258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832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DD810-673C-4598-B8D1-953D50E85C58}" type="datetimeFigureOut">
              <a:rPr lang="de-DE" smtClean="0"/>
              <a:t>30.11.2018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DF012-DC77-42E6-9307-5BB8F825D38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7580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60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1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40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5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3"/>
            <a:ext cx="8568953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63285" y="4909364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5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6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3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3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1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1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1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6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5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6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044975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</a:t>
                      </a:r>
                      <a:r>
                        <a:rPr lang="de-DE" sz="700" b="1" smtClean="0">
                          <a:effectLst/>
                          <a:latin typeface="Arial"/>
                          <a:ea typeface="Calibri"/>
                          <a:cs typeface="Arial"/>
                        </a:rPr>
                        <a:t>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646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59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0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39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4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2"/>
            <a:ext cx="8568953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4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4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5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2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2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0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5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4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5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051724" y="2725760"/>
            <a:ext cx="51125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2051720" y="3264810"/>
            <a:ext cx="51125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2072003" y="3863886"/>
            <a:ext cx="51125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2072003" y="4417948"/>
            <a:ext cx="51125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2071477" y="2185700"/>
            <a:ext cx="51125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25" name="Tabel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369998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9279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59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0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39"/>
            <a:ext cx="5616624" cy="1728193"/>
          </a:xfrm>
          <a:prstGeom prst="flowChartManualOperat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4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2"/>
            <a:ext cx="8568953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4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4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5"/>
            <a:ext cx="3384376" cy="946882"/>
          </a:xfrm>
          <a:prstGeom prst="trapezoid">
            <a:avLst>
              <a:gd name="adj" fmla="val 65358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2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2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0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5"/>
            <a:ext cx="4752527" cy="473441"/>
          </a:xfrm>
          <a:prstGeom prst="trapezoid">
            <a:avLst>
              <a:gd name="adj" fmla="val 65358"/>
            </a:avLst>
          </a:prstGeom>
          <a:blipFill>
            <a:blip r:embed="rId3"/>
            <a:tile tx="0" ty="0" sx="100000" sy="100000" flip="none" algn="tl"/>
          </a:blip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4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5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0461782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8292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59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0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39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4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2"/>
            <a:ext cx="8568953" cy="1296144"/>
          </a:xfrm>
          <a:prstGeom prst="flowChartManualOperat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4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4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sp>
        <p:nvSpPr>
          <p:cNvPr id="28" name="Trapezoid 27"/>
          <p:cNvSpPr/>
          <p:nvPr/>
        </p:nvSpPr>
        <p:spPr>
          <a:xfrm rot="5400000">
            <a:off x="-1078354" y="2612359"/>
            <a:ext cx="3816424" cy="946882"/>
          </a:xfrm>
          <a:prstGeom prst="trapezoid">
            <a:avLst>
              <a:gd name="adj" fmla="val 65358"/>
            </a:avLst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434594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434594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0"/>
            <a:ext cx="0" cy="25202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5"/>
            <a:ext cx="4752527" cy="473441"/>
          </a:xfrm>
          <a:prstGeom prst="trapezoid">
            <a:avLst>
              <a:gd name="adj" fmla="val 65358"/>
            </a:avLst>
          </a:prstGeom>
          <a:blipFill>
            <a:blip r:embed="rId2"/>
            <a:tile tx="0" ty="0" sx="100000" sy="100000" flip="none" algn="tl"/>
          </a:blip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4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5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1" name="Tabel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701123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9456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411760" y="2060846"/>
            <a:ext cx="4464496" cy="25922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004047" y="2636911"/>
            <a:ext cx="5184578" cy="1440160"/>
          </a:xfrm>
          <a:prstGeom prst="flowChartManualOperat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900608" y="2636911"/>
            <a:ext cx="5184578" cy="1440160"/>
          </a:xfrm>
          <a:prstGeom prst="flowChartManualOperat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971600" y="764702"/>
            <a:ext cx="7344816" cy="1296144"/>
          </a:xfrm>
          <a:prstGeom prst="flowChartManualOperat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971600" y="4653134"/>
            <a:ext cx="7344817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971600" y="4653134"/>
            <a:ext cx="1440160" cy="1296145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6876256" y="4653134"/>
            <a:ext cx="1440160" cy="1224139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411760" y="4653136"/>
            <a:ext cx="4464496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67544" y="6165304"/>
            <a:ext cx="828091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512727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2410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ussdiagramm: Manuelle Verarbeitung 4"/>
          <p:cNvSpPr/>
          <p:nvPr/>
        </p:nvSpPr>
        <p:spPr>
          <a:xfrm rot="5400000">
            <a:off x="5004047" y="2636911"/>
            <a:ext cx="5184578" cy="1440160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2411760" y="2060846"/>
            <a:ext cx="4464496" cy="259228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900608" y="2636911"/>
            <a:ext cx="5184578" cy="1440160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971600" y="4653134"/>
            <a:ext cx="7344817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971600" y="4653134"/>
            <a:ext cx="1440160" cy="1296145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6876256" y="4653134"/>
            <a:ext cx="1440160" cy="1224139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411760" y="4653136"/>
            <a:ext cx="4464496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67544" y="6165304"/>
            <a:ext cx="828091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971600" y="764702"/>
            <a:ext cx="7344816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851882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0898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ussdiagramm: Manuelle Verarbeitung 4"/>
          <p:cNvSpPr/>
          <p:nvPr/>
        </p:nvSpPr>
        <p:spPr>
          <a:xfrm rot="5400000">
            <a:off x="5004047" y="2636911"/>
            <a:ext cx="5184578" cy="1440160"/>
          </a:xfrm>
          <a:prstGeom prst="flowChartManualOpe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2411760" y="2060846"/>
            <a:ext cx="4464496" cy="25922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900608" y="2636911"/>
            <a:ext cx="5184578" cy="1440160"/>
          </a:xfrm>
          <a:prstGeom prst="flowChartManualOpe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971600" y="4653134"/>
            <a:ext cx="7344817" cy="1296144"/>
          </a:xfrm>
          <a:prstGeom prst="flowChartManualOperat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971600" y="4653134"/>
            <a:ext cx="1440160" cy="1296145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6876256" y="4653134"/>
            <a:ext cx="1440160" cy="1224139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411760" y="4653136"/>
            <a:ext cx="4464496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67544" y="6165304"/>
            <a:ext cx="828091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971600" y="764702"/>
            <a:ext cx="7344816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192041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5551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ussdiagramm: Manuelle Verarbeitung 4"/>
          <p:cNvSpPr/>
          <p:nvPr/>
        </p:nvSpPr>
        <p:spPr>
          <a:xfrm rot="5400000">
            <a:off x="5004047" y="2636911"/>
            <a:ext cx="5184578" cy="1440160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2411760" y="2060846"/>
            <a:ext cx="4464496" cy="25922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900608" y="2636911"/>
            <a:ext cx="5184578" cy="1440160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971600" y="4653134"/>
            <a:ext cx="7344817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971600" y="4653134"/>
            <a:ext cx="1440160" cy="1296145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6876256" y="4653134"/>
            <a:ext cx="1440160" cy="1224139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411760" y="4653136"/>
            <a:ext cx="4464496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467544" y="6165304"/>
            <a:ext cx="828091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/>
              <a:t>Beschreibung:</a:t>
            </a:r>
          </a:p>
          <a:p>
            <a:endParaRPr lang="de-DE" sz="1400" dirty="0"/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971600" y="764702"/>
            <a:ext cx="7344816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740886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485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60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1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40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5"/>
            <a:ext cx="8568952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3"/>
            <a:ext cx="8568953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5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5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Waagerechte Streifen und eine dunkle Decke lassen den Raum niedriger wirken. </a:t>
            </a:r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6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3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3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1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1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1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6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5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6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2042993" y="3330411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2051720" y="3645024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2051720" y="3969756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2051720" y="4293096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2051720" y="4592358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2051720" y="2996952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Rechteck 25"/>
          <p:cNvSpPr/>
          <p:nvPr/>
        </p:nvSpPr>
        <p:spPr>
          <a:xfrm>
            <a:off x="2051724" y="2318487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Rechteck 26"/>
          <p:cNvSpPr/>
          <p:nvPr/>
        </p:nvSpPr>
        <p:spPr>
          <a:xfrm>
            <a:off x="2057040" y="2636912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2051720" y="1988840"/>
            <a:ext cx="5112564" cy="144016"/>
          </a:xfrm>
          <a:prstGeom prst="rect">
            <a:avLst/>
          </a:prstGeom>
          <a:solidFill>
            <a:srgbClr val="663300"/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1" name="Gerade Verbindung 30"/>
          <p:cNvCxnSpPr>
            <a:endCxn id="24" idx="1"/>
          </p:cNvCxnSpPr>
          <p:nvPr/>
        </p:nvCxnSpPr>
        <p:spPr>
          <a:xfrm flipV="1">
            <a:off x="324573" y="4664366"/>
            <a:ext cx="1727147" cy="1284914"/>
          </a:xfrm>
          <a:prstGeom prst="line">
            <a:avLst/>
          </a:prstGeom>
          <a:ln w="1016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323526" y="4365105"/>
            <a:ext cx="1733514" cy="1204971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297712" y="4005065"/>
            <a:ext cx="1826016" cy="1215521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323528" y="3665197"/>
            <a:ext cx="1800200" cy="1203963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Gerade Verbindung 42"/>
          <p:cNvCxnSpPr>
            <a:endCxn id="20" idx="1"/>
          </p:cNvCxnSpPr>
          <p:nvPr/>
        </p:nvCxnSpPr>
        <p:spPr>
          <a:xfrm flipV="1">
            <a:off x="1322859" y="3402419"/>
            <a:ext cx="720134" cy="318463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Gerade Verbindung 46"/>
          <p:cNvCxnSpPr/>
          <p:nvPr/>
        </p:nvCxnSpPr>
        <p:spPr>
          <a:xfrm flipV="1">
            <a:off x="1322859" y="3033739"/>
            <a:ext cx="745710" cy="107229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>
            <a:off x="1303299" y="2564904"/>
            <a:ext cx="765270" cy="144017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Gerade Verbindung 48"/>
          <p:cNvCxnSpPr/>
          <p:nvPr/>
        </p:nvCxnSpPr>
        <p:spPr>
          <a:xfrm>
            <a:off x="1303299" y="2060848"/>
            <a:ext cx="780265" cy="325799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Gerade Verbindung 53"/>
          <p:cNvCxnSpPr/>
          <p:nvPr/>
        </p:nvCxnSpPr>
        <p:spPr>
          <a:xfrm>
            <a:off x="324573" y="836712"/>
            <a:ext cx="1727147" cy="1198219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 flipV="1">
            <a:off x="7169604" y="836712"/>
            <a:ext cx="1692261" cy="1201090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 flipV="1">
            <a:off x="7134366" y="1261413"/>
            <a:ext cx="1727499" cy="1129082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 flipV="1">
            <a:off x="7169604" y="2060849"/>
            <a:ext cx="1218820" cy="648071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Gerade Verbindung 60"/>
          <p:cNvCxnSpPr/>
          <p:nvPr/>
        </p:nvCxnSpPr>
        <p:spPr>
          <a:xfrm flipV="1">
            <a:off x="7130255" y="2564904"/>
            <a:ext cx="1258169" cy="504058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 flipV="1">
            <a:off x="7130254" y="3140968"/>
            <a:ext cx="1258170" cy="261452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Gerade Verbindung 70"/>
          <p:cNvCxnSpPr/>
          <p:nvPr/>
        </p:nvCxnSpPr>
        <p:spPr>
          <a:xfrm flipV="1">
            <a:off x="7142905" y="3645024"/>
            <a:ext cx="1245519" cy="52173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Gerade Verbindung 72"/>
          <p:cNvCxnSpPr/>
          <p:nvPr/>
        </p:nvCxnSpPr>
        <p:spPr>
          <a:xfrm>
            <a:off x="7149230" y="4031152"/>
            <a:ext cx="1245519" cy="236026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Gerade Verbindung 74"/>
          <p:cNvCxnSpPr/>
          <p:nvPr/>
        </p:nvCxnSpPr>
        <p:spPr>
          <a:xfrm>
            <a:off x="7119622" y="4376799"/>
            <a:ext cx="1268802" cy="492361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Gerade Verbindung 76"/>
          <p:cNvCxnSpPr/>
          <p:nvPr/>
        </p:nvCxnSpPr>
        <p:spPr>
          <a:xfrm>
            <a:off x="7133882" y="4650406"/>
            <a:ext cx="1254542" cy="794818"/>
          </a:xfrm>
          <a:prstGeom prst="line">
            <a:avLst/>
          </a:prstGeom>
          <a:ln w="114300">
            <a:solidFill>
              <a:srgbClr val="6633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0" name="Tabel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077605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6245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27082" y="1896660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1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40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5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07180" y="4922005"/>
            <a:ext cx="8568953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5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5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28" y="6290156"/>
            <a:ext cx="85689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Senkrechte Streifen und eine helle Decke lassen den Raum höher wirken.</a:t>
            </a:r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6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3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3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1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1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1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6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5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6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195736" y="1897669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Rechteck 30"/>
          <p:cNvSpPr/>
          <p:nvPr/>
        </p:nvSpPr>
        <p:spPr>
          <a:xfrm>
            <a:off x="2411760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2627784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/>
        </p:nvSpPr>
        <p:spPr>
          <a:xfrm>
            <a:off x="2843808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3059832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3275856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3491880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/>
          <p:cNvSpPr/>
          <p:nvPr/>
        </p:nvSpPr>
        <p:spPr>
          <a:xfrm>
            <a:off x="3707904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3930187" y="1914827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/>
          <p:cNvSpPr/>
          <p:nvPr/>
        </p:nvSpPr>
        <p:spPr>
          <a:xfrm>
            <a:off x="4146211" y="1914827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4362235" y="1914827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Rechteck 46"/>
          <p:cNvSpPr/>
          <p:nvPr/>
        </p:nvSpPr>
        <p:spPr>
          <a:xfrm>
            <a:off x="4578259" y="1914827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Rechteck 47"/>
          <p:cNvSpPr/>
          <p:nvPr/>
        </p:nvSpPr>
        <p:spPr>
          <a:xfrm>
            <a:off x="4794283" y="1914827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>
            <a:off x="5010307" y="1914827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5226331" y="1914827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5407379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51"/>
          <p:cNvSpPr/>
          <p:nvPr/>
        </p:nvSpPr>
        <p:spPr>
          <a:xfrm>
            <a:off x="5623403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Rechteck 52"/>
          <p:cNvSpPr/>
          <p:nvPr/>
        </p:nvSpPr>
        <p:spPr>
          <a:xfrm>
            <a:off x="5839427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echteck 53"/>
          <p:cNvSpPr/>
          <p:nvPr/>
        </p:nvSpPr>
        <p:spPr>
          <a:xfrm>
            <a:off x="6055451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>
            <a:off x="6271475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Rechteck 55"/>
          <p:cNvSpPr/>
          <p:nvPr/>
        </p:nvSpPr>
        <p:spPr>
          <a:xfrm>
            <a:off x="6487499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/>
          <p:cNvSpPr/>
          <p:nvPr/>
        </p:nvSpPr>
        <p:spPr>
          <a:xfrm>
            <a:off x="6703523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Rechteck 57"/>
          <p:cNvSpPr/>
          <p:nvPr/>
        </p:nvSpPr>
        <p:spPr>
          <a:xfrm>
            <a:off x="6885566" y="1881160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hteck 58"/>
          <p:cNvSpPr/>
          <p:nvPr/>
        </p:nvSpPr>
        <p:spPr>
          <a:xfrm>
            <a:off x="7092280" y="1881160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2017772" y="1916832"/>
            <a:ext cx="72008" cy="298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60" name="Tabel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299623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</a:t>
                      </a:r>
                      <a:r>
                        <a:rPr lang="de-DE" sz="700" b="1" baseline="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952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59"/>
            <a:ext cx="5112568" cy="30243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0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39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4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2"/>
            <a:ext cx="8568953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4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4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Eine blaue Wand wirkt ferner.</a:t>
            </a:r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5"/>
            <a:ext cx="3384376" cy="946882"/>
          </a:xfrm>
          <a:prstGeom prst="trapezoid">
            <a:avLst>
              <a:gd name="adj" fmla="val 65358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2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2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0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5"/>
            <a:ext cx="4752527" cy="473441"/>
          </a:xfrm>
          <a:prstGeom prst="trapezoid">
            <a:avLst>
              <a:gd name="adj" fmla="val 65358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4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5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792120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503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59"/>
            <a:ext cx="5112568" cy="302433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0"/>
            <a:ext cx="5616624" cy="1728192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39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4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2"/>
            <a:ext cx="8568953" cy="1296144"/>
          </a:xfrm>
          <a:prstGeom prst="flowChartManualOperat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4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4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Eine rote Wand kommt optisch dem Betrachter entgegen.</a:t>
            </a:r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5"/>
            <a:ext cx="3384376" cy="946882"/>
          </a:xfrm>
          <a:prstGeom prst="trapezoid">
            <a:avLst>
              <a:gd name="adj" fmla="val 65358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2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2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0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5"/>
            <a:ext cx="4752527" cy="473441"/>
          </a:xfrm>
          <a:prstGeom prst="trapezoid">
            <a:avLst>
              <a:gd name="adj" fmla="val 65358"/>
            </a:avLst>
          </a:prstGeom>
          <a:solidFill>
            <a:schemeClr val="bg1">
              <a:lumMod val="95000"/>
            </a:schemeClr>
          </a:solidFill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4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5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542203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0045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60"/>
            <a:ext cx="5112568" cy="3024334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1"/>
            <a:ext cx="5616624" cy="1728192"/>
          </a:xfrm>
          <a:prstGeom prst="flowChartManualOperation">
            <a:avLst/>
          </a:prstGeom>
          <a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40"/>
            <a:ext cx="5616624" cy="1728193"/>
          </a:xfrm>
          <a:prstGeom prst="flowChartManualOperation">
            <a:avLst/>
          </a:prstGeom>
          <a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5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3"/>
            <a:ext cx="8568953" cy="1296144"/>
          </a:xfrm>
          <a:prstGeom prst="flowChartManualOperation">
            <a:avLst/>
          </a:prstGeom>
          <a:blipFill>
            <a:blip r:embed="rId6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5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5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Stark gemusterte Wände wirken unruhig und aufdringlich.</a:t>
            </a:r>
            <a:endParaRPr lang="de-DE" sz="1400" dirty="0" smtClean="0"/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6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3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3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1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1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1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6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5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6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641978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866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60"/>
            <a:ext cx="5112568" cy="30243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1"/>
            <a:ext cx="5616624" cy="1728192"/>
          </a:xfrm>
          <a:prstGeom prst="flowChartManualOpe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40"/>
            <a:ext cx="5616624" cy="1728193"/>
          </a:xfrm>
          <a:prstGeom prst="flowChartManualOpe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5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3"/>
            <a:ext cx="8568953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5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5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Großflächige Muster machen Räume kleiner und wirken erdrückend.</a:t>
            </a:r>
            <a:endParaRPr lang="de-DE" sz="1400" dirty="0" smtClean="0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3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3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1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1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6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5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6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8" name="Sonne 7"/>
          <p:cNvSpPr/>
          <p:nvPr/>
        </p:nvSpPr>
        <p:spPr>
          <a:xfrm>
            <a:off x="2159784" y="1952879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Sonne 20"/>
          <p:cNvSpPr/>
          <p:nvPr/>
        </p:nvSpPr>
        <p:spPr>
          <a:xfrm>
            <a:off x="2159848" y="2915603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Sonne 21"/>
          <p:cNvSpPr/>
          <p:nvPr/>
        </p:nvSpPr>
        <p:spPr>
          <a:xfrm>
            <a:off x="3167896" y="1967375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Sonne 22"/>
          <p:cNvSpPr/>
          <p:nvPr/>
        </p:nvSpPr>
        <p:spPr>
          <a:xfrm>
            <a:off x="3155106" y="2915603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Sonne 23"/>
          <p:cNvSpPr/>
          <p:nvPr/>
        </p:nvSpPr>
        <p:spPr>
          <a:xfrm>
            <a:off x="2663840" y="2430380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Sonne 24"/>
          <p:cNvSpPr/>
          <p:nvPr/>
        </p:nvSpPr>
        <p:spPr>
          <a:xfrm>
            <a:off x="2663904" y="3393104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Sonne 25"/>
          <p:cNvSpPr/>
          <p:nvPr/>
        </p:nvSpPr>
        <p:spPr>
          <a:xfrm>
            <a:off x="3671952" y="2444876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Sonne 26"/>
          <p:cNvSpPr/>
          <p:nvPr/>
        </p:nvSpPr>
        <p:spPr>
          <a:xfrm>
            <a:off x="3659162" y="3393104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Sonne 28"/>
          <p:cNvSpPr/>
          <p:nvPr/>
        </p:nvSpPr>
        <p:spPr>
          <a:xfrm>
            <a:off x="4104064" y="1952880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Sonne 30"/>
          <p:cNvSpPr/>
          <p:nvPr/>
        </p:nvSpPr>
        <p:spPr>
          <a:xfrm>
            <a:off x="4104128" y="2915604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Sonne 32"/>
          <p:cNvSpPr/>
          <p:nvPr/>
        </p:nvSpPr>
        <p:spPr>
          <a:xfrm>
            <a:off x="5112176" y="1967376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Sonne 33"/>
          <p:cNvSpPr/>
          <p:nvPr/>
        </p:nvSpPr>
        <p:spPr>
          <a:xfrm>
            <a:off x="5099386" y="2915604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Sonne 35"/>
          <p:cNvSpPr/>
          <p:nvPr/>
        </p:nvSpPr>
        <p:spPr>
          <a:xfrm>
            <a:off x="4608120" y="2430381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Sonne 37"/>
          <p:cNvSpPr/>
          <p:nvPr/>
        </p:nvSpPr>
        <p:spPr>
          <a:xfrm>
            <a:off x="4608184" y="3393105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Sonne 38"/>
          <p:cNvSpPr/>
          <p:nvPr/>
        </p:nvSpPr>
        <p:spPr>
          <a:xfrm>
            <a:off x="5616232" y="2444877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Sonne 39"/>
          <p:cNvSpPr/>
          <p:nvPr/>
        </p:nvSpPr>
        <p:spPr>
          <a:xfrm>
            <a:off x="5603442" y="3393105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Sonne 40"/>
          <p:cNvSpPr/>
          <p:nvPr/>
        </p:nvSpPr>
        <p:spPr>
          <a:xfrm>
            <a:off x="6048280" y="1952880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Sonne 42"/>
          <p:cNvSpPr/>
          <p:nvPr/>
        </p:nvSpPr>
        <p:spPr>
          <a:xfrm>
            <a:off x="6048216" y="2888984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Sonne 43"/>
          <p:cNvSpPr/>
          <p:nvPr/>
        </p:nvSpPr>
        <p:spPr>
          <a:xfrm>
            <a:off x="2159784" y="3882663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Sonne 46"/>
          <p:cNvSpPr/>
          <p:nvPr/>
        </p:nvSpPr>
        <p:spPr>
          <a:xfrm>
            <a:off x="3167896" y="3897159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Sonne 47"/>
          <p:cNvSpPr/>
          <p:nvPr/>
        </p:nvSpPr>
        <p:spPr>
          <a:xfrm>
            <a:off x="4104064" y="3882664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Sonne 48"/>
          <p:cNvSpPr/>
          <p:nvPr/>
        </p:nvSpPr>
        <p:spPr>
          <a:xfrm>
            <a:off x="5112176" y="3897160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Sonne 49"/>
          <p:cNvSpPr/>
          <p:nvPr/>
        </p:nvSpPr>
        <p:spPr>
          <a:xfrm>
            <a:off x="6048280" y="3882664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Sonne 53"/>
          <p:cNvSpPr/>
          <p:nvPr/>
        </p:nvSpPr>
        <p:spPr>
          <a:xfrm>
            <a:off x="7219783" y="1979499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Sonne 54"/>
          <p:cNvSpPr/>
          <p:nvPr/>
        </p:nvSpPr>
        <p:spPr>
          <a:xfrm>
            <a:off x="7219719" y="2915603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Sonne 55"/>
          <p:cNvSpPr/>
          <p:nvPr/>
        </p:nvSpPr>
        <p:spPr>
          <a:xfrm>
            <a:off x="7219783" y="3909283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Sonne 56"/>
          <p:cNvSpPr/>
          <p:nvPr/>
        </p:nvSpPr>
        <p:spPr>
          <a:xfrm>
            <a:off x="971664" y="2005789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Sonne 57"/>
          <p:cNvSpPr/>
          <p:nvPr/>
        </p:nvSpPr>
        <p:spPr>
          <a:xfrm>
            <a:off x="971600" y="2941893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Sonne 58"/>
          <p:cNvSpPr/>
          <p:nvPr/>
        </p:nvSpPr>
        <p:spPr>
          <a:xfrm>
            <a:off x="971664" y="3935573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Sonne 59"/>
          <p:cNvSpPr/>
          <p:nvPr/>
        </p:nvSpPr>
        <p:spPr>
          <a:xfrm>
            <a:off x="287640" y="4509120"/>
            <a:ext cx="1044000" cy="9720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5" name="Gerade Verbindung 34"/>
          <p:cNvCxnSpPr/>
          <p:nvPr/>
        </p:nvCxnSpPr>
        <p:spPr>
          <a:xfrm>
            <a:off x="971600" y="1825661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rapezoid 27"/>
          <p:cNvSpPr/>
          <p:nvPr/>
        </p:nvSpPr>
        <p:spPr>
          <a:xfrm rot="5400000">
            <a:off x="-862330" y="2396336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1" name="Gerade Verbindung 60"/>
          <p:cNvCxnSpPr/>
          <p:nvPr/>
        </p:nvCxnSpPr>
        <p:spPr>
          <a:xfrm flipV="1">
            <a:off x="384758" y="3913892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>
            <a:off x="999941" y="3913892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999941" y="1825660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84758" y="146562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>
            <a:off x="999941" y="182566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6" name="Tabelle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627113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576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051724" y="1896660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Flussdiagramm: Manuelle Verarbeitung 4"/>
          <p:cNvSpPr/>
          <p:nvPr/>
        </p:nvSpPr>
        <p:spPr>
          <a:xfrm rot="5400000">
            <a:off x="5220072" y="2545741"/>
            <a:ext cx="5616624" cy="1728192"/>
          </a:xfrm>
          <a:prstGeom prst="flowChartManualOperation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40"/>
            <a:ext cx="5616624" cy="1728193"/>
          </a:xfrm>
          <a:prstGeom prst="flowChartManualOperation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</a:extLst>
            </a:blip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5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3"/>
            <a:ext cx="8568953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5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5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290156"/>
            <a:ext cx="856895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dirty="0" smtClean="0"/>
              <a:t>Dunkle Wände drängen zusammen und lassen den Raum enger wirken</a:t>
            </a:r>
            <a:r>
              <a:rPr lang="de-DE" sz="1400" dirty="0" smtClean="0"/>
              <a:t>.</a:t>
            </a:r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6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3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3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1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1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1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6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5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6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589394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777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lussdiagramm: Manuelle Verarbeitung 21"/>
          <p:cNvSpPr/>
          <p:nvPr/>
        </p:nvSpPr>
        <p:spPr>
          <a:xfrm rot="5400000">
            <a:off x="5534527" y="2807351"/>
            <a:ext cx="4987715" cy="1728192"/>
          </a:xfrm>
          <a:prstGeom prst="flowChartManualOperat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lussdiagramm: Manuelle Verarbeitung 5"/>
          <p:cNvSpPr/>
          <p:nvPr/>
        </p:nvSpPr>
        <p:spPr>
          <a:xfrm rot="16200000">
            <a:off x="-1620685" y="2545739"/>
            <a:ext cx="5616624" cy="1728193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21" name="Flussdiagramm: Manuelle Verarbeitung 20"/>
          <p:cNvSpPr/>
          <p:nvPr/>
        </p:nvSpPr>
        <p:spPr>
          <a:xfrm rot="16200000">
            <a:off x="-1342236" y="2843353"/>
            <a:ext cx="5059724" cy="1728193"/>
          </a:xfrm>
          <a:prstGeom prst="flowChartManualOperation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>
              <a:noFill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051724" y="1896659"/>
            <a:ext cx="5112568" cy="3024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Flussdiagramm: Manuelle Verarbeitung 2"/>
          <p:cNvSpPr/>
          <p:nvPr/>
        </p:nvSpPr>
        <p:spPr>
          <a:xfrm>
            <a:off x="323528" y="601524"/>
            <a:ext cx="8568952" cy="1296144"/>
          </a:xfrm>
          <a:prstGeom prst="flowChartManualOperat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lussdiagramm: Manuelle Verarbeitung 3"/>
          <p:cNvSpPr/>
          <p:nvPr/>
        </p:nvSpPr>
        <p:spPr>
          <a:xfrm rot="10800000">
            <a:off x="323526" y="4922002"/>
            <a:ext cx="8568953" cy="1296144"/>
          </a:xfrm>
          <a:prstGeom prst="flowChartManualOperation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V="1">
            <a:off x="323526" y="4922004"/>
            <a:ext cx="1728194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>
            <a:off x="2051723" y="4922004"/>
            <a:ext cx="5112565" cy="0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323530" y="6321514"/>
            <a:ext cx="8568950" cy="3231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500" dirty="0" smtClean="0"/>
              <a:t>Eine Borte, bzw. nicht bis ganz nach oben streichen oder tapezieren lässt einen Raum niedriger wirken</a:t>
            </a:r>
            <a:r>
              <a:rPr lang="de-DE" sz="1400" dirty="0" smtClean="0"/>
              <a:t>.</a:t>
            </a:r>
            <a:endParaRPr lang="de-DE" sz="1400" dirty="0"/>
          </a:p>
        </p:txBody>
      </p:sp>
      <p:sp>
        <p:nvSpPr>
          <p:cNvPr id="28" name="Trapezoid 27"/>
          <p:cNvSpPr/>
          <p:nvPr/>
        </p:nvSpPr>
        <p:spPr>
          <a:xfrm rot="5400000">
            <a:off x="-862330" y="2396335"/>
            <a:ext cx="3384376" cy="946882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0" name="Gerade Verbindung 29"/>
          <p:cNvCxnSpPr/>
          <p:nvPr/>
        </p:nvCxnSpPr>
        <p:spPr>
          <a:xfrm flipV="1">
            <a:off x="356417" y="3913892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971600" y="3913892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971600" y="1825660"/>
            <a:ext cx="0" cy="20882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>
            <a:off x="356417" y="1465620"/>
            <a:ext cx="615183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>
          <a:xfrm>
            <a:off x="971600" y="1825660"/>
            <a:ext cx="3316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Trapezoid 44"/>
          <p:cNvSpPr/>
          <p:nvPr/>
        </p:nvSpPr>
        <p:spPr>
          <a:xfrm rot="16200000">
            <a:off x="6248881" y="3533155"/>
            <a:ext cx="4752527" cy="473441"/>
          </a:xfrm>
          <a:prstGeom prst="trapezoid">
            <a:avLst>
              <a:gd name="adj" fmla="val 65358"/>
            </a:avLst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1" name="Gerade Verbindung 10"/>
          <p:cNvCxnSpPr/>
          <p:nvPr/>
        </p:nvCxnSpPr>
        <p:spPr>
          <a:xfrm>
            <a:off x="7164288" y="4922004"/>
            <a:ext cx="1728192" cy="1296143"/>
          </a:xfrm>
          <a:prstGeom prst="line">
            <a:avLst/>
          </a:prstGeom>
          <a:ln w="1016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Diagonaler Streifen 45"/>
          <p:cNvSpPr/>
          <p:nvPr/>
        </p:nvSpPr>
        <p:spPr>
          <a:xfrm>
            <a:off x="8460432" y="3769875"/>
            <a:ext cx="164712" cy="45719"/>
          </a:xfrm>
          <a:prstGeom prst="diagStri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2051720" y="2204865"/>
            <a:ext cx="5112568" cy="266429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" name="Gerade Verbindung 7"/>
          <p:cNvCxnSpPr/>
          <p:nvPr/>
        </p:nvCxnSpPr>
        <p:spPr>
          <a:xfrm flipH="1">
            <a:off x="8892479" y="601524"/>
            <a:ext cx="2" cy="8640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308344" y="1095153"/>
            <a:ext cx="1743376" cy="1109711"/>
          </a:xfrm>
          <a:prstGeom prst="line">
            <a:avLst/>
          </a:prstGeom>
          <a:ln w="889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Gerade Verbindung 28"/>
          <p:cNvCxnSpPr/>
          <p:nvPr/>
        </p:nvCxnSpPr>
        <p:spPr>
          <a:xfrm>
            <a:off x="2051720" y="2204864"/>
            <a:ext cx="5112568" cy="1"/>
          </a:xfrm>
          <a:prstGeom prst="line">
            <a:avLst/>
          </a:prstGeom>
          <a:ln w="889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V="1">
            <a:off x="7164292" y="1124744"/>
            <a:ext cx="1713894" cy="1088446"/>
          </a:xfrm>
          <a:prstGeom prst="line">
            <a:avLst/>
          </a:prstGeom>
          <a:ln w="889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6" name="Tabel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143642"/>
              </p:ext>
            </p:extLst>
          </p:nvPr>
        </p:nvGraphicFramePr>
        <p:xfrm>
          <a:off x="282135" y="44624"/>
          <a:ext cx="8682353" cy="476749"/>
        </p:xfrm>
        <a:graphic>
          <a:graphicData uri="http://schemas.openxmlformats.org/drawingml/2006/table">
            <a:tbl>
              <a:tblPr firstRow="1" firstCol="1" bandRow="1"/>
              <a:tblGrid>
                <a:gridCol w="662920"/>
                <a:gridCol w="954627"/>
                <a:gridCol w="4915263"/>
                <a:gridCol w="2149543"/>
              </a:tblGrid>
              <a:tr h="184649">
                <a:tc gridSpan="2"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Lernfeld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LF 7</a:t>
                      </a:r>
                      <a:endParaRPr lang="de-DE" sz="500" dirty="0">
                        <a:effectLst/>
                        <a:latin typeface="Source Sans Pro"/>
                        <a:ea typeface="Calibri"/>
                        <a:cs typeface="Arial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ts val="800"/>
                        </a:lnSpc>
                        <a:spcBef>
                          <a:spcPts val="200"/>
                        </a:spcBef>
                        <a:spcAft>
                          <a:spcPts val="300"/>
                        </a:spcAft>
                      </a:pPr>
                      <a:r>
                        <a:rPr lang="de-DE" sz="700" dirty="0">
                          <a:effectLst/>
                          <a:latin typeface="Arial"/>
                          <a:ea typeface="Calibri"/>
                          <a:cs typeface="Arial"/>
                        </a:rPr>
                        <a:t>Titel </a:t>
                      </a:r>
                      <a:r>
                        <a:rPr lang="de-DE" sz="7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Lernsituation 7.1 </a:t>
                      </a:r>
                      <a:r>
                        <a:rPr lang="de-DE" sz="7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– BPK – </a:t>
                      </a:r>
                      <a:r>
                        <a:rPr lang="de-DE" sz="900" b="1" dirty="0" smtClean="0">
                          <a:effectLst/>
                          <a:latin typeface="Arial"/>
                          <a:ea typeface="Calibri"/>
                          <a:cs typeface="Arial"/>
                        </a:rPr>
                        <a:t>Raumzeichnung</a:t>
                      </a:r>
                      <a:r>
                        <a:rPr lang="de-DE" sz="7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de-DE" sz="9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7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Hauswirtschaft und Ernährung</a:t>
                      </a:r>
                      <a:endParaRPr lang="de-DE" sz="800" b="1" dirty="0"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14857" marR="14857" marT="1485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407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BPK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Klasse</a:t>
                      </a:r>
                      <a:endParaRPr lang="de-DE" sz="800" b="1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de-DE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2BFH 2</a:t>
                      </a:r>
                      <a:endParaRPr lang="de-DE" sz="80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Name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de-DE" sz="900" b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Datum</a:t>
                      </a:r>
                      <a:endParaRPr lang="de-DE" sz="800" b="1" dirty="0">
                        <a:solidFill>
                          <a:srgbClr val="000000"/>
                        </a:solidFill>
                        <a:effectLst/>
                        <a:latin typeface="Source Sans Pro"/>
                        <a:ea typeface="Times New Roman"/>
                        <a:cs typeface="Times New Roman"/>
                      </a:endParaRPr>
                    </a:p>
                  </a:txBody>
                  <a:tcPr marL="57305" marR="57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1094505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Microsoft Office PowerPoint</Application>
  <PresentationFormat>Bildschirmpräsentation (4:3)</PresentationFormat>
  <Paragraphs>150</Paragraphs>
  <Slides>16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Eisenhauer Heike</dc:creator>
  <cp:lastModifiedBy>Barbian, Markus (LS)</cp:lastModifiedBy>
  <cp:revision>54</cp:revision>
  <cp:lastPrinted>2018-07-31T11:26:53Z</cp:lastPrinted>
  <dcterms:created xsi:type="dcterms:W3CDTF">2017-10-20T13:54:39Z</dcterms:created>
  <dcterms:modified xsi:type="dcterms:W3CDTF">2018-11-30T09:00:08Z</dcterms:modified>
</cp:coreProperties>
</file>