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4"/>
  </p:sldMasterIdLst>
  <p:notesMasterIdLst>
    <p:notesMasterId r:id="rId28"/>
  </p:notesMasterIdLst>
  <p:sldIdLst>
    <p:sldId id="267" r:id="rId5"/>
    <p:sldId id="256" r:id="rId6"/>
    <p:sldId id="258" r:id="rId7"/>
    <p:sldId id="259" r:id="rId8"/>
    <p:sldId id="260" r:id="rId9"/>
    <p:sldId id="261" r:id="rId10"/>
    <p:sldId id="268" r:id="rId11"/>
    <p:sldId id="263" r:id="rId12"/>
    <p:sldId id="271" r:id="rId13"/>
    <p:sldId id="272" r:id="rId14"/>
    <p:sldId id="264" r:id="rId15"/>
    <p:sldId id="273" r:id="rId16"/>
    <p:sldId id="275" r:id="rId17"/>
    <p:sldId id="274" r:id="rId18"/>
    <p:sldId id="276" r:id="rId19"/>
    <p:sldId id="277" r:id="rId20"/>
    <p:sldId id="265" r:id="rId21"/>
    <p:sldId id="266" r:id="rId22"/>
    <p:sldId id="278" r:id="rId23"/>
    <p:sldId id="281" r:id="rId24"/>
    <p:sldId id="269" r:id="rId25"/>
    <p:sldId id="262" r:id="rId26"/>
    <p:sldId id="280" r:id="rId27"/>
  </p:sldIdLst>
  <p:sldSz cx="24479250" cy="13679488"/>
  <p:notesSz cx="6858000" cy="9144000"/>
  <p:embeddedFontLst>
    <p:embeddedFont>
      <p:font typeface="Arial Black" panose="020B0A04020102020204" pitchFamily="34" charset="0"/>
      <p:bold r:id="rId29"/>
    </p:embeddedFont>
    <p:embeddedFont>
      <p:font typeface="Bahnschrift" panose="020B0502040204020203" pitchFamily="34" charset="0"/>
      <p:regular r:id="rId30"/>
      <p:bold r:id="rId31"/>
    </p:embeddedFont>
    <p:embeddedFont>
      <p:font typeface="Bahnschrift bold" panose="020B0502040204020203" pitchFamily="34" charset="0"/>
      <p:bold r:id="rId32"/>
    </p:embeddedFont>
    <p:embeddedFont>
      <p:font typeface="Bahnschrift Condensed" panose="020B0502040204020203" pitchFamily="34" charset="0"/>
      <p:regular r:id="rId33"/>
      <p:bold r:id="rId34"/>
    </p:embeddedFont>
    <p:embeddedFont>
      <p:font typeface="Bahnschrift Light" panose="020B0502040204020203" pitchFamily="34" charset="0"/>
      <p:regular r:id="rId35"/>
    </p:embeddedFont>
    <p:embeddedFont>
      <p:font typeface="Bahnschrift Light Condensed" panose="020B0502040204020203" pitchFamily="34" charset="0"/>
      <p:regular r:id="rId36"/>
    </p:embeddedFont>
    <p:embeddedFont>
      <p:font typeface="Bahnschrift Light SemiCondensed" panose="020B0502040204020203" pitchFamily="34" charset="0"/>
      <p:regular r:id="rId37"/>
    </p:embeddedFont>
    <p:embeddedFont>
      <p:font typeface="Bahnschrift SemiBold" panose="020B0502040204020203" pitchFamily="34" charset="0"/>
      <p:bold r:id="rId38"/>
    </p:embeddedFont>
    <p:embeddedFont>
      <p:font typeface="Bahnschrift SemiBold Condensed" panose="020B0502040204020203" pitchFamily="34" charset="0"/>
      <p:bold r:id="rId39"/>
    </p:embeddedFont>
    <p:embeddedFont>
      <p:font typeface="Bahnschrift SemiBold SemiConden" panose="020B0502040204020203" pitchFamily="34" charset="0"/>
      <p:bold r:id="rId40"/>
    </p:embeddedFont>
    <p:embeddedFont>
      <p:font typeface="Bahnschrift SemiLight SemiConde" panose="020B0502040204020203" pitchFamily="34" charset="0"/>
      <p:regular r:id="rId41"/>
    </p:embeddedFont>
    <p:embeddedFont>
      <p:font typeface="Calibri" panose="020F0502020204030204" pitchFamily="34" charset="0"/>
      <p:regular r:id="rId42"/>
      <p:bold r:id="rId43"/>
      <p:italic r:id="rId44"/>
      <p:boldItalic r:id="rId45"/>
    </p:embeddedFont>
    <p:embeddedFont>
      <p:font typeface="Calibri Light" panose="020F0302020204030204" pitchFamily="34" charset="0"/>
      <p:regular r:id="rId46"/>
      <p:italic r:id="rId47"/>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08" userDrawn="1">
          <p15:clr>
            <a:srgbClr val="A4A3A4"/>
          </p15:clr>
        </p15:guide>
        <p15:guide id="2" pos="771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1068F3A-5C60-9CC2-C778-081261C193B7}" name="CARSTENS Jana Alvara (COMM-EXT)" initials="CJA(E" userId="S::Jana-Alvara.CARSTENS@ext.ec.europa.eu::5f7b5ece-851c-427a-9056-a1add3940a7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7559E"/>
    <a:srgbClr val="243C7C"/>
    <a:srgbClr val="E6483C"/>
    <a:srgbClr val="5E91C8"/>
    <a:srgbClr val="F3CA57"/>
    <a:srgbClr val="F49B3D"/>
    <a:srgbClr val="18B6C1"/>
    <a:srgbClr val="FFFFFF"/>
    <a:srgbClr val="901B12"/>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944" autoAdjust="0"/>
    <p:restoredTop sz="69344" autoAdjust="0"/>
  </p:normalViewPr>
  <p:slideViewPr>
    <p:cSldViewPr snapToGrid="0">
      <p:cViewPr varScale="1">
        <p:scale>
          <a:sx n="40" d="100"/>
          <a:sy n="40" d="100"/>
        </p:scale>
        <p:origin x="1380" y="1464"/>
      </p:cViewPr>
      <p:guideLst>
        <p:guide orient="horz" pos="4308"/>
        <p:guide pos="7710"/>
      </p:guideLst>
    </p:cSldViewPr>
  </p:slideViewPr>
  <p:outlineViewPr>
    <p:cViewPr>
      <p:scale>
        <a:sx n="33" d="100"/>
        <a:sy n="33" d="100"/>
      </p:scale>
      <p:origin x="0" y="-4524"/>
    </p:cViewPr>
  </p:outlin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11.fntdata"/><Relationship Id="rId21" Type="http://schemas.openxmlformats.org/officeDocument/2006/relationships/slide" Target="slides/slide17.xml"/><Relationship Id="rId34" Type="http://schemas.openxmlformats.org/officeDocument/2006/relationships/font" Target="fonts/font6.fntdata"/><Relationship Id="rId42" Type="http://schemas.openxmlformats.org/officeDocument/2006/relationships/font" Target="fonts/font14.fntdata"/><Relationship Id="rId47" Type="http://schemas.openxmlformats.org/officeDocument/2006/relationships/font" Target="fonts/font19.fntdata"/><Relationship Id="rId50"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font" Target="fonts/font1.fntdata"/><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font" Target="fonts/font12.fntdata"/><Relationship Id="rId45" Type="http://schemas.openxmlformats.org/officeDocument/2006/relationships/font" Target="fonts/font17.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36" Type="http://schemas.openxmlformats.org/officeDocument/2006/relationships/font" Target="fonts/font8.fntdata"/><Relationship Id="rId49"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3.fntdata"/><Relationship Id="rId44" Type="http://schemas.openxmlformats.org/officeDocument/2006/relationships/font" Target="fonts/font16.fntdata"/><Relationship Id="rId52"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font" Target="fonts/font15.fntdata"/><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5.fntdata"/><Relationship Id="rId38" Type="http://schemas.openxmlformats.org/officeDocument/2006/relationships/font" Target="fonts/font10.fntdata"/><Relationship Id="rId46" Type="http://schemas.openxmlformats.org/officeDocument/2006/relationships/font" Target="fonts/font18.fntdata"/><Relationship Id="rId20" Type="http://schemas.openxmlformats.org/officeDocument/2006/relationships/slide" Target="slides/slide16.xml"/><Relationship Id="rId41" Type="http://schemas.openxmlformats.org/officeDocument/2006/relationships/font" Target="fonts/font13.fntdata"/><Relationship Id="rId1" Type="http://schemas.openxmlformats.org/officeDocument/2006/relationships/customXml" Target="../customXml/item1.xml"/><Relationship Id="rId6"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54FF24C-E24C-4DC9-9FA4-E8B5DA3DAE21}" type="datetimeFigureOut">
              <a:rPr lang="en-IE" smtClean="0"/>
              <a:t>08/05/2024</a:t>
            </a:fld>
            <a:endParaRPr lang="en-IE"/>
          </a:p>
        </p:txBody>
      </p:sp>
      <p:sp>
        <p:nvSpPr>
          <p:cNvPr id="4" name="Slide Image Placeholder 3"/>
          <p:cNvSpPr>
            <a:spLocks noGrp="1" noRot="1" noChangeAspect="1"/>
          </p:cNvSpPr>
          <p:nvPr>
            <p:ph type="sldImg" idx="2"/>
          </p:nvPr>
        </p:nvSpPr>
        <p:spPr>
          <a:xfrm>
            <a:off x="668338" y="1143000"/>
            <a:ext cx="5521325" cy="30861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9A42D71-CC78-4B06-AD71-D748A717705B}" type="slidenum">
              <a:rPr lang="en-IE" smtClean="0"/>
              <a:t>‹#›</a:t>
            </a:fld>
            <a:endParaRPr lang="en-IE"/>
          </a:p>
        </p:txBody>
      </p:sp>
    </p:spTree>
    <p:extLst>
      <p:ext uri="{BB962C8B-B14F-4D97-AF65-F5344CB8AC3E}">
        <p14:creationId xmlns:p14="http://schemas.microsoft.com/office/powerpoint/2010/main" val="5475622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europarl.europa.eu/external/html/euenlargement/default_de.htm"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ec.europa.eu/eurostat/de/data/database"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european-union.europa.eu/principles-countries-history/history-eu_de"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ec.europa.eu/eurostat/web/interactive-publications/demography-2023#expandable-example-content" TargetMode="External"/><Relationship Id="rId7" Type="http://schemas.openxmlformats.org/officeDocument/2006/relationships/hyperlink" Target="https://ec.europa.eu/eurostat/web/interactive-publications/demography-2023" TargetMode="External"/><Relationship Id="rId2" Type="http://schemas.openxmlformats.org/officeDocument/2006/relationships/slide" Target="../slides/slide3.xml"/><Relationship Id="rId1" Type="http://schemas.openxmlformats.org/officeDocument/2006/relationships/notesMaster" Target="../notesMasters/notesMaster1.xml"/><Relationship Id="rId6" Type="http://schemas.openxmlformats.org/officeDocument/2006/relationships/hyperlink" Target="https://ec.europa.eu/eurostat/statistics-explained/index.php?title=Foreign_language_skills_statistics" TargetMode="External"/><Relationship Id="rId5" Type="http://schemas.openxmlformats.org/officeDocument/2006/relationships/hyperlink" Target="https://ec.europa.eu/eurostat/statistics-explained/index.php?title=Urban-rural_Europe_-_introduction#Introduction_to_territorial_typologies" TargetMode="External"/><Relationship Id="rId4" Type="http://schemas.openxmlformats.org/officeDocument/2006/relationships/hyperlink" Target="https://europa.eu/eurobarometer/surveys/detail/2693" TargetMode="External"/></Relationships>
</file>

<file path=ppt/notesSlides/_rels/notesSlide4.xml.rels><?xml version="1.0" encoding="UTF-8" standalone="yes"?>
<Relationships xmlns="http://schemas.openxmlformats.org/package/2006/relationships"><Relationship Id="rId8" Type="http://schemas.openxmlformats.org/officeDocument/2006/relationships/hyperlink" Target="https://eur-lex.europa.eu/browse/summaries.html?locale=de" TargetMode="External"/><Relationship Id="rId3" Type="http://schemas.openxmlformats.org/officeDocument/2006/relationships/hyperlink" Target="https://eur-lex.europa.eu/legal-content/DE/TXT/?uri=CELEX:01958R0001-20130701" TargetMode="External"/><Relationship Id="rId7" Type="http://schemas.openxmlformats.org/officeDocument/2006/relationships/hyperlink" Target="https://eur-lex.europa.eu/homepage.html?locale=de" TargetMode="External"/><Relationship Id="rId2" Type="http://schemas.openxmlformats.org/officeDocument/2006/relationships/slide" Target="../slides/slide4.xml"/><Relationship Id="rId1" Type="http://schemas.openxmlformats.org/officeDocument/2006/relationships/notesMaster" Target="../notesMasters/notesMaster1.xml"/><Relationship Id="rId6" Type="http://schemas.openxmlformats.org/officeDocument/2006/relationships/hyperlink" Target="http://www.europarl.europa.eu/aboutparliament/de/20150201PVL00013/Multilingualism" TargetMode="External"/><Relationship Id="rId5" Type="http://schemas.openxmlformats.org/officeDocument/2006/relationships/hyperlink" Target="https://european-union.europa.eu/institutions-law-budget/institutions-and-bodies/institutions-and-bodies-profiles/council-european-union_de" TargetMode="External"/><Relationship Id="rId4" Type="http://schemas.openxmlformats.org/officeDocument/2006/relationships/hyperlink" Target="https://european-union.europa.eu/institutions-law-budget/institutions-and-bodies/institutions-and-bodies-profiles/european-council_de" TargetMode="Externa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europa.eu/european-union/about-eu/history/eu-pioneers_de" TargetMode="External"/><Relationship Id="rId7" Type="http://schemas.openxmlformats.org/officeDocument/2006/relationships/hyperlink" Target="https://european-union.europa.eu/principles-countries-history/symbols/europe-day_de" TargetMode="External"/><Relationship Id="rId2" Type="http://schemas.openxmlformats.org/officeDocument/2006/relationships/slide" Target="../slides/slide5.xml"/><Relationship Id="rId1" Type="http://schemas.openxmlformats.org/officeDocument/2006/relationships/notesMaster" Target="../notesMasters/notesMaster1.xml"/><Relationship Id="rId6" Type="http://schemas.openxmlformats.org/officeDocument/2006/relationships/hyperlink" Target="https://european-union.europa.eu/principles-countries-history/history-eu/1945-59/schuman-declaration-may-1950_de" TargetMode="External"/><Relationship Id="rId5" Type="http://schemas.openxmlformats.org/officeDocument/2006/relationships/hyperlink" Target="https://www.karlspreis.de/de/karlspreis/entstehungsgeschichte" TargetMode="External"/><Relationship Id="rId4" Type="http://schemas.openxmlformats.org/officeDocument/2006/relationships/hyperlink" Target="https://european-union.europa.eu/institutions-law-budget/institutions-and-bodies/search-all-eu-institutions-and-bodies/european-parliament_de"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In dieser Präsentation </a:t>
            </a:r>
            <a:r>
              <a:rPr lang="de-DE" sz="1800" noProof="0">
                <a:effectLst/>
                <a:latin typeface="Calibri Light" panose="020F0302020204030204" pitchFamily="34" charset="0"/>
                <a:ea typeface="Calibri" panose="020F0502020204030204" pitchFamily="34" charset="0"/>
                <a:cs typeface="Times New Roman" panose="02020603050405020304" pitchFamily="18" charset="0"/>
              </a:rPr>
              <a:t>geht</a:t>
            </a: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es darum, kurz zu erklären, was die EU ist, in einzelne EU-Themen einzutauchen und zu sehen, wie sie sich im Laufe der Jahre verändert und weiterentwickelt hat.</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Vorweg sei gesagt, dass die EU zwar grob als Organisation bezeichnet werden kann, jedoch insgesamt etwas komplexer ist.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Die Europäische Union ist weder eine internationale noch eine zwischenstaatliche Organisation im engeren Sinne.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Die Europäischen Union ist deswegen einzigartig, da sie keine Organisation an sich ist, sondern aus Organen, Ämtern und Gremien besteht, die für dieselben Ziele und unter gleicher Flagge arbeiten.</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Der Grundstein dafür wurde von ihren Gründungsmitgliedern gelegt, die sich mit ihren Zielen und Visionen vereinten.</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Das europäische Einigungswerk, das aus den Trümmern des Zweiten Weltkriegs hervorgegangen ist, sollte in erster Linie den Frieden dadurch sichern, dass die Mittel zur Herstellung von Kriegswaffen (Kohle und Stahl) unter eine gemeinsame Kontrolle gestellt wurden. Im Laufe der Jahrzehnte haben die Mitgliedstaaten ihre Zusammenarbeit ausgebaut, ihre Ressourcen gebündelt und ihre Souveränität punktuell aufgegeben, um Probleme gemeinsam zu lösen. Und so ist es geblieben – denken wir nur an Themen wie Klimawandel, internationalen Handel oder unsere digitale Gesellschaft!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1</a:t>
            </a:fld>
            <a:endParaRPr lang="en-IE"/>
          </a:p>
        </p:txBody>
      </p:sp>
    </p:spTree>
    <p:extLst>
      <p:ext uri="{BB962C8B-B14F-4D97-AF65-F5344CB8AC3E}">
        <p14:creationId xmlns:p14="http://schemas.microsoft.com/office/powerpoint/2010/main" val="21940305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[Anregung für Referent(</a:t>
            </a:r>
            <a:r>
              <a:rPr lang="de-DE" sz="1800" noProof="0" dirty="0" err="1">
                <a:effectLst/>
                <a:latin typeface="Calibri Light" panose="020F0302020204030204" pitchFamily="34" charset="0"/>
                <a:ea typeface="Calibri" panose="020F0502020204030204" pitchFamily="34" charset="0"/>
                <a:cs typeface="Times New Roman" panose="02020603050405020304" pitchFamily="18" charset="0"/>
              </a:rPr>
              <a:t>inn</a:t>
            </a: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)en: das Publikum nach persönlichen Geschichten oder Erinnerungen zum EU-Beitritt des eigenen Landes befragen].</a:t>
            </a:r>
            <a:endParaRPr lang="de-DE" noProof="0" dirty="0"/>
          </a:p>
        </p:txBody>
      </p:sp>
      <p:sp>
        <p:nvSpPr>
          <p:cNvPr id="4" name="Slide Number Placeholder 3"/>
          <p:cNvSpPr>
            <a:spLocks noGrp="1"/>
          </p:cNvSpPr>
          <p:nvPr>
            <p:ph type="sldNum" sz="quarter" idx="5"/>
          </p:nvPr>
        </p:nvSpPr>
        <p:spPr/>
        <p:txBody>
          <a:bodyPr/>
          <a:lstStyle/>
          <a:p>
            <a:fld id="{99A42D71-CC78-4B06-AD71-D748A717705B}" type="slidenum">
              <a:rPr lang="en-IE" smtClean="0"/>
              <a:t>10</a:t>
            </a:fld>
            <a:endParaRPr lang="en-IE"/>
          </a:p>
        </p:txBody>
      </p:sp>
    </p:spTree>
    <p:extLst>
      <p:ext uri="{BB962C8B-B14F-4D97-AF65-F5344CB8AC3E}">
        <p14:creationId xmlns:p14="http://schemas.microsoft.com/office/powerpoint/2010/main" val="2122684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99A42D71-CC78-4B06-AD71-D748A717705B}" type="slidenum">
              <a:rPr lang="en-IE" smtClean="0"/>
              <a:t>12</a:t>
            </a:fld>
            <a:endParaRPr lang="en-IE"/>
          </a:p>
        </p:txBody>
      </p:sp>
    </p:spTree>
    <p:extLst>
      <p:ext uri="{BB962C8B-B14F-4D97-AF65-F5344CB8AC3E}">
        <p14:creationId xmlns:p14="http://schemas.microsoft.com/office/powerpoint/2010/main" val="26808860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99A42D71-CC78-4B06-AD71-D748A717705B}" type="slidenum">
              <a:rPr lang="en-IE" smtClean="0"/>
              <a:t>13</a:t>
            </a:fld>
            <a:endParaRPr lang="en-IE"/>
          </a:p>
        </p:txBody>
      </p:sp>
    </p:spTree>
    <p:extLst>
      <p:ext uri="{BB962C8B-B14F-4D97-AF65-F5344CB8AC3E}">
        <p14:creationId xmlns:p14="http://schemas.microsoft.com/office/powerpoint/2010/main" val="36458526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Zehn Länder traten der EU am 1. Mai 2004 bei:</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Tschechische Republik</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Estland</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Zypern</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Lettland</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Litauen</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Ungarn</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Malta</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Polen</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Slowenien</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Slowakei</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u="none" strike="noStrike"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u="sng" noProof="0" dirty="0">
                <a:effectLst/>
                <a:latin typeface="Calibri Light" panose="020F0302020204030204" pitchFamily="34" charset="0"/>
                <a:ea typeface="Calibri" panose="020F0502020204030204" pitchFamily="34" charset="0"/>
                <a:cs typeface="Times New Roman" panose="02020603050405020304" pitchFamily="18" charset="0"/>
              </a:rPr>
              <a:t>Achtung der Rechtsstaatlichkeit, eine funktionierende Marktwirtschaft und die Achtung demokratischer Grundsätze</a:t>
            </a: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waren die Voraussetzungen für den Beitritt.</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14</a:t>
            </a:fld>
            <a:endParaRPr lang="en-IE"/>
          </a:p>
        </p:txBody>
      </p:sp>
    </p:spTree>
    <p:extLst>
      <p:ext uri="{BB962C8B-B14F-4D97-AF65-F5344CB8AC3E}">
        <p14:creationId xmlns:p14="http://schemas.microsoft.com/office/powerpoint/2010/main" val="24691122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99A42D71-CC78-4B06-AD71-D748A717705B}" type="slidenum">
              <a:rPr lang="en-IE" smtClean="0"/>
              <a:t>15</a:t>
            </a:fld>
            <a:endParaRPr lang="en-IE"/>
          </a:p>
        </p:txBody>
      </p:sp>
    </p:spTree>
    <p:extLst>
      <p:ext uri="{BB962C8B-B14F-4D97-AF65-F5344CB8AC3E}">
        <p14:creationId xmlns:p14="http://schemas.microsoft.com/office/powerpoint/2010/main" val="18297500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de-DE" sz="1800" dirty="0">
                <a:effectLst/>
                <a:latin typeface="Calibri Light" panose="020F0302020204030204" pitchFamily="34" charset="0"/>
                <a:ea typeface="Calibri" panose="020F0502020204030204" pitchFamily="34" charset="0"/>
                <a:cs typeface="Times New Roman" panose="02020603050405020304" pitchFamily="18" charset="0"/>
              </a:rPr>
              <a:t>Interaktive Karte der </a:t>
            </a: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EU-Erweiterung</a:t>
            </a:r>
            <a:r>
              <a:rPr lang="de-DE" sz="1800" dirty="0">
                <a:effectLst/>
                <a:latin typeface="Calibri Light" panose="020F0302020204030204" pitchFamily="34" charset="0"/>
                <a:ea typeface="Calibri" panose="020F0502020204030204" pitchFamily="34" charset="0"/>
                <a:cs typeface="Times New Roman" panose="02020603050405020304" pitchFamily="18" charset="0"/>
              </a:rPr>
              <a:t> im Laufe der Jahre: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r>
              <a:rPr lang="de-DE" sz="1800"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3"/>
              </a:rPr>
              <a:t>https://www.europarl.europa.eu/external/html/euenlargement/default_de.htm</a:t>
            </a:r>
            <a:endParaRPr lang="en-IE" dirty="0"/>
          </a:p>
        </p:txBody>
      </p:sp>
      <p:sp>
        <p:nvSpPr>
          <p:cNvPr id="4" name="Slide Number Placeholder 3"/>
          <p:cNvSpPr>
            <a:spLocks noGrp="1"/>
          </p:cNvSpPr>
          <p:nvPr>
            <p:ph type="sldNum" sz="quarter" idx="5"/>
          </p:nvPr>
        </p:nvSpPr>
        <p:spPr/>
        <p:txBody>
          <a:bodyPr/>
          <a:lstStyle/>
          <a:p>
            <a:fld id="{99A42D71-CC78-4B06-AD71-D748A717705B}" type="slidenum">
              <a:rPr lang="en-IE" smtClean="0"/>
              <a:t>16</a:t>
            </a:fld>
            <a:endParaRPr lang="en-IE"/>
          </a:p>
        </p:txBody>
      </p:sp>
    </p:spTree>
    <p:extLst>
      <p:ext uri="{BB962C8B-B14F-4D97-AF65-F5344CB8AC3E}">
        <p14:creationId xmlns:p14="http://schemas.microsoft.com/office/powerpoint/2010/main" val="20280470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de-DE" sz="1800" dirty="0">
                <a:effectLst/>
                <a:latin typeface="Calibri Light" panose="020F0302020204030204" pitchFamily="34" charset="0"/>
                <a:ea typeface="Calibri" panose="020F0502020204030204" pitchFamily="34" charset="0"/>
                <a:cs typeface="Times New Roman" panose="02020603050405020304" pitchFamily="18" charset="0"/>
              </a:rPr>
              <a:t>Auch wenn die genannten Länder alle zur EU gehören, sind sie nicht alle Teil des Euro-Währungsgebiets, auch Euro-Zone genannt.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dirty="0">
                <a:effectLst/>
                <a:latin typeface="Calibri Light" panose="020F0302020204030204" pitchFamily="34" charset="0"/>
                <a:ea typeface="Calibri" panose="020F0502020204030204" pitchFamily="34" charset="0"/>
                <a:cs typeface="Times New Roman" panose="02020603050405020304" pitchFamily="18" charset="0"/>
              </a:rPr>
              <a:t>Die Euro-Zone ist das Gebiet der </a:t>
            </a: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EU-Länder</a:t>
            </a:r>
            <a:r>
              <a:rPr lang="de-DE" sz="1800" dirty="0">
                <a:effectLst/>
                <a:latin typeface="Calibri Light" panose="020F0302020204030204" pitchFamily="34" charset="0"/>
                <a:ea typeface="Calibri" panose="020F0502020204030204" pitchFamily="34" charset="0"/>
                <a:cs typeface="Times New Roman" panose="02020603050405020304" pitchFamily="18" charset="0"/>
              </a:rPr>
              <a:t>, die den Euro als Landeswährung verwenden.</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dirty="0">
                <a:effectLst/>
                <a:latin typeface="Calibri Light" panose="020F0302020204030204" pitchFamily="34" charset="0"/>
                <a:ea typeface="Calibri" panose="020F0502020204030204" pitchFamily="34" charset="0"/>
                <a:cs typeface="Times New Roman" panose="02020603050405020304" pitchFamily="18" charset="0"/>
              </a:rPr>
              <a:t>Er ist ein Zeichen </a:t>
            </a:r>
            <a:r>
              <a:rPr lang="de-DE" sz="1800" b="1" dirty="0">
                <a:effectLst/>
                <a:latin typeface="Calibri Light" panose="020F0302020204030204" pitchFamily="34" charset="0"/>
                <a:ea typeface="Calibri" panose="020F0502020204030204" pitchFamily="34" charset="0"/>
                <a:cs typeface="Times New Roman" panose="02020603050405020304" pitchFamily="18" charset="0"/>
              </a:rPr>
              <a:t>europäischer Integration</a:t>
            </a:r>
            <a:r>
              <a:rPr lang="de-DE" sz="1800" dirty="0">
                <a:effectLst/>
                <a:latin typeface="Calibri Light" panose="020F0302020204030204" pitchFamily="34" charset="0"/>
                <a:ea typeface="Calibri" panose="020F0502020204030204" pitchFamily="34" charset="0"/>
                <a:cs typeface="Times New Roman" panose="02020603050405020304" pitchFamily="18" charset="0"/>
              </a:rPr>
              <a:t> und bringt den Bürger(inne)n und Unternehmen viele Vorteile. Als </a:t>
            </a:r>
            <a:r>
              <a:rPr lang="de-DE" sz="1800" b="1" dirty="0">
                <a:effectLst/>
                <a:latin typeface="Calibri Light" panose="020F0302020204030204" pitchFamily="34" charset="0"/>
                <a:ea typeface="Calibri" panose="020F0502020204030204" pitchFamily="34" charset="0"/>
                <a:cs typeface="Times New Roman" panose="02020603050405020304" pitchFamily="18" charset="0"/>
              </a:rPr>
              <a:t>wichtige globale Währung</a:t>
            </a:r>
            <a:r>
              <a:rPr lang="de-DE" sz="1800" dirty="0">
                <a:effectLst/>
                <a:latin typeface="Calibri Light" panose="020F0302020204030204" pitchFamily="34" charset="0"/>
                <a:ea typeface="Calibri" panose="020F0502020204030204" pitchFamily="34" charset="0"/>
                <a:cs typeface="Times New Roman" panose="02020603050405020304" pitchFamily="18" charset="0"/>
              </a:rPr>
              <a:t> bringt der Euro auch einen Mehrwert für die Außenpolitik der EU.</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dirty="0">
                <a:effectLst/>
                <a:latin typeface="Calibri Light" panose="020F0302020204030204" pitchFamily="34" charset="0"/>
                <a:ea typeface="Calibri" panose="020F0502020204030204" pitchFamily="34" charset="0"/>
                <a:cs typeface="Times New Roman" panose="02020603050405020304" pitchFamily="18" charset="0"/>
              </a:rPr>
              <a:t>Dänemark hat als einziges EU-Land beschlossen, den Euro nicht einzuführen. Die Europäische Zentralbank und die Europäische Kommission sind dafür zuständig, den Wert und die Stabilität des Euros aufrechtzuerhalten. Zudem legen sie die Kriterien fest, die die EU-Länder für einen Beitritt in den Euro-Raum erfüllen müssen.</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dirty="0">
                <a:effectLst/>
                <a:latin typeface="Calibri Light" panose="020F0302020204030204" pitchFamily="34" charset="0"/>
                <a:ea typeface="Calibri" panose="020F0502020204030204" pitchFamily="34" charset="0"/>
                <a:cs typeface="Times New Roman" panose="02020603050405020304" pitchFamily="18" charset="0"/>
              </a:rPr>
              <a:t>Der Euro ist die zweitwichtigste Währung der Welt. Weltweit werden etwa gleich viele Zahlungen in Euro getätigt wie in US-Dollar. Der Euro ist auch die Währung, die am zweithäufigsten für die Kreditaufnahme und ‑vergabe sowie für Zentralbankreserven genutzt wird.</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dirty="0">
                <a:effectLst/>
                <a:latin typeface="Calibri Light" panose="020F0302020204030204" pitchFamily="34" charset="0"/>
                <a:ea typeface="Calibri" panose="020F0502020204030204" pitchFamily="34" charset="0"/>
                <a:cs typeface="Times New Roman" panose="02020603050405020304" pitchFamily="18" charset="0"/>
              </a:rPr>
              <a:t>Darüber hinaus wird er als offizielle oder als De-facto-Währung sowie als „Ankerwährung“ in einigen Ländern und Regionen außerhalb der Europäischen Union verwendet.</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17</a:t>
            </a:fld>
            <a:endParaRPr lang="en-IE"/>
          </a:p>
        </p:txBody>
      </p:sp>
    </p:spTree>
    <p:extLst>
      <p:ext uri="{BB962C8B-B14F-4D97-AF65-F5344CB8AC3E}">
        <p14:creationId xmlns:p14="http://schemas.microsoft.com/office/powerpoint/2010/main" val="4604780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Länder, die der EU beitreten wollen, müssen strenge Bedingungen erfüllen und förmliche Beitrittsverhandlungen aufnehmen.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solidFill>
                  <a:srgbClr val="FF0000"/>
                </a:solidFill>
                <a:effectLst/>
                <a:latin typeface="Calibri Light" panose="020F0302020204030204" pitchFamily="34" charset="0"/>
                <a:ea typeface="Calibri" panose="020F0502020204030204" pitchFamily="34" charset="0"/>
                <a:cs typeface="Times New Roman" panose="02020603050405020304" pitchFamily="18" charset="0"/>
              </a:rPr>
              <a:t>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Förmliche Beitrittsverhandlungen: Diese umfassen die Annahme der EU-Rechtsvorschriften (auch bekannt als Übernahme des „Besitzstandes“), die Vorbereitungen auf die Umsetzung der Vorschriften sowie die Durchführung der Justiz-, Verwaltungs-, Wirtschafts- und sonstigen Reformen, die als Beitrittskriterien gelten.</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Beitrittskriterien: Die Beitrittskriterien werden auch „Kopenhagener Kriterien“ genannt und umfassen u. a.:</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den demokratisch-institutionellen Rahmen, Rechtsstaatlichkeit, Menschenrechte sowie Achtung und Schutz von Minderheiten;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eine funktionierende Marktwirtschaft und die Fähigkeit, dem Wettbewerbsdruck und den Marktkräften in der EU standzuhalten;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die Fähigkeit, die mit der Mitgliedschaft verbundenen Verpflichtungen zu akzeptieren und zu erfüllen. Das heißt auch, sich die Ziele der politischen Union sowie der Wirtschafts- und Währungsunion zu eigen zu machen.</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18</a:t>
            </a:fld>
            <a:endParaRPr lang="en-IE"/>
          </a:p>
        </p:txBody>
      </p:sp>
    </p:spTree>
    <p:extLst>
      <p:ext uri="{BB962C8B-B14F-4D97-AF65-F5344CB8AC3E}">
        <p14:creationId xmlns:p14="http://schemas.microsoft.com/office/powerpoint/2010/main" val="7281860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de-DE" sz="1800" dirty="0">
                <a:effectLst/>
                <a:latin typeface="Calibri Light" panose="020F0302020204030204" pitchFamily="34" charset="0"/>
                <a:ea typeface="Calibri" panose="020F0502020204030204" pitchFamily="34" charset="0"/>
                <a:cs typeface="Times New Roman" panose="02020603050405020304" pitchFamily="18" charset="0"/>
              </a:rPr>
              <a:t>Ein Land kann der EU nur beitreten, wenn es alle </a:t>
            </a:r>
            <a:r>
              <a:rPr lang="de-DE" sz="1800" b="1" dirty="0">
                <a:effectLst/>
                <a:latin typeface="Calibri Light" panose="020F0302020204030204" pitchFamily="34" charset="0"/>
                <a:ea typeface="Calibri" panose="020F0502020204030204" pitchFamily="34" charset="0"/>
                <a:cs typeface="Times New Roman" panose="02020603050405020304" pitchFamily="18" charset="0"/>
              </a:rPr>
              <a:t>Beitrittskriterien</a:t>
            </a:r>
            <a:r>
              <a:rPr lang="de-DE" sz="1800" dirty="0">
                <a:effectLst/>
                <a:latin typeface="Calibri Light" panose="020F0302020204030204" pitchFamily="34" charset="0"/>
                <a:ea typeface="Calibri" panose="020F0502020204030204" pitchFamily="34" charset="0"/>
                <a:cs typeface="Times New Roman" panose="02020603050405020304" pitchFamily="18" charset="0"/>
              </a:rPr>
              <a:t> erfüllt.</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dirty="0">
                <a:effectLst/>
                <a:latin typeface="Calibri Light" panose="020F0302020204030204" pitchFamily="34" charset="0"/>
                <a:ea typeface="Calibri" panose="020F0502020204030204" pitchFamily="34" charset="0"/>
                <a:cs typeface="Times New Roman" panose="02020603050405020304" pitchFamily="18" charset="0"/>
              </a:rPr>
              <a:t>Es gibt drei Schritte, bei denen die Zustimmung aller EU-Länder erforderlich ist:</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de-DE" sz="1800" dirty="0">
                <a:effectLst/>
                <a:latin typeface="Calibri Light" panose="020F0302020204030204" pitchFamily="34" charset="0"/>
                <a:ea typeface="Calibri" panose="020F0502020204030204" pitchFamily="34" charset="0"/>
                <a:cs typeface="Times New Roman" panose="02020603050405020304" pitchFamily="18" charset="0"/>
              </a:rPr>
              <a:t>Verleihung des Status eines Bewerberlandes</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de-DE" sz="1800" dirty="0">
                <a:effectLst/>
                <a:latin typeface="Calibri Light" panose="020F0302020204030204" pitchFamily="34" charset="0"/>
                <a:ea typeface="Calibri" panose="020F0502020204030204" pitchFamily="34" charset="0"/>
                <a:cs typeface="Times New Roman" panose="02020603050405020304" pitchFamily="18" charset="0"/>
              </a:rPr>
              <a:t>Verhandlungen</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de-DE" sz="1800" dirty="0">
                <a:effectLst/>
                <a:latin typeface="Calibri Light" panose="020F0302020204030204" pitchFamily="34" charset="0"/>
                <a:ea typeface="Calibri" panose="020F0502020204030204" pitchFamily="34" charset="0"/>
                <a:cs typeface="Times New Roman" panose="02020603050405020304" pitchFamily="18" charset="0"/>
              </a:rPr>
              <a:t>Beitrittsabkommen</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dirty="0">
                <a:effectLst/>
                <a:latin typeface="Calibri Light" panose="020F0302020204030204" pitchFamily="34" charset="0"/>
                <a:ea typeface="Calibri" panose="020F0502020204030204" pitchFamily="34" charset="0"/>
                <a:cs typeface="Times New Roman" panose="02020603050405020304" pitchFamily="18" charset="0"/>
              </a:rPr>
              <a:t>Der Erweiterungsprozess wirkt sich positiv auf die EU sowie auf das Bewerberland selbst aus: Der Beitritt </a:t>
            </a:r>
            <a:r>
              <a:rPr lang="de-DE" sz="1800" u="sng" dirty="0">
                <a:effectLst/>
                <a:latin typeface="Calibri Light" panose="020F0302020204030204" pitchFamily="34" charset="0"/>
                <a:ea typeface="Calibri" panose="020F0502020204030204" pitchFamily="34" charset="0"/>
                <a:cs typeface="Times New Roman" panose="02020603050405020304" pitchFamily="18" charset="0"/>
              </a:rPr>
              <a:t>fördert Stabilität, Demokratie und Wirtschaftswachstum</a:t>
            </a:r>
            <a:r>
              <a:rPr lang="de-DE" sz="1800" dirty="0">
                <a:effectLst/>
                <a:latin typeface="Calibri Light" panose="020F0302020204030204" pitchFamily="34" charset="0"/>
                <a:ea typeface="Calibri" panose="020F0502020204030204" pitchFamily="34" charset="0"/>
                <a:cs typeface="Times New Roman" panose="02020603050405020304" pitchFamily="18" charset="0"/>
              </a:rPr>
              <a:t>.</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19</a:t>
            </a:fld>
            <a:endParaRPr lang="en-IE"/>
          </a:p>
        </p:txBody>
      </p:sp>
    </p:spTree>
    <p:extLst>
      <p:ext uri="{BB962C8B-B14F-4D97-AF65-F5344CB8AC3E}">
        <p14:creationId xmlns:p14="http://schemas.microsoft.com/office/powerpoint/2010/main" val="41209385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de-DE" sz="1800" dirty="0">
                <a:effectLst/>
                <a:latin typeface="Calibri Light" panose="020F0302020204030204" pitchFamily="34" charset="0"/>
                <a:ea typeface="Calibri" panose="020F0502020204030204" pitchFamily="34" charset="0"/>
                <a:cs typeface="Times New Roman" panose="02020603050405020304" pitchFamily="18" charset="0"/>
              </a:rPr>
              <a:t>Seit dem Brexit haben sich die Beziehungen zwischen der EU und dem Vereinigten Königreich grundlegend verändert. Da das Vereinigte Königreich nicht mehr der EU angehört, ist es für die EU zu einem Drittland geworden. Die EU und das Vereinigte Königreich arbeiten an einer neuen Form von Beziehungen, die </a:t>
            </a: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durch</a:t>
            </a:r>
            <a:r>
              <a:rPr lang="de-DE" sz="1800" dirty="0">
                <a:effectLst/>
                <a:latin typeface="Calibri Light" panose="020F0302020204030204" pitchFamily="34" charset="0"/>
                <a:ea typeface="Calibri" panose="020F0502020204030204" pitchFamily="34" charset="0"/>
                <a:cs typeface="Times New Roman" panose="02020603050405020304" pitchFamily="18" charset="0"/>
              </a:rPr>
              <a:t> das Handels- und Kooperationsabkommen geregelt werden.</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dirty="0">
                <a:solidFill>
                  <a:srgbClr val="FF0000"/>
                </a:solidFill>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dirty="0">
                <a:effectLst/>
                <a:latin typeface="Calibri Light" panose="020F0302020204030204" pitchFamily="34" charset="0"/>
                <a:ea typeface="Calibri" panose="020F0502020204030204" pitchFamily="34" charset="0"/>
                <a:cs typeface="Times New Roman" panose="02020603050405020304" pitchFamily="18" charset="0"/>
              </a:rPr>
              <a:t>Es enthält </a:t>
            </a:r>
            <a:r>
              <a:rPr lang="de-DE" sz="1800" b="1" dirty="0">
                <a:effectLst/>
                <a:latin typeface="Calibri Light" panose="020F0302020204030204" pitchFamily="34" charset="0"/>
                <a:ea typeface="Calibri" panose="020F0502020204030204" pitchFamily="34" charset="0"/>
                <a:cs typeface="Times New Roman" panose="02020603050405020304" pitchFamily="18" charset="0"/>
              </a:rPr>
              <a:t>Präferenzregelungen</a:t>
            </a:r>
            <a:r>
              <a:rPr lang="de-DE" sz="1800" dirty="0">
                <a:effectLst/>
                <a:latin typeface="Calibri Light" panose="020F0302020204030204" pitchFamily="34" charset="0"/>
                <a:ea typeface="Calibri" panose="020F0502020204030204" pitchFamily="34" charset="0"/>
                <a:cs typeface="Times New Roman" panose="02020603050405020304" pitchFamily="18" charset="0"/>
              </a:rPr>
              <a:t> in Bereichen wie Handel mit Waren und Dienstleistungen, digitaler Handel, Luftfahrt und Straßenverkehr, Energie, Fischerei, Strafverfolgung und justizielle Zusammenarbeit in Strafsachen.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dirty="0">
                <a:effectLst/>
                <a:latin typeface="Calibri Light" panose="020F0302020204030204" pitchFamily="34" charset="0"/>
                <a:ea typeface="Calibri" panose="020F0502020204030204" pitchFamily="34" charset="0"/>
                <a:cs typeface="Times New Roman" panose="02020603050405020304" pitchFamily="18" charset="0"/>
              </a:rPr>
              <a:t>Ferner sorgt es für </a:t>
            </a:r>
            <a:r>
              <a:rPr lang="de-DE" sz="1800" b="1" dirty="0">
                <a:effectLst/>
                <a:latin typeface="Calibri Light" panose="020F0302020204030204" pitchFamily="34" charset="0"/>
                <a:ea typeface="Calibri" panose="020F0502020204030204" pitchFamily="34" charset="0"/>
                <a:cs typeface="Times New Roman" panose="02020603050405020304" pitchFamily="18" charset="0"/>
              </a:rPr>
              <a:t>gleiche Wettbewerbsbedingungen und die Wahrung der Grundrechte</a:t>
            </a:r>
            <a:r>
              <a:rPr lang="de-DE" sz="1800" dirty="0">
                <a:effectLst/>
                <a:latin typeface="Calibri Light" panose="020F0302020204030204" pitchFamily="34" charset="0"/>
                <a:ea typeface="Calibri" panose="020F0502020204030204" pitchFamily="34" charset="0"/>
                <a:cs typeface="Times New Roman" panose="02020603050405020304" pitchFamily="18" charset="0"/>
              </a:rPr>
              <a:t>.</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dirty="0">
                <a:effectLst/>
                <a:latin typeface="Calibri Light" panose="020F0302020204030204" pitchFamily="34" charset="0"/>
                <a:ea typeface="Calibri" panose="020F0502020204030204" pitchFamily="34" charset="0"/>
                <a:cs typeface="Times New Roman" panose="02020603050405020304" pitchFamily="18" charset="0"/>
              </a:rPr>
              <a:t>Das Handels- und Kooperationsabkommen zwischen der EU und dem Vereinigten Königreich umfasst:</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dirty="0">
                <a:effectLst/>
                <a:latin typeface="Calibri Light" panose="020F0302020204030204" pitchFamily="34" charset="0"/>
                <a:ea typeface="Calibri" panose="020F0502020204030204" pitchFamily="34" charset="0"/>
                <a:cs typeface="Times New Roman" panose="02020603050405020304" pitchFamily="18" charset="0"/>
              </a:rPr>
              <a:t>•ein Freihandelsabkommen mit enger Zusammenarbeit in den Bereichen Wirtschaft, Soziales, Umwelt und Fischerei,</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dirty="0">
                <a:effectLst/>
                <a:latin typeface="Calibri Light" panose="020F0302020204030204" pitchFamily="34" charset="0"/>
                <a:ea typeface="Calibri" panose="020F0502020204030204" pitchFamily="34" charset="0"/>
                <a:cs typeface="Times New Roman" panose="02020603050405020304" pitchFamily="18" charset="0"/>
              </a:rPr>
              <a:t>•eine enge Partnerschaft für die Sicherheit der Menschen: einen neuen Rahmen für die Strafverfolgung und die justizielle Zusammenarbeit in Straf- und Zivilsachen,</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dirty="0">
                <a:effectLst/>
                <a:latin typeface="Calibri Light" panose="020F0302020204030204" pitchFamily="34" charset="0"/>
                <a:ea typeface="Calibri" panose="020F0502020204030204" pitchFamily="34" charset="0"/>
                <a:cs typeface="Times New Roman" panose="02020603050405020304" pitchFamily="18" charset="0"/>
              </a:rPr>
              <a:t>•einen übergreifenden Verwaltungsrahmen, der größtmögliche Rechtssicherheit für Unternehmen, Verbraucher/innen und Bürger/innen bietet.</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21</a:t>
            </a:fld>
            <a:endParaRPr lang="en-IE"/>
          </a:p>
        </p:txBody>
      </p:sp>
    </p:spTree>
    <p:extLst>
      <p:ext uri="{BB962C8B-B14F-4D97-AF65-F5344CB8AC3E}">
        <p14:creationId xmlns:p14="http://schemas.microsoft.com/office/powerpoint/2010/main" val="35412798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de-DE" sz="1800" noProof="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Konkret ist die EU ein </a:t>
            </a:r>
            <a:r>
              <a:rPr lang="de-DE" sz="1800" u="sng" noProof="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einzigartiger wirtschaftlicher und politischer Zusammenschluss 27 europäischer Staaten</a:t>
            </a:r>
            <a:r>
              <a:rPr lang="de-DE" sz="1800" noProof="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 mit rund </a:t>
            </a:r>
            <a:r>
              <a:rPr lang="de-DE" sz="1800" b="1" noProof="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447 Millionen Einwohner(inne)n</a:t>
            </a:r>
            <a:r>
              <a:rPr lang="de-DE" sz="1800" noProof="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kern="1200" noProof="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In ihrem mehr als 60-jährigen Bestehen hat sie für einen höheren Lebensstandard gesorgt, Einigungsprojekte wie den </a:t>
            </a:r>
            <a:r>
              <a:rPr lang="de-DE" sz="1800" b="1" noProof="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Euro</a:t>
            </a:r>
            <a:r>
              <a:rPr lang="de-DE" sz="1800" noProof="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 und den </a:t>
            </a:r>
            <a:r>
              <a:rPr lang="de-DE" sz="1800" b="1" noProof="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Binnenmarkt</a:t>
            </a:r>
            <a:r>
              <a:rPr lang="de-DE" sz="1800" noProof="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 auf den Weg gebracht und sich mit zentralen Themen wie Klimawandel, Corona und Digitalisierung beschäftigt.</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kern="1200" noProof="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Weitere Statistiken: </a:t>
            </a:r>
            <a:r>
              <a:rPr lang="de-DE" sz="1800" u="sng" noProof="0"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3"/>
              </a:rPr>
              <a:t>https://ec.europa.eu/eurostat/data/database</a:t>
            </a:r>
            <a:r>
              <a:rPr lang="de-DE" sz="1800" noProof="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 unter „Jährliche volkswirtschaftliche Gesamtrechnungen“</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2</a:t>
            </a:fld>
            <a:endParaRPr lang="en-IE"/>
          </a:p>
        </p:txBody>
      </p:sp>
    </p:spTree>
    <p:extLst>
      <p:ext uri="{BB962C8B-B14F-4D97-AF65-F5344CB8AC3E}">
        <p14:creationId xmlns:p14="http://schemas.microsoft.com/office/powerpoint/2010/main" val="41112585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de-DE" sz="1800" dirty="0">
                <a:effectLst/>
                <a:latin typeface="Calibri Light" panose="020F0302020204030204" pitchFamily="34" charset="0"/>
                <a:ea typeface="Calibri" panose="020F0502020204030204" pitchFamily="34" charset="0"/>
                <a:cs typeface="Times New Roman" panose="02020603050405020304" pitchFamily="18" charset="0"/>
              </a:rPr>
              <a:t>Die EU stand immer wieder vor neuen Herausforderungen. Schauen wir uns die schwierigsten Momente im Laufe der Jahrzehnte an.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dirty="0">
                <a:effectLst/>
                <a:latin typeface="Calibri Light" panose="020F0302020204030204" pitchFamily="34" charset="0"/>
                <a:ea typeface="Calibri" panose="020F0502020204030204" pitchFamily="34" charset="0"/>
                <a:cs typeface="Times New Roman" panose="02020603050405020304" pitchFamily="18" charset="0"/>
              </a:rPr>
              <a:t>Ein </a:t>
            </a: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detaillierterer</a:t>
            </a:r>
            <a:r>
              <a:rPr lang="de-DE" sz="1800" dirty="0">
                <a:effectLst/>
                <a:latin typeface="Calibri Light" panose="020F0302020204030204" pitchFamily="34" charset="0"/>
                <a:ea typeface="Calibri" panose="020F0502020204030204" pitchFamily="34" charset="0"/>
                <a:cs typeface="Times New Roman" panose="02020603050405020304" pitchFamily="18" charset="0"/>
              </a:rPr>
              <a:t> Überblick über die Geschichte der EU findet sich hier: </a:t>
            </a:r>
            <a:r>
              <a:rPr lang="de-DE" sz="1800"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3"/>
              </a:rPr>
              <a:t>Geschichte und Pioniere der EU | Europäische Union (europa.eu)</a:t>
            </a:r>
            <a:endParaRPr lang="de-DE" sz="1800"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de-DE" sz="1800"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b="1" dirty="0">
                <a:effectLst/>
                <a:latin typeface="Calibri Light" panose="020F0302020204030204" pitchFamily="34" charset="0"/>
                <a:ea typeface="Calibri" panose="020F0502020204030204" pitchFamily="34" charset="0"/>
                <a:cs typeface="Times New Roman" panose="02020603050405020304" pitchFamily="18" charset="0"/>
              </a:rPr>
              <a:t>1952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dirty="0">
                <a:effectLst/>
                <a:latin typeface="Calibri Light" panose="020F0302020204030204" pitchFamily="34" charset="0"/>
                <a:ea typeface="Calibri" panose="020F0502020204030204" pitchFamily="34" charset="0"/>
                <a:cs typeface="Times New Roman" panose="02020603050405020304" pitchFamily="18" charset="0"/>
              </a:rPr>
              <a:t>Die sechs Gründungsstaaten sind Belgien, Deutschland, Frankreich, Italien, Luxemburg und die Niederlande. Die Europäische Gemeinschaft für Kohle und Stahl wird 1952 gegründet.</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dirty="0">
                <a:effectLst/>
                <a:latin typeface="Calibri Light" panose="020F0302020204030204" pitchFamily="34" charset="0"/>
                <a:ea typeface="Calibri" panose="020F0502020204030204" pitchFamily="34" charset="0"/>
                <a:cs typeface="Times New Roman" panose="02020603050405020304" pitchFamily="18" charset="0"/>
              </a:rPr>
              <a:t>Später, 1958, gründen die sechs Länder mit Unterzeichnung der Römischen Verträge die Europäische Gemeinschaft (siehe Folie 9 dieser Präsentation).</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de-DE" sz="1800"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b="1" dirty="0">
                <a:effectLst/>
                <a:latin typeface="Calibri Light" panose="020F0302020204030204" pitchFamily="34" charset="0"/>
                <a:ea typeface="Calibri" panose="020F0502020204030204" pitchFamily="34" charset="0"/>
                <a:cs typeface="Times New Roman" panose="02020603050405020304" pitchFamily="18" charset="0"/>
              </a:rPr>
              <a:t>1990er Jahre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dirty="0">
                <a:effectLst/>
                <a:latin typeface="Calibri Light" panose="020F0302020204030204" pitchFamily="34" charset="0"/>
                <a:ea typeface="Calibri" panose="020F0502020204030204" pitchFamily="34" charset="0"/>
                <a:cs typeface="Times New Roman" panose="02020603050405020304" pitchFamily="18" charset="0"/>
              </a:rPr>
              <a:t>Der Zusammenbruch des Kommunismus in Mittel- und Osteuropa vereint die Menschen in ganz Europa.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dirty="0">
                <a:effectLst/>
                <a:latin typeface="Calibri Light" panose="020F0302020204030204" pitchFamily="34" charset="0"/>
                <a:ea typeface="Calibri" panose="020F0502020204030204" pitchFamily="34" charset="0"/>
                <a:cs typeface="Times New Roman" panose="02020603050405020304" pitchFamily="18" charset="0"/>
              </a:rPr>
              <a:t>Die Menschen sorgen sich nicht nur um die Umwelt, sondern erwägen auch eine EU-weite Zusammenarbeit in Sicherheits- und Verteidigungsfragen.</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22</a:t>
            </a:fld>
            <a:endParaRPr lang="en-IE"/>
          </a:p>
        </p:txBody>
      </p:sp>
    </p:spTree>
    <p:extLst>
      <p:ext uri="{BB962C8B-B14F-4D97-AF65-F5344CB8AC3E}">
        <p14:creationId xmlns:p14="http://schemas.microsoft.com/office/powerpoint/2010/main" val="22053943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99A42D71-CC78-4B06-AD71-D748A717705B}" type="slidenum">
              <a:rPr lang="en-IE" smtClean="0"/>
              <a:t>23</a:t>
            </a:fld>
            <a:endParaRPr lang="en-IE"/>
          </a:p>
        </p:txBody>
      </p:sp>
    </p:spTree>
    <p:extLst>
      <p:ext uri="{BB962C8B-B14F-4D97-AF65-F5344CB8AC3E}">
        <p14:creationId xmlns:p14="http://schemas.microsoft.com/office/powerpoint/2010/main" val="38899614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Als Heimat von rund 447 Millionen Menschen ist die EU eine der kulturell vielfältigsten Regionen der Welt. Diese Vielfalt wird mehrfach deutlich — nicht zuletzt sprachlich, ethnisch, religiös und gesellschaftlich-wirtschaftlich. Die Fragen auf der Folie bzw. die Antworten darauf machen einige Aspekte dieser Vielfalt statistisch greifbar.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Antworten:</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1) Frankreich: 11 991 684 im Jahr 2021.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2) Luxemburg: 47 % im Jahr 2022 </a:t>
            </a:r>
            <a:r>
              <a:rPr lang="de-DE" sz="1800" noProof="0" dirty="0">
                <a:effectLst/>
                <a:latin typeface="Calibri" panose="020F0502020204030204" pitchFamily="34" charset="0"/>
                <a:ea typeface="Calibri" panose="020F0502020204030204" pitchFamily="34" charset="0"/>
                <a:cs typeface="Times New Roman" panose="02020603050405020304" pitchFamily="18" charset="0"/>
              </a:rPr>
              <a:t>(Siehe: </a:t>
            </a:r>
            <a:r>
              <a:rPr lang="de-DE" sz="1800" u="sng" noProof="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https://ec.europa.eu/eurostat/web/interactive-publications/demography-2023#expandable-example-content</a:t>
            </a:r>
            <a:r>
              <a:rPr lang="de-DE" sz="1800" noProof="0" dirty="0">
                <a:effectLst/>
                <a:latin typeface="Calibri" panose="020F0502020204030204" pitchFamily="34" charset="0"/>
                <a:ea typeface="Calibri" panose="020F0502020204030204" pitchFamily="34" charset="0"/>
                <a:cs typeface="Times New Roman" panose="02020603050405020304" pitchFamily="18" charset="0"/>
              </a:rPr>
              <a:t> )</a:t>
            </a:r>
          </a:p>
          <a:p>
            <a:pPr>
              <a:lnSpc>
                <a:spcPct val="107000"/>
              </a:lnSpc>
              <a:spcAft>
                <a:spcPts val="800"/>
              </a:spcAft>
            </a:pPr>
            <a:r>
              <a:rPr lang="de-DE" sz="1800" noProof="0" dirty="0">
                <a:effectLst/>
                <a:latin typeface="Calibri" panose="020F0502020204030204" pitchFamily="34" charset="0"/>
                <a:ea typeface="Calibri" panose="020F0502020204030204" pitchFamily="34" charset="0"/>
                <a:cs typeface="Times New Roman" panose="02020603050405020304" pitchFamily="18" charset="0"/>
              </a:rPr>
              <a:t>3) Malta hat das größte (71 %) und Frankreich das geringste (34 %) Vertrauen, Eurobarometer 2022 (siehe </a:t>
            </a:r>
            <a:r>
              <a:rPr lang="de-DE" sz="1800" u="sng" noProof="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Dokument „Erste Ergebnisse“</a:t>
            </a:r>
            <a:r>
              <a:rPr lang="de-DE" sz="1800" noProof="0" dirty="0">
                <a:effectLst/>
                <a:latin typeface="Calibri" panose="020F0502020204030204" pitchFamily="34" charset="0"/>
                <a:ea typeface="Calibri" panose="020F0502020204030204" pitchFamily="34" charset="0"/>
                <a:cs typeface="Times New Roman" panose="02020603050405020304" pitchFamily="18" charset="0"/>
              </a:rPr>
              <a:t>)</a:t>
            </a:r>
          </a:p>
          <a:p>
            <a:pPr>
              <a:lnSpc>
                <a:spcPct val="107000"/>
              </a:lnSpc>
              <a:spcAft>
                <a:spcPts val="800"/>
              </a:spcAft>
            </a:pPr>
            <a:r>
              <a:rPr lang="de-DE" sz="1800" noProof="0" dirty="0">
                <a:effectLst/>
                <a:latin typeface="Calibri" panose="020F0502020204030204" pitchFamily="34" charset="0"/>
                <a:ea typeface="Calibri" panose="020F0502020204030204" pitchFamily="34" charset="0"/>
                <a:cs typeface="Calibri" panose="020F0502020204030204" pitchFamily="34" charset="0"/>
              </a:rPr>
              <a:t>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Der Vollständigkeit halber hier die Ergebnisse der anderen Länder (Prozentsatz der Befragten pro Land, die der EU vertrauen):</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i="1" noProof="0" dirty="0">
                <a:solidFill>
                  <a:srgbClr val="FF0000"/>
                </a:solidFill>
                <a:effectLst/>
                <a:latin typeface="Calibri Light" panose="020F0302020204030204" pitchFamily="34" charset="0"/>
                <a:ea typeface="Calibri" panose="020F0502020204030204" pitchFamily="34" charset="0"/>
                <a:cs typeface="Times New Roman" panose="02020603050405020304" pitchFamily="18" charset="0"/>
              </a:rPr>
              <a:t>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Griechenland – 37 %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Kroatien – 42 %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Zypern – 42 %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Tschechien – 43 %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Österreich – 44 %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Slowakei (44 %)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Slowenien – 44 %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Italien – 46 %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Estland – 48 %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Deutschland – 49 %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Bulgarien (49 %)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Spanien – 50 %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Niederlande – 52 %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Rumänien – 54 %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Belgien – 55 %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Ungarn – 56 %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Lettland – 56 %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Irland – 58 %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Luxemburg – 60 %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Finnland – 60 %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Schweden – 61 %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Polen – 64 %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Dänemark – 65 %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Portugal – 68 %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Litauen – 69 %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panose="020F0502020204030204" pitchFamily="34" charset="0"/>
                <a:ea typeface="Calibri" panose="020F0502020204030204" pitchFamily="34" charset="0"/>
                <a:cs typeface="Times New Roman" panose="02020603050405020304" pitchFamily="18" charset="0"/>
              </a:rPr>
              <a:t>4) 25,2 % im Jahr 2021 (35,9 % in Dörfern und 38,9 % in Städten), [</a:t>
            </a:r>
            <a:r>
              <a:rPr lang="de-DE" sz="1800" u="sng" noProof="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5"/>
              </a:rPr>
              <a:t>Quelle</a:t>
            </a:r>
            <a:r>
              <a:rPr lang="de-DE" sz="1800" noProof="0" dirty="0">
                <a:effectLst/>
                <a:latin typeface="Calibri" panose="020F0502020204030204" pitchFamily="34" charset="0"/>
                <a:ea typeface="Calibri" panose="020F0502020204030204" pitchFamily="34" charset="0"/>
                <a:cs typeface="Times New Roman" panose="02020603050405020304" pitchFamily="18" charset="0"/>
              </a:rPr>
              <a:t>]</a:t>
            </a: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5</a:t>
            </a:r>
            <a:r>
              <a:rPr lang="de-DE" sz="1800" noProof="0" dirty="0">
                <a:effectLst/>
                <a:latin typeface="Calibri" panose="020F0502020204030204" pitchFamily="34" charset="0"/>
                <a:ea typeface="Calibri" panose="020F0502020204030204" pitchFamily="34" charset="0"/>
                <a:cs typeface="Times New Roman" panose="02020603050405020304" pitchFamily="18" charset="0"/>
              </a:rPr>
              <a:t>) 64,6 </a:t>
            </a: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im Jahr 2016 </a:t>
            </a:r>
            <a:r>
              <a:rPr lang="de-DE" sz="1800" noProof="0" dirty="0">
                <a:effectLst/>
                <a:latin typeface="Calibri" panose="020F0502020204030204" pitchFamily="34" charset="0"/>
                <a:ea typeface="Calibri" panose="020F0502020204030204" pitchFamily="34" charset="0"/>
                <a:cs typeface="Times New Roman" panose="02020603050405020304" pitchFamily="18" charset="0"/>
              </a:rPr>
              <a:t>[</a:t>
            </a:r>
            <a:r>
              <a:rPr lang="de-DE" sz="1800" u="sng" noProof="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6"/>
              </a:rPr>
              <a:t>Aktualisierung dieser Statistik für Mai 2024 </a:t>
            </a:r>
            <a:r>
              <a:rPr lang="de-DE" sz="1800" b="1" u="sng" noProof="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6"/>
              </a:rPr>
              <a:t>geplant</a:t>
            </a:r>
            <a:r>
              <a:rPr lang="de-DE" sz="1800" noProof="0" dirty="0">
                <a:effectLst/>
                <a:latin typeface="Calibri" panose="020F0502020204030204" pitchFamily="34" charset="0"/>
                <a:ea typeface="Calibri" panose="020F0502020204030204" pitchFamily="34" charset="0"/>
                <a:cs typeface="Times New Roman" panose="02020603050405020304" pitchFamily="18" charset="0"/>
              </a:rPr>
              <a:t>]</a:t>
            </a: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Weitere Daten zur Demografie Europas: </a:t>
            </a:r>
            <a:r>
              <a:rPr lang="de-DE" sz="1800" u="sng" noProof="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7"/>
              </a:rPr>
              <a:t>https://ec.europa.eu/eurostat/web/interactive-publications/demography-2023</a:t>
            </a:r>
            <a:r>
              <a:rPr lang="de-DE" sz="1800" noProof="0" dirty="0">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4" name="Slide Number Placeholder 3"/>
          <p:cNvSpPr>
            <a:spLocks noGrp="1"/>
          </p:cNvSpPr>
          <p:nvPr>
            <p:ph type="sldNum" sz="quarter" idx="5"/>
          </p:nvPr>
        </p:nvSpPr>
        <p:spPr/>
        <p:txBody>
          <a:bodyPr/>
          <a:lstStyle/>
          <a:p>
            <a:fld id="{99A42D71-CC78-4B06-AD71-D748A717705B}" type="slidenum">
              <a:rPr lang="en-IE" smtClean="0"/>
              <a:t>3</a:t>
            </a:fld>
            <a:endParaRPr lang="en-IE"/>
          </a:p>
        </p:txBody>
      </p:sp>
    </p:spTree>
    <p:extLst>
      <p:ext uri="{BB962C8B-B14F-4D97-AF65-F5344CB8AC3E}">
        <p14:creationId xmlns:p14="http://schemas.microsoft.com/office/powerpoint/2010/main" val="31962240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Die in den EU-Ländern gesprochenen Sprachen sind ein zentraler Bestandteil ihres kulturellen Erbes. Daher unterstützt die EU Mehrsprachigkeit in ihren Programmen und im Rahmen der Arbeit ihrer Institutionen.</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Mehrsprachigkeit war von Anfang an ein zentrales Merkmal der Europäischen Union. Die EU arbeitet in </a:t>
            </a:r>
            <a:r>
              <a:rPr lang="de-DE" sz="1800" b="1" noProof="0" dirty="0">
                <a:effectLst/>
                <a:latin typeface="Calibri Light" panose="020F0302020204030204" pitchFamily="34" charset="0"/>
                <a:ea typeface="Calibri" panose="020F0502020204030204" pitchFamily="34" charset="0"/>
                <a:cs typeface="Times New Roman" panose="02020603050405020304" pitchFamily="18" charset="0"/>
              </a:rPr>
              <a:t>24 Amtssprachen</a:t>
            </a: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panose="020F0502020204030204" pitchFamily="34" charset="0"/>
                <a:ea typeface="Calibri" panose="020F0502020204030204" pitchFamily="34" charset="0"/>
                <a:cs typeface="Times New Roman" panose="02020603050405020304" pitchFamily="18" charset="0"/>
              </a:rPr>
              <a:t>Die Sprachregelung für die EU-Organe ist in </a:t>
            </a:r>
            <a:r>
              <a:rPr lang="de-DE" sz="1800" u="sng" noProof="0"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3"/>
              </a:rPr>
              <a:t>Verordnung Nr. 1</a:t>
            </a:r>
            <a:r>
              <a:rPr lang="de-DE" sz="1800" noProof="0" dirty="0">
                <a:effectLst/>
                <a:latin typeface="Calibri" panose="020F0502020204030204" pitchFamily="34" charset="0"/>
                <a:ea typeface="Calibri" panose="020F0502020204030204" pitchFamily="34" charset="0"/>
                <a:cs typeface="Times New Roman" panose="02020603050405020304" pitchFamily="18" charset="0"/>
              </a:rPr>
              <a:t> festgelegt, die besagt, dass es 24 Amts- und Arbeitssprachen gibt.</a:t>
            </a: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panose="020F0502020204030204" pitchFamily="34" charset="0"/>
                <a:ea typeface="Calibri" panose="020F0502020204030204" pitchFamily="34" charset="0"/>
                <a:cs typeface="Times New Roman" panose="02020603050405020304" pitchFamily="18" charset="0"/>
              </a:rPr>
              <a:t>Tagungen des </a:t>
            </a:r>
            <a:r>
              <a:rPr lang="de-DE" sz="1800" u="sng" noProof="0"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4"/>
              </a:rPr>
              <a:t>Europäischen Rates</a:t>
            </a:r>
            <a:r>
              <a:rPr lang="de-DE" sz="1800" noProof="0" dirty="0">
                <a:effectLst/>
                <a:latin typeface="Calibri" panose="020F0502020204030204" pitchFamily="34" charset="0"/>
                <a:ea typeface="Calibri" panose="020F0502020204030204" pitchFamily="34" charset="0"/>
                <a:cs typeface="Times New Roman" panose="02020603050405020304" pitchFamily="18" charset="0"/>
              </a:rPr>
              <a:t> und des </a:t>
            </a:r>
            <a:r>
              <a:rPr lang="de-DE" sz="1800" u="sng" noProof="0"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Rates der Europäischen Union</a:t>
            </a:r>
            <a:r>
              <a:rPr lang="de-DE" sz="1800" noProof="0" dirty="0">
                <a:effectLst/>
                <a:latin typeface="Calibri" panose="020F0502020204030204" pitchFamily="34" charset="0"/>
                <a:ea typeface="Calibri" panose="020F0502020204030204" pitchFamily="34" charset="0"/>
                <a:cs typeface="Times New Roman" panose="02020603050405020304" pitchFamily="18" charset="0"/>
              </a:rPr>
              <a:t> werden in alle EU-Amtssprachen verdolmetscht.</a:t>
            </a: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a:t>
            </a:r>
            <a:r>
              <a:rPr lang="de-DE" sz="1800" noProof="0" dirty="0">
                <a:effectLst/>
                <a:latin typeface="Calibri" panose="020F0502020204030204" pitchFamily="34" charset="0"/>
                <a:ea typeface="Calibri" panose="020F0502020204030204" pitchFamily="34" charset="0"/>
                <a:cs typeface="Times New Roman" panose="02020603050405020304" pitchFamily="18" charset="0"/>
              </a:rPr>
              <a:t>Europa-Abgeordnete dürfen im </a:t>
            </a:r>
            <a:r>
              <a:rPr lang="de-DE" sz="1800" u="sng" noProof="0"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Parlament in jeder beliebigen EU-Amtssprache sprechen</a:t>
            </a:r>
            <a:r>
              <a:rPr lang="de-DE" sz="1800" noProof="0" dirty="0">
                <a:effectLst/>
                <a:latin typeface="Calibri" panose="020F0502020204030204" pitchFamily="34" charset="0"/>
                <a:ea typeface="Calibri" panose="020F0502020204030204" pitchFamily="34" charset="0"/>
                <a:cs typeface="Times New Roman" panose="02020603050405020304" pitchFamily="18" charset="0"/>
              </a:rPr>
              <a:t>.</a:t>
            </a: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Alle EU-Bürger/innen haben Anspruch darauf, in der Amtssprache ihrer Wahl </a:t>
            </a:r>
            <a:r>
              <a:rPr lang="de-DE" sz="1800" b="1" noProof="0" dirty="0">
                <a:effectLst/>
                <a:latin typeface="Calibri Light" panose="020F0302020204030204" pitchFamily="34" charset="0"/>
                <a:ea typeface="Calibri" panose="020F0502020204030204" pitchFamily="34" charset="0"/>
                <a:cs typeface="Times New Roman" panose="02020603050405020304" pitchFamily="18" charset="0"/>
              </a:rPr>
              <a:t>über die Tätigkeiten der EU informiert zu werden</a:t>
            </a: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und mit den EU-Institutionen zu kommunizieren.</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panose="020F0502020204030204" pitchFamily="34" charset="0"/>
                <a:ea typeface="Calibri" panose="020F0502020204030204" pitchFamily="34" charset="0"/>
                <a:cs typeface="Times New Roman" panose="02020603050405020304" pitchFamily="18" charset="0"/>
              </a:rPr>
              <a:t>Darüber hinaus stehen </a:t>
            </a:r>
            <a:r>
              <a:rPr lang="de-DE" sz="1800" u="sng" noProof="0"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Rechtsakte</a:t>
            </a:r>
            <a:r>
              <a:rPr lang="de-DE" sz="1800" noProof="0" dirty="0">
                <a:effectLst/>
                <a:latin typeface="Calibri" panose="020F0502020204030204" pitchFamily="34" charset="0"/>
                <a:ea typeface="Calibri" panose="020F0502020204030204" pitchFamily="34" charset="0"/>
                <a:cs typeface="Times New Roman" panose="02020603050405020304" pitchFamily="18" charset="0"/>
              </a:rPr>
              <a:t> und ihre </a:t>
            </a:r>
            <a:r>
              <a:rPr lang="de-DE" sz="1800" u="sng" noProof="0"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8"/>
              </a:rPr>
              <a:t>Zusammenfassungen</a:t>
            </a:r>
            <a:r>
              <a:rPr lang="de-DE" sz="1800" noProof="0" dirty="0">
                <a:effectLst/>
                <a:latin typeface="Calibri" panose="020F0502020204030204" pitchFamily="34" charset="0"/>
                <a:ea typeface="Calibri" panose="020F0502020204030204" pitchFamily="34" charset="0"/>
                <a:cs typeface="Times New Roman" panose="02020603050405020304" pitchFamily="18" charset="0"/>
              </a:rPr>
              <a:t> in allen EU-Amtssprachen zur Verfügung.</a:t>
            </a:r>
          </a:p>
          <a:p>
            <a:pPr>
              <a:lnSpc>
                <a:spcPct val="107000"/>
              </a:lnSpc>
              <a:spcAft>
                <a:spcPts val="800"/>
              </a:spcAft>
            </a:pP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EU-Amtssprachen:</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Bulgarisch, Dänisch, Deutsch, Englisch, Estnisch, Finnisch, Französisch, Griechisch, Irisch, Italienisch, Kroatisch, Lettisch, Litauisch, Maltesisch, Niederländisch, Polnisch, Portugiesisch, Rumänisch, Schwedisch, Slowakisch, Slowenisch, Spanisch, Tschechisch und Ungarisch.</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EU-Alphabete: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Latein, Kyrillisch und Griechisch.</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4</a:t>
            </a:fld>
            <a:endParaRPr lang="en-IE"/>
          </a:p>
        </p:txBody>
      </p:sp>
    </p:spTree>
    <p:extLst>
      <p:ext uri="{BB962C8B-B14F-4D97-AF65-F5344CB8AC3E}">
        <p14:creationId xmlns:p14="http://schemas.microsoft.com/office/powerpoint/2010/main" val="27379379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Die Vielfalt der EU zeigt sich auch in den vielen visionären Staats- und Regierungschefs, die Pioniere unserer heutigen Union waren.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b="1"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Von Widerstandskämpferinnen bis hin zu Anwälten und Abgeordneten – die Pioniere der EU verfolgten alle dasselbe Ziel: ein friedliches, geeintes und erfolgreiches Europa.</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Das sind nur einige der wichtigsten Pioniere der EU. Mehr dazu hier: </a:t>
            </a:r>
            <a:r>
              <a:rPr lang="de-DE" sz="1800" u="sng" noProof="0"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3"/>
              </a:rPr>
              <a:t>https://europa.eu/european-union/about-eu/history/eu-pioneers_de</a:t>
            </a: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150" sz="1800" noProof="0" dirty="0">
              <a:effectLst/>
              <a:latin typeface="Calibri Light" panose="020F03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IE" sz="2800" b="1" dirty="0">
                <a:solidFill>
                  <a:srgbClr val="171A22"/>
                </a:solidFill>
                <a:effectLst/>
              </a:rPr>
              <a:t>Simone Veil</a:t>
            </a:r>
            <a:endParaRPr lang="en-150" sz="1800" noProof="0" dirty="0">
              <a:effectLst/>
              <a:latin typeface="Calibri Light" panose="020F03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Ihre Kindheitserfahrungen und die traumatischen Erlebnisse während des Zweiten Weltkriegs waren die Keimzelle ihres Engagements für ein geeintes Europa – eine Sache, für die sie ihr gesamtes Leben lang eintreten sollte.</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b="1" i="1" noProof="0" dirty="0">
                <a:effectLst/>
                <a:latin typeface="Calibri Light" panose="020F0302020204030204" pitchFamily="34" charset="0"/>
                <a:ea typeface="Calibri" panose="020F0502020204030204" pitchFamily="34" charset="0"/>
                <a:cs typeface="Times New Roman" panose="02020603050405020304" pitchFamily="18" charset="0"/>
              </a:rPr>
              <a:t>Leben und beruflicher Werdegang</a:t>
            </a:r>
            <a:endParaRPr lang="de-DE" sz="1800" i="1"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Als junge Juristin machte Simone Veil schnell Karriere in der Politik. 1974 wurde sie Gesundheitsministerin unter Giscard d’Estaing.</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Umgehend setzte sie sich für die Legalisierung der Abtreibung in Frankreich ein. Zum Erfolg wurde die Sache aber erst, als sie die Opposition in der Nationalversammlung dafür gewinnen konnte, 1975 ein entsprechendes Gesetz zu verabschieden. Dieser Durchbruch wurde allgemein als „Loi Veil“ („Veil-Gesetz“) bekannt.</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b="1" i="1" noProof="0" dirty="0">
                <a:effectLst/>
                <a:latin typeface="Calibri Light" panose="020F0302020204030204" pitchFamily="34" charset="0"/>
                <a:ea typeface="Calibri" panose="020F0502020204030204" pitchFamily="34" charset="0"/>
                <a:cs typeface="Times New Roman" panose="02020603050405020304" pitchFamily="18" charset="0"/>
              </a:rPr>
              <a:t>Eine Vision für Europa</a:t>
            </a:r>
            <a:endParaRPr lang="de-DE" sz="1800" i="1"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Als Präsident Giscard d’Estaing ihr den obersten Listenplatz seiner Partei bei den ersten Direktwahlen zum </a:t>
            </a:r>
            <a:r>
              <a:rPr lang="de-DE" sz="1800" u="sng" noProof="0"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4"/>
              </a:rPr>
              <a:t>Europäischen Parlament</a:t>
            </a: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1979 antrug, sagte Simone Veil zu.</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Veil wurde ordnungsgemäß ins Parlament gewählt — und das Parlament wählte sie zur Präsidentin. Somit wurde sie zur Vorsitzenden des ersten direkt gewählten Europäischen Parlaments und zur ersten Frau an der Spitze eines EU-Organs. Zwei Jahre später erhielt sie den </a:t>
            </a:r>
            <a:r>
              <a:rPr lang="de-DE" sz="1800" u="sng" noProof="0"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Karlspreis</a:t>
            </a: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mit dem besondere Verdienste um die europäische Einheit gewürdigt werden.</a:t>
            </a:r>
            <a:endParaRPr lang="en-150" sz="1800" noProof="0" dirty="0">
              <a:effectLst/>
              <a:latin typeface="Calibri Light" panose="020F03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150" sz="1800" noProof="0" dirty="0">
              <a:effectLst/>
              <a:latin typeface="Calibri Light" panose="020F03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b="1" noProof="0" dirty="0">
                <a:effectLst/>
                <a:latin typeface="Calibri Light" panose="020F0302020204030204" pitchFamily="34" charset="0"/>
                <a:ea typeface="Calibri" panose="020F0502020204030204" pitchFamily="34" charset="0"/>
                <a:cs typeface="Times New Roman" panose="02020603050405020304" pitchFamily="18" charset="0"/>
              </a:rPr>
              <a:t>Jean Monnet</a:t>
            </a:r>
            <a:endParaRPr lang="de-DE" sz="1800" b="1"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Jean Monnet, französischer Politiker und Wirtschaftsberater, hat die europäische Einigung stets befürwortet. Seine Ideen standen Pate für den Schuman-Plan zur Zusammenlegung der französischen und deutschen Kohle- und Stahlproduktion.</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b="1" i="1" noProof="0" dirty="0">
                <a:effectLst/>
                <a:latin typeface="Calibri Light" panose="020F0302020204030204" pitchFamily="34" charset="0"/>
                <a:ea typeface="Calibri" panose="020F0502020204030204" pitchFamily="34" charset="0"/>
                <a:cs typeface="Times New Roman" panose="02020603050405020304" pitchFamily="18" charset="0"/>
              </a:rPr>
              <a:t>Leben und beruflicher Werdegang</a:t>
            </a:r>
            <a:endParaRPr lang="de-DE" sz="1800" i="1"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Als der Erste Weltkrieg 1914 ausbrach, schlug Monnet der Regierung vor, den Transport von Kriegslieferungen besser mit den Verbündeten abzustimmen. Nach Gründung des Völkerbundes im Jahr 1919 wurde er dessen stellvertretender Generalsekretär. 1943 wurde Monnet Mitglied des Französischen Komitees für die Nationale Befreiung in Algier, das de facto die französische Exilregierung darstellte. Zu diesem Zeitpunkt formulierte er seine Vorstellung von einem vereinten Europa zur Sicherung des Friedens.</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b="1" i="1" noProof="0" dirty="0">
                <a:effectLst/>
                <a:latin typeface="Calibri Light" panose="020F0302020204030204" pitchFamily="34" charset="0"/>
                <a:ea typeface="Calibri" panose="020F0502020204030204" pitchFamily="34" charset="0"/>
                <a:cs typeface="Times New Roman" panose="02020603050405020304" pitchFamily="18" charset="0"/>
              </a:rPr>
              <a:t>Eine Vision für Europa</a:t>
            </a:r>
            <a:endParaRPr lang="de-DE" sz="1800" i="1"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Angesichts der zunehmenden internationalen Spannungen nach dem Krieg erkannte Monnet, dass die europäische Einigung drängte. Er und sein Team begannen, am Konzept einer Europäischen Gemeinschaft zu arbeiten. Am 9. Mai 1950 gab der französische Außenminister Robert Schuman im Namen der französischen Regierung die „Schuman-Erklärung“ ab.</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Sie war von Monnet angeregt worden und beinhaltete den Vorschlag, die gesamte deutsch-französische Kohle- und Stahlproduktion einer übergeordneten Hohen Behörde zu unterstellen. Die Idee dahinter war, dass eine Zusammenlegung der Produktion dieser Ressourcen durch die zwei mächtigsten Länder in Europa künftige Kriege verhindern würde.</a:t>
            </a:r>
            <a:endParaRPr lang="en-150" sz="1800" noProof="0" dirty="0">
              <a:effectLst/>
              <a:latin typeface="Calibri Light" panose="020F03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150" sz="1800" noProof="0" dirty="0">
              <a:effectLst/>
              <a:latin typeface="Calibri Light" panose="020F03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IE" sz="2800" b="1" dirty="0">
                <a:solidFill>
                  <a:srgbClr val="171A22"/>
                </a:solidFill>
                <a:effectLst/>
              </a:rPr>
              <a:t>Ursula </a:t>
            </a:r>
            <a:r>
              <a:rPr lang="en-IE" sz="2800" b="1" dirty="0" err="1">
                <a:solidFill>
                  <a:srgbClr val="171A22"/>
                </a:solidFill>
                <a:effectLst/>
              </a:rPr>
              <a:t>Hirschmann</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Die im September 1913 in Berlin geborene Tochter einer bürgerlich-jüdischen Familie trat 1932 der Jugendorganisation der Sozialdemokratischen Partei bei, um Widerstand gegen den Vormarsch der Nazis zu leisten. Sie heiratete den jungen italienischen Philosophen und Sozialisten Eugenio </a:t>
            </a:r>
            <a:r>
              <a:rPr lang="de-DE" sz="1800" noProof="0" dirty="0" err="1">
                <a:effectLst/>
                <a:latin typeface="Calibri Light" panose="020F0302020204030204" pitchFamily="34" charset="0"/>
                <a:ea typeface="Calibri" panose="020F0502020204030204" pitchFamily="34" charset="0"/>
                <a:cs typeface="Times New Roman" panose="02020603050405020304" pitchFamily="18" charset="0"/>
              </a:rPr>
              <a:t>Colorni</a:t>
            </a: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und schloss sich in dessen Heimatland der im Untergrund tätigen antifaschistischen Bewegung an.</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b="1" i="1" noProof="0" dirty="0">
                <a:effectLst/>
                <a:latin typeface="Calibri Light" panose="020F0302020204030204" pitchFamily="34" charset="0"/>
                <a:ea typeface="Calibri" panose="020F0502020204030204" pitchFamily="34" charset="0"/>
                <a:cs typeface="Times New Roman" panose="02020603050405020304" pitchFamily="18" charset="0"/>
              </a:rPr>
              <a:t>Leben und beruflicher Werdegang</a:t>
            </a:r>
            <a:endParaRPr lang="de-DE" sz="1800" i="1"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Als </a:t>
            </a:r>
            <a:r>
              <a:rPr lang="de-DE" sz="1800" noProof="0" dirty="0" err="1">
                <a:effectLst/>
                <a:latin typeface="Calibri Light" panose="020F0302020204030204" pitchFamily="34" charset="0"/>
                <a:ea typeface="Calibri" panose="020F0502020204030204" pitchFamily="34" charset="0"/>
                <a:cs typeface="Times New Roman" panose="02020603050405020304" pitchFamily="18" charset="0"/>
              </a:rPr>
              <a:t>Colorni</a:t>
            </a: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verhaftet und auf der Insel </a:t>
            </a:r>
            <a:r>
              <a:rPr lang="de-DE" sz="1800" noProof="0" dirty="0" err="1">
                <a:effectLst/>
                <a:latin typeface="Calibri Light" panose="020F0302020204030204" pitchFamily="34" charset="0"/>
                <a:ea typeface="Calibri" panose="020F0502020204030204" pitchFamily="34" charset="0"/>
                <a:cs typeface="Times New Roman" panose="02020603050405020304" pitchFamily="18" charset="0"/>
              </a:rPr>
              <a:t>Ventotene</a:t>
            </a: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eingesperrt wurde, folgte sie ihm dorthin.</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Sie machten Bekanntschaft mit Ernesto Rossi und </a:t>
            </a:r>
            <a:r>
              <a:rPr lang="de-DE" sz="1800" noProof="0" dirty="0" err="1">
                <a:effectLst/>
                <a:latin typeface="Calibri Light" panose="020F0302020204030204" pitchFamily="34" charset="0"/>
                <a:ea typeface="Calibri" panose="020F0502020204030204" pitchFamily="34" charset="0"/>
                <a:cs typeface="Times New Roman" panose="02020603050405020304" pitchFamily="18" charset="0"/>
              </a:rPr>
              <a:t>Altiero</a:t>
            </a: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Spinelli, die 1941 das </a:t>
            </a:r>
            <a:r>
              <a:rPr lang="de-DE" sz="1800" noProof="0" dirty="0" err="1">
                <a:effectLst/>
                <a:latin typeface="Calibri Light" panose="020F0302020204030204" pitchFamily="34" charset="0"/>
                <a:ea typeface="Calibri" panose="020F0502020204030204" pitchFamily="34" charset="0"/>
                <a:cs typeface="Times New Roman" panose="02020603050405020304" pitchFamily="18" charset="0"/>
              </a:rPr>
              <a:t>Ventotene</a:t>
            </a: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-Manifest „für ein freies und vereintes Europa“ mitverfassten‚ das gemeinhin als frühe Skizze des europäischen Föderalismus gilt. Es war Pflichtlektüre vieler, die im italienischen Widerstand gegen die Nazis kämpften.</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b="1" i="1" noProof="0" dirty="0">
                <a:effectLst/>
                <a:latin typeface="Calibri Light" panose="020F0302020204030204" pitchFamily="34" charset="0"/>
                <a:ea typeface="Calibri" panose="020F0502020204030204" pitchFamily="34" charset="0"/>
                <a:cs typeface="Times New Roman" panose="02020603050405020304" pitchFamily="18" charset="0"/>
              </a:rPr>
              <a:t>Eine Vision für Europa</a:t>
            </a:r>
            <a:endParaRPr lang="de-DE" sz="1800" i="1"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Das Manifest verlangte einen Bruch mit dem alten Europa, forderte umfassende Sozialreformen und damit ein neues politisches System. Ursula Hirschmann schmuggelte das Manifest aufs italienische Festland und half bei der Verbreitung.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1943 mitbegründete sie in Mailand die Europäische Föderalistische Bewegung (Movimento </a:t>
            </a:r>
            <a:r>
              <a:rPr lang="de-DE" sz="1800" noProof="0" dirty="0" err="1">
                <a:effectLst/>
                <a:latin typeface="Calibri Light" panose="020F0302020204030204" pitchFamily="34" charset="0"/>
                <a:ea typeface="Calibri" panose="020F0502020204030204" pitchFamily="34" charset="0"/>
                <a:cs typeface="Times New Roman" panose="02020603050405020304" pitchFamily="18" charset="0"/>
              </a:rPr>
              <a:t>Federalista</a:t>
            </a: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a:t>
            </a:r>
            <a:r>
              <a:rPr lang="de-DE" sz="1800" noProof="0" dirty="0" err="1">
                <a:effectLst/>
                <a:latin typeface="Calibri Light" panose="020F0302020204030204" pitchFamily="34" charset="0"/>
                <a:ea typeface="Calibri" panose="020F0502020204030204" pitchFamily="34" charset="0"/>
                <a:cs typeface="Times New Roman" panose="02020603050405020304" pitchFamily="18" charset="0"/>
              </a:rPr>
              <a:t>Europeo</a:t>
            </a: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Nach der Ermordung </a:t>
            </a:r>
            <a:r>
              <a:rPr lang="de-DE" sz="1800" noProof="0" dirty="0" err="1">
                <a:effectLst/>
                <a:latin typeface="Calibri Light" panose="020F0302020204030204" pitchFamily="34" charset="0"/>
                <a:ea typeface="Calibri" panose="020F0502020204030204" pitchFamily="34" charset="0"/>
                <a:cs typeface="Times New Roman" panose="02020603050405020304" pitchFamily="18" charset="0"/>
              </a:rPr>
              <a:t>Colornis</a:t>
            </a: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durch die Faschisten floh Hirschmann in die Schweiz. Sie war an der Organisation des ersten internationalen föderalistischen Kongresses 1945 in Paris beteiligt.</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Auch nach dem Zweiten Weltkrieg war Hirschmann weiterhin politisch aktiv. 1975 gründete sie in Brüssel den Verein „Femmes </a:t>
            </a:r>
            <a:r>
              <a:rPr lang="de-DE" sz="1800" noProof="0" dirty="0" err="1">
                <a:effectLst/>
                <a:latin typeface="Calibri Light" panose="020F0302020204030204" pitchFamily="34" charset="0"/>
                <a:ea typeface="Calibri" panose="020F0502020204030204" pitchFamily="34" charset="0"/>
                <a:cs typeface="Times New Roman" panose="02020603050405020304" pitchFamily="18" charset="0"/>
              </a:rPr>
              <a:t>pour</a:t>
            </a: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a:t>
            </a:r>
            <a:r>
              <a:rPr lang="de-DE" sz="1800" noProof="0" dirty="0" err="1">
                <a:effectLst/>
                <a:latin typeface="Calibri Light" panose="020F0302020204030204" pitchFamily="34" charset="0"/>
                <a:ea typeface="Calibri" panose="020F0502020204030204" pitchFamily="34" charset="0"/>
                <a:cs typeface="Times New Roman" panose="02020603050405020304" pitchFamily="18" charset="0"/>
              </a:rPr>
              <a:t>l'Europe</a:t>
            </a: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(Frauen für Europa).</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en-150" sz="1800" noProof="0" dirty="0">
              <a:effectLst/>
              <a:latin typeface="Calibri Light" panose="020F03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b="1" noProof="0" dirty="0">
                <a:effectLst/>
                <a:latin typeface="Calibri Light" panose="020F0302020204030204" pitchFamily="34" charset="0"/>
                <a:ea typeface="Calibri" panose="020F0502020204030204" pitchFamily="34" charset="0"/>
                <a:cs typeface="Times New Roman" panose="02020603050405020304" pitchFamily="18" charset="0"/>
              </a:rPr>
              <a:t>Robert Schuman </a:t>
            </a:r>
            <a:endParaRPr lang="de-DE" sz="1800" b="1"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Robert Schuman kämpfte im Zweiten Weltkrieg aufseiten des französischen Widerstands und wurde von den Nazis gefangen genommen und inhaftiert. Zwischen den beiden Weltkriegen gehörte er dem französischen Parlament an. Später bekleidete er in Frankreich hochrangige Ämter und verfasste die </a:t>
            </a:r>
            <a:r>
              <a:rPr lang="de-DE" sz="1800" u="sng" noProof="0"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Schuman-Erklärung</a:t>
            </a: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die Europa den Weg bahnen und weitere Kriege verhindern sollte.</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b="1" i="1" noProof="0" dirty="0">
                <a:effectLst/>
                <a:latin typeface="Calibri Light" panose="020F0302020204030204" pitchFamily="34" charset="0"/>
                <a:ea typeface="Calibri" panose="020F0502020204030204" pitchFamily="34" charset="0"/>
                <a:cs typeface="Times New Roman" panose="02020603050405020304" pitchFamily="18" charset="0"/>
              </a:rPr>
              <a:t>Leben und beruflicher Werdegang</a:t>
            </a:r>
            <a:endParaRPr lang="de-DE" sz="1800" i="1"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Er war als deutscher Staatsbürger in Luxemburg zur Welt gekommen und wurde 1919 Franzose, als Elsass-Lothringen, wo er lebte, wieder Teil Frankreichs wurde. Im Zweiten Weltkrieg bat ihn der im Exil lebende französische Staatsmann Charles de Gaulle, nach London zu kommen, um dort in seiner Regierung mitzuarbeiten.</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Nach dem Krieg bekleidete er hochrangige Positionen und wurde zu einem zentralen Verhandlungsführer bei wichtigen Verträgen und Initiativen wie dem Europarat, dem Marshallplan und der NATO, die alle auf eine engere Zusammenarbeit innerhalb des westlichen Bündnisses und die Einheit Europas abzielten.</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b="1" i="1" noProof="0" dirty="0">
                <a:effectLst/>
                <a:latin typeface="Calibri Light" panose="020F0302020204030204" pitchFamily="34" charset="0"/>
                <a:ea typeface="Calibri" panose="020F0502020204030204" pitchFamily="34" charset="0"/>
                <a:cs typeface="Times New Roman" panose="02020603050405020304" pitchFamily="18" charset="0"/>
              </a:rPr>
              <a:t>Eine Vision für Europa</a:t>
            </a:r>
            <a:endParaRPr lang="de-DE" sz="1800" i="1"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Er und Jean Monnet waren die Väter des international anerkannten Schuman-Plans. Der Plan wurde am 9. Mai 1950 vorgestellt. Seitdem gilt das Datum als Geburtsstunde der Europäischen Union und wird jedes Jahr als „</a:t>
            </a:r>
            <a:r>
              <a:rPr lang="de-DE" sz="1800" u="sng" noProof="0"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Europatag</a:t>
            </a: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gefeiert. In seiner Rede zum Plan schlug Schuman vor, die Produktion von Kohle und Stahl, Rohstoffe für die Rüstungsindustrie, unter eine gemeinsame Kontrolle zu stellen. Der Gedanke dahinter war, dass nur so ein neuer Krieg verhindert werden könnte.</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5</a:t>
            </a:fld>
            <a:endParaRPr lang="en-IE"/>
          </a:p>
        </p:txBody>
      </p:sp>
    </p:spTree>
    <p:extLst>
      <p:ext uri="{BB962C8B-B14F-4D97-AF65-F5344CB8AC3E}">
        <p14:creationId xmlns:p14="http://schemas.microsoft.com/office/powerpoint/2010/main" val="37596896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Die </a:t>
            </a:r>
            <a:r>
              <a:rPr lang="de-DE" sz="1800" i="1" noProof="0" dirty="0">
                <a:effectLst/>
                <a:latin typeface="Calibri Light" panose="020F0302020204030204" pitchFamily="34" charset="0"/>
                <a:ea typeface="Calibri" panose="020F0502020204030204" pitchFamily="34" charset="0"/>
                <a:cs typeface="Times New Roman" panose="02020603050405020304" pitchFamily="18" charset="0"/>
              </a:rPr>
              <a:t>Ode an die Freude</a:t>
            </a: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stammt aus Ludwig Van Beethovens Neunter Sinfonie aus dem Jahr 1823. Die Hymne symbolisiert nicht nur die Europäische Union, sondern auch Europa im weiteren Sinne. Das Gedicht „Ode an die Freude“ bringt Schillers idealistische Vision von menschlicher Verbrüderung zum Ausdruck. 1985 wurde sie zur offiziellen Hymne.</a:t>
            </a:r>
          </a:p>
          <a:p>
            <a:endParaRPr lang="de-DE" sz="1800" noProof="0" dirty="0">
              <a:effectLst/>
              <a:latin typeface="Calibri Light" panose="020F03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Die EU-Flagge zeigt einen Kreis aus zwölf goldenen Sternen auf blauem Hintergrund. Sie stehen für die Werte der Einheit, Solidarität und Harmonie zwischen den Völkern Europas. Die Anzahl der Sterne hat nichts mit der Anzahl der Mitgliedsländer zu tun – der Kreis ist hier ein Symbol für Geschlossenheit. Eingeführt wurde die Flagge 1955 vom Europarat – 1985 wurde sie zur offiziellen Flagge der EU.</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endParaRPr lang="de-DE" sz="1800" noProof="0" dirty="0">
              <a:effectLst/>
              <a:latin typeface="Calibri Light" panose="020F03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Der Europatag wird alljährlich am 9. Mai zur Feier von Frieden und Einheit in Europa begangen. An diesem Tag wurde die historische Schuman-Erklärung unterzeichnet und so der Grundstein für die politische Zusammenarbeit in Europa gelegt.</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endParaRPr lang="de-DE" sz="1800" noProof="0" dirty="0">
              <a:effectLst/>
              <a:latin typeface="Calibri Light" panose="020F03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Das Motto „In Vielfalt geeint“ bringt zum Ausdruck, dass sich die Europäer/innen gemeinsam für Frieden und Wohlstand einsetzen, und dass gleichzeitig die vielen verschiedenen Kulturen, Traditionen und Sprachen ganz Europa bereichern.</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endParaRPr lang="de-DE" sz="1800" noProof="0" dirty="0">
              <a:effectLst/>
              <a:latin typeface="Calibri Light" panose="020F03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Der Euro ist die offizielle Währung in 20 der 27 EU-Mitgliedstaaten. Die Euro-Münze in deiner Tasche ist der Beweis für die Zusammenarbeit in Europa. Die Einführung der Euro-Banknoten und -Münzen 2002 war bislang eine der größten logistischen Herausforderungen in Europa.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6</a:t>
            </a:fld>
            <a:endParaRPr lang="en-IE"/>
          </a:p>
        </p:txBody>
      </p:sp>
    </p:spTree>
    <p:extLst>
      <p:ext uri="{BB962C8B-B14F-4D97-AF65-F5344CB8AC3E}">
        <p14:creationId xmlns:p14="http://schemas.microsoft.com/office/powerpoint/2010/main" val="6130704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Sie stehen für </a:t>
            </a:r>
            <a:r>
              <a:rPr lang="de-DE" sz="1800" b="1" noProof="0" dirty="0">
                <a:effectLst/>
                <a:latin typeface="Calibri Light" panose="020F0302020204030204" pitchFamily="34" charset="0"/>
                <a:ea typeface="Calibri" panose="020F0502020204030204" pitchFamily="34" charset="0"/>
                <a:cs typeface="Times New Roman" panose="02020603050405020304" pitchFamily="18" charset="0"/>
              </a:rPr>
              <a:t>unsere europäische Lebensweise</a:t>
            </a: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Würde des Menschen</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Freiheit</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Demokratie</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Gleichheit</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Rechtsstaatlichkeit</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Menschenrechte</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Diese Werte sind im Vertrag von Lissabon und in der EU-Grundrechtecharta verankert.</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Würde des Menschen: Die Würde des Menschen ist unantastbar, d. h. sie muss stets geachtet und geschützt werden. Sie bildet das eigentliche Fundament der Grundrechte.</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Freiheit: Persönliche Freiheiten wie die Achtung des Privatlebens, die Gedankenfreiheit, Religionsfreiheit, Versammlungsfreiheit, das Recht auf freie Meinungsäußerung und die Informationsfreiheit sind in der EU-Charta der Grundrechte geschützt. Exemplarisch dafür ist unsere Freiheit, uns innerhalb der EU frei bewegen und aufhalten zu dürfen.</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Demokratie: Die Arbeitsweise der EU beruht auf der repräsentativen Demokratie. Als europäische/r Bürger/in hast du auch bestimmte politische Rechte. So hat beispielsweise jeder erwachsene EU-Bürger aktives und passives Wahlrecht für die Europawahlen sowie für die Wahlen in seinem Heimat- oder Herkunftsland.</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Gleichstellung: Die Gleichstellung verschafft allen Bürgerinnen und Bürgern gleiche Rechte vor dem Gesetz. Der Grundsatz der Gleichstellung von Mann und Frau bildet das Fundament der europäischen Politik in all ihren Bereichen. Beispielhaft dafür ist der Grundsatz „Gleicher Lohn für gleiche Arbeit“ (Vertrag von Rom, 1957) oder der Grundsatz der Nichtdiskriminierung aus Gründen der Staatsangehörigkeit (Vertrag von Lissabon, 2009).</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Rechtsstaatlichkeit: Die EU beruht auf dem Grundsatz der Rechtsstaatlichkeit. Alle ihre Tätigkeiten stützen sich auf Verträge, die von den EU-Ländern freiwillig und demokratisch vereinbart wurden. Für die Einhaltung von Recht und Gesetz sorgt eine unabhängige Justiz. Oberste gerichtliche Instanz ist der Europäische Gerichtshof, dessen Urteile von allen EU-Ländern respektiert werden müssen.</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Menschenrechte: Die Menschenrechte werden durch die Grundrechtecharta der EU geschützt. Dazu gehören das Recht auf Schutz vor Diskriminierung aufgrund des Geschlechts, der Rasse oder der ethnischen Herkunft, der Religion oder der Weltanschauung, einer Behinderung, des Alters oder der sexuellen Ausrichtung, das Recht auf den Schutz personenbezogener Daten und das Recht auf Zugang zur Justiz.</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7</a:t>
            </a:fld>
            <a:endParaRPr lang="en-IE"/>
          </a:p>
        </p:txBody>
      </p:sp>
    </p:spTree>
    <p:extLst>
      <p:ext uri="{BB962C8B-B14F-4D97-AF65-F5344CB8AC3E}">
        <p14:creationId xmlns:p14="http://schemas.microsoft.com/office/powerpoint/2010/main" val="6941758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de-DE" sz="1800" dirty="0">
                <a:effectLst/>
                <a:latin typeface="Calibri Light" panose="020F0302020204030204" pitchFamily="34" charset="0"/>
                <a:ea typeface="Calibri" panose="020F0502020204030204" pitchFamily="34" charset="0"/>
                <a:cs typeface="Times New Roman" panose="02020603050405020304" pitchFamily="18" charset="0"/>
              </a:rPr>
              <a:t>Das Bekenntnis der EU zu </a:t>
            </a: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gemeinsamen</a:t>
            </a:r>
            <a:r>
              <a:rPr lang="de-DE" sz="1800" dirty="0">
                <a:effectLst/>
                <a:latin typeface="Calibri Light" panose="020F0302020204030204" pitchFamily="34" charset="0"/>
                <a:ea typeface="Calibri" panose="020F0502020204030204" pitchFamily="34" charset="0"/>
                <a:cs typeface="Times New Roman" panose="02020603050405020304" pitchFamily="18" charset="0"/>
              </a:rPr>
              <a:t> Werten spiegelt sich auch in den Rechten ihrer Bürger/innen wider.</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dirty="0">
                <a:solidFill>
                  <a:srgbClr val="FF0000"/>
                </a:solidFill>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dirty="0">
                <a:effectLst/>
                <a:latin typeface="Calibri Light" panose="020F0302020204030204" pitchFamily="34" charset="0"/>
                <a:ea typeface="Calibri" panose="020F0502020204030204" pitchFamily="34" charset="0"/>
                <a:cs typeface="Times New Roman" panose="02020603050405020304" pitchFamily="18" charset="0"/>
              </a:rPr>
              <a:t>EU-Bürger/innen können sich innerhalb der Union frei bewegen und aufhalten und sind durch EU-Recht geschützt.</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dirty="0">
                <a:effectLst/>
                <a:latin typeface="Calibri Light" panose="020F0302020204030204" pitchFamily="34" charset="0"/>
                <a:ea typeface="Calibri" panose="020F0502020204030204" pitchFamily="34" charset="0"/>
                <a:cs typeface="Times New Roman" panose="02020603050405020304" pitchFamily="18" charset="0"/>
              </a:rPr>
              <a:t>Sie können sich bei Europawahlen aufstellen lassen oder selbst wählen.</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dirty="0">
                <a:effectLst/>
                <a:latin typeface="Calibri Light" panose="020F0302020204030204" pitchFamily="34" charset="0"/>
                <a:ea typeface="Calibri" panose="020F0502020204030204" pitchFamily="34" charset="0"/>
                <a:cs typeface="Times New Roman" panose="02020603050405020304" pitchFamily="18" charset="0"/>
              </a:rPr>
              <a:t>Andorra, Monaco, San Marino und der Vatikan sind nicht Mitglied der EU. Sie haben hingegen eine bilaterale Beziehung zur EU und zu anderen Ländern. Monaco, San Marino und der Vatikan befinden sich jedoch im Schengen-Raum.</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dirty="0">
                <a:effectLst/>
                <a:latin typeface="Calibri Light" panose="020F0302020204030204" pitchFamily="34" charset="0"/>
                <a:ea typeface="Calibri" panose="020F0502020204030204" pitchFamily="34" charset="0"/>
                <a:cs typeface="Times New Roman" panose="02020603050405020304" pitchFamily="18" charset="0"/>
              </a:rPr>
              <a:t>Die Schweiz ist weder ein EU- noch ein EWR-Land. Sie hat aber etwa 100 bilaterale Abkommen mit der EU geschlossen, die beispielsweise viele Binnenmarktbestimmungen abdecken. Eines dieser Abkommen betrifft die Zugehörigkeit der Schweiz zum Schengen-Raum.</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dirty="0">
                <a:effectLst/>
                <a:latin typeface="Calibri Light" panose="020F0302020204030204" pitchFamily="34" charset="0"/>
                <a:ea typeface="Calibri" panose="020F0502020204030204" pitchFamily="34" charset="0"/>
                <a:cs typeface="Times New Roman" panose="02020603050405020304" pitchFamily="18" charset="0"/>
              </a:rPr>
              <a:t>--</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b="1" dirty="0">
                <a:effectLst/>
                <a:latin typeface="Calibri Light" panose="020F0302020204030204" pitchFamily="34" charset="0"/>
                <a:ea typeface="Calibri" panose="020F0502020204030204" pitchFamily="34" charset="0"/>
                <a:cs typeface="Times New Roman" panose="02020603050405020304" pitchFamily="18" charset="0"/>
              </a:rPr>
              <a:t>Zusätzlich zu den 27 Mitgliedstaaten:</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dirty="0">
                <a:effectLst/>
                <a:latin typeface="Calibri Light" panose="020F0302020204030204" pitchFamily="34" charset="0"/>
                <a:ea typeface="Calibri" panose="020F0502020204030204" pitchFamily="34" charset="0"/>
                <a:cs typeface="Times New Roman" panose="02020603050405020304" pitchFamily="18" charset="0"/>
              </a:rPr>
              <a:t>Island, Liechtenstein, Norwegen und die Schweiz sind Teil des europäischen Binnenmarkts.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dirty="0">
                <a:solidFill>
                  <a:srgbClr val="FF0000"/>
                </a:solidFill>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dirty="0">
                <a:effectLst/>
                <a:latin typeface="Calibri Light" panose="020F0302020204030204" pitchFamily="34" charset="0"/>
                <a:ea typeface="Calibri" panose="020F0502020204030204" pitchFamily="34" charset="0"/>
                <a:cs typeface="Times New Roman" panose="02020603050405020304" pitchFamily="18" charset="0"/>
              </a:rPr>
              <a:t>Das bedeutet, dass sie sich dem freien Personen-, Waren-, Dienstleistungs- und Kapitalverkehr verpflichtet haben.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dirty="0">
                <a:effectLst/>
                <a:latin typeface="Calibri Light" panose="020F0302020204030204" pitchFamily="34" charset="0"/>
                <a:ea typeface="Calibri" panose="020F0502020204030204" pitchFamily="34" charset="0"/>
                <a:cs typeface="Times New Roman" panose="02020603050405020304" pitchFamily="18" charset="0"/>
              </a:rPr>
              <a:t>EU-Bürger/innen können demnach ihre Rechte auch in diesen vier Ländern in Anspruch nehmen.</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dirty="0">
                <a:effectLst/>
                <a:latin typeface="Calibri Light" panose="020F0302020204030204" pitchFamily="34" charset="0"/>
                <a:ea typeface="Calibri" panose="020F0502020204030204" pitchFamily="34" charset="0"/>
                <a:cs typeface="Times New Roman" panose="02020603050405020304" pitchFamily="18" charset="0"/>
              </a:rPr>
              <a:t>--</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dirty="0">
                <a:effectLst/>
                <a:latin typeface="Calibri Light" panose="020F0302020204030204" pitchFamily="34" charset="0"/>
                <a:ea typeface="Calibri" panose="020F0502020204030204" pitchFamily="34" charset="0"/>
                <a:cs typeface="Times New Roman" panose="02020603050405020304" pitchFamily="18" charset="0"/>
              </a:rPr>
              <a:t>Der </a:t>
            </a:r>
            <a:r>
              <a:rPr lang="de-DE" sz="1800" b="1" dirty="0">
                <a:effectLst/>
                <a:latin typeface="Calibri Light" panose="020F0302020204030204" pitchFamily="34" charset="0"/>
                <a:ea typeface="Calibri" panose="020F0502020204030204" pitchFamily="34" charset="0"/>
                <a:cs typeface="Times New Roman" panose="02020603050405020304" pitchFamily="18" charset="0"/>
              </a:rPr>
              <a:t>Schengen-Raum</a:t>
            </a:r>
            <a:r>
              <a:rPr lang="de-DE" sz="1800" dirty="0">
                <a:effectLst/>
                <a:latin typeface="Calibri Light" panose="020F0302020204030204" pitchFamily="34" charset="0"/>
                <a:ea typeface="Calibri" panose="020F0502020204030204" pitchFamily="34" charset="0"/>
                <a:cs typeface="Times New Roman" panose="02020603050405020304" pitchFamily="18" charset="0"/>
              </a:rPr>
              <a:t> umfasst 23 EU-Länder und vier Nicht-EU-Länder. In diesen Ländern wurde die Passkontrolle an den Grenzen abgeschafft.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e-DE" sz="1800" dirty="0">
                <a:effectLst/>
                <a:latin typeface="Calibri Light" panose="020F0302020204030204" pitchFamily="34" charset="0"/>
                <a:ea typeface="Calibri" panose="020F0502020204030204" pitchFamily="34" charset="0"/>
                <a:cs typeface="Times New Roman" panose="02020603050405020304" pitchFamily="18" charset="0"/>
              </a:rPr>
              <a:t>Das bedeutet, dass du an der Grenze zwischen diesen Ländern </a:t>
            </a:r>
            <a:r>
              <a:rPr lang="de-DE" sz="1800" u="sng" dirty="0">
                <a:effectLst/>
                <a:latin typeface="Calibri Light" panose="020F0302020204030204" pitchFamily="34" charset="0"/>
                <a:ea typeface="Calibri" panose="020F0502020204030204" pitchFamily="34" charset="0"/>
                <a:cs typeface="Times New Roman" panose="02020603050405020304" pitchFamily="18" charset="0"/>
              </a:rPr>
              <a:t>keinen Pass mehr vorzeigen musst</a:t>
            </a:r>
            <a:r>
              <a:rPr lang="de-DE" sz="1800" dirty="0">
                <a:effectLst/>
                <a:latin typeface="Calibri Light" panose="020F0302020204030204" pitchFamily="34" charset="0"/>
                <a:ea typeface="Calibri" panose="020F0502020204030204" pitchFamily="34" charset="0"/>
                <a:cs typeface="Times New Roman" panose="02020603050405020304" pitchFamily="18" charset="0"/>
              </a:rPr>
              <a:t>.</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8</a:t>
            </a:fld>
            <a:endParaRPr lang="en-IE"/>
          </a:p>
        </p:txBody>
      </p:sp>
    </p:spTree>
    <p:extLst>
      <p:ext uri="{BB962C8B-B14F-4D97-AF65-F5344CB8AC3E}">
        <p14:creationId xmlns:p14="http://schemas.microsoft.com/office/powerpoint/2010/main" val="28554437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tabLst>
                <a:tab pos="2238375" algn="l"/>
              </a:tabLs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Schauen wir uns kurz die Geschichte der EU an — mit einem Überblick über die Erweiterungen im Laufe der Jahre: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tabLst>
                <a:tab pos="2238375" algn="l"/>
              </a:tabLs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tabLst>
                <a:tab pos="2238375" algn="l"/>
              </a:tabLst>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Den Beginn machte diese Sechsergemeinschaft mit der Unterzeichnung der Römischen Verträge:</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Belgien</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Deutschland</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Frankreich</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Italien</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Luxemburg</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pPr>
            <a:r>
              <a:rPr lang="de-DE" sz="1800" noProof="0" dirty="0">
                <a:effectLst/>
                <a:latin typeface="Calibri Light" panose="020F0302020204030204" pitchFamily="34" charset="0"/>
                <a:ea typeface="Calibri" panose="020F0502020204030204" pitchFamily="34" charset="0"/>
                <a:cs typeface="Times New Roman" panose="02020603050405020304" pitchFamily="18" charset="0"/>
              </a:rPr>
              <a:t>Niederlande</a:t>
            </a:r>
            <a:endParaRPr lang="de-DE" sz="1800" noProof="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9</a:t>
            </a:fld>
            <a:endParaRPr lang="en-IE"/>
          </a:p>
        </p:txBody>
      </p:sp>
    </p:spTree>
    <p:extLst>
      <p:ext uri="{BB962C8B-B14F-4D97-AF65-F5344CB8AC3E}">
        <p14:creationId xmlns:p14="http://schemas.microsoft.com/office/powerpoint/2010/main" val="844689435"/>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jpe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Eu an unique organisation">
    <p:bg>
      <p:bgPr>
        <a:solidFill>
          <a:srgbClr val="17559E"/>
        </a:solidFill>
        <a:effectLst/>
      </p:bgPr>
    </p:bg>
    <p:spTree>
      <p:nvGrpSpPr>
        <p:cNvPr id="1" name=""/>
        <p:cNvGrpSpPr/>
        <p:nvPr/>
      </p:nvGrpSpPr>
      <p:grpSpPr>
        <a:xfrm>
          <a:off x="0" y="0"/>
          <a:ext cx="0" cy="0"/>
          <a:chOff x="0" y="0"/>
          <a:chExt cx="0" cy="0"/>
        </a:xfrm>
      </p:grpSpPr>
      <p:pic>
        <p:nvPicPr>
          <p:cNvPr id="9" name="outline-map" descr="A faint map outline of Europe. "/>
          <p:cNvPicPr>
            <a:picLocks noChangeAspect="1"/>
          </p:cNvPicPr>
          <p:nvPr userDrawn="1"/>
        </p:nvPicPr>
        <p:blipFill>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tretch>
            <a:fillRect/>
          </a:stretch>
        </p:blipFill>
        <p:spPr>
          <a:xfrm>
            <a:off x="137962" y="-3313"/>
            <a:ext cx="24319091" cy="13679488"/>
          </a:xfrm>
          <a:prstGeom prst="rect">
            <a:avLst/>
          </a:prstGeom>
        </p:spPr>
      </p:pic>
      <p:sp>
        <p:nvSpPr>
          <p:cNvPr id="3" name="category: people"/>
          <p:cNvSpPr txBox="1"/>
          <p:nvPr userDrawn="1"/>
        </p:nvSpPr>
        <p:spPr>
          <a:xfrm>
            <a:off x="1186776" y="1900334"/>
            <a:ext cx="1941408" cy="707886"/>
          </a:xfrm>
          <a:prstGeom prst="rect">
            <a:avLst/>
          </a:prstGeom>
          <a:noFill/>
        </p:spPr>
        <p:txBody>
          <a:bodyPr wrap="square" rtlCol="0">
            <a:spAutoFit/>
          </a:bodyPr>
          <a:lstStyle/>
          <a:p>
            <a:r>
              <a:rPr lang="de-DE" sz="4000" noProof="0" dirty="0">
                <a:solidFill>
                  <a:srgbClr val="F3CA57"/>
                </a:solidFill>
                <a:latin typeface="Bahnschrift Condensed" panose="020B0502040204020203" pitchFamily="34" charset="0"/>
              </a:rPr>
              <a:t>Menschen</a:t>
            </a:r>
            <a:r>
              <a:rPr lang="mt-MT" sz="4000" noProof="0" dirty="0">
                <a:solidFill>
                  <a:srgbClr val="F3CA57"/>
                </a:solidFill>
                <a:latin typeface="Bahnschrift Condensed" panose="020B0502040204020203" pitchFamily="34" charset="0"/>
              </a:rPr>
              <a:t> </a:t>
            </a:r>
          </a:p>
        </p:txBody>
      </p:sp>
    </p:spTree>
    <p:extLst>
      <p:ext uri="{BB962C8B-B14F-4D97-AF65-F5344CB8AC3E}">
        <p14:creationId xmlns:p14="http://schemas.microsoft.com/office/powerpoint/2010/main" val="1043009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nodeType="afterEffect">
                                  <p:stCondLst>
                                    <p:cond delay="0"/>
                                  </p:stCondLst>
                                  <p:endCondLst>
                                    <p:cond evt="onNext" delay="0">
                                      <p:tgtEl>
                                        <p:sldTgt/>
                                      </p:tgtEl>
                                    </p:cond>
                                  </p:endCondLst>
                                  <p:childTnLst>
                                    <p:set>
                                      <p:cBhvr rctx="PPT">
                                        <p:cTn id="6" dur="indefinite"/>
                                        <p:tgtEl>
                                          <p:spTgt spid="9"/>
                                        </p:tgtEl>
                                        <p:attrNameLst>
                                          <p:attrName>style.opacity</p:attrName>
                                        </p:attrNameLst>
                                      </p:cBhvr>
                                      <p:to>
                                        <p:strVal val="0.25"/>
                                      </p:to>
                                    </p:set>
                                    <p:animEffect filter="image" prLst="opacity: 0.25">
                                      <p:cBhvr rctx="IE">
                                        <p:cTn id="7" dur="indefinite"/>
                                        <p:tgtEl>
                                          <p:spTgt spid="9"/>
                                        </p:tgtEl>
                                      </p:cBhvr>
                                    </p:animEffect>
                                  </p:childTnLst>
                                </p:cTn>
                              </p:par>
                            </p:childTnLst>
                          </p:cTn>
                        </p:par>
                        <p:par>
                          <p:cTn id="8" fill="hold">
                            <p:stCondLst>
                              <p:cond delay="0"/>
                            </p:stCondLst>
                            <p:childTnLst>
                              <p:par>
                                <p:cTn id="9" presetID="14" presetClass="entr" presetSubtype="5"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randombar(vertical)">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otential countries">
    <p:bg>
      <p:bgPr>
        <a:solidFill>
          <a:srgbClr val="5E91C8"/>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IE"/>
          </a:p>
        </p:txBody>
      </p:sp>
      <p:pic>
        <p:nvPicPr>
          <p:cNvPr id="4" name="outline-map"/>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9344" y="-3313"/>
            <a:ext cx="24319092" cy="13679488"/>
          </a:xfrm>
          <a:prstGeom prst="rect">
            <a:avLst/>
          </a:prstGeom>
        </p:spPr>
      </p:pic>
      <p:sp>
        <p:nvSpPr>
          <p:cNvPr id="5" name="category: countries"/>
          <p:cNvSpPr txBox="1"/>
          <p:nvPr userDrawn="1"/>
        </p:nvSpPr>
        <p:spPr>
          <a:xfrm>
            <a:off x="1680367" y="1900334"/>
            <a:ext cx="1490849" cy="707886"/>
          </a:xfrm>
          <a:prstGeom prst="rect">
            <a:avLst/>
          </a:prstGeom>
          <a:noFill/>
        </p:spPr>
        <p:txBody>
          <a:bodyPr wrap="square" rtlCol="0">
            <a:spAutoFit/>
          </a:bodyPr>
          <a:lstStyle/>
          <a:p>
            <a:r>
              <a:rPr lang="de-DE" sz="4000" noProof="0" dirty="0">
                <a:solidFill>
                  <a:srgbClr val="243C7C"/>
                </a:solidFill>
                <a:latin typeface="Bahnschrift Condensed" panose="020B0502040204020203" pitchFamily="34" charset="0"/>
              </a:rPr>
              <a:t>Länder</a:t>
            </a:r>
            <a:r>
              <a:rPr lang="mt-MT" sz="4000" noProof="0" dirty="0">
                <a:solidFill>
                  <a:srgbClr val="243C7C"/>
                </a:solidFill>
                <a:latin typeface="Bahnschrift Condensed" panose="020B0502040204020203" pitchFamily="34" charset="0"/>
              </a:rPr>
              <a:t>  </a:t>
            </a:r>
          </a:p>
        </p:txBody>
      </p:sp>
    </p:spTree>
    <p:extLst>
      <p:ext uri="{BB962C8B-B14F-4D97-AF65-F5344CB8AC3E}">
        <p14:creationId xmlns:p14="http://schemas.microsoft.com/office/powerpoint/2010/main" val="866358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4308" userDrawn="1">
          <p15:clr>
            <a:srgbClr val="FBAE40"/>
          </p15:clr>
        </p15:guide>
        <p15:guide id="2" pos="771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EU history">
    <p:bg>
      <p:bgPr>
        <a:solidFill>
          <a:srgbClr val="E6483C"/>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IE"/>
          </a:p>
        </p:txBody>
      </p:sp>
      <p:pic>
        <p:nvPicPr>
          <p:cNvPr id="4" name="woman" hidden="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709" y="0"/>
            <a:ext cx="24319090" cy="13679488"/>
          </a:xfrm>
          <a:prstGeom prst="rect">
            <a:avLst/>
          </a:prstGeom>
        </p:spPr>
      </p:pic>
      <p:pic>
        <p:nvPicPr>
          <p:cNvPr id="5" name="man" hidden="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3591" y="-30246"/>
            <a:ext cx="24552841" cy="13810973"/>
          </a:xfrm>
          <a:prstGeom prst="rect">
            <a:avLst/>
          </a:prstGeom>
        </p:spPr>
      </p:pic>
      <p:sp>
        <p:nvSpPr>
          <p:cNvPr id="6" name="footer"/>
          <p:cNvSpPr/>
          <p:nvPr userDrawn="1"/>
        </p:nvSpPr>
        <p:spPr>
          <a:xfrm>
            <a:off x="0" y="12530328"/>
            <a:ext cx="24479250" cy="12253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bg1"/>
              </a:solidFill>
            </a:endParaRPr>
          </a:p>
        </p:txBody>
      </p:sp>
      <p:pic>
        <p:nvPicPr>
          <p:cNvPr id="7" name="eu fla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flipH="1">
            <a:off x="23019996" y="12768071"/>
            <a:ext cx="1124811" cy="750191"/>
          </a:xfrm>
          <a:prstGeom prst="rect">
            <a:avLst/>
          </a:prstGeom>
        </p:spPr>
      </p:pic>
      <p:sp>
        <p:nvSpPr>
          <p:cNvPr id="8" name="category: history"/>
          <p:cNvSpPr txBox="1"/>
          <p:nvPr userDrawn="1"/>
        </p:nvSpPr>
        <p:spPr>
          <a:xfrm>
            <a:off x="992224" y="1888081"/>
            <a:ext cx="2270149" cy="707886"/>
          </a:xfrm>
          <a:prstGeom prst="rect">
            <a:avLst/>
          </a:prstGeom>
          <a:noFill/>
        </p:spPr>
        <p:txBody>
          <a:bodyPr wrap="square" rtlCol="0">
            <a:spAutoFit/>
          </a:bodyPr>
          <a:lstStyle/>
          <a:p>
            <a:r>
              <a:rPr lang="de-DE" sz="4000" noProof="0" dirty="0">
                <a:solidFill>
                  <a:schemeClr val="bg1"/>
                </a:solidFill>
                <a:latin typeface="Bahnschrift Condensed" panose="020B0502040204020203" pitchFamily="34" charset="0"/>
              </a:rPr>
              <a:t>Geschichte</a:t>
            </a:r>
          </a:p>
        </p:txBody>
      </p:sp>
    </p:spTree>
    <p:extLst>
      <p:ext uri="{BB962C8B-B14F-4D97-AF65-F5344CB8AC3E}">
        <p14:creationId xmlns:p14="http://schemas.microsoft.com/office/powerpoint/2010/main" val="3608450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par>
                                <p:cTn id="12" presetID="26" presetClass="emph" presetSubtype="0" fill="hold" nodeType="withEffect">
                                  <p:stCondLst>
                                    <p:cond delay="0"/>
                                  </p:stCondLst>
                                  <p:iterate type="lt">
                                    <p:tmPct val="0"/>
                                  </p:iterate>
                                  <p:childTnLst>
                                    <p:animEffect transition="out" filter="fade">
                                      <p:cBhvr>
                                        <p:cTn id="13" dur="500" tmFilter="0, 0; .2, .5; .8, .5; 1, 0"/>
                                        <p:tgtEl>
                                          <p:spTgt spid="7"/>
                                        </p:tgtEl>
                                      </p:cBhvr>
                                    </p:animEffect>
                                    <p:animScale>
                                      <p:cBhvr>
                                        <p:cTn id="14" dur="250" autoRev="1" fill="hold"/>
                                        <p:tgtEl>
                                          <p:spTgt spid="7"/>
                                        </p:tgtEl>
                                      </p:cBhvr>
                                      <p:by x="105000" y="105000"/>
                                    </p:animScale>
                                  </p:childTnLst>
                                </p:cTn>
                              </p:par>
                            </p:childTnLst>
                          </p:cTn>
                        </p:par>
                        <p:par>
                          <p:cTn id="15" fill="hold">
                            <p:stCondLst>
                              <p:cond delay="1000"/>
                            </p:stCondLst>
                            <p:childTnLst>
                              <p:par>
                                <p:cTn id="16" presetID="14" presetClass="entr" presetSubtype="5"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randombar(vertical)">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animBg="1"/>
      <p:bldP spid="8" grpId="0"/>
    </p:bldLst>
  </p:timing>
  <p:extLst>
    <p:ext uri="{DCECCB84-F9BA-43D5-87BE-67443E8EF086}">
      <p15:sldGuideLst xmlns:p15="http://schemas.microsoft.com/office/powerpoint/2012/main">
        <p15:guide id="1" orient="horz" pos="4308" userDrawn="1">
          <p15:clr>
            <a:srgbClr val="FBAE40"/>
          </p15:clr>
        </p15:guide>
        <p15:guide id="2" pos="771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pyrights">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IE"/>
          </a:p>
        </p:txBody>
      </p:sp>
    </p:spTree>
    <p:extLst>
      <p:ext uri="{BB962C8B-B14F-4D97-AF65-F5344CB8AC3E}">
        <p14:creationId xmlns:p14="http://schemas.microsoft.com/office/powerpoint/2010/main" val="25674060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U people">
    <p:bg>
      <p:bgPr>
        <a:solidFill>
          <a:srgbClr val="18B6C1"/>
        </a:solidFill>
        <a:effectLst/>
      </p:bgPr>
    </p:bg>
    <p:spTree>
      <p:nvGrpSpPr>
        <p:cNvPr id="1" name=""/>
        <p:cNvGrpSpPr/>
        <p:nvPr/>
      </p:nvGrpSpPr>
      <p:grpSpPr>
        <a:xfrm>
          <a:off x="0" y="0"/>
          <a:ext cx="0" cy="0"/>
          <a:chOff x="0" y="0"/>
          <a:chExt cx="0" cy="0"/>
        </a:xfrm>
      </p:grpSpPr>
      <p:sp>
        <p:nvSpPr>
          <p:cNvPr id="8" name="Footer Placeholder 7"/>
          <p:cNvSpPr>
            <a:spLocks noGrp="1"/>
          </p:cNvSpPr>
          <p:nvPr>
            <p:ph type="ftr" sz="quarter" idx="10"/>
          </p:nvPr>
        </p:nvSpPr>
        <p:spPr/>
        <p:txBody>
          <a:bodyPr/>
          <a:lstStyle/>
          <a:p>
            <a:endParaRPr lang="en-IE"/>
          </a:p>
        </p:txBody>
      </p:sp>
      <p:pic>
        <p:nvPicPr>
          <p:cNvPr id="9" name="outline-map"/>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5262" y="-773"/>
            <a:ext cx="24319091" cy="13679488"/>
          </a:xfrm>
          <a:prstGeom prst="rect">
            <a:avLst/>
          </a:prstGeom>
        </p:spPr>
      </p:pic>
      <p:pic>
        <p:nvPicPr>
          <p:cNvPr id="10" name="blue-map"/>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8320" y="-12175"/>
            <a:ext cx="24364295" cy="13704916"/>
          </a:xfrm>
          <a:prstGeom prst="rect">
            <a:avLst/>
          </a:prstGeom>
        </p:spPr>
      </p:pic>
      <p:sp>
        <p:nvSpPr>
          <p:cNvPr id="5" name="category: people"/>
          <p:cNvSpPr txBox="1"/>
          <p:nvPr userDrawn="1"/>
        </p:nvSpPr>
        <p:spPr>
          <a:xfrm>
            <a:off x="1206231" y="1900334"/>
            <a:ext cx="1965498" cy="707886"/>
          </a:xfrm>
          <a:prstGeom prst="rect">
            <a:avLst/>
          </a:prstGeom>
          <a:noFill/>
        </p:spPr>
        <p:txBody>
          <a:bodyPr wrap="square" rtlCol="0">
            <a:spAutoFit/>
          </a:bodyPr>
          <a:lstStyle/>
          <a:p>
            <a:r>
              <a:rPr lang="de-DE" sz="4000" noProof="0" dirty="0">
                <a:solidFill>
                  <a:srgbClr val="243C7C"/>
                </a:solidFill>
                <a:latin typeface="Bahnschrift Condensed" panose="020B0502040204020203" pitchFamily="34" charset="0"/>
              </a:rPr>
              <a:t>Menschen</a:t>
            </a:r>
            <a:r>
              <a:rPr lang="mt-MT" sz="4000" noProof="0" dirty="0">
                <a:solidFill>
                  <a:srgbClr val="243C7C"/>
                </a:solidFill>
                <a:latin typeface="Bahnschrift Condensed" panose="020B0502040204020203" pitchFamily="34" charset="0"/>
              </a:rPr>
              <a:t> </a:t>
            </a:r>
          </a:p>
        </p:txBody>
      </p:sp>
    </p:spTree>
    <p:extLst>
      <p:ext uri="{BB962C8B-B14F-4D97-AF65-F5344CB8AC3E}">
        <p14:creationId xmlns:p14="http://schemas.microsoft.com/office/powerpoint/2010/main" val="2598854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4" presetClass="entr" presetSubtype="5"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vertic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U diversity">
    <p:bg>
      <p:bgPr>
        <a:solidFill>
          <a:srgbClr val="F49B3D"/>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IE"/>
          </a:p>
        </p:txBody>
      </p:sp>
      <p:pic>
        <p:nvPicPr>
          <p:cNvPr id="5" name="map"/>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92958" y="-255753"/>
            <a:ext cx="24319088" cy="13679488"/>
          </a:xfrm>
          <a:prstGeom prst="rect">
            <a:avLst/>
          </a:prstGeom>
        </p:spPr>
      </p:pic>
      <p:sp>
        <p:nvSpPr>
          <p:cNvPr id="4" name="category: diversity"/>
          <p:cNvSpPr txBox="1"/>
          <p:nvPr userDrawn="1"/>
        </p:nvSpPr>
        <p:spPr>
          <a:xfrm>
            <a:off x="1684120" y="1904410"/>
            <a:ext cx="1428731" cy="707886"/>
          </a:xfrm>
          <a:prstGeom prst="rect">
            <a:avLst/>
          </a:prstGeom>
          <a:noFill/>
        </p:spPr>
        <p:txBody>
          <a:bodyPr wrap="square" rtlCol="0">
            <a:spAutoFit/>
          </a:bodyPr>
          <a:lstStyle>
            <a:defPPr>
              <a:defRPr lang="en-US"/>
            </a:defPPr>
            <a:lvl1pPr>
              <a:defRPr sz="4000">
                <a:solidFill>
                  <a:srgbClr val="243C7C"/>
                </a:solidFill>
                <a:latin typeface="Bahnschrift Condensed" panose="020B0502040204020203" pitchFamily="34" charset="0"/>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lang="de-DE" sz="4000" kern="1200" noProof="0" dirty="0">
                <a:solidFill>
                  <a:srgbClr val="243C7C"/>
                </a:solidFill>
                <a:effectLst/>
                <a:latin typeface="Bahnschrift Condensed" panose="020B0502040204020203" pitchFamily="34" charset="0"/>
                <a:ea typeface="+mn-ea"/>
                <a:cs typeface="+mn-cs"/>
              </a:rPr>
              <a:t>Vielfalt</a:t>
            </a:r>
          </a:p>
        </p:txBody>
      </p:sp>
    </p:spTree>
    <p:extLst>
      <p:ext uri="{BB962C8B-B14F-4D97-AF65-F5344CB8AC3E}">
        <p14:creationId xmlns:p14="http://schemas.microsoft.com/office/powerpoint/2010/main" val="1014560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U languages">
    <p:bg>
      <p:bgPr>
        <a:solidFill>
          <a:srgbClr val="F3CA57"/>
        </a:solidFill>
        <a:effectLst/>
      </p:bgPr>
    </p:bg>
    <p:spTree>
      <p:nvGrpSpPr>
        <p:cNvPr id="1" name=""/>
        <p:cNvGrpSpPr/>
        <p:nvPr/>
      </p:nvGrpSpPr>
      <p:grpSpPr>
        <a:xfrm>
          <a:off x="0" y="0"/>
          <a:ext cx="0" cy="0"/>
          <a:chOff x="0" y="0"/>
          <a:chExt cx="0" cy="0"/>
        </a:xfrm>
      </p:grpSpPr>
      <p:grpSp>
        <p:nvGrpSpPr>
          <p:cNvPr id="2" name="Group 1" hidden="1"/>
          <p:cNvGrpSpPr/>
          <p:nvPr userDrawn="1"/>
        </p:nvGrpSpPr>
        <p:grpSpPr>
          <a:xfrm>
            <a:off x="-122754" y="-79277"/>
            <a:ext cx="24602003" cy="13743642"/>
            <a:chOff x="-122754" y="-79277"/>
            <a:chExt cx="24602003" cy="13743642"/>
          </a:xfrm>
        </p:grpSpPr>
        <p:pic>
          <p:nvPicPr>
            <p:cNvPr id="6" name="character red"/>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2754" y="-14713"/>
              <a:ext cx="24318361" cy="13679078"/>
            </a:xfrm>
            <a:prstGeom prst="rect">
              <a:avLst/>
            </a:prstGeom>
          </p:spPr>
        </p:pic>
        <p:pic>
          <p:nvPicPr>
            <p:cNvPr id="7" name="character pink"/>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2295" y="-79277"/>
              <a:ext cx="24366954" cy="13706411"/>
            </a:xfrm>
            <a:prstGeom prst="rect">
              <a:avLst/>
            </a:prstGeom>
          </p:spPr>
        </p:pic>
      </p:grpSp>
      <p:sp>
        <p:nvSpPr>
          <p:cNvPr id="4" name="footer"/>
          <p:cNvSpPr/>
          <p:nvPr userDrawn="1"/>
        </p:nvSpPr>
        <p:spPr>
          <a:xfrm>
            <a:off x="0" y="12530328"/>
            <a:ext cx="24479250" cy="12253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bg1"/>
              </a:solidFill>
            </a:endParaRPr>
          </a:p>
        </p:txBody>
      </p:sp>
      <p:sp>
        <p:nvSpPr>
          <p:cNvPr id="8" name="category: languages"/>
          <p:cNvSpPr txBox="1"/>
          <p:nvPr userDrawn="1"/>
        </p:nvSpPr>
        <p:spPr>
          <a:xfrm>
            <a:off x="1254760" y="1888081"/>
            <a:ext cx="1935635" cy="707886"/>
          </a:xfrm>
          <a:prstGeom prst="rect">
            <a:avLst/>
          </a:prstGeom>
          <a:noFill/>
        </p:spPr>
        <p:txBody>
          <a:bodyPr wrap="square" rtlCol="0">
            <a:spAutoFit/>
          </a:bodyPr>
          <a:lstStyle/>
          <a:p>
            <a:r>
              <a:rPr lang="de-DE" sz="4000" noProof="0" dirty="0">
                <a:solidFill>
                  <a:srgbClr val="243C7C"/>
                </a:solidFill>
                <a:latin typeface="Bahnschrift Condensed" panose="020B0502040204020203" pitchFamily="34" charset="0"/>
              </a:rPr>
              <a:t>Sprachen</a:t>
            </a:r>
          </a:p>
        </p:txBody>
      </p:sp>
    </p:spTree>
    <p:extLst>
      <p:ext uri="{BB962C8B-B14F-4D97-AF65-F5344CB8AC3E}">
        <p14:creationId xmlns:p14="http://schemas.microsoft.com/office/powerpoint/2010/main" val="1349329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vertical)">
                                      <p:cBhvr>
                                        <p:cTn id="7" dur="3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animBg="1"/>
      <p:bldP spid="8"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U pioneers">
    <p:bg>
      <p:bgPr>
        <a:solidFill>
          <a:srgbClr val="17559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60232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U pioneers">
    <p:bg>
      <p:bgPr>
        <a:solidFill>
          <a:srgbClr val="17559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95555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U symbols">
    <p:bg>
      <p:bgPr>
        <a:solidFill>
          <a:srgbClr val="17559E"/>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IE"/>
          </a:p>
        </p:txBody>
      </p:sp>
      <p:sp>
        <p:nvSpPr>
          <p:cNvPr id="6" name="footer"/>
          <p:cNvSpPr/>
          <p:nvPr userDrawn="1"/>
        </p:nvSpPr>
        <p:spPr>
          <a:xfrm>
            <a:off x="0" y="12530328"/>
            <a:ext cx="24479250" cy="12253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bg1"/>
              </a:solidFill>
            </a:endParaRPr>
          </a:p>
        </p:txBody>
      </p:sp>
      <p:pic>
        <p:nvPicPr>
          <p:cNvPr id="7" name="eu fla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23019996" y="12768071"/>
            <a:ext cx="1124811" cy="750191"/>
          </a:xfrm>
          <a:prstGeom prst="rect">
            <a:avLst/>
          </a:prstGeom>
        </p:spPr>
      </p:pic>
      <p:sp>
        <p:nvSpPr>
          <p:cNvPr id="8" name="category"/>
          <p:cNvSpPr txBox="1"/>
          <p:nvPr userDrawn="1"/>
        </p:nvSpPr>
        <p:spPr>
          <a:xfrm>
            <a:off x="1378405" y="1888081"/>
            <a:ext cx="1773359" cy="707886"/>
          </a:xfrm>
          <a:prstGeom prst="rect">
            <a:avLst/>
          </a:prstGeom>
          <a:noFill/>
        </p:spPr>
        <p:txBody>
          <a:bodyPr wrap="square" rtlCol="0">
            <a:spAutoFit/>
          </a:bodyPr>
          <a:lstStyle/>
          <a:p>
            <a:r>
              <a:rPr lang="de-DE" sz="4000" noProof="0" dirty="0">
                <a:solidFill>
                  <a:srgbClr val="F3CA57"/>
                </a:solidFill>
                <a:latin typeface="Bahnschrift Condensed" panose="020B0502040204020203" pitchFamily="34" charset="0"/>
              </a:rPr>
              <a:t>Symbole</a:t>
            </a:r>
            <a:r>
              <a:rPr lang="en-150" sz="4000" dirty="0">
                <a:solidFill>
                  <a:srgbClr val="F3CA57"/>
                </a:solidFill>
                <a:latin typeface="Bahnschrift Condensed" panose="020B0502040204020203" pitchFamily="34" charset="0"/>
              </a:rPr>
              <a:t> </a:t>
            </a:r>
            <a:endParaRPr lang="en-IE" sz="4000" dirty="0">
              <a:solidFill>
                <a:srgbClr val="F3CA57"/>
              </a:solidFill>
              <a:latin typeface="Bahnschrift Condensed" panose="020B0502040204020203" pitchFamily="34" charset="0"/>
            </a:endParaRPr>
          </a:p>
        </p:txBody>
      </p:sp>
    </p:spTree>
    <p:extLst>
      <p:ext uri="{BB962C8B-B14F-4D97-AF65-F5344CB8AC3E}">
        <p14:creationId xmlns:p14="http://schemas.microsoft.com/office/powerpoint/2010/main" val="2470579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iterate type="lt">
                                    <p:tmPct val="0"/>
                                  </p:iterate>
                                  <p:childTnLst>
                                    <p:animEffect transition="out" filter="fade">
                                      <p:cBhvr>
                                        <p:cTn id="6" dur="500" tmFilter="0, 0; .2, .5; .8, .5; 1, 0"/>
                                        <p:tgtEl>
                                          <p:spTgt spid="7"/>
                                        </p:tgtEl>
                                      </p:cBhvr>
                                    </p:animEffect>
                                    <p:animScale>
                                      <p:cBhvr>
                                        <p:cTn id="7"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2"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U values">
    <p:spTree>
      <p:nvGrpSpPr>
        <p:cNvPr id="1" name=""/>
        <p:cNvGrpSpPr/>
        <p:nvPr/>
      </p:nvGrpSpPr>
      <p:grpSpPr>
        <a:xfrm>
          <a:off x="0" y="0"/>
          <a:ext cx="0" cy="0"/>
          <a:chOff x="0" y="0"/>
          <a:chExt cx="0" cy="0"/>
        </a:xfrm>
      </p:grpSpPr>
      <p:pic>
        <p:nvPicPr>
          <p:cNvPr id="5" name="background" descr="Two women facing the camera, holding hands in the air in a sign of solidarity."/>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4479248" cy="13665475"/>
          </a:xfrm>
          <a:prstGeom prst="rect">
            <a:avLst/>
          </a:prstGeom>
        </p:spPr>
      </p:pic>
      <p:sp>
        <p:nvSpPr>
          <p:cNvPr id="3" name="Footer Placeholder 2"/>
          <p:cNvSpPr>
            <a:spLocks noGrp="1"/>
          </p:cNvSpPr>
          <p:nvPr>
            <p:ph type="ftr" sz="quarter" idx="10"/>
          </p:nvPr>
        </p:nvSpPr>
        <p:spPr/>
        <p:txBody>
          <a:bodyPr/>
          <a:lstStyle/>
          <a:p>
            <a:endParaRPr lang="en-IE"/>
          </a:p>
        </p:txBody>
      </p:sp>
      <p:sp>
        <p:nvSpPr>
          <p:cNvPr id="4" name="Title 3" hidden="1"/>
          <p:cNvSpPr>
            <a:spLocks noGrp="1"/>
          </p:cNvSpPr>
          <p:nvPr>
            <p:ph type="title" hasCustomPrompt="1"/>
          </p:nvPr>
        </p:nvSpPr>
        <p:spPr>
          <a:xfrm>
            <a:off x="1682750" y="728663"/>
            <a:ext cx="21113750" cy="2643187"/>
          </a:xfrm>
          <a:prstGeom prst="rect">
            <a:avLst/>
          </a:prstGeom>
        </p:spPr>
        <p:txBody>
          <a:bodyPr/>
          <a:lstStyle/>
          <a:p>
            <a:r>
              <a:rPr lang="en-150" sz="9600">
                <a:solidFill>
                  <a:schemeClr val="bg1"/>
                </a:solidFill>
                <a:latin typeface="Bahnschrift bold" panose="020B0502040204020203" pitchFamily="34" charset="0"/>
              </a:rPr>
              <a:t>The EU’s values</a:t>
            </a:r>
            <a:endParaRPr lang="en-IE"/>
          </a:p>
        </p:txBody>
      </p:sp>
      <p:sp>
        <p:nvSpPr>
          <p:cNvPr id="9" name="footer"/>
          <p:cNvSpPr/>
          <p:nvPr userDrawn="1"/>
        </p:nvSpPr>
        <p:spPr>
          <a:xfrm>
            <a:off x="0" y="12417552"/>
            <a:ext cx="24479250" cy="12728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bg1"/>
              </a:solidFill>
            </a:endParaRPr>
          </a:p>
        </p:txBody>
      </p:sp>
      <p:pic>
        <p:nvPicPr>
          <p:cNvPr id="10" name="eu fla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flipH="1">
            <a:off x="23019996" y="12702757"/>
            <a:ext cx="1124811" cy="750191"/>
          </a:xfrm>
          <a:prstGeom prst="rect">
            <a:avLst/>
          </a:prstGeom>
        </p:spPr>
      </p:pic>
      <p:sp>
        <p:nvSpPr>
          <p:cNvPr id="11" name="eu logo"/>
          <p:cNvSpPr txBox="1"/>
          <p:nvPr userDrawn="1"/>
        </p:nvSpPr>
        <p:spPr>
          <a:xfrm>
            <a:off x="622505" y="437459"/>
            <a:ext cx="2662372" cy="1938992"/>
          </a:xfrm>
          <a:prstGeom prst="rect">
            <a:avLst/>
          </a:prstGeom>
          <a:noFill/>
        </p:spPr>
        <p:txBody>
          <a:bodyPr wrap="square" rtlCol="0">
            <a:spAutoFit/>
          </a:bodyPr>
          <a:lstStyle/>
          <a:p>
            <a:r>
              <a:rPr lang="de-DE" sz="12000" noProof="0" dirty="0">
                <a:solidFill>
                  <a:schemeClr val="bg1"/>
                </a:solidFill>
                <a:latin typeface="Arial Black" panose="020B0A04020102020204" pitchFamily="34" charset="0"/>
              </a:rPr>
              <a:t>EU</a:t>
            </a:r>
          </a:p>
        </p:txBody>
      </p:sp>
      <p:sp>
        <p:nvSpPr>
          <p:cNvPr id="8" name="category: values"/>
          <p:cNvSpPr txBox="1"/>
          <p:nvPr userDrawn="1"/>
        </p:nvSpPr>
        <p:spPr>
          <a:xfrm>
            <a:off x="1868894" y="1888081"/>
            <a:ext cx="1415983" cy="707886"/>
          </a:xfrm>
          <a:prstGeom prst="rect">
            <a:avLst/>
          </a:prstGeom>
          <a:noFill/>
        </p:spPr>
        <p:txBody>
          <a:bodyPr wrap="square" rtlCol="0">
            <a:spAutoFit/>
          </a:bodyPr>
          <a:lstStyle/>
          <a:p>
            <a:r>
              <a:rPr lang="de-DE" sz="4000" noProof="0" dirty="0">
                <a:solidFill>
                  <a:schemeClr val="bg1"/>
                </a:solidFill>
                <a:latin typeface="Bahnschrift Condensed" panose="020B0502040204020203" pitchFamily="34" charset="0"/>
              </a:rPr>
              <a:t>Werte</a:t>
            </a:r>
          </a:p>
        </p:txBody>
      </p:sp>
    </p:spTree>
    <p:extLst>
      <p:ext uri="{BB962C8B-B14F-4D97-AF65-F5344CB8AC3E}">
        <p14:creationId xmlns:p14="http://schemas.microsoft.com/office/powerpoint/2010/main" val="4059449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iterate type="lt">
                                    <p:tmPct val="0"/>
                                  </p:iterate>
                                  <p:childTnLst>
                                    <p:animEffect transition="out" filter="fade">
                                      <p:cBhvr>
                                        <p:cTn id="6" dur="500" tmFilter="0, 0; .2, .5; .8, .5; 1, 0"/>
                                        <p:tgtEl>
                                          <p:spTgt spid="10"/>
                                        </p:tgtEl>
                                      </p:cBhvr>
                                    </p:animEffect>
                                    <p:animScale>
                                      <p:cBhvr>
                                        <p:cTn id="7" dur="250" autoRev="1" fill="hold"/>
                                        <p:tgtEl>
                                          <p:spTgt spid="10"/>
                                        </p:tgtEl>
                                      </p:cBhvr>
                                      <p:by x="105000" y="105000"/>
                                    </p:animScale>
                                  </p:childTnLst>
                                </p:cTn>
                              </p:par>
                            </p:childTnLst>
                          </p:cTn>
                        </p:par>
                        <p:par>
                          <p:cTn id="8" fill="hold">
                            <p:stCondLst>
                              <p:cond delay="500"/>
                            </p:stCondLst>
                            <p:childTnLst>
                              <p:par>
                                <p:cTn id="9" presetID="26" presetClass="emph" presetSubtype="0" fill="hold" grpId="0" nodeType="afterEffect">
                                  <p:stCondLst>
                                    <p:cond delay="0"/>
                                  </p:stCondLst>
                                  <p:iterate type="lt">
                                    <p:tmPct val="0"/>
                                  </p:iterate>
                                  <p:childTnLst>
                                    <p:animEffect transition="out" filter="fade">
                                      <p:cBhvr>
                                        <p:cTn id="10" dur="500" tmFilter="0, 0; .2, .5; .8, .5; 1, 0"/>
                                        <p:tgtEl>
                                          <p:spTgt spid="11"/>
                                        </p:tgtEl>
                                      </p:cBhvr>
                                    </p:animEffect>
                                    <p:animScale>
                                      <p:cBhvr>
                                        <p:cTn id="11" dur="250" autoRev="1" fill="hold"/>
                                        <p:tgtEl>
                                          <p:spTgt spid="11"/>
                                        </p:tgtEl>
                                      </p:cBhvr>
                                      <p:by x="105000" y="105000"/>
                                    </p:animScale>
                                  </p:childTnLst>
                                </p:cTn>
                              </p:par>
                            </p:childTnLst>
                          </p:cTn>
                        </p:par>
                        <p:par>
                          <p:cTn id="12" fill="hold">
                            <p:stCondLst>
                              <p:cond delay="1000"/>
                            </p:stCondLst>
                            <p:childTnLst>
                              <p:par>
                                <p:cTn id="13" presetID="14" presetClass="entr" presetSubtype="5"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randombar(vertical)">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2" animBg="1"/>
      <p:bldP spid="11" grpId="0"/>
      <p:bldP spid="11" grpId="2"/>
      <p:bldP spid="8"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U countries">
    <p:bg>
      <p:bgPr>
        <a:solidFill>
          <a:srgbClr val="5E91C8"/>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IE"/>
          </a:p>
        </p:txBody>
      </p:sp>
      <p:pic>
        <p:nvPicPr>
          <p:cNvPr id="4" name="outline-map"/>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7962" y="-3313"/>
            <a:ext cx="24319091" cy="13679488"/>
          </a:xfrm>
          <a:prstGeom prst="rect">
            <a:avLst/>
          </a:prstGeom>
        </p:spPr>
      </p:pic>
      <p:sp>
        <p:nvSpPr>
          <p:cNvPr id="5" name="category: countries"/>
          <p:cNvSpPr txBox="1"/>
          <p:nvPr userDrawn="1"/>
        </p:nvSpPr>
        <p:spPr>
          <a:xfrm>
            <a:off x="1670992" y="1900334"/>
            <a:ext cx="1500219" cy="707886"/>
          </a:xfrm>
          <a:prstGeom prst="rect">
            <a:avLst/>
          </a:prstGeom>
          <a:noFill/>
        </p:spPr>
        <p:txBody>
          <a:bodyPr wrap="square" rtlCol="0">
            <a:spAutoFit/>
          </a:bodyPr>
          <a:lstStyle/>
          <a:p>
            <a:r>
              <a:rPr lang="de-DE" sz="4000" noProof="0" dirty="0">
                <a:solidFill>
                  <a:srgbClr val="243C7C"/>
                </a:solidFill>
                <a:latin typeface="Bahnschrift Condensed" panose="020B0502040204020203" pitchFamily="34" charset="0"/>
              </a:rPr>
              <a:t>Länder</a:t>
            </a:r>
            <a:r>
              <a:rPr lang="en-IE" sz="4000" dirty="0">
                <a:solidFill>
                  <a:srgbClr val="243C7C"/>
                </a:solidFill>
                <a:latin typeface="Bahnschrift Condensed" panose="020B0502040204020203" pitchFamily="34" charset="0"/>
              </a:rPr>
              <a:t> </a:t>
            </a:r>
          </a:p>
        </p:txBody>
      </p:sp>
    </p:spTree>
    <p:extLst>
      <p:ext uri="{BB962C8B-B14F-4D97-AF65-F5344CB8AC3E}">
        <p14:creationId xmlns:p14="http://schemas.microsoft.com/office/powerpoint/2010/main" val="3837223945"/>
      </p:ext>
    </p:extLst>
  </p:cSld>
  <p:clrMapOvr>
    <a:masterClrMapping/>
  </p:clrMapOvr>
  <p:extLst>
    <p:ext uri="{DCECCB84-F9BA-43D5-87BE-67443E8EF086}">
      <p15:sldGuideLst xmlns:p15="http://schemas.microsoft.com/office/powerpoint/2012/main">
        <p15:guide id="1" orient="horz" pos="4308" userDrawn="1">
          <p15:clr>
            <a:srgbClr val="FBAE40"/>
          </p15:clr>
        </p15:guide>
        <p15:guide id="2" pos="771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Footer Placeholder 7"/>
          <p:cNvSpPr>
            <a:spLocks noGrp="1"/>
          </p:cNvSpPr>
          <p:nvPr>
            <p:ph type="ftr" sz="quarter" idx="3"/>
          </p:nvPr>
        </p:nvSpPr>
        <p:spPr>
          <a:xfrm>
            <a:off x="0" y="12547600"/>
            <a:ext cx="24479250" cy="120808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E"/>
          </a:p>
        </p:txBody>
      </p:sp>
      <p:sp>
        <p:nvSpPr>
          <p:cNvPr id="9" name="footer"/>
          <p:cNvSpPr/>
          <p:nvPr userDrawn="1"/>
        </p:nvSpPr>
        <p:spPr>
          <a:xfrm>
            <a:off x="0" y="12530328"/>
            <a:ext cx="24479250" cy="12253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bg1"/>
              </a:solidFill>
            </a:endParaRPr>
          </a:p>
        </p:txBody>
      </p:sp>
      <p:pic>
        <p:nvPicPr>
          <p:cNvPr id="10" name="eu flag"/>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flipH="1">
            <a:off x="23019996" y="12768071"/>
            <a:ext cx="1124811" cy="750191"/>
          </a:xfrm>
          <a:prstGeom prst="rect">
            <a:avLst/>
          </a:prstGeom>
        </p:spPr>
      </p:pic>
      <p:sp>
        <p:nvSpPr>
          <p:cNvPr id="7" name="eu logo"/>
          <p:cNvSpPr txBox="1"/>
          <p:nvPr userDrawn="1"/>
        </p:nvSpPr>
        <p:spPr>
          <a:xfrm>
            <a:off x="639437" y="437459"/>
            <a:ext cx="2848830" cy="1938992"/>
          </a:xfrm>
          <a:prstGeom prst="rect">
            <a:avLst/>
          </a:prstGeom>
          <a:noFill/>
        </p:spPr>
        <p:txBody>
          <a:bodyPr wrap="square" rtlCol="0">
            <a:spAutoFit/>
          </a:bodyPr>
          <a:lstStyle/>
          <a:p>
            <a:r>
              <a:rPr lang="de-DE" sz="12000" noProof="0" dirty="0">
                <a:solidFill>
                  <a:schemeClr val="bg1"/>
                </a:solidFill>
                <a:latin typeface="Arial Black" panose="020B0A04020102020204" pitchFamily="34" charset="0"/>
              </a:rPr>
              <a:t>EU</a:t>
            </a:r>
          </a:p>
        </p:txBody>
      </p:sp>
    </p:spTree>
    <p:extLst>
      <p:ext uri="{BB962C8B-B14F-4D97-AF65-F5344CB8AC3E}">
        <p14:creationId xmlns:p14="http://schemas.microsoft.com/office/powerpoint/2010/main" val="401450058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72" r:id="rId5"/>
    <p:sldLayoutId id="2147483665" r:id="rId6"/>
    <p:sldLayoutId id="2147483666" r:id="rId7"/>
    <p:sldLayoutId id="2147483667" r:id="rId8"/>
    <p:sldLayoutId id="2147483668" r:id="rId9"/>
    <p:sldLayoutId id="2147483669" r:id="rId10"/>
    <p:sldLayoutId id="2147483670" r:id="rId11"/>
    <p:sldLayoutId id="2147483671" r:id="rId12"/>
  </p:sldLayoutIdLst>
  <p:hf sldNum="0" hdr="0" dt="0"/>
  <p:txStyles>
    <p:titleStyle>
      <a:lvl1pPr algn="l" defTabSz="1823954" rtl="0" eaLnBrk="1" latinLnBrk="0" hangingPunct="1">
        <a:lnSpc>
          <a:spcPct val="90000"/>
        </a:lnSpc>
        <a:spcBef>
          <a:spcPct val="0"/>
        </a:spcBef>
        <a:buNone/>
        <a:defRPr sz="8777" kern="1200">
          <a:solidFill>
            <a:schemeClr val="tx1"/>
          </a:solidFill>
          <a:latin typeface="+mj-lt"/>
          <a:ea typeface="+mj-ea"/>
          <a:cs typeface="+mj-cs"/>
        </a:defRPr>
      </a:lvl1pPr>
    </p:titleStyle>
    <p:bodyStyle>
      <a:lvl1pPr marL="455988" indent="-455988" algn="l" defTabSz="1823954" rtl="0" eaLnBrk="1" latinLnBrk="0" hangingPunct="1">
        <a:lnSpc>
          <a:spcPct val="90000"/>
        </a:lnSpc>
        <a:spcBef>
          <a:spcPts val="1995"/>
        </a:spcBef>
        <a:buFont typeface="Arial" panose="020B0604020202020204" pitchFamily="34" charset="0"/>
        <a:buChar char="•"/>
        <a:defRPr sz="5585" kern="1200">
          <a:solidFill>
            <a:schemeClr val="tx1"/>
          </a:solidFill>
          <a:latin typeface="+mn-lt"/>
          <a:ea typeface="+mn-ea"/>
          <a:cs typeface="+mn-cs"/>
        </a:defRPr>
      </a:lvl1pPr>
      <a:lvl2pPr marL="1367965" indent="-455988" algn="l" defTabSz="1823954" rtl="0" eaLnBrk="1" latinLnBrk="0" hangingPunct="1">
        <a:lnSpc>
          <a:spcPct val="90000"/>
        </a:lnSpc>
        <a:spcBef>
          <a:spcPts val="997"/>
        </a:spcBef>
        <a:buFont typeface="Arial" panose="020B0604020202020204" pitchFamily="34" charset="0"/>
        <a:buChar char="•"/>
        <a:defRPr sz="4787" kern="1200">
          <a:solidFill>
            <a:schemeClr val="tx1"/>
          </a:solidFill>
          <a:latin typeface="+mn-lt"/>
          <a:ea typeface="+mn-ea"/>
          <a:cs typeface="+mn-cs"/>
        </a:defRPr>
      </a:lvl2pPr>
      <a:lvl3pPr marL="2279942" indent="-455988" algn="l" defTabSz="1823954" rtl="0" eaLnBrk="1" latinLnBrk="0" hangingPunct="1">
        <a:lnSpc>
          <a:spcPct val="90000"/>
        </a:lnSpc>
        <a:spcBef>
          <a:spcPts val="997"/>
        </a:spcBef>
        <a:buFont typeface="Arial" panose="020B0604020202020204" pitchFamily="34" charset="0"/>
        <a:buChar char="•"/>
        <a:defRPr sz="3989" kern="1200">
          <a:solidFill>
            <a:schemeClr val="tx1"/>
          </a:solidFill>
          <a:latin typeface="+mn-lt"/>
          <a:ea typeface="+mn-ea"/>
          <a:cs typeface="+mn-cs"/>
        </a:defRPr>
      </a:lvl3pPr>
      <a:lvl4pPr marL="3191919" indent="-455988" algn="l" defTabSz="1823954" rtl="0" eaLnBrk="1" latinLnBrk="0" hangingPunct="1">
        <a:lnSpc>
          <a:spcPct val="90000"/>
        </a:lnSpc>
        <a:spcBef>
          <a:spcPts val="997"/>
        </a:spcBef>
        <a:buFont typeface="Arial" panose="020B0604020202020204" pitchFamily="34" charset="0"/>
        <a:buChar char="•"/>
        <a:defRPr sz="3590" kern="1200">
          <a:solidFill>
            <a:schemeClr val="tx1"/>
          </a:solidFill>
          <a:latin typeface="+mn-lt"/>
          <a:ea typeface="+mn-ea"/>
          <a:cs typeface="+mn-cs"/>
        </a:defRPr>
      </a:lvl4pPr>
      <a:lvl5pPr marL="4103896" indent="-455988" algn="l" defTabSz="1823954" rtl="0" eaLnBrk="1" latinLnBrk="0" hangingPunct="1">
        <a:lnSpc>
          <a:spcPct val="90000"/>
        </a:lnSpc>
        <a:spcBef>
          <a:spcPts val="997"/>
        </a:spcBef>
        <a:buFont typeface="Arial" panose="020B0604020202020204" pitchFamily="34" charset="0"/>
        <a:buChar char="•"/>
        <a:defRPr sz="3590" kern="1200">
          <a:solidFill>
            <a:schemeClr val="tx1"/>
          </a:solidFill>
          <a:latin typeface="+mn-lt"/>
          <a:ea typeface="+mn-ea"/>
          <a:cs typeface="+mn-cs"/>
        </a:defRPr>
      </a:lvl5pPr>
      <a:lvl6pPr marL="5015873" indent="-455988" algn="l" defTabSz="1823954" rtl="0" eaLnBrk="1" latinLnBrk="0" hangingPunct="1">
        <a:lnSpc>
          <a:spcPct val="90000"/>
        </a:lnSpc>
        <a:spcBef>
          <a:spcPts val="997"/>
        </a:spcBef>
        <a:buFont typeface="Arial" panose="020B0604020202020204" pitchFamily="34" charset="0"/>
        <a:buChar char="•"/>
        <a:defRPr sz="3590" kern="1200">
          <a:solidFill>
            <a:schemeClr val="tx1"/>
          </a:solidFill>
          <a:latin typeface="+mn-lt"/>
          <a:ea typeface="+mn-ea"/>
          <a:cs typeface="+mn-cs"/>
        </a:defRPr>
      </a:lvl6pPr>
      <a:lvl7pPr marL="5927849" indent="-455988" algn="l" defTabSz="1823954" rtl="0" eaLnBrk="1" latinLnBrk="0" hangingPunct="1">
        <a:lnSpc>
          <a:spcPct val="90000"/>
        </a:lnSpc>
        <a:spcBef>
          <a:spcPts val="997"/>
        </a:spcBef>
        <a:buFont typeface="Arial" panose="020B0604020202020204" pitchFamily="34" charset="0"/>
        <a:buChar char="•"/>
        <a:defRPr sz="3590" kern="1200">
          <a:solidFill>
            <a:schemeClr val="tx1"/>
          </a:solidFill>
          <a:latin typeface="+mn-lt"/>
          <a:ea typeface="+mn-ea"/>
          <a:cs typeface="+mn-cs"/>
        </a:defRPr>
      </a:lvl7pPr>
      <a:lvl8pPr marL="6839826" indent="-455988" algn="l" defTabSz="1823954" rtl="0" eaLnBrk="1" latinLnBrk="0" hangingPunct="1">
        <a:lnSpc>
          <a:spcPct val="90000"/>
        </a:lnSpc>
        <a:spcBef>
          <a:spcPts val="997"/>
        </a:spcBef>
        <a:buFont typeface="Arial" panose="020B0604020202020204" pitchFamily="34" charset="0"/>
        <a:buChar char="•"/>
        <a:defRPr sz="3590" kern="1200">
          <a:solidFill>
            <a:schemeClr val="tx1"/>
          </a:solidFill>
          <a:latin typeface="+mn-lt"/>
          <a:ea typeface="+mn-ea"/>
          <a:cs typeface="+mn-cs"/>
        </a:defRPr>
      </a:lvl8pPr>
      <a:lvl9pPr marL="7751803" indent="-455988" algn="l" defTabSz="1823954" rtl="0" eaLnBrk="1" latinLnBrk="0" hangingPunct="1">
        <a:lnSpc>
          <a:spcPct val="90000"/>
        </a:lnSpc>
        <a:spcBef>
          <a:spcPts val="997"/>
        </a:spcBef>
        <a:buFont typeface="Arial" panose="020B0604020202020204" pitchFamily="34" charset="0"/>
        <a:buChar char="•"/>
        <a:defRPr sz="3590" kern="1200">
          <a:solidFill>
            <a:schemeClr val="tx1"/>
          </a:solidFill>
          <a:latin typeface="+mn-lt"/>
          <a:ea typeface="+mn-ea"/>
          <a:cs typeface="+mn-cs"/>
        </a:defRPr>
      </a:lvl9pPr>
    </p:bodyStyle>
    <p:otherStyle>
      <a:defPPr>
        <a:defRPr lang="en-US"/>
      </a:defPPr>
      <a:lvl1pPr marL="0" algn="l" defTabSz="1823954" rtl="0" eaLnBrk="1" latinLnBrk="0" hangingPunct="1">
        <a:defRPr sz="3590" kern="1200">
          <a:solidFill>
            <a:schemeClr val="tx1"/>
          </a:solidFill>
          <a:latin typeface="+mn-lt"/>
          <a:ea typeface="+mn-ea"/>
          <a:cs typeface="+mn-cs"/>
        </a:defRPr>
      </a:lvl1pPr>
      <a:lvl2pPr marL="911977" algn="l" defTabSz="1823954" rtl="0" eaLnBrk="1" latinLnBrk="0" hangingPunct="1">
        <a:defRPr sz="3590" kern="1200">
          <a:solidFill>
            <a:schemeClr val="tx1"/>
          </a:solidFill>
          <a:latin typeface="+mn-lt"/>
          <a:ea typeface="+mn-ea"/>
          <a:cs typeface="+mn-cs"/>
        </a:defRPr>
      </a:lvl2pPr>
      <a:lvl3pPr marL="1823954" algn="l" defTabSz="1823954" rtl="0" eaLnBrk="1" latinLnBrk="0" hangingPunct="1">
        <a:defRPr sz="3590" kern="1200">
          <a:solidFill>
            <a:schemeClr val="tx1"/>
          </a:solidFill>
          <a:latin typeface="+mn-lt"/>
          <a:ea typeface="+mn-ea"/>
          <a:cs typeface="+mn-cs"/>
        </a:defRPr>
      </a:lvl3pPr>
      <a:lvl4pPr marL="2735931" algn="l" defTabSz="1823954" rtl="0" eaLnBrk="1" latinLnBrk="0" hangingPunct="1">
        <a:defRPr sz="3590" kern="1200">
          <a:solidFill>
            <a:schemeClr val="tx1"/>
          </a:solidFill>
          <a:latin typeface="+mn-lt"/>
          <a:ea typeface="+mn-ea"/>
          <a:cs typeface="+mn-cs"/>
        </a:defRPr>
      </a:lvl4pPr>
      <a:lvl5pPr marL="3647907" algn="l" defTabSz="1823954" rtl="0" eaLnBrk="1" latinLnBrk="0" hangingPunct="1">
        <a:defRPr sz="3590" kern="1200">
          <a:solidFill>
            <a:schemeClr val="tx1"/>
          </a:solidFill>
          <a:latin typeface="+mn-lt"/>
          <a:ea typeface="+mn-ea"/>
          <a:cs typeface="+mn-cs"/>
        </a:defRPr>
      </a:lvl5pPr>
      <a:lvl6pPr marL="4559884" algn="l" defTabSz="1823954" rtl="0" eaLnBrk="1" latinLnBrk="0" hangingPunct="1">
        <a:defRPr sz="3590" kern="1200">
          <a:solidFill>
            <a:schemeClr val="tx1"/>
          </a:solidFill>
          <a:latin typeface="+mn-lt"/>
          <a:ea typeface="+mn-ea"/>
          <a:cs typeface="+mn-cs"/>
        </a:defRPr>
      </a:lvl6pPr>
      <a:lvl7pPr marL="5471861" algn="l" defTabSz="1823954" rtl="0" eaLnBrk="1" latinLnBrk="0" hangingPunct="1">
        <a:defRPr sz="3590" kern="1200">
          <a:solidFill>
            <a:schemeClr val="tx1"/>
          </a:solidFill>
          <a:latin typeface="+mn-lt"/>
          <a:ea typeface="+mn-ea"/>
          <a:cs typeface="+mn-cs"/>
        </a:defRPr>
      </a:lvl7pPr>
      <a:lvl8pPr marL="6383838" algn="l" defTabSz="1823954" rtl="0" eaLnBrk="1" latinLnBrk="0" hangingPunct="1">
        <a:defRPr sz="3590" kern="1200">
          <a:solidFill>
            <a:schemeClr val="tx1"/>
          </a:solidFill>
          <a:latin typeface="+mn-lt"/>
          <a:ea typeface="+mn-ea"/>
          <a:cs typeface="+mn-cs"/>
        </a:defRPr>
      </a:lvl8pPr>
      <a:lvl9pPr marL="7295815" algn="l" defTabSz="1823954" rtl="0" eaLnBrk="1" latinLnBrk="0" hangingPunct="1">
        <a:defRPr sz="359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9.xml"/><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11.xml"/><Relationship Id="rId6" Type="http://schemas.openxmlformats.org/officeDocument/2006/relationships/image" Target="../media/image1.jpeg"/><Relationship Id="rId5" Type="http://schemas.openxmlformats.org/officeDocument/2006/relationships/image" Target="../media/image16.png"/><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13.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1.jpeg"/><Relationship Id="rId5" Type="http://schemas.openxmlformats.org/officeDocument/2006/relationships/image" Target="../media/image16.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7.jpg"/><Relationship Id="rId7"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20.jpg"/><Relationship Id="rId5" Type="http://schemas.openxmlformats.org/officeDocument/2006/relationships/image" Target="../media/image19.jpg"/><Relationship Id="rId4" Type="http://schemas.openxmlformats.org/officeDocument/2006/relationships/image" Target="../media/image18.jpg"/></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jpeg"/><Relationship Id="rId5" Type="http://schemas.openxmlformats.org/officeDocument/2006/relationships/image" Target="../media/image1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p:cNvSpPr>
            <a:spLocks noGrp="1"/>
          </p:cNvSpPr>
          <p:nvPr>
            <p:ph type="ctrTitle" idx="4294967295"/>
          </p:nvPr>
        </p:nvSpPr>
        <p:spPr>
          <a:xfrm>
            <a:off x="771516" y="3607214"/>
            <a:ext cx="8799204" cy="4747005"/>
          </a:xfrm>
          <a:prstGeom prst="rect">
            <a:avLst/>
          </a:prstGeom>
        </p:spPr>
        <p:txBody>
          <a:bodyPr>
            <a:noAutofit/>
          </a:bodyPr>
          <a:lstStyle/>
          <a:p>
            <a:r>
              <a:rPr lang="de-DE" sz="12000" dirty="0">
                <a:solidFill>
                  <a:schemeClr val="bg1"/>
                </a:solidFill>
                <a:latin typeface="Bahnschrift bold" panose="020B0502040204020203" pitchFamily="34" charset="0"/>
              </a:rPr>
              <a:t>Die Europäische Union	 </a:t>
            </a:r>
          </a:p>
        </p:txBody>
      </p:sp>
      <p:sp>
        <p:nvSpPr>
          <p:cNvPr id="12" name="Untertitel"/>
          <p:cNvSpPr txBox="1"/>
          <p:nvPr/>
        </p:nvSpPr>
        <p:spPr>
          <a:xfrm>
            <a:off x="771515" y="8512884"/>
            <a:ext cx="9286885" cy="2616101"/>
          </a:xfrm>
          <a:prstGeom prst="rect">
            <a:avLst/>
          </a:prstGeom>
          <a:noFill/>
          <a:ln>
            <a:noFill/>
          </a:ln>
        </p:spPr>
        <p:txBody>
          <a:bodyPr wrap="square" rtlCol="0">
            <a:spAutoFit/>
          </a:bodyPr>
          <a:lstStyle/>
          <a:p>
            <a:r>
              <a:rPr lang="de-DE" sz="8200" dirty="0">
                <a:solidFill>
                  <a:schemeClr val="bg1"/>
                </a:solidFill>
                <a:latin typeface="Bahnschrift Light" panose="020B0502040204020203" pitchFamily="34" charset="0"/>
              </a:rPr>
              <a:t>Ein einzigartiger Zusammenschluss</a:t>
            </a:r>
          </a:p>
        </p:txBody>
      </p:sp>
      <p:sp>
        <p:nvSpPr>
          <p:cNvPr id="3" name="Zitat"/>
          <p:cNvSpPr>
            <a:spLocks noGrp="1"/>
          </p:cNvSpPr>
          <p:nvPr>
            <p:ph type="subTitle" idx="4294967295"/>
          </p:nvPr>
        </p:nvSpPr>
        <p:spPr>
          <a:xfrm>
            <a:off x="11916665" y="5980716"/>
            <a:ext cx="11694805" cy="1857879"/>
          </a:xfrm>
          <a:prstGeom prst="rect">
            <a:avLst/>
          </a:prstGeom>
        </p:spPr>
        <p:txBody>
          <a:bodyPr lIns="91440" tIns="45720" rIns="91440" bIns="45720" anchor="t">
            <a:noAutofit/>
          </a:bodyPr>
          <a:lstStyle/>
          <a:p>
            <a:pPr marL="0" indent="0">
              <a:lnSpc>
                <a:spcPct val="70000"/>
              </a:lnSpc>
              <a:buNone/>
            </a:pPr>
            <a:r>
              <a:rPr lang="de-DE" sz="4400" dirty="0">
                <a:solidFill>
                  <a:srgbClr val="F3CA57"/>
                </a:solidFill>
                <a:latin typeface="Bahnschrift SemiBold" panose="020B0502040204020203" pitchFamily="34" charset="0"/>
              </a:rPr>
              <a:t>„Der Friede der Welt kann nicht gewahrt werden ohne schöpferische Anstrengungen, die der Größe der Bedrohung entsprechen.“</a:t>
            </a:r>
          </a:p>
        </p:txBody>
      </p:sp>
      <p:sp>
        <p:nvSpPr>
          <p:cNvPr id="4" name="Quelle"/>
          <p:cNvSpPr/>
          <p:nvPr/>
        </p:nvSpPr>
        <p:spPr>
          <a:xfrm>
            <a:off x="20219433" y="7830999"/>
            <a:ext cx="3744936" cy="523220"/>
          </a:xfrm>
          <a:prstGeom prst="rect">
            <a:avLst/>
          </a:prstGeom>
        </p:spPr>
        <p:txBody>
          <a:bodyPr wrap="none">
            <a:spAutoFit/>
          </a:bodyPr>
          <a:lstStyle/>
          <a:p>
            <a:r>
              <a:rPr lang="de-DE" sz="2800" dirty="0">
                <a:solidFill>
                  <a:srgbClr val="F3CA57"/>
                </a:solidFill>
                <a:latin typeface="Bahnschrift SemiBold" panose="020B0502040204020203" pitchFamily="34" charset="0"/>
              </a:rPr>
              <a:t>Robert Schuman, 1950</a:t>
            </a:r>
          </a:p>
        </p:txBody>
      </p:sp>
    </p:spTree>
    <p:extLst>
      <p:ext uri="{BB962C8B-B14F-4D97-AF65-F5344CB8AC3E}">
        <p14:creationId xmlns:p14="http://schemas.microsoft.com/office/powerpoint/2010/main" val="4024825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300"/>
                                        <p:tgtEl>
                                          <p:spTgt spid="2"/>
                                        </p:tgtEl>
                                      </p:cBhvr>
                                    </p:animEffect>
                                  </p:childTnLst>
                                </p:cTn>
                              </p:par>
                            </p:childTnLst>
                          </p:cTn>
                        </p:par>
                        <p:par>
                          <p:cTn id="12" fill="hold">
                            <p:stCondLst>
                              <p:cond delay="800"/>
                            </p:stCondLst>
                            <p:childTnLst>
                              <p:par>
                                <p:cTn id="13" presetID="47"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300"/>
                                        <p:tgtEl>
                                          <p:spTgt spid="12"/>
                                        </p:tgtEl>
                                      </p:cBhvr>
                                    </p:animEffect>
                                    <p:anim calcmode="lin" valueType="num">
                                      <p:cBhvr>
                                        <p:cTn id="16" dur="300" fill="hold"/>
                                        <p:tgtEl>
                                          <p:spTgt spid="12"/>
                                        </p:tgtEl>
                                        <p:attrNameLst>
                                          <p:attrName>ppt_x</p:attrName>
                                        </p:attrNameLst>
                                      </p:cBhvr>
                                      <p:tavLst>
                                        <p:tav tm="0">
                                          <p:val>
                                            <p:strVal val="#ppt_x"/>
                                          </p:val>
                                        </p:tav>
                                        <p:tav tm="100000">
                                          <p:val>
                                            <p:strVal val="#ppt_x"/>
                                          </p:val>
                                        </p:tav>
                                      </p:tavLst>
                                    </p:anim>
                                    <p:anim calcmode="lin" valueType="num">
                                      <p:cBhvr>
                                        <p:cTn id="17" dur="300" fill="hold"/>
                                        <p:tgtEl>
                                          <p:spTgt spid="12"/>
                                        </p:tgtEl>
                                        <p:attrNameLst>
                                          <p:attrName>ppt_y</p:attrName>
                                        </p:attrNameLst>
                                      </p:cBhvr>
                                      <p:tavLst>
                                        <p:tav tm="0">
                                          <p:val>
                                            <p:strVal val="#ppt_y-.1"/>
                                          </p:val>
                                        </p:tav>
                                        <p:tav tm="100000">
                                          <p:val>
                                            <p:strVal val="#ppt_y"/>
                                          </p:val>
                                        </p:tav>
                                      </p:tavLst>
                                    </p:anim>
                                  </p:childTnLst>
                                </p:cTn>
                              </p:par>
                            </p:childTnLst>
                          </p:cTn>
                        </p:par>
                        <p:par>
                          <p:cTn id="18" fill="hold">
                            <p:stCondLst>
                              <p:cond delay="1100"/>
                            </p:stCondLst>
                            <p:childTnLst>
                              <p:par>
                                <p:cTn id="19" presetID="42"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300"/>
                                        <p:tgtEl>
                                          <p:spTgt spid="4"/>
                                        </p:tgtEl>
                                      </p:cBhvr>
                                    </p:animEffect>
                                    <p:anim calcmode="lin" valueType="num">
                                      <p:cBhvr>
                                        <p:cTn id="22" dur="300" fill="hold"/>
                                        <p:tgtEl>
                                          <p:spTgt spid="4"/>
                                        </p:tgtEl>
                                        <p:attrNameLst>
                                          <p:attrName>ppt_x</p:attrName>
                                        </p:attrNameLst>
                                      </p:cBhvr>
                                      <p:tavLst>
                                        <p:tav tm="0">
                                          <p:val>
                                            <p:strVal val="#ppt_x"/>
                                          </p:val>
                                        </p:tav>
                                        <p:tav tm="100000">
                                          <p:val>
                                            <p:strVal val="#ppt_x"/>
                                          </p:val>
                                        </p:tav>
                                      </p:tavLst>
                                    </p:anim>
                                    <p:anim calcmode="lin" valueType="num">
                                      <p:cBhvr>
                                        <p:cTn id="23" dur="3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3" grpId="0" build="p" advAuto="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der Folie"/>
          <p:cNvSpPr>
            <a:spLocks noGrp="1"/>
          </p:cNvSpPr>
          <p:nvPr>
            <p:ph type="ctrTitle" idx="4294967295"/>
          </p:nvPr>
        </p:nvSpPr>
        <p:spPr>
          <a:xfrm>
            <a:off x="0" y="-7213600"/>
            <a:ext cx="20607338" cy="5114925"/>
          </a:xfrm>
          <a:prstGeom prst="rect">
            <a:avLst/>
          </a:prstGeom>
        </p:spPr>
        <p:txBody>
          <a:bodyPr>
            <a:noAutofit/>
          </a:bodyPr>
          <a:lstStyle/>
          <a:p>
            <a:pPr algn="l"/>
            <a:r>
              <a:rPr lang="de-DE" sz="8800" dirty="0">
                <a:solidFill>
                  <a:schemeClr val="bg1"/>
                </a:solidFill>
                <a:latin typeface="Bahnschrift bold" panose="020B0502040204020203" pitchFamily="34" charset="0"/>
              </a:rPr>
              <a:t>Europäische Integration 1973: Dänemark, Irland und das Vereinigte Königreich</a:t>
            </a:r>
            <a:endParaRPr lang="en-150" sz="8800" dirty="0">
              <a:solidFill>
                <a:schemeClr val="bg1"/>
              </a:solidFill>
              <a:latin typeface="Bahnschrift bold" panose="020B0502040204020203" pitchFamily="34" charset="0"/>
            </a:endParaRPr>
          </a:p>
        </p:txBody>
      </p:sp>
      <p:sp>
        <p:nvSpPr>
          <p:cNvPr id="3" name="Titel">
            <a:extLst>
              <a:ext uri="{FF2B5EF4-FFF2-40B4-BE49-F238E27FC236}">
                <a16:creationId xmlns:a16="http://schemas.microsoft.com/office/drawing/2014/main" id="{5C115564-BD89-85F8-6C3E-FCA38B80BF95}"/>
              </a:ext>
            </a:extLst>
          </p:cNvPr>
          <p:cNvSpPr txBox="1">
            <a:spLocks/>
          </p:cNvSpPr>
          <p:nvPr/>
        </p:nvSpPr>
        <p:spPr>
          <a:xfrm>
            <a:off x="518968" y="4682329"/>
            <a:ext cx="8877280" cy="2999152"/>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de-DE" sz="12000" dirty="0">
                <a:solidFill>
                  <a:schemeClr val="bg1"/>
                </a:solidFill>
                <a:latin typeface="Bahnschrift bold" panose="020B0502040204020203" pitchFamily="34" charset="0"/>
              </a:rPr>
              <a:t>Europäische Integration</a:t>
            </a:r>
          </a:p>
        </p:txBody>
      </p:sp>
      <p:sp>
        <p:nvSpPr>
          <p:cNvPr id="22" name="Datum"/>
          <p:cNvSpPr txBox="1">
            <a:spLocks/>
          </p:cNvSpPr>
          <p:nvPr/>
        </p:nvSpPr>
        <p:spPr>
          <a:xfrm>
            <a:off x="486310" y="8070278"/>
            <a:ext cx="3356348" cy="1121875"/>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70000"/>
              </a:lnSpc>
            </a:pPr>
            <a:r>
              <a:rPr lang="de-DE" sz="12000" dirty="0">
                <a:solidFill>
                  <a:srgbClr val="243C7C"/>
                </a:solidFill>
                <a:latin typeface="Bahnschrift bold" panose="020B0502040204020203" pitchFamily="34" charset="0"/>
              </a:rPr>
              <a:t>1973</a:t>
            </a:r>
          </a:p>
        </p:txBody>
      </p:sp>
      <p:sp>
        <p:nvSpPr>
          <p:cNvPr id="25" name="Text"/>
          <p:cNvSpPr/>
          <p:nvPr/>
        </p:nvSpPr>
        <p:spPr>
          <a:xfrm>
            <a:off x="600735" y="9524141"/>
            <a:ext cx="9207295" cy="954107"/>
          </a:xfrm>
          <a:prstGeom prst="rect">
            <a:avLst/>
          </a:prstGeom>
        </p:spPr>
        <p:txBody>
          <a:bodyPr wrap="square">
            <a:spAutoFit/>
          </a:bodyPr>
          <a:lstStyle/>
          <a:p>
            <a:r>
              <a:rPr lang="de-DE" sz="2800" b="1" dirty="0">
                <a:solidFill>
                  <a:schemeClr val="bg1"/>
                </a:solidFill>
                <a:latin typeface="Bahnschrift" panose="020B0502040204020203" pitchFamily="34" charset="0"/>
              </a:rPr>
              <a:t>1973</a:t>
            </a:r>
            <a:r>
              <a:rPr lang="de-DE" sz="2800" dirty="0">
                <a:solidFill>
                  <a:schemeClr val="bg1"/>
                </a:solidFill>
                <a:latin typeface="Bahnschrift" panose="020B0502040204020203" pitchFamily="34" charset="0"/>
              </a:rPr>
              <a:t> traten </a:t>
            </a:r>
            <a:r>
              <a:rPr lang="de-DE" sz="2800" b="1" dirty="0">
                <a:solidFill>
                  <a:schemeClr val="bg1"/>
                </a:solidFill>
                <a:latin typeface="Bahnschrift" panose="020B0502040204020203" pitchFamily="34" charset="0"/>
              </a:rPr>
              <a:t>Dänemark, Irland und das Vereinigte Königreich*</a:t>
            </a:r>
            <a:r>
              <a:rPr lang="de-DE" sz="2800" dirty="0">
                <a:solidFill>
                  <a:schemeClr val="bg1"/>
                </a:solidFill>
                <a:latin typeface="Bahnschrift" panose="020B0502040204020203" pitchFamily="34" charset="0"/>
              </a:rPr>
              <a:t> der Gemeinschaft bei.</a:t>
            </a:r>
          </a:p>
        </p:txBody>
      </p:sp>
      <p:sp>
        <p:nvSpPr>
          <p:cNvPr id="4" name="Anmerkung"/>
          <p:cNvSpPr/>
          <p:nvPr/>
        </p:nvSpPr>
        <p:spPr>
          <a:xfrm>
            <a:off x="622505" y="11525935"/>
            <a:ext cx="8281434" cy="369332"/>
          </a:xfrm>
          <a:prstGeom prst="rect">
            <a:avLst/>
          </a:prstGeom>
        </p:spPr>
        <p:txBody>
          <a:bodyPr wrap="none">
            <a:spAutoFit/>
          </a:bodyPr>
          <a:lstStyle/>
          <a:p>
            <a:r>
              <a:rPr lang="de-DE" dirty="0">
                <a:solidFill>
                  <a:schemeClr val="bg1"/>
                </a:solidFill>
                <a:latin typeface="Bahnschrift" panose="020B0502040204020203" pitchFamily="34" charset="0"/>
              </a:rPr>
              <a:t>* Das Vereinigte Königreich ist 2020 aus der Europäischen Union ausgetreten. </a:t>
            </a:r>
          </a:p>
        </p:txBody>
      </p:sp>
      <p:pic>
        <p:nvPicPr>
          <p:cNvPr id="27" name="Abbildung" descr="Eine Karte von Europa mit den Mitgliedstaaten der EU im Jahr 1973: Belgien, Deutschland, Frankreich, Italien, Luxemburg, Niederlande, Dänemark, Irland und Vereinigtes Königreich"/>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80786" y="-76981"/>
            <a:ext cx="24319088" cy="13679487"/>
          </a:xfrm>
          <a:prstGeom prst="rect">
            <a:avLst/>
          </a:prstGeom>
        </p:spPr>
      </p:pic>
    </p:spTree>
    <p:extLst>
      <p:ext uri="{BB962C8B-B14F-4D97-AF65-F5344CB8AC3E}">
        <p14:creationId xmlns:p14="http://schemas.microsoft.com/office/powerpoint/2010/main" val="730512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1" nodeType="withEffect">
                                  <p:stCondLst>
                                    <p:cond delay="0"/>
                                  </p:stCondLst>
                                  <p:iterate type="lt">
                                    <p:tmPct val="0"/>
                                  </p:iterate>
                                  <p:childTnLst>
                                    <p:set>
                                      <p:cBhvr>
                                        <p:cTn id="6" dur="1" fill="hold">
                                          <p:stCondLst>
                                            <p:cond delay="0"/>
                                          </p:stCondLst>
                                        </p:cTn>
                                        <p:tgtEl>
                                          <p:spTgt spid="22">
                                            <p:txEl>
                                              <p:pRg st="0" end="0"/>
                                            </p:txEl>
                                          </p:spTgt>
                                        </p:tgtEl>
                                        <p:attrNameLst>
                                          <p:attrName>style.visibility</p:attrName>
                                        </p:attrNameLst>
                                      </p:cBhvr>
                                      <p:to>
                                        <p:strVal val="visible"/>
                                      </p:to>
                                    </p:set>
                                    <p:animEffect transition="in" filter="barn(inVertical)">
                                      <p:cBhvr>
                                        <p:cTn id="7" dur="300"/>
                                        <p:tgtEl>
                                          <p:spTgt spid="22">
                                            <p:txEl>
                                              <p:pRg st="0" end="0"/>
                                            </p:txEl>
                                          </p:spTgt>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200" fill="hold"/>
                                        <p:tgtEl>
                                          <p:spTgt spid="25"/>
                                        </p:tgtEl>
                                        <p:attrNameLst>
                                          <p:attrName>ppt_x</p:attrName>
                                        </p:attrNameLst>
                                      </p:cBhvr>
                                      <p:tavLst>
                                        <p:tav tm="0">
                                          <p:val>
                                            <p:strVal val="#ppt_x"/>
                                          </p:val>
                                        </p:tav>
                                        <p:tav tm="100000">
                                          <p:val>
                                            <p:strVal val="#ppt_x"/>
                                          </p:val>
                                        </p:tav>
                                      </p:tavLst>
                                    </p:anim>
                                    <p:anim calcmode="lin" valueType="num">
                                      <p:cBhvr additive="base">
                                        <p:cTn id="12" dur="200" fill="hold"/>
                                        <p:tgtEl>
                                          <p:spTgt spid="2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1" build="allAtOnce"/>
      <p:bldP spid="25"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der Folie"/>
          <p:cNvSpPr>
            <a:spLocks noGrp="1"/>
          </p:cNvSpPr>
          <p:nvPr>
            <p:ph type="ctrTitle" idx="4294967295"/>
          </p:nvPr>
        </p:nvSpPr>
        <p:spPr>
          <a:xfrm>
            <a:off x="-1547813" y="-6807200"/>
            <a:ext cx="26027063" cy="4770437"/>
          </a:xfrm>
          <a:prstGeom prst="rect">
            <a:avLst/>
          </a:prstGeom>
        </p:spPr>
        <p:txBody>
          <a:bodyPr>
            <a:noAutofit/>
          </a:bodyPr>
          <a:lstStyle/>
          <a:p>
            <a:pPr algn="l"/>
            <a:r>
              <a:rPr lang="de-DE" sz="12000" dirty="0">
                <a:solidFill>
                  <a:schemeClr val="bg1"/>
                </a:solidFill>
                <a:latin typeface="Bahnschrift bold" panose="020B0502040204020203" pitchFamily="34" charset="0"/>
              </a:rPr>
              <a:t>Europäische Integration 1981: Griechenland tritt der EU bei</a:t>
            </a:r>
            <a:endParaRPr lang="en-150" sz="12000" dirty="0">
              <a:solidFill>
                <a:schemeClr val="bg1"/>
              </a:solidFill>
              <a:latin typeface="Bahnschrift bold" panose="020B0502040204020203" pitchFamily="34" charset="0"/>
            </a:endParaRPr>
          </a:p>
        </p:txBody>
      </p:sp>
      <p:sp>
        <p:nvSpPr>
          <p:cNvPr id="3" name="Titel">
            <a:extLst>
              <a:ext uri="{FF2B5EF4-FFF2-40B4-BE49-F238E27FC236}">
                <a16:creationId xmlns:a16="http://schemas.microsoft.com/office/drawing/2014/main" id="{D2DD8F28-CB5A-7F4A-D178-93F1D3BF472C}"/>
              </a:ext>
            </a:extLst>
          </p:cNvPr>
          <p:cNvSpPr txBox="1">
            <a:spLocks/>
          </p:cNvSpPr>
          <p:nvPr/>
        </p:nvSpPr>
        <p:spPr>
          <a:xfrm>
            <a:off x="518968" y="4649672"/>
            <a:ext cx="8688093" cy="2999152"/>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de-DE" sz="12000" dirty="0">
                <a:solidFill>
                  <a:schemeClr val="bg1"/>
                </a:solidFill>
                <a:latin typeface="Bahnschrift bold" panose="020B0502040204020203" pitchFamily="34" charset="0"/>
              </a:rPr>
              <a:t>Europäische Integration</a:t>
            </a:r>
          </a:p>
        </p:txBody>
      </p:sp>
      <p:sp>
        <p:nvSpPr>
          <p:cNvPr id="28" name="Datum"/>
          <p:cNvSpPr txBox="1">
            <a:spLocks/>
          </p:cNvSpPr>
          <p:nvPr/>
        </p:nvSpPr>
        <p:spPr>
          <a:xfrm>
            <a:off x="508082" y="8026736"/>
            <a:ext cx="3356348" cy="1121875"/>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70000"/>
              </a:lnSpc>
            </a:pPr>
            <a:r>
              <a:rPr lang="de-DE" sz="12000" dirty="0">
                <a:solidFill>
                  <a:srgbClr val="243C7C"/>
                </a:solidFill>
                <a:latin typeface="Bahnschrift bold" panose="020B0502040204020203" pitchFamily="34" charset="0"/>
              </a:rPr>
              <a:t>1981</a:t>
            </a:r>
          </a:p>
        </p:txBody>
      </p:sp>
      <p:sp>
        <p:nvSpPr>
          <p:cNvPr id="29" name="Text"/>
          <p:cNvSpPr/>
          <p:nvPr/>
        </p:nvSpPr>
        <p:spPr>
          <a:xfrm>
            <a:off x="589850" y="9513256"/>
            <a:ext cx="9207295" cy="954107"/>
          </a:xfrm>
          <a:prstGeom prst="rect">
            <a:avLst/>
          </a:prstGeom>
        </p:spPr>
        <p:txBody>
          <a:bodyPr wrap="square">
            <a:spAutoFit/>
          </a:bodyPr>
          <a:lstStyle/>
          <a:p>
            <a:r>
              <a:rPr lang="de-DE" sz="2800" b="1" dirty="0">
                <a:solidFill>
                  <a:schemeClr val="bg1"/>
                </a:solidFill>
                <a:latin typeface="Bahnschrift" panose="020B0502040204020203" pitchFamily="34" charset="0"/>
              </a:rPr>
              <a:t>Griechenland</a:t>
            </a:r>
            <a:r>
              <a:rPr lang="de-DE" sz="2800" dirty="0">
                <a:solidFill>
                  <a:schemeClr val="bg1"/>
                </a:solidFill>
                <a:latin typeface="Bahnschrift" panose="020B0502040204020203" pitchFamily="34" charset="0"/>
              </a:rPr>
              <a:t> konnte mit seinem Beitritt 1981 die Demokratie des Landes festigen.</a:t>
            </a:r>
            <a:endParaRPr lang="en-150" sz="2800" dirty="0">
              <a:solidFill>
                <a:schemeClr val="bg1"/>
              </a:solidFill>
              <a:latin typeface="Bahnschrift" panose="020B0502040204020203" pitchFamily="34" charset="0"/>
            </a:endParaRPr>
          </a:p>
        </p:txBody>
      </p:sp>
      <p:pic>
        <p:nvPicPr>
          <p:cNvPr id="30" name="Abbildung" descr="Eine Karte von Europa mit den Mitgliedstaaten der EU im Jahr 1981: Belgien, Deutschland, Frankreich, Italien, Luxemburg, Niederlande, Dänemark, Irland, Vereinigtes Königreich und Griechenland"/>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84170" y="-81490"/>
            <a:ext cx="24319088" cy="13679487"/>
          </a:xfrm>
          <a:prstGeom prst="rect">
            <a:avLst/>
          </a:prstGeom>
        </p:spPr>
      </p:pic>
    </p:spTree>
    <p:extLst>
      <p:ext uri="{BB962C8B-B14F-4D97-AF65-F5344CB8AC3E}">
        <p14:creationId xmlns:p14="http://schemas.microsoft.com/office/powerpoint/2010/main" val="3466465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1" nodeType="withEffect">
                                  <p:stCondLst>
                                    <p:cond delay="0"/>
                                  </p:stCondLst>
                                  <p:iterate type="lt">
                                    <p:tmPct val="0"/>
                                  </p:iterate>
                                  <p:childTnLst>
                                    <p:set>
                                      <p:cBhvr>
                                        <p:cTn id="6" dur="1" fill="hold">
                                          <p:stCondLst>
                                            <p:cond delay="0"/>
                                          </p:stCondLst>
                                        </p:cTn>
                                        <p:tgtEl>
                                          <p:spTgt spid="28">
                                            <p:txEl>
                                              <p:pRg st="0" end="0"/>
                                            </p:txEl>
                                          </p:spTgt>
                                        </p:tgtEl>
                                        <p:attrNameLst>
                                          <p:attrName>style.visibility</p:attrName>
                                        </p:attrNameLst>
                                      </p:cBhvr>
                                      <p:to>
                                        <p:strVal val="visible"/>
                                      </p:to>
                                    </p:set>
                                    <p:animEffect transition="in" filter="barn(inVertical)">
                                      <p:cBhvr>
                                        <p:cTn id="7" dur="300"/>
                                        <p:tgtEl>
                                          <p:spTgt spid="28">
                                            <p:txEl>
                                              <p:pRg st="0" end="0"/>
                                            </p:txEl>
                                          </p:spTgt>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200" fill="hold"/>
                                        <p:tgtEl>
                                          <p:spTgt spid="29"/>
                                        </p:tgtEl>
                                        <p:attrNameLst>
                                          <p:attrName>ppt_x</p:attrName>
                                        </p:attrNameLst>
                                      </p:cBhvr>
                                      <p:tavLst>
                                        <p:tav tm="0">
                                          <p:val>
                                            <p:strVal val="#ppt_x"/>
                                          </p:val>
                                        </p:tav>
                                        <p:tav tm="100000">
                                          <p:val>
                                            <p:strVal val="#ppt_x"/>
                                          </p:val>
                                        </p:tav>
                                      </p:tavLst>
                                    </p:anim>
                                    <p:anim calcmode="lin" valueType="num">
                                      <p:cBhvr additive="base">
                                        <p:cTn id="12" dur="2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1" build="allAtOnce"/>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der Folie"/>
          <p:cNvSpPr>
            <a:spLocks noGrp="1"/>
          </p:cNvSpPr>
          <p:nvPr>
            <p:ph type="ctrTitle" idx="4294967295"/>
          </p:nvPr>
        </p:nvSpPr>
        <p:spPr>
          <a:xfrm>
            <a:off x="160338" y="-6502400"/>
            <a:ext cx="24318912" cy="4079875"/>
          </a:xfrm>
          <a:prstGeom prst="rect">
            <a:avLst/>
          </a:prstGeom>
        </p:spPr>
        <p:txBody>
          <a:bodyPr>
            <a:noAutofit/>
          </a:bodyPr>
          <a:lstStyle/>
          <a:p>
            <a:pPr algn="l"/>
            <a:r>
              <a:rPr lang="de-DE" sz="12000" dirty="0">
                <a:solidFill>
                  <a:schemeClr val="bg1"/>
                </a:solidFill>
                <a:latin typeface="Bahnschrift bold" panose="020B0502040204020203" pitchFamily="34" charset="0"/>
              </a:rPr>
              <a:t>Europäische Integration 1986: Spanien und Portugal</a:t>
            </a:r>
            <a:endParaRPr lang="en-150" sz="12000" dirty="0">
              <a:solidFill>
                <a:schemeClr val="bg1"/>
              </a:solidFill>
              <a:latin typeface="Bahnschrift bold" panose="020B0502040204020203" pitchFamily="34" charset="0"/>
            </a:endParaRPr>
          </a:p>
        </p:txBody>
      </p:sp>
      <p:sp>
        <p:nvSpPr>
          <p:cNvPr id="3" name="Titel">
            <a:extLst>
              <a:ext uri="{FF2B5EF4-FFF2-40B4-BE49-F238E27FC236}">
                <a16:creationId xmlns:a16="http://schemas.microsoft.com/office/drawing/2014/main" id="{8C521C3C-630A-317B-BF92-D4CEBDF0ACFF}"/>
              </a:ext>
            </a:extLst>
          </p:cNvPr>
          <p:cNvSpPr txBox="1">
            <a:spLocks/>
          </p:cNvSpPr>
          <p:nvPr/>
        </p:nvSpPr>
        <p:spPr>
          <a:xfrm>
            <a:off x="518969" y="4649672"/>
            <a:ext cx="8845748" cy="2999152"/>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de-DE" sz="12000" dirty="0">
                <a:solidFill>
                  <a:schemeClr val="bg1"/>
                </a:solidFill>
                <a:latin typeface="Bahnschrift bold" panose="020B0502040204020203" pitchFamily="34" charset="0"/>
              </a:rPr>
              <a:t>Europäische Integration</a:t>
            </a:r>
          </a:p>
        </p:txBody>
      </p:sp>
      <p:sp>
        <p:nvSpPr>
          <p:cNvPr id="32" name="Datum"/>
          <p:cNvSpPr txBox="1">
            <a:spLocks/>
          </p:cNvSpPr>
          <p:nvPr/>
        </p:nvSpPr>
        <p:spPr>
          <a:xfrm>
            <a:off x="497197" y="8015851"/>
            <a:ext cx="3356348" cy="1121875"/>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70000"/>
              </a:lnSpc>
            </a:pPr>
            <a:r>
              <a:rPr lang="de-DE" sz="12000" dirty="0">
                <a:solidFill>
                  <a:srgbClr val="243C7C"/>
                </a:solidFill>
                <a:latin typeface="Bahnschrift bold" panose="020B0502040204020203" pitchFamily="34" charset="0"/>
              </a:rPr>
              <a:t>1986</a:t>
            </a:r>
          </a:p>
        </p:txBody>
      </p:sp>
      <p:sp>
        <p:nvSpPr>
          <p:cNvPr id="33" name="Text"/>
          <p:cNvSpPr/>
          <p:nvPr/>
        </p:nvSpPr>
        <p:spPr>
          <a:xfrm>
            <a:off x="578965" y="9535028"/>
            <a:ext cx="9207295" cy="954107"/>
          </a:xfrm>
          <a:prstGeom prst="rect">
            <a:avLst/>
          </a:prstGeom>
        </p:spPr>
        <p:txBody>
          <a:bodyPr wrap="square">
            <a:spAutoFit/>
          </a:bodyPr>
          <a:lstStyle/>
          <a:p>
            <a:r>
              <a:rPr lang="de-DE" sz="2800" dirty="0">
                <a:solidFill>
                  <a:schemeClr val="bg1"/>
                </a:solidFill>
                <a:latin typeface="Bahnschrift" panose="020B0502040204020203" pitchFamily="34" charset="0"/>
              </a:rPr>
              <a:t>Mit </a:t>
            </a:r>
            <a:r>
              <a:rPr lang="de-DE" sz="2800" b="1" dirty="0">
                <a:solidFill>
                  <a:schemeClr val="bg1"/>
                </a:solidFill>
                <a:latin typeface="Bahnschrift" panose="020B0502040204020203" pitchFamily="34" charset="0"/>
              </a:rPr>
              <a:t>Spanien und Portugal </a:t>
            </a:r>
            <a:r>
              <a:rPr lang="de-DE" sz="2800" dirty="0">
                <a:solidFill>
                  <a:schemeClr val="bg1"/>
                </a:solidFill>
                <a:latin typeface="Bahnschrift" panose="020B0502040204020203" pitchFamily="34" charset="0"/>
              </a:rPr>
              <a:t>erweiterte die damalige Europäische Gemeinschaft 1986 ihre Südflanke.</a:t>
            </a:r>
          </a:p>
        </p:txBody>
      </p:sp>
      <p:pic>
        <p:nvPicPr>
          <p:cNvPr id="34" name="Abbildung" descr="Eine Karte von Europa mit den Mitgliedstaaten der EU im Jahr 1986: Belgien, Deutschland, Frankreich, Italien, Luxemburg, Niederlande, Dänemark, Irland, Vereinigtes Königreich, Griechenland, Spanien und Portugal"/>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80084" y="-79706"/>
            <a:ext cx="24319088" cy="13679487"/>
          </a:xfrm>
          <a:prstGeom prst="rect">
            <a:avLst/>
          </a:prstGeom>
        </p:spPr>
      </p:pic>
    </p:spTree>
    <p:extLst>
      <p:ext uri="{BB962C8B-B14F-4D97-AF65-F5344CB8AC3E}">
        <p14:creationId xmlns:p14="http://schemas.microsoft.com/office/powerpoint/2010/main" val="28447511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1" nodeType="withEffect">
                                  <p:stCondLst>
                                    <p:cond delay="0"/>
                                  </p:stCondLst>
                                  <p:iterate type="lt">
                                    <p:tmPct val="0"/>
                                  </p:iterate>
                                  <p:childTnLst>
                                    <p:set>
                                      <p:cBhvr>
                                        <p:cTn id="6" dur="1" fill="hold">
                                          <p:stCondLst>
                                            <p:cond delay="0"/>
                                          </p:stCondLst>
                                        </p:cTn>
                                        <p:tgtEl>
                                          <p:spTgt spid="32">
                                            <p:txEl>
                                              <p:pRg st="0" end="0"/>
                                            </p:txEl>
                                          </p:spTgt>
                                        </p:tgtEl>
                                        <p:attrNameLst>
                                          <p:attrName>style.visibility</p:attrName>
                                        </p:attrNameLst>
                                      </p:cBhvr>
                                      <p:to>
                                        <p:strVal val="visible"/>
                                      </p:to>
                                    </p:set>
                                    <p:animEffect transition="in" filter="barn(inVertical)">
                                      <p:cBhvr>
                                        <p:cTn id="7" dur="300"/>
                                        <p:tgtEl>
                                          <p:spTgt spid="32">
                                            <p:txEl>
                                              <p:pRg st="0" end="0"/>
                                            </p:txEl>
                                          </p:spTgt>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200" fill="hold"/>
                                        <p:tgtEl>
                                          <p:spTgt spid="33"/>
                                        </p:tgtEl>
                                        <p:attrNameLst>
                                          <p:attrName>ppt_x</p:attrName>
                                        </p:attrNameLst>
                                      </p:cBhvr>
                                      <p:tavLst>
                                        <p:tav tm="0">
                                          <p:val>
                                            <p:strVal val="#ppt_x"/>
                                          </p:val>
                                        </p:tav>
                                        <p:tav tm="100000">
                                          <p:val>
                                            <p:strVal val="#ppt_x"/>
                                          </p:val>
                                        </p:tav>
                                      </p:tavLst>
                                    </p:anim>
                                    <p:anim calcmode="lin" valueType="num">
                                      <p:cBhvr additive="base">
                                        <p:cTn id="12" dur="2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1" build="allAtOnce"/>
      <p:bldP spid="3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der Folie"/>
          <p:cNvSpPr>
            <a:spLocks noGrp="1"/>
          </p:cNvSpPr>
          <p:nvPr>
            <p:ph type="ctrTitle" idx="4294967295"/>
          </p:nvPr>
        </p:nvSpPr>
        <p:spPr>
          <a:xfrm>
            <a:off x="138113" y="-7823200"/>
            <a:ext cx="24341137" cy="6008687"/>
          </a:xfrm>
          <a:prstGeom prst="rect">
            <a:avLst/>
          </a:prstGeom>
        </p:spPr>
        <p:txBody>
          <a:bodyPr>
            <a:noAutofit/>
          </a:bodyPr>
          <a:lstStyle/>
          <a:p>
            <a:pPr algn="l"/>
            <a:r>
              <a:rPr lang="de-DE" sz="12000" dirty="0">
                <a:solidFill>
                  <a:schemeClr val="bg1"/>
                </a:solidFill>
                <a:latin typeface="Bahnschrift bold" panose="020B0502040204020203" pitchFamily="34" charset="0"/>
              </a:rPr>
              <a:t>Europäische Integration 1995: Finnland, Österreich und Schweden</a:t>
            </a:r>
            <a:endParaRPr lang="en-150" sz="12000" dirty="0">
              <a:solidFill>
                <a:schemeClr val="bg1"/>
              </a:solidFill>
              <a:latin typeface="Bahnschrift bold" panose="020B0502040204020203" pitchFamily="34" charset="0"/>
            </a:endParaRPr>
          </a:p>
        </p:txBody>
      </p:sp>
      <p:sp>
        <p:nvSpPr>
          <p:cNvPr id="3" name="Titel">
            <a:extLst>
              <a:ext uri="{FF2B5EF4-FFF2-40B4-BE49-F238E27FC236}">
                <a16:creationId xmlns:a16="http://schemas.microsoft.com/office/drawing/2014/main" id="{CA58966D-AA2A-67AE-64CB-872896582152}"/>
              </a:ext>
            </a:extLst>
          </p:cNvPr>
          <p:cNvSpPr txBox="1">
            <a:spLocks/>
          </p:cNvSpPr>
          <p:nvPr/>
        </p:nvSpPr>
        <p:spPr>
          <a:xfrm>
            <a:off x="518968" y="4649672"/>
            <a:ext cx="8688094" cy="2999152"/>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de-DE" sz="12000" dirty="0">
                <a:solidFill>
                  <a:schemeClr val="bg1"/>
                </a:solidFill>
                <a:latin typeface="Bahnschrift bold" panose="020B0502040204020203" pitchFamily="34" charset="0"/>
              </a:rPr>
              <a:t>Europäische Integration</a:t>
            </a:r>
          </a:p>
        </p:txBody>
      </p:sp>
      <p:sp>
        <p:nvSpPr>
          <p:cNvPr id="35" name="Datum"/>
          <p:cNvSpPr txBox="1">
            <a:spLocks/>
          </p:cNvSpPr>
          <p:nvPr/>
        </p:nvSpPr>
        <p:spPr>
          <a:xfrm>
            <a:off x="486312" y="8004966"/>
            <a:ext cx="3356348" cy="1121875"/>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70000"/>
              </a:lnSpc>
            </a:pPr>
            <a:r>
              <a:rPr lang="de-DE" sz="12000" dirty="0">
                <a:solidFill>
                  <a:srgbClr val="243C7C"/>
                </a:solidFill>
                <a:latin typeface="Bahnschrift bold" panose="020B0502040204020203" pitchFamily="34" charset="0"/>
              </a:rPr>
              <a:t>1995</a:t>
            </a:r>
          </a:p>
        </p:txBody>
      </p:sp>
      <p:sp>
        <p:nvSpPr>
          <p:cNvPr id="36" name="Text"/>
          <p:cNvSpPr/>
          <p:nvPr/>
        </p:nvSpPr>
        <p:spPr>
          <a:xfrm>
            <a:off x="568080" y="9524143"/>
            <a:ext cx="9207295" cy="954107"/>
          </a:xfrm>
          <a:prstGeom prst="rect">
            <a:avLst/>
          </a:prstGeom>
        </p:spPr>
        <p:txBody>
          <a:bodyPr wrap="square">
            <a:spAutoFit/>
          </a:bodyPr>
          <a:lstStyle/>
          <a:p>
            <a:r>
              <a:rPr lang="de-DE" sz="2800" b="1" dirty="0">
                <a:solidFill>
                  <a:schemeClr val="bg1"/>
                </a:solidFill>
                <a:latin typeface="Bahnschrift" panose="020B0502040204020203" pitchFamily="34" charset="0"/>
              </a:rPr>
              <a:t>1995</a:t>
            </a:r>
            <a:r>
              <a:rPr lang="de-DE" sz="2800" dirty="0">
                <a:solidFill>
                  <a:schemeClr val="bg1"/>
                </a:solidFill>
                <a:latin typeface="Bahnschrift" panose="020B0502040204020203" pitchFamily="34" charset="0"/>
              </a:rPr>
              <a:t> traten </a:t>
            </a:r>
            <a:r>
              <a:rPr lang="de-DE" sz="2800" b="1" dirty="0">
                <a:solidFill>
                  <a:schemeClr val="bg1"/>
                </a:solidFill>
                <a:latin typeface="Bahnschrift" panose="020B0502040204020203" pitchFamily="34" charset="0"/>
              </a:rPr>
              <a:t>Österreich, Finnland und Schweden </a:t>
            </a:r>
            <a:r>
              <a:rPr lang="de-DE" sz="2800" dirty="0">
                <a:solidFill>
                  <a:schemeClr val="bg1"/>
                </a:solidFill>
                <a:latin typeface="Bahnschrift" panose="020B0502040204020203" pitchFamily="34" charset="0"/>
              </a:rPr>
              <a:t>der Europäischen Union bei. </a:t>
            </a:r>
            <a:endParaRPr lang="en-150" sz="2800" dirty="0">
              <a:solidFill>
                <a:schemeClr val="bg1"/>
              </a:solidFill>
              <a:latin typeface="Bahnschrift" panose="020B0502040204020203" pitchFamily="34" charset="0"/>
            </a:endParaRPr>
          </a:p>
        </p:txBody>
      </p:sp>
      <p:pic>
        <p:nvPicPr>
          <p:cNvPr id="37" name="Abbildung"/>
          <p:cNvPicPr>
            <a:picLocks noChangeAspect="1"/>
          </p:cNvPicPr>
          <p:nvPr/>
        </p:nvPicPr>
        <p:blipFill>
          <a:blip r:embed="rId3">
            <a:extLst>
              <a:ext uri="{28A0092B-C50C-407E-A947-70E740481C1C}">
                <a14:useLocalDpi xmlns:a14="http://schemas.microsoft.com/office/drawing/2010/main" val="0"/>
              </a:ext>
            </a:extLst>
          </a:blip>
          <a:srcRect/>
          <a:stretch/>
        </p:blipFill>
        <p:spPr>
          <a:xfrm>
            <a:off x="2584511" y="-81118"/>
            <a:ext cx="24319088" cy="13679487"/>
          </a:xfrm>
          <a:prstGeom prst="rect">
            <a:avLst/>
          </a:prstGeom>
        </p:spPr>
      </p:pic>
    </p:spTree>
    <p:extLst>
      <p:ext uri="{BB962C8B-B14F-4D97-AF65-F5344CB8AC3E}">
        <p14:creationId xmlns:p14="http://schemas.microsoft.com/office/powerpoint/2010/main" val="3814784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1" nodeType="withEffect">
                                  <p:stCondLst>
                                    <p:cond delay="0"/>
                                  </p:stCondLst>
                                  <p:iterate type="lt">
                                    <p:tmPct val="0"/>
                                  </p:iterate>
                                  <p:childTnLst>
                                    <p:set>
                                      <p:cBhvr>
                                        <p:cTn id="6" dur="1" fill="hold">
                                          <p:stCondLst>
                                            <p:cond delay="0"/>
                                          </p:stCondLst>
                                        </p:cTn>
                                        <p:tgtEl>
                                          <p:spTgt spid="35">
                                            <p:txEl>
                                              <p:pRg st="0" end="0"/>
                                            </p:txEl>
                                          </p:spTgt>
                                        </p:tgtEl>
                                        <p:attrNameLst>
                                          <p:attrName>style.visibility</p:attrName>
                                        </p:attrNameLst>
                                      </p:cBhvr>
                                      <p:to>
                                        <p:strVal val="visible"/>
                                      </p:to>
                                    </p:set>
                                    <p:animEffect transition="in" filter="barn(inVertical)">
                                      <p:cBhvr>
                                        <p:cTn id="7" dur="300"/>
                                        <p:tgtEl>
                                          <p:spTgt spid="35">
                                            <p:txEl>
                                              <p:pRg st="0" end="0"/>
                                            </p:txEl>
                                          </p:spTgt>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200" fill="hold"/>
                                        <p:tgtEl>
                                          <p:spTgt spid="36"/>
                                        </p:tgtEl>
                                        <p:attrNameLst>
                                          <p:attrName>ppt_x</p:attrName>
                                        </p:attrNameLst>
                                      </p:cBhvr>
                                      <p:tavLst>
                                        <p:tav tm="0">
                                          <p:val>
                                            <p:strVal val="#ppt_x"/>
                                          </p:val>
                                        </p:tav>
                                        <p:tav tm="100000">
                                          <p:val>
                                            <p:strVal val="#ppt_x"/>
                                          </p:val>
                                        </p:tav>
                                      </p:tavLst>
                                    </p:anim>
                                    <p:anim calcmode="lin" valueType="num">
                                      <p:cBhvr additive="base">
                                        <p:cTn id="12" dur="2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1" build="allAtOnce"/>
      <p:bldP spid="3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der Folie"/>
          <p:cNvSpPr>
            <a:spLocks noGrp="1"/>
          </p:cNvSpPr>
          <p:nvPr>
            <p:ph type="ctrTitle" idx="4294967295"/>
          </p:nvPr>
        </p:nvSpPr>
        <p:spPr>
          <a:xfrm>
            <a:off x="0" y="-6705600"/>
            <a:ext cx="24457025" cy="4865687"/>
          </a:xfrm>
          <a:prstGeom prst="rect">
            <a:avLst/>
          </a:prstGeom>
        </p:spPr>
        <p:txBody>
          <a:bodyPr>
            <a:noAutofit/>
          </a:bodyPr>
          <a:lstStyle/>
          <a:p>
            <a:pPr algn="l"/>
            <a:r>
              <a:rPr lang="de-DE" sz="12000" dirty="0">
                <a:solidFill>
                  <a:schemeClr val="bg1"/>
                </a:solidFill>
                <a:latin typeface="Bahnschrift bold" panose="020B0502040204020203" pitchFamily="34" charset="0"/>
              </a:rPr>
              <a:t>Europäische Integration 2004: 10 Länder treten der EU bei</a:t>
            </a:r>
            <a:endParaRPr lang="en-150" sz="12000" dirty="0">
              <a:solidFill>
                <a:schemeClr val="bg1"/>
              </a:solidFill>
              <a:latin typeface="Bahnschrift bold" panose="020B0502040204020203" pitchFamily="34" charset="0"/>
            </a:endParaRPr>
          </a:p>
        </p:txBody>
      </p:sp>
      <p:sp>
        <p:nvSpPr>
          <p:cNvPr id="3" name="Titel">
            <a:extLst>
              <a:ext uri="{FF2B5EF4-FFF2-40B4-BE49-F238E27FC236}">
                <a16:creationId xmlns:a16="http://schemas.microsoft.com/office/drawing/2014/main" id="{E06BD6AB-6B0D-5044-CECB-11A76E19451F}"/>
              </a:ext>
            </a:extLst>
          </p:cNvPr>
          <p:cNvSpPr txBox="1">
            <a:spLocks/>
          </p:cNvSpPr>
          <p:nvPr/>
        </p:nvSpPr>
        <p:spPr>
          <a:xfrm>
            <a:off x="518968" y="4682329"/>
            <a:ext cx="8690345" cy="2999152"/>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de-DE" sz="12000" dirty="0">
                <a:solidFill>
                  <a:schemeClr val="bg1"/>
                </a:solidFill>
                <a:latin typeface="Bahnschrift bold" panose="020B0502040204020203" pitchFamily="34" charset="0"/>
              </a:rPr>
              <a:t>Europäische Integration</a:t>
            </a:r>
          </a:p>
        </p:txBody>
      </p:sp>
      <p:sp>
        <p:nvSpPr>
          <p:cNvPr id="38" name="Datum"/>
          <p:cNvSpPr txBox="1">
            <a:spLocks/>
          </p:cNvSpPr>
          <p:nvPr/>
        </p:nvSpPr>
        <p:spPr>
          <a:xfrm>
            <a:off x="508084" y="8026738"/>
            <a:ext cx="3682926" cy="1150890"/>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70000"/>
              </a:lnSpc>
            </a:pPr>
            <a:r>
              <a:rPr lang="de-DE" sz="12000" dirty="0">
                <a:solidFill>
                  <a:srgbClr val="243C7C"/>
                </a:solidFill>
                <a:latin typeface="Bahnschrift bold" panose="020B0502040204020203" pitchFamily="34" charset="0"/>
              </a:rPr>
              <a:t>2004</a:t>
            </a:r>
          </a:p>
        </p:txBody>
      </p:sp>
      <p:sp>
        <p:nvSpPr>
          <p:cNvPr id="39" name="Text"/>
          <p:cNvSpPr/>
          <p:nvPr/>
        </p:nvSpPr>
        <p:spPr>
          <a:xfrm>
            <a:off x="557195" y="9513258"/>
            <a:ext cx="9207295" cy="1384995"/>
          </a:xfrm>
          <a:prstGeom prst="rect">
            <a:avLst/>
          </a:prstGeom>
        </p:spPr>
        <p:txBody>
          <a:bodyPr wrap="square">
            <a:spAutoFit/>
          </a:bodyPr>
          <a:lstStyle/>
          <a:p>
            <a:r>
              <a:rPr lang="de-DE" sz="2800" dirty="0">
                <a:solidFill>
                  <a:schemeClr val="bg1"/>
                </a:solidFill>
                <a:latin typeface="Bahnschrift" panose="020B0502040204020203" pitchFamily="34" charset="0"/>
              </a:rPr>
              <a:t>Mit der Erweiterung von </a:t>
            </a:r>
            <a:r>
              <a:rPr lang="de-DE" sz="2800" b="1" dirty="0">
                <a:solidFill>
                  <a:schemeClr val="bg1"/>
                </a:solidFill>
                <a:latin typeface="Bahnschrift" panose="020B0502040204020203" pitchFamily="34" charset="0"/>
              </a:rPr>
              <a:t>2004 </a:t>
            </a:r>
            <a:r>
              <a:rPr lang="de-DE" sz="2800" dirty="0">
                <a:solidFill>
                  <a:schemeClr val="bg1"/>
                </a:solidFill>
                <a:latin typeface="Bahnschrift" panose="020B0502040204020203" pitchFamily="34" charset="0"/>
              </a:rPr>
              <a:t>wurde Europa nach dem Fall der Berliner Mauer und dem Zusammenbruch der Sowjetunion wieder vereint. </a:t>
            </a:r>
            <a:endParaRPr lang="en-150" sz="2800" dirty="0">
              <a:solidFill>
                <a:schemeClr val="bg1"/>
              </a:solidFill>
              <a:latin typeface="Bahnschrift" panose="020B0502040204020203" pitchFamily="34" charset="0"/>
            </a:endParaRPr>
          </a:p>
        </p:txBody>
      </p:sp>
      <p:pic>
        <p:nvPicPr>
          <p:cNvPr id="40" name="Abbildung"/>
          <p:cNvPicPr>
            <a:picLocks noChangeAspect="1"/>
          </p:cNvPicPr>
          <p:nvPr/>
        </p:nvPicPr>
        <p:blipFill>
          <a:blip r:embed="rId3">
            <a:extLst>
              <a:ext uri="{28A0092B-C50C-407E-A947-70E740481C1C}">
                <a14:useLocalDpi xmlns:a14="http://schemas.microsoft.com/office/drawing/2010/main" val="0"/>
              </a:ext>
            </a:extLst>
          </a:blip>
          <a:srcRect/>
          <a:stretch/>
        </p:blipFill>
        <p:spPr>
          <a:xfrm>
            <a:off x="2584836" y="-79331"/>
            <a:ext cx="24319088" cy="13679487"/>
          </a:xfrm>
          <a:prstGeom prst="rect">
            <a:avLst/>
          </a:prstGeom>
        </p:spPr>
      </p:pic>
    </p:spTree>
    <p:extLst>
      <p:ext uri="{BB962C8B-B14F-4D97-AF65-F5344CB8AC3E}">
        <p14:creationId xmlns:p14="http://schemas.microsoft.com/office/powerpoint/2010/main" val="1629743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1" nodeType="withEffect">
                                  <p:stCondLst>
                                    <p:cond delay="0"/>
                                  </p:stCondLst>
                                  <p:iterate type="lt">
                                    <p:tmPct val="0"/>
                                  </p:iterate>
                                  <p:childTnLst>
                                    <p:set>
                                      <p:cBhvr>
                                        <p:cTn id="6" dur="1" fill="hold">
                                          <p:stCondLst>
                                            <p:cond delay="0"/>
                                          </p:stCondLst>
                                        </p:cTn>
                                        <p:tgtEl>
                                          <p:spTgt spid="38">
                                            <p:txEl>
                                              <p:pRg st="0" end="0"/>
                                            </p:txEl>
                                          </p:spTgt>
                                        </p:tgtEl>
                                        <p:attrNameLst>
                                          <p:attrName>style.visibility</p:attrName>
                                        </p:attrNameLst>
                                      </p:cBhvr>
                                      <p:to>
                                        <p:strVal val="visible"/>
                                      </p:to>
                                    </p:set>
                                    <p:animEffect transition="in" filter="barn(inVertical)">
                                      <p:cBhvr>
                                        <p:cTn id="7" dur="300"/>
                                        <p:tgtEl>
                                          <p:spTgt spid="38">
                                            <p:txEl>
                                              <p:pRg st="0" end="0"/>
                                            </p:txEl>
                                          </p:spTgt>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200" fill="hold"/>
                                        <p:tgtEl>
                                          <p:spTgt spid="39"/>
                                        </p:tgtEl>
                                        <p:attrNameLst>
                                          <p:attrName>ppt_x</p:attrName>
                                        </p:attrNameLst>
                                      </p:cBhvr>
                                      <p:tavLst>
                                        <p:tav tm="0">
                                          <p:val>
                                            <p:strVal val="#ppt_x"/>
                                          </p:val>
                                        </p:tav>
                                        <p:tav tm="100000">
                                          <p:val>
                                            <p:strVal val="#ppt_x"/>
                                          </p:val>
                                        </p:tav>
                                      </p:tavLst>
                                    </p:anim>
                                    <p:anim calcmode="lin" valueType="num">
                                      <p:cBhvr additive="base">
                                        <p:cTn id="12" dur="2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1" build="allAtOnce"/>
      <p:bldP spid="3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der Folie"/>
          <p:cNvSpPr>
            <a:spLocks noGrp="1"/>
          </p:cNvSpPr>
          <p:nvPr>
            <p:ph type="ctrTitle" idx="4294967295"/>
          </p:nvPr>
        </p:nvSpPr>
        <p:spPr>
          <a:xfrm>
            <a:off x="0" y="-6705599"/>
            <a:ext cx="24479250" cy="4818062"/>
          </a:xfrm>
          <a:prstGeom prst="rect">
            <a:avLst/>
          </a:prstGeom>
        </p:spPr>
        <p:txBody>
          <a:bodyPr>
            <a:noAutofit/>
          </a:bodyPr>
          <a:lstStyle/>
          <a:p>
            <a:pPr algn="l"/>
            <a:r>
              <a:rPr lang="de-DE" sz="12000" dirty="0">
                <a:solidFill>
                  <a:schemeClr val="bg1"/>
                </a:solidFill>
                <a:latin typeface="Bahnschrift bold" panose="020B0502040204020203" pitchFamily="34" charset="0"/>
              </a:rPr>
              <a:t>Europäische Integration 2007: Bulgarien und Rumänien</a:t>
            </a:r>
            <a:endParaRPr lang="en-150" sz="12000" dirty="0">
              <a:solidFill>
                <a:schemeClr val="bg1"/>
              </a:solidFill>
              <a:latin typeface="Bahnschrift bold" panose="020B0502040204020203" pitchFamily="34" charset="0"/>
            </a:endParaRPr>
          </a:p>
        </p:txBody>
      </p:sp>
      <p:sp>
        <p:nvSpPr>
          <p:cNvPr id="7" name="Titel">
            <a:extLst>
              <a:ext uri="{FF2B5EF4-FFF2-40B4-BE49-F238E27FC236}">
                <a16:creationId xmlns:a16="http://schemas.microsoft.com/office/drawing/2014/main" id="{C7DE3D9B-5C22-1E33-B3D2-8C014BDF9022}"/>
              </a:ext>
            </a:extLst>
          </p:cNvPr>
          <p:cNvSpPr txBox="1">
            <a:spLocks/>
          </p:cNvSpPr>
          <p:nvPr/>
        </p:nvSpPr>
        <p:spPr>
          <a:xfrm>
            <a:off x="518969" y="4649672"/>
            <a:ext cx="8853631" cy="2999152"/>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de-DE" sz="12000" dirty="0">
                <a:solidFill>
                  <a:schemeClr val="bg1"/>
                </a:solidFill>
                <a:latin typeface="Bahnschrift bold" panose="020B0502040204020203" pitchFamily="34" charset="0"/>
              </a:rPr>
              <a:t>Europäische Integration</a:t>
            </a:r>
          </a:p>
        </p:txBody>
      </p:sp>
      <p:sp>
        <p:nvSpPr>
          <p:cNvPr id="41" name="Datum"/>
          <p:cNvSpPr txBox="1">
            <a:spLocks/>
          </p:cNvSpPr>
          <p:nvPr/>
        </p:nvSpPr>
        <p:spPr>
          <a:xfrm>
            <a:off x="529856" y="8015853"/>
            <a:ext cx="3682926" cy="1150890"/>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70000"/>
              </a:lnSpc>
            </a:pPr>
            <a:r>
              <a:rPr lang="de-DE" sz="12000" dirty="0">
                <a:solidFill>
                  <a:srgbClr val="243C7C"/>
                </a:solidFill>
                <a:latin typeface="Bahnschrift bold" panose="020B0502040204020203" pitchFamily="34" charset="0"/>
              </a:rPr>
              <a:t>2007</a:t>
            </a:r>
          </a:p>
        </p:txBody>
      </p:sp>
      <p:sp>
        <p:nvSpPr>
          <p:cNvPr id="42" name="Text"/>
          <p:cNvSpPr/>
          <p:nvPr/>
        </p:nvSpPr>
        <p:spPr>
          <a:xfrm>
            <a:off x="546310" y="9535030"/>
            <a:ext cx="9207295" cy="523220"/>
          </a:xfrm>
          <a:prstGeom prst="rect">
            <a:avLst/>
          </a:prstGeom>
        </p:spPr>
        <p:txBody>
          <a:bodyPr wrap="square">
            <a:spAutoFit/>
          </a:bodyPr>
          <a:lstStyle/>
          <a:p>
            <a:r>
              <a:rPr lang="de-DE" sz="2800" b="1" dirty="0">
                <a:solidFill>
                  <a:schemeClr val="bg1"/>
                </a:solidFill>
                <a:latin typeface="Bahnschrift" panose="020B0502040204020203" pitchFamily="34" charset="0"/>
              </a:rPr>
              <a:t>2007</a:t>
            </a:r>
            <a:r>
              <a:rPr lang="de-DE" sz="2800" dirty="0">
                <a:solidFill>
                  <a:schemeClr val="bg1"/>
                </a:solidFill>
                <a:latin typeface="Bahnschrift" panose="020B0502040204020203" pitchFamily="34" charset="0"/>
              </a:rPr>
              <a:t> traten </a:t>
            </a:r>
            <a:r>
              <a:rPr lang="de-DE" sz="2800" b="1" dirty="0">
                <a:solidFill>
                  <a:schemeClr val="bg1"/>
                </a:solidFill>
                <a:latin typeface="Bahnschrift" panose="020B0502040204020203" pitchFamily="34" charset="0"/>
              </a:rPr>
              <a:t>Bulgarien und Rumänien </a:t>
            </a:r>
            <a:r>
              <a:rPr lang="de-DE" sz="2800" dirty="0">
                <a:solidFill>
                  <a:schemeClr val="bg1"/>
                </a:solidFill>
                <a:latin typeface="Bahnschrift" panose="020B0502040204020203" pitchFamily="34" charset="0"/>
              </a:rPr>
              <a:t>bei.</a:t>
            </a:r>
          </a:p>
        </p:txBody>
      </p:sp>
      <p:pic>
        <p:nvPicPr>
          <p:cNvPr id="43" name="Abbildung"/>
          <p:cNvPicPr>
            <a:picLocks noChangeAspect="1"/>
          </p:cNvPicPr>
          <p:nvPr/>
        </p:nvPicPr>
        <p:blipFill>
          <a:blip r:embed="rId3">
            <a:extLst>
              <a:ext uri="{28A0092B-C50C-407E-A947-70E740481C1C}">
                <a14:useLocalDpi xmlns:a14="http://schemas.microsoft.com/office/drawing/2010/main" val="0"/>
              </a:ext>
            </a:extLst>
          </a:blip>
          <a:srcRect/>
          <a:stretch/>
        </p:blipFill>
        <p:spPr>
          <a:xfrm>
            <a:off x="2582886" y="-81017"/>
            <a:ext cx="24319088" cy="13679487"/>
          </a:xfrm>
          <a:prstGeom prst="rect">
            <a:avLst/>
          </a:prstGeom>
        </p:spPr>
      </p:pic>
    </p:spTree>
    <p:extLst>
      <p:ext uri="{BB962C8B-B14F-4D97-AF65-F5344CB8AC3E}">
        <p14:creationId xmlns:p14="http://schemas.microsoft.com/office/powerpoint/2010/main" val="1919215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1" nodeType="withEffect">
                                  <p:stCondLst>
                                    <p:cond delay="0"/>
                                  </p:stCondLst>
                                  <p:iterate type="lt">
                                    <p:tmPct val="0"/>
                                  </p:iterate>
                                  <p:childTnLst>
                                    <p:set>
                                      <p:cBhvr>
                                        <p:cTn id="6" dur="1" fill="hold">
                                          <p:stCondLst>
                                            <p:cond delay="0"/>
                                          </p:stCondLst>
                                        </p:cTn>
                                        <p:tgtEl>
                                          <p:spTgt spid="41">
                                            <p:txEl>
                                              <p:pRg st="0" end="0"/>
                                            </p:txEl>
                                          </p:spTgt>
                                        </p:tgtEl>
                                        <p:attrNameLst>
                                          <p:attrName>style.visibility</p:attrName>
                                        </p:attrNameLst>
                                      </p:cBhvr>
                                      <p:to>
                                        <p:strVal val="visible"/>
                                      </p:to>
                                    </p:set>
                                    <p:animEffect transition="in" filter="barn(inVertical)">
                                      <p:cBhvr>
                                        <p:cTn id="7" dur="300"/>
                                        <p:tgtEl>
                                          <p:spTgt spid="41">
                                            <p:txEl>
                                              <p:pRg st="0" end="0"/>
                                            </p:txEl>
                                          </p:spTgt>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200" fill="hold"/>
                                        <p:tgtEl>
                                          <p:spTgt spid="42"/>
                                        </p:tgtEl>
                                        <p:attrNameLst>
                                          <p:attrName>ppt_x</p:attrName>
                                        </p:attrNameLst>
                                      </p:cBhvr>
                                      <p:tavLst>
                                        <p:tav tm="0">
                                          <p:val>
                                            <p:strVal val="#ppt_x"/>
                                          </p:val>
                                        </p:tav>
                                        <p:tav tm="100000">
                                          <p:val>
                                            <p:strVal val="#ppt_x"/>
                                          </p:val>
                                        </p:tav>
                                      </p:tavLst>
                                    </p:anim>
                                    <p:anim calcmode="lin" valueType="num">
                                      <p:cBhvr additive="base">
                                        <p:cTn id="12" dur="2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1" build="allAtOnce"/>
      <p:bldP spid="4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der Folie"/>
          <p:cNvSpPr>
            <a:spLocks noGrp="1"/>
          </p:cNvSpPr>
          <p:nvPr>
            <p:ph type="ctrTitle" idx="4294967295"/>
          </p:nvPr>
        </p:nvSpPr>
        <p:spPr>
          <a:xfrm>
            <a:off x="0" y="-5791200"/>
            <a:ext cx="24479250" cy="3867150"/>
          </a:xfrm>
          <a:prstGeom prst="rect">
            <a:avLst/>
          </a:prstGeom>
        </p:spPr>
        <p:txBody>
          <a:bodyPr>
            <a:noAutofit/>
          </a:bodyPr>
          <a:lstStyle/>
          <a:p>
            <a:pPr algn="l"/>
            <a:r>
              <a:rPr lang="de-DE" sz="12000" dirty="0">
                <a:solidFill>
                  <a:schemeClr val="bg1"/>
                </a:solidFill>
                <a:latin typeface="Bahnschrift bold" panose="020B0502040204020203" pitchFamily="34" charset="0"/>
              </a:rPr>
              <a:t>Europäische Integration 2013: Kroatien tritt der EU bei</a:t>
            </a:r>
            <a:endParaRPr lang="en-150" sz="12000" dirty="0">
              <a:solidFill>
                <a:schemeClr val="bg1"/>
              </a:solidFill>
              <a:latin typeface="Bahnschrift bold" panose="020B0502040204020203" pitchFamily="34" charset="0"/>
            </a:endParaRPr>
          </a:p>
        </p:txBody>
      </p:sp>
      <p:sp>
        <p:nvSpPr>
          <p:cNvPr id="3" name="Titel">
            <a:extLst>
              <a:ext uri="{FF2B5EF4-FFF2-40B4-BE49-F238E27FC236}">
                <a16:creationId xmlns:a16="http://schemas.microsoft.com/office/drawing/2014/main" id="{C459A95A-48C6-A64C-FB33-3334ED465080}"/>
              </a:ext>
            </a:extLst>
          </p:cNvPr>
          <p:cNvSpPr txBox="1">
            <a:spLocks/>
          </p:cNvSpPr>
          <p:nvPr/>
        </p:nvSpPr>
        <p:spPr>
          <a:xfrm>
            <a:off x="518968" y="4649672"/>
            <a:ext cx="9765021" cy="2999152"/>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de-DE" sz="12000" dirty="0">
                <a:solidFill>
                  <a:schemeClr val="bg1"/>
                </a:solidFill>
                <a:latin typeface="Bahnschrift bold" panose="020B0502040204020203" pitchFamily="34" charset="0"/>
              </a:rPr>
              <a:t>Europäische Integration</a:t>
            </a:r>
          </a:p>
        </p:txBody>
      </p:sp>
      <p:sp>
        <p:nvSpPr>
          <p:cNvPr id="44" name="Datum"/>
          <p:cNvSpPr txBox="1">
            <a:spLocks/>
          </p:cNvSpPr>
          <p:nvPr/>
        </p:nvSpPr>
        <p:spPr>
          <a:xfrm>
            <a:off x="518971" y="8004968"/>
            <a:ext cx="3682926" cy="1150890"/>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70000"/>
              </a:lnSpc>
            </a:pPr>
            <a:r>
              <a:rPr lang="de-DE" sz="12000" dirty="0">
                <a:solidFill>
                  <a:srgbClr val="243C7C"/>
                </a:solidFill>
                <a:latin typeface="Bahnschrift bold" panose="020B0502040204020203" pitchFamily="34" charset="0"/>
              </a:rPr>
              <a:t>2013</a:t>
            </a:r>
          </a:p>
        </p:txBody>
      </p:sp>
      <p:sp>
        <p:nvSpPr>
          <p:cNvPr id="45" name="Text"/>
          <p:cNvSpPr/>
          <p:nvPr/>
        </p:nvSpPr>
        <p:spPr>
          <a:xfrm>
            <a:off x="535425" y="9497251"/>
            <a:ext cx="9765022" cy="954107"/>
          </a:xfrm>
          <a:prstGeom prst="rect">
            <a:avLst/>
          </a:prstGeom>
        </p:spPr>
        <p:txBody>
          <a:bodyPr wrap="square">
            <a:spAutoFit/>
          </a:bodyPr>
          <a:lstStyle/>
          <a:p>
            <a:r>
              <a:rPr lang="de-DE" sz="2800" dirty="0">
                <a:solidFill>
                  <a:schemeClr val="bg1"/>
                </a:solidFill>
                <a:latin typeface="Bahnschrift" panose="020B0502040204020203" pitchFamily="34" charset="0"/>
              </a:rPr>
              <a:t>Kroatien ist mit seinem Beitritt </a:t>
            </a:r>
            <a:r>
              <a:rPr lang="de-DE" sz="2800" b="1" dirty="0">
                <a:solidFill>
                  <a:schemeClr val="bg1"/>
                </a:solidFill>
                <a:latin typeface="Bahnschrift" panose="020B0502040204020203" pitchFamily="34" charset="0"/>
              </a:rPr>
              <a:t>2013 </a:t>
            </a:r>
            <a:r>
              <a:rPr lang="de-DE" sz="2800" dirty="0">
                <a:solidFill>
                  <a:schemeClr val="bg1"/>
                </a:solidFill>
                <a:latin typeface="Bahnschrift" panose="020B0502040204020203" pitchFamily="34" charset="0"/>
              </a:rPr>
              <a:t>das jüngste Mitglied der EU.</a:t>
            </a:r>
            <a:endParaRPr lang="en-150" sz="2800" dirty="0">
              <a:solidFill>
                <a:schemeClr val="bg1"/>
              </a:solidFill>
              <a:latin typeface="Bahnschrift" panose="020B0502040204020203" pitchFamily="34" charset="0"/>
            </a:endParaRPr>
          </a:p>
        </p:txBody>
      </p:sp>
      <p:pic>
        <p:nvPicPr>
          <p:cNvPr id="46" name="Abbildung"/>
          <p:cNvPicPr>
            <a:picLocks noChangeAspect="1"/>
          </p:cNvPicPr>
          <p:nvPr/>
        </p:nvPicPr>
        <p:blipFill>
          <a:blip r:embed="rId3">
            <a:extLst>
              <a:ext uri="{28A0092B-C50C-407E-A947-70E740481C1C}">
                <a14:useLocalDpi xmlns:a14="http://schemas.microsoft.com/office/drawing/2010/main" val="0"/>
              </a:ext>
            </a:extLst>
          </a:blip>
          <a:srcRect/>
          <a:stretch/>
        </p:blipFill>
        <p:spPr>
          <a:xfrm>
            <a:off x="2582002" y="-82197"/>
            <a:ext cx="24319088" cy="13679487"/>
          </a:xfrm>
          <a:prstGeom prst="rect">
            <a:avLst/>
          </a:prstGeom>
        </p:spPr>
      </p:pic>
    </p:spTree>
    <p:extLst>
      <p:ext uri="{BB962C8B-B14F-4D97-AF65-F5344CB8AC3E}">
        <p14:creationId xmlns:p14="http://schemas.microsoft.com/office/powerpoint/2010/main" val="1659772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iterate type="lt">
                                    <p:tmPct val="0"/>
                                  </p:iterate>
                                  <p:childTnLst>
                                    <p:set>
                                      <p:cBhvr>
                                        <p:cTn id="6" dur="1" fill="hold">
                                          <p:stCondLst>
                                            <p:cond delay="0"/>
                                          </p:stCondLst>
                                        </p:cTn>
                                        <p:tgtEl>
                                          <p:spTgt spid="44">
                                            <p:txEl>
                                              <p:pRg st="0" end="0"/>
                                            </p:txEl>
                                          </p:spTgt>
                                        </p:tgtEl>
                                        <p:attrNameLst>
                                          <p:attrName>style.visibility</p:attrName>
                                        </p:attrNameLst>
                                      </p:cBhvr>
                                      <p:to>
                                        <p:strVal val="visible"/>
                                      </p:to>
                                    </p:set>
                                    <p:animEffect transition="in" filter="barn(inVertical)">
                                      <p:cBhvr>
                                        <p:cTn id="7" dur="300"/>
                                        <p:tgtEl>
                                          <p:spTgt spid="44">
                                            <p:txEl>
                                              <p:pRg st="0" end="0"/>
                                            </p:txEl>
                                          </p:spTgt>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200" fill="hold"/>
                                        <p:tgtEl>
                                          <p:spTgt spid="45"/>
                                        </p:tgtEl>
                                        <p:attrNameLst>
                                          <p:attrName>ppt_x</p:attrName>
                                        </p:attrNameLst>
                                      </p:cBhvr>
                                      <p:tavLst>
                                        <p:tav tm="0">
                                          <p:val>
                                            <p:strVal val="#ppt_x"/>
                                          </p:val>
                                        </p:tav>
                                        <p:tav tm="100000">
                                          <p:val>
                                            <p:strVal val="#ppt_x"/>
                                          </p:val>
                                        </p:tav>
                                      </p:tavLst>
                                    </p:anim>
                                    <p:anim calcmode="lin" valueType="num">
                                      <p:cBhvr additive="base">
                                        <p:cTn id="12" dur="200" fill="hold"/>
                                        <p:tgtEl>
                                          <p:spTgt spid="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build="allAtOnce"/>
      <p:bldP spid="4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der Folie">
            <a:extLst>
              <a:ext uri="{FF2B5EF4-FFF2-40B4-BE49-F238E27FC236}">
                <a16:creationId xmlns:a16="http://schemas.microsoft.com/office/drawing/2014/main" id="{C7FA6861-0506-1BAA-A052-94E535080F0E}"/>
              </a:ext>
            </a:extLst>
          </p:cNvPr>
          <p:cNvSpPr>
            <a:spLocks noGrp="1"/>
          </p:cNvSpPr>
          <p:nvPr>
            <p:ph type="ctrTitle" idx="4294967295"/>
          </p:nvPr>
        </p:nvSpPr>
        <p:spPr>
          <a:xfrm>
            <a:off x="0" y="-4762500"/>
            <a:ext cx="18361025" cy="2214562"/>
          </a:xfrm>
          <a:prstGeom prst="rect">
            <a:avLst/>
          </a:prstGeom>
        </p:spPr>
        <p:txBody>
          <a:bodyPr vert="horz" lIns="91440" tIns="45720" rIns="91440" bIns="45720" rtlCol="0" anchor="b">
            <a:normAutofit/>
          </a:bodyPr>
          <a:lstStyle/>
          <a:p>
            <a:r>
              <a:rPr lang="de-DE" dirty="0"/>
              <a:t>Der Euro und der Euro-Raum</a:t>
            </a:r>
            <a:endParaRPr lang="en-150" dirty="0"/>
          </a:p>
        </p:txBody>
      </p:sp>
      <p:sp>
        <p:nvSpPr>
          <p:cNvPr id="47" name="Titel"/>
          <p:cNvSpPr txBox="1">
            <a:spLocks/>
          </p:cNvSpPr>
          <p:nvPr/>
        </p:nvSpPr>
        <p:spPr>
          <a:xfrm>
            <a:off x="547784" y="4255986"/>
            <a:ext cx="8565736" cy="4695276"/>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de-DE" sz="12000" dirty="0">
                <a:solidFill>
                  <a:schemeClr val="bg1"/>
                </a:solidFill>
                <a:latin typeface="Bahnschrift bold" panose="020B0502040204020203" pitchFamily="34" charset="0"/>
              </a:rPr>
              <a:t>Der Euro und der Euro-Raum</a:t>
            </a:r>
          </a:p>
        </p:txBody>
      </p:sp>
      <p:sp>
        <p:nvSpPr>
          <p:cNvPr id="48" name="Text"/>
          <p:cNvSpPr/>
          <p:nvPr/>
        </p:nvSpPr>
        <p:spPr>
          <a:xfrm>
            <a:off x="526461" y="9470991"/>
            <a:ext cx="9773986" cy="954107"/>
          </a:xfrm>
          <a:prstGeom prst="rect">
            <a:avLst/>
          </a:prstGeom>
        </p:spPr>
        <p:txBody>
          <a:bodyPr wrap="square">
            <a:spAutoFit/>
          </a:bodyPr>
          <a:lstStyle/>
          <a:p>
            <a:r>
              <a:rPr lang="de-DE" sz="2800" dirty="0">
                <a:solidFill>
                  <a:schemeClr val="bg1"/>
                </a:solidFill>
                <a:latin typeface="Bahnschrift" panose="020B0502040204020203" pitchFamily="34" charset="0"/>
              </a:rPr>
              <a:t>Der Euro ist die offizielle Währung in den </a:t>
            </a:r>
            <a:r>
              <a:rPr lang="de-DE" sz="2800" b="1" dirty="0">
                <a:solidFill>
                  <a:schemeClr val="bg1"/>
                </a:solidFill>
                <a:latin typeface="Bahnschrift" panose="020B0502040204020203" pitchFamily="34" charset="0"/>
              </a:rPr>
              <a:t>20 EU-Ländern</a:t>
            </a:r>
            <a:r>
              <a:rPr lang="de-DE" sz="2800" dirty="0">
                <a:solidFill>
                  <a:schemeClr val="bg1"/>
                </a:solidFill>
                <a:latin typeface="Bahnschrift" panose="020B0502040204020203" pitchFamily="34" charset="0"/>
              </a:rPr>
              <a:t>, die das Euro-Währungsgebiet bilden.</a:t>
            </a:r>
            <a:endParaRPr lang="en-150" sz="2800" dirty="0">
              <a:solidFill>
                <a:schemeClr val="bg1"/>
              </a:solidFill>
              <a:latin typeface="Bahnschrift" panose="020B0502040204020203" pitchFamily="34" charset="0"/>
            </a:endParaRPr>
          </a:p>
        </p:txBody>
      </p:sp>
      <p:pic>
        <p:nvPicPr>
          <p:cNvPr id="49" name="Abbildung"/>
          <p:cNvPicPr>
            <a:picLocks noChangeAspect="1"/>
          </p:cNvPicPr>
          <p:nvPr/>
        </p:nvPicPr>
        <p:blipFill>
          <a:blip r:embed="rId3">
            <a:extLst>
              <a:ext uri="{28A0092B-C50C-407E-A947-70E740481C1C}">
                <a14:useLocalDpi xmlns:a14="http://schemas.microsoft.com/office/drawing/2010/main" val="0"/>
              </a:ext>
            </a:extLst>
          </a:blip>
          <a:srcRect/>
          <a:stretch/>
        </p:blipFill>
        <p:spPr>
          <a:xfrm>
            <a:off x="1962350" y="554086"/>
            <a:ext cx="23073210" cy="12978680"/>
          </a:xfrm>
          <a:prstGeom prst="rect">
            <a:avLst/>
          </a:prstGeom>
        </p:spPr>
      </p:pic>
    </p:spTree>
    <p:extLst>
      <p:ext uri="{BB962C8B-B14F-4D97-AF65-F5344CB8AC3E}">
        <p14:creationId xmlns:p14="http://schemas.microsoft.com/office/powerpoint/2010/main" val="1737267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300"/>
                                        <p:tgtEl>
                                          <p:spTgt spid="47"/>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200" fill="hold"/>
                                        <p:tgtEl>
                                          <p:spTgt spid="48"/>
                                        </p:tgtEl>
                                        <p:attrNameLst>
                                          <p:attrName>ppt_x</p:attrName>
                                        </p:attrNameLst>
                                      </p:cBhvr>
                                      <p:tavLst>
                                        <p:tav tm="0">
                                          <p:val>
                                            <p:strVal val="#ppt_x"/>
                                          </p:val>
                                        </p:tav>
                                        <p:tav tm="100000">
                                          <p:val>
                                            <p:strVal val="#ppt_x"/>
                                          </p:val>
                                        </p:tav>
                                      </p:tavLst>
                                    </p:anim>
                                    <p:anim calcmode="lin" valueType="num">
                                      <p:cBhvr additive="base">
                                        <p:cTn id="12" dur="200" fill="hold"/>
                                        <p:tgtEl>
                                          <p:spTgt spid="48"/>
                                        </p:tgtEl>
                                        <p:attrNameLst>
                                          <p:attrName>ppt_y</p:attrName>
                                        </p:attrNameLst>
                                      </p:cBhvr>
                                      <p:tavLst>
                                        <p:tav tm="0">
                                          <p:val>
                                            <p:strVal val="1+#ppt_h/2"/>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fade">
                                      <p:cBhvr>
                                        <p:cTn id="1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der Folie">
            <a:extLst>
              <a:ext uri="{FF2B5EF4-FFF2-40B4-BE49-F238E27FC236}">
                <a16:creationId xmlns:a16="http://schemas.microsoft.com/office/drawing/2014/main" id="{25810E57-50F5-C80B-5EC8-263BE3E68C52}"/>
              </a:ext>
            </a:extLst>
          </p:cNvPr>
          <p:cNvSpPr>
            <a:spLocks noGrp="1"/>
          </p:cNvSpPr>
          <p:nvPr>
            <p:ph type="ctrTitle" idx="4294967295"/>
          </p:nvPr>
        </p:nvSpPr>
        <p:spPr>
          <a:xfrm>
            <a:off x="0" y="-4762500"/>
            <a:ext cx="18361025" cy="2312987"/>
          </a:xfrm>
          <a:prstGeom prst="rect">
            <a:avLst/>
          </a:prstGeom>
        </p:spPr>
        <p:txBody>
          <a:bodyPr vert="horz" lIns="91440" tIns="45720" rIns="91440" bIns="45720" rtlCol="0" anchor="b">
            <a:normAutofit/>
          </a:bodyPr>
          <a:lstStyle/>
          <a:p>
            <a:r>
              <a:rPr lang="de-DE" dirty="0"/>
              <a:t>EU-Erweiterung</a:t>
            </a:r>
          </a:p>
        </p:txBody>
      </p:sp>
      <p:sp>
        <p:nvSpPr>
          <p:cNvPr id="47" name="Titel"/>
          <p:cNvSpPr txBox="1">
            <a:spLocks/>
          </p:cNvSpPr>
          <p:nvPr/>
        </p:nvSpPr>
        <p:spPr>
          <a:xfrm>
            <a:off x="584359" y="4807625"/>
            <a:ext cx="9151387" cy="3268919"/>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de-DE" sz="12000" dirty="0">
                <a:solidFill>
                  <a:schemeClr val="bg1"/>
                </a:solidFill>
                <a:latin typeface="Bahnschrift bold" panose="020B0502040204020203" pitchFamily="34" charset="0"/>
              </a:rPr>
              <a:t>EU-Erweiterung</a:t>
            </a:r>
          </a:p>
        </p:txBody>
      </p:sp>
      <p:sp>
        <p:nvSpPr>
          <p:cNvPr id="48" name="Text"/>
          <p:cNvSpPr/>
          <p:nvPr/>
        </p:nvSpPr>
        <p:spPr>
          <a:xfrm>
            <a:off x="563037" y="8224795"/>
            <a:ext cx="9773986" cy="1384995"/>
          </a:xfrm>
          <a:prstGeom prst="rect">
            <a:avLst/>
          </a:prstGeom>
        </p:spPr>
        <p:txBody>
          <a:bodyPr wrap="square">
            <a:spAutoFit/>
          </a:bodyPr>
          <a:lstStyle/>
          <a:p>
            <a:r>
              <a:rPr lang="de-DE" sz="2800" dirty="0">
                <a:solidFill>
                  <a:schemeClr val="bg1"/>
                </a:solidFill>
                <a:latin typeface="Bahnschrift" panose="020B0502040204020203" pitchFamily="34" charset="0"/>
              </a:rPr>
              <a:t>Jedes </a:t>
            </a:r>
            <a:r>
              <a:rPr lang="de-DE" sz="2800" b="1" dirty="0">
                <a:solidFill>
                  <a:schemeClr val="bg1"/>
                </a:solidFill>
                <a:latin typeface="Bahnschrift" panose="020B0502040204020203" pitchFamily="34" charset="0"/>
              </a:rPr>
              <a:t>europäische Land </a:t>
            </a:r>
            <a:r>
              <a:rPr lang="de-DE" sz="2800" dirty="0">
                <a:solidFill>
                  <a:schemeClr val="bg1"/>
                </a:solidFill>
                <a:latin typeface="Bahnschrift" panose="020B0502040204020203" pitchFamily="34" charset="0"/>
              </a:rPr>
              <a:t>kann sich um die Mitgliedschaft bewerben, wenn es die demokratischen Werte der EU </a:t>
            </a:r>
            <a:r>
              <a:rPr lang="de-DE" sz="2800" b="1" dirty="0">
                <a:solidFill>
                  <a:schemeClr val="bg1"/>
                </a:solidFill>
                <a:latin typeface="Bahnschrift" panose="020B0502040204020203" pitchFamily="34" charset="0"/>
              </a:rPr>
              <a:t>respektiert </a:t>
            </a:r>
            <a:r>
              <a:rPr lang="de-DE" sz="2800" dirty="0">
                <a:solidFill>
                  <a:schemeClr val="bg1"/>
                </a:solidFill>
                <a:latin typeface="Bahnschrift" panose="020B0502040204020203" pitchFamily="34" charset="0"/>
              </a:rPr>
              <a:t>und sich dazu verpflichtet, sie zu fördern.</a:t>
            </a:r>
            <a:endParaRPr lang="en-150" sz="2800" dirty="0">
              <a:solidFill>
                <a:schemeClr val="bg1"/>
              </a:solidFill>
              <a:latin typeface="Bahnschrift" panose="020B0502040204020203" pitchFamily="34" charset="0"/>
            </a:endParaRPr>
          </a:p>
        </p:txBody>
      </p:sp>
    </p:spTree>
    <p:extLst>
      <p:ext uri="{BB962C8B-B14F-4D97-AF65-F5344CB8AC3E}">
        <p14:creationId xmlns:p14="http://schemas.microsoft.com/office/powerpoint/2010/main" val="2699210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300"/>
                                        <p:tgtEl>
                                          <p:spTgt spid="47"/>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200" fill="hold"/>
                                        <p:tgtEl>
                                          <p:spTgt spid="48"/>
                                        </p:tgtEl>
                                        <p:attrNameLst>
                                          <p:attrName>ppt_x</p:attrName>
                                        </p:attrNameLst>
                                      </p:cBhvr>
                                      <p:tavLst>
                                        <p:tav tm="0">
                                          <p:val>
                                            <p:strVal val="#ppt_x"/>
                                          </p:val>
                                        </p:tav>
                                        <p:tav tm="100000">
                                          <p:val>
                                            <p:strVal val="#ppt_x"/>
                                          </p:val>
                                        </p:tav>
                                      </p:tavLst>
                                    </p:anim>
                                    <p:anim calcmode="lin" valueType="num">
                                      <p:cBhvr additive="base">
                                        <p:cTn id="12" dur="20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der Folie">
            <a:extLst>
              <a:ext uri="{FF2B5EF4-FFF2-40B4-BE49-F238E27FC236}">
                <a16:creationId xmlns:a16="http://schemas.microsoft.com/office/drawing/2014/main" id="{C0E1E017-C529-5A88-4FF7-A9CCD3493798}"/>
              </a:ext>
            </a:extLst>
          </p:cNvPr>
          <p:cNvSpPr>
            <a:spLocks noGrp="1"/>
          </p:cNvSpPr>
          <p:nvPr>
            <p:ph type="ctrTitle" idx="4294967295"/>
          </p:nvPr>
        </p:nvSpPr>
        <p:spPr>
          <a:xfrm>
            <a:off x="0" y="-4762500"/>
            <a:ext cx="18361025" cy="2346325"/>
          </a:xfrm>
          <a:prstGeom prst="rect">
            <a:avLst/>
          </a:prstGeom>
        </p:spPr>
        <p:txBody>
          <a:bodyPr vert="horz" lIns="91440" tIns="45720" rIns="91440" bIns="45720" rtlCol="0" anchor="b">
            <a:normAutofit/>
          </a:bodyPr>
          <a:lstStyle/>
          <a:p>
            <a:r>
              <a:rPr lang="de-DE" dirty="0"/>
              <a:t>Bewerberländer</a:t>
            </a:r>
          </a:p>
        </p:txBody>
      </p:sp>
      <p:sp>
        <p:nvSpPr>
          <p:cNvPr id="11" name="Titel" descr="Map of candidate countries">
            <a:extLst>
              <a:ext uri="{C183D7F6-B498-43B3-948B-1728B52AA6E4}">
                <adec:decorative xmlns:adec="http://schemas.microsoft.com/office/drawing/2017/decorative" val="0"/>
              </a:ext>
            </a:extLst>
          </p:cNvPr>
          <p:cNvSpPr txBox="1">
            <a:spLocks/>
          </p:cNvSpPr>
          <p:nvPr/>
        </p:nvSpPr>
        <p:spPr>
          <a:xfrm>
            <a:off x="536898" y="2877124"/>
            <a:ext cx="11476426" cy="4237559"/>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de-DE" sz="12000" dirty="0">
                <a:solidFill>
                  <a:schemeClr val="bg1"/>
                </a:solidFill>
                <a:latin typeface="Bahnschrift bold" panose="020B0502040204020203" pitchFamily="34" charset="0"/>
              </a:rPr>
              <a:t>Bewerberländer</a:t>
            </a:r>
          </a:p>
        </p:txBody>
      </p:sp>
      <p:sp>
        <p:nvSpPr>
          <p:cNvPr id="18" name="Text">
            <a:extLst>
              <a:ext uri="{C183D7F6-B498-43B3-948B-1728B52AA6E4}">
                <adec:decorative xmlns:adec="http://schemas.microsoft.com/office/drawing/2017/decorative" val="0"/>
              </a:ext>
            </a:extLst>
          </p:cNvPr>
          <p:cNvSpPr/>
          <p:nvPr/>
        </p:nvSpPr>
        <p:spPr>
          <a:xfrm>
            <a:off x="536898" y="7764457"/>
            <a:ext cx="9773986" cy="3539430"/>
          </a:xfrm>
          <a:prstGeom prst="rect">
            <a:avLst/>
          </a:prstGeom>
        </p:spPr>
        <p:txBody>
          <a:bodyPr wrap="square">
            <a:spAutoFit/>
          </a:bodyPr>
          <a:lstStyle/>
          <a:p>
            <a:r>
              <a:rPr lang="de-DE" sz="2800" dirty="0">
                <a:solidFill>
                  <a:schemeClr val="bg1"/>
                </a:solidFill>
                <a:latin typeface="Bahnschrift" panose="020B0502040204020203" pitchFamily="34" charset="0"/>
              </a:rPr>
              <a:t>•	Albanien</a:t>
            </a:r>
          </a:p>
          <a:p>
            <a:r>
              <a:rPr lang="de-DE" sz="2800" dirty="0">
                <a:solidFill>
                  <a:schemeClr val="bg1"/>
                </a:solidFill>
                <a:latin typeface="Bahnschrift" panose="020B0502040204020203" pitchFamily="34" charset="0"/>
              </a:rPr>
              <a:t>•	Bosnien und Herzegowina</a:t>
            </a:r>
          </a:p>
          <a:p>
            <a:r>
              <a:rPr lang="de-DE" sz="2800" dirty="0">
                <a:solidFill>
                  <a:schemeClr val="bg1"/>
                </a:solidFill>
                <a:latin typeface="Bahnschrift" panose="020B0502040204020203" pitchFamily="34" charset="0"/>
              </a:rPr>
              <a:t>•	Moldau</a:t>
            </a:r>
          </a:p>
          <a:p>
            <a:r>
              <a:rPr lang="de-DE" sz="2800" dirty="0">
                <a:solidFill>
                  <a:schemeClr val="bg1"/>
                </a:solidFill>
                <a:latin typeface="Bahnschrift" panose="020B0502040204020203" pitchFamily="34" charset="0"/>
              </a:rPr>
              <a:t>•	Republik Nordmazedonien</a:t>
            </a:r>
          </a:p>
          <a:p>
            <a:r>
              <a:rPr lang="de-DE" sz="2800" dirty="0">
                <a:solidFill>
                  <a:schemeClr val="bg1"/>
                </a:solidFill>
                <a:latin typeface="Bahnschrift" panose="020B0502040204020203" pitchFamily="34" charset="0"/>
              </a:rPr>
              <a:t>•	Montenegro</a:t>
            </a:r>
          </a:p>
          <a:p>
            <a:r>
              <a:rPr lang="de-DE" sz="2800" dirty="0">
                <a:solidFill>
                  <a:schemeClr val="bg1"/>
                </a:solidFill>
                <a:latin typeface="Bahnschrift" panose="020B0502040204020203" pitchFamily="34" charset="0"/>
              </a:rPr>
              <a:t>•	Serbien</a:t>
            </a:r>
          </a:p>
          <a:p>
            <a:r>
              <a:rPr lang="de-DE" sz="2800" dirty="0">
                <a:solidFill>
                  <a:schemeClr val="bg1"/>
                </a:solidFill>
                <a:latin typeface="Bahnschrift" panose="020B0502040204020203" pitchFamily="34" charset="0"/>
              </a:rPr>
              <a:t>•	Türkei</a:t>
            </a:r>
          </a:p>
          <a:p>
            <a:r>
              <a:rPr lang="de-DE" sz="2800" dirty="0">
                <a:solidFill>
                  <a:schemeClr val="bg1"/>
                </a:solidFill>
                <a:latin typeface="Bahnschrift" panose="020B0502040204020203" pitchFamily="34" charset="0"/>
              </a:rPr>
              <a:t>•	Ukraine</a:t>
            </a:r>
          </a:p>
        </p:txBody>
      </p:sp>
      <p:pic>
        <p:nvPicPr>
          <p:cNvPr id="29" name="Abbildung 1"/>
          <p:cNvPicPr>
            <a:picLocks noChangeAspect="1"/>
          </p:cNvPicPr>
          <p:nvPr/>
        </p:nvPicPr>
        <p:blipFill>
          <a:blip r:embed="rId3">
            <a:extLst>
              <a:ext uri="{28A0092B-C50C-407E-A947-70E740481C1C}">
                <a14:useLocalDpi xmlns:a14="http://schemas.microsoft.com/office/drawing/2010/main" val="0"/>
              </a:ext>
            </a:extLst>
          </a:blip>
          <a:srcRect/>
          <a:stretch/>
        </p:blipFill>
        <p:spPr>
          <a:xfrm>
            <a:off x="2572051" y="-98286"/>
            <a:ext cx="24319088" cy="13679487"/>
          </a:xfrm>
          <a:prstGeom prst="rect">
            <a:avLst/>
          </a:prstGeom>
        </p:spPr>
      </p:pic>
      <p:pic>
        <p:nvPicPr>
          <p:cNvPr id="2" name="Abbildung 2" descr="Auf derselben Karte ist auch Bosnien und Herzegowina hervorgehoben.">
            <a:extLst>
              <a:ext uri="{FF2B5EF4-FFF2-40B4-BE49-F238E27FC236}">
                <a16:creationId xmlns:a16="http://schemas.microsoft.com/office/drawing/2014/main" id="{EB4D97EA-E8AB-69AD-03A3-A89D07356D77}"/>
              </a:ext>
            </a:extLst>
          </p:cNvPr>
          <p:cNvPicPr>
            <a:picLocks noChangeAspect="1"/>
          </p:cNvPicPr>
          <p:nvPr/>
        </p:nvPicPr>
        <p:blipFill rotWithShape="1">
          <a:blip r:embed="rId4">
            <a:extLst>
              <a:ext uri="{28A0092B-C50C-407E-A947-70E740481C1C}">
                <a14:useLocalDpi xmlns:a14="http://schemas.microsoft.com/office/drawing/2010/main" val="0"/>
              </a:ext>
            </a:extLst>
          </a:blip>
          <a:srcRect l="69179" r="25808"/>
          <a:stretch/>
        </p:blipFill>
        <p:spPr>
          <a:xfrm>
            <a:off x="17897889" y="-16645"/>
            <a:ext cx="1219200" cy="13679487"/>
          </a:xfrm>
          <a:prstGeom prst="rect">
            <a:avLst/>
          </a:prstGeom>
        </p:spPr>
      </p:pic>
    </p:spTree>
    <p:extLst>
      <p:ext uri="{BB962C8B-B14F-4D97-AF65-F5344CB8AC3E}">
        <p14:creationId xmlns:p14="http://schemas.microsoft.com/office/powerpoint/2010/main" val="212408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300"/>
                                        <p:tgtEl>
                                          <p:spTgt spid="11"/>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200" fill="hold"/>
                                        <p:tgtEl>
                                          <p:spTgt spid="18"/>
                                        </p:tgtEl>
                                        <p:attrNameLst>
                                          <p:attrName>ppt_x</p:attrName>
                                        </p:attrNameLst>
                                      </p:cBhvr>
                                      <p:tavLst>
                                        <p:tav tm="0">
                                          <p:val>
                                            <p:strVal val="#ppt_x"/>
                                          </p:val>
                                        </p:tav>
                                        <p:tav tm="100000">
                                          <p:val>
                                            <p:strVal val="#ppt_x"/>
                                          </p:val>
                                        </p:tav>
                                      </p:tavLst>
                                    </p:anim>
                                    <p:anim calcmode="lin" valueType="num">
                                      <p:cBhvr additive="base">
                                        <p:cTn id="12" dur="200" fill="hold"/>
                                        <p:tgtEl>
                                          <p:spTgt spid="18"/>
                                        </p:tgtEl>
                                        <p:attrNameLst>
                                          <p:attrName>ppt_y</p:attrName>
                                        </p:attrNameLst>
                                      </p:cBhvr>
                                      <p:tavLst>
                                        <p:tav tm="0">
                                          <p:val>
                                            <p:strVal val="1+#ppt_h/2"/>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cTn>
                              </p:par>
                              <p:par>
                                <p:cTn id="16" presetID="10"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p:cNvSpPr>
            <a:spLocks noGrp="1"/>
          </p:cNvSpPr>
          <p:nvPr>
            <p:ph type="title" idx="4294967295"/>
          </p:nvPr>
        </p:nvSpPr>
        <p:spPr>
          <a:xfrm>
            <a:off x="497195" y="3340082"/>
            <a:ext cx="10611552" cy="5107235"/>
          </a:xfrm>
          <a:prstGeom prst="rect">
            <a:avLst/>
          </a:prstGeom>
        </p:spPr>
        <p:txBody>
          <a:bodyPr>
            <a:noAutofit/>
          </a:bodyPr>
          <a:lstStyle/>
          <a:p>
            <a:pPr>
              <a:lnSpc>
                <a:spcPct val="70000"/>
              </a:lnSpc>
            </a:pPr>
            <a:r>
              <a:rPr lang="de-DE" sz="9600" dirty="0">
                <a:solidFill>
                  <a:schemeClr val="bg1"/>
                </a:solidFill>
                <a:latin typeface="Bahnschrift bold" panose="020B0502040204020203" pitchFamily="34" charset="0"/>
              </a:rPr>
              <a:t>Die EU ist ein einzigartiger wirtschaftlicher und politischer Zusammenschluss</a:t>
            </a:r>
            <a:endParaRPr lang="de-DE" sz="12000" dirty="0">
              <a:solidFill>
                <a:schemeClr val="bg1"/>
              </a:solidFill>
              <a:latin typeface="Bahnschrift bold" panose="020B0502040204020203" pitchFamily="34" charset="0"/>
            </a:endParaRPr>
          </a:p>
        </p:txBody>
      </p:sp>
      <p:sp>
        <p:nvSpPr>
          <p:cNvPr id="10" name="Inhalt 1"/>
          <p:cNvSpPr txBox="1"/>
          <p:nvPr/>
        </p:nvSpPr>
        <p:spPr>
          <a:xfrm>
            <a:off x="622505" y="8484160"/>
            <a:ext cx="5150769" cy="1354217"/>
          </a:xfrm>
          <a:prstGeom prst="rect">
            <a:avLst/>
          </a:prstGeom>
          <a:noFill/>
        </p:spPr>
        <p:txBody>
          <a:bodyPr wrap="none" rtlCol="0">
            <a:spAutoFit/>
          </a:bodyPr>
          <a:lstStyle/>
          <a:p>
            <a:r>
              <a:rPr lang="de-DE" sz="8200" dirty="0">
                <a:solidFill>
                  <a:srgbClr val="243C7C"/>
                </a:solidFill>
                <a:latin typeface="Bahnschrift bold" panose="020B0502040204020203" pitchFamily="34" charset="0"/>
              </a:rPr>
              <a:t>27 Länder </a:t>
            </a:r>
          </a:p>
        </p:txBody>
      </p:sp>
      <p:sp>
        <p:nvSpPr>
          <p:cNvPr id="12" name="Inhalt 2"/>
          <p:cNvSpPr txBox="1"/>
          <p:nvPr/>
        </p:nvSpPr>
        <p:spPr>
          <a:xfrm>
            <a:off x="497195" y="9559958"/>
            <a:ext cx="11800025" cy="1354217"/>
          </a:xfrm>
          <a:prstGeom prst="rect">
            <a:avLst/>
          </a:prstGeom>
          <a:noFill/>
        </p:spPr>
        <p:txBody>
          <a:bodyPr wrap="none" rtlCol="0">
            <a:spAutoFit/>
          </a:bodyPr>
          <a:lstStyle/>
          <a:p>
            <a:r>
              <a:rPr lang="de-DE" sz="8200" dirty="0">
                <a:solidFill>
                  <a:srgbClr val="243C7C"/>
                </a:solidFill>
                <a:latin typeface="Bahnschrift bold" panose="020B0502040204020203" pitchFamily="34" charset="0"/>
              </a:rPr>
              <a:t>447 Millionen Menschen </a:t>
            </a:r>
          </a:p>
        </p:txBody>
      </p:sp>
    </p:spTree>
    <p:extLst>
      <p:ext uri="{BB962C8B-B14F-4D97-AF65-F5344CB8AC3E}">
        <p14:creationId xmlns:p14="http://schemas.microsoft.com/office/powerpoint/2010/main" val="8851718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00"/>
                                        <p:tgtEl>
                                          <p:spTgt spid="2"/>
                                        </p:tgtEl>
                                      </p:cBhvr>
                                    </p:animEffect>
                                  </p:childTnLst>
                                </p:cTn>
                              </p:par>
                            </p:childTnLst>
                          </p:cTn>
                        </p:par>
                        <p:par>
                          <p:cTn id="8" fill="hold">
                            <p:stCondLst>
                              <p:cond delay="300"/>
                            </p:stCondLst>
                            <p:childTnLst>
                              <p:par>
                                <p:cTn id="9" presetID="10" presetClass="entr" presetSubtype="0" fill="hold" grpId="1" nodeType="afterEffect">
                                  <p:stCondLst>
                                    <p:cond delay="0"/>
                                  </p:stCondLst>
                                  <p:iterate type="lt">
                                    <p:tmPct val="0"/>
                                  </p:iterate>
                                  <p:childTnLst>
                                    <p:set>
                                      <p:cBhvr>
                                        <p:cTn id="10" dur="1" fill="hold">
                                          <p:stCondLst>
                                            <p:cond delay="0"/>
                                          </p:stCondLst>
                                        </p:cTn>
                                        <p:tgtEl>
                                          <p:spTgt spid="10"/>
                                        </p:tgtEl>
                                        <p:attrNameLst>
                                          <p:attrName>style.visibility</p:attrName>
                                        </p:attrNameLst>
                                      </p:cBhvr>
                                      <p:to>
                                        <p:strVal val="visible"/>
                                      </p:to>
                                    </p:set>
                                    <p:animEffect transition="in" filter="fade">
                                      <p:cBhvr>
                                        <p:cTn id="11" dur="300"/>
                                        <p:tgtEl>
                                          <p:spTgt spid="10"/>
                                        </p:tgtEl>
                                      </p:cBhvr>
                                    </p:animEffect>
                                  </p:childTnLst>
                                </p:cTn>
                              </p:par>
                            </p:childTnLst>
                          </p:cTn>
                        </p:par>
                        <p:par>
                          <p:cTn id="12" fill="hold">
                            <p:stCondLst>
                              <p:cond delay="600"/>
                            </p:stCondLst>
                            <p:childTnLst>
                              <p:par>
                                <p:cTn id="13" presetID="10" presetClass="entr" presetSubtype="0" fill="hold" grpId="1" nodeType="afterEffect">
                                  <p:stCondLst>
                                    <p:cond delay="0"/>
                                  </p:stCondLst>
                                  <p:iterate type="lt">
                                    <p:tmPct val="0"/>
                                  </p:iterate>
                                  <p:childTnLst>
                                    <p:set>
                                      <p:cBhvr>
                                        <p:cTn id="14" dur="1" fill="hold">
                                          <p:stCondLst>
                                            <p:cond delay="0"/>
                                          </p:stCondLst>
                                        </p:cTn>
                                        <p:tgtEl>
                                          <p:spTgt spid="12"/>
                                        </p:tgtEl>
                                        <p:attrNameLst>
                                          <p:attrName>style.visibility</p:attrName>
                                        </p:attrNameLst>
                                      </p:cBhvr>
                                      <p:to>
                                        <p:strVal val="visible"/>
                                      </p:to>
                                    </p:set>
                                    <p:animEffect transition="in" filter="fade">
                                      <p:cBhvr>
                                        <p:cTn id="15" dur="2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1"/>
      <p:bldP spid="12"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title">
            <a:extLst>
              <a:ext uri="{FF2B5EF4-FFF2-40B4-BE49-F238E27FC236}">
                <a16:creationId xmlns:a16="http://schemas.microsoft.com/office/drawing/2014/main" id="{BBABCC39-2FB6-DE3A-0755-0D2A9B60BD48}"/>
              </a:ext>
            </a:extLst>
          </p:cNvPr>
          <p:cNvSpPr>
            <a:spLocks noGrp="1"/>
          </p:cNvSpPr>
          <p:nvPr>
            <p:ph type="ctrTitle" idx="4294967295"/>
          </p:nvPr>
        </p:nvSpPr>
        <p:spPr>
          <a:xfrm>
            <a:off x="0" y="-4762500"/>
            <a:ext cx="18361025" cy="2073275"/>
          </a:xfrm>
          <a:prstGeom prst="rect">
            <a:avLst/>
          </a:prstGeom>
        </p:spPr>
        <p:txBody>
          <a:bodyPr vert="horz" lIns="91440" tIns="45720" rIns="91440" bIns="45720" rtlCol="0" anchor="b">
            <a:normAutofit/>
          </a:bodyPr>
          <a:lstStyle/>
          <a:p>
            <a:r>
              <a:rPr lang="de-DE" dirty="0"/>
              <a:t>Potenzielle Bewerberländer</a:t>
            </a:r>
            <a:endParaRPr lang="en-150" dirty="0"/>
          </a:p>
        </p:txBody>
      </p:sp>
      <p:pic>
        <p:nvPicPr>
          <p:cNvPr id="19" name="Illustration"/>
          <p:cNvPicPr>
            <a:picLocks noChangeAspect="1"/>
          </p:cNvPicPr>
          <p:nvPr/>
        </p:nvPicPr>
        <p:blipFill>
          <a:blip r:embed="rId2">
            <a:extLst>
              <a:ext uri="{28A0092B-C50C-407E-A947-70E740481C1C}">
                <a14:useLocalDpi xmlns:a14="http://schemas.microsoft.com/office/drawing/2010/main" val="0"/>
              </a:ext>
            </a:extLst>
          </a:blip>
          <a:srcRect t="1835" b="1835"/>
          <a:stretch/>
        </p:blipFill>
        <p:spPr>
          <a:xfrm>
            <a:off x="2546434" y="-208726"/>
            <a:ext cx="24369887" cy="13679487"/>
          </a:xfrm>
          <a:prstGeom prst="rect">
            <a:avLst/>
          </a:prstGeom>
        </p:spPr>
      </p:pic>
      <p:sp>
        <p:nvSpPr>
          <p:cNvPr id="4" name="Titel">
            <a:extLst>
              <a:ext uri="{FF2B5EF4-FFF2-40B4-BE49-F238E27FC236}">
                <a16:creationId xmlns:a16="http://schemas.microsoft.com/office/drawing/2014/main" id="{30AF3C66-F0E3-D23E-5962-10B98E06ACD3}"/>
              </a:ext>
            </a:extLst>
          </p:cNvPr>
          <p:cNvSpPr txBox="1">
            <a:spLocks/>
          </p:cNvSpPr>
          <p:nvPr/>
        </p:nvSpPr>
        <p:spPr>
          <a:xfrm>
            <a:off x="526013" y="3867536"/>
            <a:ext cx="11487311" cy="3268919"/>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de-DE" sz="12000" dirty="0">
                <a:solidFill>
                  <a:schemeClr val="bg1"/>
                </a:solidFill>
                <a:latin typeface="Bahnschrift bold" panose="020B0502040204020203" pitchFamily="34" charset="0"/>
              </a:rPr>
              <a:t>Potenzielle Bewerberländer</a:t>
            </a:r>
          </a:p>
        </p:txBody>
      </p:sp>
      <p:sp>
        <p:nvSpPr>
          <p:cNvPr id="5" name="Text">
            <a:extLst>
              <a:ext uri="{FF2B5EF4-FFF2-40B4-BE49-F238E27FC236}">
                <a16:creationId xmlns:a16="http://schemas.microsoft.com/office/drawing/2014/main" id="{A3EB2458-E5D3-2F89-A089-373BF281D5EB}"/>
              </a:ext>
            </a:extLst>
          </p:cNvPr>
          <p:cNvSpPr/>
          <p:nvPr/>
        </p:nvSpPr>
        <p:spPr>
          <a:xfrm>
            <a:off x="622505" y="7136455"/>
            <a:ext cx="9773986" cy="523220"/>
          </a:xfrm>
          <a:prstGeom prst="rect">
            <a:avLst/>
          </a:prstGeom>
        </p:spPr>
        <p:txBody>
          <a:bodyPr wrap="square">
            <a:spAutoFit/>
          </a:bodyPr>
          <a:lstStyle/>
          <a:p>
            <a:pPr marL="457200" lvl="0" indent="-457200">
              <a:buFont typeface="Arial" panose="020B0604020202020204" pitchFamily="34" charset="0"/>
              <a:buChar char="•"/>
            </a:pPr>
            <a:r>
              <a:rPr lang="de-DE" sz="2800" dirty="0">
                <a:solidFill>
                  <a:schemeClr val="bg1"/>
                </a:solidFill>
                <a:latin typeface="Bahnschrift" panose="020B0502040204020203" pitchFamily="34" charset="0"/>
              </a:rPr>
              <a:t>Kosovo *</a:t>
            </a:r>
          </a:p>
        </p:txBody>
      </p:sp>
      <p:sp>
        <p:nvSpPr>
          <p:cNvPr id="6" name="Anmerkung">
            <a:extLst>
              <a:ext uri="{FF2B5EF4-FFF2-40B4-BE49-F238E27FC236}">
                <a16:creationId xmlns:a16="http://schemas.microsoft.com/office/drawing/2014/main" id="{A2CA56EA-A04B-8FB9-F13C-4F0FC8537E0F}"/>
              </a:ext>
            </a:extLst>
          </p:cNvPr>
          <p:cNvSpPr/>
          <p:nvPr/>
        </p:nvSpPr>
        <p:spPr>
          <a:xfrm>
            <a:off x="622505" y="11211022"/>
            <a:ext cx="6723315" cy="362215"/>
          </a:xfrm>
          <a:prstGeom prst="rect">
            <a:avLst/>
          </a:prstGeom>
        </p:spPr>
        <p:txBody>
          <a:bodyPr wrap="none">
            <a:spAutoFit/>
          </a:bodyPr>
          <a:lstStyle/>
          <a:p>
            <a:pPr>
              <a:lnSpc>
                <a:spcPct val="107000"/>
              </a:lnSpc>
              <a:spcAft>
                <a:spcPts val="800"/>
              </a:spcAft>
            </a:pPr>
            <a:r>
              <a:rPr lang="de-DE" dirty="0">
                <a:solidFill>
                  <a:schemeClr val="bg1"/>
                </a:solidFill>
                <a:latin typeface="Bahnschrift" panose="020B0502040204020203" pitchFamily="34" charset="0"/>
                <a:ea typeface="Calibri" panose="020F0502020204030204" pitchFamily="34" charset="0"/>
                <a:cs typeface="Times New Roman" panose="02020603050405020304" pitchFamily="18" charset="0"/>
              </a:rPr>
              <a:t>* Diese Bezeichnung berührt nicht die Standpunkte zum Status.</a:t>
            </a:r>
          </a:p>
        </p:txBody>
      </p:sp>
    </p:spTree>
    <p:extLst>
      <p:ext uri="{BB962C8B-B14F-4D97-AF65-F5344CB8AC3E}">
        <p14:creationId xmlns:p14="http://schemas.microsoft.com/office/powerpoint/2010/main" val="2564428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300"/>
                                        <p:tgtEl>
                                          <p:spTgt spid="4"/>
                                        </p:tgtEl>
                                      </p:cBhvr>
                                    </p:animEffect>
                                  </p:childTnLst>
                                </p:cTn>
                              </p:par>
                            </p:childTnLst>
                          </p:cTn>
                        </p:par>
                        <p:par>
                          <p:cTn id="12" fill="hold">
                            <p:stCondLst>
                              <p:cond delay="800"/>
                            </p:stCondLst>
                            <p:childTnLst>
                              <p:par>
                                <p:cTn id="13" presetID="2" presetClass="entr" presetSubtype="4"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200" fill="hold"/>
                                        <p:tgtEl>
                                          <p:spTgt spid="5"/>
                                        </p:tgtEl>
                                        <p:attrNameLst>
                                          <p:attrName>ppt_x</p:attrName>
                                        </p:attrNameLst>
                                      </p:cBhvr>
                                      <p:tavLst>
                                        <p:tav tm="0">
                                          <p:val>
                                            <p:strVal val="#ppt_x"/>
                                          </p:val>
                                        </p:tav>
                                        <p:tav tm="100000">
                                          <p:val>
                                            <p:strVal val="#ppt_x"/>
                                          </p:val>
                                        </p:tav>
                                      </p:tavLst>
                                    </p:anim>
                                    <p:anim calcmode="lin" valueType="num">
                                      <p:cBhvr additive="base">
                                        <p:cTn id="16" dur="2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der Folie">
            <a:extLst>
              <a:ext uri="{FF2B5EF4-FFF2-40B4-BE49-F238E27FC236}">
                <a16:creationId xmlns:a16="http://schemas.microsoft.com/office/drawing/2014/main" id="{AFE7F065-5A91-AAE1-2804-FAC47DF43F1C}"/>
              </a:ext>
            </a:extLst>
          </p:cNvPr>
          <p:cNvSpPr>
            <a:spLocks noGrp="1"/>
          </p:cNvSpPr>
          <p:nvPr>
            <p:ph type="ctrTitle" idx="4294967295"/>
          </p:nvPr>
        </p:nvSpPr>
        <p:spPr>
          <a:xfrm>
            <a:off x="0" y="-6319945"/>
            <a:ext cx="18361025" cy="4825857"/>
          </a:xfrm>
          <a:prstGeom prst="rect">
            <a:avLst/>
          </a:prstGeom>
        </p:spPr>
        <p:txBody>
          <a:bodyPr vert="horz" lIns="91440" tIns="45720" rIns="91440" bIns="45720" rtlCol="0" anchor="b">
            <a:normAutofit/>
          </a:bodyPr>
          <a:lstStyle/>
          <a:p>
            <a:r>
              <a:rPr lang="de-DE" sz="8000" dirty="0"/>
              <a:t>Schwerpunkt Brexit: das Handelsabkommen zwischen der EU und dem Vereinigten Königreich</a:t>
            </a:r>
            <a:endParaRPr lang="en-150" sz="8000" dirty="0"/>
          </a:p>
        </p:txBody>
      </p:sp>
      <p:sp>
        <p:nvSpPr>
          <p:cNvPr id="47" name="Titel"/>
          <p:cNvSpPr txBox="1">
            <a:spLocks/>
          </p:cNvSpPr>
          <p:nvPr/>
        </p:nvSpPr>
        <p:spPr>
          <a:xfrm>
            <a:off x="547784" y="4059077"/>
            <a:ext cx="7976194" cy="3497519"/>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de-DE" sz="12000" dirty="0">
                <a:solidFill>
                  <a:schemeClr val="bg1"/>
                </a:solidFill>
                <a:latin typeface="Bahnschrift bold" panose="020B0502040204020203" pitchFamily="34" charset="0"/>
              </a:rPr>
              <a:t>Thema: </a:t>
            </a:r>
          </a:p>
          <a:p>
            <a:pPr algn="l"/>
            <a:r>
              <a:rPr lang="de-DE" sz="12000" dirty="0">
                <a:solidFill>
                  <a:schemeClr val="bg1"/>
                </a:solidFill>
                <a:latin typeface="Bahnschrift bold" panose="020B0502040204020203" pitchFamily="34" charset="0"/>
              </a:rPr>
              <a:t>Brexit</a:t>
            </a:r>
          </a:p>
        </p:txBody>
      </p:sp>
      <p:sp>
        <p:nvSpPr>
          <p:cNvPr id="12" name="Datum"/>
          <p:cNvSpPr txBox="1">
            <a:spLocks/>
          </p:cNvSpPr>
          <p:nvPr/>
        </p:nvSpPr>
        <p:spPr>
          <a:xfrm>
            <a:off x="518971" y="8004968"/>
            <a:ext cx="3682926" cy="1150890"/>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70000"/>
              </a:lnSpc>
            </a:pPr>
            <a:r>
              <a:rPr lang="de-DE" sz="12000" dirty="0">
                <a:solidFill>
                  <a:srgbClr val="243C7C"/>
                </a:solidFill>
                <a:latin typeface="Bahnschrift bold" panose="020B0502040204020203" pitchFamily="34" charset="0"/>
              </a:rPr>
              <a:t>2021</a:t>
            </a:r>
          </a:p>
        </p:txBody>
      </p:sp>
      <p:sp>
        <p:nvSpPr>
          <p:cNvPr id="48" name="Text"/>
          <p:cNvSpPr/>
          <p:nvPr/>
        </p:nvSpPr>
        <p:spPr>
          <a:xfrm>
            <a:off x="526461" y="9470991"/>
            <a:ext cx="9773986" cy="1384995"/>
          </a:xfrm>
          <a:prstGeom prst="rect">
            <a:avLst/>
          </a:prstGeom>
        </p:spPr>
        <p:txBody>
          <a:bodyPr wrap="square">
            <a:spAutoFit/>
          </a:bodyPr>
          <a:lstStyle/>
          <a:p>
            <a:r>
              <a:rPr lang="de-DE" sz="2800" dirty="0">
                <a:solidFill>
                  <a:schemeClr val="bg1"/>
                </a:solidFill>
                <a:latin typeface="Bahnschrift" panose="020B0502040204020203" pitchFamily="34" charset="0"/>
              </a:rPr>
              <a:t>Das </a:t>
            </a:r>
            <a:r>
              <a:rPr lang="de-DE" sz="2800" b="1" dirty="0">
                <a:solidFill>
                  <a:schemeClr val="bg1"/>
                </a:solidFill>
                <a:latin typeface="Bahnschrift" panose="020B0502040204020203" pitchFamily="34" charset="0"/>
              </a:rPr>
              <a:t>Handels- und Kooperationsabkommen zwischen der EU und dem Vereinigten Königreich </a:t>
            </a:r>
            <a:r>
              <a:rPr lang="de-DE" sz="2800" dirty="0">
                <a:solidFill>
                  <a:schemeClr val="bg1"/>
                </a:solidFill>
                <a:latin typeface="Bahnschrift" panose="020B0502040204020203" pitchFamily="34" charset="0"/>
              </a:rPr>
              <a:t>gilt vorläufig seit dem 1. Januar 2021.</a:t>
            </a:r>
            <a:endParaRPr lang="en-150" sz="2800" dirty="0">
              <a:solidFill>
                <a:schemeClr val="bg1"/>
              </a:solidFill>
              <a:latin typeface="Bahnschrift" panose="020B0502040204020203" pitchFamily="34" charset="0"/>
            </a:endParaRPr>
          </a:p>
        </p:txBody>
      </p:sp>
      <p:pic>
        <p:nvPicPr>
          <p:cNvPr id="3" name="Abbildung" descr="Eine Karte von Europa mit dem Vereinigten Königreich hervorgehob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61862" y="4287468"/>
            <a:ext cx="8579302" cy="4825857"/>
          </a:xfrm>
          <a:prstGeom prst="rect">
            <a:avLst/>
          </a:prstGeom>
        </p:spPr>
      </p:pic>
    </p:spTree>
    <p:extLst>
      <p:ext uri="{BB962C8B-B14F-4D97-AF65-F5344CB8AC3E}">
        <p14:creationId xmlns:p14="http://schemas.microsoft.com/office/powerpoint/2010/main" val="2466455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300"/>
                                        <p:tgtEl>
                                          <p:spTgt spid="47"/>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200" fill="hold"/>
                                        <p:tgtEl>
                                          <p:spTgt spid="48"/>
                                        </p:tgtEl>
                                        <p:attrNameLst>
                                          <p:attrName>ppt_x</p:attrName>
                                        </p:attrNameLst>
                                      </p:cBhvr>
                                      <p:tavLst>
                                        <p:tav tm="0">
                                          <p:val>
                                            <p:strVal val="#ppt_x"/>
                                          </p:val>
                                        </p:tav>
                                        <p:tav tm="100000">
                                          <p:val>
                                            <p:strVal val="#ppt_x"/>
                                          </p:val>
                                        </p:tav>
                                      </p:tavLst>
                                    </p:anim>
                                    <p:anim calcmode="lin" valueType="num">
                                      <p:cBhvr additive="base">
                                        <p:cTn id="12" dur="200" fill="hold"/>
                                        <p:tgtEl>
                                          <p:spTgt spid="48"/>
                                        </p:tgtEl>
                                        <p:attrNameLst>
                                          <p:attrName>ppt_y</p:attrName>
                                        </p:attrNameLst>
                                      </p:cBhvr>
                                      <p:tavLst>
                                        <p:tav tm="0">
                                          <p:val>
                                            <p:strVal val="1+#ppt_h/2"/>
                                          </p:val>
                                        </p:tav>
                                        <p:tav tm="100000">
                                          <p:val>
                                            <p:strVal val="#ppt_y"/>
                                          </p:val>
                                        </p:tav>
                                      </p:tavLst>
                                    </p:anim>
                                  </p:childTnLst>
                                </p:cTn>
                              </p:par>
                              <p:par>
                                <p:cTn id="13" presetID="16" presetClass="entr" presetSubtype="21" fill="hold" grpId="0" nodeType="withEffect">
                                  <p:stCondLst>
                                    <p:cond delay="0"/>
                                  </p:stCondLst>
                                  <p:iterate type="lt">
                                    <p:tmPct val="0"/>
                                  </p:iterate>
                                  <p:childTnLst>
                                    <p:set>
                                      <p:cBhvr>
                                        <p:cTn id="14" dur="1" fill="hold">
                                          <p:stCondLst>
                                            <p:cond delay="0"/>
                                          </p:stCondLst>
                                        </p:cTn>
                                        <p:tgtEl>
                                          <p:spTgt spid="12">
                                            <p:txEl>
                                              <p:pRg st="0" end="0"/>
                                            </p:txEl>
                                          </p:spTgt>
                                        </p:tgtEl>
                                        <p:attrNameLst>
                                          <p:attrName>style.visibility</p:attrName>
                                        </p:attrNameLst>
                                      </p:cBhvr>
                                      <p:to>
                                        <p:strVal val="visible"/>
                                      </p:to>
                                    </p:set>
                                    <p:animEffect transition="in" filter="barn(inVertical)">
                                      <p:cBhvr>
                                        <p:cTn id="15" dur="3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12" grpId="0" build="allAtOnce"/>
      <p:bldP spid="4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der Folie"/>
          <p:cNvSpPr>
            <a:spLocks noGrp="1"/>
          </p:cNvSpPr>
          <p:nvPr>
            <p:ph type="ctrTitle" idx="4294967295"/>
          </p:nvPr>
        </p:nvSpPr>
        <p:spPr>
          <a:xfrm>
            <a:off x="342472" y="-5069511"/>
            <a:ext cx="24117300" cy="3000375"/>
          </a:xfrm>
          <a:prstGeom prst="rect">
            <a:avLst/>
          </a:prstGeom>
        </p:spPr>
        <p:txBody>
          <a:bodyPr>
            <a:noAutofit/>
          </a:bodyPr>
          <a:lstStyle/>
          <a:p>
            <a:pPr algn="l"/>
            <a:r>
              <a:rPr lang="de-DE" sz="12000" dirty="0">
                <a:solidFill>
                  <a:schemeClr val="bg1"/>
                </a:solidFill>
                <a:latin typeface="Bahnschrift bold" panose="020B0502040204020203" pitchFamily="34" charset="0"/>
              </a:rPr>
              <a:t>Wann war das?</a:t>
            </a:r>
          </a:p>
        </p:txBody>
      </p:sp>
      <p:sp>
        <p:nvSpPr>
          <p:cNvPr id="8" name="Titel">
            <a:extLst>
              <a:ext uri="{FF2B5EF4-FFF2-40B4-BE49-F238E27FC236}">
                <a16:creationId xmlns:a16="http://schemas.microsoft.com/office/drawing/2014/main" id="{6BD6BADB-1F96-E373-C9E5-09FF741ED72E}"/>
              </a:ext>
            </a:extLst>
          </p:cNvPr>
          <p:cNvSpPr txBox="1">
            <a:spLocks/>
          </p:cNvSpPr>
          <p:nvPr/>
        </p:nvSpPr>
        <p:spPr>
          <a:xfrm>
            <a:off x="449070" y="4523823"/>
            <a:ext cx="9422746" cy="3289147"/>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de-DE" sz="12000" dirty="0">
                <a:solidFill>
                  <a:schemeClr val="bg1"/>
                </a:solidFill>
                <a:latin typeface="Bahnschrift bold" panose="020B0502040204020203" pitchFamily="34" charset="0"/>
              </a:rPr>
              <a:t>Wann war das?</a:t>
            </a:r>
          </a:p>
        </p:txBody>
      </p:sp>
      <p:pic>
        <p:nvPicPr>
          <p:cNvPr id="28" name="Abbildung mit Personen, Szene 2" descr="Eine Frau und ein Mann führen ein Gespräch."/>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6130" y="0"/>
            <a:ext cx="24715379" cy="13907386"/>
          </a:xfrm>
          <a:prstGeom prst="rect">
            <a:avLst/>
          </a:prstGeom>
        </p:spPr>
      </p:pic>
      <p:grpSp>
        <p:nvGrpSpPr>
          <p:cNvPr id="51" name="Frage 1" descr="Sechs europäische Länder schließen sich zu einer Gemeinschaft für Kohle und Stahl zusammen, um künftige Rüstungswettläufe zu verhindern und den Frieden aufrechtzuerhalten."/>
          <p:cNvGrpSpPr/>
          <p:nvPr/>
        </p:nvGrpSpPr>
        <p:grpSpPr>
          <a:xfrm>
            <a:off x="-896176" y="-91267"/>
            <a:ext cx="26185292" cy="13792702"/>
            <a:chOff x="834938" y="-240631"/>
            <a:chExt cx="23793694" cy="13792702"/>
          </a:xfrm>
        </p:grpSpPr>
        <p:pic>
          <p:nvPicPr>
            <p:cNvPr id="52"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240631"/>
              <a:ext cx="23793694" cy="13792702"/>
            </a:xfrm>
            <a:prstGeom prst="rect">
              <a:avLst/>
            </a:prstGeom>
          </p:spPr>
        </p:pic>
        <p:sp>
          <p:nvSpPr>
            <p:cNvPr id="53" name="text-bubble"/>
            <p:cNvSpPr/>
            <p:nvPr/>
          </p:nvSpPr>
          <p:spPr>
            <a:xfrm>
              <a:off x="15030580" y="2001847"/>
              <a:ext cx="4424276" cy="2850011"/>
            </a:xfrm>
            <a:prstGeom prst="rect">
              <a:avLst/>
            </a:prstGeom>
          </p:spPr>
          <p:txBody>
            <a:bodyPr wrap="square">
              <a:spAutoFit/>
            </a:bodyPr>
            <a:lstStyle/>
            <a:p>
              <a:pPr>
                <a:lnSpc>
                  <a:spcPct val="80000"/>
                </a:lnSpc>
              </a:pPr>
              <a:r>
                <a:rPr lang="de-DE" sz="3200" dirty="0">
                  <a:latin typeface="Bahnschrift SemiBold Condensed" panose="020B0502040204020203" pitchFamily="34" charset="0"/>
                </a:rPr>
                <a:t>Sechs europäische Länder schließen sich zu einer Gemeinschaft für Kohle und Stahl zusammen, um künftige Rüstungswettläufe zu verhindern und den Frieden aufrechtzuerhalten.</a:t>
              </a:r>
            </a:p>
          </p:txBody>
        </p:sp>
      </p:grpSp>
      <p:grpSp>
        <p:nvGrpSpPr>
          <p:cNvPr id="59" name="Antwort 1" descr="1952"/>
          <p:cNvGrpSpPr/>
          <p:nvPr/>
        </p:nvGrpSpPr>
        <p:grpSpPr>
          <a:xfrm>
            <a:off x="731478" y="-1856135"/>
            <a:ext cx="23106822" cy="12997588"/>
            <a:chOff x="742361" y="-1845252"/>
            <a:chExt cx="23106822" cy="12997588"/>
          </a:xfrm>
        </p:grpSpPr>
        <p:pic>
          <p:nvPicPr>
            <p:cNvPr id="60" name="bubble-2" title="speech bubb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361" y="-1845252"/>
              <a:ext cx="23106822" cy="12997588"/>
            </a:xfrm>
            <a:prstGeom prst="rect">
              <a:avLst/>
            </a:prstGeom>
          </p:spPr>
        </p:pic>
        <p:sp>
          <p:nvSpPr>
            <p:cNvPr id="61" name="text-bubble"/>
            <p:cNvSpPr/>
            <p:nvPr/>
          </p:nvSpPr>
          <p:spPr>
            <a:xfrm>
              <a:off x="15146426" y="5740612"/>
              <a:ext cx="3766069" cy="938719"/>
            </a:xfrm>
            <a:prstGeom prst="rect">
              <a:avLst/>
            </a:prstGeom>
          </p:spPr>
          <p:txBody>
            <a:bodyPr wrap="square">
              <a:spAutoFit/>
            </a:bodyPr>
            <a:lstStyle/>
            <a:p>
              <a:pPr algn="ctr"/>
              <a:r>
                <a:rPr lang="de-DE" sz="5500" dirty="0">
                  <a:latin typeface="Bahnschrift SemiBold Condensed" panose="020B0502040204020203" pitchFamily="34" charset="0"/>
                </a:rPr>
                <a:t>1952 </a:t>
              </a:r>
              <a:endParaRPr lang="de-DE" sz="5500" dirty="0">
                <a:latin typeface="Bahnschrift Light SemiCondensed" panose="020B0502040204020203" pitchFamily="34" charset="0"/>
              </a:endParaRPr>
            </a:p>
          </p:txBody>
        </p:sp>
      </p:grpSp>
      <p:grpSp>
        <p:nvGrpSpPr>
          <p:cNvPr id="7" name="Frage 2" descr="Die Wirtschaft ist im Aufschwung – nicht zuletzt deshalb, weil die Handelszölle zwischen den Mitgliedstaaten abgeschafft wurden. Damit alle genug zu essen haben, wachen die Länder gemeinsam über die Lebensmittelproduktion."/>
          <p:cNvGrpSpPr/>
          <p:nvPr/>
        </p:nvGrpSpPr>
        <p:grpSpPr>
          <a:xfrm>
            <a:off x="8903842" y="-7080159"/>
            <a:ext cx="26185292" cy="19040762"/>
            <a:chOff x="8903844" y="-3855191"/>
            <a:chExt cx="26185292" cy="13792702"/>
          </a:xfrm>
        </p:grpSpPr>
        <p:pic>
          <p:nvPicPr>
            <p:cNvPr id="31"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flipV="1">
              <a:off x="8903844" y="-3855191"/>
              <a:ext cx="26185292" cy="13792702"/>
            </a:xfrm>
            <a:prstGeom prst="rect">
              <a:avLst/>
            </a:prstGeom>
          </p:spPr>
        </p:pic>
        <p:sp>
          <p:nvSpPr>
            <p:cNvPr id="44" name="text-bubble"/>
            <p:cNvSpPr/>
            <p:nvPr/>
          </p:nvSpPr>
          <p:spPr>
            <a:xfrm>
              <a:off x="14607435" y="5082962"/>
              <a:ext cx="4966095" cy="2717988"/>
            </a:xfrm>
            <a:prstGeom prst="rect">
              <a:avLst/>
            </a:prstGeom>
          </p:spPr>
          <p:txBody>
            <a:bodyPr wrap="square">
              <a:spAutoFit/>
            </a:bodyPr>
            <a:lstStyle/>
            <a:p>
              <a:pPr>
                <a:lnSpc>
                  <a:spcPct val="80000"/>
                </a:lnSpc>
              </a:pPr>
              <a:r>
                <a:rPr lang="de-DE" sz="3600" dirty="0">
                  <a:latin typeface="Bahnschrift SemiBold Condensed" panose="020B0502040204020203" pitchFamily="34" charset="0"/>
                </a:rPr>
                <a:t>Die Wirtschaft ist im Aufschwung – nicht zuletzt deshalb, weil die Handelszölle zwischen den Mitgliedstaaten abgeschafft wurden. Damit alle genug zu essen haben, wachen die Länder gemeinsam über die Lebensmittelproduktion. </a:t>
              </a:r>
              <a:endParaRPr lang="en-150" sz="3600" dirty="0">
                <a:latin typeface="Bahnschrift Light SemiCondensed" panose="020B0502040204020203" pitchFamily="34" charset="0"/>
              </a:endParaRPr>
            </a:p>
          </p:txBody>
        </p:sp>
      </p:grpSp>
      <p:grpSp>
        <p:nvGrpSpPr>
          <p:cNvPr id="45" name="Antwort 2" descr="1960er Jahre"/>
          <p:cNvGrpSpPr/>
          <p:nvPr/>
        </p:nvGrpSpPr>
        <p:grpSpPr>
          <a:xfrm>
            <a:off x="834940" y="400000"/>
            <a:ext cx="23793694" cy="11589906"/>
            <a:chOff x="834938" y="367341"/>
            <a:chExt cx="23793694" cy="11589906"/>
          </a:xfrm>
        </p:grpSpPr>
        <p:pic>
          <p:nvPicPr>
            <p:cNvPr id="46"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367341"/>
              <a:ext cx="23793694" cy="11589906"/>
            </a:xfrm>
            <a:prstGeom prst="rect">
              <a:avLst/>
            </a:prstGeom>
          </p:spPr>
        </p:pic>
        <p:sp>
          <p:nvSpPr>
            <p:cNvPr id="47" name="text-bubble"/>
            <p:cNvSpPr/>
            <p:nvPr/>
          </p:nvSpPr>
          <p:spPr>
            <a:xfrm>
              <a:off x="14749354" y="2913093"/>
              <a:ext cx="4866704" cy="830997"/>
            </a:xfrm>
            <a:prstGeom prst="rect">
              <a:avLst/>
            </a:prstGeom>
          </p:spPr>
          <p:txBody>
            <a:bodyPr wrap="square">
              <a:spAutoFit/>
            </a:bodyPr>
            <a:lstStyle/>
            <a:p>
              <a:pPr algn="ctr"/>
              <a:r>
                <a:rPr lang="de-DE" sz="4800" dirty="0">
                  <a:latin typeface="Bahnschrift SemiBold SemiConden" panose="020B0502040204020203" pitchFamily="34" charset="0"/>
                </a:rPr>
                <a:t>1960er Jahre </a:t>
              </a:r>
              <a:endParaRPr lang="de-DE" sz="4800" dirty="0">
                <a:latin typeface="Bahnschrift SemiLight SemiConde" panose="020B0502040204020203" pitchFamily="34" charset="0"/>
              </a:endParaRPr>
            </a:p>
          </p:txBody>
        </p:sp>
      </p:grpSp>
      <p:grpSp>
        <p:nvGrpSpPr>
          <p:cNvPr id="50" name="Frage 3" descr="Die Europäische Union, noch „Europäische Gemeinschaften“ genannt, wächst um ihre ersten neuen Mitglieder: Dänemark, Irland und das Vereinigte Königreich"/>
          <p:cNvGrpSpPr/>
          <p:nvPr/>
        </p:nvGrpSpPr>
        <p:grpSpPr>
          <a:xfrm>
            <a:off x="-880936" y="-76027"/>
            <a:ext cx="26185292" cy="13792702"/>
            <a:chOff x="834938" y="-240631"/>
            <a:chExt cx="23793694" cy="13792702"/>
          </a:xfrm>
        </p:grpSpPr>
        <p:pic>
          <p:nvPicPr>
            <p:cNvPr id="54"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240631"/>
              <a:ext cx="23793694" cy="13792702"/>
            </a:xfrm>
            <a:prstGeom prst="rect">
              <a:avLst/>
            </a:prstGeom>
          </p:spPr>
        </p:pic>
        <p:sp>
          <p:nvSpPr>
            <p:cNvPr id="55" name="text-bubble"/>
            <p:cNvSpPr/>
            <p:nvPr/>
          </p:nvSpPr>
          <p:spPr>
            <a:xfrm>
              <a:off x="15003225" y="2247042"/>
              <a:ext cx="4424276" cy="2456057"/>
            </a:xfrm>
            <a:prstGeom prst="rect">
              <a:avLst/>
            </a:prstGeom>
          </p:spPr>
          <p:txBody>
            <a:bodyPr wrap="square">
              <a:spAutoFit/>
            </a:bodyPr>
            <a:lstStyle/>
            <a:p>
              <a:pPr>
                <a:lnSpc>
                  <a:spcPct val="80000"/>
                </a:lnSpc>
              </a:pPr>
              <a:r>
                <a:rPr lang="de-DE" sz="3200" dirty="0">
                  <a:latin typeface="Bahnschrift SemiBold Condensed" panose="020B0502040204020203" pitchFamily="34" charset="0"/>
                </a:rPr>
                <a:t>Die Europäische Union, noch „Europäische Gemeinschaften“ genannt, wächst um ihre ersten neuen Mitglieder: Dänemark, Irland und das Vereinigte Königreich</a:t>
              </a:r>
              <a:endParaRPr lang="en-150" sz="3200" dirty="0">
                <a:latin typeface="Bahnschrift SemiBold Condensed" panose="020B0502040204020203" pitchFamily="34" charset="0"/>
              </a:endParaRPr>
            </a:p>
          </p:txBody>
        </p:sp>
      </p:grpSp>
      <p:grpSp>
        <p:nvGrpSpPr>
          <p:cNvPr id="56" name="Antwort 3" descr="1970er Jahre"/>
          <p:cNvGrpSpPr/>
          <p:nvPr/>
        </p:nvGrpSpPr>
        <p:grpSpPr>
          <a:xfrm>
            <a:off x="749293" y="-1849471"/>
            <a:ext cx="23106822" cy="12997588"/>
            <a:chOff x="742361" y="-1845252"/>
            <a:chExt cx="23106822" cy="12997588"/>
          </a:xfrm>
        </p:grpSpPr>
        <p:pic>
          <p:nvPicPr>
            <p:cNvPr id="57" name="bubble-2" title="speech bubb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361" y="-1845252"/>
              <a:ext cx="23106822" cy="12997588"/>
            </a:xfrm>
            <a:prstGeom prst="rect">
              <a:avLst/>
            </a:prstGeom>
          </p:spPr>
        </p:pic>
        <p:sp>
          <p:nvSpPr>
            <p:cNvPr id="58" name="text-bubble"/>
            <p:cNvSpPr/>
            <p:nvPr/>
          </p:nvSpPr>
          <p:spPr>
            <a:xfrm>
              <a:off x="15146426" y="5707955"/>
              <a:ext cx="3766069" cy="892552"/>
            </a:xfrm>
            <a:prstGeom prst="rect">
              <a:avLst/>
            </a:prstGeom>
          </p:spPr>
          <p:txBody>
            <a:bodyPr wrap="square">
              <a:spAutoFit/>
            </a:bodyPr>
            <a:lstStyle/>
            <a:p>
              <a:pPr algn="ctr"/>
              <a:r>
                <a:rPr lang="de-DE" sz="5200" dirty="0">
                  <a:latin typeface="Bahnschrift SemiBold Condensed" panose="020B0502040204020203" pitchFamily="34" charset="0"/>
                </a:rPr>
                <a:t>1970er Jahre</a:t>
              </a:r>
              <a:endParaRPr lang="de-DE" sz="5200" dirty="0">
                <a:latin typeface="Bahnschrift Light SemiCondensed" panose="020B0502040204020203" pitchFamily="34" charset="0"/>
              </a:endParaRPr>
            </a:p>
          </p:txBody>
        </p:sp>
      </p:grpSp>
      <p:grpSp>
        <p:nvGrpSpPr>
          <p:cNvPr id="62" name="Frage 4" descr="Dieses Jahrzehnt ist durch den europaweiten Zusammenbruch des Kommunismus gekennzeichnet. Mit dem Fall der Berliner Mauer endet dieses Jahrzehnt."/>
          <p:cNvGrpSpPr/>
          <p:nvPr/>
        </p:nvGrpSpPr>
        <p:grpSpPr>
          <a:xfrm>
            <a:off x="8911281" y="-3836603"/>
            <a:ext cx="26185292" cy="13792702"/>
            <a:chOff x="8903844" y="-3855191"/>
            <a:chExt cx="26185292" cy="13792702"/>
          </a:xfrm>
        </p:grpSpPr>
        <p:pic>
          <p:nvPicPr>
            <p:cNvPr id="63"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flipV="1">
              <a:off x="8903844" y="-3855191"/>
              <a:ext cx="26185292" cy="13792702"/>
            </a:xfrm>
            <a:prstGeom prst="rect">
              <a:avLst/>
            </a:prstGeom>
          </p:spPr>
        </p:pic>
        <p:sp>
          <p:nvSpPr>
            <p:cNvPr id="64" name="text-bubble"/>
            <p:cNvSpPr/>
            <p:nvPr/>
          </p:nvSpPr>
          <p:spPr>
            <a:xfrm>
              <a:off x="14652039" y="4961090"/>
              <a:ext cx="4966095" cy="2751522"/>
            </a:xfrm>
            <a:prstGeom prst="rect">
              <a:avLst/>
            </a:prstGeom>
          </p:spPr>
          <p:txBody>
            <a:bodyPr wrap="square">
              <a:spAutoFit/>
            </a:bodyPr>
            <a:lstStyle/>
            <a:p>
              <a:pPr>
                <a:lnSpc>
                  <a:spcPct val="80000"/>
                </a:lnSpc>
              </a:pPr>
              <a:r>
                <a:rPr lang="de-DE" sz="3600" dirty="0">
                  <a:latin typeface="Bahnschrift SemiBold Condensed" panose="020B0502040204020203" pitchFamily="34" charset="0"/>
                </a:rPr>
                <a:t>Dieses Jahrzehnt ist durch den europaweiten Zusammenbruch des Kommunismus gekennzeichnet. Mit dem Fall der Berliner Mauer endet dieses Jahrzehnt. </a:t>
              </a:r>
              <a:endParaRPr lang="en-150" sz="3600" dirty="0">
                <a:latin typeface="Bahnschrift Light SemiCondensed" panose="020B0502040204020203" pitchFamily="34" charset="0"/>
              </a:endParaRPr>
            </a:p>
          </p:txBody>
        </p:sp>
      </p:grpSp>
      <p:grpSp>
        <p:nvGrpSpPr>
          <p:cNvPr id="65" name="Antwort 4" descr="1980er Jahre"/>
          <p:cNvGrpSpPr/>
          <p:nvPr/>
        </p:nvGrpSpPr>
        <p:grpSpPr>
          <a:xfrm>
            <a:off x="842377" y="418588"/>
            <a:ext cx="23793694" cy="11589906"/>
            <a:chOff x="834938" y="367341"/>
            <a:chExt cx="23793694" cy="11589906"/>
          </a:xfrm>
        </p:grpSpPr>
        <p:pic>
          <p:nvPicPr>
            <p:cNvPr id="66"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367341"/>
              <a:ext cx="23793694" cy="11589906"/>
            </a:xfrm>
            <a:prstGeom prst="rect">
              <a:avLst/>
            </a:prstGeom>
          </p:spPr>
        </p:pic>
        <p:sp>
          <p:nvSpPr>
            <p:cNvPr id="67" name="text-bubble"/>
            <p:cNvSpPr/>
            <p:nvPr/>
          </p:nvSpPr>
          <p:spPr>
            <a:xfrm>
              <a:off x="14749354" y="2913093"/>
              <a:ext cx="4866704" cy="830997"/>
            </a:xfrm>
            <a:prstGeom prst="rect">
              <a:avLst/>
            </a:prstGeom>
          </p:spPr>
          <p:txBody>
            <a:bodyPr wrap="square">
              <a:spAutoFit/>
            </a:bodyPr>
            <a:lstStyle/>
            <a:p>
              <a:pPr algn="ctr"/>
              <a:r>
                <a:rPr lang="de-DE" sz="4800" dirty="0">
                  <a:latin typeface="Bahnschrift SemiBold SemiConden" panose="020B0502040204020203" pitchFamily="34" charset="0"/>
                </a:rPr>
                <a:t>1980er Jahre</a:t>
              </a:r>
              <a:endParaRPr lang="de-DE" sz="4800" dirty="0">
                <a:latin typeface="Bahnschrift SemiLight SemiConde" panose="020B0502040204020203" pitchFamily="34" charset="0"/>
              </a:endParaRPr>
            </a:p>
          </p:txBody>
        </p:sp>
      </p:grpSp>
      <p:grpSp>
        <p:nvGrpSpPr>
          <p:cNvPr id="6" name="Frage 5" descr="Der Grundstein für zwei der größten Errungenschaften der EU wird gelegt: für den freien Personenverkehr in Form des Schengener Übereinkommens – und für den Binnenmarkt"/>
          <p:cNvGrpSpPr/>
          <p:nvPr/>
        </p:nvGrpSpPr>
        <p:grpSpPr>
          <a:xfrm>
            <a:off x="-892631" y="-87722"/>
            <a:ext cx="26185292" cy="13792702"/>
            <a:chOff x="-892631" y="-66457"/>
            <a:chExt cx="26185292" cy="13792702"/>
          </a:xfrm>
        </p:grpSpPr>
        <p:pic>
          <p:nvPicPr>
            <p:cNvPr id="29"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2631" y="-66457"/>
              <a:ext cx="26185292" cy="13792702"/>
            </a:xfrm>
            <a:prstGeom prst="rect">
              <a:avLst/>
            </a:prstGeom>
          </p:spPr>
        </p:pic>
        <p:sp>
          <p:nvSpPr>
            <p:cNvPr id="37" name="text-bubble"/>
            <p:cNvSpPr/>
            <p:nvPr/>
          </p:nvSpPr>
          <p:spPr>
            <a:xfrm>
              <a:off x="14641930" y="2394845"/>
              <a:ext cx="4938508" cy="2456057"/>
            </a:xfrm>
            <a:prstGeom prst="rect">
              <a:avLst/>
            </a:prstGeom>
          </p:spPr>
          <p:txBody>
            <a:bodyPr wrap="square">
              <a:spAutoFit/>
            </a:bodyPr>
            <a:lstStyle/>
            <a:p>
              <a:pPr>
                <a:lnSpc>
                  <a:spcPct val="80000"/>
                </a:lnSpc>
              </a:pPr>
              <a:r>
                <a:rPr lang="de-DE" sz="3200" dirty="0">
                  <a:effectLst/>
                  <a:latin typeface="Bahnschrift SemiBold Condensed" panose="020B0502040204020203" pitchFamily="34" charset="0"/>
                  <a:ea typeface="Calibri" panose="020F0502020204030204" pitchFamily="34" charset="0"/>
                  <a:cs typeface="Calibri" panose="020F0502020204030204" pitchFamily="34" charset="0"/>
                </a:rPr>
                <a:t>Der Grundstein für zwei der größten Errungenschaften der EU wird gelegt: für den freien Personenverkehr in Form des Schengener Übereinkommens – und für den Binnenmarkt.</a:t>
              </a:r>
              <a:endParaRPr lang="en-IE" sz="3200" dirty="0">
                <a:effectLst/>
                <a:latin typeface="Bahnschrift SemiBold Condensed" panose="020B0502040204020203" pitchFamily="34" charset="0"/>
                <a:ea typeface="Calibri" panose="020F0502020204030204" pitchFamily="34" charset="0"/>
                <a:cs typeface="Times New Roman" panose="02020603050405020304" pitchFamily="18" charset="0"/>
              </a:endParaRPr>
            </a:p>
          </p:txBody>
        </p:sp>
      </p:grpSp>
      <p:grpSp>
        <p:nvGrpSpPr>
          <p:cNvPr id="38" name="Antwort 5" descr="1990er Jahre"/>
          <p:cNvGrpSpPr/>
          <p:nvPr/>
        </p:nvGrpSpPr>
        <p:grpSpPr>
          <a:xfrm>
            <a:off x="741856" y="-1845757"/>
            <a:ext cx="23106822" cy="12997588"/>
            <a:chOff x="742361" y="-1845252"/>
            <a:chExt cx="23106822" cy="12997588"/>
          </a:xfrm>
        </p:grpSpPr>
        <p:pic>
          <p:nvPicPr>
            <p:cNvPr id="39" name="bubble-2" title="speech bubb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361" y="-1845252"/>
              <a:ext cx="23106822" cy="12997588"/>
            </a:xfrm>
            <a:prstGeom prst="rect">
              <a:avLst/>
            </a:prstGeom>
          </p:spPr>
        </p:pic>
        <p:sp>
          <p:nvSpPr>
            <p:cNvPr id="40" name="text-bubble"/>
            <p:cNvSpPr/>
            <p:nvPr/>
          </p:nvSpPr>
          <p:spPr>
            <a:xfrm>
              <a:off x="15146426" y="5707955"/>
              <a:ext cx="3766069" cy="892552"/>
            </a:xfrm>
            <a:prstGeom prst="rect">
              <a:avLst/>
            </a:prstGeom>
          </p:spPr>
          <p:txBody>
            <a:bodyPr wrap="square">
              <a:spAutoFit/>
            </a:bodyPr>
            <a:lstStyle/>
            <a:p>
              <a:pPr algn="ctr"/>
              <a:r>
                <a:rPr lang="de-DE" sz="5200" dirty="0">
                  <a:latin typeface="Bahnschrift SemiBold Condensed" panose="020B0502040204020203" pitchFamily="34" charset="0"/>
                </a:rPr>
                <a:t>1990er Jahre</a:t>
              </a:r>
              <a:endParaRPr lang="de-DE" sz="5200" dirty="0">
                <a:latin typeface="Bahnschrift Light SemiCondensed" panose="020B0502040204020203" pitchFamily="34" charset="0"/>
              </a:endParaRPr>
            </a:p>
          </p:txBody>
        </p:sp>
      </p:grpSp>
      <p:grpSp>
        <p:nvGrpSpPr>
          <p:cNvPr id="33" name="Frage 6" descr="Für viele Menschen in Europa ist der Euro jetzt die neue Währung. Die EU-Länder arbeiten im Kampf gegen die Kriminalität allmählich enger zusammen. Eine Finanzkrise trifft die Weltwirtschaft. Der Vertrag von Lissabon bietet der EU moderne Institutionen und effizientere Arbeitsmethoden."/>
          <p:cNvGrpSpPr/>
          <p:nvPr/>
        </p:nvGrpSpPr>
        <p:grpSpPr>
          <a:xfrm>
            <a:off x="-885371" y="-1838497"/>
            <a:ext cx="26185292" cy="18460983"/>
            <a:chOff x="-892631" y="-66457"/>
            <a:chExt cx="26185292" cy="16373940"/>
          </a:xfrm>
        </p:grpSpPr>
        <p:pic>
          <p:nvPicPr>
            <p:cNvPr id="34"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2631" y="-66457"/>
              <a:ext cx="26185292" cy="16373940"/>
            </a:xfrm>
            <a:prstGeom prst="rect">
              <a:avLst/>
            </a:prstGeom>
          </p:spPr>
        </p:pic>
        <p:sp>
          <p:nvSpPr>
            <p:cNvPr id="35" name="text-bubble"/>
            <p:cNvSpPr/>
            <p:nvPr/>
          </p:nvSpPr>
          <p:spPr>
            <a:xfrm>
              <a:off x="14600175" y="2703172"/>
              <a:ext cx="5161022" cy="3226647"/>
            </a:xfrm>
            <a:prstGeom prst="rect">
              <a:avLst/>
            </a:prstGeom>
          </p:spPr>
          <p:txBody>
            <a:bodyPr wrap="square">
              <a:spAutoFit/>
            </a:bodyPr>
            <a:lstStyle/>
            <a:p>
              <a:pPr>
                <a:lnSpc>
                  <a:spcPct val="80000"/>
                </a:lnSpc>
              </a:pPr>
              <a:r>
                <a:rPr lang="de-DE" sz="3200" dirty="0">
                  <a:latin typeface="Bahnschrift SemiBold Condensed" panose="020B0502040204020203" pitchFamily="34" charset="0"/>
                </a:rPr>
                <a:t>Für viele Menschen in Europa ist der Euro jetzt die neue Währung. Die EU-Länder arbeiten im Kampf gegen die Kriminalität allmählich enger zusammen. Eine Finanzkrise trifft die Weltwirtschaft. Der Vertrag von Lissabon bietet der EU moderne Institutionen und effizientere Arbeitsmethoden.</a:t>
              </a:r>
              <a:endParaRPr lang="en-150" sz="3200" dirty="0">
                <a:latin typeface="Bahnschrift SemiBold Condensed" panose="020B0502040204020203" pitchFamily="34" charset="0"/>
              </a:endParaRPr>
            </a:p>
          </p:txBody>
        </p:sp>
      </p:grpSp>
      <p:grpSp>
        <p:nvGrpSpPr>
          <p:cNvPr id="36" name="Antwort 6" descr="2000 bis 2010"/>
          <p:cNvGrpSpPr/>
          <p:nvPr/>
        </p:nvGrpSpPr>
        <p:grpSpPr>
          <a:xfrm>
            <a:off x="734602" y="-1838497"/>
            <a:ext cx="23106822" cy="12997588"/>
            <a:chOff x="742361" y="-1845252"/>
            <a:chExt cx="23106822" cy="12997588"/>
          </a:xfrm>
        </p:grpSpPr>
        <p:pic>
          <p:nvPicPr>
            <p:cNvPr id="41" name="bubble-2" title="speech bubb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361" y="-1845252"/>
              <a:ext cx="23106822" cy="12997588"/>
            </a:xfrm>
            <a:prstGeom prst="rect">
              <a:avLst/>
            </a:prstGeom>
          </p:spPr>
        </p:pic>
        <p:sp>
          <p:nvSpPr>
            <p:cNvPr id="42" name="text-bubble"/>
            <p:cNvSpPr/>
            <p:nvPr/>
          </p:nvSpPr>
          <p:spPr>
            <a:xfrm>
              <a:off x="15146426" y="5766011"/>
              <a:ext cx="3766069" cy="892552"/>
            </a:xfrm>
            <a:prstGeom prst="rect">
              <a:avLst/>
            </a:prstGeom>
          </p:spPr>
          <p:txBody>
            <a:bodyPr wrap="square">
              <a:spAutoFit/>
            </a:bodyPr>
            <a:lstStyle/>
            <a:p>
              <a:pPr algn="ctr"/>
              <a:r>
                <a:rPr lang="de-DE" sz="5200" dirty="0">
                  <a:latin typeface="Bahnschrift SemiBold Condensed" panose="020B0502040204020203" pitchFamily="34" charset="0"/>
                </a:rPr>
                <a:t>2000 bis 2010 </a:t>
              </a:r>
              <a:endParaRPr lang="de-DE" sz="5200" dirty="0">
                <a:latin typeface="Bahnschrift Light SemiCondensed" panose="020B0502040204020203" pitchFamily="34" charset="0"/>
              </a:endParaRPr>
            </a:p>
          </p:txBody>
        </p:sp>
      </p:grpSp>
      <p:grpSp>
        <p:nvGrpSpPr>
          <p:cNvPr id="43" name="Frage 7" descr="Ein schwieriges Jahrzehnt, in dem die EU auf die globale Finanzkrise reagiert — und ein Mitgliedstaat sich für den Austritt aus der EU entscheidet."/>
          <p:cNvGrpSpPr/>
          <p:nvPr/>
        </p:nvGrpSpPr>
        <p:grpSpPr>
          <a:xfrm>
            <a:off x="8896416" y="-3829166"/>
            <a:ext cx="26185292" cy="13792702"/>
            <a:chOff x="8903844" y="-3855191"/>
            <a:chExt cx="26185292" cy="13792702"/>
          </a:xfrm>
        </p:grpSpPr>
        <p:pic>
          <p:nvPicPr>
            <p:cNvPr id="48"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flipV="1">
              <a:off x="8903844" y="-3855191"/>
              <a:ext cx="26185292" cy="13792702"/>
            </a:xfrm>
            <a:prstGeom prst="rect">
              <a:avLst/>
            </a:prstGeom>
          </p:spPr>
        </p:pic>
        <p:sp>
          <p:nvSpPr>
            <p:cNvPr id="49" name="text-bubble"/>
            <p:cNvSpPr/>
            <p:nvPr/>
          </p:nvSpPr>
          <p:spPr>
            <a:xfrm>
              <a:off x="14631329" y="5184110"/>
              <a:ext cx="4966095" cy="2308324"/>
            </a:xfrm>
            <a:prstGeom prst="rect">
              <a:avLst/>
            </a:prstGeom>
          </p:spPr>
          <p:txBody>
            <a:bodyPr wrap="square">
              <a:spAutoFit/>
            </a:bodyPr>
            <a:lstStyle/>
            <a:p>
              <a:pPr>
                <a:lnSpc>
                  <a:spcPct val="80000"/>
                </a:lnSpc>
              </a:pPr>
              <a:r>
                <a:rPr lang="de-DE" sz="3600" dirty="0">
                  <a:latin typeface="Bahnschrift SemiBold Condensed" panose="020B0502040204020203" pitchFamily="34" charset="0"/>
                </a:rPr>
                <a:t>Ein schwieriges Jahrzehnt, in dem die EU auf die globale Finanzkrise reagiert — und ein Mitgliedstaat sich für den Austritt aus der EU entscheidet.</a:t>
              </a:r>
              <a:endParaRPr lang="en-150" sz="3600" dirty="0">
                <a:latin typeface="Bahnschrift Light SemiCondensed" panose="020B0502040204020203" pitchFamily="34" charset="0"/>
              </a:endParaRPr>
            </a:p>
          </p:txBody>
        </p:sp>
      </p:grpSp>
      <p:grpSp>
        <p:nvGrpSpPr>
          <p:cNvPr id="68" name="Antwort 7" descr="2010-2019"/>
          <p:cNvGrpSpPr/>
          <p:nvPr/>
        </p:nvGrpSpPr>
        <p:grpSpPr>
          <a:xfrm>
            <a:off x="838663" y="426025"/>
            <a:ext cx="23793694" cy="11589906"/>
            <a:chOff x="834938" y="367341"/>
            <a:chExt cx="23793694" cy="11589906"/>
          </a:xfrm>
        </p:grpSpPr>
        <p:pic>
          <p:nvPicPr>
            <p:cNvPr id="69"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367341"/>
              <a:ext cx="23793694" cy="11589906"/>
            </a:xfrm>
            <a:prstGeom prst="rect">
              <a:avLst/>
            </a:prstGeom>
          </p:spPr>
        </p:pic>
        <p:sp>
          <p:nvSpPr>
            <p:cNvPr id="70" name="text-bubble"/>
            <p:cNvSpPr/>
            <p:nvPr/>
          </p:nvSpPr>
          <p:spPr>
            <a:xfrm>
              <a:off x="14749354" y="2913093"/>
              <a:ext cx="4866704" cy="830997"/>
            </a:xfrm>
            <a:prstGeom prst="rect">
              <a:avLst/>
            </a:prstGeom>
          </p:spPr>
          <p:txBody>
            <a:bodyPr wrap="square">
              <a:spAutoFit/>
            </a:bodyPr>
            <a:lstStyle/>
            <a:p>
              <a:pPr algn="ctr"/>
              <a:r>
                <a:rPr lang="de-DE" sz="4800" dirty="0">
                  <a:latin typeface="Bahnschrift SemiBold SemiConden" panose="020B0502040204020203" pitchFamily="34" charset="0"/>
                </a:rPr>
                <a:t>2010-2019 </a:t>
              </a:r>
              <a:endParaRPr lang="de-DE" sz="4800" dirty="0">
                <a:latin typeface="Bahnschrift SemiLight SemiConde" panose="020B0502040204020203" pitchFamily="34" charset="0"/>
              </a:endParaRPr>
            </a:p>
          </p:txBody>
        </p:sp>
      </p:grpSp>
      <p:grpSp>
        <p:nvGrpSpPr>
          <p:cNvPr id="71" name="Frage 8" descr="Die EU muss auf beispiellose Herausforderungen wie Corona und den russischen Überfall auf die Ukraine reagieren."/>
          <p:cNvGrpSpPr/>
          <p:nvPr/>
        </p:nvGrpSpPr>
        <p:grpSpPr>
          <a:xfrm>
            <a:off x="-895801" y="-79741"/>
            <a:ext cx="26185292" cy="13792702"/>
            <a:chOff x="834938" y="-240631"/>
            <a:chExt cx="23793694" cy="13792702"/>
          </a:xfrm>
        </p:grpSpPr>
        <p:pic>
          <p:nvPicPr>
            <p:cNvPr id="72"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240631"/>
              <a:ext cx="23793694" cy="13792702"/>
            </a:xfrm>
            <a:prstGeom prst="rect">
              <a:avLst/>
            </a:prstGeom>
          </p:spPr>
        </p:pic>
        <p:sp>
          <p:nvSpPr>
            <p:cNvPr id="73" name="text-bubble"/>
            <p:cNvSpPr/>
            <p:nvPr/>
          </p:nvSpPr>
          <p:spPr>
            <a:xfrm>
              <a:off x="15003206" y="2144441"/>
              <a:ext cx="4686473" cy="2554545"/>
            </a:xfrm>
            <a:prstGeom prst="rect">
              <a:avLst/>
            </a:prstGeom>
          </p:spPr>
          <p:txBody>
            <a:bodyPr wrap="square">
              <a:spAutoFit/>
            </a:bodyPr>
            <a:lstStyle/>
            <a:p>
              <a:pPr>
                <a:lnSpc>
                  <a:spcPct val="80000"/>
                </a:lnSpc>
              </a:pPr>
              <a:r>
                <a:rPr lang="de-DE" sz="4000" dirty="0">
                  <a:latin typeface="Bahnschrift SemiBold Condensed" panose="020B0502040204020203" pitchFamily="34" charset="0"/>
                </a:rPr>
                <a:t>Die EU muss auf beispiellose Herausforderungen wie Corona und den russischen Überfall auf die Ukraine reagieren.</a:t>
              </a:r>
              <a:endParaRPr lang="en-150" sz="4000" dirty="0">
                <a:latin typeface="Bahnschrift SemiBold Condensed" panose="020B0502040204020203" pitchFamily="34" charset="0"/>
              </a:endParaRPr>
            </a:p>
          </p:txBody>
        </p:sp>
      </p:grpSp>
      <p:grpSp>
        <p:nvGrpSpPr>
          <p:cNvPr id="74" name="Antwort 8" descr="2020 bis heute"/>
          <p:cNvGrpSpPr/>
          <p:nvPr/>
        </p:nvGrpSpPr>
        <p:grpSpPr>
          <a:xfrm>
            <a:off x="8911281" y="-3836603"/>
            <a:ext cx="26185292" cy="13792702"/>
            <a:chOff x="8903844" y="-3855191"/>
            <a:chExt cx="26185292" cy="13792702"/>
          </a:xfrm>
        </p:grpSpPr>
        <p:pic>
          <p:nvPicPr>
            <p:cNvPr id="75"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flipV="1">
              <a:off x="8903844" y="-3855191"/>
              <a:ext cx="26185292" cy="13792702"/>
            </a:xfrm>
            <a:prstGeom prst="rect">
              <a:avLst/>
            </a:prstGeom>
          </p:spPr>
        </p:pic>
        <p:sp>
          <p:nvSpPr>
            <p:cNvPr id="76" name="text-bubble"/>
            <p:cNvSpPr/>
            <p:nvPr/>
          </p:nvSpPr>
          <p:spPr>
            <a:xfrm>
              <a:off x="15436622" y="5916834"/>
              <a:ext cx="3184666" cy="683264"/>
            </a:xfrm>
            <a:prstGeom prst="rect">
              <a:avLst/>
            </a:prstGeom>
          </p:spPr>
          <p:txBody>
            <a:bodyPr wrap="square">
              <a:spAutoFit/>
            </a:bodyPr>
            <a:lstStyle/>
            <a:p>
              <a:pPr>
                <a:lnSpc>
                  <a:spcPct val="80000"/>
                </a:lnSpc>
              </a:pPr>
              <a:r>
                <a:rPr lang="de-DE" sz="4800" dirty="0">
                  <a:latin typeface="Bahnschrift SemiBold Condensed" panose="020B0502040204020203" pitchFamily="34" charset="0"/>
                </a:rPr>
                <a:t>2020 bis heute</a:t>
              </a:r>
              <a:endParaRPr lang="de-DE" sz="4800" dirty="0">
                <a:latin typeface="Bahnschrift Light SemiCondensed" panose="020B0502040204020203" pitchFamily="34" charset="0"/>
              </a:endParaRPr>
            </a:p>
          </p:txBody>
        </p:sp>
      </p:grpSp>
      <p:sp>
        <p:nvSpPr>
          <p:cNvPr id="30" name="footer">
            <a:extLst>
              <a:ext uri="{C183D7F6-B498-43B3-948B-1728B52AA6E4}">
                <adec:decorative xmlns:adec="http://schemas.microsoft.com/office/drawing/2017/decorative" val="1"/>
              </a:ext>
            </a:extLst>
          </p:cNvPr>
          <p:cNvSpPr/>
          <p:nvPr/>
        </p:nvSpPr>
        <p:spPr>
          <a:xfrm>
            <a:off x="0" y="12530328"/>
            <a:ext cx="24479250" cy="12253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150" dirty="0">
              <a:solidFill>
                <a:schemeClr val="bg1"/>
              </a:solidFill>
            </a:endParaRPr>
          </a:p>
        </p:txBody>
      </p:sp>
      <p:pic>
        <p:nvPicPr>
          <p:cNvPr id="32" name="eu flag">
            <a:extLs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23019996" y="12768071"/>
            <a:ext cx="1124811" cy="750191"/>
          </a:xfrm>
          <a:prstGeom prst="rect">
            <a:avLst/>
          </a:prstGeom>
        </p:spPr>
      </p:pic>
    </p:spTree>
    <p:extLst>
      <p:ext uri="{BB962C8B-B14F-4D97-AF65-F5344CB8AC3E}">
        <p14:creationId xmlns:p14="http://schemas.microsoft.com/office/powerpoint/2010/main" val="30544335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fade">
                                      <p:cBhvr>
                                        <p:cTn id="11" dur="500"/>
                                        <p:tgtEl>
                                          <p:spTgt spid="51"/>
                                        </p:tgtEl>
                                      </p:cBhvr>
                                    </p:animEffect>
                                  </p:childTnLst>
                                  <p:subTnLst>
                                    <p:set>
                                      <p:cBhvr override="childStyle">
                                        <p:cTn dur="1" fill="hold" display="0" masterRel="nextClick" afterEffect="1"/>
                                        <p:tgtEl>
                                          <p:spTgt spid="51"/>
                                        </p:tgtEl>
                                        <p:attrNameLst>
                                          <p:attrName>style.visibility</p:attrName>
                                        </p:attrNameLst>
                                      </p:cBhvr>
                                      <p:to>
                                        <p:strVal val="hidden"/>
                                      </p:to>
                                    </p:set>
                                  </p:sub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subTnLst>
                                    <p:set>
                                      <p:cBhvr override="childStyle">
                                        <p:cTn dur="1" fill="hold" display="0" masterRel="nextClick" afterEffect="1"/>
                                        <p:tgtEl>
                                          <p:spTgt spid="59"/>
                                        </p:tgtEl>
                                        <p:attrNameLst>
                                          <p:attrName>style.visibility</p:attrName>
                                        </p:attrNameLst>
                                      </p:cBhvr>
                                      <p:to>
                                        <p:strVal val="hidden"/>
                                      </p:to>
                                    </p:set>
                                  </p:sub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500"/>
                                        <p:tgtEl>
                                          <p:spTgt spid="45"/>
                                        </p:tgtEl>
                                      </p:cBhvr>
                                    </p:animEffect>
                                  </p:childTnLst>
                                  <p:subTnLst>
                                    <p:set>
                                      <p:cBhvr override="childStyle">
                                        <p:cTn dur="1" fill="hold" display="0" masterRel="nextClick" afterEffect="1"/>
                                        <p:tgtEl>
                                          <p:spTgt spid="45"/>
                                        </p:tgtEl>
                                        <p:attrNameLst>
                                          <p:attrName>style.visibility</p:attrName>
                                        </p:attrNameLst>
                                      </p:cBhvr>
                                      <p:to>
                                        <p:strVal val="hidden"/>
                                      </p:to>
                                    </p:set>
                                  </p:sub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fade">
                                      <p:cBhvr>
                                        <p:cTn id="31" dur="500"/>
                                        <p:tgtEl>
                                          <p:spTgt spid="50"/>
                                        </p:tgtEl>
                                      </p:cBhvr>
                                    </p:animEffect>
                                  </p:childTnLst>
                                  <p:subTnLst>
                                    <p:set>
                                      <p:cBhvr override="childStyle">
                                        <p:cTn dur="1" fill="hold" display="0" masterRel="nextClick" afterEffect="1"/>
                                        <p:tgtEl>
                                          <p:spTgt spid="50"/>
                                        </p:tgtEl>
                                        <p:attrNameLst>
                                          <p:attrName>style.visibility</p:attrName>
                                        </p:attrNameLst>
                                      </p:cBhvr>
                                      <p:to>
                                        <p:strVal val="hidden"/>
                                      </p:to>
                                    </p:set>
                                  </p:sub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56"/>
                                        </p:tgtEl>
                                        <p:attrNameLst>
                                          <p:attrName>style.visibility</p:attrName>
                                        </p:attrNameLst>
                                      </p:cBhvr>
                                      <p:to>
                                        <p:strVal val="visible"/>
                                      </p:to>
                                    </p:set>
                                    <p:animEffect transition="in" filter="fade">
                                      <p:cBhvr>
                                        <p:cTn id="36" dur="500"/>
                                        <p:tgtEl>
                                          <p:spTgt spid="56"/>
                                        </p:tgtEl>
                                      </p:cBhvr>
                                    </p:animEffect>
                                  </p:childTnLst>
                                  <p:subTnLst>
                                    <p:set>
                                      <p:cBhvr override="childStyle">
                                        <p:cTn dur="1" fill="hold" display="0" masterRel="nextClick" afterEffect="1"/>
                                        <p:tgtEl>
                                          <p:spTgt spid="56"/>
                                        </p:tgtEl>
                                        <p:attrNameLst>
                                          <p:attrName>style.visibility</p:attrName>
                                        </p:attrNameLst>
                                      </p:cBhvr>
                                      <p:to>
                                        <p:strVal val="hidden"/>
                                      </p:to>
                                    </p:set>
                                  </p:sub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62"/>
                                        </p:tgtEl>
                                        <p:attrNameLst>
                                          <p:attrName>style.visibility</p:attrName>
                                        </p:attrNameLst>
                                      </p:cBhvr>
                                      <p:to>
                                        <p:strVal val="visible"/>
                                      </p:to>
                                    </p:set>
                                    <p:animEffect transition="in" filter="fade">
                                      <p:cBhvr>
                                        <p:cTn id="41" dur="500"/>
                                        <p:tgtEl>
                                          <p:spTgt spid="62"/>
                                        </p:tgtEl>
                                      </p:cBhvr>
                                    </p:animEffect>
                                  </p:childTnLst>
                                  <p:subTnLst>
                                    <p:set>
                                      <p:cBhvr override="childStyle">
                                        <p:cTn dur="1" fill="hold" display="0" masterRel="nextClick" afterEffect="1"/>
                                        <p:tgtEl>
                                          <p:spTgt spid="62"/>
                                        </p:tgtEl>
                                        <p:attrNameLst>
                                          <p:attrName>style.visibility</p:attrName>
                                        </p:attrNameLst>
                                      </p:cBhvr>
                                      <p:to>
                                        <p:strVal val="hidden"/>
                                      </p:to>
                                    </p:set>
                                  </p:sub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65"/>
                                        </p:tgtEl>
                                        <p:attrNameLst>
                                          <p:attrName>style.visibility</p:attrName>
                                        </p:attrNameLst>
                                      </p:cBhvr>
                                      <p:to>
                                        <p:strVal val="visible"/>
                                      </p:to>
                                    </p:set>
                                    <p:animEffect transition="in" filter="fade">
                                      <p:cBhvr>
                                        <p:cTn id="46" dur="500"/>
                                        <p:tgtEl>
                                          <p:spTgt spid="65"/>
                                        </p:tgtEl>
                                      </p:cBhvr>
                                    </p:animEffect>
                                  </p:childTnLst>
                                  <p:subTnLst>
                                    <p:set>
                                      <p:cBhvr override="childStyle">
                                        <p:cTn dur="1" fill="hold" display="0" masterRel="nextClick" afterEffect="1"/>
                                        <p:tgtEl>
                                          <p:spTgt spid="65"/>
                                        </p:tgtEl>
                                        <p:attrNameLst>
                                          <p:attrName>style.visibility</p:attrName>
                                        </p:attrNameLst>
                                      </p:cBhvr>
                                      <p:to>
                                        <p:strVal val="hidden"/>
                                      </p:to>
                                    </p:set>
                                  </p:sub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fade">
                                      <p:cBhvr>
                                        <p:cTn id="51" dur="500"/>
                                        <p:tgtEl>
                                          <p:spTgt spid="6"/>
                                        </p:tgtEl>
                                      </p:cBhvr>
                                    </p:animEffec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fade">
                                      <p:cBhvr>
                                        <p:cTn id="56" dur="500"/>
                                        <p:tgtEl>
                                          <p:spTgt spid="38"/>
                                        </p:tgtEl>
                                      </p:cBhvr>
                                    </p:animEffect>
                                  </p:childTnLst>
                                  <p:subTnLst>
                                    <p:set>
                                      <p:cBhvr override="childStyle">
                                        <p:cTn dur="1" fill="hold" display="0" masterRel="nextClick" afterEffect="1"/>
                                        <p:tgtEl>
                                          <p:spTgt spid="38"/>
                                        </p:tgtEl>
                                        <p:attrNameLst>
                                          <p:attrName>style.visibility</p:attrName>
                                        </p:attrNameLst>
                                      </p:cBhvr>
                                      <p:to>
                                        <p:strVal val="hidden"/>
                                      </p:to>
                                    </p:set>
                                  </p:sub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fade">
                                      <p:cBhvr>
                                        <p:cTn id="61" dur="500"/>
                                        <p:tgtEl>
                                          <p:spTgt spid="33"/>
                                        </p:tgtEl>
                                      </p:cBhvr>
                                    </p:animEffect>
                                  </p:childTnLst>
                                  <p:subTnLst>
                                    <p:set>
                                      <p:cBhvr override="childStyle">
                                        <p:cTn dur="1" fill="hold" display="0" masterRel="nextClick" afterEffect="1"/>
                                        <p:tgtEl>
                                          <p:spTgt spid="33"/>
                                        </p:tgtEl>
                                        <p:attrNameLst>
                                          <p:attrName>style.visibility</p:attrName>
                                        </p:attrNameLst>
                                      </p:cBhvr>
                                      <p:to>
                                        <p:strVal val="hidden"/>
                                      </p:to>
                                    </p:set>
                                  </p:sub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36"/>
                                        </p:tgtEl>
                                        <p:attrNameLst>
                                          <p:attrName>style.visibility</p:attrName>
                                        </p:attrNameLst>
                                      </p:cBhvr>
                                      <p:to>
                                        <p:strVal val="visible"/>
                                      </p:to>
                                    </p:set>
                                    <p:animEffect transition="in" filter="fade">
                                      <p:cBhvr>
                                        <p:cTn id="66" dur="500"/>
                                        <p:tgtEl>
                                          <p:spTgt spid="36"/>
                                        </p:tgtEl>
                                      </p:cBhvr>
                                    </p:animEffect>
                                  </p:childTnLst>
                                  <p:subTnLst>
                                    <p:set>
                                      <p:cBhvr override="childStyle">
                                        <p:cTn dur="1" fill="hold" display="0" masterRel="nextClick" afterEffect="1"/>
                                        <p:tgtEl>
                                          <p:spTgt spid="36"/>
                                        </p:tgtEl>
                                        <p:attrNameLst>
                                          <p:attrName>style.visibility</p:attrName>
                                        </p:attrNameLst>
                                      </p:cBhvr>
                                      <p:to>
                                        <p:strVal val="hidden"/>
                                      </p:to>
                                    </p:set>
                                  </p:subTnLst>
                                </p:cTn>
                              </p:par>
                            </p:childTnLst>
                          </p:cTn>
                        </p:par>
                      </p:childTnLst>
                    </p:cTn>
                  </p:par>
                  <p:par>
                    <p:cTn id="67" fill="hold">
                      <p:stCondLst>
                        <p:cond delay="indefinite"/>
                      </p:stCondLst>
                      <p:childTnLst>
                        <p:par>
                          <p:cTn id="68" fill="hold">
                            <p:stCondLst>
                              <p:cond delay="0"/>
                            </p:stCondLst>
                            <p:childTnLst>
                              <p:par>
                                <p:cTn id="69" presetID="10" presetClass="entr" presetSubtype="0" fill="hold" nodeType="clickEffect">
                                  <p:stCondLst>
                                    <p:cond delay="0"/>
                                  </p:stCondLst>
                                  <p:childTnLst>
                                    <p:set>
                                      <p:cBhvr>
                                        <p:cTn id="70" dur="1" fill="hold">
                                          <p:stCondLst>
                                            <p:cond delay="0"/>
                                          </p:stCondLst>
                                        </p:cTn>
                                        <p:tgtEl>
                                          <p:spTgt spid="43"/>
                                        </p:tgtEl>
                                        <p:attrNameLst>
                                          <p:attrName>style.visibility</p:attrName>
                                        </p:attrNameLst>
                                      </p:cBhvr>
                                      <p:to>
                                        <p:strVal val="visible"/>
                                      </p:to>
                                    </p:set>
                                    <p:animEffect transition="in" filter="fade">
                                      <p:cBhvr>
                                        <p:cTn id="71" dur="500"/>
                                        <p:tgtEl>
                                          <p:spTgt spid="43"/>
                                        </p:tgtEl>
                                      </p:cBhvr>
                                    </p:animEffect>
                                  </p:childTnLst>
                                  <p:subTnLst>
                                    <p:set>
                                      <p:cBhvr override="childStyle">
                                        <p:cTn dur="1" fill="hold" display="0" masterRel="nextClick" afterEffect="1"/>
                                        <p:tgtEl>
                                          <p:spTgt spid="43"/>
                                        </p:tgtEl>
                                        <p:attrNameLst>
                                          <p:attrName>style.visibility</p:attrName>
                                        </p:attrNameLst>
                                      </p:cBhvr>
                                      <p:to>
                                        <p:strVal val="hidden"/>
                                      </p:to>
                                    </p:set>
                                  </p:subTnLst>
                                </p:cTn>
                              </p:par>
                            </p:childTnLst>
                          </p:cTn>
                        </p:par>
                      </p:childTnLst>
                    </p:cTn>
                  </p:par>
                  <p:par>
                    <p:cTn id="72" fill="hold">
                      <p:stCondLst>
                        <p:cond delay="indefinite"/>
                      </p:stCondLst>
                      <p:childTnLst>
                        <p:par>
                          <p:cTn id="73" fill="hold">
                            <p:stCondLst>
                              <p:cond delay="0"/>
                            </p:stCondLst>
                            <p:childTnLst>
                              <p:par>
                                <p:cTn id="74" presetID="10" presetClass="entr" presetSubtype="0" fill="hold" nodeType="clickEffect">
                                  <p:stCondLst>
                                    <p:cond delay="0"/>
                                  </p:stCondLst>
                                  <p:childTnLst>
                                    <p:set>
                                      <p:cBhvr>
                                        <p:cTn id="75" dur="1" fill="hold">
                                          <p:stCondLst>
                                            <p:cond delay="0"/>
                                          </p:stCondLst>
                                        </p:cTn>
                                        <p:tgtEl>
                                          <p:spTgt spid="68"/>
                                        </p:tgtEl>
                                        <p:attrNameLst>
                                          <p:attrName>style.visibility</p:attrName>
                                        </p:attrNameLst>
                                      </p:cBhvr>
                                      <p:to>
                                        <p:strVal val="visible"/>
                                      </p:to>
                                    </p:set>
                                    <p:animEffect transition="in" filter="fade">
                                      <p:cBhvr>
                                        <p:cTn id="76" dur="500"/>
                                        <p:tgtEl>
                                          <p:spTgt spid="68"/>
                                        </p:tgtEl>
                                      </p:cBhvr>
                                    </p:animEffect>
                                  </p:childTnLst>
                                  <p:subTnLst>
                                    <p:set>
                                      <p:cBhvr override="childStyle">
                                        <p:cTn dur="1" fill="hold" display="0" masterRel="nextClick" afterEffect="1"/>
                                        <p:tgtEl>
                                          <p:spTgt spid="68"/>
                                        </p:tgtEl>
                                        <p:attrNameLst>
                                          <p:attrName>style.visibility</p:attrName>
                                        </p:attrNameLst>
                                      </p:cBhvr>
                                      <p:to>
                                        <p:strVal val="hidden"/>
                                      </p:to>
                                    </p:set>
                                  </p:subTnLst>
                                </p:cTn>
                              </p:par>
                            </p:childTnLst>
                          </p:cTn>
                        </p:par>
                      </p:childTnLst>
                    </p:cTn>
                  </p:par>
                  <p:par>
                    <p:cTn id="77" fill="hold">
                      <p:stCondLst>
                        <p:cond delay="indefinite"/>
                      </p:stCondLst>
                      <p:childTnLst>
                        <p:par>
                          <p:cTn id="78" fill="hold">
                            <p:stCondLst>
                              <p:cond delay="0"/>
                            </p:stCondLst>
                            <p:childTnLst>
                              <p:par>
                                <p:cTn id="79" presetID="10" presetClass="entr" presetSubtype="0" fill="hold" nodeType="clickEffect">
                                  <p:stCondLst>
                                    <p:cond delay="0"/>
                                  </p:stCondLst>
                                  <p:childTnLst>
                                    <p:set>
                                      <p:cBhvr>
                                        <p:cTn id="80" dur="1" fill="hold">
                                          <p:stCondLst>
                                            <p:cond delay="0"/>
                                          </p:stCondLst>
                                        </p:cTn>
                                        <p:tgtEl>
                                          <p:spTgt spid="71"/>
                                        </p:tgtEl>
                                        <p:attrNameLst>
                                          <p:attrName>style.visibility</p:attrName>
                                        </p:attrNameLst>
                                      </p:cBhvr>
                                      <p:to>
                                        <p:strVal val="visible"/>
                                      </p:to>
                                    </p:set>
                                    <p:animEffect transition="in" filter="fade">
                                      <p:cBhvr>
                                        <p:cTn id="81" dur="500"/>
                                        <p:tgtEl>
                                          <p:spTgt spid="71"/>
                                        </p:tgtEl>
                                      </p:cBhvr>
                                    </p:animEffect>
                                  </p:childTnLst>
                                  <p:subTnLst>
                                    <p:set>
                                      <p:cBhvr override="childStyle">
                                        <p:cTn dur="1" fill="hold" display="0" masterRel="nextClick" afterEffect="1"/>
                                        <p:tgtEl>
                                          <p:spTgt spid="71"/>
                                        </p:tgtEl>
                                        <p:attrNameLst>
                                          <p:attrName>style.visibility</p:attrName>
                                        </p:attrNameLst>
                                      </p:cBhvr>
                                      <p:to>
                                        <p:strVal val="hidden"/>
                                      </p:to>
                                    </p:set>
                                  </p:subTnLst>
                                </p:cTn>
                              </p:par>
                            </p:childTnLst>
                          </p:cTn>
                        </p:par>
                      </p:childTnLst>
                    </p:cTn>
                  </p:par>
                  <p:par>
                    <p:cTn id="82" fill="hold">
                      <p:stCondLst>
                        <p:cond delay="indefinite"/>
                      </p:stCondLst>
                      <p:childTnLst>
                        <p:par>
                          <p:cTn id="83" fill="hold">
                            <p:stCondLst>
                              <p:cond delay="0"/>
                            </p:stCondLst>
                            <p:childTnLst>
                              <p:par>
                                <p:cTn id="84" presetID="10" presetClass="entr" presetSubtype="0" fill="hold" nodeType="clickEffect">
                                  <p:stCondLst>
                                    <p:cond delay="0"/>
                                  </p:stCondLst>
                                  <p:childTnLst>
                                    <p:set>
                                      <p:cBhvr>
                                        <p:cTn id="85" dur="1" fill="hold">
                                          <p:stCondLst>
                                            <p:cond delay="0"/>
                                          </p:stCondLst>
                                        </p:cTn>
                                        <p:tgtEl>
                                          <p:spTgt spid="74"/>
                                        </p:tgtEl>
                                        <p:attrNameLst>
                                          <p:attrName>style.visibility</p:attrName>
                                        </p:attrNameLst>
                                      </p:cBhvr>
                                      <p:to>
                                        <p:strVal val="visible"/>
                                      </p:to>
                                    </p:set>
                                    <p:animEffect transition="in" filter="fade">
                                      <p:cBhvr>
                                        <p:cTn id="86" dur="500"/>
                                        <p:tgtEl>
                                          <p:spTgt spid="74"/>
                                        </p:tgtEl>
                                      </p:cBhvr>
                                    </p:animEffect>
                                  </p:childTnLst>
                                  <p:subTnLst>
                                    <p:set>
                                      <p:cBhvr override="childStyle">
                                        <p:cTn dur="1" fill="hold" display="0" masterRel="nextClick" afterEffect="1"/>
                                        <p:tgtEl>
                                          <p:spTgt spid="74"/>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der Folie">
            <a:extLst>
              <a:ext uri="{FF2B5EF4-FFF2-40B4-BE49-F238E27FC236}">
                <a16:creationId xmlns:a16="http://schemas.microsoft.com/office/drawing/2014/main" id="{01228B98-2AB6-6212-A865-16CDD8DCADB9}"/>
              </a:ext>
            </a:extLst>
          </p:cNvPr>
          <p:cNvSpPr>
            <a:spLocks noGrp="1"/>
          </p:cNvSpPr>
          <p:nvPr>
            <p:ph type="title" idx="4294967295"/>
          </p:nvPr>
        </p:nvSpPr>
        <p:spPr>
          <a:xfrm>
            <a:off x="0" y="-3165475"/>
            <a:ext cx="21112163" cy="2644775"/>
          </a:xfrm>
          <a:prstGeom prst="rect">
            <a:avLst/>
          </a:prstGeom>
        </p:spPr>
        <p:txBody>
          <a:bodyPr/>
          <a:lstStyle/>
          <a:p>
            <a:r>
              <a:rPr lang="en-150" dirty="0"/>
              <a:t>Folie zur Urheberinformation</a:t>
            </a:r>
          </a:p>
        </p:txBody>
      </p:sp>
      <p:sp>
        <p:nvSpPr>
          <p:cNvPr id="8" name="Urheberrechtshinweis"/>
          <p:cNvSpPr txBox="1">
            <a:spLocks/>
          </p:cNvSpPr>
          <p:nvPr/>
        </p:nvSpPr>
        <p:spPr>
          <a:xfrm>
            <a:off x="395992" y="11128248"/>
            <a:ext cx="13335248" cy="2163365"/>
          </a:xfrm>
          <a:prstGeom prst="rect">
            <a:avLst/>
          </a:prstGeom>
        </p:spPr>
        <p:txBody>
          <a:bodyPr vert="horz" wrap="square" lIns="91440" tIns="45720" rIns="91440" bIns="45720" rtlCol="0" anchor="b" anchorCtr="0">
            <a:noAutofit/>
          </a:bodyPr>
          <a:lstStyle>
            <a:lvl1pPr marL="0" indent="0" algn="l" defTabSz="914400" rtl="0" eaLnBrk="1" latinLnBrk="0" hangingPunct="1">
              <a:lnSpc>
                <a:spcPct val="100000"/>
              </a:lnSpc>
              <a:spcBef>
                <a:spcPts val="0"/>
              </a:spcBef>
              <a:spcAft>
                <a:spcPts val="1800"/>
              </a:spcAft>
              <a:buClr>
                <a:schemeClr val="tx2"/>
              </a:buClr>
              <a:buFont typeface="Arial" panose="020B0604020202020204" pitchFamily="34" charset="0"/>
              <a:buNone/>
              <a:defRPr sz="1400" kern="1200">
                <a:solidFill>
                  <a:schemeClr val="bg1">
                    <a:lumMod val="50000"/>
                  </a:schemeClr>
                </a:solidFill>
                <a:latin typeface="+mn-lt"/>
                <a:ea typeface="+mn-ea"/>
                <a:cs typeface="+mn-cs"/>
              </a:defRPr>
            </a:lvl1pPr>
            <a:lvl2pPr marL="457200" indent="0" algn="ctr" defTabSz="914400" rtl="0" eaLnBrk="1" latinLnBrk="0" hangingPunct="1">
              <a:lnSpc>
                <a:spcPct val="100000"/>
              </a:lnSpc>
              <a:spcBef>
                <a:spcPts val="500"/>
              </a:spcBef>
              <a:spcAft>
                <a:spcPts val="1800"/>
              </a:spcAft>
              <a:buClr>
                <a:schemeClr val="tx2"/>
              </a:buClr>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100000"/>
              </a:lnSpc>
              <a:spcBef>
                <a:spcPts val="500"/>
              </a:spcBef>
              <a:spcAft>
                <a:spcPts val="1800"/>
              </a:spcAft>
              <a:buClr>
                <a:schemeClr val="tx2"/>
              </a:buClr>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100000"/>
              </a:lnSpc>
              <a:spcBef>
                <a:spcPts val="500"/>
              </a:spcBef>
              <a:spcAft>
                <a:spcPts val="1800"/>
              </a:spcAft>
              <a:buClr>
                <a:schemeClr val="tx2"/>
              </a:buClr>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100000"/>
              </a:lnSpc>
              <a:spcBef>
                <a:spcPts val="500"/>
              </a:spcBef>
              <a:spcAft>
                <a:spcPts val="1800"/>
              </a:spcAft>
              <a:buClr>
                <a:schemeClr val="tx2"/>
              </a:buClr>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1800"/>
              </a:spcAft>
              <a:buClr>
                <a:srgbClr val="034EA2"/>
              </a:buClr>
              <a:buSzTx/>
              <a:buFont typeface="Arial" panose="020B0604020202020204" pitchFamily="34" charset="0"/>
              <a:buNone/>
              <a:tabLst/>
              <a:defRPr/>
            </a:pPr>
            <a:r>
              <a:rPr kumimoji="0" lang="de-DE" sz="1600" b="1" i="0" u="none" strike="noStrike" kern="1200" cap="none" spc="0" normalizeH="0" baseline="0" noProof="0" dirty="0">
                <a:ln>
                  <a:noFill/>
                </a:ln>
                <a:solidFill>
                  <a:srgbClr val="FFFFFF">
                    <a:lumMod val="50000"/>
                  </a:srgbClr>
                </a:solidFill>
                <a:effectLst/>
                <a:uLnTx/>
                <a:uFillTx/>
                <a:latin typeface="Arial"/>
                <a:ea typeface="+mn-ea"/>
                <a:cs typeface="+mn-cs"/>
              </a:rPr>
              <a:t>© Europäische Union, 2023</a:t>
            </a:r>
          </a:p>
          <a:p>
            <a:pPr marL="0" marR="0" lvl="0" indent="0" algn="l" defTabSz="914400" rtl="0" eaLnBrk="1" fontAlgn="auto" latinLnBrk="0" hangingPunct="1">
              <a:lnSpc>
                <a:spcPct val="100000"/>
              </a:lnSpc>
              <a:spcBef>
                <a:spcPts val="0"/>
              </a:spcBef>
              <a:spcAft>
                <a:spcPts val="1800"/>
              </a:spcAft>
              <a:buClr>
                <a:srgbClr val="034EA2"/>
              </a:buClr>
              <a:buSzTx/>
              <a:buFont typeface="Arial" panose="020B0604020202020204" pitchFamily="34" charset="0"/>
              <a:buNone/>
              <a:tabLst/>
              <a:defRPr/>
            </a:pPr>
            <a:r>
              <a:rPr kumimoji="0" lang="de-DE" sz="1600" i="0" u="none" strike="noStrike" kern="1200" cap="none" spc="0" normalizeH="0" baseline="0" noProof="0" dirty="0">
                <a:ln>
                  <a:noFill/>
                </a:ln>
                <a:solidFill>
                  <a:srgbClr val="FFFFFF">
                    <a:lumMod val="50000"/>
                  </a:srgbClr>
                </a:solidFill>
                <a:effectLst/>
                <a:uLnTx/>
                <a:uFillTx/>
                <a:latin typeface="Arial"/>
                <a:ea typeface="+mn-ea"/>
                <a:cs typeface="+mn-cs"/>
              </a:rPr>
              <a:t>Sofern nicht anders angegeben, ist die Weiterverwendung dieser Präsentation unter der Lizenz CC BY 4.0 gestattet. Für jede Verwendung oder Wiedergabe von Elementen, die nicht Eigentum der EU sind, muss gegebenenfalls direkt bei den jeweiligen Rechteinhabern eine Genehmigung eingeholt werden.</a:t>
            </a:r>
          </a:p>
          <a:p>
            <a:pPr marL="0" marR="0" lvl="0" indent="0" algn="l" defTabSz="914400" rtl="0" eaLnBrk="1" fontAlgn="auto" latinLnBrk="0" hangingPunct="1">
              <a:lnSpc>
                <a:spcPct val="100000"/>
              </a:lnSpc>
              <a:spcBef>
                <a:spcPts val="0"/>
              </a:spcBef>
              <a:spcAft>
                <a:spcPts val="1800"/>
              </a:spcAft>
              <a:buClr>
                <a:srgbClr val="034EA2"/>
              </a:buClr>
              <a:buSzTx/>
              <a:buFont typeface="Arial" panose="020B0604020202020204" pitchFamily="34" charset="0"/>
              <a:buNone/>
              <a:tabLst/>
              <a:defRPr/>
            </a:pPr>
            <a:endParaRPr kumimoji="0" lang="de-DE" sz="1600" b="1" i="0" u="none" strike="noStrike" kern="1200" cap="none" spc="0" normalizeH="0" baseline="0" noProof="0" dirty="0">
              <a:ln>
                <a:noFill/>
              </a:ln>
              <a:solidFill>
                <a:srgbClr val="FFFFFF">
                  <a:lumMod val="50000"/>
                </a:srgbClr>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1800"/>
              </a:spcAft>
              <a:buClr>
                <a:srgbClr val="034EA2"/>
              </a:buClr>
              <a:buSzTx/>
              <a:buFont typeface="Arial" panose="020B0604020202020204" pitchFamily="34" charset="0"/>
              <a:buNone/>
              <a:tabLst/>
              <a:defRPr/>
            </a:pPr>
            <a:r>
              <a:rPr kumimoji="0" lang="de-DE" sz="1600" i="0" u="none" strike="noStrike" kern="1200" cap="none" spc="0" normalizeH="0" baseline="0" noProof="0" dirty="0">
                <a:ln>
                  <a:noFill/>
                </a:ln>
                <a:solidFill>
                  <a:srgbClr val="FFFFFF">
                    <a:lumMod val="50000"/>
                  </a:srgbClr>
                </a:solidFill>
                <a:effectLst/>
                <a:uLnTx/>
                <a:uFillTx/>
                <a:latin typeface="Arial"/>
                <a:ea typeface="+mn-ea"/>
                <a:cs typeface="+mn-cs"/>
              </a:rPr>
              <a:t>Abbildung Folie 7, Quelle: © Adobe Stock, Jacob Lund</a:t>
            </a:r>
          </a:p>
        </p:txBody>
      </p:sp>
      <p:pic>
        <p:nvPicPr>
          <p:cNvPr id="9" name="Icon">
            <a:extLs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992" y="10681493"/>
            <a:ext cx="1023496" cy="358097"/>
          </a:xfrm>
          <a:prstGeom prst="rect">
            <a:avLst/>
          </a:prstGeom>
        </p:spPr>
      </p:pic>
      <p:sp>
        <p:nvSpPr>
          <p:cNvPr id="10" name="Rectangle 9">
            <a:extLst>
              <a:ext uri="{C183D7F6-B498-43B3-948B-1728B52AA6E4}">
                <adec:decorative xmlns:adec="http://schemas.microsoft.com/office/drawing/2017/decorative" val="1"/>
              </a:ext>
            </a:extLst>
          </p:cNvPr>
          <p:cNvSpPr/>
          <p:nvPr/>
        </p:nvSpPr>
        <p:spPr>
          <a:xfrm>
            <a:off x="0" y="0"/>
            <a:ext cx="24479250" cy="7442791"/>
          </a:xfrm>
          <a:prstGeom prst="rect">
            <a:avLst/>
          </a:prstGeom>
          <a:solidFill>
            <a:srgbClr val="F3C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150" dirty="0"/>
          </a:p>
        </p:txBody>
      </p:sp>
    </p:spTree>
    <p:extLst>
      <p:ext uri="{BB962C8B-B14F-4D97-AF65-F5344CB8AC3E}">
        <p14:creationId xmlns:p14="http://schemas.microsoft.com/office/powerpoint/2010/main" val="1342986285"/>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der Folie"/>
          <p:cNvSpPr>
            <a:spLocks noGrp="1"/>
          </p:cNvSpPr>
          <p:nvPr>
            <p:ph type="ctrTitle" idx="4294967295"/>
          </p:nvPr>
        </p:nvSpPr>
        <p:spPr>
          <a:xfrm>
            <a:off x="0" y="-3970338"/>
            <a:ext cx="22552025" cy="2478088"/>
          </a:xfrm>
          <a:prstGeom prst="rect">
            <a:avLst/>
          </a:prstGeom>
        </p:spPr>
        <p:txBody>
          <a:bodyPr>
            <a:noAutofit/>
          </a:bodyPr>
          <a:lstStyle/>
          <a:p>
            <a:pPr algn="l"/>
            <a:r>
              <a:rPr lang="de-DE" sz="12000" dirty="0">
                <a:solidFill>
                  <a:schemeClr val="bg1"/>
                </a:solidFill>
                <a:latin typeface="Bahnschrift bold" panose="020B0502040204020203" pitchFamily="34" charset="0"/>
              </a:rPr>
              <a:t>Fakten zur EU: Quiz</a:t>
            </a:r>
          </a:p>
        </p:txBody>
      </p:sp>
      <p:sp>
        <p:nvSpPr>
          <p:cNvPr id="7" name="Titel">
            <a:extLst>
              <a:ext uri="{FF2B5EF4-FFF2-40B4-BE49-F238E27FC236}">
                <a16:creationId xmlns:a16="http://schemas.microsoft.com/office/drawing/2014/main" id="{FA9CC178-7E19-365E-3287-8F609B1C2B64}"/>
              </a:ext>
            </a:extLst>
          </p:cNvPr>
          <p:cNvSpPr txBox="1">
            <a:spLocks/>
          </p:cNvSpPr>
          <p:nvPr/>
        </p:nvSpPr>
        <p:spPr>
          <a:xfrm>
            <a:off x="533981" y="2142940"/>
            <a:ext cx="12450499" cy="2478638"/>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de-DE" sz="12000" dirty="0">
                <a:solidFill>
                  <a:schemeClr val="bg1"/>
                </a:solidFill>
                <a:latin typeface="Bahnschrift bold" panose="020B0502040204020203" pitchFamily="34" charset="0"/>
              </a:rPr>
              <a:t>Schon gewusst...?</a:t>
            </a:r>
          </a:p>
        </p:txBody>
      </p:sp>
      <p:sp>
        <p:nvSpPr>
          <p:cNvPr id="3" name="Frage 1"/>
          <p:cNvSpPr>
            <a:spLocks noGrp="1"/>
          </p:cNvSpPr>
          <p:nvPr>
            <p:ph type="subTitle" idx="4294967295"/>
          </p:nvPr>
        </p:nvSpPr>
        <p:spPr>
          <a:xfrm>
            <a:off x="655774" y="4747030"/>
            <a:ext cx="9768386" cy="1030922"/>
          </a:xfrm>
          <a:prstGeom prst="rect">
            <a:avLst/>
          </a:prstGeom>
        </p:spPr>
        <p:txBody>
          <a:bodyPr>
            <a:noAutofit/>
          </a:bodyPr>
          <a:lstStyle/>
          <a:p>
            <a:pPr marL="0" indent="0">
              <a:lnSpc>
                <a:spcPct val="100000"/>
              </a:lnSpc>
              <a:buNone/>
            </a:pPr>
            <a:r>
              <a:rPr lang="de-DE" sz="4200" dirty="0">
                <a:solidFill>
                  <a:srgbClr val="243C7C"/>
                </a:solidFill>
                <a:latin typeface="Bahnschrift SemiLight SemiConde" panose="020B0502040204020203" pitchFamily="34" charset="0"/>
              </a:rPr>
              <a:t>Welches EU-Land hat die meisten Einwohner unter 15 Jahren?</a:t>
            </a:r>
          </a:p>
        </p:txBody>
      </p:sp>
      <p:pic>
        <p:nvPicPr>
          <p:cNvPr id="48" name="Abbildung 1" descr="Karte der Europäischen Union mit Frankreich hervorgehoben"/>
          <p:cNvPicPr>
            <a:picLocks noChangeAspect="1"/>
          </p:cNvPicPr>
          <p:nvPr/>
        </p:nvPicPr>
        <p:blipFill rotWithShape="1">
          <a:blip r:embed="rId3">
            <a:extLst>
              <a:ext uri="{28A0092B-C50C-407E-A947-70E740481C1C}">
                <a14:useLocalDpi xmlns:a14="http://schemas.microsoft.com/office/drawing/2010/main" val="0"/>
              </a:ext>
            </a:extLst>
          </a:blip>
          <a:srcRect l="54212"/>
          <a:stretch/>
        </p:blipFill>
        <p:spPr>
          <a:xfrm>
            <a:off x="13478803" y="-262975"/>
            <a:ext cx="11135083" cy="13679488"/>
          </a:xfrm>
          <a:prstGeom prst="rect">
            <a:avLst/>
          </a:prstGeom>
        </p:spPr>
      </p:pic>
      <p:cxnSp>
        <p:nvCxnSpPr>
          <p:cNvPr id="49" name="Elbow Connector fr">
            <a:extLst>
              <a:ext uri="{C183D7F6-B498-43B3-948B-1728B52AA6E4}">
                <adec:decorative xmlns:adec="http://schemas.microsoft.com/office/drawing/2017/decorative" val="1"/>
              </a:ext>
            </a:extLst>
          </p:cNvPr>
          <p:cNvCxnSpPr/>
          <p:nvPr/>
        </p:nvCxnSpPr>
        <p:spPr>
          <a:xfrm rot="10800000">
            <a:off x="12823494" y="7090995"/>
            <a:ext cx="3031958" cy="1094876"/>
          </a:xfrm>
          <a:prstGeom prst="bentConnector3">
            <a:avLst/>
          </a:prstGeom>
          <a:ln w="57150">
            <a:solidFill>
              <a:srgbClr val="E6483C"/>
            </a:solidFill>
          </a:ln>
        </p:spPr>
        <p:style>
          <a:lnRef idx="3">
            <a:schemeClr val="accent2"/>
          </a:lnRef>
          <a:fillRef idx="0">
            <a:schemeClr val="accent2"/>
          </a:fillRef>
          <a:effectRef idx="2">
            <a:schemeClr val="accent2"/>
          </a:effectRef>
          <a:fontRef idx="minor">
            <a:schemeClr val="tx1"/>
          </a:fontRef>
        </p:style>
      </p:cxnSp>
      <p:sp>
        <p:nvSpPr>
          <p:cNvPr id="50" name="Rectangle fr">
            <a:extLst>
              <a:ext uri="{C183D7F6-B498-43B3-948B-1728B52AA6E4}">
                <adec:decorative xmlns:adec="http://schemas.microsoft.com/office/drawing/2017/decorative" val="1"/>
              </a:ext>
            </a:extLst>
          </p:cNvPr>
          <p:cNvSpPr/>
          <p:nvPr/>
        </p:nvSpPr>
        <p:spPr>
          <a:xfrm>
            <a:off x="15783262" y="8102813"/>
            <a:ext cx="192506" cy="192506"/>
          </a:xfrm>
          <a:prstGeom prst="rect">
            <a:avLst/>
          </a:prstGeom>
          <a:solidFill>
            <a:srgbClr val="E6483C"/>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150" dirty="0"/>
          </a:p>
        </p:txBody>
      </p:sp>
      <p:sp>
        <p:nvSpPr>
          <p:cNvPr id="51" name="Antwort 1 Textfeld"/>
          <p:cNvSpPr txBox="1"/>
          <p:nvPr userDrawn="1"/>
        </p:nvSpPr>
        <p:spPr>
          <a:xfrm>
            <a:off x="10471105" y="7099547"/>
            <a:ext cx="3868367" cy="461665"/>
          </a:xfrm>
          <a:prstGeom prst="rect">
            <a:avLst/>
          </a:prstGeom>
          <a:noFill/>
        </p:spPr>
        <p:txBody>
          <a:bodyPr wrap="none" rtlCol="0">
            <a:spAutoFit/>
          </a:bodyPr>
          <a:lstStyle/>
          <a:p>
            <a:r>
              <a:rPr lang="de-DE" sz="2400" dirty="0">
                <a:solidFill>
                  <a:srgbClr val="243C7C"/>
                </a:solidFill>
                <a:latin typeface="Bahnschrift SemiBold Condensed" panose="020B0502040204020203" pitchFamily="34" charset="0"/>
              </a:rPr>
              <a:t>Frankreich: 11 991 684 im Jahr 2021. </a:t>
            </a:r>
          </a:p>
        </p:txBody>
      </p:sp>
      <p:sp>
        <p:nvSpPr>
          <p:cNvPr id="25" name="Frage 2"/>
          <p:cNvSpPr txBox="1">
            <a:spLocks/>
          </p:cNvSpPr>
          <p:nvPr/>
        </p:nvSpPr>
        <p:spPr>
          <a:xfrm>
            <a:off x="654411" y="6145074"/>
            <a:ext cx="10653102" cy="1990142"/>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100000"/>
              </a:lnSpc>
            </a:pPr>
            <a:r>
              <a:rPr lang="de-DE" sz="4200" dirty="0">
                <a:solidFill>
                  <a:srgbClr val="243C7C"/>
                </a:solidFill>
                <a:latin typeface="Bahnschrift SemiLight SemiConde" panose="020B0502040204020203" pitchFamily="34" charset="0"/>
              </a:rPr>
              <a:t>Welches EU-Land hat die meisten ausländischen Staatsangehörigen im Verhältnis zur Gesamtbevölkerung?</a:t>
            </a:r>
            <a:endParaRPr lang="en-150" sz="4200" dirty="0">
              <a:solidFill>
                <a:srgbClr val="243C7C"/>
              </a:solidFill>
              <a:latin typeface="Bahnschrift SemiLight SemiConde" panose="020B0502040204020203" pitchFamily="34" charset="0"/>
            </a:endParaRPr>
          </a:p>
        </p:txBody>
      </p:sp>
      <p:pic>
        <p:nvPicPr>
          <p:cNvPr id="53" name="Abbildung 2" descr="Karte der Europäischen Union mit Luxemburg hervorgehoben"/>
          <p:cNvPicPr>
            <a:picLocks noChangeAspect="1"/>
          </p:cNvPicPr>
          <p:nvPr/>
        </p:nvPicPr>
        <p:blipFill rotWithShape="1">
          <a:blip r:embed="rId4">
            <a:extLst>
              <a:ext uri="{28A0092B-C50C-407E-A947-70E740481C1C}">
                <a14:useLocalDpi xmlns:a14="http://schemas.microsoft.com/office/drawing/2010/main" val="0"/>
              </a:ext>
            </a:extLst>
          </a:blip>
          <a:srcRect l="51140"/>
          <a:stretch/>
        </p:blipFill>
        <p:spPr>
          <a:xfrm>
            <a:off x="12733949" y="-250583"/>
            <a:ext cx="11857992" cy="13651596"/>
          </a:xfrm>
          <a:prstGeom prst="rect">
            <a:avLst/>
          </a:prstGeom>
        </p:spPr>
      </p:pic>
      <p:cxnSp>
        <p:nvCxnSpPr>
          <p:cNvPr id="54" name="Elbow Connector lux">
            <a:extLst>
              <a:ext uri="{C183D7F6-B498-43B3-948B-1728B52AA6E4}">
                <adec:decorative xmlns:adec="http://schemas.microsoft.com/office/drawing/2017/decorative" val="1"/>
              </a:ext>
            </a:extLst>
          </p:cNvPr>
          <p:cNvCxnSpPr/>
          <p:nvPr/>
        </p:nvCxnSpPr>
        <p:spPr>
          <a:xfrm rot="10800000">
            <a:off x="15336253" y="6096307"/>
            <a:ext cx="1607281" cy="1053655"/>
          </a:xfrm>
          <a:prstGeom prst="bentConnector3">
            <a:avLst/>
          </a:prstGeom>
          <a:ln w="57150">
            <a:solidFill>
              <a:srgbClr val="E6483C"/>
            </a:solidFill>
          </a:ln>
        </p:spPr>
        <p:style>
          <a:lnRef idx="3">
            <a:schemeClr val="accent2"/>
          </a:lnRef>
          <a:fillRef idx="0">
            <a:schemeClr val="accent2"/>
          </a:fillRef>
          <a:effectRef idx="2">
            <a:schemeClr val="accent2"/>
          </a:effectRef>
          <a:fontRef idx="minor">
            <a:schemeClr val="tx1"/>
          </a:fontRef>
        </p:style>
      </p:cxnSp>
      <p:sp>
        <p:nvSpPr>
          <p:cNvPr id="55" name="Rectangle lux">
            <a:extLst>
              <a:ext uri="{C183D7F6-B498-43B3-948B-1728B52AA6E4}">
                <adec:decorative xmlns:adec="http://schemas.microsoft.com/office/drawing/2017/decorative" val="1"/>
              </a:ext>
            </a:extLst>
          </p:cNvPr>
          <p:cNvSpPr/>
          <p:nvPr/>
        </p:nvSpPr>
        <p:spPr>
          <a:xfrm>
            <a:off x="16951556" y="7065163"/>
            <a:ext cx="192506" cy="192506"/>
          </a:xfrm>
          <a:prstGeom prst="rect">
            <a:avLst/>
          </a:prstGeom>
          <a:solidFill>
            <a:srgbClr val="E6483C"/>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150" dirty="0"/>
          </a:p>
        </p:txBody>
      </p:sp>
      <p:sp>
        <p:nvSpPr>
          <p:cNvPr id="56" name="Antwort 2 Textfeld"/>
          <p:cNvSpPr txBox="1"/>
          <p:nvPr/>
        </p:nvSpPr>
        <p:spPr>
          <a:xfrm>
            <a:off x="12736472" y="6118276"/>
            <a:ext cx="3392275" cy="461665"/>
          </a:xfrm>
          <a:prstGeom prst="rect">
            <a:avLst/>
          </a:prstGeom>
          <a:noFill/>
        </p:spPr>
        <p:txBody>
          <a:bodyPr wrap="none" rtlCol="0">
            <a:spAutoFit/>
          </a:bodyPr>
          <a:lstStyle/>
          <a:p>
            <a:r>
              <a:rPr lang="de-DE" sz="2400" dirty="0">
                <a:solidFill>
                  <a:srgbClr val="243C7C"/>
                </a:solidFill>
                <a:latin typeface="Bahnschrift SemiBold Condensed" panose="020B0502040204020203" pitchFamily="34" charset="0"/>
              </a:rPr>
              <a:t>Luxemburg: 47 % im Jahr 2022 </a:t>
            </a:r>
          </a:p>
        </p:txBody>
      </p:sp>
      <p:sp>
        <p:nvSpPr>
          <p:cNvPr id="33" name="Frage 3"/>
          <p:cNvSpPr txBox="1">
            <a:spLocks/>
          </p:cNvSpPr>
          <p:nvPr/>
        </p:nvSpPr>
        <p:spPr>
          <a:xfrm>
            <a:off x="681901" y="8207983"/>
            <a:ext cx="10264774" cy="854646"/>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100000"/>
              </a:lnSpc>
            </a:pPr>
            <a:r>
              <a:rPr lang="de-DE" sz="4200" dirty="0">
                <a:solidFill>
                  <a:srgbClr val="243C7C"/>
                </a:solidFill>
                <a:latin typeface="Bahnschrift SemiLight SemiConde" panose="020B0502040204020203" pitchFamily="34" charset="0"/>
              </a:rPr>
              <a:t>Welches Land hat das größte Vertrauen in die Europäische Union?</a:t>
            </a:r>
            <a:endParaRPr lang="en-150" sz="4200" dirty="0">
              <a:solidFill>
                <a:srgbClr val="243C7C"/>
              </a:solidFill>
              <a:latin typeface="Bahnschrift SemiLight SemiConde" panose="020B0502040204020203" pitchFamily="34" charset="0"/>
            </a:endParaRPr>
          </a:p>
        </p:txBody>
      </p:sp>
      <p:pic>
        <p:nvPicPr>
          <p:cNvPr id="58" name="Image 3" descr="Karte der Europäischen Union mit Malta hervorgehoben"/>
          <p:cNvPicPr>
            <a:picLocks noChangeAspect="1"/>
          </p:cNvPicPr>
          <p:nvPr/>
        </p:nvPicPr>
        <p:blipFill rotWithShape="1">
          <a:blip r:embed="rId5">
            <a:extLst>
              <a:ext uri="{28A0092B-C50C-407E-A947-70E740481C1C}">
                <a14:useLocalDpi xmlns:a14="http://schemas.microsoft.com/office/drawing/2010/main" val="0"/>
              </a:ext>
            </a:extLst>
          </a:blip>
          <a:srcRect l="53564"/>
          <a:stretch/>
        </p:blipFill>
        <p:spPr>
          <a:xfrm>
            <a:off x="13317817" y="-255753"/>
            <a:ext cx="11286408" cy="13671873"/>
          </a:xfrm>
          <a:prstGeom prst="rect">
            <a:avLst/>
          </a:prstGeom>
          <a:noFill/>
        </p:spPr>
      </p:pic>
      <p:sp>
        <p:nvSpPr>
          <p:cNvPr id="60" name="Rectangle malt">
            <a:extLst>
              <a:ext uri="{C183D7F6-B498-43B3-948B-1728B52AA6E4}">
                <adec:decorative xmlns:adec="http://schemas.microsoft.com/office/drawing/2017/decorative" val="1"/>
              </a:ext>
            </a:extLst>
          </p:cNvPr>
          <p:cNvSpPr/>
          <p:nvPr/>
        </p:nvSpPr>
        <p:spPr>
          <a:xfrm>
            <a:off x="18920722" y="11826263"/>
            <a:ext cx="192506" cy="175005"/>
          </a:xfrm>
          <a:prstGeom prst="rect">
            <a:avLst/>
          </a:prstGeom>
          <a:solidFill>
            <a:srgbClr val="E6483C"/>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150" dirty="0"/>
          </a:p>
        </p:txBody>
      </p:sp>
      <p:sp>
        <p:nvSpPr>
          <p:cNvPr id="61" name="Antwort 3 Textfeld"/>
          <p:cNvSpPr txBox="1"/>
          <p:nvPr/>
        </p:nvSpPr>
        <p:spPr>
          <a:xfrm>
            <a:off x="15064873" y="10934595"/>
            <a:ext cx="3031959" cy="1200329"/>
          </a:xfrm>
          <a:prstGeom prst="rect">
            <a:avLst/>
          </a:prstGeom>
          <a:noFill/>
        </p:spPr>
        <p:txBody>
          <a:bodyPr wrap="square" rtlCol="0">
            <a:spAutoFit/>
          </a:bodyPr>
          <a:lstStyle/>
          <a:p>
            <a:pPr algn="r"/>
            <a:r>
              <a:rPr lang="de-DE" sz="2400" dirty="0">
                <a:solidFill>
                  <a:srgbClr val="243C7C"/>
                </a:solidFill>
                <a:latin typeface="Bahnschrift SemiBold Condensed" panose="020B0502040204020203" pitchFamily="34" charset="0"/>
              </a:rPr>
              <a:t>Malta hat das größte (71 %) und Frankreich das geringste (34 %) </a:t>
            </a:r>
            <a:endParaRPr lang="en-150" sz="2400" dirty="0">
              <a:solidFill>
                <a:srgbClr val="243C7C"/>
              </a:solidFill>
              <a:latin typeface="Bahnschrift SemiBold Condensed" panose="020B0502040204020203" pitchFamily="34" charset="0"/>
            </a:endParaRPr>
          </a:p>
        </p:txBody>
      </p:sp>
      <p:sp>
        <p:nvSpPr>
          <p:cNvPr id="39" name="Frage 4"/>
          <p:cNvSpPr txBox="1">
            <a:spLocks/>
          </p:cNvSpPr>
          <p:nvPr/>
        </p:nvSpPr>
        <p:spPr>
          <a:xfrm>
            <a:off x="681901" y="9605666"/>
            <a:ext cx="9742259" cy="1237434"/>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100000"/>
              </a:lnSpc>
            </a:pPr>
            <a:r>
              <a:rPr lang="de-DE" sz="4200" spc="-150" dirty="0">
                <a:solidFill>
                  <a:srgbClr val="243C7C"/>
                </a:solidFill>
                <a:latin typeface="Bahnschrift SemiLight SemiConde" panose="020B0502040204020203" pitchFamily="34" charset="0"/>
              </a:rPr>
              <a:t>Wie viel Prozent der Menschen in der EU leben in ländlichen Gebieten?</a:t>
            </a:r>
            <a:endParaRPr lang="en-150" sz="4200" spc="-150" dirty="0">
              <a:solidFill>
                <a:srgbClr val="243C7C"/>
              </a:solidFill>
              <a:latin typeface="Bahnschrift SemiLight SemiConde" panose="020B0502040204020203" pitchFamily="34" charset="0"/>
            </a:endParaRPr>
          </a:p>
        </p:txBody>
      </p:sp>
      <p:cxnSp>
        <p:nvCxnSpPr>
          <p:cNvPr id="59" name="Elbow Connector Malta">
            <a:extLst>
              <a:ext uri="{C183D7F6-B498-43B3-948B-1728B52AA6E4}">
                <adec:decorative xmlns:adec="http://schemas.microsoft.com/office/drawing/2017/decorative" val="1"/>
              </a:ext>
            </a:extLst>
          </p:cNvPr>
          <p:cNvCxnSpPr/>
          <p:nvPr/>
        </p:nvCxnSpPr>
        <p:spPr>
          <a:xfrm rot="10800000">
            <a:off x="17313441" y="10947349"/>
            <a:ext cx="1607281" cy="957868"/>
          </a:xfrm>
          <a:prstGeom prst="bentConnector3">
            <a:avLst/>
          </a:prstGeom>
          <a:ln w="57150">
            <a:solidFill>
              <a:srgbClr val="E6483C"/>
            </a:solidFill>
          </a:ln>
        </p:spPr>
        <p:style>
          <a:lnRef idx="3">
            <a:schemeClr val="accent2"/>
          </a:lnRef>
          <a:fillRef idx="0">
            <a:schemeClr val="accent2"/>
          </a:fillRef>
          <a:effectRef idx="2">
            <a:schemeClr val="accent2"/>
          </a:effectRef>
          <a:fontRef idx="minor">
            <a:schemeClr val="tx1"/>
          </a:fontRef>
        </p:style>
      </p:cxnSp>
      <p:sp>
        <p:nvSpPr>
          <p:cNvPr id="63" name="Antwort 4 Textfeld"/>
          <p:cNvSpPr txBox="1"/>
          <p:nvPr/>
        </p:nvSpPr>
        <p:spPr>
          <a:xfrm>
            <a:off x="14157885" y="2188670"/>
            <a:ext cx="3328432" cy="461665"/>
          </a:xfrm>
          <a:prstGeom prst="rect">
            <a:avLst/>
          </a:prstGeom>
          <a:noFill/>
        </p:spPr>
        <p:txBody>
          <a:bodyPr wrap="square" rtlCol="0">
            <a:spAutoFit/>
          </a:bodyPr>
          <a:lstStyle/>
          <a:p>
            <a:r>
              <a:rPr lang="de-DE" sz="2400" dirty="0">
                <a:solidFill>
                  <a:srgbClr val="243C7C"/>
                </a:solidFill>
                <a:latin typeface="Bahnschrift SemiBold Condensed" panose="020B0502040204020203" pitchFamily="34" charset="0"/>
              </a:rPr>
              <a:t>25,2 % im Jahr 2021 </a:t>
            </a:r>
          </a:p>
        </p:txBody>
      </p:sp>
      <p:sp>
        <p:nvSpPr>
          <p:cNvPr id="44" name="Frage 5"/>
          <p:cNvSpPr txBox="1">
            <a:spLocks/>
          </p:cNvSpPr>
          <p:nvPr/>
        </p:nvSpPr>
        <p:spPr>
          <a:xfrm>
            <a:off x="655775" y="11013838"/>
            <a:ext cx="9815330" cy="1438519"/>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100000"/>
              </a:lnSpc>
            </a:pPr>
            <a:r>
              <a:rPr lang="de-DE" sz="4200" spc="-150" dirty="0">
                <a:solidFill>
                  <a:srgbClr val="243C7C"/>
                </a:solidFill>
                <a:latin typeface="Bahnschrift SemiLight SemiConde" panose="020B0502040204020203" pitchFamily="34" charset="0"/>
              </a:rPr>
              <a:t>Wie viel Prozent der Menschen in der EU sprechen mehr als eine Sprache?</a:t>
            </a:r>
          </a:p>
        </p:txBody>
      </p:sp>
      <p:sp>
        <p:nvSpPr>
          <p:cNvPr id="66" name="Answer 5 text box"/>
          <p:cNvSpPr txBox="1"/>
          <p:nvPr/>
        </p:nvSpPr>
        <p:spPr>
          <a:xfrm>
            <a:off x="14157885" y="2655331"/>
            <a:ext cx="3328432" cy="461665"/>
          </a:xfrm>
          <a:prstGeom prst="rect">
            <a:avLst/>
          </a:prstGeom>
          <a:noFill/>
        </p:spPr>
        <p:txBody>
          <a:bodyPr wrap="square" rtlCol="0">
            <a:spAutoFit/>
          </a:bodyPr>
          <a:lstStyle/>
          <a:p>
            <a:r>
              <a:rPr lang="de-DE" sz="2400" dirty="0">
                <a:solidFill>
                  <a:srgbClr val="243C7C"/>
                </a:solidFill>
                <a:latin typeface="Bahnschrift SemiBold Condensed" panose="020B0502040204020203" pitchFamily="34" charset="0"/>
              </a:rPr>
              <a:t>64,6 % im Jahr</a:t>
            </a:r>
            <a:r>
              <a:rPr lang="en-150" sz="2400" dirty="0">
                <a:solidFill>
                  <a:srgbClr val="243C7C"/>
                </a:solidFill>
                <a:latin typeface="Bahnschrift SemiBold Condensed" panose="020B0502040204020203" pitchFamily="34" charset="0"/>
              </a:rPr>
              <a:t>z</a:t>
            </a:r>
            <a:r>
              <a:rPr lang="de-DE" sz="2400" dirty="0">
                <a:solidFill>
                  <a:srgbClr val="243C7C"/>
                </a:solidFill>
                <a:latin typeface="Bahnschrift SemiBold Condensed" panose="020B0502040204020203" pitchFamily="34" charset="0"/>
              </a:rPr>
              <a:t> 2016 </a:t>
            </a:r>
          </a:p>
        </p:txBody>
      </p:sp>
      <p:sp>
        <p:nvSpPr>
          <p:cNvPr id="67" name="Rectangle 5">
            <a:extLst>
              <a:ext uri="{C183D7F6-B498-43B3-948B-1728B52AA6E4}">
                <adec:decorative xmlns:adec="http://schemas.microsoft.com/office/drawing/2017/decorative" val="1"/>
              </a:ext>
            </a:extLst>
          </p:cNvPr>
          <p:cNvSpPr/>
          <p:nvPr/>
        </p:nvSpPr>
        <p:spPr>
          <a:xfrm>
            <a:off x="13914234" y="2819983"/>
            <a:ext cx="192506" cy="175005"/>
          </a:xfrm>
          <a:prstGeom prst="rect">
            <a:avLst/>
          </a:prstGeom>
          <a:solidFill>
            <a:srgbClr val="243C7C"/>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150" dirty="0"/>
          </a:p>
        </p:txBody>
      </p:sp>
      <p:sp>
        <p:nvSpPr>
          <p:cNvPr id="64" name="Rectangle 4">
            <a:extLst>
              <a:ext uri="{C183D7F6-B498-43B3-948B-1728B52AA6E4}">
                <adec:decorative xmlns:adec="http://schemas.microsoft.com/office/drawing/2017/decorative" val="1"/>
              </a:ext>
            </a:extLst>
          </p:cNvPr>
          <p:cNvSpPr/>
          <p:nvPr/>
        </p:nvSpPr>
        <p:spPr>
          <a:xfrm>
            <a:off x="13914234" y="2353322"/>
            <a:ext cx="192506" cy="175005"/>
          </a:xfrm>
          <a:prstGeom prst="rect">
            <a:avLst/>
          </a:prstGeom>
          <a:solidFill>
            <a:srgbClr val="243C7C"/>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150" dirty="0"/>
          </a:p>
        </p:txBody>
      </p:sp>
    </p:spTree>
    <p:extLst>
      <p:ext uri="{BB962C8B-B14F-4D97-AF65-F5344CB8AC3E}">
        <p14:creationId xmlns:p14="http://schemas.microsoft.com/office/powerpoint/2010/main" val="32588994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300"/>
                                        <p:tgtEl>
                                          <p:spTgt spid="7"/>
                                        </p:tgtEl>
                                      </p:cBhvr>
                                    </p:animEffect>
                                  </p:childTnLst>
                                </p:cTn>
                              </p:par>
                            </p:childTnLst>
                          </p:cTn>
                        </p:par>
                        <p:par>
                          <p:cTn id="8" fill="hold">
                            <p:stCondLst>
                              <p:cond delay="300"/>
                            </p:stCondLst>
                            <p:childTnLst>
                              <p:par>
                                <p:cTn id="9" presetID="47"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300"/>
                                        <p:tgtEl>
                                          <p:spTgt spid="3"/>
                                        </p:tgtEl>
                                      </p:cBhvr>
                                    </p:animEffect>
                                    <p:anim calcmode="lin" valueType="num">
                                      <p:cBhvr>
                                        <p:cTn id="12" dur="300" fill="hold"/>
                                        <p:tgtEl>
                                          <p:spTgt spid="3"/>
                                        </p:tgtEl>
                                        <p:attrNameLst>
                                          <p:attrName>ppt_x</p:attrName>
                                        </p:attrNameLst>
                                      </p:cBhvr>
                                      <p:tavLst>
                                        <p:tav tm="0">
                                          <p:val>
                                            <p:strVal val="#ppt_x"/>
                                          </p:val>
                                        </p:tav>
                                        <p:tav tm="100000">
                                          <p:val>
                                            <p:strVal val="#ppt_x"/>
                                          </p:val>
                                        </p:tav>
                                      </p:tavLst>
                                    </p:anim>
                                    <p:anim calcmode="lin" valueType="num">
                                      <p:cBhvr>
                                        <p:cTn id="13" dur="3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repeatCount="2000" fill="hold" nodeType="clickEffect">
                                  <p:stCondLst>
                                    <p:cond delay="500"/>
                                  </p:stCondLst>
                                  <p:childTnLst>
                                    <p:set>
                                      <p:cBhvr>
                                        <p:cTn id="17" dur="1" fill="hold">
                                          <p:stCondLst>
                                            <p:cond delay="0"/>
                                          </p:stCondLst>
                                        </p:cTn>
                                        <p:tgtEl>
                                          <p:spTgt spid="48"/>
                                        </p:tgtEl>
                                        <p:attrNameLst>
                                          <p:attrName>style.visibility</p:attrName>
                                        </p:attrNameLst>
                                      </p:cBhvr>
                                      <p:to>
                                        <p:strVal val="visible"/>
                                      </p:to>
                                    </p:set>
                                    <p:animEffect transition="in" filter="wipe(left)">
                                      <p:cBhvr>
                                        <p:cTn id="18" dur="200"/>
                                        <p:tgtEl>
                                          <p:spTgt spid="48"/>
                                        </p:tgtEl>
                                      </p:cBhvr>
                                    </p:animEffect>
                                  </p:childTnLst>
                                </p:cTn>
                              </p:par>
                              <p:par>
                                <p:cTn id="19" presetID="22" presetClass="entr" presetSubtype="4" fill="hold" grpId="0" nodeType="withEffect">
                                  <p:stCondLst>
                                    <p:cond delay="500"/>
                                  </p:stCondLst>
                                  <p:childTnLst>
                                    <p:set>
                                      <p:cBhvr>
                                        <p:cTn id="20" dur="1" fill="hold">
                                          <p:stCondLst>
                                            <p:cond delay="0"/>
                                          </p:stCondLst>
                                        </p:cTn>
                                        <p:tgtEl>
                                          <p:spTgt spid="50"/>
                                        </p:tgtEl>
                                        <p:attrNameLst>
                                          <p:attrName>style.visibility</p:attrName>
                                        </p:attrNameLst>
                                      </p:cBhvr>
                                      <p:to>
                                        <p:strVal val="visible"/>
                                      </p:to>
                                    </p:set>
                                    <p:animEffect transition="in" filter="wipe(down)">
                                      <p:cBhvr>
                                        <p:cTn id="21" dur="500"/>
                                        <p:tgtEl>
                                          <p:spTgt spid="50"/>
                                        </p:tgtEl>
                                      </p:cBhvr>
                                    </p:animEffect>
                                  </p:childTnLst>
                                </p:cTn>
                              </p:par>
                              <p:par>
                                <p:cTn id="22" presetID="22" presetClass="entr" presetSubtype="4" fill="hold" nodeType="withEffect">
                                  <p:stCondLst>
                                    <p:cond delay="500"/>
                                  </p:stCondLst>
                                  <p:childTnLst>
                                    <p:set>
                                      <p:cBhvr>
                                        <p:cTn id="23" dur="1" fill="hold">
                                          <p:stCondLst>
                                            <p:cond delay="0"/>
                                          </p:stCondLst>
                                        </p:cTn>
                                        <p:tgtEl>
                                          <p:spTgt spid="49"/>
                                        </p:tgtEl>
                                        <p:attrNameLst>
                                          <p:attrName>style.visibility</p:attrName>
                                        </p:attrNameLst>
                                      </p:cBhvr>
                                      <p:to>
                                        <p:strVal val="visible"/>
                                      </p:to>
                                    </p:set>
                                    <p:animEffect transition="in" filter="wipe(down)">
                                      <p:cBhvr>
                                        <p:cTn id="24" dur="500"/>
                                        <p:tgtEl>
                                          <p:spTgt spid="49"/>
                                        </p:tgtEl>
                                      </p:cBhvr>
                                    </p:animEffect>
                                  </p:childTnLst>
                                </p:cTn>
                              </p:par>
                            </p:childTnLst>
                          </p:cTn>
                        </p:par>
                        <p:par>
                          <p:cTn id="25" fill="hold">
                            <p:stCondLst>
                              <p:cond delay="1000"/>
                            </p:stCondLst>
                            <p:childTnLst>
                              <p:par>
                                <p:cTn id="26" presetID="22" presetClass="entr" presetSubtype="8" repeatCount="2000" fill="hold" grpId="0" nodeType="after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wipe(left)">
                                      <p:cBhvr>
                                        <p:cTn id="28" dur="200"/>
                                        <p:tgtEl>
                                          <p:spTgt spid="51"/>
                                        </p:tgtEl>
                                      </p:cBhvr>
                                    </p:animEffect>
                                  </p:childTnLst>
                                </p:cTn>
                              </p:par>
                            </p:childTnLst>
                          </p:cTn>
                        </p:par>
                      </p:childTnLst>
                    </p:cTn>
                  </p:par>
                  <p:par>
                    <p:cTn id="29" fill="hold">
                      <p:stCondLst>
                        <p:cond delay="indefinite"/>
                      </p:stCondLst>
                      <p:childTnLst>
                        <p:par>
                          <p:cTn id="30" fill="hold">
                            <p:stCondLst>
                              <p:cond delay="0"/>
                            </p:stCondLst>
                            <p:childTnLst>
                              <p:par>
                                <p:cTn id="31" presetID="47" presetClass="entr" presetSubtype="0" fill="hold" grpId="0" nodeType="click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300"/>
                                        <p:tgtEl>
                                          <p:spTgt spid="25"/>
                                        </p:tgtEl>
                                      </p:cBhvr>
                                    </p:animEffect>
                                    <p:anim calcmode="lin" valueType="num">
                                      <p:cBhvr>
                                        <p:cTn id="34" dur="300" fill="hold"/>
                                        <p:tgtEl>
                                          <p:spTgt spid="25"/>
                                        </p:tgtEl>
                                        <p:attrNameLst>
                                          <p:attrName>ppt_x</p:attrName>
                                        </p:attrNameLst>
                                      </p:cBhvr>
                                      <p:tavLst>
                                        <p:tav tm="0">
                                          <p:val>
                                            <p:strVal val="#ppt_x"/>
                                          </p:val>
                                        </p:tav>
                                        <p:tav tm="100000">
                                          <p:val>
                                            <p:strVal val="#ppt_x"/>
                                          </p:val>
                                        </p:tav>
                                      </p:tavLst>
                                    </p:anim>
                                    <p:anim calcmode="lin" valueType="num">
                                      <p:cBhvr>
                                        <p:cTn id="35" dur="3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2" presetClass="entr" presetSubtype="8" repeatCount="2000" fill="hold" nodeType="clickEffect">
                                  <p:stCondLst>
                                    <p:cond delay="500"/>
                                  </p:stCondLst>
                                  <p:childTnLst>
                                    <p:set>
                                      <p:cBhvr>
                                        <p:cTn id="39" dur="1" fill="hold">
                                          <p:stCondLst>
                                            <p:cond delay="0"/>
                                          </p:stCondLst>
                                        </p:cTn>
                                        <p:tgtEl>
                                          <p:spTgt spid="53"/>
                                        </p:tgtEl>
                                        <p:attrNameLst>
                                          <p:attrName>style.visibility</p:attrName>
                                        </p:attrNameLst>
                                      </p:cBhvr>
                                      <p:to>
                                        <p:strVal val="visible"/>
                                      </p:to>
                                    </p:set>
                                    <p:animEffect transition="in" filter="wipe(left)">
                                      <p:cBhvr>
                                        <p:cTn id="40" dur="200"/>
                                        <p:tgtEl>
                                          <p:spTgt spid="53"/>
                                        </p:tgtEl>
                                      </p:cBhvr>
                                    </p:animEffect>
                                  </p:childTnLst>
                                </p:cTn>
                              </p:par>
                              <p:par>
                                <p:cTn id="41" presetID="22" presetClass="entr" presetSubtype="4" fill="hold" grpId="0" nodeType="withEffect">
                                  <p:stCondLst>
                                    <p:cond delay="500"/>
                                  </p:stCondLst>
                                  <p:childTnLst>
                                    <p:set>
                                      <p:cBhvr>
                                        <p:cTn id="42" dur="1" fill="hold">
                                          <p:stCondLst>
                                            <p:cond delay="0"/>
                                          </p:stCondLst>
                                        </p:cTn>
                                        <p:tgtEl>
                                          <p:spTgt spid="55"/>
                                        </p:tgtEl>
                                        <p:attrNameLst>
                                          <p:attrName>style.visibility</p:attrName>
                                        </p:attrNameLst>
                                      </p:cBhvr>
                                      <p:to>
                                        <p:strVal val="visible"/>
                                      </p:to>
                                    </p:set>
                                    <p:animEffect transition="in" filter="wipe(down)">
                                      <p:cBhvr>
                                        <p:cTn id="43" dur="500"/>
                                        <p:tgtEl>
                                          <p:spTgt spid="55"/>
                                        </p:tgtEl>
                                      </p:cBhvr>
                                    </p:animEffect>
                                  </p:childTnLst>
                                </p:cTn>
                              </p:par>
                              <p:par>
                                <p:cTn id="44" presetID="22" presetClass="entr" presetSubtype="4" fill="hold" nodeType="withEffect">
                                  <p:stCondLst>
                                    <p:cond delay="500"/>
                                  </p:stCondLst>
                                  <p:childTnLst>
                                    <p:set>
                                      <p:cBhvr>
                                        <p:cTn id="45" dur="1" fill="hold">
                                          <p:stCondLst>
                                            <p:cond delay="0"/>
                                          </p:stCondLst>
                                        </p:cTn>
                                        <p:tgtEl>
                                          <p:spTgt spid="54"/>
                                        </p:tgtEl>
                                        <p:attrNameLst>
                                          <p:attrName>style.visibility</p:attrName>
                                        </p:attrNameLst>
                                      </p:cBhvr>
                                      <p:to>
                                        <p:strVal val="visible"/>
                                      </p:to>
                                    </p:set>
                                    <p:animEffect transition="in" filter="wipe(down)">
                                      <p:cBhvr>
                                        <p:cTn id="46" dur="500"/>
                                        <p:tgtEl>
                                          <p:spTgt spid="54"/>
                                        </p:tgtEl>
                                      </p:cBhvr>
                                    </p:animEffect>
                                  </p:childTnLst>
                                </p:cTn>
                              </p:par>
                            </p:childTnLst>
                          </p:cTn>
                        </p:par>
                        <p:par>
                          <p:cTn id="47" fill="hold">
                            <p:stCondLst>
                              <p:cond delay="1000"/>
                            </p:stCondLst>
                            <p:childTnLst>
                              <p:par>
                                <p:cTn id="48" presetID="22" presetClass="entr" presetSubtype="8" repeatCount="2000" fill="hold" grpId="0" nodeType="afterEffect">
                                  <p:stCondLst>
                                    <p:cond delay="0"/>
                                  </p:stCondLst>
                                  <p:childTnLst>
                                    <p:set>
                                      <p:cBhvr>
                                        <p:cTn id="49" dur="1" fill="hold">
                                          <p:stCondLst>
                                            <p:cond delay="0"/>
                                          </p:stCondLst>
                                        </p:cTn>
                                        <p:tgtEl>
                                          <p:spTgt spid="56"/>
                                        </p:tgtEl>
                                        <p:attrNameLst>
                                          <p:attrName>style.visibility</p:attrName>
                                        </p:attrNameLst>
                                      </p:cBhvr>
                                      <p:to>
                                        <p:strVal val="visible"/>
                                      </p:to>
                                    </p:set>
                                    <p:animEffect transition="in" filter="wipe(left)">
                                      <p:cBhvr>
                                        <p:cTn id="50" dur="200"/>
                                        <p:tgtEl>
                                          <p:spTgt spid="56"/>
                                        </p:tgtEl>
                                      </p:cBhvr>
                                    </p:animEffect>
                                  </p:childTnLst>
                                </p:cTn>
                              </p:par>
                            </p:childTnLst>
                          </p:cTn>
                        </p:par>
                      </p:childTnLst>
                    </p:cTn>
                  </p:par>
                  <p:par>
                    <p:cTn id="51" fill="hold">
                      <p:stCondLst>
                        <p:cond delay="indefinite"/>
                      </p:stCondLst>
                      <p:childTnLst>
                        <p:par>
                          <p:cTn id="52" fill="hold">
                            <p:stCondLst>
                              <p:cond delay="0"/>
                            </p:stCondLst>
                            <p:childTnLst>
                              <p:par>
                                <p:cTn id="53" presetID="47" presetClass="entr" presetSubtype="0" fill="hold" grpId="0" nodeType="click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fade">
                                      <p:cBhvr>
                                        <p:cTn id="55" dur="300"/>
                                        <p:tgtEl>
                                          <p:spTgt spid="33"/>
                                        </p:tgtEl>
                                      </p:cBhvr>
                                    </p:animEffect>
                                    <p:anim calcmode="lin" valueType="num">
                                      <p:cBhvr>
                                        <p:cTn id="56" dur="300" fill="hold"/>
                                        <p:tgtEl>
                                          <p:spTgt spid="33"/>
                                        </p:tgtEl>
                                        <p:attrNameLst>
                                          <p:attrName>ppt_x</p:attrName>
                                        </p:attrNameLst>
                                      </p:cBhvr>
                                      <p:tavLst>
                                        <p:tav tm="0">
                                          <p:val>
                                            <p:strVal val="#ppt_x"/>
                                          </p:val>
                                        </p:tav>
                                        <p:tav tm="100000">
                                          <p:val>
                                            <p:strVal val="#ppt_x"/>
                                          </p:val>
                                        </p:tav>
                                      </p:tavLst>
                                    </p:anim>
                                    <p:anim calcmode="lin" valueType="num">
                                      <p:cBhvr>
                                        <p:cTn id="57" dur="3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2" presetClass="entr" presetSubtype="8" repeatCount="2000" fill="hold" nodeType="clickEffect">
                                  <p:stCondLst>
                                    <p:cond delay="500"/>
                                  </p:stCondLst>
                                  <p:childTnLst>
                                    <p:set>
                                      <p:cBhvr>
                                        <p:cTn id="61" dur="1" fill="hold">
                                          <p:stCondLst>
                                            <p:cond delay="0"/>
                                          </p:stCondLst>
                                        </p:cTn>
                                        <p:tgtEl>
                                          <p:spTgt spid="58"/>
                                        </p:tgtEl>
                                        <p:attrNameLst>
                                          <p:attrName>style.visibility</p:attrName>
                                        </p:attrNameLst>
                                      </p:cBhvr>
                                      <p:to>
                                        <p:strVal val="visible"/>
                                      </p:to>
                                    </p:set>
                                    <p:animEffect transition="in" filter="wipe(left)">
                                      <p:cBhvr>
                                        <p:cTn id="62" dur="200"/>
                                        <p:tgtEl>
                                          <p:spTgt spid="58"/>
                                        </p:tgtEl>
                                      </p:cBhvr>
                                    </p:animEffect>
                                  </p:childTnLst>
                                </p:cTn>
                              </p:par>
                              <p:par>
                                <p:cTn id="63" presetID="22" presetClass="entr" presetSubtype="4" fill="hold" grpId="0" nodeType="withEffect">
                                  <p:stCondLst>
                                    <p:cond delay="500"/>
                                  </p:stCondLst>
                                  <p:childTnLst>
                                    <p:set>
                                      <p:cBhvr>
                                        <p:cTn id="64" dur="1" fill="hold">
                                          <p:stCondLst>
                                            <p:cond delay="0"/>
                                          </p:stCondLst>
                                        </p:cTn>
                                        <p:tgtEl>
                                          <p:spTgt spid="60"/>
                                        </p:tgtEl>
                                        <p:attrNameLst>
                                          <p:attrName>style.visibility</p:attrName>
                                        </p:attrNameLst>
                                      </p:cBhvr>
                                      <p:to>
                                        <p:strVal val="visible"/>
                                      </p:to>
                                    </p:set>
                                    <p:animEffect transition="in" filter="wipe(down)">
                                      <p:cBhvr>
                                        <p:cTn id="65" dur="500"/>
                                        <p:tgtEl>
                                          <p:spTgt spid="60"/>
                                        </p:tgtEl>
                                      </p:cBhvr>
                                    </p:animEffect>
                                  </p:childTnLst>
                                </p:cTn>
                              </p:par>
                              <p:par>
                                <p:cTn id="66" presetID="22" presetClass="entr" presetSubtype="4" fill="hold" nodeType="withEffect">
                                  <p:stCondLst>
                                    <p:cond delay="500"/>
                                  </p:stCondLst>
                                  <p:childTnLst>
                                    <p:set>
                                      <p:cBhvr>
                                        <p:cTn id="67" dur="1" fill="hold">
                                          <p:stCondLst>
                                            <p:cond delay="0"/>
                                          </p:stCondLst>
                                        </p:cTn>
                                        <p:tgtEl>
                                          <p:spTgt spid="59"/>
                                        </p:tgtEl>
                                        <p:attrNameLst>
                                          <p:attrName>style.visibility</p:attrName>
                                        </p:attrNameLst>
                                      </p:cBhvr>
                                      <p:to>
                                        <p:strVal val="visible"/>
                                      </p:to>
                                    </p:set>
                                    <p:animEffect transition="in" filter="wipe(down)">
                                      <p:cBhvr>
                                        <p:cTn id="68" dur="500"/>
                                        <p:tgtEl>
                                          <p:spTgt spid="59"/>
                                        </p:tgtEl>
                                      </p:cBhvr>
                                    </p:animEffect>
                                  </p:childTnLst>
                                </p:cTn>
                              </p:par>
                            </p:childTnLst>
                          </p:cTn>
                        </p:par>
                        <p:par>
                          <p:cTn id="69" fill="hold">
                            <p:stCondLst>
                              <p:cond delay="1000"/>
                            </p:stCondLst>
                            <p:childTnLst>
                              <p:par>
                                <p:cTn id="70" presetID="22" presetClass="entr" presetSubtype="8" repeatCount="2000" fill="hold" grpId="0" nodeType="afterEffect">
                                  <p:stCondLst>
                                    <p:cond delay="0"/>
                                  </p:stCondLst>
                                  <p:childTnLst>
                                    <p:set>
                                      <p:cBhvr>
                                        <p:cTn id="71" dur="1" fill="hold">
                                          <p:stCondLst>
                                            <p:cond delay="0"/>
                                          </p:stCondLst>
                                        </p:cTn>
                                        <p:tgtEl>
                                          <p:spTgt spid="61"/>
                                        </p:tgtEl>
                                        <p:attrNameLst>
                                          <p:attrName>style.visibility</p:attrName>
                                        </p:attrNameLst>
                                      </p:cBhvr>
                                      <p:to>
                                        <p:strVal val="visible"/>
                                      </p:to>
                                    </p:set>
                                    <p:animEffect transition="in" filter="wipe(left)">
                                      <p:cBhvr>
                                        <p:cTn id="72" dur="200"/>
                                        <p:tgtEl>
                                          <p:spTgt spid="61"/>
                                        </p:tgtEl>
                                      </p:cBhvr>
                                    </p:animEffect>
                                  </p:childTnLst>
                                </p:cTn>
                              </p:par>
                            </p:childTnLst>
                          </p:cTn>
                        </p:par>
                      </p:childTnLst>
                    </p:cTn>
                  </p:par>
                  <p:par>
                    <p:cTn id="73" fill="hold">
                      <p:stCondLst>
                        <p:cond delay="indefinite"/>
                      </p:stCondLst>
                      <p:childTnLst>
                        <p:par>
                          <p:cTn id="74" fill="hold">
                            <p:stCondLst>
                              <p:cond delay="0"/>
                            </p:stCondLst>
                            <p:childTnLst>
                              <p:par>
                                <p:cTn id="75" presetID="47" presetClass="entr" presetSubtype="0" fill="hold" grpId="0" nodeType="click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fade">
                                      <p:cBhvr>
                                        <p:cTn id="77" dur="300"/>
                                        <p:tgtEl>
                                          <p:spTgt spid="39"/>
                                        </p:tgtEl>
                                      </p:cBhvr>
                                    </p:animEffect>
                                    <p:anim calcmode="lin" valueType="num">
                                      <p:cBhvr>
                                        <p:cTn id="78" dur="300" fill="hold"/>
                                        <p:tgtEl>
                                          <p:spTgt spid="39"/>
                                        </p:tgtEl>
                                        <p:attrNameLst>
                                          <p:attrName>ppt_x</p:attrName>
                                        </p:attrNameLst>
                                      </p:cBhvr>
                                      <p:tavLst>
                                        <p:tav tm="0">
                                          <p:val>
                                            <p:strVal val="#ppt_x"/>
                                          </p:val>
                                        </p:tav>
                                        <p:tav tm="100000">
                                          <p:val>
                                            <p:strVal val="#ppt_x"/>
                                          </p:val>
                                        </p:tav>
                                      </p:tavLst>
                                    </p:anim>
                                    <p:anim calcmode="lin" valueType="num">
                                      <p:cBhvr>
                                        <p:cTn id="79" dur="3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2" presetClass="entr" presetSubtype="8" repeatCount="2000" fill="hold" grpId="0" nodeType="clickEffect">
                                  <p:stCondLst>
                                    <p:cond delay="0"/>
                                  </p:stCondLst>
                                  <p:childTnLst>
                                    <p:set>
                                      <p:cBhvr>
                                        <p:cTn id="83" dur="1" fill="hold">
                                          <p:stCondLst>
                                            <p:cond delay="0"/>
                                          </p:stCondLst>
                                        </p:cTn>
                                        <p:tgtEl>
                                          <p:spTgt spid="63"/>
                                        </p:tgtEl>
                                        <p:attrNameLst>
                                          <p:attrName>style.visibility</p:attrName>
                                        </p:attrNameLst>
                                      </p:cBhvr>
                                      <p:to>
                                        <p:strVal val="visible"/>
                                      </p:to>
                                    </p:set>
                                    <p:animEffect transition="in" filter="wipe(left)">
                                      <p:cBhvr>
                                        <p:cTn id="84" dur="200"/>
                                        <p:tgtEl>
                                          <p:spTgt spid="63"/>
                                        </p:tgtEl>
                                      </p:cBhvr>
                                    </p:animEffect>
                                  </p:childTnLst>
                                </p:cTn>
                              </p:par>
                              <p:par>
                                <p:cTn id="85" presetID="22" presetClass="entr" presetSubtype="8" repeatCount="2000" fill="hold" grpId="0" nodeType="withEffect">
                                  <p:stCondLst>
                                    <p:cond delay="0"/>
                                  </p:stCondLst>
                                  <p:childTnLst>
                                    <p:set>
                                      <p:cBhvr>
                                        <p:cTn id="86" dur="1" fill="hold">
                                          <p:stCondLst>
                                            <p:cond delay="0"/>
                                          </p:stCondLst>
                                        </p:cTn>
                                        <p:tgtEl>
                                          <p:spTgt spid="64"/>
                                        </p:tgtEl>
                                        <p:attrNameLst>
                                          <p:attrName>style.visibility</p:attrName>
                                        </p:attrNameLst>
                                      </p:cBhvr>
                                      <p:to>
                                        <p:strVal val="visible"/>
                                      </p:to>
                                    </p:set>
                                    <p:animEffect transition="in" filter="wipe(left)">
                                      <p:cBhvr>
                                        <p:cTn id="87" dur="200"/>
                                        <p:tgtEl>
                                          <p:spTgt spid="64"/>
                                        </p:tgtEl>
                                      </p:cBhvr>
                                    </p:animEffect>
                                  </p:childTnLst>
                                </p:cTn>
                              </p:par>
                            </p:childTnLst>
                          </p:cTn>
                        </p:par>
                      </p:childTnLst>
                    </p:cTn>
                  </p:par>
                  <p:par>
                    <p:cTn id="88" fill="hold">
                      <p:stCondLst>
                        <p:cond delay="indefinite"/>
                      </p:stCondLst>
                      <p:childTnLst>
                        <p:par>
                          <p:cTn id="89" fill="hold">
                            <p:stCondLst>
                              <p:cond delay="0"/>
                            </p:stCondLst>
                            <p:childTnLst>
                              <p:par>
                                <p:cTn id="90" presetID="47" presetClass="entr" presetSubtype="0" fill="hold" grpId="0" nodeType="clickEffect">
                                  <p:stCondLst>
                                    <p:cond delay="0"/>
                                  </p:stCondLst>
                                  <p:childTnLst>
                                    <p:set>
                                      <p:cBhvr>
                                        <p:cTn id="91" dur="1" fill="hold">
                                          <p:stCondLst>
                                            <p:cond delay="0"/>
                                          </p:stCondLst>
                                        </p:cTn>
                                        <p:tgtEl>
                                          <p:spTgt spid="44"/>
                                        </p:tgtEl>
                                        <p:attrNameLst>
                                          <p:attrName>style.visibility</p:attrName>
                                        </p:attrNameLst>
                                      </p:cBhvr>
                                      <p:to>
                                        <p:strVal val="visible"/>
                                      </p:to>
                                    </p:set>
                                    <p:animEffect transition="in" filter="fade">
                                      <p:cBhvr>
                                        <p:cTn id="92" dur="300"/>
                                        <p:tgtEl>
                                          <p:spTgt spid="44"/>
                                        </p:tgtEl>
                                      </p:cBhvr>
                                    </p:animEffect>
                                    <p:anim calcmode="lin" valueType="num">
                                      <p:cBhvr>
                                        <p:cTn id="93" dur="300" fill="hold"/>
                                        <p:tgtEl>
                                          <p:spTgt spid="44"/>
                                        </p:tgtEl>
                                        <p:attrNameLst>
                                          <p:attrName>ppt_x</p:attrName>
                                        </p:attrNameLst>
                                      </p:cBhvr>
                                      <p:tavLst>
                                        <p:tav tm="0">
                                          <p:val>
                                            <p:strVal val="#ppt_x"/>
                                          </p:val>
                                        </p:tav>
                                        <p:tav tm="100000">
                                          <p:val>
                                            <p:strVal val="#ppt_x"/>
                                          </p:val>
                                        </p:tav>
                                      </p:tavLst>
                                    </p:anim>
                                    <p:anim calcmode="lin" valueType="num">
                                      <p:cBhvr>
                                        <p:cTn id="94" dur="3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22" presetClass="entr" presetSubtype="8" repeatCount="2000" fill="hold" grpId="0" nodeType="clickEffect">
                                  <p:stCondLst>
                                    <p:cond delay="0"/>
                                  </p:stCondLst>
                                  <p:childTnLst>
                                    <p:set>
                                      <p:cBhvr>
                                        <p:cTn id="98" dur="1" fill="hold">
                                          <p:stCondLst>
                                            <p:cond delay="0"/>
                                          </p:stCondLst>
                                        </p:cTn>
                                        <p:tgtEl>
                                          <p:spTgt spid="66"/>
                                        </p:tgtEl>
                                        <p:attrNameLst>
                                          <p:attrName>style.visibility</p:attrName>
                                        </p:attrNameLst>
                                      </p:cBhvr>
                                      <p:to>
                                        <p:strVal val="visible"/>
                                      </p:to>
                                    </p:set>
                                    <p:animEffect transition="in" filter="wipe(left)">
                                      <p:cBhvr>
                                        <p:cTn id="99" dur="200"/>
                                        <p:tgtEl>
                                          <p:spTgt spid="66"/>
                                        </p:tgtEl>
                                      </p:cBhvr>
                                    </p:animEffect>
                                  </p:childTnLst>
                                </p:cTn>
                              </p:par>
                              <p:par>
                                <p:cTn id="100" presetID="22" presetClass="entr" presetSubtype="8" repeatCount="2000" fill="hold" grpId="0" nodeType="withEffect">
                                  <p:stCondLst>
                                    <p:cond delay="0"/>
                                  </p:stCondLst>
                                  <p:childTnLst>
                                    <p:set>
                                      <p:cBhvr>
                                        <p:cTn id="101" dur="1" fill="hold">
                                          <p:stCondLst>
                                            <p:cond delay="0"/>
                                          </p:stCondLst>
                                        </p:cTn>
                                        <p:tgtEl>
                                          <p:spTgt spid="67"/>
                                        </p:tgtEl>
                                        <p:attrNameLst>
                                          <p:attrName>style.visibility</p:attrName>
                                        </p:attrNameLst>
                                      </p:cBhvr>
                                      <p:to>
                                        <p:strVal val="visible"/>
                                      </p:to>
                                    </p:set>
                                    <p:animEffect transition="in" filter="wipe(left)">
                                      <p:cBhvr>
                                        <p:cTn id="102" dur="2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P spid="50" grpId="0" animBg="1"/>
      <p:bldP spid="51" grpId="0"/>
      <p:bldP spid="25" grpId="0"/>
      <p:bldP spid="55" grpId="0" animBg="1"/>
      <p:bldP spid="56" grpId="0"/>
      <p:bldP spid="33" grpId="0"/>
      <p:bldP spid="60" grpId="0" animBg="1"/>
      <p:bldP spid="61" grpId="0"/>
      <p:bldP spid="39" grpId="0"/>
      <p:bldP spid="63" grpId="0"/>
      <p:bldP spid="44" grpId="0"/>
      <p:bldP spid="66" grpId="0"/>
      <p:bldP spid="67" grpId="0" animBg="1"/>
      <p:bldP spid="6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der Folie"/>
          <p:cNvSpPr>
            <a:spLocks noGrp="1"/>
          </p:cNvSpPr>
          <p:nvPr>
            <p:ph type="ctrTitle" idx="4294967295"/>
          </p:nvPr>
        </p:nvSpPr>
        <p:spPr>
          <a:xfrm>
            <a:off x="0" y="-4254500"/>
            <a:ext cx="24479250" cy="3000375"/>
          </a:xfrm>
          <a:prstGeom prst="rect">
            <a:avLst/>
          </a:prstGeom>
        </p:spPr>
        <p:txBody>
          <a:bodyPr>
            <a:noAutofit/>
          </a:bodyPr>
          <a:lstStyle/>
          <a:p>
            <a:pPr algn="l"/>
            <a:r>
              <a:rPr lang="de-DE" sz="12000" dirty="0">
                <a:solidFill>
                  <a:schemeClr val="bg1"/>
                </a:solidFill>
                <a:latin typeface="Bahnschrift bold" panose="020B0502040204020203" pitchFamily="34" charset="0"/>
              </a:rPr>
              <a:t>Die 24 Amtssprachen der EU</a:t>
            </a:r>
            <a:endParaRPr lang="en-150" sz="12000" dirty="0">
              <a:solidFill>
                <a:schemeClr val="bg1"/>
              </a:solidFill>
              <a:latin typeface="Bahnschrift bold" panose="020B0502040204020203" pitchFamily="34" charset="0"/>
            </a:endParaRPr>
          </a:p>
        </p:txBody>
      </p:sp>
      <p:sp>
        <p:nvSpPr>
          <p:cNvPr id="3" name="Titel">
            <a:extLst>
              <a:ext uri="{FF2B5EF4-FFF2-40B4-BE49-F238E27FC236}">
                <a16:creationId xmlns:a16="http://schemas.microsoft.com/office/drawing/2014/main" id="{CDD08A4A-60C1-6263-E77D-FF5722E78795}"/>
              </a:ext>
            </a:extLst>
          </p:cNvPr>
          <p:cNvSpPr txBox="1">
            <a:spLocks/>
          </p:cNvSpPr>
          <p:nvPr/>
        </p:nvSpPr>
        <p:spPr>
          <a:xfrm>
            <a:off x="470841" y="4877859"/>
            <a:ext cx="9877149" cy="2999152"/>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de-DE" sz="12000" dirty="0">
                <a:solidFill>
                  <a:schemeClr val="bg1"/>
                </a:solidFill>
                <a:latin typeface="Bahnschrift bold" panose="020B0502040204020203" pitchFamily="34" charset="0"/>
              </a:rPr>
              <a:t>Ein Europa der Menschen</a:t>
            </a:r>
          </a:p>
        </p:txBody>
      </p:sp>
      <p:sp>
        <p:nvSpPr>
          <p:cNvPr id="8" name="Untertitel"/>
          <p:cNvSpPr/>
          <p:nvPr/>
        </p:nvSpPr>
        <p:spPr>
          <a:xfrm>
            <a:off x="449070" y="8168122"/>
            <a:ext cx="8277835" cy="1200329"/>
          </a:xfrm>
          <a:prstGeom prst="rect">
            <a:avLst/>
          </a:prstGeom>
        </p:spPr>
        <p:txBody>
          <a:bodyPr wrap="square">
            <a:spAutoFit/>
          </a:bodyPr>
          <a:lstStyle/>
          <a:p>
            <a:r>
              <a:rPr lang="de-DE" sz="7200" dirty="0">
                <a:solidFill>
                  <a:srgbClr val="243C7C"/>
                </a:solidFill>
                <a:latin typeface="Bahnschrift bold" panose="020B0502040204020203" pitchFamily="34" charset="0"/>
              </a:rPr>
              <a:t>24 Amtssprachen</a:t>
            </a:r>
            <a:endParaRPr lang="de-DE" sz="7200" dirty="0">
              <a:solidFill>
                <a:srgbClr val="243C7C"/>
              </a:solidFill>
              <a:latin typeface="Bahnschrift SemiLight SemiConde" panose="020B0502040204020203" pitchFamily="34" charset="0"/>
            </a:endParaRPr>
          </a:p>
        </p:txBody>
      </p:sp>
      <p:sp>
        <p:nvSpPr>
          <p:cNvPr id="9" name="Link"/>
          <p:cNvSpPr/>
          <p:nvPr/>
        </p:nvSpPr>
        <p:spPr>
          <a:xfrm>
            <a:off x="449070" y="11563168"/>
            <a:ext cx="3441968" cy="369332"/>
          </a:xfrm>
          <a:prstGeom prst="rect">
            <a:avLst/>
          </a:prstGeom>
        </p:spPr>
        <p:txBody>
          <a:bodyPr wrap="none">
            <a:spAutoFit/>
          </a:bodyPr>
          <a:lstStyle/>
          <a:p>
            <a:r>
              <a:rPr lang="de-DE" u="sng" dirty="0">
                <a:solidFill>
                  <a:srgbClr val="243C7C"/>
                </a:solidFill>
                <a:latin typeface="Bahnschrift SemiBold" panose="020B0502040204020203" pitchFamily="34" charset="0"/>
              </a:rPr>
              <a:t>So klingen die Sprachen der EU</a:t>
            </a:r>
          </a:p>
        </p:txBody>
      </p:sp>
      <p:pic>
        <p:nvPicPr>
          <p:cNvPr id="4" name="Abbildung mit zwei Personen: auf der linken Seite ein Mädchen und auf der rechten Seite ein Junge, die sich über die EU-Sprachen unterhalten. Sprechblasen beinhalten die Fragen und Antworten:" descr="A girl on the left and a boy on the right in conversation, asking each other questions about EU languages and answering in turn. The questions and answers appear in speech bubbles and are as follow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2" y="0"/>
            <a:ext cx="24478368" cy="13679980"/>
          </a:xfrm>
          <a:prstGeom prst="rect">
            <a:avLst/>
          </a:prstGeom>
        </p:spPr>
      </p:pic>
      <p:grpSp>
        <p:nvGrpSpPr>
          <p:cNvPr id="20" name="Frage 1" descr="Kannst du neben deiner eigenen Sprache fünf weitere nennen, die in der EU gesprochen werden?"/>
          <p:cNvGrpSpPr/>
          <p:nvPr/>
        </p:nvGrpSpPr>
        <p:grpSpPr>
          <a:xfrm>
            <a:off x="834938" y="-240631"/>
            <a:ext cx="23793694" cy="13792702"/>
            <a:chOff x="834938" y="-240631"/>
            <a:chExt cx="23793694" cy="13792702"/>
          </a:xfrm>
        </p:grpSpPr>
        <p:pic>
          <p:nvPicPr>
            <p:cNvPr id="17" name="bubble"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240631"/>
              <a:ext cx="23793694" cy="13792702"/>
            </a:xfrm>
            <a:prstGeom prst="rect">
              <a:avLst/>
            </a:prstGeom>
          </p:spPr>
        </p:pic>
        <p:sp>
          <p:nvSpPr>
            <p:cNvPr id="19" name="speech-bubble"/>
            <p:cNvSpPr/>
            <p:nvPr/>
          </p:nvSpPr>
          <p:spPr>
            <a:xfrm>
              <a:off x="14871174" y="1938593"/>
              <a:ext cx="4739085" cy="2939266"/>
            </a:xfrm>
            <a:prstGeom prst="rect">
              <a:avLst/>
            </a:prstGeom>
          </p:spPr>
          <p:txBody>
            <a:bodyPr wrap="square">
              <a:spAutoFit/>
            </a:bodyPr>
            <a:lstStyle/>
            <a:p>
              <a:r>
                <a:rPr lang="de-DE" sz="3700" dirty="0">
                  <a:latin typeface="Bahnschrift SemiBold SemiConden" panose="020B0502040204020203" pitchFamily="34" charset="0"/>
                </a:rPr>
                <a:t>Kannst du neben deiner eigenen Sprache fünf weitere nennen, die in der EU gesprochen werden? </a:t>
              </a:r>
            </a:p>
          </p:txBody>
        </p:sp>
      </p:grpSp>
      <p:grpSp>
        <p:nvGrpSpPr>
          <p:cNvPr id="31" name="Antwort 1" descr="Schwedisch, Slowakisch, Slowenisch, Spanisch, Tschechisch"/>
          <p:cNvGrpSpPr/>
          <p:nvPr/>
        </p:nvGrpSpPr>
        <p:grpSpPr>
          <a:xfrm>
            <a:off x="742361" y="-49110"/>
            <a:ext cx="23106822" cy="12997588"/>
            <a:chOff x="742361" y="-49110"/>
            <a:chExt cx="23106822" cy="12997588"/>
          </a:xfrm>
        </p:grpSpPr>
        <p:pic>
          <p:nvPicPr>
            <p:cNvPr id="22" name="bubble" title="speech bubb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361" y="-49110"/>
              <a:ext cx="23106822" cy="12997588"/>
            </a:xfrm>
            <a:prstGeom prst="rect">
              <a:avLst/>
            </a:prstGeom>
          </p:spPr>
        </p:pic>
        <p:sp>
          <p:nvSpPr>
            <p:cNvPr id="29" name="speech-bubble"/>
            <p:cNvSpPr/>
            <p:nvPr/>
          </p:nvSpPr>
          <p:spPr>
            <a:xfrm>
              <a:off x="14871173" y="7077571"/>
              <a:ext cx="4739085" cy="1985159"/>
            </a:xfrm>
            <a:prstGeom prst="rect">
              <a:avLst/>
            </a:prstGeom>
          </p:spPr>
          <p:txBody>
            <a:bodyPr wrap="square">
              <a:spAutoFit/>
            </a:bodyPr>
            <a:lstStyle/>
            <a:p>
              <a:r>
                <a:rPr lang="de-DE" sz="4100" dirty="0">
                  <a:latin typeface="Bahnschrift SemiBold Condensed" panose="020B0502040204020203" pitchFamily="34" charset="0"/>
                </a:rPr>
                <a:t>Schwedisch, Slowakisch, Slowenisch, Spanisch, Tschechisch</a:t>
              </a:r>
            </a:p>
          </p:txBody>
        </p:sp>
      </p:grpSp>
      <p:grpSp>
        <p:nvGrpSpPr>
          <p:cNvPr id="48" name="Frage 2" descr="Kannst du die drei Alphabete nennen, die in der EU verwendet werden?"/>
          <p:cNvGrpSpPr/>
          <p:nvPr/>
        </p:nvGrpSpPr>
        <p:grpSpPr>
          <a:xfrm>
            <a:off x="746173" y="-45109"/>
            <a:ext cx="23106822" cy="12997588"/>
            <a:chOff x="742361" y="-17026"/>
            <a:chExt cx="23106822" cy="12997588"/>
          </a:xfrm>
        </p:grpSpPr>
        <p:pic>
          <p:nvPicPr>
            <p:cNvPr id="49" name="bubble" title="speech bubb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361" y="-17026"/>
              <a:ext cx="23106822" cy="12997588"/>
            </a:xfrm>
            <a:prstGeom prst="rect">
              <a:avLst/>
            </a:prstGeom>
          </p:spPr>
        </p:pic>
        <p:sp>
          <p:nvSpPr>
            <p:cNvPr id="50" name="text-bubble"/>
            <p:cNvSpPr/>
            <p:nvPr/>
          </p:nvSpPr>
          <p:spPr>
            <a:xfrm>
              <a:off x="14806579" y="7129083"/>
              <a:ext cx="4669239" cy="1892826"/>
            </a:xfrm>
            <a:prstGeom prst="rect">
              <a:avLst/>
            </a:prstGeom>
          </p:spPr>
          <p:txBody>
            <a:bodyPr wrap="square">
              <a:spAutoFit/>
            </a:bodyPr>
            <a:lstStyle/>
            <a:p>
              <a:r>
                <a:rPr lang="de-DE" sz="3900" dirty="0">
                  <a:latin typeface="Bahnschrift SemiBold Condensed" panose="020B0502040204020203" pitchFamily="34" charset="0"/>
                </a:rPr>
                <a:t>Kannst du die drei Alphabete nennen, die in der EU verwendet werden?</a:t>
              </a:r>
              <a:endParaRPr lang="en-150" sz="3900" dirty="0">
                <a:latin typeface="Bahnschrift SemiBold Condensed" panose="020B0502040204020203" pitchFamily="34" charset="0"/>
              </a:endParaRPr>
            </a:p>
          </p:txBody>
        </p:sp>
      </p:grpSp>
      <p:grpSp>
        <p:nvGrpSpPr>
          <p:cNvPr id="43" name="Antwort 2" descr="Latein, Kyrillisch und Griechisch."/>
          <p:cNvGrpSpPr/>
          <p:nvPr/>
        </p:nvGrpSpPr>
        <p:grpSpPr>
          <a:xfrm>
            <a:off x="872026" y="-240631"/>
            <a:ext cx="23756606" cy="13920119"/>
            <a:chOff x="2486526" y="128337"/>
            <a:chExt cx="21483747" cy="12453674"/>
          </a:xfrm>
        </p:grpSpPr>
        <p:pic>
          <p:nvPicPr>
            <p:cNvPr id="55" name="bubble"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86526" y="128337"/>
              <a:ext cx="21483747" cy="12453674"/>
            </a:xfrm>
            <a:prstGeom prst="rect">
              <a:avLst/>
            </a:prstGeom>
          </p:spPr>
        </p:pic>
        <p:sp>
          <p:nvSpPr>
            <p:cNvPr id="56" name="speech-bubble"/>
            <p:cNvSpPr/>
            <p:nvPr/>
          </p:nvSpPr>
          <p:spPr>
            <a:xfrm>
              <a:off x="15408797" y="2683861"/>
              <a:ext cx="3760766" cy="1211554"/>
            </a:xfrm>
            <a:prstGeom prst="rect">
              <a:avLst/>
            </a:prstGeom>
          </p:spPr>
          <p:txBody>
            <a:bodyPr wrap="square">
              <a:spAutoFit/>
            </a:bodyPr>
            <a:lstStyle/>
            <a:p>
              <a:r>
                <a:rPr lang="de-DE" sz="4100" dirty="0">
                  <a:latin typeface="Bahnschrift SemiBold SemiConden" panose="020B0502040204020203" pitchFamily="34" charset="0"/>
                </a:rPr>
                <a:t>Latein, Kyrillisch und Griechisch.</a:t>
              </a:r>
            </a:p>
          </p:txBody>
        </p:sp>
      </p:grpSp>
      <p:sp>
        <p:nvSpPr>
          <p:cNvPr id="21" name="Footer">
            <a:extLst>
              <a:ext uri="{C183D7F6-B498-43B3-948B-1728B52AA6E4}">
                <adec:decorative xmlns:adec="http://schemas.microsoft.com/office/drawing/2017/decorative" val="1"/>
              </a:ext>
            </a:extLst>
          </p:cNvPr>
          <p:cNvSpPr/>
          <p:nvPr/>
        </p:nvSpPr>
        <p:spPr>
          <a:xfrm>
            <a:off x="0" y="12530328"/>
            <a:ext cx="24479250" cy="12253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150" dirty="0">
              <a:solidFill>
                <a:schemeClr val="bg1"/>
              </a:solidFill>
            </a:endParaRPr>
          </a:p>
        </p:txBody>
      </p:sp>
      <p:pic>
        <p:nvPicPr>
          <p:cNvPr id="23" name="eu flag">
            <a:extLs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23019996" y="12768071"/>
            <a:ext cx="1124811" cy="750191"/>
          </a:xfrm>
          <a:prstGeom prst="rect">
            <a:avLst/>
          </a:prstGeom>
        </p:spPr>
      </p:pic>
    </p:spTree>
    <p:extLst>
      <p:ext uri="{BB962C8B-B14F-4D97-AF65-F5344CB8AC3E}">
        <p14:creationId xmlns:p14="http://schemas.microsoft.com/office/powerpoint/2010/main" val="6699327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300"/>
                                        <p:tgtEl>
                                          <p:spTgt spid="3"/>
                                        </p:tgtEl>
                                      </p:cBhvr>
                                    </p:animEffect>
                                  </p:childTnLst>
                                </p:cTn>
                              </p:par>
                            </p:childTnLst>
                          </p:cTn>
                        </p:par>
                        <p:par>
                          <p:cTn id="8" fill="hold">
                            <p:stCondLst>
                              <p:cond delay="300"/>
                            </p:stCondLst>
                            <p:childTnLst>
                              <p:par>
                                <p:cTn id="9" presetID="47"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300"/>
                                        <p:tgtEl>
                                          <p:spTgt spid="8"/>
                                        </p:tgtEl>
                                      </p:cBhvr>
                                    </p:animEffect>
                                    <p:anim calcmode="lin" valueType="num">
                                      <p:cBhvr>
                                        <p:cTn id="12" dur="300" fill="hold"/>
                                        <p:tgtEl>
                                          <p:spTgt spid="8"/>
                                        </p:tgtEl>
                                        <p:attrNameLst>
                                          <p:attrName>ppt_x</p:attrName>
                                        </p:attrNameLst>
                                      </p:cBhvr>
                                      <p:tavLst>
                                        <p:tav tm="0">
                                          <p:val>
                                            <p:strVal val="#ppt_x"/>
                                          </p:val>
                                        </p:tav>
                                        <p:tav tm="100000">
                                          <p:val>
                                            <p:strVal val="#ppt_x"/>
                                          </p:val>
                                        </p:tav>
                                      </p:tavLst>
                                    </p:anim>
                                    <p:anim calcmode="lin" valueType="num">
                                      <p:cBhvr>
                                        <p:cTn id="13" dur="3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600"/>
                            </p:stCondLst>
                            <p:childTnLst>
                              <p:par>
                                <p:cTn id="15" presetID="10"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300"/>
                                        <p:tgtEl>
                                          <p:spTgt spid="9"/>
                                        </p:tgtEl>
                                      </p:cBhvr>
                                    </p:animEffect>
                                  </p:childTnLst>
                                </p:cTn>
                              </p:par>
                            </p:childTnLst>
                          </p:cTn>
                        </p:par>
                        <p:par>
                          <p:cTn id="18" fill="hold">
                            <p:stCondLst>
                              <p:cond delay="900"/>
                            </p:stCondLst>
                            <p:childTnLst>
                              <p:par>
                                <p:cTn id="19" presetID="10" presetClass="entr" presetSubtype="0" fill="hold" nodeType="afterEffect">
                                  <p:stCondLst>
                                    <p:cond delay="0"/>
                                  </p:stCondLst>
                                  <p:iterate type="lt">
                                    <p:tmPct val="0"/>
                                  </p:iterate>
                                  <p:childTnLst>
                                    <p:set>
                                      <p:cBhvr>
                                        <p:cTn id="20" dur="1" fill="hold">
                                          <p:stCondLst>
                                            <p:cond delay="0"/>
                                          </p:stCondLst>
                                        </p:cTn>
                                        <p:tgtEl>
                                          <p:spTgt spid="23"/>
                                        </p:tgtEl>
                                        <p:attrNameLst>
                                          <p:attrName>style.visibility</p:attrName>
                                        </p:attrNameLst>
                                      </p:cBhvr>
                                      <p:to>
                                        <p:strVal val="visible"/>
                                      </p:to>
                                    </p:set>
                                    <p:animEffect transition="in" filter="fade">
                                      <p:cBhvr>
                                        <p:cTn id="21" dur="500"/>
                                        <p:tgtEl>
                                          <p:spTgt spid="23"/>
                                        </p:tgtEl>
                                      </p:cBhvr>
                                    </p:animEffect>
                                  </p:childTnLst>
                                </p:cTn>
                              </p:par>
                              <p:par>
                                <p:cTn id="22" presetID="26" presetClass="emph" presetSubtype="0" fill="hold" nodeType="withEffect">
                                  <p:stCondLst>
                                    <p:cond delay="0"/>
                                  </p:stCondLst>
                                  <p:iterate type="lt">
                                    <p:tmPct val="0"/>
                                  </p:iterate>
                                  <p:childTnLst>
                                    <p:animEffect transition="out" filter="fade">
                                      <p:cBhvr>
                                        <p:cTn id="23" dur="500" tmFilter="0, 0; .2, .5; .8, .5; 1, 0"/>
                                        <p:tgtEl>
                                          <p:spTgt spid="23"/>
                                        </p:tgtEl>
                                      </p:cBhvr>
                                    </p:animEffect>
                                    <p:animScale>
                                      <p:cBhvr>
                                        <p:cTn id="24" dur="250" autoRev="1" fill="hold"/>
                                        <p:tgtEl>
                                          <p:spTgt spid="23"/>
                                        </p:tgtEl>
                                      </p:cBhvr>
                                      <p:by x="105000" y="105000"/>
                                    </p:animScale>
                                  </p:childTnLst>
                                </p:cTn>
                              </p:par>
                            </p:childTnLst>
                          </p:cTn>
                        </p:par>
                        <p:par>
                          <p:cTn id="25" fill="hold">
                            <p:stCondLst>
                              <p:cond delay="1400"/>
                            </p:stCondLst>
                            <p:childTnLst>
                              <p:par>
                                <p:cTn id="26" presetID="10" presetClass="entr" presetSubtype="0"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subTnLst>
                                    <p:set>
                                      <p:cBhvr override="childStyle">
                                        <p:cTn dur="1" fill="hold" display="0" masterRel="nextClick" afterEffect="1"/>
                                        <p:tgtEl>
                                          <p:spTgt spid="20"/>
                                        </p:tgtEl>
                                        <p:attrNameLst>
                                          <p:attrName>style.visibility</p:attrName>
                                        </p:attrNameLst>
                                      </p:cBhvr>
                                      <p:to>
                                        <p:strVal val="hidden"/>
                                      </p:to>
                                    </p:set>
                                  </p:sub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500"/>
                                        <p:tgtEl>
                                          <p:spTgt spid="31"/>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fade">
                                      <p:cBhvr>
                                        <p:cTn id="38" dur="500"/>
                                        <p:tgtEl>
                                          <p:spTgt spid="48"/>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fade">
                                      <p:cBhvr>
                                        <p:cTn id="4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advAuto="1000"/>
      <p:bldP spid="9" grpId="0"/>
      <p:bldP spid="2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der Folie"/>
          <p:cNvSpPr>
            <a:spLocks noGrp="1"/>
          </p:cNvSpPr>
          <p:nvPr>
            <p:ph type="ctrTitle" idx="4294967295"/>
          </p:nvPr>
        </p:nvSpPr>
        <p:spPr>
          <a:xfrm>
            <a:off x="0" y="-4560168"/>
            <a:ext cx="24479250" cy="2375768"/>
          </a:xfrm>
          <a:prstGeom prst="rect">
            <a:avLst/>
          </a:prstGeom>
        </p:spPr>
        <p:txBody>
          <a:bodyPr>
            <a:noAutofit/>
          </a:bodyPr>
          <a:lstStyle/>
          <a:p>
            <a:pPr algn="l"/>
            <a:r>
              <a:rPr lang="de-DE" sz="12000" dirty="0">
                <a:solidFill>
                  <a:schemeClr val="bg1"/>
                </a:solidFill>
                <a:latin typeface="Bahnschrift bold" panose="020B0502040204020203" pitchFamily="34" charset="0"/>
              </a:rPr>
              <a:t>Die Pioniere der EU</a:t>
            </a:r>
          </a:p>
        </p:txBody>
      </p:sp>
      <p:sp>
        <p:nvSpPr>
          <p:cNvPr id="17" name="Slide category">
            <a:extLst>
              <a:ext uri="{C183D7F6-B498-43B3-948B-1728B52AA6E4}">
                <adec:decorative xmlns:adec="http://schemas.microsoft.com/office/drawing/2017/decorative" val="1"/>
              </a:ext>
            </a:extLst>
          </p:cNvPr>
          <p:cNvSpPr txBox="1"/>
          <p:nvPr/>
        </p:nvSpPr>
        <p:spPr>
          <a:xfrm>
            <a:off x="1452560" y="1907671"/>
            <a:ext cx="1678960" cy="707886"/>
          </a:xfrm>
          <a:prstGeom prst="rect">
            <a:avLst/>
          </a:prstGeom>
          <a:noFill/>
        </p:spPr>
        <p:txBody>
          <a:bodyPr wrap="square" rtlCol="0">
            <a:spAutoFit/>
          </a:bodyPr>
          <a:lstStyle/>
          <a:p>
            <a:r>
              <a:rPr lang="de-DE" sz="4000" dirty="0">
                <a:solidFill>
                  <a:srgbClr val="F3CA57"/>
                </a:solidFill>
                <a:latin typeface="Bahnschrift Condensed" panose="020B0502040204020203" pitchFamily="34" charset="0"/>
              </a:rPr>
              <a:t>Pioniere</a:t>
            </a:r>
          </a:p>
        </p:txBody>
      </p:sp>
      <p:pic>
        <p:nvPicPr>
          <p:cNvPr id="13" name="Abbildung 1" descr="Simone Veil sitzt vor Mikrofonen und blickt leicht zur Seit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67942" y="-1"/>
            <a:ext cx="12611308" cy="13757791"/>
          </a:xfrm>
          <a:prstGeom prst="rect">
            <a:avLst/>
          </a:prstGeom>
        </p:spPr>
      </p:pic>
      <p:sp>
        <p:nvSpPr>
          <p:cNvPr id="10" name="Titel 1 Veil">
            <a:extLst>
              <a:ext uri="{FF2B5EF4-FFF2-40B4-BE49-F238E27FC236}">
                <a16:creationId xmlns:a16="http://schemas.microsoft.com/office/drawing/2014/main" id="{0E59E337-3F73-937E-AA4F-6990C424CB6E}"/>
              </a:ext>
            </a:extLst>
          </p:cNvPr>
          <p:cNvSpPr txBox="1">
            <a:spLocks/>
          </p:cNvSpPr>
          <p:nvPr/>
        </p:nvSpPr>
        <p:spPr>
          <a:xfrm>
            <a:off x="535010" y="5202800"/>
            <a:ext cx="9644246" cy="1751644"/>
          </a:xfrm>
          <a:prstGeom prst="rect">
            <a:avLst/>
          </a:prstGeom>
          <a:solidFill>
            <a:srgbClr val="17559E"/>
          </a:solidFill>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de-DE" sz="12000" dirty="0">
                <a:solidFill>
                  <a:schemeClr val="bg1"/>
                </a:solidFill>
                <a:latin typeface="Bahnschrift bold" panose="020B0502040204020203" pitchFamily="34" charset="0"/>
              </a:rPr>
              <a:t>Simone Veil</a:t>
            </a:r>
          </a:p>
        </p:txBody>
      </p:sp>
      <p:sp>
        <p:nvSpPr>
          <p:cNvPr id="9" name="Text 1 Veil"/>
          <p:cNvSpPr/>
          <p:nvPr/>
        </p:nvSpPr>
        <p:spPr>
          <a:xfrm>
            <a:off x="658427" y="7491855"/>
            <a:ext cx="8517547" cy="1077218"/>
          </a:xfrm>
          <a:prstGeom prst="rect">
            <a:avLst/>
          </a:prstGeom>
          <a:solidFill>
            <a:srgbClr val="17559E"/>
          </a:solidFill>
        </p:spPr>
        <p:txBody>
          <a:bodyPr wrap="square">
            <a:spAutoFit/>
          </a:bodyPr>
          <a:lstStyle/>
          <a:p>
            <a:r>
              <a:rPr lang="de-DE" sz="3200" dirty="0">
                <a:solidFill>
                  <a:srgbClr val="F3CA57"/>
                </a:solidFill>
                <a:latin typeface="Bahnschrift SemiBold" panose="020B0502040204020203" pitchFamily="34" charset="0"/>
              </a:rPr>
              <a:t>Holocaust-Überlebende und erste Präsidentin des Europäischen Parlaments</a:t>
            </a:r>
          </a:p>
        </p:txBody>
      </p:sp>
      <p:pic>
        <p:nvPicPr>
          <p:cNvPr id="14" name="Abbildung 2" descr="Jean Monnet blickt leicht zur Seit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57139" y="-11785"/>
            <a:ext cx="12622111" cy="13769576"/>
          </a:xfrm>
          <a:prstGeom prst="rect">
            <a:avLst/>
          </a:prstGeom>
        </p:spPr>
      </p:pic>
      <p:sp>
        <p:nvSpPr>
          <p:cNvPr id="4" name="Titel 2 Monnet"/>
          <p:cNvSpPr txBox="1">
            <a:spLocks/>
          </p:cNvSpPr>
          <p:nvPr/>
        </p:nvSpPr>
        <p:spPr>
          <a:xfrm>
            <a:off x="725853" y="5087306"/>
            <a:ext cx="9336615" cy="1751644"/>
          </a:xfrm>
          <a:prstGeom prst="rect">
            <a:avLst/>
          </a:prstGeom>
          <a:solidFill>
            <a:srgbClr val="17559E"/>
          </a:solidFill>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de-DE" sz="12000" dirty="0">
                <a:solidFill>
                  <a:schemeClr val="bg1"/>
                </a:solidFill>
                <a:latin typeface="Bahnschrift bold" panose="020B0502040204020203" pitchFamily="34" charset="0"/>
              </a:rPr>
              <a:t>Jean Monnet</a:t>
            </a:r>
          </a:p>
        </p:txBody>
      </p:sp>
      <p:sp>
        <p:nvSpPr>
          <p:cNvPr id="3" name="Text 2 Monnet"/>
          <p:cNvSpPr/>
          <p:nvPr/>
        </p:nvSpPr>
        <p:spPr>
          <a:xfrm>
            <a:off x="725853" y="7055879"/>
            <a:ext cx="8517547" cy="1077218"/>
          </a:xfrm>
          <a:prstGeom prst="rect">
            <a:avLst/>
          </a:prstGeom>
          <a:solidFill>
            <a:srgbClr val="17559E"/>
          </a:solidFill>
        </p:spPr>
        <p:txBody>
          <a:bodyPr wrap="square">
            <a:spAutoFit/>
          </a:bodyPr>
          <a:lstStyle/>
          <a:p>
            <a:r>
              <a:rPr lang="de-DE" sz="3200" dirty="0">
                <a:solidFill>
                  <a:srgbClr val="F3CA57"/>
                </a:solidFill>
                <a:latin typeface="Bahnschrift SemiBold" panose="020B0502040204020203" pitchFamily="34" charset="0"/>
              </a:rPr>
              <a:t>Treibende Kraft für die Gründung der Europäischen Union </a:t>
            </a:r>
          </a:p>
        </p:txBody>
      </p:sp>
      <p:pic>
        <p:nvPicPr>
          <p:cNvPr id="11" name="Abbildung 3" descr="Ursula Hirschmann blickt in die Kamera."/>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62752" y="-29309"/>
            <a:ext cx="12616498" cy="13763453"/>
          </a:xfrm>
          <a:prstGeom prst="rect">
            <a:avLst/>
          </a:prstGeom>
        </p:spPr>
      </p:pic>
      <p:sp>
        <p:nvSpPr>
          <p:cNvPr id="6" name="Titel 3 Hirschmann"/>
          <p:cNvSpPr txBox="1">
            <a:spLocks/>
          </p:cNvSpPr>
          <p:nvPr/>
        </p:nvSpPr>
        <p:spPr>
          <a:xfrm>
            <a:off x="502353" y="4735281"/>
            <a:ext cx="9336615" cy="3264187"/>
          </a:xfrm>
          <a:prstGeom prst="rect">
            <a:avLst/>
          </a:prstGeom>
          <a:solidFill>
            <a:srgbClr val="17559E"/>
          </a:solidFill>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de-DE" sz="12000" dirty="0">
                <a:solidFill>
                  <a:schemeClr val="bg1"/>
                </a:solidFill>
                <a:latin typeface="Bahnschrift bold" panose="020B0502040204020203" pitchFamily="34" charset="0"/>
              </a:rPr>
              <a:t>Ursula</a:t>
            </a:r>
          </a:p>
          <a:p>
            <a:pPr algn="l"/>
            <a:r>
              <a:rPr lang="de-DE" sz="12000" dirty="0">
                <a:solidFill>
                  <a:schemeClr val="bg1"/>
                </a:solidFill>
                <a:latin typeface="Bahnschrift bold" panose="020B0502040204020203" pitchFamily="34" charset="0"/>
              </a:rPr>
              <a:t>Hirschmann</a:t>
            </a:r>
          </a:p>
        </p:txBody>
      </p:sp>
      <p:sp>
        <p:nvSpPr>
          <p:cNvPr id="5" name="Text 3 Hirschmann"/>
          <p:cNvSpPr/>
          <p:nvPr/>
        </p:nvSpPr>
        <p:spPr>
          <a:xfrm>
            <a:off x="647542" y="7904962"/>
            <a:ext cx="8517547" cy="1077218"/>
          </a:xfrm>
          <a:prstGeom prst="rect">
            <a:avLst/>
          </a:prstGeom>
          <a:solidFill>
            <a:srgbClr val="17559E"/>
          </a:solidFill>
        </p:spPr>
        <p:txBody>
          <a:bodyPr wrap="square">
            <a:spAutoFit/>
          </a:bodyPr>
          <a:lstStyle/>
          <a:p>
            <a:r>
              <a:rPr lang="de-DE" sz="3200" dirty="0">
                <a:solidFill>
                  <a:srgbClr val="F3CA57"/>
                </a:solidFill>
                <a:latin typeface="Bahnschrift SemiBold" panose="020B0502040204020203" pitchFamily="34" charset="0"/>
              </a:rPr>
              <a:t>Antifaschistin und europäische Föderalistin der ersten Stunde </a:t>
            </a:r>
          </a:p>
        </p:txBody>
      </p:sp>
      <p:pic>
        <p:nvPicPr>
          <p:cNvPr id="12" name="Abbildung 4" descr="Robert Schuman sitzt, blickt in die Kamera und hält ein Dokument."/>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846989" y="-24507"/>
            <a:ext cx="12611306" cy="13757789"/>
          </a:xfrm>
          <a:prstGeom prst="rect">
            <a:avLst/>
          </a:prstGeom>
        </p:spPr>
      </p:pic>
      <p:sp>
        <p:nvSpPr>
          <p:cNvPr id="7" name="Titel 4 Schuman"/>
          <p:cNvSpPr txBox="1">
            <a:spLocks/>
          </p:cNvSpPr>
          <p:nvPr/>
        </p:nvSpPr>
        <p:spPr>
          <a:xfrm>
            <a:off x="697097" y="4474031"/>
            <a:ext cx="9336615" cy="3383930"/>
          </a:xfrm>
          <a:prstGeom prst="rect">
            <a:avLst/>
          </a:prstGeom>
          <a:solidFill>
            <a:srgbClr val="17559E"/>
          </a:solidFill>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de-DE" sz="12000" dirty="0">
                <a:solidFill>
                  <a:schemeClr val="bg1"/>
                </a:solidFill>
                <a:latin typeface="Bahnschrift bold" panose="020B0502040204020203" pitchFamily="34" charset="0"/>
              </a:rPr>
              <a:t>Robert</a:t>
            </a:r>
          </a:p>
          <a:p>
            <a:pPr algn="l"/>
            <a:r>
              <a:rPr lang="de-DE" sz="12000" dirty="0">
                <a:solidFill>
                  <a:schemeClr val="bg1"/>
                </a:solidFill>
                <a:latin typeface="Bahnschrift bold" panose="020B0502040204020203" pitchFamily="34" charset="0"/>
              </a:rPr>
              <a:t>Schuman</a:t>
            </a:r>
          </a:p>
        </p:txBody>
      </p:sp>
      <p:sp>
        <p:nvSpPr>
          <p:cNvPr id="8" name="Text 4 Schuman"/>
          <p:cNvSpPr/>
          <p:nvPr/>
        </p:nvSpPr>
        <p:spPr>
          <a:xfrm>
            <a:off x="697097" y="7950543"/>
            <a:ext cx="8517547" cy="584775"/>
          </a:xfrm>
          <a:prstGeom prst="rect">
            <a:avLst/>
          </a:prstGeom>
          <a:solidFill>
            <a:srgbClr val="17559E"/>
          </a:solidFill>
        </p:spPr>
        <p:txBody>
          <a:bodyPr wrap="square">
            <a:spAutoFit/>
          </a:bodyPr>
          <a:lstStyle/>
          <a:p>
            <a:r>
              <a:rPr lang="de-DE" sz="3200" dirty="0">
                <a:solidFill>
                  <a:srgbClr val="F3CA57"/>
                </a:solidFill>
                <a:latin typeface="Bahnschrift SemiBold" panose="020B0502040204020203" pitchFamily="34" charset="0"/>
              </a:rPr>
              <a:t>Architekt des europäischen Einigungswerks </a:t>
            </a:r>
          </a:p>
        </p:txBody>
      </p:sp>
      <p:sp>
        <p:nvSpPr>
          <p:cNvPr id="15" name="Fußzeile">
            <a:extLst>
              <a:ext uri="{C183D7F6-B498-43B3-948B-1728B52AA6E4}">
                <adec:decorative xmlns:adec="http://schemas.microsoft.com/office/drawing/2017/decorative" val="1"/>
              </a:ext>
            </a:extLst>
          </p:cNvPr>
          <p:cNvSpPr/>
          <p:nvPr/>
        </p:nvSpPr>
        <p:spPr>
          <a:xfrm>
            <a:off x="0" y="12530327"/>
            <a:ext cx="24521262" cy="12274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150" dirty="0">
              <a:solidFill>
                <a:schemeClr val="bg1"/>
              </a:solidFill>
            </a:endParaRPr>
          </a:p>
        </p:txBody>
      </p:sp>
      <p:pic>
        <p:nvPicPr>
          <p:cNvPr id="16" name="Flagge der EU">
            <a:extLst>
              <a:ext uri="{C183D7F6-B498-43B3-948B-1728B52AA6E4}">
                <adec:decorative xmlns:adec="http://schemas.microsoft.com/office/drawing/2017/decorative" val="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23019996" y="12768071"/>
            <a:ext cx="1124811" cy="750191"/>
          </a:xfrm>
          <a:prstGeom prst="rect">
            <a:avLst/>
          </a:prstGeom>
        </p:spPr>
      </p:pic>
    </p:spTree>
    <p:extLst>
      <p:ext uri="{BB962C8B-B14F-4D97-AF65-F5344CB8AC3E}">
        <p14:creationId xmlns:p14="http://schemas.microsoft.com/office/powerpoint/2010/main" val="4789568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vertical)">
                                      <p:cBhvr>
                                        <p:cTn id="7" dur="500"/>
                                        <p:tgtEl>
                                          <p:spTgt spid="1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nodeType="afterEffect">
                                  <p:stCondLst>
                                    <p:cond delay="0"/>
                                  </p:stCondLst>
                                  <p:iterate type="lt">
                                    <p:tmPct val="0"/>
                                  </p:iterate>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26" presetClass="emph" presetSubtype="0" fill="hold" nodeType="withEffect">
                                  <p:stCondLst>
                                    <p:cond delay="0"/>
                                  </p:stCondLst>
                                  <p:iterate type="lt">
                                    <p:tmPct val="0"/>
                                  </p:iterate>
                                  <p:childTnLst>
                                    <p:animEffect transition="out" filter="fade">
                                      <p:cBhvr>
                                        <p:cTn id="17" dur="500" tmFilter="0, 0; .2, .5; .8, .5; 1, 0"/>
                                        <p:tgtEl>
                                          <p:spTgt spid="16"/>
                                        </p:tgtEl>
                                      </p:cBhvr>
                                    </p:animEffect>
                                    <p:animScale>
                                      <p:cBhvr>
                                        <p:cTn id="18" dur="250" autoRev="1" fill="hold"/>
                                        <p:tgtEl>
                                          <p:spTgt spid="16"/>
                                        </p:tgtEl>
                                      </p:cBhvr>
                                      <p:by x="105000" y="105000"/>
                                    </p:animScale>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300"/>
                                        <p:tgtEl>
                                          <p:spTgt spid="10"/>
                                        </p:tgtEl>
                                      </p:cBhvr>
                                    </p:animEffect>
                                  </p:childTnLst>
                                </p:cTn>
                              </p:par>
                            </p:childTnLst>
                          </p:cTn>
                        </p:par>
                        <p:par>
                          <p:cTn id="27" fill="hold">
                            <p:stCondLst>
                              <p:cond delay="2300"/>
                            </p:stCondLst>
                            <p:childTnLst>
                              <p:par>
                                <p:cTn id="28" presetID="47"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200"/>
                                        <p:tgtEl>
                                          <p:spTgt spid="9"/>
                                        </p:tgtEl>
                                      </p:cBhvr>
                                    </p:animEffect>
                                    <p:anim calcmode="lin" valueType="num">
                                      <p:cBhvr>
                                        <p:cTn id="31" dur="200" fill="hold"/>
                                        <p:tgtEl>
                                          <p:spTgt spid="9"/>
                                        </p:tgtEl>
                                        <p:attrNameLst>
                                          <p:attrName>ppt_x</p:attrName>
                                        </p:attrNameLst>
                                      </p:cBhvr>
                                      <p:tavLst>
                                        <p:tav tm="0">
                                          <p:val>
                                            <p:strVal val="#ppt_x"/>
                                          </p:val>
                                        </p:tav>
                                        <p:tav tm="100000">
                                          <p:val>
                                            <p:strVal val="#ppt_x"/>
                                          </p:val>
                                        </p:tav>
                                      </p:tavLst>
                                    </p:anim>
                                    <p:anim calcmode="lin" valueType="num">
                                      <p:cBhvr>
                                        <p:cTn id="32" dur="2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nodeType="clickEffect">
                                  <p:stCondLst>
                                    <p:cond delay="0"/>
                                  </p:stCondLst>
                                  <p:childTnLst>
                                    <p:animEffect transition="out" filter="fade">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par>
                          <p:cTn id="38" fill="hold">
                            <p:stCondLst>
                              <p:cond delay="500"/>
                            </p:stCondLst>
                            <p:childTnLst>
                              <p:par>
                                <p:cTn id="39" presetID="42" presetClass="exit" presetSubtype="0" fill="hold" grpId="1" nodeType="afterEffect">
                                  <p:stCondLst>
                                    <p:cond delay="0"/>
                                  </p:stCondLst>
                                  <p:childTnLst>
                                    <p:animEffect transition="out" filter="fade">
                                      <p:cBhvr>
                                        <p:cTn id="40" dur="100"/>
                                        <p:tgtEl>
                                          <p:spTgt spid="9"/>
                                        </p:tgtEl>
                                      </p:cBhvr>
                                    </p:animEffect>
                                    <p:anim calcmode="lin" valueType="num">
                                      <p:cBhvr>
                                        <p:cTn id="41" dur="100"/>
                                        <p:tgtEl>
                                          <p:spTgt spid="9"/>
                                        </p:tgtEl>
                                        <p:attrNameLst>
                                          <p:attrName>ppt_x</p:attrName>
                                        </p:attrNameLst>
                                      </p:cBhvr>
                                      <p:tavLst>
                                        <p:tav tm="0">
                                          <p:val>
                                            <p:strVal val="ppt_x"/>
                                          </p:val>
                                        </p:tav>
                                        <p:tav tm="100000">
                                          <p:val>
                                            <p:strVal val="ppt_x"/>
                                          </p:val>
                                        </p:tav>
                                      </p:tavLst>
                                    </p:anim>
                                    <p:anim calcmode="lin" valueType="num">
                                      <p:cBhvr>
                                        <p:cTn id="42" dur="100"/>
                                        <p:tgtEl>
                                          <p:spTgt spid="9"/>
                                        </p:tgtEl>
                                        <p:attrNameLst>
                                          <p:attrName>ppt_y</p:attrName>
                                        </p:attrNameLst>
                                      </p:cBhvr>
                                      <p:tavLst>
                                        <p:tav tm="0">
                                          <p:val>
                                            <p:strVal val="ppt_y"/>
                                          </p:val>
                                        </p:tav>
                                        <p:tav tm="100000">
                                          <p:val>
                                            <p:strVal val="ppt_y+.1"/>
                                          </p:val>
                                        </p:tav>
                                      </p:tavLst>
                                    </p:anim>
                                    <p:set>
                                      <p:cBhvr>
                                        <p:cTn id="43" dur="1" fill="hold">
                                          <p:stCondLst>
                                            <p:cond delay="99"/>
                                          </p:stCondLst>
                                        </p:cTn>
                                        <p:tgtEl>
                                          <p:spTgt spid="9"/>
                                        </p:tgtEl>
                                        <p:attrNameLst>
                                          <p:attrName>style.visibility</p:attrName>
                                        </p:attrNameLst>
                                      </p:cBhvr>
                                      <p:to>
                                        <p:strVal val="hidden"/>
                                      </p:to>
                                    </p:set>
                                  </p:childTnLst>
                                </p:cTn>
                              </p:par>
                            </p:childTnLst>
                          </p:cTn>
                        </p:par>
                        <p:par>
                          <p:cTn id="44" fill="hold">
                            <p:stCondLst>
                              <p:cond delay="600"/>
                            </p:stCondLst>
                            <p:childTnLst>
                              <p:par>
                                <p:cTn id="45" presetID="10" presetClass="exit" presetSubtype="0" fill="hold" grpId="1" nodeType="afterEffect">
                                  <p:stCondLst>
                                    <p:cond delay="0"/>
                                  </p:stCondLst>
                                  <p:childTnLst>
                                    <p:animEffect transition="out" filter="fade">
                                      <p:cBhvr>
                                        <p:cTn id="46" dur="100"/>
                                        <p:tgtEl>
                                          <p:spTgt spid="10"/>
                                        </p:tgtEl>
                                      </p:cBhvr>
                                    </p:animEffect>
                                    <p:set>
                                      <p:cBhvr>
                                        <p:cTn id="47" dur="1" fill="hold">
                                          <p:stCondLst>
                                            <p:cond delay="99"/>
                                          </p:stCondLst>
                                        </p:cTn>
                                        <p:tgtEl>
                                          <p:spTgt spid="10"/>
                                        </p:tgtEl>
                                        <p:attrNameLst>
                                          <p:attrName>style.visibility</p:attrName>
                                        </p:attrNameLst>
                                      </p:cBhvr>
                                      <p:to>
                                        <p:strVal val="hidden"/>
                                      </p:to>
                                    </p:set>
                                  </p:childTnLst>
                                </p:cTn>
                              </p:par>
                            </p:childTnLst>
                          </p:cTn>
                        </p:par>
                        <p:par>
                          <p:cTn id="48" fill="hold">
                            <p:stCondLst>
                              <p:cond delay="700"/>
                            </p:stCondLst>
                            <p:childTnLst>
                              <p:par>
                                <p:cTn id="49" presetID="10" presetClass="entr" presetSubtype="0" fill="hold"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300"/>
                                        <p:tgtEl>
                                          <p:spTgt spid="14"/>
                                        </p:tgtEl>
                                      </p:cBhvr>
                                    </p:animEffect>
                                  </p:childTnLst>
                                </p:cTn>
                              </p:par>
                            </p:childTnLst>
                          </p:cTn>
                        </p:par>
                        <p:par>
                          <p:cTn id="52" fill="hold">
                            <p:stCondLst>
                              <p:cond delay="1000"/>
                            </p:stCondLst>
                            <p:childTnLst>
                              <p:par>
                                <p:cTn id="53" presetID="10" presetClass="entr" presetSubtype="0" fill="hold" grpId="0" nodeType="afterEffect">
                                  <p:stCondLst>
                                    <p:cond delay="0"/>
                                  </p:stCondLst>
                                  <p:childTnLst>
                                    <p:set>
                                      <p:cBhvr>
                                        <p:cTn id="54" dur="1" fill="hold">
                                          <p:stCondLst>
                                            <p:cond delay="0"/>
                                          </p:stCondLst>
                                        </p:cTn>
                                        <p:tgtEl>
                                          <p:spTgt spid="4"/>
                                        </p:tgtEl>
                                        <p:attrNameLst>
                                          <p:attrName>style.visibility</p:attrName>
                                        </p:attrNameLst>
                                      </p:cBhvr>
                                      <p:to>
                                        <p:strVal val="visible"/>
                                      </p:to>
                                    </p:set>
                                    <p:animEffect transition="in" filter="fade">
                                      <p:cBhvr>
                                        <p:cTn id="55" dur="300"/>
                                        <p:tgtEl>
                                          <p:spTgt spid="4"/>
                                        </p:tgtEl>
                                      </p:cBhvr>
                                    </p:animEffect>
                                  </p:childTnLst>
                                </p:cTn>
                              </p:par>
                            </p:childTnLst>
                          </p:cTn>
                        </p:par>
                        <p:par>
                          <p:cTn id="56" fill="hold">
                            <p:stCondLst>
                              <p:cond delay="1300"/>
                            </p:stCondLst>
                            <p:childTnLst>
                              <p:par>
                                <p:cTn id="57" presetID="47" presetClass="entr" presetSubtype="0" fill="hold" grpId="0" nodeType="afterEffect">
                                  <p:stCondLst>
                                    <p:cond delay="0"/>
                                  </p:stCondLst>
                                  <p:childTnLst>
                                    <p:set>
                                      <p:cBhvr>
                                        <p:cTn id="58" dur="1" fill="hold">
                                          <p:stCondLst>
                                            <p:cond delay="0"/>
                                          </p:stCondLst>
                                        </p:cTn>
                                        <p:tgtEl>
                                          <p:spTgt spid="3"/>
                                        </p:tgtEl>
                                        <p:attrNameLst>
                                          <p:attrName>style.visibility</p:attrName>
                                        </p:attrNameLst>
                                      </p:cBhvr>
                                      <p:to>
                                        <p:strVal val="visible"/>
                                      </p:to>
                                    </p:set>
                                    <p:animEffect transition="in" filter="fade">
                                      <p:cBhvr>
                                        <p:cTn id="59" dur="200"/>
                                        <p:tgtEl>
                                          <p:spTgt spid="3"/>
                                        </p:tgtEl>
                                      </p:cBhvr>
                                    </p:animEffect>
                                    <p:anim calcmode="lin" valueType="num">
                                      <p:cBhvr>
                                        <p:cTn id="60" dur="200" fill="hold"/>
                                        <p:tgtEl>
                                          <p:spTgt spid="3"/>
                                        </p:tgtEl>
                                        <p:attrNameLst>
                                          <p:attrName>ppt_x</p:attrName>
                                        </p:attrNameLst>
                                      </p:cBhvr>
                                      <p:tavLst>
                                        <p:tav tm="0">
                                          <p:val>
                                            <p:strVal val="#ppt_x"/>
                                          </p:val>
                                        </p:tav>
                                        <p:tav tm="100000">
                                          <p:val>
                                            <p:strVal val="#ppt_x"/>
                                          </p:val>
                                        </p:tav>
                                      </p:tavLst>
                                    </p:anim>
                                    <p:anim calcmode="lin" valueType="num">
                                      <p:cBhvr>
                                        <p:cTn id="61" dur="2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10" presetClass="exit" presetSubtype="0" fill="hold" nodeType="clickEffect">
                                  <p:stCondLst>
                                    <p:cond delay="0"/>
                                  </p:stCondLst>
                                  <p:childTnLst>
                                    <p:animEffect transition="out" filter="fade">
                                      <p:cBhvr>
                                        <p:cTn id="65" dur="200"/>
                                        <p:tgtEl>
                                          <p:spTgt spid="14"/>
                                        </p:tgtEl>
                                      </p:cBhvr>
                                    </p:animEffect>
                                    <p:set>
                                      <p:cBhvr>
                                        <p:cTn id="66" dur="1" fill="hold">
                                          <p:stCondLst>
                                            <p:cond delay="199"/>
                                          </p:stCondLst>
                                        </p:cTn>
                                        <p:tgtEl>
                                          <p:spTgt spid="14"/>
                                        </p:tgtEl>
                                        <p:attrNameLst>
                                          <p:attrName>style.visibility</p:attrName>
                                        </p:attrNameLst>
                                      </p:cBhvr>
                                      <p:to>
                                        <p:strVal val="hidden"/>
                                      </p:to>
                                    </p:set>
                                  </p:childTnLst>
                                </p:cTn>
                              </p:par>
                            </p:childTnLst>
                          </p:cTn>
                        </p:par>
                        <p:par>
                          <p:cTn id="67" fill="hold">
                            <p:stCondLst>
                              <p:cond delay="200"/>
                            </p:stCondLst>
                            <p:childTnLst>
                              <p:par>
                                <p:cTn id="68" presetID="42" presetClass="exit" presetSubtype="0" fill="hold" grpId="1" nodeType="afterEffect">
                                  <p:stCondLst>
                                    <p:cond delay="0"/>
                                  </p:stCondLst>
                                  <p:childTnLst>
                                    <p:animEffect transition="out" filter="fade">
                                      <p:cBhvr>
                                        <p:cTn id="69" dur="100"/>
                                        <p:tgtEl>
                                          <p:spTgt spid="3"/>
                                        </p:tgtEl>
                                      </p:cBhvr>
                                    </p:animEffect>
                                    <p:anim calcmode="lin" valueType="num">
                                      <p:cBhvr>
                                        <p:cTn id="70" dur="100"/>
                                        <p:tgtEl>
                                          <p:spTgt spid="3"/>
                                        </p:tgtEl>
                                        <p:attrNameLst>
                                          <p:attrName>ppt_x</p:attrName>
                                        </p:attrNameLst>
                                      </p:cBhvr>
                                      <p:tavLst>
                                        <p:tav tm="0">
                                          <p:val>
                                            <p:strVal val="ppt_x"/>
                                          </p:val>
                                        </p:tav>
                                        <p:tav tm="100000">
                                          <p:val>
                                            <p:strVal val="ppt_x"/>
                                          </p:val>
                                        </p:tav>
                                      </p:tavLst>
                                    </p:anim>
                                    <p:anim calcmode="lin" valueType="num">
                                      <p:cBhvr>
                                        <p:cTn id="71" dur="100"/>
                                        <p:tgtEl>
                                          <p:spTgt spid="3"/>
                                        </p:tgtEl>
                                        <p:attrNameLst>
                                          <p:attrName>ppt_y</p:attrName>
                                        </p:attrNameLst>
                                      </p:cBhvr>
                                      <p:tavLst>
                                        <p:tav tm="0">
                                          <p:val>
                                            <p:strVal val="ppt_y"/>
                                          </p:val>
                                        </p:tav>
                                        <p:tav tm="100000">
                                          <p:val>
                                            <p:strVal val="ppt_y+.1"/>
                                          </p:val>
                                        </p:tav>
                                      </p:tavLst>
                                    </p:anim>
                                    <p:set>
                                      <p:cBhvr>
                                        <p:cTn id="72" dur="1" fill="hold">
                                          <p:stCondLst>
                                            <p:cond delay="99"/>
                                          </p:stCondLst>
                                        </p:cTn>
                                        <p:tgtEl>
                                          <p:spTgt spid="3"/>
                                        </p:tgtEl>
                                        <p:attrNameLst>
                                          <p:attrName>style.visibility</p:attrName>
                                        </p:attrNameLst>
                                      </p:cBhvr>
                                      <p:to>
                                        <p:strVal val="hidden"/>
                                      </p:to>
                                    </p:set>
                                  </p:childTnLst>
                                </p:cTn>
                              </p:par>
                            </p:childTnLst>
                          </p:cTn>
                        </p:par>
                        <p:par>
                          <p:cTn id="73" fill="hold">
                            <p:stCondLst>
                              <p:cond delay="300"/>
                            </p:stCondLst>
                            <p:childTnLst>
                              <p:par>
                                <p:cTn id="74" presetID="10" presetClass="exit" presetSubtype="0" fill="hold" grpId="1" nodeType="afterEffect">
                                  <p:stCondLst>
                                    <p:cond delay="0"/>
                                  </p:stCondLst>
                                  <p:childTnLst>
                                    <p:animEffect transition="out" filter="fade">
                                      <p:cBhvr>
                                        <p:cTn id="75" dur="100"/>
                                        <p:tgtEl>
                                          <p:spTgt spid="4"/>
                                        </p:tgtEl>
                                      </p:cBhvr>
                                    </p:animEffect>
                                    <p:set>
                                      <p:cBhvr>
                                        <p:cTn id="76" dur="1" fill="hold">
                                          <p:stCondLst>
                                            <p:cond delay="99"/>
                                          </p:stCondLst>
                                        </p:cTn>
                                        <p:tgtEl>
                                          <p:spTgt spid="4"/>
                                        </p:tgtEl>
                                        <p:attrNameLst>
                                          <p:attrName>style.visibility</p:attrName>
                                        </p:attrNameLst>
                                      </p:cBhvr>
                                      <p:to>
                                        <p:strVal val="hidden"/>
                                      </p:to>
                                    </p:set>
                                  </p:childTnLst>
                                </p:cTn>
                              </p:par>
                            </p:childTnLst>
                          </p:cTn>
                        </p:par>
                        <p:par>
                          <p:cTn id="77" fill="hold">
                            <p:stCondLst>
                              <p:cond delay="400"/>
                            </p:stCondLst>
                            <p:childTnLst>
                              <p:par>
                                <p:cTn id="78" presetID="10" presetClass="entr" presetSubtype="0" fill="hold" nodeType="afterEffect">
                                  <p:stCondLst>
                                    <p:cond delay="0"/>
                                  </p:stCondLst>
                                  <p:childTnLst>
                                    <p:set>
                                      <p:cBhvr>
                                        <p:cTn id="79" dur="1" fill="hold">
                                          <p:stCondLst>
                                            <p:cond delay="0"/>
                                          </p:stCondLst>
                                        </p:cTn>
                                        <p:tgtEl>
                                          <p:spTgt spid="11"/>
                                        </p:tgtEl>
                                        <p:attrNameLst>
                                          <p:attrName>style.visibility</p:attrName>
                                        </p:attrNameLst>
                                      </p:cBhvr>
                                      <p:to>
                                        <p:strVal val="visible"/>
                                      </p:to>
                                    </p:set>
                                    <p:animEffect transition="in" filter="fade">
                                      <p:cBhvr>
                                        <p:cTn id="80" dur="300"/>
                                        <p:tgtEl>
                                          <p:spTgt spid="11"/>
                                        </p:tgtEl>
                                      </p:cBhvr>
                                    </p:animEffect>
                                  </p:childTnLst>
                                </p:cTn>
                              </p:par>
                            </p:childTnLst>
                          </p:cTn>
                        </p:par>
                        <p:par>
                          <p:cTn id="81" fill="hold">
                            <p:stCondLst>
                              <p:cond delay="700"/>
                            </p:stCondLst>
                            <p:childTnLst>
                              <p:par>
                                <p:cTn id="82" presetID="10" presetClass="entr" presetSubtype="0" fill="hold" grpId="0" nodeType="afterEffect">
                                  <p:stCondLst>
                                    <p:cond delay="0"/>
                                  </p:stCondLst>
                                  <p:childTnLst>
                                    <p:set>
                                      <p:cBhvr>
                                        <p:cTn id="83" dur="1" fill="hold">
                                          <p:stCondLst>
                                            <p:cond delay="0"/>
                                          </p:stCondLst>
                                        </p:cTn>
                                        <p:tgtEl>
                                          <p:spTgt spid="6"/>
                                        </p:tgtEl>
                                        <p:attrNameLst>
                                          <p:attrName>style.visibility</p:attrName>
                                        </p:attrNameLst>
                                      </p:cBhvr>
                                      <p:to>
                                        <p:strVal val="visible"/>
                                      </p:to>
                                    </p:set>
                                    <p:animEffect transition="in" filter="fade">
                                      <p:cBhvr>
                                        <p:cTn id="84" dur="300"/>
                                        <p:tgtEl>
                                          <p:spTgt spid="6"/>
                                        </p:tgtEl>
                                      </p:cBhvr>
                                    </p:animEffect>
                                  </p:childTnLst>
                                </p:cTn>
                              </p:par>
                            </p:childTnLst>
                          </p:cTn>
                        </p:par>
                        <p:par>
                          <p:cTn id="85" fill="hold">
                            <p:stCondLst>
                              <p:cond delay="1000"/>
                            </p:stCondLst>
                            <p:childTnLst>
                              <p:par>
                                <p:cTn id="86" presetID="47" presetClass="entr" presetSubtype="0" fill="hold" grpId="0" nodeType="afterEffect">
                                  <p:stCondLst>
                                    <p:cond delay="0"/>
                                  </p:stCondLst>
                                  <p:childTnLst>
                                    <p:set>
                                      <p:cBhvr>
                                        <p:cTn id="87" dur="1" fill="hold">
                                          <p:stCondLst>
                                            <p:cond delay="0"/>
                                          </p:stCondLst>
                                        </p:cTn>
                                        <p:tgtEl>
                                          <p:spTgt spid="5"/>
                                        </p:tgtEl>
                                        <p:attrNameLst>
                                          <p:attrName>style.visibility</p:attrName>
                                        </p:attrNameLst>
                                      </p:cBhvr>
                                      <p:to>
                                        <p:strVal val="visible"/>
                                      </p:to>
                                    </p:set>
                                    <p:animEffect transition="in" filter="fade">
                                      <p:cBhvr>
                                        <p:cTn id="88" dur="200"/>
                                        <p:tgtEl>
                                          <p:spTgt spid="5"/>
                                        </p:tgtEl>
                                      </p:cBhvr>
                                    </p:animEffect>
                                    <p:anim calcmode="lin" valueType="num">
                                      <p:cBhvr>
                                        <p:cTn id="89" dur="200" fill="hold"/>
                                        <p:tgtEl>
                                          <p:spTgt spid="5"/>
                                        </p:tgtEl>
                                        <p:attrNameLst>
                                          <p:attrName>ppt_x</p:attrName>
                                        </p:attrNameLst>
                                      </p:cBhvr>
                                      <p:tavLst>
                                        <p:tav tm="0">
                                          <p:val>
                                            <p:strVal val="#ppt_x"/>
                                          </p:val>
                                        </p:tav>
                                        <p:tav tm="100000">
                                          <p:val>
                                            <p:strVal val="#ppt_x"/>
                                          </p:val>
                                        </p:tav>
                                      </p:tavLst>
                                    </p:anim>
                                    <p:anim calcmode="lin" valueType="num">
                                      <p:cBhvr>
                                        <p:cTn id="90" dur="2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10" presetClass="exit" presetSubtype="0" fill="hold" nodeType="clickEffect">
                                  <p:stCondLst>
                                    <p:cond delay="0"/>
                                  </p:stCondLst>
                                  <p:childTnLst>
                                    <p:animEffect transition="out" filter="fade">
                                      <p:cBhvr>
                                        <p:cTn id="94" dur="200"/>
                                        <p:tgtEl>
                                          <p:spTgt spid="11"/>
                                        </p:tgtEl>
                                      </p:cBhvr>
                                    </p:animEffect>
                                    <p:set>
                                      <p:cBhvr>
                                        <p:cTn id="95" dur="1" fill="hold">
                                          <p:stCondLst>
                                            <p:cond delay="199"/>
                                          </p:stCondLst>
                                        </p:cTn>
                                        <p:tgtEl>
                                          <p:spTgt spid="11"/>
                                        </p:tgtEl>
                                        <p:attrNameLst>
                                          <p:attrName>style.visibility</p:attrName>
                                        </p:attrNameLst>
                                      </p:cBhvr>
                                      <p:to>
                                        <p:strVal val="hidden"/>
                                      </p:to>
                                    </p:set>
                                  </p:childTnLst>
                                </p:cTn>
                              </p:par>
                            </p:childTnLst>
                          </p:cTn>
                        </p:par>
                        <p:par>
                          <p:cTn id="96" fill="hold">
                            <p:stCondLst>
                              <p:cond delay="200"/>
                            </p:stCondLst>
                            <p:childTnLst>
                              <p:par>
                                <p:cTn id="97" presetID="42" presetClass="exit" presetSubtype="0" fill="hold" grpId="1" nodeType="afterEffect">
                                  <p:stCondLst>
                                    <p:cond delay="0"/>
                                  </p:stCondLst>
                                  <p:childTnLst>
                                    <p:animEffect transition="out" filter="fade">
                                      <p:cBhvr>
                                        <p:cTn id="98" dur="100"/>
                                        <p:tgtEl>
                                          <p:spTgt spid="5"/>
                                        </p:tgtEl>
                                      </p:cBhvr>
                                    </p:animEffect>
                                    <p:anim calcmode="lin" valueType="num">
                                      <p:cBhvr>
                                        <p:cTn id="99" dur="100"/>
                                        <p:tgtEl>
                                          <p:spTgt spid="5"/>
                                        </p:tgtEl>
                                        <p:attrNameLst>
                                          <p:attrName>ppt_x</p:attrName>
                                        </p:attrNameLst>
                                      </p:cBhvr>
                                      <p:tavLst>
                                        <p:tav tm="0">
                                          <p:val>
                                            <p:strVal val="ppt_x"/>
                                          </p:val>
                                        </p:tav>
                                        <p:tav tm="100000">
                                          <p:val>
                                            <p:strVal val="ppt_x"/>
                                          </p:val>
                                        </p:tav>
                                      </p:tavLst>
                                    </p:anim>
                                    <p:anim calcmode="lin" valueType="num">
                                      <p:cBhvr>
                                        <p:cTn id="100" dur="100"/>
                                        <p:tgtEl>
                                          <p:spTgt spid="5"/>
                                        </p:tgtEl>
                                        <p:attrNameLst>
                                          <p:attrName>ppt_y</p:attrName>
                                        </p:attrNameLst>
                                      </p:cBhvr>
                                      <p:tavLst>
                                        <p:tav tm="0">
                                          <p:val>
                                            <p:strVal val="ppt_y"/>
                                          </p:val>
                                        </p:tav>
                                        <p:tav tm="100000">
                                          <p:val>
                                            <p:strVal val="ppt_y+.1"/>
                                          </p:val>
                                        </p:tav>
                                      </p:tavLst>
                                    </p:anim>
                                    <p:set>
                                      <p:cBhvr>
                                        <p:cTn id="101" dur="1" fill="hold">
                                          <p:stCondLst>
                                            <p:cond delay="99"/>
                                          </p:stCondLst>
                                        </p:cTn>
                                        <p:tgtEl>
                                          <p:spTgt spid="5"/>
                                        </p:tgtEl>
                                        <p:attrNameLst>
                                          <p:attrName>style.visibility</p:attrName>
                                        </p:attrNameLst>
                                      </p:cBhvr>
                                      <p:to>
                                        <p:strVal val="hidden"/>
                                      </p:to>
                                    </p:set>
                                  </p:childTnLst>
                                </p:cTn>
                              </p:par>
                            </p:childTnLst>
                          </p:cTn>
                        </p:par>
                        <p:par>
                          <p:cTn id="102" fill="hold">
                            <p:stCondLst>
                              <p:cond delay="300"/>
                            </p:stCondLst>
                            <p:childTnLst>
                              <p:par>
                                <p:cTn id="103" presetID="10" presetClass="exit" presetSubtype="0" fill="hold" grpId="1" nodeType="afterEffect">
                                  <p:stCondLst>
                                    <p:cond delay="0"/>
                                  </p:stCondLst>
                                  <p:childTnLst>
                                    <p:animEffect transition="out" filter="fade">
                                      <p:cBhvr>
                                        <p:cTn id="104" dur="100"/>
                                        <p:tgtEl>
                                          <p:spTgt spid="6"/>
                                        </p:tgtEl>
                                      </p:cBhvr>
                                    </p:animEffect>
                                    <p:set>
                                      <p:cBhvr>
                                        <p:cTn id="105" dur="1" fill="hold">
                                          <p:stCondLst>
                                            <p:cond delay="99"/>
                                          </p:stCondLst>
                                        </p:cTn>
                                        <p:tgtEl>
                                          <p:spTgt spid="6"/>
                                        </p:tgtEl>
                                        <p:attrNameLst>
                                          <p:attrName>style.visibility</p:attrName>
                                        </p:attrNameLst>
                                      </p:cBhvr>
                                      <p:to>
                                        <p:strVal val="hidden"/>
                                      </p:to>
                                    </p:set>
                                  </p:childTnLst>
                                </p:cTn>
                              </p:par>
                            </p:childTnLst>
                          </p:cTn>
                        </p:par>
                        <p:par>
                          <p:cTn id="106" fill="hold">
                            <p:stCondLst>
                              <p:cond delay="400"/>
                            </p:stCondLst>
                            <p:childTnLst>
                              <p:par>
                                <p:cTn id="107" presetID="10" presetClass="entr" presetSubtype="0" fill="hold" nodeType="afterEffect">
                                  <p:stCondLst>
                                    <p:cond delay="0"/>
                                  </p:stCondLst>
                                  <p:childTnLst>
                                    <p:set>
                                      <p:cBhvr>
                                        <p:cTn id="108" dur="1" fill="hold">
                                          <p:stCondLst>
                                            <p:cond delay="0"/>
                                          </p:stCondLst>
                                        </p:cTn>
                                        <p:tgtEl>
                                          <p:spTgt spid="12"/>
                                        </p:tgtEl>
                                        <p:attrNameLst>
                                          <p:attrName>style.visibility</p:attrName>
                                        </p:attrNameLst>
                                      </p:cBhvr>
                                      <p:to>
                                        <p:strVal val="visible"/>
                                      </p:to>
                                    </p:set>
                                    <p:animEffect transition="in" filter="fade">
                                      <p:cBhvr>
                                        <p:cTn id="109" dur="300"/>
                                        <p:tgtEl>
                                          <p:spTgt spid="12"/>
                                        </p:tgtEl>
                                      </p:cBhvr>
                                    </p:animEffect>
                                  </p:childTnLst>
                                </p:cTn>
                              </p:par>
                            </p:childTnLst>
                          </p:cTn>
                        </p:par>
                        <p:par>
                          <p:cTn id="110" fill="hold">
                            <p:stCondLst>
                              <p:cond delay="700"/>
                            </p:stCondLst>
                            <p:childTnLst>
                              <p:par>
                                <p:cTn id="111" presetID="10" presetClass="entr" presetSubtype="0" fill="hold" grpId="0" nodeType="afterEffect">
                                  <p:stCondLst>
                                    <p:cond delay="0"/>
                                  </p:stCondLst>
                                  <p:childTnLst>
                                    <p:set>
                                      <p:cBhvr>
                                        <p:cTn id="112" dur="1" fill="hold">
                                          <p:stCondLst>
                                            <p:cond delay="0"/>
                                          </p:stCondLst>
                                        </p:cTn>
                                        <p:tgtEl>
                                          <p:spTgt spid="7"/>
                                        </p:tgtEl>
                                        <p:attrNameLst>
                                          <p:attrName>style.visibility</p:attrName>
                                        </p:attrNameLst>
                                      </p:cBhvr>
                                      <p:to>
                                        <p:strVal val="visible"/>
                                      </p:to>
                                    </p:set>
                                    <p:animEffect transition="in" filter="fade">
                                      <p:cBhvr>
                                        <p:cTn id="113" dur="200"/>
                                        <p:tgtEl>
                                          <p:spTgt spid="7"/>
                                        </p:tgtEl>
                                      </p:cBhvr>
                                    </p:animEffect>
                                  </p:childTnLst>
                                </p:cTn>
                              </p:par>
                            </p:childTnLst>
                          </p:cTn>
                        </p:par>
                        <p:par>
                          <p:cTn id="114" fill="hold">
                            <p:stCondLst>
                              <p:cond delay="900"/>
                            </p:stCondLst>
                            <p:childTnLst>
                              <p:par>
                                <p:cTn id="115" presetID="47" presetClass="entr" presetSubtype="0" fill="hold" grpId="0" nodeType="afterEffect">
                                  <p:stCondLst>
                                    <p:cond delay="0"/>
                                  </p:stCondLst>
                                  <p:childTnLst>
                                    <p:set>
                                      <p:cBhvr>
                                        <p:cTn id="116" dur="1" fill="hold">
                                          <p:stCondLst>
                                            <p:cond delay="0"/>
                                          </p:stCondLst>
                                        </p:cTn>
                                        <p:tgtEl>
                                          <p:spTgt spid="8"/>
                                        </p:tgtEl>
                                        <p:attrNameLst>
                                          <p:attrName>style.visibility</p:attrName>
                                        </p:attrNameLst>
                                      </p:cBhvr>
                                      <p:to>
                                        <p:strVal val="visible"/>
                                      </p:to>
                                    </p:set>
                                    <p:animEffect transition="in" filter="fade">
                                      <p:cBhvr>
                                        <p:cTn id="117" dur="200"/>
                                        <p:tgtEl>
                                          <p:spTgt spid="8"/>
                                        </p:tgtEl>
                                      </p:cBhvr>
                                    </p:animEffect>
                                    <p:anim calcmode="lin" valueType="num">
                                      <p:cBhvr>
                                        <p:cTn id="118" dur="200" fill="hold"/>
                                        <p:tgtEl>
                                          <p:spTgt spid="8"/>
                                        </p:tgtEl>
                                        <p:attrNameLst>
                                          <p:attrName>ppt_x</p:attrName>
                                        </p:attrNameLst>
                                      </p:cBhvr>
                                      <p:tavLst>
                                        <p:tav tm="0">
                                          <p:val>
                                            <p:strVal val="#ppt_x"/>
                                          </p:val>
                                        </p:tav>
                                        <p:tav tm="100000">
                                          <p:val>
                                            <p:strVal val="#ppt_x"/>
                                          </p:val>
                                        </p:tav>
                                      </p:tavLst>
                                    </p:anim>
                                    <p:anim calcmode="lin" valueType="num">
                                      <p:cBhvr>
                                        <p:cTn id="119" dur="2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7" grpId="1"/>
      <p:bldP spid="10" grpId="0" animBg="1"/>
      <p:bldP spid="10" grpId="1" animBg="1"/>
      <p:bldP spid="10" grpId="2" animBg="1"/>
      <p:bldP spid="10" grpId="3" animBg="1"/>
      <p:bldP spid="9" grpId="0" animBg="1"/>
      <p:bldP spid="9" grpId="1" animBg="1"/>
      <p:bldP spid="9" grpId="2" animBg="1"/>
      <p:bldP spid="9" grpId="3" animBg="1"/>
      <p:bldP spid="4" grpId="0" animBg="1"/>
      <p:bldP spid="4" grpId="1" animBg="1"/>
      <p:bldP spid="4" grpId="2" animBg="1"/>
      <p:bldP spid="4" grpId="3" animBg="1"/>
      <p:bldP spid="3" grpId="0" animBg="1"/>
      <p:bldP spid="3" grpId="1" animBg="1"/>
      <p:bldP spid="3" grpId="2" animBg="1"/>
      <p:bldP spid="3" grpId="3" animBg="1"/>
      <p:bldP spid="6" grpId="0" animBg="1"/>
      <p:bldP spid="6" grpId="1" animBg="1"/>
      <p:bldP spid="6" grpId="2" animBg="1"/>
      <p:bldP spid="6" grpId="3" animBg="1"/>
      <p:bldP spid="5" grpId="0" animBg="1"/>
      <p:bldP spid="5" grpId="1" animBg="1"/>
      <p:bldP spid="5" grpId="2" animBg="1"/>
      <p:bldP spid="5" grpId="3" animBg="1"/>
      <p:bldP spid="7" grpId="0" animBg="1"/>
      <p:bldP spid="7" grpId="1" animBg="1"/>
      <p:bldP spid="8" grpId="0" animBg="1"/>
      <p:bldP spid="8" grpId="1" animBg="1"/>
      <p:bldP spid="15" grpId="0" animBg="1"/>
      <p:bldP spid="15"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der Folie"/>
          <p:cNvSpPr>
            <a:spLocks noGrp="1"/>
          </p:cNvSpPr>
          <p:nvPr>
            <p:ph type="ctrTitle" idx="4294967295"/>
          </p:nvPr>
        </p:nvSpPr>
        <p:spPr>
          <a:xfrm>
            <a:off x="0" y="-5502319"/>
            <a:ext cx="24479250" cy="2998788"/>
          </a:xfrm>
          <a:prstGeom prst="rect">
            <a:avLst/>
          </a:prstGeom>
        </p:spPr>
        <p:txBody>
          <a:bodyPr>
            <a:noAutofit/>
          </a:bodyPr>
          <a:lstStyle/>
          <a:p>
            <a:pPr algn="l"/>
            <a:r>
              <a:rPr lang="de-DE" sz="12000" dirty="0">
                <a:solidFill>
                  <a:schemeClr val="bg1"/>
                </a:solidFill>
                <a:latin typeface="Bahnschrift bold" panose="020B0502040204020203" pitchFamily="34" charset="0"/>
              </a:rPr>
              <a:t>Errate das Symbol der EU</a:t>
            </a:r>
            <a:endParaRPr lang="en-150" sz="12000" dirty="0">
              <a:solidFill>
                <a:schemeClr val="bg1"/>
              </a:solidFill>
              <a:latin typeface="Bahnschrift bold" panose="020B0502040204020203" pitchFamily="34" charset="0"/>
            </a:endParaRPr>
          </a:p>
        </p:txBody>
      </p:sp>
      <p:sp>
        <p:nvSpPr>
          <p:cNvPr id="6" name="Titel">
            <a:extLst>
              <a:ext uri="{FF2B5EF4-FFF2-40B4-BE49-F238E27FC236}">
                <a16:creationId xmlns:a16="http://schemas.microsoft.com/office/drawing/2014/main" id="{E764870F-65B2-2A31-B1B1-2F50D5BBA6FC}"/>
              </a:ext>
            </a:extLst>
          </p:cNvPr>
          <p:cNvSpPr txBox="1">
            <a:spLocks/>
          </p:cNvSpPr>
          <p:nvPr/>
        </p:nvSpPr>
        <p:spPr>
          <a:xfrm>
            <a:off x="438185" y="4877859"/>
            <a:ext cx="8502922" cy="2999152"/>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de-DE" sz="12000" dirty="0">
                <a:solidFill>
                  <a:schemeClr val="bg1"/>
                </a:solidFill>
                <a:latin typeface="Bahnschrift bold" panose="020B0502040204020203" pitchFamily="34" charset="0"/>
              </a:rPr>
              <a:t>Errate das EU-Symbol</a:t>
            </a:r>
          </a:p>
        </p:txBody>
      </p:sp>
      <p:pic>
        <p:nvPicPr>
          <p:cNvPr id="3" name="Abbildung mit Personen, Szene 2" descr="Eine Frau und ein Mann führen ein Gespräch."/>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6130" y="0"/>
            <a:ext cx="24715379" cy="13907386"/>
          </a:xfrm>
          <a:prstGeom prst="rect">
            <a:avLst/>
          </a:prstGeom>
        </p:spPr>
      </p:pic>
      <p:grpSp>
        <p:nvGrpSpPr>
          <p:cNvPr id="20" name="Frage 1" descr="Entstanden in Österreich – heute die Hymne der EU."/>
          <p:cNvGrpSpPr/>
          <p:nvPr/>
        </p:nvGrpSpPr>
        <p:grpSpPr>
          <a:xfrm>
            <a:off x="834938" y="-240631"/>
            <a:ext cx="23793694" cy="13792702"/>
            <a:chOff x="834938" y="-240631"/>
            <a:chExt cx="23793694" cy="13792702"/>
          </a:xfrm>
        </p:grpSpPr>
        <p:pic>
          <p:nvPicPr>
            <p:cNvPr id="17"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240631"/>
              <a:ext cx="23793694" cy="13792702"/>
            </a:xfrm>
            <a:prstGeom prst="rect">
              <a:avLst/>
            </a:prstGeom>
          </p:spPr>
        </p:pic>
        <p:sp>
          <p:nvSpPr>
            <p:cNvPr id="19" name="text-bubble"/>
            <p:cNvSpPr/>
            <p:nvPr/>
          </p:nvSpPr>
          <p:spPr>
            <a:xfrm>
              <a:off x="15302325" y="2125054"/>
              <a:ext cx="3760766" cy="2616101"/>
            </a:xfrm>
            <a:prstGeom prst="rect">
              <a:avLst/>
            </a:prstGeom>
          </p:spPr>
          <p:txBody>
            <a:bodyPr wrap="square">
              <a:spAutoFit/>
            </a:bodyPr>
            <a:lstStyle/>
            <a:p>
              <a:r>
                <a:rPr lang="de-DE" sz="4100" dirty="0">
                  <a:latin typeface="Bahnschrift SemiBold SemiConden" panose="020B0502040204020203" pitchFamily="34" charset="0"/>
                </a:rPr>
                <a:t>Entstanden in Österreich – heute die Hymne der EU.</a:t>
              </a:r>
            </a:p>
          </p:txBody>
        </p:sp>
      </p:grpSp>
      <p:grpSp>
        <p:nvGrpSpPr>
          <p:cNvPr id="31" name="Antwort 1" descr="Die Ode an die Freude"/>
          <p:cNvGrpSpPr/>
          <p:nvPr/>
        </p:nvGrpSpPr>
        <p:grpSpPr>
          <a:xfrm>
            <a:off x="742361" y="-2146134"/>
            <a:ext cx="23106822" cy="13298470"/>
            <a:chOff x="742361" y="-1845252"/>
            <a:chExt cx="23106822" cy="12997588"/>
          </a:xfrm>
        </p:grpSpPr>
        <p:pic>
          <p:nvPicPr>
            <p:cNvPr id="22" name="bubble-2" title="speech bubb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361" y="-1845252"/>
              <a:ext cx="23106822" cy="12997588"/>
            </a:xfrm>
            <a:prstGeom prst="rect">
              <a:avLst/>
            </a:prstGeom>
          </p:spPr>
        </p:pic>
        <p:sp>
          <p:nvSpPr>
            <p:cNvPr id="29" name="text-bubble"/>
            <p:cNvSpPr/>
            <p:nvPr/>
          </p:nvSpPr>
          <p:spPr>
            <a:xfrm>
              <a:off x="15168199" y="5494764"/>
              <a:ext cx="3766069" cy="1631216"/>
            </a:xfrm>
            <a:prstGeom prst="rect">
              <a:avLst/>
            </a:prstGeom>
          </p:spPr>
          <p:txBody>
            <a:bodyPr wrap="square">
              <a:spAutoFit/>
            </a:bodyPr>
            <a:lstStyle/>
            <a:p>
              <a:pPr algn="ctr"/>
              <a:r>
                <a:rPr lang="de-DE" sz="5000" dirty="0">
                  <a:latin typeface="Bahnschrift SemiBold Condensed" panose="020B0502040204020203" pitchFamily="34" charset="0"/>
                </a:rPr>
                <a:t>Die Ode an die Freude</a:t>
              </a:r>
            </a:p>
          </p:txBody>
        </p:sp>
      </p:grpSp>
      <p:grpSp>
        <p:nvGrpSpPr>
          <p:cNvPr id="27" name="Frage 2" descr="Anzahl der Sterne auf der EU-Flagge"/>
          <p:cNvGrpSpPr/>
          <p:nvPr/>
        </p:nvGrpSpPr>
        <p:grpSpPr>
          <a:xfrm>
            <a:off x="731476" y="-1856137"/>
            <a:ext cx="23106822" cy="12997588"/>
            <a:chOff x="742361" y="-1845252"/>
            <a:chExt cx="23106822" cy="12997588"/>
          </a:xfrm>
        </p:grpSpPr>
        <p:pic>
          <p:nvPicPr>
            <p:cNvPr id="28" name="bubble-2" title="speech bubb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361" y="-1845252"/>
              <a:ext cx="23106822" cy="12997588"/>
            </a:xfrm>
            <a:prstGeom prst="rect">
              <a:avLst/>
            </a:prstGeom>
          </p:spPr>
        </p:pic>
        <p:sp>
          <p:nvSpPr>
            <p:cNvPr id="30" name="text-bubble"/>
            <p:cNvSpPr/>
            <p:nvPr/>
          </p:nvSpPr>
          <p:spPr>
            <a:xfrm>
              <a:off x="15157312" y="5505651"/>
              <a:ext cx="3766069" cy="1384995"/>
            </a:xfrm>
            <a:prstGeom prst="rect">
              <a:avLst/>
            </a:prstGeom>
          </p:spPr>
          <p:txBody>
            <a:bodyPr wrap="square">
              <a:spAutoFit/>
            </a:bodyPr>
            <a:lstStyle/>
            <a:p>
              <a:r>
                <a:rPr lang="de-DE" sz="4200" dirty="0">
                  <a:latin typeface="Bahnschrift SemiBold Condensed" panose="020B0502040204020203" pitchFamily="34" charset="0"/>
                </a:rPr>
                <a:t>Anzahl der Sterne auf der EU-Flagge.</a:t>
              </a:r>
            </a:p>
          </p:txBody>
        </p:sp>
      </p:grpSp>
      <p:grpSp>
        <p:nvGrpSpPr>
          <p:cNvPr id="32" name="Antwort 2" descr="12 Sterne"/>
          <p:cNvGrpSpPr/>
          <p:nvPr/>
        </p:nvGrpSpPr>
        <p:grpSpPr>
          <a:xfrm>
            <a:off x="856710" y="-218859"/>
            <a:ext cx="23793694" cy="13792702"/>
            <a:chOff x="834938" y="-240631"/>
            <a:chExt cx="23793694" cy="13792702"/>
          </a:xfrm>
        </p:grpSpPr>
        <p:pic>
          <p:nvPicPr>
            <p:cNvPr id="33"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240631"/>
              <a:ext cx="23793694" cy="13792702"/>
            </a:xfrm>
            <a:prstGeom prst="rect">
              <a:avLst/>
            </a:prstGeom>
          </p:spPr>
        </p:pic>
        <p:sp>
          <p:nvSpPr>
            <p:cNvPr id="34" name="text-bubble"/>
            <p:cNvSpPr/>
            <p:nvPr/>
          </p:nvSpPr>
          <p:spPr>
            <a:xfrm>
              <a:off x="15206552" y="2834539"/>
              <a:ext cx="3760766" cy="877163"/>
            </a:xfrm>
            <a:prstGeom prst="rect">
              <a:avLst/>
            </a:prstGeom>
          </p:spPr>
          <p:txBody>
            <a:bodyPr wrap="square">
              <a:spAutoFit/>
            </a:bodyPr>
            <a:lstStyle/>
            <a:p>
              <a:pPr algn="ctr"/>
              <a:r>
                <a:rPr lang="de-DE" sz="5100" dirty="0">
                  <a:latin typeface="Bahnschrift SemiBold SemiConden" panose="020B0502040204020203" pitchFamily="34" charset="0"/>
                </a:rPr>
                <a:t>12 Sterne</a:t>
              </a:r>
            </a:p>
          </p:txBody>
        </p:sp>
      </p:grpSp>
      <p:grpSp>
        <p:nvGrpSpPr>
          <p:cNvPr id="35" name="Frage 3" descr="Es jährt sich nicht nur eine bedeutende Rede – es ist auch der Tag, an dem wir die EU hochleben lassen."/>
          <p:cNvGrpSpPr/>
          <p:nvPr/>
        </p:nvGrpSpPr>
        <p:grpSpPr>
          <a:xfrm>
            <a:off x="845825" y="-229744"/>
            <a:ext cx="23793694" cy="13792702"/>
            <a:chOff x="834938" y="-240631"/>
            <a:chExt cx="23793694" cy="13792702"/>
          </a:xfrm>
        </p:grpSpPr>
        <p:pic>
          <p:nvPicPr>
            <p:cNvPr id="36"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240631"/>
              <a:ext cx="23793694" cy="13792702"/>
            </a:xfrm>
            <a:prstGeom prst="rect">
              <a:avLst/>
            </a:prstGeom>
          </p:spPr>
        </p:pic>
        <p:sp>
          <p:nvSpPr>
            <p:cNvPr id="37" name="text-bubble"/>
            <p:cNvSpPr/>
            <p:nvPr/>
          </p:nvSpPr>
          <p:spPr>
            <a:xfrm>
              <a:off x="14914907" y="2189727"/>
              <a:ext cx="4866704" cy="2185214"/>
            </a:xfrm>
            <a:prstGeom prst="rect">
              <a:avLst/>
            </a:prstGeom>
          </p:spPr>
          <p:txBody>
            <a:bodyPr wrap="square">
              <a:spAutoFit/>
            </a:bodyPr>
            <a:lstStyle/>
            <a:p>
              <a:r>
                <a:rPr lang="de-DE" sz="3400" dirty="0">
                  <a:latin typeface="Bahnschrift SemiBold SemiConden" panose="020B0502040204020203" pitchFamily="34" charset="0"/>
                </a:rPr>
                <a:t>Es jährt sich nicht nur eine bedeutende Rede – es ist auch der Tag, an dem wir die EU hochleben lassen.</a:t>
              </a:r>
              <a:endParaRPr lang="en-150" sz="3400" dirty="0">
                <a:latin typeface="Bahnschrift SemiBold SemiConden" panose="020B0502040204020203" pitchFamily="34" charset="0"/>
              </a:endParaRPr>
            </a:p>
          </p:txBody>
        </p:sp>
      </p:grpSp>
      <p:grpSp>
        <p:nvGrpSpPr>
          <p:cNvPr id="38" name="Antwort 3" descr="9. Mai Europatag"/>
          <p:cNvGrpSpPr/>
          <p:nvPr/>
        </p:nvGrpSpPr>
        <p:grpSpPr>
          <a:xfrm>
            <a:off x="720591" y="-1867022"/>
            <a:ext cx="23106822" cy="12997588"/>
            <a:chOff x="742361" y="-1845252"/>
            <a:chExt cx="23106822" cy="12997588"/>
          </a:xfrm>
        </p:grpSpPr>
        <p:pic>
          <p:nvPicPr>
            <p:cNvPr id="39" name="bubble-2" title="speech bubb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361" y="-1845252"/>
              <a:ext cx="23106822" cy="12997588"/>
            </a:xfrm>
            <a:prstGeom prst="rect">
              <a:avLst/>
            </a:prstGeom>
          </p:spPr>
        </p:pic>
        <p:sp>
          <p:nvSpPr>
            <p:cNvPr id="40" name="text-bubble"/>
            <p:cNvSpPr/>
            <p:nvPr/>
          </p:nvSpPr>
          <p:spPr>
            <a:xfrm>
              <a:off x="15146426" y="5414042"/>
              <a:ext cx="3766069" cy="1692771"/>
            </a:xfrm>
            <a:prstGeom prst="rect">
              <a:avLst/>
            </a:prstGeom>
          </p:spPr>
          <p:txBody>
            <a:bodyPr wrap="square">
              <a:spAutoFit/>
            </a:bodyPr>
            <a:lstStyle/>
            <a:p>
              <a:pPr algn="ctr"/>
              <a:r>
                <a:rPr lang="de-DE" sz="5200" dirty="0">
                  <a:latin typeface="Bahnschrift SemiBold Condensed" panose="020B0502040204020203" pitchFamily="34" charset="0"/>
                </a:rPr>
                <a:t>9. Mai</a:t>
              </a:r>
            </a:p>
            <a:p>
              <a:pPr algn="ctr"/>
              <a:r>
                <a:rPr lang="de-DE" sz="5200" dirty="0">
                  <a:latin typeface="Bahnschrift Light Condensed" panose="020B0502040204020203" pitchFamily="34" charset="0"/>
                </a:rPr>
                <a:t>Europatag</a:t>
              </a:r>
            </a:p>
          </p:txBody>
        </p:sp>
      </p:grpSp>
      <p:grpSp>
        <p:nvGrpSpPr>
          <p:cNvPr id="41" name="Frage 4" descr="Das europäische Einigungswerk auf den Punkt gebracht."/>
          <p:cNvGrpSpPr/>
          <p:nvPr/>
        </p:nvGrpSpPr>
        <p:grpSpPr>
          <a:xfrm>
            <a:off x="742363" y="-1812593"/>
            <a:ext cx="23106822" cy="12997588"/>
            <a:chOff x="742361" y="-1845252"/>
            <a:chExt cx="23106822" cy="12997588"/>
          </a:xfrm>
        </p:grpSpPr>
        <p:pic>
          <p:nvPicPr>
            <p:cNvPr id="42" name="bubble-2" title="speech bubb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361" y="-1845252"/>
              <a:ext cx="23106822" cy="12997588"/>
            </a:xfrm>
            <a:prstGeom prst="rect">
              <a:avLst/>
            </a:prstGeom>
          </p:spPr>
        </p:pic>
        <p:sp>
          <p:nvSpPr>
            <p:cNvPr id="44" name="text-bubble"/>
            <p:cNvSpPr/>
            <p:nvPr/>
          </p:nvSpPr>
          <p:spPr>
            <a:xfrm>
              <a:off x="15146426" y="5218100"/>
              <a:ext cx="3766069" cy="1985159"/>
            </a:xfrm>
            <a:prstGeom prst="rect">
              <a:avLst/>
            </a:prstGeom>
          </p:spPr>
          <p:txBody>
            <a:bodyPr wrap="square">
              <a:spAutoFit/>
            </a:bodyPr>
            <a:lstStyle/>
            <a:p>
              <a:r>
                <a:rPr lang="de-DE" sz="4100" dirty="0">
                  <a:latin typeface="Bahnschrift SemiBold Condensed" panose="020B0502040204020203" pitchFamily="34" charset="0"/>
                </a:rPr>
                <a:t>Das europäische Einigungswerk auf den Punkt gebracht.</a:t>
              </a:r>
              <a:endParaRPr lang="de-DE" sz="4100" dirty="0">
                <a:latin typeface="Bahnschrift Light SemiCondensed" panose="020B0502040204020203" pitchFamily="34" charset="0"/>
              </a:endParaRPr>
            </a:p>
          </p:txBody>
        </p:sp>
      </p:grpSp>
      <p:grpSp>
        <p:nvGrpSpPr>
          <p:cNvPr id="45" name="Antwort 4" descr="In Vielfalt geeint&#10;Das EU-Motto"/>
          <p:cNvGrpSpPr/>
          <p:nvPr/>
        </p:nvGrpSpPr>
        <p:grpSpPr>
          <a:xfrm>
            <a:off x="834940" y="-240629"/>
            <a:ext cx="23793694" cy="13792702"/>
            <a:chOff x="834938" y="-240631"/>
            <a:chExt cx="23793694" cy="13792702"/>
          </a:xfrm>
        </p:grpSpPr>
        <p:pic>
          <p:nvPicPr>
            <p:cNvPr id="46"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240631"/>
              <a:ext cx="23793694" cy="13792702"/>
            </a:xfrm>
            <a:prstGeom prst="rect">
              <a:avLst/>
            </a:prstGeom>
          </p:spPr>
        </p:pic>
        <p:sp>
          <p:nvSpPr>
            <p:cNvPr id="47" name="text-bubble"/>
            <p:cNvSpPr/>
            <p:nvPr/>
          </p:nvSpPr>
          <p:spPr>
            <a:xfrm>
              <a:off x="14749354" y="2521209"/>
              <a:ext cx="4866704" cy="1569660"/>
            </a:xfrm>
            <a:prstGeom prst="rect">
              <a:avLst/>
            </a:prstGeom>
          </p:spPr>
          <p:txBody>
            <a:bodyPr wrap="square">
              <a:spAutoFit/>
            </a:bodyPr>
            <a:lstStyle/>
            <a:p>
              <a:pPr algn="ctr"/>
              <a:r>
                <a:rPr lang="de-DE" sz="4800" dirty="0">
                  <a:latin typeface="Bahnschrift SemiBold SemiConden" panose="020B0502040204020203" pitchFamily="34" charset="0"/>
                </a:rPr>
                <a:t>In Vielfalt geeint</a:t>
              </a:r>
            </a:p>
            <a:p>
              <a:pPr algn="ctr"/>
              <a:r>
                <a:rPr lang="de-DE" sz="4800" dirty="0">
                  <a:latin typeface="Bahnschrift Light Condensed" panose="020B0502040204020203" pitchFamily="34" charset="0"/>
                </a:rPr>
                <a:t>Das EU-Motto</a:t>
              </a:r>
            </a:p>
          </p:txBody>
        </p:sp>
      </p:grpSp>
      <p:grpSp>
        <p:nvGrpSpPr>
          <p:cNvPr id="51" name="Frage 5" descr="Aufenthalte in anderen Ländern werden dadurch viel praktischer."/>
          <p:cNvGrpSpPr/>
          <p:nvPr/>
        </p:nvGrpSpPr>
        <p:grpSpPr>
          <a:xfrm>
            <a:off x="856712" y="-218857"/>
            <a:ext cx="23793694" cy="13792702"/>
            <a:chOff x="834938" y="-240631"/>
            <a:chExt cx="23793694" cy="13792702"/>
          </a:xfrm>
        </p:grpSpPr>
        <p:pic>
          <p:nvPicPr>
            <p:cNvPr id="52"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240631"/>
              <a:ext cx="23793694" cy="13792702"/>
            </a:xfrm>
            <a:prstGeom prst="rect">
              <a:avLst/>
            </a:prstGeom>
          </p:spPr>
        </p:pic>
        <p:sp>
          <p:nvSpPr>
            <p:cNvPr id="53" name="text-bubble"/>
            <p:cNvSpPr/>
            <p:nvPr/>
          </p:nvSpPr>
          <p:spPr>
            <a:xfrm>
              <a:off x="15062581" y="2081627"/>
              <a:ext cx="4424276" cy="2554545"/>
            </a:xfrm>
            <a:prstGeom prst="rect">
              <a:avLst/>
            </a:prstGeom>
          </p:spPr>
          <p:txBody>
            <a:bodyPr wrap="square">
              <a:spAutoFit/>
            </a:bodyPr>
            <a:lstStyle/>
            <a:p>
              <a:r>
                <a:rPr lang="de-DE" sz="4000" dirty="0">
                  <a:latin typeface="Bahnschrift SemiBold SemiConden" panose="020B0502040204020203" pitchFamily="34" charset="0"/>
                </a:rPr>
                <a:t>Aufenthalte in anderen Ländern werden dadurch viel praktischer.</a:t>
              </a:r>
              <a:endParaRPr lang="de-DE" sz="4000" dirty="0">
                <a:latin typeface="Bahnschrift SemiLight SemiConde" panose="020B0502040204020203" pitchFamily="34" charset="0"/>
              </a:endParaRPr>
            </a:p>
          </p:txBody>
        </p:sp>
      </p:grpSp>
      <p:grpSp>
        <p:nvGrpSpPr>
          <p:cNvPr id="59" name="Antwort 5" descr="Der Euro"/>
          <p:cNvGrpSpPr/>
          <p:nvPr/>
        </p:nvGrpSpPr>
        <p:grpSpPr>
          <a:xfrm>
            <a:off x="731478" y="-1856135"/>
            <a:ext cx="23106822" cy="12997588"/>
            <a:chOff x="742361" y="-1845252"/>
            <a:chExt cx="23106822" cy="12997588"/>
          </a:xfrm>
        </p:grpSpPr>
        <p:pic>
          <p:nvPicPr>
            <p:cNvPr id="60" name="bubble-2" title="speech bubb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361" y="-1845252"/>
              <a:ext cx="23106822" cy="12997588"/>
            </a:xfrm>
            <a:prstGeom prst="rect">
              <a:avLst/>
            </a:prstGeom>
          </p:spPr>
        </p:pic>
        <p:sp>
          <p:nvSpPr>
            <p:cNvPr id="61" name="text bubble"/>
            <p:cNvSpPr/>
            <p:nvPr/>
          </p:nvSpPr>
          <p:spPr>
            <a:xfrm>
              <a:off x="15146426" y="5801369"/>
              <a:ext cx="3766069" cy="877163"/>
            </a:xfrm>
            <a:prstGeom prst="rect">
              <a:avLst/>
            </a:prstGeom>
          </p:spPr>
          <p:txBody>
            <a:bodyPr wrap="square">
              <a:spAutoFit/>
            </a:bodyPr>
            <a:lstStyle/>
            <a:p>
              <a:pPr algn="ctr"/>
              <a:r>
                <a:rPr lang="de-DE" sz="5100" dirty="0">
                  <a:latin typeface="Bahnschrift SemiBold Condensed" panose="020B0502040204020203" pitchFamily="34" charset="0"/>
                </a:rPr>
                <a:t>Der Euro</a:t>
              </a:r>
              <a:endParaRPr lang="de-DE" sz="5100" dirty="0">
                <a:latin typeface="Bahnschrift Light SemiCondensed" panose="020B0502040204020203" pitchFamily="34" charset="0"/>
              </a:endParaRPr>
            </a:p>
          </p:txBody>
        </p:sp>
      </p:grpSp>
      <p:sp>
        <p:nvSpPr>
          <p:cNvPr id="43" name="footer">
            <a:extLst>
              <a:ext uri="{C183D7F6-B498-43B3-948B-1728B52AA6E4}">
                <adec:decorative xmlns:adec="http://schemas.microsoft.com/office/drawing/2017/decorative" val="1"/>
              </a:ext>
            </a:extLst>
          </p:cNvPr>
          <p:cNvSpPr/>
          <p:nvPr/>
        </p:nvSpPr>
        <p:spPr>
          <a:xfrm>
            <a:off x="0" y="12530328"/>
            <a:ext cx="24479250" cy="12253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150" dirty="0">
              <a:solidFill>
                <a:schemeClr val="bg1"/>
              </a:solidFill>
            </a:endParaRPr>
          </a:p>
        </p:txBody>
      </p:sp>
      <p:pic>
        <p:nvPicPr>
          <p:cNvPr id="48" name="eu flag">
            <a:extLs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23019996" y="12768071"/>
            <a:ext cx="1124811" cy="750191"/>
          </a:xfrm>
          <a:prstGeom prst="rect">
            <a:avLst/>
          </a:prstGeom>
        </p:spPr>
      </p:pic>
    </p:spTree>
    <p:extLst>
      <p:ext uri="{BB962C8B-B14F-4D97-AF65-F5344CB8AC3E}">
        <p14:creationId xmlns:p14="http://schemas.microsoft.com/office/powerpoint/2010/main" val="6756335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1000"/>
                                        <p:tgtEl>
                                          <p:spTgt spid="20"/>
                                        </p:tgtEl>
                                      </p:cBhvr>
                                    </p:animEffect>
                                  </p:childTnLst>
                                  <p:subTnLst>
                                    <p:set>
                                      <p:cBhvr override="childStyle">
                                        <p:cTn dur="1" fill="hold" display="0" masterRel="nextClick" afterEffect="1"/>
                                        <p:tgtEl>
                                          <p:spTgt spid="20"/>
                                        </p:tgtEl>
                                        <p:attrNameLst>
                                          <p:attrName>style.visibility</p:attrName>
                                        </p:attrNameLst>
                                      </p:cBhvr>
                                      <p:to>
                                        <p:strVal val="hidden"/>
                                      </p:to>
                                    </p:set>
                                  </p:sub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childTnLst>
                                  <p:subTnLst>
                                    <p:set>
                                      <p:cBhvr override="childStyle">
                                        <p:cTn dur="1" fill="hold" display="0" masterRel="nextClick" afterEffect="1"/>
                                        <p:tgtEl>
                                          <p:spTgt spid="31"/>
                                        </p:tgtEl>
                                        <p:attrNameLst>
                                          <p:attrName>style.visibility</p:attrName>
                                        </p:attrNameLst>
                                      </p:cBhvr>
                                      <p:to>
                                        <p:strVal val="hidden"/>
                                      </p:to>
                                    </p:set>
                                  </p:sub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1000"/>
                                        <p:tgtEl>
                                          <p:spTgt spid="27"/>
                                        </p:tgtEl>
                                      </p:cBhvr>
                                    </p:animEffect>
                                  </p:childTnLst>
                                  <p:subTnLst>
                                    <p:set>
                                      <p:cBhvr override="childStyle">
                                        <p:cTn dur="1" fill="hold" display="0" masterRel="nextClick" afterEffect="1"/>
                                        <p:tgtEl>
                                          <p:spTgt spid="27"/>
                                        </p:tgtEl>
                                        <p:attrNameLst>
                                          <p:attrName>style.visibility</p:attrName>
                                        </p:attrNameLst>
                                      </p:cBhvr>
                                      <p:to>
                                        <p:strVal val="hidden"/>
                                      </p:to>
                                    </p:set>
                                  </p:sub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fade">
                                      <p:cBhvr>
                                        <p:cTn id="26" dur="500"/>
                                        <p:tgtEl>
                                          <p:spTgt spid="32"/>
                                        </p:tgtEl>
                                      </p:cBhvr>
                                    </p:animEffect>
                                  </p:childTnLst>
                                  <p:subTnLst>
                                    <p:set>
                                      <p:cBhvr override="childStyle">
                                        <p:cTn dur="1" fill="hold" display="0" masterRel="nextClick" afterEffect="1"/>
                                        <p:tgtEl>
                                          <p:spTgt spid="32"/>
                                        </p:tgtEl>
                                        <p:attrNameLst>
                                          <p:attrName>style.visibility</p:attrName>
                                        </p:attrNameLst>
                                      </p:cBhvr>
                                      <p:to>
                                        <p:strVal val="hidden"/>
                                      </p:to>
                                    </p:set>
                                  </p:sub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1000"/>
                                        <p:tgtEl>
                                          <p:spTgt spid="35"/>
                                        </p:tgtEl>
                                      </p:cBhvr>
                                    </p:animEffect>
                                  </p:childTnLst>
                                  <p:subTnLst>
                                    <p:set>
                                      <p:cBhvr override="childStyle">
                                        <p:cTn dur="1" fill="hold" display="0" masterRel="nextClick" afterEffect="1"/>
                                        <p:tgtEl>
                                          <p:spTgt spid="35"/>
                                        </p:tgtEl>
                                        <p:attrNameLst>
                                          <p:attrName>style.visibility</p:attrName>
                                        </p:attrNameLst>
                                      </p:cBhvr>
                                      <p:to>
                                        <p:strVal val="hidden"/>
                                      </p:to>
                                    </p:set>
                                  </p:sub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fade">
                                      <p:cBhvr>
                                        <p:cTn id="36" dur="500"/>
                                        <p:tgtEl>
                                          <p:spTgt spid="38"/>
                                        </p:tgtEl>
                                      </p:cBhvr>
                                    </p:animEffect>
                                  </p:childTnLst>
                                  <p:subTnLst>
                                    <p:set>
                                      <p:cBhvr override="childStyle">
                                        <p:cTn dur="1" fill="hold" display="0" masterRel="nextClick" afterEffect="1"/>
                                        <p:tgtEl>
                                          <p:spTgt spid="38"/>
                                        </p:tgtEl>
                                        <p:attrNameLst>
                                          <p:attrName>style.visibility</p:attrName>
                                        </p:attrNameLst>
                                      </p:cBhvr>
                                      <p:to>
                                        <p:strVal val="hidden"/>
                                      </p:to>
                                    </p:set>
                                  </p:sub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1000"/>
                                        <p:tgtEl>
                                          <p:spTgt spid="41"/>
                                        </p:tgtEl>
                                      </p:cBhvr>
                                    </p:animEffect>
                                  </p:childTnLst>
                                  <p:subTnLst>
                                    <p:set>
                                      <p:cBhvr override="childStyle">
                                        <p:cTn dur="1" fill="hold" display="0" masterRel="nextClick" afterEffect="1"/>
                                        <p:tgtEl>
                                          <p:spTgt spid="41"/>
                                        </p:tgtEl>
                                        <p:attrNameLst>
                                          <p:attrName>style.visibility</p:attrName>
                                        </p:attrNameLst>
                                      </p:cBhvr>
                                      <p:to>
                                        <p:strVal val="hidden"/>
                                      </p:to>
                                    </p:set>
                                  </p:sub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45"/>
                                        </p:tgtEl>
                                        <p:attrNameLst>
                                          <p:attrName>style.visibility</p:attrName>
                                        </p:attrNameLst>
                                      </p:cBhvr>
                                      <p:to>
                                        <p:strVal val="visible"/>
                                      </p:to>
                                    </p:set>
                                    <p:animEffect transition="in" filter="fade">
                                      <p:cBhvr>
                                        <p:cTn id="46" dur="500"/>
                                        <p:tgtEl>
                                          <p:spTgt spid="45"/>
                                        </p:tgtEl>
                                      </p:cBhvr>
                                    </p:animEffect>
                                  </p:childTnLst>
                                  <p:subTnLst>
                                    <p:set>
                                      <p:cBhvr override="childStyle">
                                        <p:cTn dur="1" fill="hold" display="0" masterRel="nextClick" afterEffect="1"/>
                                        <p:tgtEl>
                                          <p:spTgt spid="45"/>
                                        </p:tgtEl>
                                        <p:attrNameLst>
                                          <p:attrName>style.visibility</p:attrName>
                                        </p:attrNameLst>
                                      </p:cBhvr>
                                      <p:to>
                                        <p:strVal val="hidden"/>
                                      </p:to>
                                    </p:set>
                                  </p:sub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51"/>
                                        </p:tgtEl>
                                        <p:attrNameLst>
                                          <p:attrName>style.visibility</p:attrName>
                                        </p:attrNameLst>
                                      </p:cBhvr>
                                      <p:to>
                                        <p:strVal val="visible"/>
                                      </p:to>
                                    </p:set>
                                    <p:animEffect transition="in" filter="fade">
                                      <p:cBhvr>
                                        <p:cTn id="51" dur="500"/>
                                        <p:tgtEl>
                                          <p:spTgt spid="51"/>
                                        </p:tgtEl>
                                      </p:cBhvr>
                                    </p:animEffect>
                                  </p:childTnLst>
                                  <p:subTnLst>
                                    <p:set>
                                      <p:cBhvr override="childStyle">
                                        <p:cTn dur="1" fill="hold" display="0" masterRel="nextClick" afterEffect="1"/>
                                        <p:tgtEl>
                                          <p:spTgt spid="51"/>
                                        </p:tgtEl>
                                        <p:attrNameLst>
                                          <p:attrName>style.visibility</p:attrName>
                                        </p:attrNameLst>
                                      </p:cBhvr>
                                      <p:to>
                                        <p:strVal val="hidden"/>
                                      </p:to>
                                    </p:set>
                                  </p:sub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59"/>
                                        </p:tgtEl>
                                        <p:attrNameLst>
                                          <p:attrName>style.visibility</p:attrName>
                                        </p:attrNameLst>
                                      </p:cBhvr>
                                      <p:to>
                                        <p:strVal val="visible"/>
                                      </p:to>
                                    </p:set>
                                    <p:animEffect transition="in" filter="fade">
                                      <p:cBhvr>
                                        <p:cTn id="56" dur="10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der Folie"/>
          <p:cNvSpPr>
            <a:spLocks noGrp="1"/>
          </p:cNvSpPr>
          <p:nvPr>
            <p:ph type="title"/>
          </p:nvPr>
        </p:nvSpPr>
        <p:spPr>
          <a:xfrm>
            <a:off x="443866" y="-4583003"/>
            <a:ext cx="21113750" cy="2643187"/>
          </a:xfrm>
          <a:prstGeom prst="rect">
            <a:avLst/>
          </a:prstGeom>
        </p:spPr>
        <p:txBody>
          <a:bodyPr>
            <a:noAutofit/>
          </a:bodyPr>
          <a:lstStyle/>
          <a:p>
            <a:pPr algn="l"/>
            <a:r>
              <a:rPr lang="de-DE" sz="12000" dirty="0">
                <a:solidFill>
                  <a:schemeClr val="bg1"/>
                </a:solidFill>
                <a:latin typeface="Bahnschrift bold" panose="020B0502040204020203" pitchFamily="34" charset="0"/>
              </a:rPr>
              <a:t>Die Werte der EU</a:t>
            </a:r>
          </a:p>
        </p:txBody>
      </p:sp>
      <p:sp>
        <p:nvSpPr>
          <p:cNvPr id="5" name="Titel">
            <a:extLst>
              <a:ext uri="{FF2B5EF4-FFF2-40B4-BE49-F238E27FC236}">
                <a16:creationId xmlns:a16="http://schemas.microsoft.com/office/drawing/2014/main" id="{B41AD182-489E-6F42-ADF8-CF17F937D783}"/>
              </a:ext>
            </a:extLst>
          </p:cNvPr>
          <p:cNvSpPr txBox="1">
            <a:spLocks/>
          </p:cNvSpPr>
          <p:nvPr/>
        </p:nvSpPr>
        <p:spPr>
          <a:xfrm>
            <a:off x="470840" y="10490594"/>
            <a:ext cx="17152293" cy="1705757"/>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de-DE" sz="12000" dirty="0">
                <a:solidFill>
                  <a:schemeClr val="bg1"/>
                </a:solidFill>
                <a:latin typeface="Bahnschrift bold" panose="020B0502040204020203" pitchFamily="34" charset="0"/>
              </a:rPr>
              <a:t>Was bedeuten sie?</a:t>
            </a:r>
          </a:p>
        </p:txBody>
      </p:sp>
      <p:sp>
        <p:nvSpPr>
          <p:cNvPr id="11" name="Werte"/>
          <p:cNvSpPr/>
          <p:nvPr/>
        </p:nvSpPr>
        <p:spPr>
          <a:xfrm>
            <a:off x="14914179" y="429105"/>
            <a:ext cx="9362323" cy="6370975"/>
          </a:xfrm>
          <a:prstGeom prst="rect">
            <a:avLst/>
          </a:prstGeom>
        </p:spPr>
        <p:txBody>
          <a:bodyPr wrap="square">
            <a:spAutoFit/>
          </a:bodyPr>
          <a:lstStyle/>
          <a:p>
            <a:r>
              <a:rPr lang="de-DE" sz="6800" dirty="0">
                <a:solidFill>
                  <a:schemeClr val="bg1"/>
                </a:solidFill>
                <a:latin typeface="Bahnschrift" panose="020B0502040204020203" pitchFamily="34" charset="0"/>
              </a:rPr>
              <a:t>•	Würde des Menschen</a:t>
            </a:r>
          </a:p>
          <a:p>
            <a:r>
              <a:rPr lang="de-DE" sz="6800" dirty="0">
                <a:solidFill>
                  <a:schemeClr val="bg1"/>
                </a:solidFill>
                <a:latin typeface="Bahnschrift" panose="020B0502040204020203" pitchFamily="34" charset="0"/>
              </a:rPr>
              <a:t>•	Freiheit</a:t>
            </a:r>
          </a:p>
          <a:p>
            <a:r>
              <a:rPr lang="de-DE" sz="6800" dirty="0">
                <a:solidFill>
                  <a:schemeClr val="bg1"/>
                </a:solidFill>
                <a:latin typeface="Bahnschrift" panose="020B0502040204020203" pitchFamily="34" charset="0"/>
              </a:rPr>
              <a:t>•	Demokratie</a:t>
            </a:r>
          </a:p>
          <a:p>
            <a:r>
              <a:rPr lang="de-DE" sz="6800" dirty="0">
                <a:solidFill>
                  <a:schemeClr val="bg1"/>
                </a:solidFill>
                <a:latin typeface="Bahnschrift" panose="020B0502040204020203" pitchFamily="34" charset="0"/>
              </a:rPr>
              <a:t>•	Gleichheit</a:t>
            </a:r>
          </a:p>
          <a:p>
            <a:r>
              <a:rPr lang="de-DE" sz="6800" dirty="0">
                <a:solidFill>
                  <a:schemeClr val="bg1"/>
                </a:solidFill>
                <a:latin typeface="Bahnschrift" panose="020B0502040204020203" pitchFamily="34" charset="0"/>
              </a:rPr>
              <a:t>•	Rechtsstaatlichkeit</a:t>
            </a:r>
          </a:p>
          <a:p>
            <a:r>
              <a:rPr lang="de-DE" sz="6800" dirty="0">
                <a:solidFill>
                  <a:schemeClr val="bg1"/>
                </a:solidFill>
                <a:latin typeface="Bahnschrift" panose="020B0502040204020203" pitchFamily="34" charset="0"/>
              </a:rPr>
              <a:t>•	Menschenrechte</a:t>
            </a:r>
          </a:p>
        </p:txBody>
      </p:sp>
      <p:sp>
        <p:nvSpPr>
          <p:cNvPr id="3" name="Urheberinformation">
            <a:extLst>
              <a:ext uri="{FF2B5EF4-FFF2-40B4-BE49-F238E27FC236}">
                <a16:creationId xmlns:a16="http://schemas.microsoft.com/office/drawing/2014/main" id="{E5818B70-4A67-DEED-E2A9-28FEF1B04A47}"/>
              </a:ext>
              <a:ext uri="{C183D7F6-B498-43B3-948B-1728B52AA6E4}">
                <adec:decorative xmlns:adec="http://schemas.microsoft.com/office/drawing/2017/decorative" val="1"/>
              </a:ext>
            </a:extLst>
          </p:cNvPr>
          <p:cNvSpPr/>
          <p:nvPr/>
        </p:nvSpPr>
        <p:spPr>
          <a:xfrm>
            <a:off x="21557616" y="11782210"/>
            <a:ext cx="2718886" cy="338554"/>
          </a:xfrm>
          <a:prstGeom prst="rect">
            <a:avLst/>
          </a:prstGeom>
        </p:spPr>
        <p:txBody>
          <a:bodyPr wrap="none">
            <a:spAutoFit/>
          </a:bodyPr>
          <a:lstStyle/>
          <a:p>
            <a:r>
              <a:rPr lang="en-150" sz="1600" dirty="0">
                <a:solidFill>
                  <a:srgbClr val="FFFFFF"/>
                </a:solidFill>
                <a:latin typeface="Arial"/>
              </a:rPr>
              <a:t>© Adobe Stock, Jacob Lund</a:t>
            </a:r>
            <a:endParaRPr lang="en-150" sz="1600" dirty="0">
              <a:solidFill>
                <a:srgbClr val="FFFFFF"/>
              </a:solidFill>
              <a:latin typeface="Bahnschrift SemiBold" panose="020B0502040204020203" pitchFamily="34" charset="0"/>
            </a:endParaRPr>
          </a:p>
        </p:txBody>
      </p:sp>
    </p:spTree>
    <p:extLst>
      <p:ext uri="{BB962C8B-B14F-4D97-AF65-F5344CB8AC3E}">
        <p14:creationId xmlns:p14="http://schemas.microsoft.com/office/powerpoint/2010/main" val="30258073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200" fill="hold"/>
                                        <p:tgtEl>
                                          <p:spTgt spid="11"/>
                                        </p:tgtEl>
                                        <p:attrNameLst>
                                          <p:attrName>ppt_x</p:attrName>
                                        </p:attrNameLst>
                                      </p:cBhvr>
                                      <p:tavLst>
                                        <p:tav tm="0">
                                          <p:val>
                                            <p:strVal val="#ppt_x"/>
                                          </p:val>
                                        </p:tav>
                                        <p:tav tm="100000">
                                          <p:val>
                                            <p:strVal val="#ppt_x"/>
                                          </p:val>
                                        </p:tav>
                                      </p:tavLst>
                                    </p:anim>
                                    <p:anim calcmode="lin" valueType="num">
                                      <p:cBhvr additive="base">
                                        <p:cTn id="12" dur="200" fill="hold"/>
                                        <p:tgtEl>
                                          <p:spTgt spid="11"/>
                                        </p:tgtEl>
                                        <p:attrNameLst>
                                          <p:attrName>ppt_y</p:attrName>
                                        </p:attrNameLst>
                                      </p:cBhvr>
                                      <p:tavLst>
                                        <p:tav tm="0">
                                          <p:val>
                                            <p:strVal val="0-#ppt_h/2"/>
                                          </p:val>
                                        </p:tav>
                                        <p:tav tm="100000">
                                          <p:val>
                                            <p:strVal val="#ppt_y"/>
                                          </p:val>
                                        </p:tav>
                                      </p:tavLst>
                                    </p:anim>
                                  </p:childTnLst>
                                </p:cTn>
                              </p:par>
                            </p:childTnLst>
                          </p:cTn>
                        </p:par>
                        <p:par>
                          <p:cTn id="13" fill="hold">
                            <p:stCondLst>
                              <p:cond delay="700"/>
                            </p:stCondLst>
                            <p:childTnLst>
                              <p:par>
                                <p:cTn id="14" presetID="10"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3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der Folie"/>
          <p:cNvSpPr>
            <a:spLocks noGrp="1"/>
          </p:cNvSpPr>
          <p:nvPr>
            <p:ph type="ctrTitle" idx="4294967295"/>
          </p:nvPr>
        </p:nvSpPr>
        <p:spPr>
          <a:xfrm>
            <a:off x="0" y="-6711769"/>
            <a:ext cx="24479250" cy="3693932"/>
          </a:xfrm>
          <a:prstGeom prst="rect">
            <a:avLst/>
          </a:prstGeom>
        </p:spPr>
        <p:txBody>
          <a:bodyPr>
            <a:noAutofit/>
          </a:bodyPr>
          <a:lstStyle/>
          <a:p>
            <a:pPr algn="l"/>
            <a:r>
              <a:rPr lang="de-DE" sz="12000" dirty="0">
                <a:solidFill>
                  <a:schemeClr val="bg1"/>
                </a:solidFill>
                <a:latin typeface="Bahnschrift bold" panose="020B0502040204020203" pitchFamily="34" charset="0"/>
              </a:rPr>
              <a:t>Die EU besteht aus 27 Mitgliedstaaten</a:t>
            </a:r>
          </a:p>
        </p:txBody>
      </p:sp>
      <p:sp>
        <p:nvSpPr>
          <p:cNvPr id="4" name="Titel">
            <a:extLst>
              <a:ext uri="{FF2B5EF4-FFF2-40B4-BE49-F238E27FC236}">
                <a16:creationId xmlns:a16="http://schemas.microsoft.com/office/drawing/2014/main" id="{C7D052FD-CE93-1941-EDE9-991EFE6417C2}"/>
              </a:ext>
            </a:extLst>
          </p:cNvPr>
          <p:cNvSpPr txBox="1">
            <a:spLocks/>
          </p:cNvSpPr>
          <p:nvPr/>
        </p:nvSpPr>
        <p:spPr>
          <a:xfrm>
            <a:off x="518968" y="3563007"/>
            <a:ext cx="11199483" cy="3693933"/>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de-DE" sz="12000" dirty="0">
                <a:solidFill>
                  <a:schemeClr val="bg1"/>
                </a:solidFill>
                <a:latin typeface="Bahnschrift bold" panose="020B0502040204020203" pitchFamily="34" charset="0"/>
              </a:rPr>
              <a:t>Viele Länder, wenig Grenzen</a:t>
            </a:r>
          </a:p>
        </p:txBody>
      </p:sp>
      <p:sp>
        <p:nvSpPr>
          <p:cNvPr id="6" name="Untertitel">
            <a:extLst>
              <a:ext uri="{FF2B5EF4-FFF2-40B4-BE49-F238E27FC236}">
                <a16:creationId xmlns:a16="http://schemas.microsoft.com/office/drawing/2014/main" id="{CB24CC7D-4877-9708-57BB-600C9603BCF1}"/>
              </a:ext>
            </a:extLst>
          </p:cNvPr>
          <p:cNvSpPr txBox="1">
            <a:spLocks/>
          </p:cNvSpPr>
          <p:nvPr/>
        </p:nvSpPr>
        <p:spPr>
          <a:xfrm>
            <a:off x="486309" y="7556985"/>
            <a:ext cx="8752283" cy="1857879"/>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70000"/>
              </a:lnSpc>
            </a:pPr>
            <a:r>
              <a:rPr lang="de-DE" sz="7200" dirty="0">
                <a:solidFill>
                  <a:srgbClr val="243C7C"/>
                </a:solidFill>
                <a:latin typeface="Bahnschrift SemiLight SemiConde" panose="020B0502040204020203" pitchFamily="34" charset="0"/>
              </a:rPr>
              <a:t>Die Europäische Union hat 27 Mitgliedstaaten.</a:t>
            </a:r>
          </a:p>
        </p:txBody>
      </p:sp>
      <p:sp>
        <p:nvSpPr>
          <p:cNvPr id="8" name="Text 1"/>
          <p:cNvSpPr/>
          <p:nvPr/>
        </p:nvSpPr>
        <p:spPr>
          <a:xfrm>
            <a:off x="518968" y="9414864"/>
            <a:ext cx="10502695" cy="1384995"/>
          </a:xfrm>
          <a:prstGeom prst="rect">
            <a:avLst/>
          </a:prstGeom>
        </p:spPr>
        <p:txBody>
          <a:bodyPr wrap="square">
            <a:spAutoFit/>
          </a:bodyPr>
          <a:lstStyle/>
          <a:p>
            <a:r>
              <a:rPr lang="de-DE" sz="2800" b="1" dirty="0">
                <a:solidFill>
                  <a:schemeClr val="bg1"/>
                </a:solidFill>
                <a:latin typeface="Bahnschrift" panose="020B0502040204020203" pitchFamily="34" charset="0"/>
              </a:rPr>
              <a:t>Zusätzlich zu den 27 Mitgliedstaaten: </a:t>
            </a:r>
            <a:r>
              <a:rPr lang="de-DE" sz="2800" dirty="0">
                <a:solidFill>
                  <a:schemeClr val="bg1"/>
                </a:solidFill>
                <a:latin typeface="Bahnschrift" panose="020B0502040204020203" pitchFamily="34" charset="0"/>
              </a:rPr>
              <a:t>Island, Liechtenstein, Norwegen und die Schweiz sind Teil des europäischen Binnenmarkts. </a:t>
            </a:r>
          </a:p>
        </p:txBody>
      </p:sp>
      <p:sp>
        <p:nvSpPr>
          <p:cNvPr id="22" name="Text 2"/>
          <p:cNvSpPr/>
          <p:nvPr/>
        </p:nvSpPr>
        <p:spPr>
          <a:xfrm>
            <a:off x="518968" y="10799859"/>
            <a:ext cx="10687751" cy="1384995"/>
          </a:xfrm>
          <a:prstGeom prst="rect">
            <a:avLst/>
          </a:prstGeom>
        </p:spPr>
        <p:txBody>
          <a:bodyPr wrap="square">
            <a:spAutoFit/>
          </a:bodyPr>
          <a:lstStyle/>
          <a:p>
            <a:r>
              <a:rPr lang="de-DE" sz="2800" dirty="0">
                <a:solidFill>
                  <a:schemeClr val="bg1"/>
                </a:solidFill>
                <a:latin typeface="Bahnschrift" panose="020B0502040204020203" pitchFamily="34" charset="0"/>
              </a:rPr>
              <a:t>Der Schengen-Raum umfasst 23 EU-Länder und vier Nicht-EU-Länder. In diesen Ländern wurde die Passkontrolle an den Grenzen abgeschafft. </a:t>
            </a:r>
            <a:endParaRPr lang="en-150" sz="2800" dirty="0">
              <a:solidFill>
                <a:schemeClr val="bg1"/>
              </a:solidFill>
              <a:latin typeface="Bahnschrift" panose="020B0502040204020203" pitchFamily="34" charset="0"/>
            </a:endParaRPr>
          </a:p>
        </p:txBody>
      </p:sp>
      <p:pic>
        <p:nvPicPr>
          <p:cNvPr id="10" name="Abbildung" descr="Eine Karte von Europa mit allen 27 Ländern des Schengen-Raum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6414" y="58467"/>
            <a:ext cx="24319089" cy="13679488"/>
          </a:xfrm>
          <a:prstGeom prst="rect">
            <a:avLst/>
          </a:prstGeom>
        </p:spPr>
      </p:pic>
    </p:spTree>
    <p:extLst>
      <p:ext uri="{BB962C8B-B14F-4D97-AF65-F5344CB8AC3E}">
        <p14:creationId xmlns:p14="http://schemas.microsoft.com/office/powerpoint/2010/main" val="3058288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par>
                          <p:cTn id="11" fill="hold">
                            <p:stCondLst>
                              <p:cond delay="500"/>
                            </p:stCondLst>
                            <p:childTnLst>
                              <p:par>
                                <p:cTn id="12" presetID="2" presetClass="entr" presetSubtype="4"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200" fill="hold"/>
                                        <p:tgtEl>
                                          <p:spTgt spid="8"/>
                                        </p:tgtEl>
                                        <p:attrNameLst>
                                          <p:attrName>ppt_x</p:attrName>
                                        </p:attrNameLst>
                                      </p:cBhvr>
                                      <p:tavLst>
                                        <p:tav tm="0">
                                          <p:val>
                                            <p:strVal val="#ppt_x"/>
                                          </p:val>
                                        </p:tav>
                                        <p:tav tm="100000">
                                          <p:val>
                                            <p:strVal val="#ppt_x"/>
                                          </p:val>
                                        </p:tav>
                                      </p:tavLst>
                                    </p:anim>
                                    <p:anim calcmode="lin" valueType="num">
                                      <p:cBhvr additive="base">
                                        <p:cTn id="15" dur="200" fill="hold"/>
                                        <p:tgtEl>
                                          <p:spTgt spid="8"/>
                                        </p:tgtEl>
                                        <p:attrNameLst>
                                          <p:attrName>ppt_y</p:attrName>
                                        </p:attrNameLst>
                                      </p:cBhvr>
                                      <p:tavLst>
                                        <p:tav tm="0">
                                          <p:val>
                                            <p:strVal val="1+#ppt_h/2"/>
                                          </p:val>
                                        </p:tav>
                                        <p:tav tm="100000">
                                          <p:val>
                                            <p:strVal val="#ppt_y"/>
                                          </p:val>
                                        </p:tav>
                                      </p:tavLst>
                                    </p:anim>
                                  </p:childTnLst>
                                </p:cTn>
                              </p:par>
                            </p:childTnLst>
                          </p:cTn>
                        </p:par>
                        <p:par>
                          <p:cTn id="16" fill="hold">
                            <p:stCondLst>
                              <p:cond delay="700"/>
                            </p:stCondLst>
                            <p:childTnLst>
                              <p:par>
                                <p:cTn id="17" presetID="2" presetClass="entr" presetSubtype="4"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200" fill="hold"/>
                                        <p:tgtEl>
                                          <p:spTgt spid="22"/>
                                        </p:tgtEl>
                                        <p:attrNameLst>
                                          <p:attrName>ppt_x</p:attrName>
                                        </p:attrNameLst>
                                      </p:cBhvr>
                                      <p:tavLst>
                                        <p:tav tm="0">
                                          <p:val>
                                            <p:strVal val="#ppt_x"/>
                                          </p:val>
                                        </p:tav>
                                        <p:tav tm="100000">
                                          <p:val>
                                            <p:strVal val="#ppt_x"/>
                                          </p:val>
                                        </p:tav>
                                      </p:tavLst>
                                    </p:anim>
                                    <p:anim calcmode="lin" valueType="num">
                                      <p:cBhvr additive="base">
                                        <p:cTn id="20" dur="200" fill="hold"/>
                                        <p:tgtEl>
                                          <p:spTgt spid="22"/>
                                        </p:tgtEl>
                                        <p:attrNameLst>
                                          <p:attrName>ppt_y</p:attrName>
                                        </p:attrNameLst>
                                      </p:cBhvr>
                                      <p:tavLst>
                                        <p:tav tm="0">
                                          <p:val>
                                            <p:strVal val="1+#ppt_h/2"/>
                                          </p:val>
                                        </p:tav>
                                        <p:tav tm="100000">
                                          <p:val>
                                            <p:strVal val="#ppt_y"/>
                                          </p:val>
                                        </p:tav>
                                      </p:tavLst>
                                    </p:anim>
                                  </p:childTnLst>
                                </p:cTn>
                              </p:par>
                              <p:par>
                                <p:cTn id="21" presetID="10"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der Folie"/>
          <p:cNvSpPr>
            <a:spLocks noGrp="1"/>
          </p:cNvSpPr>
          <p:nvPr>
            <p:ph type="ctrTitle" idx="4294967295"/>
          </p:nvPr>
        </p:nvSpPr>
        <p:spPr>
          <a:xfrm>
            <a:off x="0" y="-8026400"/>
            <a:ext cx="24591963" cy="6345237"/>
          </a:xfrm>
          <a:prstGeom prst="rect">
            <a:avLst/>
          </a:prstGeom>
        </p:spPr>
        <p:txBody>
          <a:bodyPr>
            <a:noAutofit/>
          </a:bodyPr>
          <a:lstStyle/>
          <a:p>
            <a:pPr algn="l"/>
            <a:r>
              <a:rPr lang="de-DE" sz="12000" dirty="0">
                <a:solidFill>
                  <a:schemeClr val="bg1"/>
                </a:solidFill>
                <a:latin typeface="Bahnschrift bold" panose="020B0502040204020203" pitchFamily="34" charset="0"/>
              </a:rPr>
              <a:t>Europäische Integration 1958: 6 Länder unterzeichnen den Vertrag von Rom</a:t>
            </a:r>
            <a:endParaRPr lang="en-150" sz="12000" dirty="0">
              <a:solidFill>
                <a:schemeClr val="bg1"/>
              </a:solidFill>
              <a:latin typeface="Bahnschrift bold" panose="020B0502040204020203" pitchFamily="34" charset="0"/>
            </a:endParaRPr>
          </a:p>
        </p:txBody>
      </p:sp>
      <p:sp>
        <p:nvSpPr>
          <p:cNvPr id="4" name="Titel">
            <a:extLst>
              <a:ext uri="{FF2B5EF4-FFF2-40B4-BE49-F238E27FC236}">
                <a16:creationId xmlns:a16="http://schemas.microsoft.com/office/drawing/2014/main" id="{078250A1-BD6A-29C9-B8BD-346B29030076}"/>
              </a:ext>
            </a:extLst>
          </p:cNvPr>
          <p:cNvSpPr txBox="1">
            <a:spLocks/>
          </p:cNvSpPr>
          <p:nvPr/>
        </p:nvSpPr>
        <p:spPr>
          <a:xfrm>
            <a:off x="518968" y="4649672"/>
            <a:ext cx="8908811" cy="2999152"/>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de-DE" sz="12000" dirty="0">
                <a:solidFill>
                  <a:schemeClr val="bg1"/>
                </a:solidFill>
                <a:latin typeface="Bahnschrift bold" panose="020B0502040204020203" pitchFamily="34" charset="0"/>
              </a:rPr>
              <a:t>Europäische Integration</a:t>
            </a:r>
          </a:p>
        </p:txBody>
      </p:sp>
      <p:sp>
        <p:nvSpPr>
          <p:cNvPr id="3" name="Datum"/>
          <p:cNvSpPr>
            <a:spLocks noGrp="1"/>
          </p:cNvSpPr>
          <p:nvPr>
            <p:ph type="subTitle" idx="4294967295"/>
          </p:nvPr>
        </p:nvSpPr>
        <p:spPr>
          <a:xfrm>
            <a:off x="522512" y="8113713"/>
            <a:ext cx="3355975" cy="1122362"/>
          </a:xfrm>
          <a:prstGeom prst="rect">
            <a:avLst/>
          </a:prstGeom>
        </p:spPr>
        <p:txBody>
          <a:bodyPr>
            <a:noAutofit/>
          </a:bodyPr>
          <a:lstStyle/>
          <a:p>
            <a:pPr marL="0" indent="0" algn="l">
              <a:lnSpc>
                <a:spcPct val="70000"/>
              </a:lnSpc>
              <a:buNone/>
            </a:pPr>
            <a:r>
              <a:rPr lang="de-DE" sz="12000" dirty="0">
                <a:solidFill>
                  <a:srgbClr val="243C7C"/>
                </a:solidFill>
                <a:latin typeface="Bahnschrift bold" panose="020B0502040204020203" pitchFamily="34" charset="0"/>
              </a:rPr>
              <a:t>1958</a:t>
            </a:r>
          </a:p>
        </p:txBody>
      </p:sp>
      <p:sp>
        <p:nvSpPr>
          <p:cNvPr id="24" name="Text"/>
          <p:cNvSpPr/>
          <p:nvPr/>
        </p:nvSpPr>
        <p:spPr>
          <a:xfrm>
            <a:off x="611620" y="9535026"/>
            <a:ext cx="9207295" cy="2246769"/>
          </a:xfrm>
          <a:prstGeom prst="rect">
            <a:avLst/>
          </a:prstGeom>
        </p:spPr>
        <p:txBody>
          <a:bodyPr wrap="square">
            <a:spAutoFit/>
          </a:bodyPr>
          <a:lstStyle/>
          <a:p>
            <a:r>
              <a:rPr lang="de-DE" sz="2800" b="1" dirty="0">
                <a:solidFill>
                  <a:schemeClr val="bg1"/>
                </a:solidFill>
                <a:latin typeface="Bahnschrift" panose="020B0502040204020203" pitchFamily="34" charset="0"/>
              </a:rPr>
              <a:t>1958</a:t>
            </a:r>
            <a:r>
              <a:rPr lang="de-DE" sz="2800" dirty="0">
                <a:solidFill>
                  <a:schemeClr val="bg1"/>
                </a:solidFill>
                <a:latin typeface="Bahnschrift" panose="020B0502040204020203" pitchFamily="34" charset="0"/>
              </a:rPr>
              <a:t> schlossen sich sechs Länder zusammen und gründeten mit den Römischen Verträgen die </a:t>
            </a:r>
            <a:r>
              <a:rPr lang="de-DE" sz="2800" b="1" dirty="0">
                <a:solidFill>
                  <a:schemeClr val="bg1"/>
                </a:solidFill>
                <a:latin typeface="Bahnschrift" panose="020B0502040204020203" pitchFamily="34" charset="0"/>
              </a:rPr>
              <a:t>Europäische Gemeinschaft.</a:t>
            </a:r>
          </a:p>
          <a:p>
            <a:r>
              <a:rPr lang="de-DE" sz="2800" dirty="0">
                <a:solidFill>
                  <a:schemeClr val="bg1"/>
                </a:solidFill>
                <a:latin typeface="Bahnschrift" panose="020B0502040204020203" pitchFamily="34" charset="0"/>
              </a:rPr>
              <a:t>Ihr Ziel war es, Frieden und Freiheit sicherzustellen und den wirtschaftlichen Fortschritt zu fördern. </a:t>
            </a:r>
          </a:p>
        </p:txBody>
      </p:sp>
      <p:pic>
        <p:nvPicPr>
          <p:cNvPr id="6" name="Abbildung" descr="Eine Karte von Europa mit den Mitgliedstaaten der EU im Jahr 1958: Belgien, Deutschland, Frankreich, Italien, Luxemburg und Niederland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78704" y="-77668"/>
            <a:ext cx="24319088" cy="13679487"/>
          </a:xfrm>
          <a:prstGeom prst="rect">
            <a:avLst/>
          </a:prstGeom>
        </p:spPr>
      </p:pic>
    </p:spTree>
    <p:extLst>
      <p:ext uri="{BB962C8B-B14F-4D97-AF65-F5344CB8AC3E}">
        <p14:creationId xmlns:p14="http://schemas.microsoft.com/office/powerpoint/2010/main" val="103753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
                                        <p:tgtEl>
                                          <p:spTgt spid="4"/>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200" fill="hold"/>
                                        <p:tgtEl>
                                          <p:spTgt spid="24"/>
                                        </p:tgtEl>
                                        <p:attrNameLst>
                                          <p:attrName>ppt_x</p:attrName>
                                        </p:attrNameLst>
                                      </p:cBhvr>
                                      <p:tavLst>
                                        <p:tav tm="0">
                                          <p:val>
                                            <p:strVal val="#ppt_x"/>
                                          </p:val>
                                        </p:tav>
                                        <p:tav tm="100000">
                                          <p:val>
                                            <p:strVal val="#ppt_x"/>
                                          </p:val>
                                        </p:tav>
                                      </p:tavLst>
                                    </p:anim>
                                    <p:anim calcmode="lin" valueType="num">
                                      <p:cBhvr additive="base">
                                        <p:cTn id="12" dur="200" fill="hold"/>
                                        <p:tgtEl>
                                          <p:spTgt spid="24"/>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6" presetClass="entr" presetSubtype="21" fill="hold" grpId="1" nodeType="afterEffect">
                                  <p:stCondLst>
                                    <p:cond delay="0"/>
                                  </p:stCondLst>
                                  <p:iterate type="lt">
                                    <p:tmPct val="0"/>
                                  </p:iterate>
                                  <p:childTnLst>
                                    <p:set>
                                      <p:cBhvr>
                                        <p:cTn id="15" dur="1" fill="hold">
                                          <p:stCondLst>
                                            <p:cond delay="0"/>
                                          </p:stCondLst>
                                        </p:cTn>
                                        <p:tgtEl>
                                          <p:spTgt spid="3">
                                            <p:txEl>
                                              <p:pRg st="0" end="0"/>
                                            </p:txEl>
                                          </p:spTgt>
                                        </p:tgtEl>
                                        <p:attrNameLst>
                                          <p:attrName>style.visibility</p:attrName>
                                        </p:attrNameLst>
                                      </p:cBhvr>
                                      <p:to>
                                        <p:strVal val="visible"/>
                                      </p:to>
                                    </p:set>
                                    <p:animEffect transition="in" filter="barn(inVertical)">
                                      <p:cBhvr>
                                        <p:cTn id="16" dur="500"/>
                                        <p:tgtEl>
                                          <p:spTgt spid="3">
                                            <p:txEl>
                                              <p:pRg st="0" end="0"/>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1" build="p"/>
      <p:bldP spid="24" grpId="0"/>
    </p:bldLst>
  </p:timing>
</p:sld>
</file>

<file path=ppt/theme/theme1.xml><?xml version="1.0" encoding="utf-8"?>
<a:theme xmlns:a="http://schemas.openxmlformats.org/drawingml/2006/main" name="EU in Slides">
  <a:themeElements>
    <a:clrScheme name="EC Template 2022">
      <a:dk1>
        <a:srgbClr val="000000"/>
      </a:dk1>
      <a:lt1>
        <a:srgbClr val="FFFFFF"/>
      </a:lt1>
      <a:dk2>
        <a:srgbClr val="034EA2"/>
      </a:dk2>
      <a:lt2>
        <a:srgbClr val="D3E8F9"/>
      </a:lt2>
      <a:accent1>
        <a:srgbClr val="1E858B"/>
      </a:accent1>
      <a:accent2>
        <a:srgbClr val="4BC5DE"/>
      </a:accent2>
      <a:accent3>
        <a:srgbClr val="1EC08A"/>
      </a:accent3>
      <a:accent4>
        <a:srgbClr val="ED8D2F"/>
      </a:accent4>
      <a:accent5>
        <a:srgbClr val="FFC000"/>
      </a:accent5>
      <a:accent6>
        <a:srgbClr val="E76C53"/>
      </a:accent6>
      <a:hlink>
        <a:srgbClr val="034EA2"/>
      </a:hlink>
      <a:folHlink>
        <a:srgbClr val="034EA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activity xmlns="9ceeabea-cdd8-4f30-bc46-1426b5b08538"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F6FEF0DD2747347B5E2B58DB1DE2343" ma:contentTypeVersion="6" ma:contentTypeDescription="Create a new document." ma:contentTypeScope="" ma:versionID="9d80dba3085ce1c5095a4bf1392e8f50">
  <xsd:schema xmlns:xsd="http://www.w3.org/2001/XMLSchema" xmlns:xs="http://www.w3.org/2001/XMLSchema" xmlns:p="http://schemas.microsoft.com/office/2006/metadata/properties" xmlns:ns3="8c526906-7a9e-40a2-b56a-d1e3aa5ffc35" xmlns:ns4="9ceeabea-cdd8-4f30-bc46-1426b5b08538" targetNamespace="http://schemas.microsoft.com/office/2006/metadata/properties" ma:root="true" ma:fieldsID="f9287dbff419b7b61128d95dd9398353" ns3:_="" ns4:_="">
    <xsd:import namespace="8c526906-7a9e-40a2-b56a-d1e3aa5ffc35"/>
    <xsd:import namespace="9ceeabea-cdd8-4f30-bc46-1426b5b08538"/>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_activit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c526906-7a9e-40a2-b56a-d1e3aa5ffc35"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ceeabea-cdd8-4f30-bc46-1426b5b08538"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_activity" ma:index="13" nillable="true" ma:displayName="_activity" ma:hidden="true" ma:internalName="_activity">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571D18B-3050-4C92-B163-97721022EF97}">
  <ds:schemaRefs>
    <ds:schemaRef ds:uri="http://schemas.microsoft.com/sharepoint/v3/contenttype/forms"/>
  </ds:schemaRefs>
</ds:datastoreItem>
</file>

<file path=customXml/itemProps2.xml><?xml version="1.0" encoding="utf-8"?>
<ds:datastoreItem xmlns:ds="http://schemas.openxmlformats.org/officeDocument/2006/customXml" ds:itemID="{CBE7E9CA-122B-47E5-8BF1-3F5BA9C6C62D}">
  <ds:schemaRefs>
    <ds:schemaRef ds:uri="http://schemas.microsoft.com/office/infopath/2007/PartnerControls"/>
    <ds:schemaRef ds:uri="http://purl.org/dc/elements/1.1/"/>
    <ds:schemaRef ds:uri="http://schemas.microsoft.com/office/2006/metadata/properties"/>
    <ds:schemaRef ds:uri="http://purl.org/dc/terms/"/>
    <ds:schemaRef ds:uri="9ceeabea-cdd8-4f30-bc46-1426b5b08538"/>
    <ds:schemaRef ds:uri="http://schemas.microsoft.com/office/2006/documentManagement/types"/>
    <ds:schemaRef ds:uri="8c526906-7a9e-40a2-b56a-d1e3aa5ffc35"/>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09941543-8E83-4F72-83C1-1339F3D0A74D}">
  <ds:schemaRefs>
    <ds:schemaRef ds:uri="8c526906-7a9e-40a2-b56a-d1e3aa5ffc35"/>
    <ds:schemaRef ds:uri="9ceeabea-cdd8-4f30-bc46-1426b5b0853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Theme</Template>
  <TotalTime>1890</TotalTime>
  <Words>4615</Words>
  <Application>Microsoft Office PowerPoint</Application>
  <PresentationFormat>Custom</PresentationFormat>
  <Paragraphs>421</Paragraphs>
  <Slides>23</Slides>
  <Notes>21</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23</vt:i4>
      </vt:variant>
    </vt:vector>
  </HeadingPairs>
  <TitlesOfParts>
    <vt:vector size="38" baseType="lpstr">
      <vt:lpstr>Bahnschrift SemiBold</vt:lpstr>
      <vt:lpstr>Bahnschrift bold</vt:lpstr>
      <vt:lpstr>Bahnschrift Light</vt:lpstr>
      <vt:lpstr>Arial Black</vt:lpstr>
      <vt:lpstr>Bahnschrift SemiLight SemiConde</vt:lpstr>
      <vt:lpstr>Calibri</vt:lpstr>
      <vt:lpstr>Bahnschrift</vt:lpstr>
      <vt:lpstr>Bahnschrift Light Condensed</vt:lpstr>
      <vt:lpstr>Calibri Light</vt:lpstr>
      <vt:lpstr>Bahnschrift Light SemiCondensed</vt:lpstr>
      <vt:lpstr>Bahnschrift SemiBold SemiConden</vt:lpstr>
      <vt:lpstr>Bahnschrift Condensed</vt:lpstr>
      <vt:lpstr>Arial</vt:lpstr>
      <vt:lpstr>Bahnschrift SemiBold Condensed</vt:lpstr>
      <vt:lpstr>EU in Slides</vt:lpstr>
      <vt:lpstr>Die Europäische Union  </vt:lpstr>
      <vt:lpstr>Die EU ist ein einzigartiger wirtschaftlicher und politischer Zusammenschluss</vt:lpstr>
      <vt:lpstr>Fakten zur EU: Quiz</vt:lpstr>
      <vt:lpstr>Die 24 Amtssprachen der EU</vt:lpstr>
      <vt:lpstr>Die Pioniere der EU</vt:lpstr>
      <vt:lpstr>Errate das Symbol der EU</vt:lpstr>
      <vt:lpstr>Die Werte der EU</vt:lpstr>
      <vt:lpstr>Die EU besteht aus 27 Mitgliedstaaten</vt:lpstr>
      <vt:lpstr>Europäische Integration 1958: 6 Länder unterzeichnen den Vertrag von Rom</vt:lpstr>
      <vt:lpstr>Europäische Integration 1973: Dänemark, Irland und das Vereinigte Königreich</vt:lpstr>
      <vt:lpstr>Europäische Integration 1981: Griechenland tritt der EU bei</vt:lpstr>
      <vt:lpstr>Europäische Integration 1986: Spanien und Portugal</vt:lpstr>
      <vt:lpstr>Europäische Integration 1995: Finnland, Österreich und Schweden</vt:lpstr>
      <vt:lpstr>Europäische Integration 2004: 10 Länder treten der EU bei</vt:lpstr>
      <vt:lpstr>Europäische Integration 2007: Bulgarien und Rumänien</vt:lpstr>
      <vt:lpstr>Europäische Integration 2013: Kroatien tritt der EU bei</vt:lpstr>
      <vt:lpstr>Der Euro und der Euro-Raum</vt:lpstr>
      <vt:lpstr>EU-Erweiterung</vt:lpstr>
      <vt:lpstr>Bewerberländer</vt:lpstr>
      <vt:lpstr>Potenzielle Bewerberländer</vt:lpstr>
      <vt:lpstr>Schwerpunkt Brexit: das Handelsabkommen zwischen der EU und dem Vereinigten Königreich</vt:lpstr>
      <vt:lpstr>Wann war das?</vt:lpstr>
      <vt:lpstr>Folie zur Urheberinformation</vt:lpstr>
    </vt:vector>
  </TitlesOfParts>
  <Company>European Commission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IBEN BOURA Abdelhamid (COMM-EXT)</dc:creator>
  <cp:lastModifiedBy>CARSTENS Jana Alvara (COMM-EXT)</cp:lastModifiedBy>
  <cp:revision>86</cp:revision>
  <dcterms:created xsi:type="dcterms:W3CDTF">2023-02-28T13:29:35Z</dcterms:created>
  <dcterms:modified xsi:type="dcterms:W3CDTF">2024-05-08T15:13:07Z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6bd9ddd1-4d20-43f6-abfa-fc3c07406f94_Enabled">
    <vt:lpwstr>true</vt:lpwstr>
  </property>
  <property fmtid="{D5CDD505-2E9C-101B-9397-08002B2CF9AE}" pid="3" name="MSIP_Label_6bd9ddd1-4d20-43f6-abfa-fc3c07406f94_SetDate">
    <vt:lpwstr>2023-03-13T11:18:54Z</vt:lpwstr>
  </property>
  <property fmtid="{D5CDD505-2E9C-101B-9397-08002B2CF9AE}" pid="4" name="MSIP_Label_6bd9ddd1-4d20-43f6-abfa-fc3c07406f94_Method">
    <vt:lpwstr>Standard</vt:lpwstr>
  </property>
  <property fmtid="{D5CDD505-2E9C-101B-9397-08002B2CF9AE}" pid="5" name="MSIP_Label_6bd9ddd1-4d20-43f6-abfa-fc3c07406f94_Name">
    <vt:lpwstr>Commission Use</vt:lpwstr>
  </property>
  <property fmtid="{D5CDD505-2E9C-101B-9397-08002B2CF9AE}" pid="6" name="MSIP_Label_6bd9ddd1-4d20-43f6-abfa-fc3c07406f94_SiteId">
    <vt:lpwstr>b24c8b06-522c-46fe-9080-70926f8dddb1</vt:lpwstr>
  </property>
  <property fmtid="{D5CDD505-2E9C-101B-9397-08002B2CF9AE}" pid="7" name="MSIP_Label_6bd9ddd1-4d20-43f6-abfa-fc3c07406f94_ActionId">
    <vt:lpwstr>29851798-fdb8-4677-87b0-09418e038b28</vt:lpwstr>
  </property>
  <property fmtid="{D5CDD505-2E9C-101B-9397-08002B2CF9AE}" pid="8" name="MSIP_Label_6bd9ddd1-4d20-43f6-abfa-fc3c07406f94_ContentBits">
    <vt:lpwstr>0</vt:lpwstr>
  </property>
  <property fmtid="{D5CDD505-2E9C-101B-9397-08002B2CF9AE}" pid="9" name="ContentTypeId">
    <vt:lpwstr>0x0101003F6FEF0DD2747347B5E2B58DB1DE2343</vt:lpwstr>
  </property>
</Properties>
</file>