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10.21.0.51\groupshare\Delivery%20Management\FWC%202%20-%20PO_2016-20_A5\SC149%20%20-%20Daily%20maintenance%20-%20COMM%20C1\EU%20in%20slides\graphs\14_EU%20population_Brexit_edit_notyetfinish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83,4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ECF-434E-AF82-3E500BF6838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68,4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ECF-434E-AF82-3E500BF6838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ECF-434E-AF82-3E500BF6838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48,6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ECF-434E-AF82-3E500BF6838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36,6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ECF-434E-AF82-3E500BF6838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19,1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7ECF-434E-AF82-3E500BF6838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17,9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ECF-434E-AF82-3E500BF6838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11,6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ECF-434E-AF82-3E500BF6838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10,4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7ECF-434E-AF82-3E500BF68385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10,9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7ECF-434E-AF82-3E500BF68385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10,6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7ECF-434E-AF82-3E500BF68385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/>
                      <a:t>10,5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ECF-434E-AF82-3E500BF68385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 dirty="0"/>
                      <a:t>9,6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7ECF-434E-AF82-3E500BF68385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 dirty="0"/>
                      <a:t>9,2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7ECF-434E-AF82-3E500BF68385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r>
                      <a:rPr lang="en-US" dirty="0"/>
                      <a:t>6,4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7ECF-434E-AF82-3E500BF68385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/>
                      <a:t>5,9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7ECF-434E-AF82-3E500BF68385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/>
                      <a:t>5,6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7ECF-434E-AF82-3E500BF68385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 dirty="0"/>
                      <a:t>5,4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7ECF-434E-AF82-3E500BF68385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 dirty="0"/>
                      <a:t>5,3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7ECF-434E-AF82-3E500BF68385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 dirty="0"/>
                      <a:t>3,9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7ECF-434E-AF82-3E500BF68385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/>
                      <a:t>2,9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7ECF-434E-AF82-3E500BF68385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/>
                      <a:t>2,1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7ECF-434E-AF82-3E500BF68385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r>
                      <a:rPr lang="en-US"/>
                      <a:t>0,7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7ECF-434E-AF82-3E500BF683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'[14_EU population_Brexit_edit_notyetfinished.xlsx]EN'!$A$1:$A$27</c:f>
              <c:strCache>
                <c:ptCount val="27"/>
                <c:pt idx="0">
                  <c:v>Germany</c:v>
                </c:pt>
                <c:pt idx="1">
                  <c:v>France</c:v>
                </c:pt>
                <c:pt idx="2">
                  <c:v>Italy</c:v>
                </c:pt>
                <c:pt idx="3">
                  <c:v>Spain</c:v>
                </c:pt>
                <c:pt idx="4">
                  <c:v>Poland</c:v>
                </c:pt>
                <c:pt idx="5">
                  <c:v>Romania</c:v>
                </c:pt>
                <c:pt idx="6">
                  <c:v>Netherlands</c:v>
                </c:pt>
                <c:pt idx="7">
                  <c:v>Belgium</c:v>
                </c:pt>
                <c:pt idx="8">
                  <c:v>Greece</c:v>
                </c:pt>
                <c:pt idx="9">
                  <c:v>Czechia</c:v>
                </c:pt>
                <c:pt idx="10">
                  <c:v>Portugal</c:v>
                </c:pt>
                <c:pt idx="11">
                  <c:v>Sweden</c:v>
                </c:pt>
                <c:pt idx="12">
                  <c:v>Hungary</c:v>
                </c:pt>
                <c:pt idx="13">
                  <c:v>Austria</c:v>
                </c:pt>
                <c:pt idx="14">
                  <c:v>Bulgaria</c:v>
                </c:pt>
                <c:pt idx="15">
                  <c:v>Denmark</c:v>
                </c:pt>
                <c:pt idx="16">
                  <c:v>Finland</c:v>
                </c:pt>
                <c:pt idx="17">
                  <c:v>Slovakia</c:v>
                </c:pt>
                <c:pt idx="18">
                  <c:v>Ireland</c:v>
                </c:pt>
                <c:pt idx="19">
                  <c:v>Croatia</c:v>
                </c:pt>
                <c:pt idx="20">
                  <c:v>Lithuania</c:v>
                </c:pt>
                <c:pt idx="21">
                  <c:v>Slovenia</c:v>
                </c:pt>
                <c:pt idx="22">
                  <c:v>Latvia</c:v>
                </c:pt>
                <c:pt idx="23">
                  <c:v>Estonia</c:v>
                </c:pt>
                <c:pt idx="24">
                  <c:v>Cyprus</c:v>
                </c:pt>
                <c:pt idx="25">
                  <c:v>Luxembourg</c:v>
                </c:pt>
                <c:pt idx="26">
                  <c:v>Malta</c:v>
                </c:pt>
              </c:strCache>
            </c:strRef>
          </c:cat>
          <c:val>
            <c:numRef>
              <c:f>'[14_EU population_Brexit_edit_notyetfinished.xlsx]EN'!$D$1:$D$27</c:f>
              <c:numCache>
                <c:formatCode>General</c:formatCode>
                <c:ptCount val="27"/>
                <c:pt idx="0">
                  <c:v>82.9</c:v>
                </c:pt>
                <c:pt idx="1">
                  <c:v>67.2</c:v>
                </c:pt>
                <c:pt idx="2">
                  <c:v>60.4</c:v>
                </c:pt>
                <c:pt idx="3">
                  <c:v>46.7</c:v>
                </c:pt>
                <c:pt idx="4">
                  <c:v>38</c:v>
                </c:pt>
                <c:pt idx="5">
                  <c:v>19.5</c:v>
                </c:pt>
                <c:pt idx="6">
                  <c:v>17.2</c:v>
                </c:pt>
                <c:pt idx="7">
                  <c:v>11.4</c:v>
                </c:pt>
                <c:pt idx="8">
                  <c:v>10.7</c:v>
                </c:pt>
                <c:pt idx="9">
                  <c:v>10.6</c:v>
                </c:pt>
                <c:pt idx="10">
                  <c:v>10.3</c:v>
                </c:pt>
                <c:pt idx="11">
                  <c:v>10.1</c:v>
                </c:pt>
                <c:pt idx="12">
                  <c:v>9.8000000000000007</c:v>
                </c:pt>
                <c:pt idx="13">
                  <c:v>8.8000000000000007</c:v>
                </c:pt>
                <c:pt idx="14">
                  <c:v>7.1</c:v>
                </c:pt>
                <c:pt idx="15">
                  <c:v>5.8</c:v>
                </c:pt>
                <c:pt idx="16">
                  <c:v>5.5</c:v>
                </c:pt>
                <c:pt idx="17">
                  <c:v>5.4</c:v>
                </c:pt>
                <c:pt idx="18">
                  <c:v>4.8</c:v>
                </c:pt>
                <c:pt idx="19">
                  <c:v>4.0999999999999996</c:v>
                </c:pt>
                <c:pt idx="20">
                  <c:v>2.8</c:v>
                </c:pt>
                <c:pt idx="21">
                  <c:v>2</c:v>
                </c:pt>
                <c:pt idx="22">
                  <c:v>1.9</c:v>
                </c:pt>
                <c:pt idx="23">
                  <c:v>1.3</c:v>
                </c:pt>
                <c:pt idx="24">
                  <c:v>0.9</c:v>
                </c:pt>
                <c:pt idx="25">
                  <c:v>0.6</c:v>
                </c:pt>
                <c:pt idx="2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7ECF-434E-AF82-3E500BF683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overlap val="-27"/>
        <c:axId val="477093656"/>
        <c:axId val="477099536"/>
      </c:barChart>
      <c:catAx>
        <c:axId val="477093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nl-NL"/>
          </a:p>
        </c:txPr>
        <c:crossAx val="477099536"/>
        <c:crosses val="autoZero"/>
        <c:auto val="1"/>
        <c:lblAlgn val="ctr"/>
        <c:lblOffset val="100"/>
        <c:noMultiLvlLbl val="0"/>
      </c:catAx>
      <c:valAx>
        <c:axId val="4770995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77093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GB" sz="1200" b="0" strike="noStrike" spc="-1">
                <a:solidFill>
                  <a:srgbClr val="0F5494"/>
                </a:solidFill>
                <a:latin typeface="Verdana"/>
              </a:rPr>
              <a:t>Click to move the slide</a:t>
            </a: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18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182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GB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183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GB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84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27212704-DD57-4772-A2D1-CF06383159BF}" type="slidenum">
              <a:rPr lang="en-GB" sz="1400" b="0" strike="noStrike" spc="-1">
                <a:latin typeface="Times New Roman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30D5BB2C-6A69-496F-BEEE-A21907D71489}" type="slidenum">
              <a:rPr lang="fr-FR" sz="1200" b="0" strike="noStrike" spc="-1">
                <a:solidFill>
                  <a:srgbClr val="000000"/>
                </a:solidFill>
                <a:latin typeface="Arial"/>
                <a:ea typeface="+mn-ea"/>
              </a:rPr>
              <a:t>4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4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48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E3A76929-019D-410D-9A24-6218134AD97F}" type="slidenum">
              <a:rPr lang="en-GB" sz="1200" b="0" strike="noStrike" spc="-1">
                <a:solidFill>
                  <a:srgbClr val="000000"/>
                </a:solidFill>
                <a:latin typeface="Arial"/>
              </a:rPr>
              <a:t>13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74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B450091-C237-4B80-9CEA-391B6851D438}" type="slidenum">
              <a:rPr lang="fr-FR" sz="1200" b="0" strike="noStrike" spc="-1">
                <a:solidFill>
                  <a:srgbClr val="000000"/>
                </a:solidFill>
                <a:latin typeface="Arial"/>
              </a:rPr>
              <a:t>5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50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160" y="744480"/>
            <a:ext cx="6614640" cy="3722400"/>
          </a:xfrm>
          <a:prstGeom prst="rect">
            <a:avLst/>
          </a:prstGeom>
        </p:spPr>
      </p:sp>
      <p:sp>
        <p:nvSpPr>
          <p:cNvPr id="251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668EAE4-7953-4B0A-AE8F-32E4AC2F898A}" type="slidenum">
              <a:rPr lang="fr-FR" sz="1200" b="0" strike="noStrike" spc="-1">
                <a:solidFill>
                  <a:srgbClr val="000000"/>
                </a:solidFill>
                <a:latin typeface="Arial"/>
              </a:rPr>
              <a:t>6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5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54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C936825E-ABFB-487C-BD4A-58624CFB58AF}" type="slidenum">
              <a:rPr lang="fr-FR" sz="1200" b="0" strike="noStrike" spc="-1">
                <a:solidFill>
                  <a:srgbClr val="000000"/>
                </a:solidFill>
                <a:latin typeface="Arial"/>
              </a:rPr>
              <a:t>7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56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57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0D924E8B-DBEB-42ED-B93E-45CA19C11D93}" type="slidenum">
              <a:rPr lang="fr-FR" sz="1200" b="0" strike="noStrike" spc="-1">
                <a:solidFill>
                  <a:srgbClr val="000000"/>
                </a:solidFill>
                <a:latin typeface="Arial"/>
              </a:rPr>
              <a:t>8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5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623FF925-517C-44F2-89B5-2F1430F77867}" type="slidenum">
              <a:rPr lang="fr-FR" sz="1200" b="0" strike="noStrike" spc="-1">
                <a:solidFill>
                  <a:srgbClr val="000000"/>
                </a:solidFill>
                <a:latin typeface="Arial"/>
              </a:rPr>
              <a:t>9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62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80D4B6EC-5699-4DCA-8217-387740F03A42}" type="slidenum">
              <a:rPr lang="en-GB" sz="1200" b="0" strike="noStrike" spc="-1">
                <a:solidFill>
                  <a:srgbClr val="000000"/>
                </a:solidFill>
                <a:latin typeface="Arial"/>
              </a:rPr>
              <a:t>10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65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87D4F35-6700-4A69-A48D-3E68ADF5FFFF}" type="slidenum">
              <a:rPr lang="en-GB" sz="1200" b="0" strike="noStrike" spc="-1">
                <a:solidFill>
                  <a:srgbClr val="000000"/>
                </a:solidFill>
                <a:latin typeface="Arial"/>
              </a:rPr>
              <a:t>11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68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160" y="744480"/>
            <a:ext cx="6614640" cy="3722400"/>
          </a:xfrm>
          <a:prstGeom prst="rect">
            <a:avLst/>
          </a:prstGeom>
        </p:spPr>
      </p:sp>
      <p:sp>
        <p:nvSpPr>
          <p:cNvPr id="269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D7716F7A-8B1D-4B21-AEFF-702E93736B1E}" type="slidenum">
              <a:rPr lang="en-GB" sz="1200" b="0" strike="noStrike" spc="-1">
                <a:solidFill>
                  <a:srgbClr val="000000"/>
                </a:solidFill>
                <a:latin typeface="Arial"/>
              </a:rPr>
              <a:t>12</a:t>
            </a:fld>
            <a:endParaRPr lang="en-GB" sz="1200" b="0" strike="noStrike" spc="-1">
              <a:latin typeface="Times New Roman"/>
            </a:endParaRPr>
          </a:p>
        </p:txBody>
      </p:sp>
      <p:sp>
        <p:nvSpPr>
          <p:cNvPr id="27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prstGeom prst="rect">
            <a:avLst/>
          </a:prstGeom>
        </p:spPr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3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3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3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3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17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n-GB" sz="12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2400" b="0" i="1" strike="noStrike" spc="-1">
              <a:solidFill>
                <a:srgbClr val="0F5494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1" hidden="1"/>
          <p:cNvSpPr/>
          <p:nvPr/>
        </p:nvSpPr>
        <p:spPr>
          <a:xfrm>
            <a:off x="0" y="0"/>
            <a:ext cx="12191760" cy="95688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2" name="CustomShape 2" hidden="1"/>
          <p:cNvSpPr/>
          <p:nvPr/>
        </p:nvSpPr>
        <p:spPr>
          <a:xfrm>
            <a:off x="5683320" y="6659640"/>
            <a:ext cx="814680" cy="1980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2" name="Picture 17" descr="LOGO CE_Vertical_EN_NEG_quadri_HR"/>
          <p:cNvPicPr/>
          <p:nvPr/>
        </p:nvPicPr>
        <p:blipFill>
          <a:blip r:embed="rId14"/>
          <a:stretch/>
        </p:blipFill>
        <p:spPr>
          <a:xfrm>
            <a:off x="5276880" y="258840"/>
            <a:ext cx="1915200" cy="1004400"/>
          </a:xfrm>
          <a:prstGeom prst="rect">
            <a:avLst/>
          </a:prstGeom>
          <a:ln w="0">
            <a:noFill/>
          </a:ln>
        </p:spPr>
      </p:pic>
      <p:sp>
        <p:nvSpPr>
          <p:cNvPr id="3" name="CustomShape 3"/>
          <p:cNvSpPr/>
          <p:nvPr/>
        </p:nvSpPr>
        <p:spPr>
          <a:xfrm>
            <a:off x="0" y="981000"/>
            <a:ext cx="12240360" cy="5876640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/>
          </a:ln>
          <a:effectLst>
            <a:outerShdw dist="2304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" name="Picture 6" descr="LOGO CE-EN-quadri.eps"/>
          <p:cNvPicPr/>
          <p:nvPr/>
        </p:nvPicPr>
        <p:blipFill>
          <a:blip r:embed="rId15"/>
          <a:stretch/>
        </p:blipFill>
        <p:spPr>
          <a:xfrm>
            <a:off x="5276880" y="258840"/>
            <a:ext cx="1915200" cy="99828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5327640" y="2565360"/>
            <a:ext cx="6720120" cy="7902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3240">
              <a:lnSpc>
                <a:spcPct val="100000"/>
              </a:lnSpc>
            </a:pPr>
            <a:r>
              <a:rPr lang="en-US" sz="7600" b="1" strike="noStrike" spc="-1">
                <a:solidFill>
                  <a:srgbClr val="FFD624"/>
                </a:solidFill>
                <a:latin typeface="Verdana"/>
              </a:rPr>
              <a:t>Click to edit Master title style</a:t>
            </a:r>
            <a:endParaRPr lang="en-GB" sz="76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/>
          </p:nvPr>
        </p:nvSpPr>
        <p:spPr>
          <a:xfrm>
            <a:off x="60948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/>
          </p:nvPr>
        </p:nvSpPr>
        <p:spPr>
          <a:xfrm>
            <a:off x="4165560" y="6245280"/>
            <a:ext cx="386028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8" name="PlaceHolder 7"/>
          <p:cNvSpPr>
            <a:spLocks noGrp="1"/>
          </p:cNvSpPr>
          <p:nvPr>
            <p:ph type="sldNum"/>
          </p:nvPr>
        </p:nvSpPr>
        <p:spPr>
          <a:xfrm>
            <a:off x="873756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142CF389-07EE-4F49-B724-F2875B2426A6}" type="slidenum">
              <a:rPr lang="en-GB" sz="1400" b="0" strike="noStrike" spc="-1">
                <a:solidFill>
                  <a:srgbClr val="FFFFFF"/>
                </a:solidFill>
                <a:latin typeface="Verdana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  <p:sp>
        <p:nvSpPr>
          <p:cNvPr id="9" name="CustomShape 8"/>
          <p:cNvSpPr/>
          <p:nvPr/>
        </p:nvSpPr>
        <p:spPr>
          <a:xfrm>
            <a:off x="5689440" y="6659640"/>
            <a:ext cx="814680" cy="21564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i="1" strike="noStrike" spc="-1">
                <a:solidFill>
                  <a:srgbClr val="0F5494"/>
                </a:solidFill>
                <a:latin typeface="Verdana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strike="noStrike" spc="-1">
                <a:solidFill>
                  <a:srgbClr val="0F5494"/>
                </a:solidFill>
                <a:latin typeface="Verdana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191760" cy="95688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8" name="CustomShape 2"/>
          <p:cNvSpPr/>
          <p:nvPr/>
        </p:nvSpPr>
        <p:spPr>
          <a:xfrm>
            <a:off x="5683320" y="6659640"/>
            <a:ext cx="814680" cy="1980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49" name="Picture 17" descr="LOGO CE_Vertical_EN_NEG_quadri_HR"/>
          <p:cNvPicPr/>
          <p:nvPr/>
        </p:nvPicPr>
        <p:blipFill>
          <a:blip r:embed="rId14"/>
          <a:stretch/>
        </p:blipFill>
        <p:spPr>
          <a:xfrm>
            <a:off x="5276880" y="258840"/>
            <a:ext cx="1915200" cy="1004400"/>
          </a:xfrm>
          <a:prstGeom prst="rect">
            <a:avLst/>
          </a:prstGeom>
          <a:ln w="0">
            <a:noFill/>
          </a:ln>
        </p:spPr>
      </p:pic>
      <p:sp>
        <p:nvSpPr>
          <p:cNvPr id="50" name="PlaceHolder 3"/>
          <p:cNvSpPr>
            <a:spLocks noGrp="1"/>
          </p:cNvSpPr>
          <p:nvPr>
            <p:ph type="title"/>
          </p:nvPr>
        </p:nvSpPr>
        <p:spPr>
          <a:xfrm>
            <a:off x="527040" y="1339920"/>
            <a:ext cx="10972440" cy="9363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358920">
              <a:lnSpc>
                <a:spcPct val="100000"/>
              </a:lnSpc>
            </a:pPr>
            <a:r>
              <a:rPr lang="en-US" sz="3000" b="1" strike="noStrike" spc="-1">
                <a:solidFill>
                  <a:srgbClr val="0F5494"/>
                </a:solidFill>
                <a:latin typeface="Verdana"/>
              </a:rPr>
              <a:t>Click to edit Master title style</a:t>
            </a:r>
            <a:endParaRPr lang="en-GB" sz="300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609480" y="2492280"/>
            <a:ext cx="10972440" cy="35287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FFFFFF"/>
              </a:buClr>
              <a:buFont typeface="Symbol" charset="2"/>
              <a:buChar char=""/>
            </a:pPr>
            <a:r>
              <a:rPr lang="en-US" sz="2400" b="0" i="1" strike="noStrike" spc="-1">
                <a:solidFill>
                  <a:srgbClr val="0F5494"/>
                </a:solidFill>
                <a:latin typeface="Verdana"/>
              </a:rPr>
              <a:t>Click to edit Master text styles</a:t>
            </a:r>
            <a:endParaRPr lang="en-GB" sz="2400" b="0" i="1" strike="noStrike" spc="-1">
              <a:solidFill>
                <a:srgbClr val="0F5494"/>
              </a:solidFill>
              <a:latin typeface="Verdana"/>
            </a:endParaRPr>
          </a:p>
          <a:p>
            <a:pPr marL="743040" lvl="1" indent="-285480">
              <a:lnSpc>
                <a:spcPct val="100000"/>
              </a:lnSpc>
              <a:spcBef>
                <a:spcPts val="400"/>
              </a:spcBef>
              <a:buClr>
                <a:srgbClr val="009FBA"/>
              </a:buClr>
              <a:buFont typeface="Symbol" charset="2"/>
              <a:buChar char=""/>
            </a:pPr>
            <a:r>
              <a:rPr lang="en-US" sz="2000" b="1" strike="noStrike" spc="-1">
                <a:solidFill>
                  <a:srgbClr val="0F5494"/>
                </a:solidFill>
                <a:latin typeface="Verdana"/>
              </a:rPr>
              <a:t>Second level</a:t>
            </a:r>
            <a:endParaRPr lang="en-GB" sz="2000" b="0" strike="noStrike" spc="-1">
              <a:solidFill>
                <a:srgbClr val="0F5494"/>
              </a:solidFill>
              <a:latin typeface="Verdana"/>
            </a:endParaRPr>
          </a:p>
          <a:p>
            <a:pPr marL="1143000" indent="-228240">
              <a:lnSpc>
                <a:spcPct val="100000"/>
              </a:lnSpc>
              <a:spcBef>
                <a:spcPts val="281"/>
              </a:spcBef>
              <a:tabLst>
                <a:tab pos="0" algn="l"/>
              </a:tabLst>
            </a:pPr>
            <a:r>
              <a:rPr lang="en-US" sz="1400" b="0" strike="noStrike" spc="-1">
                <a:solidFill>
                  <a:srgbClr val="0F5494"/>
                </a:solidFill>
                <a:latin typeface="Verdana"/>
              </a:rPr>
              <a:t>Third level</a:t>
            </a:r>
            <a:endParaRPr lang="en-GB" sz="1400" b="0" i="1" strike="noStrike" spc="-1">
              <a:solidFill>
                <a:srgbClr val="0F5494"/>
              </a:solidFill>
              <a:latin typeface="Verdana"/>
            </a:endParaRP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Fourth level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  <a:tabLst>
                <a:tab pos="0" algn="l"/>
              </a:tabLst>
            </a:pPr>
            <a:r>
              <a:rPr lang="en-US" sz="2000" b="0" strike="noStrike" spc="-1">
                <a:solidFill>
                  <a:srgbClr val="000000"/>
                </a:solidFill>
                <a:latin typeface="Arial"/>
              </a:rPr>
              <a:t>Fifth level</a:t>
            </a:r>
            <a:endParaRPr lang="en-GB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dt"/>
          </p:nvPr>
        </p:nvSpPr>
        <p:spPr>
          <a:xfrm>
            <a:off x="60948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ftr"/>
          </p:nvPr>
        </p:nvSpPr>
        <p:spPr>
          <a:xfrm>
            <a:off x="4165560" y="6245280"/>
            <a:ext cx="386028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54" name="PlaceHolder 7"/>
          <p:cNvSpPr>
            <a:spLocks noGrp="1"/>
          </p:cNvSpPr>
          <p:nvPr>
            <p:ph type="sldNum"/>
          </p:nvPr>
        </p:nvSpPr>
        <p:spPr>
          <a:xfrm>
            <a:off x="873756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1CFDCBEB-4F8B-4B12-81B4-AD4126207027}" type="slidenum">
              <a:rPr lang="en-GB" sz="14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0" y="0"/>
            <a:ext cx="12191760" cy="95688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2" name="CustomShape 2"/>
          <p:cNvSpPr/>
          <p:nvPr/>
        </p:nvSpPr>
        <p:spPr>
          <a:xfrm>
            <a:off x="5683320" y="6659640"/>
            <a:ext cx="814680" cy="1980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93" name="Picture 17" descr="LOGO CE_Vertical_EN_NEG_quadri_HR"/>
          <p:cNvPicPr/>
          <p:nvPr/>
        </p:nvPicPr>
        <p:blipFill>
          <a:blip r:embed="rId14"/>
          <a:stretch/>
        </p:blipFill>
        <p:spPr>
          <a:xfrm>
            <a:off x="5276880" y="258840"/>
            <a:ext cx="1915200" cy="1004400"/>
          </a:xfrm>
          <a:prstGeom prst="rect">
            <a:avLst/>
          </a:prstGeom>
          <a:ln w="0">
            <a:noFill/>
          </a:ln>
        </p:spPr>
      </p:pic>
      <p:sp>
        <p:nvSpPr>
          <p:cNvPr id="94" name="PlaceHolder 3"/>
          <p:cNvSpPr>
            <a:spLocks noGrp="1"/>
          </p:cNvSpPr>
          <p:nvPr>
            <p:ph type="title"/>
          </p:nvPr>
        </p:nvSpPr>
        <p:spPr>
          <a:xfrm>
            <a:off x="527040" y="1339920"/>
            <a:ext cx="10972440" cy="9363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201960">
              <a:lnSpc>
                <a:spcPct val="100000"/>
              </a:lnSpc>
            </a:pPr>
            <a:r>
              <a:rPr lang="en-US" sz="1690" b="1" strike="noStrike" spc="-1">
                <a:solidFill>
                  <a:srgbClr val="0F5494"/>
                </a:solidFill>
                <a:latin typeface="Verdana"/>
              </a:rPr>
              <a:t>Click to edit Master title style</a:t>
            </a:r>
            <a:endParaRPr lang="en-GB" sz="1690" b="0" strike="noStrike" spc="-1">
              <a:solidFill>
                <a:srgbClr val="0F5494"/>
              </a:solidFill>
              <a:latin typeface="Verdana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09480" y="2492280"/>
            <a:ext cx="10972440" cy="35287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192960" indent="-192600">
              <a:lnSpc>
                <a:spcPct val="100000"/>
              </a:lnSpc>
              <a:spcBef>
                <a:spcPts val="269"/>
              </a:spcBef>
              <a:buClr>
                <a:srgbClr val="FFFFFF"/>
              </a:buClr>
              <a:buFont typeface="Symbol" charset="2"/>
              <a:buChar char=""/>
            </a:pPr>
            <a:r>
              <a:rPr lang="en-US" sz="1350" b="0" i="1" strike="noStrike" spc="-1">
                <a:solidFill>
                  <a:srgbClr val="0F5494"/>
                </a:solidFill>
                <a:latin typeface="Verdana"/>
              </a:rPr>
              <a:t>Click to edit Master text styles</a:t>
            </a:r>
            <a:endParaRPr lang="en-GB" sz="1350" b="0" i="1" strike="noStrike" spc="-1">
              <a:solidFill>
                <a:srgbClr val="0F5494"/>
              </a:solidFill>
              <a:latin typeface="Verdana"/>
            </a:endParaRPr>
          </a:p>
          <a:p>
            <a:pPr marL="417960" lvl="1" indent="-160200">
              <a:lnSpc>
                <a:spcPct val="100000"/>
              </a:lnSpc>
              <a:spcBef>
                <a:spcPts val="224"/>
              </a:spcBef>
              <a:buClr>
                <a:srgbClr val="009FBA"/>
              </a:buClr>
              <a:buFont typeface="Symbol" charset="2"/>
              <a:buChar char=""/>
            </a:pPr>
            <a:r>
              <a:rPr lang="en-US" sz="1130" b="1" strike="noStrike" spc="-1">
                <a:solidFill>
                  <a:srgbClr val="0F5494"/>
                </a:solidFill>
                <a:latin typeface="Verdana"/>
              </a:rPr>
              <a:t>Second level</a:t>
            </a:r>
            <a:endParaRPr lang="en-GB" sz="1130" b="0" strike="noStrike" spc="-1">
              <a:solidFill>
                <a:srgbClr val="0F5494"/>
              </a:solidFill>
              <a:latin typeface="Verdana"/>
            </a:endParaRPr>
          </a:p>
          <a:p>
            <a:pPr marL="642960" indent="-128160">
              <a:lnSpc>
                <a:spcPct val="100000"/>
              </a:lnSpc>
              <a:spcBef>
                <a:spcPts val="156"/>
              </a:spcBef>
              <a:tabLst>
                <a:tab pos="0" algn="l"/>
              </a:tabLst>
            </a:pPr>
            <a:r>
              <a:rPr lang="en-US" sz="790" b="0" strike="noStrike" spc="-1">
                <a:solidFill>
                  <a:srgbClr val="0F5494"/>
                </a:solidFill>
                <a:latin typeface="Verdana"/>
              </a:rPr>
              <a:t>Third level</a:t>
            </a:r>
            <a:endParaRPr lang="en-GB" sz="790" b="0" i="1" strike="noStrike" spc="-1">
              <a:solidFill>
                <a:srgbClr val="0F5494"/>
              </a:solidFill>
              <a:latin typeface="Verdana"/>
            </a:endParaRPr>
          </a:p>
          <a:p>
            <a:pPr marL="900000" lvl="3" indent="-128160">
              <a:lnSpc>
                <a:spcPct val="100000"/>
              </a:lnSpc>
              <a:spcBef>
                <a:spcPts val="224"/>
              </a:spcBef>
              <a:buClr>
                <a:srgbClr val="000000"/>
              </a:buClr>
              <a:buFont typeface="Symbol" charset="2"/>
              <a:buChar char=""/>
              <a:tabLst>
                <a:tab pos="0" algn="l"/>
              </a:tabLst>
            </a:pPr>
            <a:r>
              <a:rPr lang="en-US" sz="1130" b="0" strike="noStrike" spc="-1">
                <a:solidFill>
                  <a:srgbClr val="000000"/>
                </a:solidFill>
                <a:latin typeface="Arial"/>
              </a:rPr>
              <a:t>Fourth level</a:t>
            </a:r>
            <a:endParaRPr lang="en-GB" sz="1130" b="0" strike="noStrike" spc="-1">
              <a:solidFill>
                <a:srgbClr val="000000"/>
              </a:solidFill>
              <a:latin typeface="Arial"/>
            </a:endParaRPr>
          </a:p>
          <a:p>
            <a:pPr marL="1157400" lvl="4" indent="-128160">
              <a:lnSpc>
                <a:spcPct val="100000"/>
              </a:lnSpc>
              <a:spcBef>
                <a:spcPts val="224"/>
              </a:spcBef>
              <a:buClr>
                <a:srgbClr val="000000"/>
              </a:buClr>
              <a:buFont typeface="StarSymbol"/>
              <a:buChar char="»"/>
              <a:tabLst>
                <a:tab pos="0" algn="l"/>
              </a:tabLst>
            </a:pPr>
            <a:r>
              <a:rPr lang="en-US" sz="1130" b="0" strike="noStrike" spc="-1">
                <a:solidFill>
                  <a:srgbClr val="000000"/>
                </a:solidFill>
                <a:latin typeface="Arial"/>
              </a:rPr>
              <a:t>Fifth level</a:t>
            </a:r>
            <a:endParaRPr lang="en-GB" sz="113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dt"/>
          </p:nvPr>
        </p:nvSpPr>
        <p:spPr>
          <a:xfrm>
            <a:off x="60948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97" name="PlaceHolder 6"/>
          <p:cNvSpPr>
            <a:spLocks noGrp="1"/>
          </p:cNvSpPr>
          <p:nvPr>
            <p:ph type="ftr"/>
          </p:nvPr>
        </p:nvSpPr>
        <p:spPr>
          <a:xfrm>
            <a:off x="4165560" y="6245280"/>
            <a:ext cx="386028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98" name="PlaceHolder 7"/>
          <p:cNvSpPr>
            <a:spLocks noGrp="1"/>
          </p:cNvSpPr>
          <p:nvPr>
            <p:ph type="sldNum"/>
          </p:nvPr>
        </p:nvSpPr>
        <p:spPr>
          <a:xfrm>
            <a:off x="873756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8CC2071C-DFB0-4803-87C9-9E2DA3B74676}" type="slidenum">
              <a:rPr lang="en-GB" sz="79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en-GB" sz="79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"/>
          <p:cNvSpPr/>
          <p:nvPr/>
        </p:nvSpPr>
        <p:spPr>
          <a:xfrm>
            <a:off x="0" y="0"/>
            <a:ext cx="12191760" cy="956880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36" name="CustomShape 2"/>
          <p:cNvSpPr/>
          <p:nvPr/>
        </p:nvSpPr>
        <p:spPr>
          <a:xfrm>
            <a:off x="5683320" y="6659640"/>
            <a:ext cx="814680" cy="1980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  <a:round/>
          </a:ln>
          <a:effectLst>
            <a:outerShdw blurRad="40000" dist="2304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137" name="Picture 17" descr="LOGO CE_Vertical_EN_NEG_quadri_HR"/>
          <p:cNvPicPr/>
          <p:nvPr/>
        </p:nvPicPr>
        <p:blipFill>
          <a:blip r:embed="rId14"/>
          <a:stretch/>
        </p:blipFill>
        <p:spPr>
          <a:xfrm>
            <a:off x="5276880" y="258840"/>
            <a:ext cx="1915200" cy="1004400"/>
          </a:xfrm>
          <a:prstGeom prst="rect">
            <a:avLst/>
          </a:prstGeom>
          <a:ln w="0">
            <a:noFill/>
          </a:ln>
        </p:spPr>
      </p:pic>
      <p:sp>
        <p:nvSpPr>
          <p:cNvPr id="138" name="PlaceHolder 3"/>
          <p:cNvSpPr>
            <a:spLocks noGrp="1"/>
          </p:cNvSpPr>
          <p:nvPr>
            <p:ph type="dt"/>
          </p:nvPr>
        </p:nvSpPr>
        <p:spPr>
          <a:xfrm>
            <a:off x="60948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ftr"/>
          </p:nvPr>
        </p:nvSpPr>
        <p:spPr>
          <a:xfrm>
            <a:off x="4165560" y="6245280"/>
            <a:ext cx="386028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en-GB" sz="2400" b="0" strike="noStrike" spc="-1">
              <a:latin typeface="Times New Roman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sldNum"/>
          </p:nvPr>
        </p:nvSpPr>
        <p:spPr>
          <a:xfrm>
            <a:off x="873756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06294E79-B85C-4D89-909B-B1C63B1C0DDA}" type="slidenum">
              <a:rPr lang="en-GB" sz="14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en-GB" sz="1400" b="0" strike="noStrike" spc="-1">
              <a:latin typeface="Times New Roman"/>
            </a:endParaRPr>
          </a:p>
        </p:txBody>
      </p:sp>
      <p:sp>
        <p:nvSpPr>
          <p:cNvPr id="141" name="PlaceHolder 6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GB" sz="1200" b="0" strike="noStrike" spc="-1">
                <a:solidFill>
                  <a:srgbClr val="0F5494"/>
                </a:solidFill>
                <a:latin typeface="Verdana"/>
              </a:rPr>
              <a:t>Click to edit the title text format</a:t>
            </a:r>
          </a:p>
        </p:txBody>
      </p:sp>
      <p:sp>
        <p:nvSpPr>
          <p:cNvPr id="142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i="1" strike="noStrike" spc="-1">
                <a:solidFill>
                  <a:srgbClr val="0F5494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strike="noStrike" spc="-1">
                <a:solidFill>
                  <a:srgbClr val="0F5494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1140720" y="2317150"/>
            <a:ext cx="9901930" cy="3328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3240" algn="ctr">
              <a:lnSpc>
                <a:spcPct val="100000"/>
              </a:lnSpc>
            </a:pPr>
            <a:r>
              <a:rPr lang="de-DE" sz="6000" b="1" strike="noStrike" dirty="0">
                <a:solidFill>
                  <a:srgbClr val="FFD624"/>
                </a:solidFill>
                <a:latin typeface="Verdana"/>
              </a:rPr>
              <a:t>Rollenspiel zur</a:t>
            </a:r>
            <a:br>
              <a:rPr lang="de-DE" dirty="0"/>
            </a:br>
            <a:br>
              <a:rPr lang="de-DE" dirty="0"/>
            </a:br>
            <a:r>
              <a:rPr lang="de-DE" sz="6000" b="1" strike="noStrike" dirty="0">
                <a:solidFill>
                  <a:srgbClr val="FFD624"/>
                </a:solidFill>
                <a:latin typeface="Verdana"/>
              </a:rPr>
              <a:t>EU-Beschlussfassung</a:t>
            </a:r>
            <a:br>
              <a:rPr lang="de-DE" dirty="0"/>
            </a:br>
            <a:r>
              <a:rPr lang="de-DE" sz="1000" b="1" strike="noStrike" dirty="0">
                <a:solidFill>
                  <a:srgbClr val="FFD624"/>
                </a:solidFill>
                <a:latin typeface="Verdana"/>
              </a:rPr>
              <a:t>https://www.youtube.com/watch?v=zHjILxl9E6U</a:t>
            </a:r>
            <a:br>
              <a:rPr lang="de-DE" dirty="0"/>
            </a:br>
            <a:endParaRPr lang="de-DE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icture 5" descr="european-council-table"/>
          <p:cNvPicPr/>
          <p:nvPr/>
        </p:nvPicPr>
        <p:blipFill>
          <a:blip r:embed="rId3"/>
          <a:stretch/>
        </p:blipFill>
        <p:spPr>
          <a:xfrm>
            <a:off x="3465360" y="3213000"/>
            <a:ext cx="5173200" cy="2665080"/>
          </a:xfrm>
          <a:prstGeom prst="rect">
            <a:avLst/>
          </a:prstGeom>
          <a:ln w="0">
            <a:noFill/>
          </a:ln>
        </p:spPr>
      </p:pic>
      <p:sp>
        <p:nvSpPr>
          <p:cNvPr id="237" name="CustomShape 1"/>
          <p:cNvSpPr/>
          <p:nvPr/>
        </p:nvSpPr>
        <p:spPr>
          <a:xfrm>
            <a:off x="1981080" y="-243360"/>
            <a:ext cx="742752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38" name="CustomShape 2"/>
          <p:cNvSpPr/>
          <p:nvPr/>
        </p:nvSpPr>
        <p:spPr>
          <a:xfrm>
            <a:off x="3348570" y="1485360"/>
            <a:ext cx="5433480" cy="13835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2800" b="1" strike="noStrike" dirty="0">
                <a:solidFill>
                  <a:srgbClr val="0F5494"/>
                </a:solidFill>
                <a:latin typeface="Verdana"/>
              </a:rPr>
              <a:t>Rollenspiel </a:t>
            </a:r>
          </a:p>
          <a:p>
            <a:pPr algn="ctr">
              <a:lnSpc>
                <a:spcPct val="100000"/>
              </a:lnSpc>
            </a:pPr>
            <a:endParaRPr lang="en-GB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de-DE" sz="2800" b="1" strike="noStrike" dirty="0">
                <a:solidFill>
                  <a:srgbClr val="0F5494"/>
                </a:solidFill>
                <a:latin typeface="Verdana"/>
              </a:rPr>
              <a:t>EU-Beschlussfassung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1523880" y="2637000"/>
            <a:ext cx="8497440" cy="3458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358920" algn="ctr">
              <a:lnSpc>
                <a:spcPct val="100000"/>
              </a:lnSpc>
            </a:pPr>
            <a:br>
              <a:rPr lang="de-DE" dirty="0"/>
            </a:b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Die Europäische Kommission steht vor folgender Problematik: </a:t>
            </a:r>
            <a:br>
              <a:rPr lang="de-DE" dirty="0"/>
            </a:b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Unterschiede bei der Schokoladenproduktion zwischen den Ländern:</a:t>
            </a: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Kakaobutter vs. andere pflanzliche Fette</a:t>
            </a:r>
            <a:br>
              <a:rPr lang="de-DE" dirty="0"/>
            </a:b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Schokolade, die keine Kakaobutter, sondern andere pflanzliche Fette enthält, darf in einigen Ländern nicht als „Schokolade“ bezeichnet werden und daher in diesen Ländern nicht als solche verkauft werden.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240" name="CustomShape 2"/>
          <p:cNvSpPr/>
          <p:nvPr/>
        </p:nvSpPr>
        <p:spPr>
          <a:xfrm>
            <a:off x="1836360" y="1494000"/>
            <a:ext cx="742752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2800" b="1" strike="noStrike" dirty="0">
                <a:solidFill>
                  <a:srgbClr val="0F5494"/>
                </a:solidFill>
                <a:latin typeface="Verdana"/>
              </a:rPr>
              <a:t>EU-Binnenmarkt: </a:t>
            </a:r>
            <a:br>
              <a:rPr lang="de-DE" dirty="0"/>
            </a:br>
            <a:r>
              <a:rPr lang="de-DE" sz="2800" b="1" strike="noStrike" dirty="0">
                <a:solidFill>
                  <a:srgbClr val="0F5494"/>
                </a:solidFill>
                <a:latin typeface="Verdana"/>
              </a:rPr>
              <a:t>freier Warenverkehr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1703520" y="2700000"/>
            <a:ext cx="8494580" cy="4041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358920" algn="ctr">
              <a:lnSpc>
                <a:spcPct val="100000"/>
              </a:lnSpc>
            </a:pP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– Unternehmen aus den Mitgliedstaaten dürfen Schokolade mit anderen pflanzlichen Fetten herstellen</a:t>
            </a:r>
            <a:br>
              <a:rPr lang="de-DE" dirty="0"/>
            </a:br>
            <a:br>
              <a:rPr lang="de-DE" dirty="0"/>
            </a:br>
            <a:r>
              <a:rPr lang="de-DE" sz="1600" b="1" i="1" strike="noStrike" dirty="0">
                <a:solidFill>
                  <a:srgbClr val="3E6FD2"/>
                </a:solidFill>
                <a:latin typeface="Calibri Light"/>
              </a:rPr>
              <a:t>(d. h.: Kakaobutter darf ersetzt werden)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– Die Mitgliedstaaten müssen Schokolade, die keine Kakaobutter, sondern andere pflanzliche Fette enthält, auf ihrem Markt zulassen</a:t>
            </a:r>
            <a:br>
              <a:rPr lang="de-DE" dirty="0"/>
            </a:b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	</a:t>
            </a:r>
            <a:r>
              <a:rPr lang="de-DE" sz="1600" b="1" i="1" strike="noStrike" dirty="0">
                <a:solidFill>
                  <a:srgbClr val="3E6FD2"/>
                </a:solidFill>
                <a:latin typeface="Calibri Light"/>
              </a:rPr>
              <a:t>(d. h.: Schokolade mit anderen pflanzlichen Fetten darf in anderen Mitgliedstaaten als „Schokolade“ verkauft werden)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242" name="CustomShape 2"/>
          <p:cNvSpPr/>
          <p:nvPr/>
        </p:nvSpPr>
        <p:spPr>
          <a:xfrm>
            <a:off x="1836360" y="1494000"/>
            <a:ext cx="742752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2600" b="1" strike="noStrike" dirty="0">
                <a:solidFill>
                  <a:srgbClr val="0F5494"/>
                </a:solidFill>
                <a:latin typeface="Verdana"/>
              </a:rPr>
              <a:t>Vorschlag der Kommission für eine Schokoladenrichtlinie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1558440" y="1476000"/>
            <a:ext cx="8497440" cy="38970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358920" algn="ctr">
              <a:lnSpc>
                <a:spcPct val="100000"/>
              </a:lnSpc>
            </a:pP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Du erhältst nun Anweisungen – </a:t>
            </a:r>
            <a:br>
              <a:rPr lang="de-DE" dirty="0"/>
            </a:br>
            <a:br>
              <a:rPr lang="de-DE" dirty="0"/>
            </a:br>
            <a:r>
              <a:rPr lang="de-DE" sz="2000" b="1" strike="noStrike" dirty="0">
                <a:solidFill>
                  <a:srgbClr val="333399"/>
                </a:solidFill>
                <a:latin typeface="Calibri Light"/>
              </a:rPr>
              <a:t>bitte nimm dir dafür ein paar Minuten Zeit.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r>
              <a:rPr lang="de-DE" sz="3600" b="1" strike="noStrike" dirty="0">
                <a:solidFill>
                  <a:srgbClr val="333399"/>
                </a:solidFill>
                <a:latin typeface="Calibri Light"/>
              </a:rPr>
              <a:t>Viel Glück!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44" name="Picture 3" descr="chocolade"/>
          <p:cNvPicPr/>
          <p:nvPr/>
        </p:nvPicPr>
        <p:blipFill>
          <a:blip r:embed="rId3"/>
          <a:stretch/>
        </p:blipFill>
        <p:spPr>
          <a:xfrm>
            <a:off x="1523880" y="4915080"/>
            <a:ext cx="9143640" cy="1942920"/>
          </a:xfrm>
          <a:prstGeom prst="rect">
            <a:avLst/>
          </a:prstGeom>
          <a:ln w="0">
            <a:noFill/>
          </a:ln>
        </p:spPr>
      </p:pic>
      <p:sp>
        <p:nvSpPr>
          <p:cNvPr id="245" name="CustomShape 2"/>
          <p:cNvSpPr/>
          <p:nvPr/>
        </p:nvSpPr>
        <p:spPr>
          <a:xfrm>
            <a:off x="1981080" y="115920"/>
            <a:ext cx="742752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Shape 1"/>
          <p:cNvSpPr txBox="1"/>
          <p:nvPr/>
        </p:nvSpPr>
        <p:spPr>
          <a:xfrm>
            <a:off x="1289050" y="2312850"/>
            <a:ext cx="3059420" cy="14407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de-DE" sz="2000" b="1" strike="noStrike" dirty="0">
                <a:solidFill>
                  <a:srgbClr val="0F5494"/>
                </a:solidFill>
                <a:latin typeface="Verdana"/>
                <a:ea typeface="Verdana"/>
              </a:rPr>
              <a:t>Europäische Union:</a:t>
            </a:r>
            <a:br>
              <a:rPr lang="de-DE" dirty="0"/>
            </a:br>
            <a:r>
              <a:rPr lang="de-DE" sz="2000" b="1" strike="noStrike" dirty="0">
                <a:solidFill>
                  <a:srgbClr val="0F5494"/>
                </a:solidFill>
                <a:latin typeface="Verdana"/>
                <a:ea typeface="Verdana"/>
              </a:rPr>
              <a:t>27 Länder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C7A3E111-4F25-9065-9938-E510529E3E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1268760"/>
            <a:ext cx="5919927" cy="53308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1919520" y="1799640"/>
            <a:ext cx="8229240" cy="4618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358920" algn="ctr">
              <a:lnSpc>
                <a:spcPct val="150000"/>
              </a:lnSpc>
              <a:spcBef>
                <a:spcPts val="1599"/>
              </a:spcBef>
            </a:pPr>
            <a:r>
              <a:rPr lang="de-DE" sz="1800" b="1" strike="noStrike" dirty="0">
                <a:solidFill>
                  <a:srgbClr val="0F5494"/>
                </a:solidFill>
                <a:latin typeface="Verdana"/>
              </a:rPr>
              <a:t>Bevölkerung in Mio. (2024)</a:t>
            </a:r>
            <a:br>
              <a:rPr lang="de-DE" dirty="0"/>
            </a:br>
            <a:r>
              <a:rPr lang="de-DE" sz="1800" b="1" strike="noStrike" dirty="0">
                <a:solidFill>
                  <a:srgbClr val="0F5494"/>
                </a:solidFill>
                <a:latin typeface="Verdana"/>
              </a:rPr>
              <a:t>Insgesamt 449 Millionen</a:t>
            </a:r>
            <a:br>
              <a:rPr lang="de-DE" dirty="0"/>
            </a:br>
            <a:endParaRPr lang="de-DE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E6DEDD7-B7EE-C577-B51B-B2DB75127A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5111473"/>
              </p:ext>
            </p:extLst>
          </p:nvPr>
        </p:nvGraphicFramePr>
        <p:xfrm>
          <a:off x="2426047" y="2183121"/>
          <a:ext cx="8110539" cy="4470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2423520" y="1439640"/>
            <a:ext cx="4628880" cy="5263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marL="201960">
              <a:lnSpc>
                <a:spcPct val="100000"/>
              </a:lnSpc>
            </a:pPr>
            <a:r>
              <a:rPr lang="de-DE" sz="2100" b="1" strike="noStrike">
                <a:solidFill>
                  <a:srgbClr val="0F5494"/>
                </a:solidFill>
                <a:latin typeface="Verdana"/>
              </a:rPr>
              <a:t>Drei Vorsitzende: </a:t>
            </a:r>
          </a:p>
        </p:txBody>
      </p:sp>
      <p:sp>
        <p:nvSpPr>
          <p:cNvPr id="191" name="CustomShape 2"/>
          <p:cNvSpPr/>
          <p:nvPr/>
        </p:nvSpPr>
        <p:spPr>
          <a:xfrm>
            <a:off x="2661480" y="1998720"/>
            <a:ext cx="2754000" cy="74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430" b="1" strike="noStrike">
                <a:solidFill>
                  <a:srgbClr val="667F1E"/>
                </a:solidFill>
                <a:latin typeface="Verdana"/>
              </a:rPr>
              <a:t>Roberta Metsola</a:t>
            </a:r>
            <a:br>
              <a:rPr lang="de-DE"/>
            </a:br>
            <a:r>
              <a:rPr lang="de-DE" sz="1430" b="1" strike="noStrike">
                <a:solidFill>
                  <a:srgbClr val="333399"/>
                </a:solidFill>
                <a:latin typeface="Verdana"/>
              </a:rPr>
              <a:t>Europäisches Parlament</a:t>
            </a:r>
          </a:p>
        </p:txBody>
      </p:sp>
      <p:sp>
        <p:nvSpPr>
          <p:cNvPr id="192" name="CustomShape 3"/>
          <p:cNvSpPr/>
          <p:nvPr/>
        </p:nvSpPr>
        <p:spPr>
          <a:xfrm>
            <a:off x="2655720" y="3705840"/>
            <a:ext cx="3645000" cy="5309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430" b="1" strike="noStrike" dirty="0">
                <a:solidFill>
                  <a:srgbClr val="667F1E"/>
                </a:solidFill>
                <a:latin typeface="Verdana"/>
              </a:rPr>
              <a:t>António Costa</a:t>
            </a:r>
            <a:br>
              <a:rPr lang="de-DE" dirty="0"/>
            </a:br>
            <a:r>
              <a:rPr lang="de-DE" sz="1430" b="1" strike="noStrike" dirty="0">
                <a:solidFill>
                  <a:srgbClr val="333399"/>
                </a:solidFill>
                <a:latin typeface="Verdana"/>
              </a:rPr>
              <a:t>Europäischer Rat</a:t>
            </a:r>
          </a:p>
        </p:txBody>
      </p:sp>
      <p:sp>
        <p:nvSpPr>
          <p:cNvPr id="193" name="CustomShape 4"/>
          <p:cNvSpPr/>
          <p:nvPr/>
        </p:nvSpPr>
        <p:spPr>
          <a:xfrm>
            <a:off x="2655720" y="5193000"/>
            <a:ext cx="3486960" cy="71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en-GB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de-DE" sz="1430" b="1" strike="noStrike">
                <a:solidFill>
                  <a:srgbClr val="667F1E"/>
                </a:solidFill>
                <a:latin typeface="Verdana"/>
              </a:rPr>
              <a:t>Ursula von der Leyen</a:t>
            </a:r>
          </a:p>
          <a:p>
            <a:pPr>
              <a:lnSpc>
                <a:spcPct val="100000"/>
              </a:lnSpc>
            </a:pPr>
            <a:r>
              <a:rPr lang="de-DE" sz="1430" b="1" strike="noStrike">
                <a:solidFill>
                  <a:srgbClr val="333399"/>
                </a:solidFill>
                <a:latin typeface="Verdana"/>
              </a:rPr>
              <a:t>Europäische Kommission</a:t>
            </a:r>
          </a:p>
          <a:p>
            <a:pPr>
              <a:lnSpc>
                <a:spcPct val="100000"/>
              </a:lnSpc>
            </a:pPr>
            <a:endParaRPr lang="en-GB" sz="1430" b="0" strike="noStrike" spc="-1">
              <a:latin typeface="Arial"/>
            </a:endParaRPr>
          </a:p>
        </p:txBody>
      </p:sp>
      <p:pic>
        <p:nvPicPr>
          <p:cNvPr id="194" name="Picture 6"/>
          <p:cNvPicPr/>
          <p:nvPr/>
        </p:nvPicPr>
        <p:blipFill>
          <a:blip r:embed="rId3"/>
          <a:srcRect l="42754" t="352"/>
          <a:stretch/>
        </p:blipFill>
        <p:spPr>
          <a:xfrm>
            <a:off x="7907040" y="3319920"/>
            <a:ext cx="1221480" cy="1323720"/>
          </a:xfrm>
          <a:prstGeom prst="rect">
            <a:avLst/>
          </a:prstGeom>
          <a:ln w="0">
            <a:noFill/>
          </a:ln>
        </p:spPr>
      </p:pic>
      <p:pic>
        <p:nvPicPr>
          <p:cNvPr id="195" name="Picture 12"/>
          <p:cNvPicPr/>
          <p:nvPr/>
        </p:nvPicPr>
        <p:blipFill>
          <a:blip r:embed="rId4"/>
          <a:stretch/>
        </p:blipFill>
        <p:spPr>
          <a:xfrm>
            <a:off x="7896240" y="4847760"/>
            <a:ext cx="1224720" cy="1413720"/>
          </a:xfrm>
          <a:prstGeom prst="rect">
            <a:avLst/>
          </a:prstGeom>
          <a:ln w="0">
            <a:noFill/>
          </a:ln>
        </p:spPr>
      </p:pic>
      <p:pic>
        <p:nvPicPr>
          <p:cNvPr id="196" name="Picture 13"/>
          <p:cNvPicPr/>
          <p:nvPr/>
        </p:nvPicPr>
        <p:blipFill>
          <a:blip r:embed="rId5"/>
          <a:stretch/>
        </p:blipFill>
        <p:spPr>
          <a:xfrm>
            <a:off x="7896240" y="1667880"/>
            <a:ext cx="1224720" cy="1413720"/>
          </a:xfrm>
          <a:prstGeom prst="rect">
            <a:avLst/>
          </a:prstGeom>
          <a:ln w="0"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D530DE6-75EC-2E6F-4F53-37CEE63E64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138" y="3254678"/>
            <a:ext cx="1225185" cy="14201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2362320" y="3340080"/>
            <a:ext cx="2160000" cy="533160"/>
          </a:xfrm>
          <a:prstGeom prst="rect">
            <a:avLst/>
          </a:prstGeom>
          <a:noFill/>
          <a:ln w="31680">
            <a:solidFill>
              <a:srgbClr val="0093D3"/>
            </a:solidFill>
            <a:miter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spcBef>
                <a:spcPts val="261"/>
              </a:spcBef>
              <a:tabLst>
                <a:tab pos="0" algn="l"/>
              </a:tabLst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Europäisches Parlament</a:t>
            </a:r>
          </a:p>
        </p:txBody>
      </p:sp>
      <p:sp>
        <p:nvSpPr>
          <p:cNvPr id="198" name="CustomShape 2"/>
          <p:cNvSpPr/>
          <p:nvPr/>
        </p:nvSpPr>
        <p:spPr>
          <a:xfrm>
            <a:off x="1836360" y="1484640"/>
            <a:ext cx="7427520" cy="50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2800" b="1" strike="noStrike">
                <a:solidFill>
                  <a:srgbClr val="0F5494"/>
                </a:solidFill>
                <a:latin typeface="Calibri Light"/>
              </a:rPr>
              <a:t>Die EU-Institutionen </a:t>
            </a:r>
            <a:r>
              <a:rPr lang="de-DE" sz="2000" b="1" strike="noStrike">
                <a:solidFill>
                  <a:srgbClr val="FFFFFF"/>
                </a:solidFill>
                <a:latin typeface="Calibri Light"/>
              </a:rPr>
              <a:t>Institutionen</a:t>
            </a:r>
          </a:p>
        </p:txBody>
      </p:sp>
      <p:sp>
        <p:nvSpPr>
          <p:cNvPr id="199" name="CustomShape 3"/>
          <p:cNvSpPr/>
          <p:nvPr/>
        </p:nvSpPr>
        <p:spPr>
          <a:xfrm>
            <a:off x="2362320" y="4254480"/>
            <a:ext cx="99036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Gerichtshof</a:t>
            </a:r>
          </a:p>
        </p:txBody>
      </p:sp>
      <p:sp>
        <p:nvSpPr>
          <p:cNvPr id="200" name="CustomShape 4"/>
          <p:cNvSpPr/>
          <p:nvPr/>
        </p:nvSpPr>
        <p:spPr>
          <a:xfrm>
            <a:off x="3657600" y="4254480"/>
            <a:ext cx="99036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Rechnungshof</a:t>
            </a:r>
          </a:p>
        </p:txBody>
      </p:sp>
      <p:sp>
        <p:nvSpPr>
          <p:cNvPr id="201" name="CustomShape 5"/>
          <p:cNvSpPr/>
          <p:nvPr/>
        </p:nvSpPr>
        <p:spPr>
          <a:xfrm>
            <a:off x="4952880" y="4254480"/>
            <a:ext cx="228564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9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Wirtschafts- und Sozialausschuss</a:t>
            </a:r>
          </a:p>
        </p:txBody>
      </p:sp>
      <p:sp>
        <p:nvSpPr>
          <p:cNvPr id="202" name="CustomShape 6"/>
          <p:cNvSpPr/>
          <p:nvPr/>
        </p:nvSpPr>
        <p:spPr>
          <a:xfrm>
            <a:off x="7543800" y="4254480"/>
            <a:ext cx="228564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Ausschuss der Regionen</a:t>
            </a:r>
          </a:p>
        </p:txBody>
      </p:sp>
      <p:sp>
        <p:nvSpPr>
          <p:cNvPr id="203" name="CustomShape 7"/>
          <p:cNvSpPr/>
          <p:nvPr/>
        </p:nvSpPr>
        <p:spPr>
          <a:xfrm>
            <a:off x="4952880" y="3340080"/>
            <a:ext cx="228564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8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Ministerrat</a:t>
            </a:r>
          </a:p>
          <a:p>
            <a:pPr algn="ctr">
              <a:lnSpc>
                <a:spcPct val="8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(Der Rat)</a:t>
            </a:r>
          </a:p>
        </p:txBody>
      </p:sp>
      <p:sp>
        <p:nvSpPr>
          <p:cNvPr id="204" name="CustomShape 8"/>
          <p:cNvSpPr/>
          <p:nvPr/>
        </p:nvSpPr>
        <p:spPr>
          <a:xfrm>
            <a:off x="7543800" y="3340080"/>
            <a:ext cx="228564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Europäische Kommission</a:t>
            </a:r>
          </a:p>
        </p:txBody>
      </p:sp>
      <p:sp>
        <p:nvSpPr>
          <p:cNvPr id="205" name="CustomShape 9"/>
          <p:cNvSpPr/>
          <p:nvPr/>
        </p:nvSpPr>
        <p:spPr>
          <a:xfrm>
            <a:off x="2362320" y="5168880"/>
            <a:ext cx="228564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Europäische Investitionsbank</a:t>
            </a:r>
          </a:p>
        </p:txBody>
      </p:sp>
      <p:sp>
        <p:nvSpPr>
          <p:cNvPr id="206" name="CustomShape 10"/>
          <p:cNvSpPr/>
          <p:nvPr/>
        </p:nvSpPr>
        <p:spPr>
          <a:xfrm>
            <a:off x="7543800" y="5168880"/>
            <a:ext cx="2285640" cy="533160"/>
          </a:xfrm>
          <a:prstGeom prst="rect">
            <a:avLst/>
          </a:prstGeom>
          <a:noFill/>
          <a:ln w="31750">
            <a:solidFill>
              <a:srgbClr val="0093D3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Europäische Zentralbank</a:t>
            </a:r>
          </a:p>
        </p:txBody>
      </p:sp>
      <p:sp>
        <p:nvSpPr>
          <p:cNvPr id="207" name="CustomShape 11"/>
          <p:cNvSpPr/>
          <p:nvPr/>
        </p:nvSpPr>
        <p:spPr>
          <a:xfrm>
            <a:off x="5257800" y="5092920"/>
            <a:ext cx="1752120" cy="685440"/>
          </a:xfrm>
          <a:prstGeom prst="ellipse">
            <a:avLst/>
          </a:prstGeom>
          <a:noFill/>
          <a:ln w="31750">
            <a:solidFill>
              <a:srgbClr val="0093D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08" name="CustomShape 12"/>
          <p:cNvSpPr/>
          <p:nvPr/>
        </p:nvSpPr>
        <p:spPr>
          <a:xfrm>
            <a:off x="5105520" y="5221440"/>
            <a:ext cx="20570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Agenturen</a:t>
            </a:r>
          </a:p>
        </p:txBody>
      </p:sp>
      <p:sp>
        <p:nvSpPr>
          <p:cNvPr id="209" name="CustomShape 13"/>
          <p:cNvSpPr/>
          <p:nvPr/>
        </p:nvSpPr>
        <p:spPr>
          <a:xfrm>
            <a:off x="4952880" y="2425680"/>
            <a:ext cx="2285640" cy="533160"/>
          </a:xfrm>
          <a:prstGeom prst="rect">
            <a:avLst/>
          </a:prstGeom>
          <a:noFill/>
          <a:ln w="31750">
            <a:solidFill>
              <a:schemeClr val="accent2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61"/>
              </a:spcBef>
            </a:pPr>
            <a:r>
              <a:rPr lang="de-DE" sz="1300" b="1" strike="noStrike">
                <a:solidFill>
                  <a:srgbClr val="333399"/>
                </a:solidFill>
                <a:latin typeface="Calibri"/>
              </a:rPr>
              <a:t>Europäischer Rat (Gipfel)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/>
          <p:cNvSpPr/>
          <p:nvPr/>
        </p:nvSpPr>
        <p:spPr>
          <a:xfrm>
            <a:off x="5426400" y="2847960"/>
            <a:ext cx="5609900" cy="2952000"/>
          </a:xfrm>
          <a:prstGeom prst="rect">
            <a:avLst/>
          </a:prstGeom>
          <a:solidFill>
            <a:srgbClr val="BDDEFF"/>
          </a:solidFill>
          <a:ln w="0"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11" name="TextShape 2"/>
          <p:cNvSpPr txBox="1"/>
          <p:nvPr/>
        </p:nvSpPr>
        <p:spPr>
          <a:xfrm>
            <a:off x="1776200" y="1484280"/>
            <a:ext cx="8637800" cy="9363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3200" b="1" strike="noStrike" dirty="0">
                <a:solidFill>
                  <a:srgbClr val="0F5494"/>
                </a:solidFill>
                <a:latin typeface="Calibri Light"/>
              </a:rPr>
              <a:t>Das Europäische Parlament – die Stimme des Volkes</a:t>
            </a:r>
          </a:p>
        </p:txBody>
      </p:sp>
      <p:sp>
        <p:nvSpPr>
          <p:cNvPr id="212" name="CustomShape 3"/>
          <p:cNvSpPr/>
          <p:nvPr/>
        </p:nvSpPr>
        <p:spPr>
          <a:xfrm>
            <a:off x="5426400" y="2415960"/>
            <a:ext cx="5748510" cy="38160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 </a:t>
            </a:r>
            <a:r>
              <a:rPr lang="de-DE" sz="1600" b="1" dirty="0">
                <a:solidFill>
                  <a:srgbClr val="333399"/>
                </a:solidFill>
                <a:latin typeface="Verdana"/>
              </a:rPr>
              <a:t>Entscheidet zusammen mit dem Ministerrat</a:t>
            </a:r>
            <a:br>
              <a:rPr lang="de-DE" sz="1600" b="1" dirty="0">
                <a:solidFill>
                  <a:srgbClr val="333399"/>
                </a:solidFill>
                <a:latin typeface="Verdana"/>
              </a:rPr>
            </a:br>
            <a:r>
              <a:rPr lang="de-DE" sz="1600" b="1" dirty="0">
                <a:solidFill>
                  <a:srgbClr val="333399"/>
                </a:solidFill>
                <a:latin typeface="Verdana"/>
              </a:rPr>
              <a:t>    über EU-Rechtsvorschriften und Haushalt</a:t>
            </a:r>
          </a:p>
          <a:p>
            <a:pPr>
              <a:lnSpc>
                <a:spcPct val="100000"/>
              </a:lnSpc>
            </a:pPr>
            <a:br>
              <a:rPr lang="de-DE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 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Demokratische Kontrolle über die</a:t>
            </a:r>
            <a:br>
              <a:rPr lang="de-DE" sz="1600" b="1" strike="noStrike" dirty="0">
                <a:solidFill>
                  <a:srgbClr val="333399"/>
                </a:solidFill>
                <a:latin typeface="Verdana"/>
              </a:rPr>
            </a:b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    Arbeit der EU</a:t>
            </a:r>
          </a:p>
          <a:p>
            <a:pPr>
              <a:lnSpc>
                <a:spcPct val="100000"/>
              </a:lnSpc>
            </a:pPr>
            <a:endParaRPr lang="de-DE" sz="1600" b="1" strike="noStrike" dirty="0">
              <a:solidFill>
                <a:srgbClr val="333399"/>
              </a:solidFill>
              <a:latin typeface="Verdana"/>
            </a:endParaRPr>
          </a:p>
          <a:p>
            <a:pPr>
              <a:lnSpc>
                <a:spcPct val="100000"/>
              </a:lnSpc>
            </a:pP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 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Das Europäische Parlament setzt sich aus</a:t>
            </a:r>
            <a:br>
              <a:rPr lang="de-DE" sz="1600" b="1" strike="noStrike" dirty="0">
                <a:solidFill>
                  <a:srgbClr val="333399"/>
                </a:solidFill>
                <a:latin typeface="Verdana"/>
              </a:rPr>
            </a:b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    705 Abgeordneten zusammen</a:t>
            </a:r>
          </a:p>
          <a:p>
            <a:pPr>
              <a:lnSpc>
                <a:spcPct val="100000"/>
              </a:lnSpc>
            </a:pPr>
            <a:endParaRPr lang="de-DE" sz="1600" b="1" strike="noStrike" dirty="0">
              <a:solidFill>
                <a:srgbClr val="333399"/>
              </a:solidFill>
              <a:latin typeface="Verdana"/>
            </a:endParaRPr>
          </a:p>
          <a:p>
            <a:pPr>
              <a:lnSpc>
                <a:spcPct val="100000"/>
              </a:lnSpc>
            </a:pP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 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Alle fünf Jahre wird gewählt </a:t>
            </a:r>
            <a:r>
              <a:rPr lang="de-DE" sz="1600" b="1" strike="noStrike">
                <a:solidFill>
                  <a:srgbClr val="333399"/>
                </a:solidFill>
                <a:latin typeface="Verdana"/>
              </a:rPr>
              <a:t>(2024–2029)</a:t>
            </a:r>
            <a:endParaRPr lang="de-DE" sz="1600" b="1" strike="noStrike" dirty="0">
              <a:solidFill>
                <a:srgbClr val="333399"/>
              </a:solidFill>
              <a:latin typeface="Verdana"/>
            </a:endParaRPr>
          </a:p>
        </p:txBody>
      </p:sp>
      <p:pic>
        <p:nvPicPr>
          <p:cNvPr id="213" name="Afbeelding 3"/>
          <p:cNvPicPr/>
          <p:nvPr/>
        </p:nvPicPr>
        <p:blipFill>
          <a:blip r:embed="rId3"/>
          <a:stretch/>
        </p:blipFill>
        <p:spPr>
          <a:xfrm>
            <a:off x="1622520" y="3140280"/>
            <a:ext cx="3547800" cy="23677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Picture 16" descr="presidencia_conselho"/>
          <p:cNvPicPr/>
          <p:nvPr/>
        </p:nvPicPr>
        <p:blipFill>
          <a:blip r:embed="rId3"/>
          <a:stretch/>
        </p:blipFill>
        <p:spPr>
          <a:xfrm>
            <a:off x="1828800" y="2486880"/>
            <a:ext cx="8586360" cy="4038120"/>
          </a:xfrm>
          <a:prstGeom prst="rect">
            <a:avLst/>
          </a:prstGeom>
          <a:ln w="0">
            <a:noFill/>
          </a:ln>
        </p:spPr>
      </p:pic>
      <p:sp>
        <p:nvSpPr>
          <p:cNvPr id="215" name="TextShape 1"/>
          <p:cNvSpPr txBox="1"/>
          <p:nvPr/>
        </p:nvSpPr>
        <p:spPr>
          <a:xfrm>
            <a:off x="1827000" y="1484640"/>
            <a:ext cx="8229240" cy="9363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3000" b="1" strike="noStrike">
                <a:solidFill>
                  <a:srgbClr val="0F5494"/>
                </a:solidFill>
                <a:latin typeface="Calibri Light"/>
              </a:rPr>
              <a:t>Der Rat der EU – die Stimme der Mitgliedstaaten</a:t>
            </a:r>
          </a:p>
        </p:txBody>
      </p:sp>
      <p:sp>
        <p:nvSpPr>
          <p:cNvPr id="216" name="CustomShape 2"/>
          <p:cNvSpPr/>
          <p:nvPr/>
        </p:nvSpPr>
        <p:spPr>
          <a:xfrm>
            <a:off x="4419720" y="1805760"/>
            <a:ext cx="6136920" cy="46648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Ein Minister aus jedem EU-Land</a:t>
            </a:r>
            <a:br>
              <a:rPr lang="de-DE" sz="1600" b="1" strike="noStrike" dirty="0">
                <a:solidFill>
                  <a:srgbClr val="333399"/>
                </a:solidFill>
                <a:latin typeface="Verdana"/>
              </a:rPr>
            </a:br>
            <a:br>
              <a:rPr lang="de-DE" sz="800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Wechselnder Vorsitz alle sechs Monate</a:t>
            </a:r>
            <a:br>
              <a:rPr lang="de-DE" sz="1600" b="1" strike="noStrike" dirty="0">
                <a:solidFill>
                  <a:srgbClr val="333399"/>
                </a:solidFill>
                <a:latin typeface="Verdana"/>
              </a:rPr>
            </a:br>
            <a:br>
              <a:rPr lang="de-DE" sz="800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Entscheidet zusammen mit dem Parlament</a:t>
            </a:r>
            <a:br>
              <a:rPr lang="de-DE" sz="1600" b="1" strike="noStrike" dirty="0">
                <a:solidFill>
                  <a:srgbClr val="333399"/>
                </a:solidFill>
                <a:latin typeface="Verdana"/>
              </a:rPr>
            </a:b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   über EU-Rechtsvorschriften und Haushalt</a:t>
            </a:r>
            <a:br>
              <a:rPr lang="de-DE" sz="1600" b="1" strike="noStrike" dirty="0">
                <a:solidFill>
                  <a:srgbClr val="333399"/>
                </a:solidFill>
                <a:latin typeface="Verdana"/>
              </a:rPr>
            </a:br>
            <a:br>
              <a:rPr lang="de-DE" sz="800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Zuständig für die gemeinsame Außen-</a:t>
            </a:r>
            <a:br>
              <a:rPr lang="de-DE" sz="1600" b="1" strike="noStrike" dirty="0">
                <a:solidFill>
                  <a:srgbClr val="333399"/>
                </a:solidFill>
                <a:latin typeface="Verdana"/>
              </a:rPr>
            </a:b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   und Sicherheitspolitik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1446000" y="1484280"/>
            <a:ext cx="9431550" cy="9363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3000" b="1" strike="noStrike" dirty="0">
                <a:solidFill>
                  <a:srgbClr val="0F5494"/>
                </a:solidFill>
                <a:latin typeface="Calibri Light"/>
              </a:rPr>
              <a:t>Die Europäische Kommission – im Interesse des Gemeinwohls</a:t>
            </a:r>
          </a:p>
        </p:txBody>
      </p:sp>
      <p:sp>
        <p:nvSpPr>
          <p:cNvPr id="218" name="CustomShape 2"/>
          <p:cNvSpPr/>
          <p:nvPr/>
        </p:nvSpPr>
        <p:spPr>
          <a:xfrm>
            <a:off x="3263900" y="1645240"/>
            <a:ext cx="7448550" cy="38160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de-DE" sz="1600" b="1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27 unabhängige Mitglieder – ein Minister aus jedem EU-Land</a:t>
            </a:r>
            <a:br>
              <a:rPr lang="de-DE" dirty="0"/>
            </a:br>
            <a:br>
              <a:rPr lang="de-DE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Schlägt neue Rechtsvorschriften vor</a:t>
            </a:r>
            <a:br>
              <a:rPr lang="de-DE" dirty="0"/>
            </a:br>
            <a:br>
              <a:rPr lang="de-DE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Ist das Exekutivorgan </a:t>
            </a:r>
          </a:p>
          <a:p>
            <a:pPr>
              <a:lnSpc>
                <a:spcPct val="100000"/>
              </a:lnSpc>
            </a:pPr>
            <a:br>
              <a:rPr lang="de-DE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Ist die Hüterin der Verträge</a:t>
            </a:r>
          </a:p>
          <a:p>
            <a:pPr>
              <a:lnSpc>
                <a:spcPct val="100000"/>
              </a:lnSpc>
            </a:pPr>
            <a:br>
              <a:rPr lang="de-DE" dirty="0"/>
            </a:br>
            <a:r>
              <a:rPr lang="de-DE" sz="1600" b="1" strike="noStrike" dirty="0">
                <a:solidFill>
                  <a:srgbClr val="333399"/>
                </a:solidFill>
                <a:latin typeface="Webdings"/>
              </a:rPr>
              <a:t>4</a:t>
            </a:r>
            <a:r>
              <a:rPr lang="de-DE" sz="1600" b="1" strike="noStrike" dirty="0">
                <a:solidFill>
                  <a:srgbClr val="333399"/>
                </a:solidFill>
                <a:latin typeface="Verdana"/>
              </a:rPr>
              <a:t>Vertritt die EU in der Welt</a:t>
            </a:r>
          </a:p>
        </p:txBody>
      </p:sp>
      <p:pic>
        <p:nvPicPr>
          <p:cNvPr id="219" name="Picture 2"/>
          <p:cNvPicPr/>
          <p:nvPr/>
        </p:nvPicPr>
        <p:blipFill>
          <a:blip r:embed="rId3"/>
          <a:stretch/>
        </p:blipFill>
        <p:spPr>
          <a:xfrm>
            <a:off x="3355200" y="4925520"/>
            <a:ext cx="5328360" cy="19296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1981080" y="476640"/>
            <a:ext cx="7427520" cy="114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21" name="Line 2"/>
          <p:cNvSpPr/>
          <p:nvPr/>
        </p:nvSpPr>
        <p:spPr>
          <a:xfrm>
            <a:off x="6124320" y="3053160"/>
            <a:ext cx="0" cy="75960"/>
          </a:xfrm>
          <a:prstGeom prst="line">
            <a:avLst/>
          </a:prstGeom>
          <a:ln w="50800">
            <a:solidFill>
              <a:schemeClr val="accent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22" name="CustomShape 3"/>
          <p:cNvSpPr/>
          <p:nvPr/>
        </p:nvSpPr>
        <p:spPr>
          <a:xfrm>
            <a:off x="3737880" y="2345400"/>
            <a:ext cx="4876560" cy="53316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23" name="CustomShape 4"/>
          <p:cNvSpPr/>
          <p:nvPr/>
        </p:nvSpPr>
        <p:spPr>
          <a:xfrm>
            <a:off x="3810240" y="2421720"/>
            <a:ext cx="48002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41"/>
              </a:spcBef>
            </a:pPr>
            <a:r>
              <a:rPr lang="de-DE" sz="1200" b="1" strike="noStrike">
                <a:solidFill>
                  <a:srgbClr val="333399"/>
                </a:solidFill>
                <a:latin typeface="Calibri"/>
              </a:rPr>
              <a:t>Bürger, Interessengruppen, Experten: werden befragt und beraten</a:t>
            </a:r>
          </a:p>
        </p:txBody>
      </p:sp>
      <p:sp>
        <p:nvSpPr>
          <p:cNvPr id="224" name="CustomShape 5"/>
          <p:cNvSpPr/>
          <p:nvPr/>
        </p:nvSpPr>
        <p:spPr>
          <a:xfrm>
            <a:off x="3705090" y="3213720"/>
            <a:ext cx="4876560" cy="53316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25" name="CustomShape 6"/>
          <p:cNvSpPr/>
          <p:nvPr/>
        </p:nvSpPr>
        <p:spPr>
          <a:xfrm>
            <a:off x="3998160" y="3290040"/>
            <a:ext cx="48002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41"/>
              </a:spcBef>
            </a:pPr>
            <a:r>
              <a:rPr lang="de-DE" sz="1200" b="1" strike="noStrike" dirty="0">
                <a:solidFill>
                  <a:srgbClr val="333399"/>
                </a:solidFill>
                <a:latin typeface="Calibri"/>
              </a:rPr>
              <a:t>Kommission: legt Vorschlag vor </a:t>
            </a:r>
          </a:p>
        </p:txBody>
      </p:sp>
      <p:sp>
        <p:nvSpPr>
          <p:cNvPr id="226" name="CustomShape 7"/>
          <p:cNvSpPr/>
          <p:nvPr/>
        </p:nvSpPr>
        <p:spPr>
          <a:xfrm>
            <a:off x="3677760" y="4048200"/>
            <a:ext cx="4876560" cy="53316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8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27" name="CustomShape 8"/>
          <p:cNvSpPr/>
          <p:nvPr/>
        </p:nvSpPr>
        <p:spPr>
          <a:xfrm>
            <a:off x="3866400" y="4124520"/>
            <a:ext cx="48002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41"/>
              </a:spcBef>
            </a:pPr>
            <a:r>
              <a:rPr lang="de-DE" sz="1200" b="1" strike="noStrike">
                <a:solidFill>
                  <a:srgbClr val="333399"/>
                </a:solidFill>
                <a:latin typeface="Calibri"/>
              </a:rPr>
              <a:t>Parlament und Ministerrat: entscheiden gemeinsam </a:t>
            </a:r>
          </a:p>
        </p:txBody>
      </p:sp>
      <p:sp>
        <p:nvSpPr>
          <p:cNvPr id="228" name="CustomShape 9"/>
          <p:cNvSpPr/>
          <p:nvPr/>
        </p:nvSpPr>
        <p:spPr>
          <a:xfrm>
            <a:off x="3863880" y="5821920"/>
            <a:ext cx="48002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41"/>
              </a:spcBef>
            </a:pPr>
            <a:r>
              <a:rPr lang="de-DE" sz="1200" b="1" strike="noStrike">
                <a:solidFill>
                  <a:srgbClr val="333399"/>
                </a:solidFill>
                <a:latin typeface="Calibri"/>
              </a:rPr>
              <a:t>Kommission und Gerichtshof: kontrollieren die Umsetzung</a:t>
            </a:r>
          </a:p>
        </p:txBody>
      </p:sp>
      <p:sp>
        <p:nvSpPr>
          <p:cNvPr id="229" name="CustomShape 10"/>
          <p:cNvSpPr/>
          <p:nvPr/>
        </p:nvSpPr>
        <p:spPr>
          <a:xfrm>
            <a:off x="3849480" y="5745600"/>
            <a:ext cx="4876560" cy="53316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30" name="CustomShape 11"/>
          <p:cNvSpPr/>
          <p:nvPr/>
        </p:nvSpPr>
        <p:spPr>
          <a:xfrm>
            <a:off x="3635240" y="4847730"/>
            <a:ext cx="5112360" cy="574560"/>
          </a:xfrm>
          <a:prstGeom prst="ellipse">
            <a:avLst/>
          </a:prstGeom>
          <a:solidFill>
            <a:schemeClr val="bg1"/>
          </a:solidFill>
          <a:ln w="19050">
            <a:solidFill>
              <a:srgbClr val="00FF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31" name="CustomShape 12"/>
          <p:cNvSpPr/>
          <p:nvPr/>
        </p:nvSpPr>
        <p:spPr>
          <a:xfrm>
            <a:off x="3887280" y="4946040"/>
            <a:ext cx="4800240" cy="38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241"/>
              </a:spcBef>
            </a:pPr>
            <a:r>
              <a:rPr lang="de-DE" sz="1200" b="1" strike="noStrike">
                <a:solidFill>
                  <a:srgbClr val="333399"/>
                </a:solidFill>
                <a:latin typeface="Calibri"/>
              </a:rPr>
              <a:t>Nationale oder lokale Behörden: setzen EU-Recht in nationales Recht um</a:t>
            </a:r>
          </a:p>
        </p:txBody>
      </p:sp>
      <p:sp>
        <p:nvSpPr>
          <p:cNvPr id="232" name="Line 13"/>
          <p:cNvSpPr/>
          <p:nvPr/>
        </p:nvSpPr>
        <p:spPr>
          <a:xfrm>
            <a:off x="6124320" y="3884760"/>
            <a:ext cx="0" cy="76320"/>
          </a:xfrm>
          <a:prstGeom prst="line">
            <a:avLst/>
          </a:prstGeom>
          <a:ln w="50800">
            <a:solidFill>
              <a:schemeClr val="accent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33" name="Line 14"/>
          <p:cNvSpPr/>
          <p:nvPr/>
        </p:nvSpPr>
        <p:spPr>
          <a:xfrm>
            <a:off x="6124320" y="4735800"/>
            <a:ext cx="0" cy="76320"/>
          </a:xfrm>
          <a:prstGeom prst="line">
            <a:avLst/>
          </a:prstGeom>
          <a:ln w="50800">
            <a:solidFill>
              <a:schemeClr val="accent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34" name="Line 15"/>
          <p:cNvSpPr/>
          <p:nvPr/>
        </p:nvSpPr>
        <p:spPr>
          <a:xfrm>
            <a:off x="6124320" y="5573880"/>
            <a:ext cx="0" cy="76320"/>
          </a:xfrm>
          <a:prstGeom prst="line">
            <a:avLst/>
          </a:prstGeom>
          <a:ln w="50800">
            <a:solidFill>
              <a:schemeClr val="accent2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235" name="CustomShape 16"/>
          <p:cNvSpPr/>
          <p:nvPr/>
        </p:nvSpPr>
        <p:spPr>
          <a:xfrm>
            <a:off x="3079710" y="1492740"/>
            <a:ext cx="60726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2800" b="1" strike="noStrike" dirty="0">
                <a:solidFill>
                  <a:srgbClr val="0F5494"/>
                </a:solidFill>
                <a:latin typeface="Verdana"/>
              </a:rPr>
              <a:t>Von der Idee zur Umsetzung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 Them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Them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695</TotalTime>
  <Words>486</Words>
  <Application>Microsoft Office PowerPoint</Application>
  <PresentationFormat>Widescreen</PresentationFormat>
  <Paragraphs>83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</vt:lpstr>
      <vt:lpstr>Calibri</vt:lpstr>
      <vt:lpstr>Calibri Light</vt:lpstr>
      <vt:lpstr>StarSymbol</vt:lpstr>
      <vt:lpstr>Symbol</vt:lpstr>
      <vt:lpstr>Times New Roman</vt:lpstr>
      <vt:lpstr>Verdana</vt:lpstr>
      <vt:lpstr>Webdings</vt:lpstr>
      <vt:lpstr>Wingdings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subject/>
  <dc:creator>INFELDT Madeleine (COMM-THE HAGUE)</dc:creator>
  <dc:description/>
  <cp:lastModifiedBy>ORETANO Manuela (COMM)</cp:lastModifiedBy>
  <cp:revision>90</cp:revision>
  <dcterms:created xsi:type="dcterms:W3CDTF">2015-09-01T10:36:18Z</dcterms:created>
  <dcterms:modified xsi:type="dcterms:W3CDTF">2025-07-17T15:25:40Z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ActionId">
    <vt:lpwstr>9b29f482-2235-4a46-9c2b-963185109feb</vt:lpwstr>
  </property>
  <property fmtid="{D5CDD505-2E9C-101B-9397-08002B2CF9AE}" pid="3" name="MSIP_Label_6bd9ddd1-4d20-43f6-abfa-fc3c07406f94_ContentBits">
    <vt:lpwstr>0</vt:lpwstr>
  </property>
  <property fmtid="{D5CDD505-2E9C-101B-9397-08002B2CF9AE}" pid="4" name="MSIP_Label_6bd9ddd1-4d20-43f6-abfa-fc3c07406f94_Enabled">
    <vt:lpwstr>true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etDate">
    <vt:lpwstr>2022-12-01T10:53:59Z</vt:lpwstr>
  </property>
  <property fmtid="{D5CDD505-2E9C-101B-9397-08002B2CF9AE}" pid="8" name="MSIP_Label_6bd9ddd1-4d20-43f6-abfa-fc3c07406f94_SiteId">
    <vt:lpwstr>b24c8b06-522c-46fe-9080-70926f8dddb1</vt:lpwstr>
  </property>
  <property fmtid="{D5CDD505-2E9C-101B-9397-08002B2CF9AE}" pid="9" name="Notes">
    <vt:i4>10</vt:i4>
  </property>
  <property fmtid="{D5CDD505-2E9C-101B-9397-08002B2CF9AE}" pid="10" name="PresentationFormat">
    <vt:lpwstr>Widescreen</vt:lpwstr>
  </property>
  <property fmtid="{D5CDD505-2E9C-101B-9397-08002B2CF9AE}" pid="11" name="Slides">
    <vt:i4>13</vt:i4>
  </property>
</Properties>
</file>