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91" r:id="rId3"/>
    <p:sldId id="292" r:id="rId4"/>
    <p:sldId id="293" r:id="rId5"/>
    <p:sldId id="273" r:id="rId6"/>
    <p:sldId id="274" r:id="rId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24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5" d="100"/>
          <a:sy n="105" d="100"/>
        </p:scale>
        <p:origin x="696" y="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330780-A99E-480F-A559-A637F4A8D496}" type="datetimeFigureOut">
              <a:rPr lang="de-DE" smtClean="0"/>
              <a:t>02.09.2024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E2492E-1B94-4D3F-9203-4E7D8B8439F3}" type="slidenum">
              <a:rPr lang="de-DE" smtClean="0"/>
              <a:t>‹Nr.›</a:t>
            </a:fld>
            <a:endParaRPr lang="de-DE"/>
          </a:p>
        </p:txBody>
      </p:sp>
    </p:spTree>
    <p:extLst>
      <p:ext uri="{BB962C8B-B14F-4D97-AF65-F5344CB8AC3E}">
        <p14:creationId xmlns:p14="http://schemas.microsoft.com/office/powerpoint/2010/main" val="4126403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Audiodatei SWR: Eleanor Roosevelt verkündet die Charta der Menschenrechte, in: https://avdlswr-a.akamaihd.net/swr/swr2/archivradio/2018/12/1948-eleanor-roosevelt-verkuendet-charta-der-menschenrechte.m.mp3 </a:t>
            </a:r>
          </a:p>
        </p:txBody>
      </p:sp>
      <p:sp>
        <p:nvSpPr>
          <p:cNvPr id="4" name="Foliennummernplatzhalter 3"/>
          <p:cNvSpPr>
            <a:spLocks noGrp="1"/>
          </p:cNvSpPr>
          <p:nvPr>
            <p:ph type="sldNum" sz="quarter" idx="5"/>
          </p:nvPr>
        </p:nvSpPr>
        <p:spPr/>
        <p:txBody>
          <a:bodyPr/>
          <a:lstStyle/>
          <a:p>
            <a:fld id="{AFE2492E-1B94-4D3F-9203-4E7D8B8439F3}" type="slidenum">
              <a:rPr lang="de-DE" smtClean="0"/>
              <a:t>2</a:t>
            </a:fld>
            <a:endParaRPr lang="de-DE"/>
          </a:p>
        </p:txBody>
      </p:sp>
    </p:spTree>
    <p:extLst>
      <p:ext uri="{BB962C8B-B14F-4D97-AF65-F5344CB8AC3E}">
        <p14:creationId xmlns:p14="http://schemas.microsoft.com/office/powerpoint/2010/main" val="960435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Zitat von Eleanor Roosevelt bei der Verabschiedung der Allgemeinen Erklärung der Menschenrechte durch die UN-Generalversammlung am 10. Dezember 1948. Ggf. müssen einzelne Begriffe, wie z. B. Würde oder Diskriminierung, erklärt werden.</a:t>
            </a:r>
          </a:p>
          <a:p>
            <a:r>
              <a:rPr lang="de-DE" dirty="0"/>
              <a:t>a) Was möchte Eleanor Roosevelt in ihrer Rede zum Ausdruck bringen?</a:t>
            </a:r>
          </a:p>
          <a:p>
            <a:r>
              <a:rPr lang="de-DE" dirty="0"/>
              <a:t>b) In welchen Alltagssituationen geht es darum, Menschenrechte zu achten?</a:t>
            </a:r>
          </a:p>
        </p:txBody>
      </p:sp>
      <p:sp>
        <p:nvSpPr>
          <p:cNvPr id="4" name="Foliennummernplatzhalter 3"/>
          <p:cNvSpPr>
            <a:spLocks noGrp="1"/>
          </p:cNvSpPr>
          <p:nvPr>
            <p:ph type="sldNum" sz="quarter" idx="5"/>
          </p:nvPr>
        </p:nvSpPr>
        <p:spPr/>
        <p:txBody>
          <a:bodyPr/>
          <a:lstStyle/>
          <a:p>
            <a:fld id="{AFE2492E-1B94-4D3F-9203-4E7D8B8439F3}" type="slidenum">
              <a:rPr lang="de-DE" smtClean="0"/>
              <a:t>3</a:t>
            </a:fld>
            <a:endParaRPr lang="de-DE"/>
          </a:p>
        </p:txBody>
      </p:sp>
    </p:spTree>
    <p:extLst>
      <p:ext uri="{BB962C8B-B14F-4D97-AF65-F5344CB8AC3E}">
        <p14:creationId xmlns:p14="http://schemas.microsoft.com/office/powerpoint/2010/main" val="4213342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Arbeitsauftrag: </a:t>
            </a:r>
          </a:p>
          <a:p>
            <a:r>
              <a:rPr lang="de-DE" dirty="0"/>
              <a:t>Teil 1: Die erste Frage dient der Reflexion, in welchen Alltagsbereichen uns Menschenrechte begegnen. Zu ergänzen wären Beispielsweise: Öffentlicher Nahverkehr, Soziale Netzwerke, Peergroup, Jugendtreff … (Nach Möglichkeit sollten hier im Besonderen auch Bereiche aus dem Alltag der Schülerinnen und Schüler verortet werden.) – Weitere Orte werden auf Karten zusätzlich schriftlich festgehalten. </a:t>
            </a:r>
          </a:p>
          <a:p>
            <a:r>
              <a:rPr lang="de-DE" dirty="0"/>
              <a:t>Teil 2: Wie können wir an diesen Orten Menschenrechte umsetzen? Sammelt miteinander konkrete Beispiele!</a:t>
            </a:r>
          </a:p>
        </p:txBody>
      </p:sp>
      <p:sp>
        <p:nvSpPr>
          <p:cNvPr id="4" name="Foliennummernplatzhalter 3"/>
          <p:cNvSpPr>
            <a:spLocks noGrp="1"/>
          </p:cNvSpPr>
          <p:nvPr>
            <p:ph type="sldNum" sz="quarter" idx="5"/>
          </p:nvPr>
        </p:nvSpPr>
        <p:spPr/>
        <p:txBody>
          <a:bodyPr/>
          <a:lstStyle/>
          <a:p>
            <a:fld id="{AFE2492E-1B94-4D3F-9203-4E7D8B8439F3}" type="slidenum">
              <a:rPr lang="de-DE" smtClean="0"/>
              <a:t>4</a:t>
            </a:fld>
            <a:endParaRPr lang="de-DE"/>
          </a:p>
        </p:txBody>
      </p:sp>
    </p:spTree>
    <p:extLst>
      <p:ext uri="{BB962C8B-B14F-4D97-AF65-F5344CB8AC3E}">
        <p14:creationId xmlns:p14="http://schemas.microsoft.com/office/powerpoint/2010/main" val="34957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382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265B0F-0A00-42E9-82B9-AA68CBC9FF18}"/>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3" name="Vertikaler Textplatzhalter 2">
            <a:extLst>
              <a:ext uri="{FF2B5EF4-FFF2-40B4-BE49-F238E27FC236}">
                <a16:creationId xmlns:a16="http://schemas.microsoft.com/office/drawing/2014/main" id="{33CEDEFC-5F9F-4E2F-93D9-6F9B954B7C4A}"/>
              </a:ext>
            </a:extLst>
          </p:cNvPr>
          <p:cNvSpPr>
            <a:spLocks noGrp="1"/>
          </p:cNvSpPr>
          <p:nvPr>
            <p:ph type="body" orient="vert" idx="1"/>
          </p:nvPr>
        </p:nvSpPr>
        <p:spPr>
          <a:xfrm>
            <a:off x="838200" y="1825625"/>
            <a:ext cx="10515600" cy="43513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A29D3B6-5C2A-4CEB-8EE4-206C598CCF82}"/>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02.09.2024</a:t>
            </a:fld>
            <a:endParaRPr lang="de-DE"/>
          </a:p>
        </p:txBody>
      </p:sp>
      <p:sp>
        <p:nvSpPr>
          <p:cNvPr id="5" name="Fußzeilenplatzhalter 4">
            <a:extLst>
              <a:ext uri="{FF2B5EF4-FFF2-40B4-BE49-F238E27FC236}">
                <a16:creationId xmlns:a16="http://schemas.microsoft.com/office/drawing/2014/main" id="{525992BD-D02E-42E4-86C4-232FD9CFFA1B}"/>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045253BC-A39E-4AC4-8AC8-41D542845AE3}"/>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1105409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876076CC-91F6-4498-B4B0-E531212D58EB}"/>
              </a:ext>
            </a:extLst>
          </p:cNvPr>
          <p:cNvSpPr>
            <a:spLocks noGrp="1"/>
          </p:cNvSpPr>
          <p:nvPr>
            <p:ph type="title" orient="vert"/>
          </p:nvPr>
        </p:nvSpPr>
        <p:spPr>
          <a:xfrm>
            <a:off x="8724900" y="365125"/>
            <a:ext cx="2628900" cy="5811838"/>
          </a:xfrm>
          <a:prstGeom prst="rect">
            <a:avLst/>
          </a:prstGeo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F29ABE67-4776-4B13-BD66-0C2EEE91EFD6}"/>
              </a:ext>
            </a:extLst>
          </p:cNvPr>
          <p:cNvSpPr>
            <a:spLocks noGrp="1"/>
          </p:cNvSpPr>
          <p:nvPr>
            <p:ph type="body" orient="vert" idx="1"/>
          </p:nvPr>
        </p:nvSpPr>
        <p:spPr>
          <a:xfrm>
            <a:off x="838200" y="365125"/>
            <a:ext cx="7734300" cy="58118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287ECC4-787A-4B85-9911-B7E1CDD8F819}"/>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02.09.2024</a:t>
            </a:fld>
            <a:endParaRPr lang="de-DE"/>
          </a:p>
        </p:txBody>
      </p:sp>
      <p:sp>
        <p:nvSpPr>
          <p:cNvPr id="5" name="Fußzeilenplatzhalter 4">
            <a:extLst>
              <a:ext uri="{FF2B5EF4-FFF2-40B4-BE49-F238E27FC236}">
                <a16:creationId xmlns:a16="http://schemas.microsoft.com/office/drawing/2014/main" id="{345EEE9E-A3CF-47E6-AA44-9B7B1D45731B}"/>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E06FD461-7FE9-4436-A8EE-5A036192301E}"/>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1787633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29AFAA-9BBE-47EE-BC62-46FF2FF09C68}"/>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3" name="Inhaltsplatzhalter 2">
            <a:extLst>
              <a:ext uri="{FF2B5EF4-FFF2-40B4-BE49-F238E27FC236}">
                <a16:creationId xmlns:a16="http://schemas.microsoft.com/office/drawing/2014/main" id="{5B652B30-99BE-477D-859B-7E833BDECF82}"/>
              </a:ext>
            </a:extLst>
          </p:cNvPr>
          <p:cNvSpPr>
            <a:spLocks noGrp="1"/>
          </p:cNvSpPr>
          <p:nvPr>
            <p:ph idx="1"/>
          </p:nvPr>
        </p:nvSpPr>
        <p:spPr>
          <a:xfrm>
            <a:off x="838200" y="1825625"/>
            <a:ext cx="10515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3A791FF-ABFC-42B0-890B-000BBA4C8B97}"/>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02.09.2024</a:t>
            </a:fld>
            <a:endParaRPr lang="de-DE"/>
          </a:p>
        </p:txBody>
      </p:sp>
      <p:sp>
        <p:nvSpPr>
          <p:cNvPr id="5" name="Fußzeilenplatzhalter 4">
            <a:extLst>
              <a:ext uri="{FF2B5EF4-FFF2-40B4-BE49-F238E27FC236}">
                <a16:creationId xmlns:a16="http://schemas.microsoft.com/office/drawing/2014/main" id="{662929F7-1BA9-4B28-B4CA-BB1F70B8723A}"/>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B0E23B97-D320-4598-B2FE-753F17C89D4B}"/>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3608547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575306-EFD4-4D54-AF33-1632B8273DE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BD5D1008-A0C8-4790-972A-2B2A6ECDF5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E66BF283-31F9-4301-9489-8F776934CB49}"/>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02.09.2024</a:t>
            </a:fld>
            <a:endParaRPr lang="de-DE"/>
          </a:p>
        </p:txBody>
      </p:sp>
      <p:sp>
        <p:nvSpPr>
          <p:cNvPr id="5" name="Fußzeilenplatzhalter 4">
            <a:extLst>
              <a:ext uri="{FF2B5EF4-FFF2-40B4-BE49-F238E27FC236}">
                <a16:creationId xmlns:a16="http://schemas.microsoft.com/office/drawing/2014/main" id="{F3F209BE-5429-45A9-BE04-94268D03588F}"/>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5F8EB246-6D96-4369-A274-433C7F1B3EBB}"/>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73691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F934D2-AAFC-4114-9CDC-3828731EE364}"/>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3" name="Inhaltsplatzhalter 2">
            <a:extLst>
              <a:ext uri="{FF2B5EF4-FFF2-40B4-BE49-F238E27FC236}">
                <a16:creationId xmlns:a16="http://schemas.microsoft.com/office/drawing/2014/main" id="{262A0235-45BC-440E-AAF4-723CC0A54215}"/>
              </a:ext>
            </a:extLst>
          </p:cNvPr>
          <p:cNvSpPr>
            <a:spLocks noGrp="1"/>
          </p:cNvSpPr>
          <p:nvPr>
            <p:ph sz="half" idx="1"/>
          </p:nvPr>
        </p:nvSpPr>
        <p:spPr>
          <a:xfrm>
            <a:off x="838200" y="1825625"/>
            <a:ext cx="5181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6736CD9D-B741-44C8-8E35-1BC3D57C3182}"/>
              </a:ext>
            </a:extLst>
          </p:cNvPr>
          <p:cNvSpPr>
            <a:spLocks noGrp="1"/>
          </p:cNvSpPr>
          <p:nvPr>
            <p:ph sz="half" idx="2"/>
          </p:nvPr>
        </p:nvSpPr>
        <p:spPr>
          <a:xfrm>
            <a:off x="6172200" y="1825625"/>
            <a:ext cx="5181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15817A2B-977F-4119-88E5-B7FE6A03A80C}"/>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02.09.2024</a:t>
            </a:fld>
            <a:endParaRPr lang="de-DE"/>
          </a:p>
        </p:txBody>
      </p:sp>
      <p:sp>
        <p:nvSpPr>
          <p:cNvPr id="6" name="Fußzeilenplatzhalter 5">
            <a:extLst>
              <a:ext uri="{FF2B5EF4-FFF2-40B4-BE49-F238E27FC236}">
                <a16:creationId xmlns:a16="http://schemas.microsoft.com/office/drawing/2014/main" id="{0121462C-2511-4466-9D8A-444299BA5917}"/>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DD754599-890C-41DA-8F66-978C658DA638}"/>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2333335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1CEAD7-6E63-4471-A84D-CD0051147173}"/>
              </a:ext>
            </a:extLst>
          </p:cNvPr>
          <p:cNvSpPr>
            <a:spLocks noGrp="1"/>
          </p:cNvSpPr>
          <p:nvPr>
            <p:ph type="title"/>
          </p:nvPr>
        </p:nvSpPr>
        <p:spPr>
          <a:xfrm>
            <a:off x="839788" y="365125"/>
            <a:ext cx="10515600" cy="1325563"/>
          </a:xfrm>
          <a:prstGeom prst="rect">
            <a:avLst/>
          </a:prstGeom>
        </p:spPr>
        <p:txBody>
          <a:bodyPr/>
          <a:lstStyle/>
          <a:p>
            <a:r>
              <a:rPr lang="de-DE"/>
              <a:t>Mastertitelformat bearbeiten</a:t>
            </a:r>
          </a:p>
        </p:txBody>
      </p:sp>
      <p:sp>
        <p:nvSpPr>
          <p:cNvPr id="3" name="Textplatzhalter 2">
            <a:extLst>
              <a:ext uri="{FF2B5EF4-FFF2-40B4-BE49-F238E27FC236}">
                <a16:creationId xmlns:a16="http://schemas.microsoft.com/office/drawing/2014/main" id="{A2423EAB-5DB0-4998-AF0A-D7B267DF174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37BCA158-B4B1-45E7-B4EB-13F124D61C35}"/>
              </a:ext>
            </a:extLst>
          </p:cNvPr>
          <p:cNvSpPr>
            <a:spLocks noGrp="1"/>
          </p:cNvSpPr>
          <p:nvPr>
            <p:ph sz="half" idx="2"/>
          </p:nvPr>
        </p:nvSpPr>
        <p:spPr>
          <a:xfrm>
            <a:off x="839788" y="2505075"/>
            <a:ext cx="5157787"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623D3F-7349-4D6F-AED0-7ECAC81AB2C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A33EA96-DC84-4226-BC0B-F3B158CB87EC}"/>
              </a:ext>
            </a:extLst>
          </p:cNvPr>
          <p:cNvSpPr>
            <a:spLocks noGrp="1"/>
          </p:cNvSpPr>
          <p:nvPr>
            <p:ph sz="quarter" idx="4"/>
          </p:nvPr>
        </p:nvSpPr>
        <p:spPr>
          <a:xfrm>
            <a:off x="6172200" y="2505075"/>
            <a:ext cx="5183188"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36461685-CF42-41CD-80C1-80E2BD4C6D9F}"/>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02.09.2024</a:t>
            </a:fld>
            <a:endParaRPr lang="de-DE"/>
          </a:p>
        </p:txBody>
      </p:sp>
      <p:sp>
        <p:nvSpPr>
          <p:cNvPr id="8" name="Fußzeilenplatzhalter 7">
            <a:extLst>
              <a:ext uri="{FF2B5EF4-FFF2-40B4-BE49-F238E27FC236}">
                <a16:creationId xmlns:a16="http://schemas.microsoft.com/office/drawing/2014/main" id="{CDA89079-8E06-4707-8B65-463671F88F10}"/>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9" name="Foliennummernplatzhalter 8">
            <a:extLst>
              <a:ext uri="{FF2B5EF4-FFF2-40B4-BE49-F238E27FC236}">
                <a16:creationId xmlns:a16="http://schemas.microsoft.com/office/drawing/2014/main" id="{202BAE7B-C7C4-4991-8519-C4B1BBC19439}"/>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4000230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8427AC-9839-4219-9A0F-73207DE99C76}"/>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3" name="Datumsplatzhalter 2">
            <a:extLst>
              <a:ext uri="{FF2B5EF4-FFF2-40B4-BE49-F238E27FC236}">
                <a16:creationId xmlns:a16="http://schemas.microsoft.com/office/drawing/2014/main" id="{2792711A-B23C-4A9E-BBDE-B72A9A952170}"/>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02.09.2024</a:t>
            </a:fld>
            <a:endParaRPr lang="de-DE"/>
          </a:p>
        </p:txBody>
      </p:sp>
      <p:sp>
        <p:nvSpPr>
          <p:cNvPr id="4" name="Fußzeilenplatzhalter 3">
            <a:extLst>
              <a:ext uri="{FF2B5EF4-FFF2-40B4-BE49-F238E27FC236}">
                <a16:creationId xmlns:a16="http://schemas.microsoft.com/office/drawing/2014/main" id="{3BF85788-23AA-4D3D-8846-F5F6F1FF0EE9}"/>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5" name="Foliennummernplatzhalter 4">
            <a:extLst>
              <a:ext uri="{FF2B5EF4-FFF2-40B4-BE49-F238E27FC236}">
                <a16:creationId xmlns:a16="http://schemas.microsoft.com/office/drawing/2014/main" id="{515508CF-176D-43C7-B756-4EA9DF796CBA}"/>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1120899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40AC3BD-1F95-44FE-ACC8-BFC8F80E1897}"/>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02.09.2024</a:t>
            </a:fld>
            <a:endParaRPr lang="de-DE"/>
          </a:p>
        </p:txBody>
      </p:sp>
      <p:sp>
        <p:nvSpPr>
          <p:cNvPr id="3" name="Fußzeilenplatzhalter 2">
            <a:extLst>
              <a:ext uri="{FF2B5EF4-FFF2-40B4-BE49-F238E27FC236}">
                <a16:creationId xmlns:a16="http://schemas.microsoft.com/office/drawing/2014/main" id="{68880488-36BB-45EA-9C71-2DF7C1920E8B}"/>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4" name="Foliennummernplatzhalter 3">
            <a:extLst>
              <a:ext uri="{FF2B5EF4-FFF2-40B4-BE49-F238E27FC236}">
                <a16:creationId xmlns:a16="http://schemas.microsoft.com/office/drawing/2014/main" id="{94A4A0FF-5019-405C-A740-ED16B668E64D}"/>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3471243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AB43DA-3011-4223-BC77-6391F1344C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7A397C7B-417A-4087-A673-6F094DABECB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B5264489-741B-47D1-99C0-7D75A440FF7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01F7D30-E558-4518-A9D3-C9E64D5D925C}"/>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02.09.2024</a:t>
            </a:fld>
            <a:endParaRPr lang="de-DE"/>
          </a:p>
        </p:txBody>
      </p:sp>
      <p:sp>
        <p:nvSpPr>
          <p:cNvPr id="6" name="Fußzeilenplatzhalter 5">
            <a:extLst>
              <a:ext uri="{FF2B5EF4-FFF2-40B4-BE49-F238E27FC236}">
                <a16:creationId xmlns:a16="http://schemas.microsoft.com/office/drawing/2014/main" id="{54C4BE66-A516-495E-8D3F-0F0D87D7D95F}"/>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B84BE4E6-5C0F-4288-86EB-87AFE95E03D9}"/>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2733202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94CA9B-4FE7-4F8C-9CBB-46155896FB6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19FADE6-3297-4C8D-BE9A-23D13A8AB54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9F1C4C8-FD63-4367-8262-3EB2CE5B814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F6596B-C309-48A9-ABC5-D4F8795950B4}"/>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02.09.2024</a:t>
            </a:fld>
            <a:endParaRPr lang="de-DE"/>
          </a:p>
        </p:txBody>
      </p:sp>
      <p:sp>
        <p:nvSpPr>
          <p:cNvPr id="6" name="Fußzeilenplatzhalter 5">
            <a:extLst>
              <a:ext uri="{FF2B5EF4-FFF2-40B4-BE49-F238E27FC236}">
                <a16:creationId xmlns:a16="http://schemas.microsoft.com/office/drawing/2014/main" id="{D91BA43E-326C-4D9B-B47F-9B43E5E6A055}"/>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12D3457A-E59A-4331-92CC-5E87BB68076F}"/>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2545504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fik 6" descr="Ein Pinselstrich">
            <a:extLst>
              <a:ext uri="{FF2B5EF4-FFF2-40B4-BE49-F238E27FC236}">
                <a16:creationId xmlns:a16="http://schemas.microsoft.com/office/drawing/2014/main" id="{7008F972-9B76-4015-868C-BBE8F604C2D6}"/>
              </a:ext>
            </a:extLst>
          </p:cNvPr>
          <p:cNvPicPr>
            <a:picLocks noChangeAspect="1"/>
          </p:cNvPicPr>
          <p:nvPr userDrawn="1"/>
        </p:nvPicPr>
        <p:blipFill>
          <a:blip r:embed="rId13">
            <a:extLst>
              <a:ext uri="{96DAC541-7B7A-43D3-8B79-37D633B846F1}">
                <asvg:svgBlip xmlns:asvg="http://schemas.microsoft.com/office/drawing/2016/SVG/main" r:embed="rId14"/>
              </a:ext>
            </a:extLst>
          </a:blip>
          <a:stretch/>
        </p:blipFill>
        <p:spPr bwMode="auto">
          <a:xfrm>
            <a:off x="4137197" y="6088478"/>
            <a:ext cx="3590234" cy="944310"/>
          </a:xfrm>
          <a:prstGeom prst="rect">
            <a:avLst/>
          </a:prstGeom>
        </p:spPr>
      </p:pic>
      <p:sp>
        <p:nvSpPr>
          <p:cNvPr id="8" name="Slide Number Placeholder 5">
            <a:extLst>
              <a:ext uri="{FF2B5EF4-FFF2-40B4-BE49-F238E27FC236}">
                <a16:creationId xmlns:a16="http://schemas.microsoft.com/office/drawing/2014/main" id="{7B1F0C98-E287-4848-A344-09F890479653}"/>
              </a:ext>
            </a:extLst>
          </p:cNvPr>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dirty="0">
                <a:solidFill>
                  <a:schemeClr val="bg1"/>
                </a:solidFill>
                <a:latin typeface="Arial"/>
                <a:ea typeface="Calibri"/>
                <a:cs typeface="Arial"/>
              </a:rPr>
              <a:t>www.politischebildung.schule.bayern.de</a:t>
            </a:r>
            <a:endParaRPr sz="1050" dirty="0"/>
          </a:p>
        </p:txBody>
      </p:sp>
      <p:pic>
        <p:nvPicPr>
          <p:cNvPr id="9" name="Grafik 8" descr="Ein Pinselstrich">
            <a:extLst>
              <a:ext uri="{FF2B5EF4-FFF2-40B4-BE49-F238E27FC236}">
                <a16:creationId xmlns:a16="http://schemas.microsoft.com/office/drawing/2014/main" id="{7FDA39BC-BE98-435A-BC33-E85D11D1275A}"/>
              </a:ext>
            </a:extLst>
          </p:cNvPr>
          <p:cNvPicPr>
            <a:picLocks noChangeAspect="1"/>
          </p:cNvPicPr>
          <p:nvPr userDrawn="1"/>
        </p:nvPicPr>
        <p:blipFill>
          <a:blip r:embed="rId15">
            <a:extLst>
              <a:ext uri="{96DAC541-7B7A-43D3-8B79-37D633B846F1}">
                <asvg:svgBlip xmlns:asvg="http://schemas.microsoft.com/office/drawing/2016/SVG/main" r:embed="rId16"/>
              </a:ext>
            </a:extLst>
          </a:blip>
          <a:stretch/>
        </p:blipFill>
        <p:spPr bwMode="auto">
          <a:xfrm>
            <a:off x="338983" y="6281628"/>
            <a:ext cx="4244335" cy="466878"/>
          </a:xfrm>
          <a:prstGeom prst="rect">
            <a:avLst/>
          </a:prstGeom>
        </p:spPr>
      </p:pic>
      <p:pic>
        <p:nvPicPr>
          <p:cNvPr id="10" name="Grafik 9" descr="Ein Pinselstrich">
            <a:extLst>
              <a:ext uri="{FF2B5EF4-FFF2-40B4-BE49-F238E27FC236}">
                <a16:creationId xmlns:a16="http://schemas.microsoft.com/office/drawing/2014/main" id="{0C2AAF5E-8FF3-4D66-8639-03C6929170D6}"/>
              </a:ext>
            </a:extLst>
          </p:cNvPr>
          <p:cNvPicPr>
            <a:picLocks noChangeAspect="1"/>
          </p:cNvPicPr>
          <p:nvPr userDrawn="1"/>
        </p:nvPicPr>
        <p:blipFill>
          <a:blip r:embed="rId15">
            <a:extLst>
              <a:ext uri="{96DAC541-7B7A-43D3-8B79-37D633B846F1}">
                <asvg:svgBlip xmlns:asvg="http://schemas.microsoft.com/office/drawing/2016/SVG/main" r:embed="rId16"/>
              </a:ext>
            </a:extLst>
          </a:blip>
          <a:stretch/>
        </p:blipFill>
        <p:spPr bwMode="auto">
          <a:xfrm>
            <a:off x="6940684" y="6327194"/>
            <a:ext cx="4912333" cy="466878"/>
          </a:xfrm>
          <a:prstGeom prst="rect">
            <a:avLst/>
          </a:prstGeom>
        </p:spPr>
      </p:pic>
      <p:pic>
        <p:nvPicPr>
          <p:cNvPr id="6" name="Grafik 5">
            <a:extLst>
              <a:ext uri="{FF2B5EF4-FFF2-40B4-BE49-F238E27FC236}">
                <a16:creationId xmlns:a16="http://schemas.microsoft.com/office/drawing/2014/main" id="{0815A243-603D-4050-A857-18D3E8E3F32F}"/>
              </a:ext>
            </a:extLst>
          </p:cNvPr>
          <p:cNvPicPr/>
          <p:nvPr userDrawn="1"/>
        </p:nvPicPr>
        <p:blipFill>
          <a:blip r:embed="rId17">
            <a:extLst>
              <a:ext uri="{28A0092B-C50C-407E-A947-70E740481C1C}">
                <a14:useLocalDpi xmlns:a14="http://schemas.microsoft.com/office/drawing/2010/main" val="0"/>
              </a:ext>
            </a:extLst>
          </a:blip>
          <a:stretch>
            <a:fillRect/>
          </a:stretch>
        </p:blipFill>
        <p:spPr>
          <a:xfrm>
            <a:off x="383886" y="6399068"/>
            <a:ext cx="266700" cy="266700"/>
          </a:xfrm>
          <a:prstGeom prst="rect">
            <a:avLst/>
          </a:prstGeom>
        </p:spPr>
      </p:pic>
    </p:spTree>
    <p:extLst>
      <p:ext uri="{BB962C8B-B14F-4D97-AF65-F5344CB8AC3E}">
        <p14:creationId xmlns:p14="http://schemas.microsoft.com/office/powerpoint/2010/main" val="3757143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ardaudiothek.de/episode/archivradio-geschichte-im-original/eleanor-roosevelt-verkuendet-charta-der-menschenrechte/ard/66778966/" TargetMode="External"/><Relationship Id="rId2" Type="http://schemas.openxmlformats.org/officeDocument/2006/relationships/hyperlink" Target="https://www.swr.de/swrkultur/wissen/archivradio/eleanor-roosevelt-verkuendet-1948-charta-der-menschenrechte-102.html" TargetMode="External"/><Relationship Id="rId1" Type="http://schemas.openxmlformats.org/officeDocument/2006/relationships/slideLayout" Target="../slideLayouts/slideLayout2.xml"/><Relationship Id="rId4" Type="http://schemas.openxmlformats.org/officeDocument/2006/relationships/hyperlink" Target="https://www.un.org/depts/german/menschenrechte/aemr.pd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7469676-6126-4408-83BC-0E3E5F2BE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726" y="1242204"/>
            <a:ext cx="9784548" cy="4153288"/>
          </a:xfrm>
          <a:prstGeom prst="rect">
            <a:avLst/>
          </a:prstGeom>
        </p:spPr>
      </p:pic>
    </p:spTree>
    <p:extLst>
      <p:ext uri="{BB962C8B-B14F-4D97-AF65-F5344CB8AC3E}">
        <p14:creationId xmlns:p14="http://schemas.microsoft.com/office/powerpoint/2010/main" val="3694697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7FDA0025-0CDF-4C52-B854-B9BB2A8FE89C}"/>
              </a:ext>
            </a:extLst>
          </p:cNvPr>
          <p:cNvPicPr>
            <a:picLocks noChangeAspect="1"/>
          </p:cNvPicPr>
          <p:nvPr/>
        </p:nvPicPr>
        <p:blipFill rotWithShape="1">
          <a:blip r:embed="rId3">
            <a:extLst>
              <a:ext uri="{28A0092B-C50C-407E-A947-70E740481C1C}">
                <a14:useLocalDpi xmlns:a14="http://schemas.microsoft.com/office/drawing/2010/main" val="0"/>
              </a:ext>
            </a:extLst>
          </a:blip>
          <a:srcRect t="10320" b="19181"/>
          <a:stretch/>
        </p:blipFill>
        <p:spPr>
          <a:xfrm>
            <a:off x="1069848" y="407039"/>
            <a:ext cx="9917430" cy="5490841"/>
          </a:xfrm>
          <a:prstGeom prst="rect">
            <a:avLst/>
          </a:prstGeom>
        </p:spPr>
      </p:pic>
      <p:sp>
        <p:nvSpPr>
          <p:cNvPr id="4" name="Rechteck 3">
            <a:extLst>
              <a:ext uri="{FF2B5EF4-FFF2-40B4-BE49-F238E27FC236}">
                <a16:creationId xmlns:a16="http://schemas.microsoft.com/office/drawing/2014/main" id="{E7BCFFCE-DC71-4DEB-B724-1BDAF9E267DB}"/>
              </a:ext>
            </a:extLst>
          </p:cNvPr>
          <p:cNvSpPr/>
          <p:nvPr/>
        </p:nvSpPr>
        <p:spPr>
          <a:xfrm>
            <a:off x="2130552" y="4901184"/>
            <a:ext cx="8110728" cy="1366266"/>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DA7AE517-2CF9-417A-A684-827E8B7D4A77}"/>
              </a:ext>
            </a:extLst>
          </p:cNvPr>
          <p:cNvSpPr txBox="1"/>
          <p:nvPr/>
        </p:nvSpPr>
        <p:spPr>
          <a:xfrm>
            <a:off x="2473706" y="5041683"/>
            <a:ext cx="8542528" cy="830997"/>
          </a:xfrm>
          <a:prstGeom prst="rect">
            <a:avLst/>
          </a:prstGeom>
          <a:noFill/>
        </p:spPr>
        <p:txBody>
          <a:bodyPr wrap="square" rtlCol="0">
            <a:spAutoFit/>
          </a:bodyPr>
          <a:lstStyle/>
          <a:p>
            <a:r>
              <a:rPr lang="de-DE" sz="2400" b="1" dirty="0">
                <a:solidFill>
                  <a:schemeClr val="bg1"/>
                </a:solidFill>
                <a:latin typeface="Arial" panose="020B0604020202020204" pitchFamily="34" charset="0"/>
                <a:cs typeface="Arial" panose="020B0604020202020204" pitchFamily="34" charset="0"/>
              </a:rPr>
              <a:t>10. Dezember</a:t>
            </a:r>
          </a:p>
          <a:p>
            <a:r>
              <a:rPr lang="de-DE" sz="2400" dirty="0">
                <a:solidFill>
                  <a:schemeClr val="bg1"/>
                </a:solidFill>
                <a:latin typeface="Arial" panose="020B0604020202020204" pitchFamily="34" charset="0"/>
                <a:cs typeface="Arial" panose="020B0604020202020204" pitchFamily="34" charset="0"/>
              </a:rPr>
              <a:t>Jahrestag der Verabschiedung der Menschenrechte</a:t>
            </a:r>
          </a:p>
        </p:txBody>
      </p:sp>
    </p:spTree>
    <p:extLst>
      <p:ext uri="{BB962C8B-B14F-4D97-AF65-F5344CB8AC3E}">
        <p14:creationId xmlns:p14="http://schemas.microsoft.com/office/powerpoint/2010/main" val="2724018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3744E08-F8B9-4FB5-9E05-823A3B12515E}"/>
              </a:ext>
            </a:extLst>
          </p:cNvPr>
          <p:cNvSpPr txBox="1"/>
          <p:nvPr/>
        </p:nvSpPr>
        <p:spPr>
          <a:xfrm>
            <a:off x="896112" y="567595"/>
            <a:ext cx="10579608" cy="5262979"/>
          </a:xfrm>
          <a:prstGeom prst="rect">
            <a:avLst/>
          </a:prstGeom>
          <a:noFill/>
        </p:spPr>
        <p:txBody>
          <a:bodyPr wrap="square" rtlCol="0">
            <a:spAutoFit/>
          </a:bodyPr>
          <a:lstStyle/>
          <a:p>
            <a:r>
              <a:rPr lang="de-DE" sz="2800" b="1" dirty="0">
                <a:latin typeface="Arial" panose="020B0604020202020204" pitchFamily="34" charset="0"/>
                <a:cs typeface="Arial" panose="020B0604020202020204" pitchFamily="34" charset="0"/>
              </a:rPr>
              <a:t>Wo fangen Menschenrechte an? </a:t>
            </a:r>
          </a:p>
          <a:p>
            <a:endParaRPr lang="de-DE" sz="2800" dirty="0">
              <a:latin typeface="Arial" panose="020B0604020202020204" pitchFamily="34" charset="0"/>
              <a:cs typeface="Arial" panose="020B0604020202020204" pitchFamily="34" charset="0"/>
            </a:endParaRPr>
          </a:p>
          <a:p>
            <a:r>
              <a:rPr lang="de-DE" sz="2800" dirty="0">
                <a:latin typeface="Arial" panose="020B0604020202020204" pitchFamily="34" charset="0"/>
                <a:cs typeface="Arial" panose="020B0604020202020204" pitchFamily="34" charset="0"/>
              </a:rPr>
              <a:t>„An den kleinen Plätzen, nahe dem eigenen Heim. So nah und so klein, dass diese Plätze auf keiner Landkarte der Welt gefunden werden können. Und doch sind diese Plätze die Welt des Einzelnen: Die Nachbarschaft, in der er lebt, die Schule oder die</a:t>
            </a:r>
          </a:p>
          <a:p>
            <a:r>
              <a:rPr lang="de-DE" sz="2800" dirty="0">
                <a:latin typeface="Arial" panose="020B0604020202020204" pitchFamily="34" charset="0"/>
                <a:cs typeface="Arial" panose="020B0604020202020204" pitchFamily="34" charset="0"/>
              </a:rPr>
              <a:t>Universität, die er besucht, die Fabrik, der Bauernhof oder</a:t>
            </a:r>
          </a:p>
          <a:p>
            <a:r>
              <a:rPr lang="de-DE" sz="2800" dirty="0">
                <a:latin typeface="Arial" panose="020B0604020202020204" pitchFamily="34" charset="0"/>
                <a:cs typeface="Arial" panose="020B0604020202020204" pitchFamily="34" charset="0"/>
              </a:rPr>
              <a:t>das Büro, in dem er arbeitet. Das sind die Plätze, wo jeder</a:t>
            </a:r>
          </a:p>
          <a:p>
            <a:r>
              <a:rPr lang="de-DE" sz="2800" dirty="0">
                <a:latin typeface="Arial" panose="020B0604020202020204" pitchFamily="34" charset="0"/>
                <a:cs typeface="Arial" panose="020B0604020202020204" pitchFamily="34" charset="0"/>
              </a:rPr>
              <a:t>Mann, jede Frau und jedes Kind gleiche Rechte, gleiche</a:t>
            </a:r>
          </a:p>
          <a:p>
            <a:r>
              <a:rPr lang="de-DE" sz="2800" dirty="0">
                <a:latin typeface="Arial" panose="020B0604020202020204" pitchFamily="34" charset="0"/>
                <a:cs typeface="Arial" panose="020B0604020202020204" pitchFamily="34" charset="0"/>
              </a:rPr>
              <a:t>Chancen und gleiche Würde ohne Diskriminierung sucht.</a:t>
            </a:r>
          </a:p>
          <a:p>
            <a:r>
              <a:rPr lang="de-DE" sz="2800" dirty="0">
                <a:latin typeface="Arial" panose="020B0604020202020204" pitchFamily="34" charset="0"/>
                <a:cs typeface="Arial" panose="020B0604020202020204" pitchFamily="34" charset="0"/>
              </a:rPr>
              <a:t>Solange diese Rechte dort keine Geltung haben, sind sie</a:t>
            </a:r>
          </a:p>
          <a:p>
            <a:r>
              <a:rPr lang="de-DE" sz="2800" dirty="0">
                <a:latin typeface="Arial" panose="020B0604020202020204" pitchFamily="34" charset="0"/>
                <a:cs typeface="Arial" panose="020B0604020202020204" pitchFamily="34" charset="0"/>
              </a:rPr>
              <a:t>auch woanders nicht von Bedeutung.“</a:t>
            </a:r>
          </a:p>
        </p:txBody>
      </p:sp>
      <p:sp>
        <p:nvSpPr>
          <p:cNvPr id="3" name="Textfeld 2">
            <a:extLst>
              <a:ext uri="{FF2B5EF4-FFF2-40B4-BE49-F238E27FC236}">
                <a16:creationId xmlns:a16="http://schemas.microsoft.com/office/drawing/2014/main" id="{C77CFADB-B83F-4F69-ACA7-7E3ECC0E4423}"/>
              </a:ext>
            </a:extLst>
          </p:cNvPr>
          <p:cNvSpPr txBox="1"/>
          <p:nvPr/>
        </p:nvSpPr>
        <p:spPr>
          <a:xfrm>
            <a:off x="9262872" y="5645908"/>
            <a:ext cx="3090672" cy="369332"/>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Eleanor Roosevelt</a:t>
            </a:r>
          </a:p>
        </p:txBody>
      </p:sp>
    </p:spTree>
    <p:extLst>
      <p:ext uri="{BB962C8B-B14F-4D97-AF65-F5344CB8AC3E}">
        <p14:creationId xmlns:p14="http://schemas.microsoft.com/office/powerpoint/2010/main" val="1219804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0B459F6C-E089-4A71-80D9-E11694868AC8}"/>
              </a:ext>
            </a:extLst>
          </p:cNvPr>
          <p:cNvSpPr txBox="1"/>
          <p:nvPr/>
        </p:nvSpPr>
        <p:spPr>
          <a:xfrm>
            <a:off x="886968" y="603504"/>
            <a:ext cx="8741664" cy="523220"/>
          </a:xfrm>
          <a:prstGeom prst="rect">
            <a:avLst/>
          </a:prstGeom>
          <a:noFill/>
        </p:spPr>
        <p:txBody>
          <a:bodyPr wrap="square" rtlCol="0">
            <a:spAutoFit/>
          </a:bodyPr>
          <a:lstStyle/>
          <a:p>
            <a:r>
              <a:rPr lang="de-DE" sz="2800" b="1" dirty="0">
                <a:latin typeface="Arial" panose="020B0604020202020204" pitchFamily="34" charset="0"/>
                <a:cs typeface="Arial" panose="020B0604020202020204" pitchFamily="34" charset="0"/>
              </a:rPr>
              <a:t>Wo fangen Menschenrechte in unserem Alltag an?</a:t>
            </a:r>
          </a:p>
        </p:txBody>
      </p:sp>
      <p:sp>
        <p:nvSpPr>
          <p:cNvPr id="4" name="Rechteck: abgerundete Ecken 3">
            <a:extLst>
              <a:ext uri="{FF2B5EF4-FFF2-40B4-BE49-F238E27FC236}">
                <a16:creationId xmlns:a16="http://schemas.microsoft.com/office/drawing/2014/main" id="{460D3325-8B2A-4E99-9D4E-4F95AD731A63}"/>
              </a:ext>
            </a:extLst>
          </p:cNvPr>
          <p:cNvSpPr/>
          <p:nvPr/>
        </p:nvSpPr>
        <p:spPr>
          <a:xfrm rot="21053842">
            <a:off x="630938" y="1523249"/>
            <a:ext cx="2139696" cy="1143000"/>
          </a:xfrm>
          <a:prstGeom prst="roundRect">
            <a:avLst/>
          </a:prstGeom>
          <a:solidFill>
            <a:srgbClr val="65248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Nachbarschaft</a:t>
            </a:r>
          </a:p>
        </p:txBody>
      </p:sp>
      <p:sp>
        <p:nvSpPr>
          <p:cNvPr id="5" name="Rechteck: abgerundete Ecken 4">
            <a:extLst>
              <a:ext uri="{FF2B5EF4-FFF2-40B4-BE49-F238E27FC236}">
                <a16:creationId xmlns:a16="http://schemas.microsoft.com/office/drawing/2014/main" id="{C753100E-CC53-47B3-8933-1F943F8A27D6}"/>
              </a:ext>
            </a:extLst>
          </p:cNvPr>
          <p:cNvSpPr/>
          <p:nvPr/>
        </p:nvSpPr>
        <p:spPr>
          <a:xfrm>
            <a:off x="2868763" y="1611604"/>
            <a:ext cx="2139696" cy="1143000"/>
          </a:xfrm>
          <a:prstGeom prst="roundRect">
            <a:avLst/>
          </a:prstGeom>
          <a:solidFill>
            <a:srgbClr val="65248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Schule</a:t>
            </a:r>
          </a:p>
        </p:txBody>
      </p:sp>
      <p:sp>
        <p:nvSpPr>
          <p:cNvPr id="6" name="Rechteck: abgerundete Ecken 5">
            <a:extLst>
              <a:ext uri="{FF2B5EF4-FFF2-40B4-BE49-F238E27FC236}">
                <a16:creationId xmlns:a16="http://schemas.microsoft.com/office/drawing/2014/main" id="{91431C45-C43B-46D7-8870-BBACB83C17DF}"/>
              </a:ext>
            </a:extLst>
          </p:cNvPr>
          <p:cNvSpPr/>
          <p:nvPr/>
        </p:nvSpPr>
        <p:spPr>
          <a:xfrm rot="231428">
            <a:off x="3082084" y="4174070"/>
            <a:ext cx="2139696" cy="1143000"/>
          </a:xfrm>
          <a:prstGeom prst="roundRect">
            <a:avLst/>
          </a:prstGeom>
          <a:solidFill>
            <a:srgbClr val="65248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a:t>
            </a:r>
          </a:p>
        </p:txBody>
      </p:sp>
      <p:sp>
        <p:nvSpPr>
          <p:cNvPr id="7" name="Rechteck: abgerundete Ecken 6">
            <a:extLst>
              <a:ext uri="{FF2B5EF4-FFF2-40B4-BE49-F238E27FC236}">
                <a16:creationId xmlns:a16="http://schemas.microsoft.com/office/drawing/2014/main" id="{3E60F950-68C9-45D3-ADAF-9D3B095E5CFA}"/>
              </a:ext>
            </a:extLst>
          </p:cNvPr>
          <p:cNvSpPr/>
          <p:nvPr/>
        </p:nvSpPr>
        <p:spPr>
          <a:xfrm>
            <a:off x="817937" y="2741685"/>
            <a:ext cx="2139696" cy="1143000"/>
          </a:xfrm>
          <a:prstGeom prst="roundRect">
            <a:avLst/>
          </a:prstGeom>
          <a:solidFill>
            <a:srgbClr val="65248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Familie</a:t>
            </a:r>
          </a:p>
        </p:txBody>
      </p:sp>
      <p:sp>
        <p:nvSpPr>
          <p:cNvPr id="8" name="Rechteck: abgerundete Ecken 7">
            <a:extLst>
              <a:ext uri="{FF2B5EF4-FFF2-40B4-BE49-F238E27FC236}">
                <a16:creationId xmlns:a16="http://schemas.microsoft.com/office/drawing/2014/main" id="{190C5B1A-7CC4-4C11-88F1-2FE5E52EA926}"/>
              </a:ext>
            </a:extLst>
          </p:cNvPr>
          <p:cNvSpPr/>
          <p:nvPr/>
        </p:nvSpPr>
        <p:spPr>
          <a:xfrm rot="21342264">
            <a:off x="630938" y="4029695"/>
            <a:ext cx="2139696" cy="1143000"/>
          </a:xfrm>
          <a:prstGeom prst="roundRect">
            <a:avLst/>
          </a:prstGeom>
          <a:solidFill>
            <a:srgbClr val="65248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Arbeitsplatz</a:t>
            </a:r>
          </a:p>
        </p:txBody>
      </p:sp>
      <p:sp>
        <p:nvSpPr>
          <p:cNvPr id="10" name="Textfeld 9">
            <a:extLst>
              <a:ext uri="{FF2B5EF4-FFF2-40B4-BE49-F238E27FC236}">
                <a16:creationId xmlns:a16="http://schemas.microsoft.com/office/drawing/2014/main" id="{5A86CCB6-6016-4CA0-B6C4-0845C95E47EA}"/>
              </a:ext>
            </a:extLst>
          </p:cNvPr>
          <p:cNvSpPr txBox="1"/>
          <p:nvPr/>
        </p:nvSpPr>
        <p:spPr>
          <a:xfrm>
            <a:off x="6437376" y="1792557"/>
            <a:ext cx="4764024" cy="1569660"/>
          </a:xfrm>
          <a:prstGeom prst="rect">
            <a:avLst/>
          </a:prstGeom>
          <a:noFill/>
        </p:spPr>
        <p:txBody>
          <a:bodyPr wrap="square" rtlCol="0">
            <a:spAutoFit/>
          </a:bodyPr>
          <a:lstStyle/>
          <a:p>
            <a:r>
              <a:rPr lang="de-DE" sz="2400" dirty="0">
                <a:latin typeface="Arial" panose="020B0604020202020204" pitchFamily="34" charset="0"/>
                <a:cs typeface="Arial" panose="020B0604020202020204" pitchFamily="34" charset="0"/>
              </a:rPr>
              <a:t>Welche weiteren Orte würdet ihr ergänzen, an denen uns Menschenrechte im Alltag begegnen?</a:t>
            </a:r>
          </a:p>
        </p:txBody>
      </p:sp>
      <p:sp>
        <p:nvSpPr>
          <p:cNvPr id="11" name="Rechteck: abgerundete Ecken 10">
            <a:extLst>
              <a:ext uri="{FF2B5EF4-FFF2-40B4-BE49-F238E27FC236}">
                <a16:creationId xmlns:a16="http://schemas.microsoft.com/office/drawing/2014/main" id="{5939C75D-1928-42CC-BC55-EA58A225AA4D}"/>
              </a:ext>
            </a:extLst>
          </p:cNvPr>
          <p:cNvSpPr/>
          <p:nvPr/>
        </p:nvSpPr>
        <p:spPr>
          <a:xfrm>
            <a:off x="3393207" y="2808166"/>
            <a:ext cx="2139696" cy="1143000"/>
          </a:xfrm>
          <a:prstGeom prst="roundRect">
            <a:avLst/>
          </a:prstGeom>
          <a:solidFill>
            <a:srgbClr val="65248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Universität</a:t>
            </a:r>
          </a:p>
        </p:txBody>
      </p:sp>
    </p:spTree>
    <p:extLst>
      <p:ext uri="{BB962C8B-B14F-4D97-AF65-F5344CB8AC3E}">
        <p14:creationId xmlns:p14="http://schemas.microsoft.com/office/powerpoint/2010/main" val="3272915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616D20-CA53-49A5-B434-41CC377F238D}"/>
              </a:ext>
            </a:extLst>
          </p:cNvPr>
          <p:cNvSpPr>
            <a:spLocks noGrp="1"/>
          </p:cNvSpPr>
          <p:nvPr>
            <p:ph type="title"/>
          </p:nvPr>
        </p:nvSpPr>
        <p:spPr>
          <a:xfrm>
            <a:off x="838200" y="618326"/>
            <a:ext cx="10515600" cy="1325563"/>
          </a:xfrm>
        </p:spPr>
        <p:txBody>
          <a:bodyPr/>
          <a:lstStyle/>
          <a:p>
            <a:r>
              <a:rPr lang="de-DE" sz="2400" dirty="0">
                <a:latin typeface="Arial" panose="020B0604020202020204" pitchFamily="34" charset="0"/>
                <a:cs typeface="Arial" panose="020B0604020202020204" pitchFamily="34" charset="0"/>
              </a:rPr>
              <a:t>Bildquellen</a:t>
            </a:r>
          </a:p>
        </p:txBody>
      </p:sp>
      <p:sp>
        <p:nvSpPr>
          <p:cNvPr id="4" name="Textfeld 3">
            <a:extLst>
              <a:ext uri="{FF2B5EF4-FFF2-40B4-BE49-F238E27FC236}">
                <a16:creationId xmlns:a16="http://schemas.microsoft.com/office/drawing/2014/main" id="{91048FF9-02BE-4CDB-AC43-7FA6630461C1}"/>
              </a:ext>
            </a:extLst>
          </p:cNvPr>
          <p:cNvSpPr txBox="1"/>
          <p:nvPr/>
        </p:nvSpPr>
        <p:spPr>
          <a:xfrm>
            <a:off x="838200" y="1158240"/>
            <a:ext cx="10219441" cy="307777"/>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Folie 2 Eleanor Roosevelt UDHR.jpg/FDR </a:t>
            </a:r>
            <a:r>
              <a:rPr lang="de-DE" sz="1400" dirty="0" err="1">
                <a:latin typeface="Arial" panose="020B0604020202020204" pitchFamily="34" charset="0"/>
                <a:cs typeface="Arial" panose="020B0604020202020204" pitchFamily="34" charset="0"/>
              </a:rPr>
              <a:t>Presidential</a:t>
            </a:r>
            <a:r>
              <a:rPr lang="de-DE" sz="1400" dirty="0">
                <a:latin typeface="Arial" panose="020B0604020202020204" pitchFamily="34" charset="0"/>
                <a:cs typeface="Arial" panose="020B0604020202020204" pitchFamily="34" charset="0"/>
              </a:rPr>
              <a:t> Library &amp; Museum / CC BY 2.0 über Wikimedia Commons</a:t>
            </a:r>
          </a:p>
        </p:txBody>
      </p:sp>
      <p:sp>
        <p:nvSpPr>
          <p:cNvPr id="5" name="Titel 1">
            <a:extLst>
              <a:ext uri="{FF2B5EF4-FFF2-40B4-BE49-F238E27FC236}">
                <a16:creationId xmlns:a16="http://schemas.microsoft.com/office/drawing/2014/main" id="{4018AB28-87D5-4A04-AFD5-F6A3BA97D66F}"/>
              </a:ext>
            </a:extLst>
          </p:cNvPr>
          <p:cNvSpPr txBox="1">
            <a:spLocks/>
          </p:cNvSpPr>
          <p:nvPr/>
        </p:nvSpPr>
        <p:spPr>
          <a:xfrm>
            <a:off x="838200" y="2112347"/>
            <a:ext cx="10515600" cy="474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a:latin typeface="Arial" panose="020B0604020202020204" pitchFamily="34" charset="0"/>
                <a:cs typeface="Arial" panose="020B0604020202020204" pitchFamily="34" charset="0"/>
              </a:rPr>
              <a:t>Verwendete Literatur</a:t>
            </a:r>
          </a:p>
        </p:txBody>
      </p:sp>
      <p:sp>
        <p:nvSpPr>
          <p:cNvPr id="6" name="Textfeld 5">
            <a:extLst>
              <a:ext uri="{FF2B5EF4-FFF2-40B4-BE49-F238E27FC236}">
                <a16:creationId xmlns:a16="http://schemas.microsoft.com/office/drawing/2014/main" id="{8480EF60-D003-4B86-A955-C830B0172A37}"/>
              </a:ext>
            </a:extLst>
          </p:cNvPr>
          <p:cNvSpPr txBox="1"/>
          <p:nvPr/>
        </p:nvSpPr>
        <p:spPr>
          <a:xfrm>
            <a:off x="838200" y="2755405"/>
            <a:ext cx="10110651" cy="1815882"/>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SWR, Eleanor Roosevelt, Verkündung der Charta der Menschenrechte, in: </a:t>
            </a:r>
            <a:r>
              <a:rPr lang="de-DE" sz="1400" dirty="0">
                <a:latin typeface="Arial" panose="020B0604020202020204" pitchFamily="34" charset="0"/>
                <a:cs typeface="Arial" panose="020B0604020202020204" pitchFamily="34" charset="0"/>
                <a:hlinkClick r:id="rId2"/>
              </a:rPr>
              <a:t>https://www.swr.de/swrkultur/wissen/archivradio/eleanor-roosevelt-verkuendet-1948-charta-der-menschenrechte-102.html</a:t>
            </a:r>
            <a:r>
              <a:rPr lang="de-DE" sz="1400" dirty="0">
                <a:latin typeface="Arial" panose="020B0604020202020204" pitchFamily="34" charset="0"/>
                <a:cs typeface="Arial" panose="020B0604020202020204" pitchFamily="34" charset="0"/>
              </a:rPr>
              <a:t> (DL vom 28.08.2024)</a:t>
            </a:r>
          </a:p>
          <a:p>
            <a:r>
              <a:rPr lang="de-DE" sz="1400" dirty="0">
                <a:latin typeface="Arial" panose="020B0604020202020204" pitchFamily="34" charset="0"/>
                <a:cs typeface="Arial" panose="020B0604020202020204" pitchFamily="34" charset="0"/>
              </a:rPr>
              <a:t>ARD, Archivradio. Geschichte im Original, in: </a:t>
            </a:r>
            <a:r>
              <a:rPr lang="de-DE" sz="1400" dirty="0">
                <a:latin typeface="Arial" panose="020B0604020202020204" pitchFamily="34" charset="0"/>
                <a:cs typeface="Arial" panose="020B0604020202020204" pitchFamily="34" charset="0"/>
                <a:hlinkClick r:id="rId3"/>
              </a:rPr>
              <a:t>https://www.ardaudiothek.de/episode/archivradio-geschichte-im-original/eleanor-roosevelt-verkuendet-charta-der-menschenrechte/ard/66778966/</a:t>
            </a:r>
            <a:r>
              <a:rPr lang="de-DE" sz="1400" dirty="0">
                <a:latin typeface="Arial" panose="020B0604020202020204" pitchFamily="34" charset="0"/>
                <a:cs typeface="Arial" panose="020B0604020202020204" pitchFamily="34" charset="0"/>
              </a:rPr>
              <a:t> </a:t>
            </a:r>
          </a:p>
          <a:p>
            <a:r>
              <a:rPr lang="de-DE" sz="1400" dirty="0">
                <a:latin typeface="Arial" panose="020B0604020202020204" pitchFamily="34" charset="0"/>
                <a:cs typeface="Arial" panose="020B0604020202020204" pitchFamily="34" charset="0"/>
              </a:rPr>
              <a:t>UN, Resolution der Generalversammlung, Allgemeine Erklärung der Menschenrechte, in: </a:t>
            </a:r>
            <a:r>
              <a:rPr lang="de-DE" sz="1400" dirty="0">
                <a:latin typeface="Arial" panose="020B0604020202020204" pitchFamily="34" charset="0"/>
                <a:cs typeface="Arial" panose="020B0604020202020204" pitchFamily="34" charset="0"/>
                <a:hlinkClick r:id="rId4"/>
              </a:rPr>
              <a:t>https://www.un.org/depts/german/menschenrechte/aemr.pdf</a:t>
            </a:r>
            <a:r>
              <a:rPr lang="de-DE" sz="1400" dirty="0">
                <a:latin typeface="Arial" panose="020B0604020202020204" pitchFamily="34" charset="0"/>
                <a:cs typeface="Arial" panose="020B0604020202020204" pitchFamily="34" charset="0"/>
              </a:rPr>
              <a:t> (DL vom 02.09.2024)</a:t>
            </a:r>
          </a:p>
          <a:p>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3606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40C73E3-138E-4A69-89A8-9720B7645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424" y="2371113"/>
            <a:ext cx="4593336" cy="1322324"/>
          </a:xfrm>
          <a:prstGeom prst="rect">
            <a:avLst/>
          </a:prstGeom>
        </p:spPr>
      </p:pic>
      <p:sp>
        <p:nvSpPr>
          <p:cNvPr id="6" name="Textfeld 5">
            <a:extLst>
              <a:ext uri="{FF2B5EF4-FFF2-40B4-BE49-F238E27FC236}">
                <a16:creationId xmlns:a16="http://schemas.microsoft.com/office/drawing/2014/main" id="{AEAC8428-AEA9-4B82-8EC6-909ACC209338}"/>
              </a:ext>
            </a:extLst>
          </p:cNvPr>
          <p:cNvSpPr txBox="1"/>
          <p:nvPr/>
        </p:nvSpPr>
        <p:spPr>
          <a:xfrm>
            <a:off x="1280160" y="3949469"/>
            <a:ext cx="9500616" cy="369332"/>
          </a:xfrm>
          <a:prstGeom prst="rect">
            <a:avLst/>
          </a:prstGeom>
          <a:noFill/>
        </p:spPr>
        <p:txBody>
          <a:bodyPr wrap="square" rtlCol="0">
            <a:spAutoFit/>
          </a:bodyPr>
          <a:lstStyle/>
          <a:p>
            <a:pPr algn="ctr"/>
            <a:r>
              <a:rPr lang="de-DE" dirty="0">
                <a:latin typeface="Arial" panose="020B0604020202020204" pitchFamily="34" charset="0"/>
                <a:cs typeface="Arial" panose="020B0604020202020204" pitchFamily="34" charset="0"/>
              </a:rPr>
              <a:t>Dieses Material wurde im Arbeitskreis Politische Bildung erstellt. </a:t>
            </a:r>
          </a:p>
        </p:txBody>
      </p:sp>
    </p:spTree>
    <p:extLst>
      <p:ext uri="{BB962C8B-B14F-4D97-AF65-F5344CB8AC3E}">
        <p14:creationId xmlns:p14="http://schemas.microsoft.com/office/powerpoint/2010/main" val="142435223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467</Words>
  <Application>Microsoft Office PowerPoint</Application>
  <PresentationFormat>Breitbild</PresentationFormat>
  <Paragraphs>37</Paragraphs>
  <Slides>6</Slides>
  <Notes>3</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6</vt:i4>
      </vt:variant>
    </vt:vector>
  </HeadingPairs>
  <TitlesOfParts>
    <vt:vector size="10" baseType="lpstr">
      <vt:lpstr>Arial</vt:lpstr>
      <vt:lpstr>Calibri</vt:lpstr>
      <vt:lpstr>Calibri Light</vt:lpstr>
      <vt:lpstr>Office</vt:lpstr>
      <vt:lpstr>PowerPoint-Präsentation</vt:lpstr>
      <vt:lpstr>PowerPoint-Präsentation</vt:lpstr>
      <vt:lpstr>PowerPoint-Präsentation</vt:lpstr>
      <vt:lpstr>PowerPoint-Präsentation</vt:lpstr>
      <vt:lpstr>Bildquellen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Weber, Alexandra</dc:creator>
  <cp:lastModifiedBy>Weber, Alexandra</cp:lastModifiedBy>
  <cp:revision>42</cp:revision>
  <dcterms:created xsi:type="dcterms:W3CDTF">2024-06-12T15:52:19Z</dcterms:created>
  <dcterms:modified xsi:type="dcterms:W3CDTF">2024-09-02T07:45:17Z</dcterms:modified>
</cp:coreProperties>
</file>