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9" r:id="rId3"/>
    <p:sldId id="278" r:id="rId4"/>
    <p:sldId id="275" r:id="rId5"/>
    <p:sldId id="277" r:id="rId6"/>
    <p:sldId id="279" r:id="rId7"/>
    <p:sldId id="273" r:id="rId8"/>
    <p:sldId id="274" r:id="rId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4F47B855-7D81-43B6-9883-A39B1B6C8C40}">
          <p14:sldIdLst>
            <p14:sldId id="256"/>
            <p14:sldId id="269"/>
            <p14:sldId id="278"/>
            <p14:sldId id="275"/>
          </p14:sldIdLst>
        </p14:section>
        <p14:section name="V2 in Anbindung an Lernbereich im LehrplanPLUS" id="{4FEC5C4A-BA94-4E3D-A3DB-31D2E8AF4965}">
          <p14:sldIdLst>
            <p14:sldId id="277"/>
            <p14:sldId id="279"/>
            <p14:sldId id="273"/>
            <p14:sldId id="27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2483"/>
    <a:srgbClr val="E618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309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33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170537-CDF4-4024-BE00-0DAD90F9D01E}" type="datetimeFigureOut">
              <a:rPr lang="de-DE" smtClean="0"/>
              <a:t>02.09.2024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56A04E-FA78-401A-AA1B-55AFFBD0021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6740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56A04E-FA78-401A-AA1B-55AFFBD00212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8500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In der All­gemeinen Erklärung der Menschen­rechte sind in 30 Artikeln bürger­liche und politische Rechte fest­gelegt, wie zum Beispiel das Recht auf Frei­zügig­keit, auf Gedanken­freiheit, Religions­freiheit und Meinungs­frei­heit. Auch wirt­schaft­liche, soziale und kulturelle Rechte sind er­fasst, darunter das Recht auf Nahrung und Wohnung, das Recht auf Arbeit und auf gleichen Lohn für gleiche Arbeit sowie das Recht auf Bildung.</a:t>
            </a:r>
          </a:p>
          <a:p>
            <a:endParaRPr lang="de-DE" dirty="0"/>
          </a:p>
          <a:p>
            <a:r>
              <a:rPr lang="de-DE" dirty="0"/>
              <a:t>Mit Klick auf das Bild wird ein kurzes Erklärvideo (2 Min.) zu den Menschenrechten aus der Respekt-Reihe aufgerufen.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56A04E-FA78-401A-AA1B-55AFFBD00212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77828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Link zu Freedom House: https://freedomhouse.org/explore-the-map?type=fiw&amp;year=2024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56A04E-FA78-401A-AA1B-55AFFBD00212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8806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2382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265B0F-0A00-42E9-82B9-AA68CBC9F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3CEDEFC-5F9F-4E2F-93D9-6F9B954B7C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A29D3B6-5C2A-4CEB-8EE4-206C598CCF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5091C5-ED85-481D-827A-0F8B76C05C06}" type="datetimeFigureOut">
              <a:rPr lang="de-DE" smtClean="0"/>
              <a:t>02.09.2024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25992BD-D02E-42E4-86C4-232FD9CFF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45253BC-A39E-4AC4-8AC8-41D542845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EE1BBA-F88F-4D44-8D8D-8BC0C6D210A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5409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876076CC-91F6-4498-B4B0-E531212D58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F29ABE67-4776-4B13-BD66-0C2EEE91EF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287ECC4-787A-4B85-9911-B7E1CDD8F8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5091C5-ED85-481D-827A-0F8B76C05C06}" type="datetimeFigureOut">
              <a:rPr lang="de-DE" smtClean="0"/>
              <a:t>02.09.2024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45EEE9E-A3CF-47E6-AA44-9B7B1D457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06FD461-7FE9-4436-A8EE-5A0361923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EE1BBA-F88F-4D44-8D8D-8BC0C6D210A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7633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29AFAA-9BBE-47EE-BC62-46FF2FF09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B652B30-99BE-477D-859B-7E833BDECF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3A791FF-ABFC-42B0-890B-000BBA4C8B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5091C5-ED85-481D-827A-0F8B76C05C06}" type="datetimeFigureOut">
              <a:rPr lang="de-DE" smtClean="0"/>
              <a:t>02.09.2024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62929F7-1BA9-4B28-B4CA-BB1F70B87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0E23B97-D320-4598-B2FE-753F17C89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EE1BBA-F88F-4D44-8D8D-8BC0C6D210A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8547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575306-EFD4-4D54-AF33-1632B8273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D5D1008-A0C8-4790-972A-2B2A6ECDF5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66BF283-31F9-4301-9489-8F776934C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5091C5-ED85-481D-827A-0F8B76C05C06}" type="datetimeFigureOut">
              <a:rPr lang="de-DE" smtClean="0"/>
              <a:t>02.09.2024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3F209BE-5429-45A9-BE04-94268D035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F8EB246-6D96-4369-A274-433C7F1B3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EE1BBA-F88F-4D44-8D8D-8BC0C6D210A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6914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F934D2-AAFC-4114-9CDC-3828731EE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62A0235-45BC-440E-AAF4-723CC0A542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736CD9D-B741-44C8-8E35-1BC3D57C31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5817A2B-977F-4119-88E5-B7FE6A03A8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5091C5-ED85-481D-827A-0F8B76C05C06}" type="datetimeFigureOut">
              <a:rPr lang="de-DE" smtClean="0"/>
              <a:t>02.09.2024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121462C-2511-4466-9D8A-444299BA5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D754599-890C-41DA-8F66-978C658DA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EE1BBA-F88F-4D44-8D8D-8BC0C6D210A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3335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1CEAD7-6E63-4471-A84D-CD0051147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2423EAB-5DB0-4998-AF0A-D7B267DF17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7BCA158-B4B1-45E7-B4EB-13F124D61C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A623D3F-7349-4D6F-AED0-7ECAC81AB2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4A33EA96-DC84-4226-BC0B-F3B158CB87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36461685-CF42-41CD-80C1-80E2BD4C6D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5091C5-ED85-481D-827A-0F8B76C05C06}" type="datetimeFigureOut">
              <a:rPr lang="de-DE" smtClean="0"/>
              <a:t>02.09.2024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CDA89079-8E06-4707-8B65-463671F88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202BAE7B-C7C4-4991-8519-C4B1BBC19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EE1BBA-F88F-4D44-8D8D-8BC0C6D210A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0230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8427AC-9839-4219-9A0F-73207DE99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792711A-B23C-4A9E-BBDE-B72A9A9521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5091C5-ED85-481D-827A-0F8B76C05C06}" type="datetimeFigureOut">
              <a:rPr lang="de-DE" smtClean="0"/>
              <a:t>02.09.2024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BF85788-23AA-4D3D-8846-F5F6F1FF0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15508CF-176D-43C7-B756-4EA9DF796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EE1BBA-F88F-4D44-8D8D-8BC0C6D210A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0899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40AC3BD-1F95-44FE-ACC8-BFC8F80E18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5091C5-ED85-481D-827A-0F8B76C05C06}" type="datetimeFigureOut">
              <a:rPr lang="de-DE" smtClean="0"/>
              <a:t>02.09.2024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8880488-36BB-45EA-9C71-2DF7C1920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4A4A0FF-5019-405C-A740-ED16B668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EE1BBA-F88F-4D44-8D8D-8BC0C6D210A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1243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AB43DA-3011-4223-BC77-6391F1344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A397C7B-417A-4087-A673-6F094DABEC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5264489-741B-47D1-99C0-7D75A440FF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01F7D30-E558-4518-A9D3-C9E64D5D92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5091C5-ED85-481D-827A-0F8B76C05C06}" type="datetimeFigureOut">
              <a:rPr lang="de-DE" smtClean="0"/>
              <a:t>02.09.2024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4C4BE66-A516-495E-8D3F-0F0D87D7D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84BE4E6-5C0F-4288-86EB-87AFE95E0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EE1BBA-F88F-4D44-8D8D-8BC0C6D210A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3202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94CA9B-4FE7-4F8C-9CBB-46155896F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D19FADE6-3297-4C8D-BE9A-23D13A8AB5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9F1C4C8-FD63-4367-8262-3EB2CE5B81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9F6596B-C309-48A9-ABC5-D4F8795950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5091C5-ED85-481D-827A-0F8B76C05C06}" type="datetimeFigureOut">
              <a:rPr lang="de-DE" smtClean="0"/>
              <a:t>02.09.2024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91BA43E-326C-4D9B-B47F-9B43E5E6A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2D3457A-E59A-4331-92CC-5E87BB680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EE1BBA-F88F-4D44-8D8D-8BC0C6D210A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5504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Ein Pinselstrich">
            <a:extLst>
              <a:ext uri="{FF2B5EF4-FFF2-40B4-BE49-F238E27FC236}">
                <a16:creationId xmlns:a16="http://schemas.microsoft.com/office/drawing/2014/main" id="{7008F972-9B76-4015-868C-BBE8F604C2D6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/>
        </p:blipFill>
        <p:spPr bwMode="auto">
          <a:xfrm>
            <a:off x="4137197" y="6088478"/>
            <a:ext cx="3590234" cy="944310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B1F0C98-E287-4848-A344-09F890479653}"/>
              </a:ext>
            </a:extLst>
          </p:cNvPr>
          <p:cNvSpPr txBox="1"/>
          <p:nvPr userDrawn="1"/>
        </p:nvSpPr>
        <p:spPr bwMode="auto">
          <a:xfrm>
            <a:off x="4498462" y="6466152"/>
            <a:ext cx="2212789" cy="188964"/>
          </a:xfrm>
          <a:prstGeom prst="rect">
            <a:avLst/>
          </a:prstGeom>
          <a:grp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>
              <a:defRPr sz="1100">
                <a:solidFill>
                  <a:srgbClr val="8C98C5"/>
                </a:solidFill>
                <a:latin typeface="+mn-lt"/>
                <a:ea typeface="+mn-ea"/>
                <a:cs typeface="+mn-cs"/>
              </a:defRPr>
            </a:lvl1pPr>
            <a:lvl2pPr marL="4572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600" b="0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www.politischebildung.schule.bayern.de</a:t>
            </a:r>
            <a:endParaRPr sz="1050" dirty="0"/>
          </a:p>
        </p:txBody>
      </p:sp>
      <p:pic>
        <p:nvPicPr>
          <p:cNvPr id="9" name="Grafik 8" descr="Ein Pinselstrich">
            <a:extLst>
              <a:ext uri="{FF2B5EF4-FFF2-40B4-BE49-F238E27FC236}">
                <a16:creationId xmlns:a16="http://schemas.microsoft.com/office/drawing/2014/main" id="{7FDA39BC-BE98-435A-BC33-E85D11D1275A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/>
        </p:blipFill>
        <p:spPr bwMode="auto">
          <a:xfrm>
            <a:off x="338983" y="6281628"/>
            <a:ext cx="4244335" cy="466878"/>
          </a:xfrm>
          <a:prstGeom prst="rect">
            <a:avLst/>
          </a:prstGeom>
        </p:spPr>
      </p:pic>
      <p:pic>
        <p:nvPicPr>
          <p:cNvPr id="10" name="Grafik 9" descr="Ein Pinselstrich">
            <a:extLst>
              <a:ext uri="{FF2B5EF4-FFF2-40B4-BE49-F238E27FC236}">
                <a16:creationId xmlns:a16="http://schemas.microsoft.com/office/drawing/2014/main" id="{0C2AAF5E-8FF3-4D66-8639-03C6929170D6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/>
        </p:blipFill>
        <p:spPr bwMode="auto">
          <a:xfrm>
            <a:off x="6940684" y="6327194"/>
            <a:ext cx="4912333" cy="466878"/>
          </a:xfrm>
          <a:prstGeom prst="rect">
            <a:avLst/>
          </a:prstGeom>
        </p:spPr>
      </p:pic>
      <p:pic>
        <p:nvPicPr>
          <p:cNvPr id="6" name="Picture 2" descr="https://www.politischebildung.schule.bayern.de/fileadmin/user_upload/Logo/logo-isb.png">
            <a:extLst>
              <a:ext uri="{FF2B5EF4-FFF2-40B4-BE49-F238E27FC236}">
                <a16:creationId xmlns:a16="http://schemas.microsoft.com/office/drawing/2014/main" id="{B66B2757-C7C8-455B-BCFF-77ED89AA8A7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93" y="6327797"/>
            <a:ext cx="360045" cy="360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7143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dn-storage.br.de/MUJIuUOVBwQIbtC2uKJDM6OhuLnC_2rc9U1S/_AJS/_A8y5ygd9U1S/2c8a8c41-8a53-4c0e-838d-88595daf7e2b_HD.mp4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freedomhouse.org/explore-the-map?type=fiw&amp;year=2024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freedomhouse.org/explore-the-map?type=fiw&amp;year=2024" TargetMode="External"/><Relationship Id="rId2" Type="http://schemas.openxmlformats.org/officeDocument/2006/relationships/hyperlink" Target="https://www.un.org/depts/german/menschenrechte/aemr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menschenrechte-durchsetzen.dgvn.de/menschenrechte" TargetMode="External"/><Relationship Id="rId4" Type="http://schemas.openxmlformats.org/officeDocument/2006/relationships/hyperlink" Target="https://unric.org/de/un-aufgaben-ziele/menschenrechte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C7469676-6126-4408-83BC-0E3E5F2BEE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726" y="1242204"/>
            <a:ext cx="9784548" cy="4153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697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>
            <a:extLst>
              <a:ext uri="{FF2B5EF4-FFF2-40B4-BE49-F238E27FC236}">
                <a16:creationId xmlns:a16="http://schemas.microsoft.com/office/drawing/2014/main" id="{FEB60E8A-6B37-476E-BC1A-10A4253C0B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711" y="554741"/>
            <a:ext cx="10696575" cy="5457825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5FE31912-5061-4ED8-8999-2594AF0D07B9}"/>
              </a:ext>
            </a:extLst>
          </p:cNvPr>
          <p:cNvSpPr txBox="1"/>
          <p:nvPr/>
        </p:nvSpPr>
        <p:spPr>
          <a:xfrm>
            <a:off x="2788001" y="5025235"/>
            <a:ext cx="63416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Kennst du deine Rechte?</a:t>
            </a:r>
          </a:p>
        </p:txBody>
      </p:sp>
    </p:spTree>
    <p:extLst>
      <p:ext uri="{BB962C8B-B14F-4D97-AF65-F5344CB8AC3E}">
        <p14:creationId xmlns:p14="http://schemas.microsoft.com/office/powerpoint/2010/main" val="3247736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93544EB7-7951-42D7-9989-A5BD1BEB44C8}"/>
              </a:ext>
            </a:extLst>
          </p:cNvPr>
          <p:cNvSpPr/>
          <p:nvPr/>
        </p:nvSpPr>
        <p:spPr>
          <a:xfrm>
            <a:off x="368808" y="128016"/>
            <a:ext cx="2618232" cy="704088"/>
          </a:xfrm>
          <a:prstGeom prst="rect">
            <a:avLst/>
          </a:prstGeom>
          <a:solidFill>
            <a:srgbClr val="6624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Art. 1 Freiheit, Gleichheit, Solidarität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406AB5BD-5348-4824-AC80-ACEF37DBB0FB}"/>
              </a:ext>
            </a:extLst>
          </p:cNvPr>
          <p:cNvSpPr/>
          <p:nvPr/>
        </p:nvSpPr>
        <p:spPr>
          <a:xfrm>
            <a:off x="3069336" y="140208"/>
            <a:ext cx="2618232" cy="704088"/>
          </a:xfrm>
          <a:prstGeom prst="rect">
            <a:avLst/>
          </a:prstGeom>
          <a:solidFill>
            <a:srgbClr val="6624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Art. 2 Verbot der Diskriminierung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FD5EC0D1-DA56-4513-BD9B-D1C69C77E6FA}"/>
              </a:ext>
            </a:extLst>
          </p:cNvPr>
          <p:cNvSpPr/>
          <p:nvPr/>
        </p:nvSpPr>
        <p:spPr>
          <a:xfrm>
            <a:off x="5769864" y="140208"/>
            <a:ext cx="2618232" cy="704088"/>
          </a:xfrm>
          <a:prstGeom prst="rect">
            <a:avLst/>
          </a:prstGeom>
          <a:solidFill>
            <a:srgbClr val="6624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Art. 3 Recht auf Leben und Freiheit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3781CC05-7989-43CE-9DAB-F64BDFC5D19E}"/>
              </a:ext>
            </a:extLst>
          </p:cNvPr>
          <p:cNvSpPr/>
          <p:nvPr/>
        </p:nvSpPr>
        <p:spPr>
          <a:xfrm>
            <a:off x="8470392" y="134112"/>
            <a:ext cx="3380232" cy="704088"/>
          </a:xfrm>
          <a:prstGeom prst="rect">
            <a:avLst/>
          </a:prstGeom>
          <a:solidFill>
            <a:srgbClr val="6624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Art. 4 Verbot der Sklaverei und des Sklavenhandels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BCA2D061-9EF1-4C74-BF2C-072780E4C7D8}"/>
              </a:ext>
            </a:extLst>
          </p:cNvPr>
          <p:cNvSpPr/>
          <p:nvPr/>
        </p:nvSpPr>
        <p:spPr>
          <a:xfrm>
            <a:off x="368808" y="908304"/>
            <a:ext cx="2816352" cy="704088"/>
          </a:xfrm>
          <a:prstGeom prst="rect">
            <a:avLst/>
          </a:prstGeom>
          <a:solidFill>
            <a:srgbClr val="6624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Art. 5 Verbot der Folter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9DF8FCB9-BD67-42EC-9C09-DA656DC840D5}"/>
              </a:ext>
            </a:extLst>
          </p:cNvPr>
          <p:cNvSpPr/>
          <p:nvPr/>
        </p:nvSpPr>
        <p:spPr>
          <a:xfrm>
            <a:off x="3249168" y="908304"/>
            <a:ext cx="2846832" cy="704088"/>
          </a:xfrm>
          <a:prstGeom prst="rect">
            <a:avLst/>
          </a:prstGeom>
          <a:solidFill>
            <a:srgbClr val="6624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Art. 6 Anerkennung als Rechtsperson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793FAA1B-F647-4C19-B44E-DB9536BCEE2B}"/>
              </a:ext>
            </a:extLst>
          </p:cNvPr>
          <p:cNvSpPr/>
          <p:nvPr/>
        </p:nvSpPr>
        <p:spPr>
          <a:xfrm>
            <a:off x="6188964" y="908304"/>
            <a:ext cx="2752344" cy="704088"/>
          </a:xfrm>
          <a:prstGeom prst="rect">
            <a:avLst/>
          </a:prstGeom>
          <a:solidFill>
            <a:srgbClr val="6624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Art. 7 Gleichheit vor dem Gesetz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D262B3AD-73C9-45FF-A656-BD113685327D}"/>
              </a:ext>
            </a:extLst>
          </p:cNvPr>
          <p:cNvSpPr/>
          <p:nvPr/>
        </p:nvSpPr>
        <p:spPr>
          <a:xfrm>
            <a:off x="9034272" y="908304"/>
            <a:ext cx="2816352" cy="704088"/>
          </a:xfrm>
          <a:prstGeom prst="rect">
            <a:avLst/>
          </a:prstGeom>
          <a:solidFill>
            <a:srgbClr val="6624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Art. 8 Anspruch auf Rechtsschutz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37E95109-45B5-4523-A5D2-4C52269047E4}"/>
              </a:ext>
            </a:extLst>
          </p:cNvPr>
          <p:cNvSpPr/>
          <p:nvPr/>
        </p:nvSpPr>
        <p:spPr>
          <a:xfrm>
            <a:off x="365760" y="1685544"/>
            <a:ext cx="3749040" cy="704088"/>
          </a:xfrm>
          <a:prstGeom prst="rect">
            <a:avLst/>
          </a:prstGeom>
          <a:solidFill>
            <a:srgbClr val="6624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Art. 9 Schutz vor Verhaftung und Ausweisung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0E913C58-6F96-433E-95E4-9A916CA621F5}"/>
              </a:ext>
            </a:extLst>
          </p:cNvPr>
          <p:cNvSpPr/>
          <p:nvPr/>
        </p:nvSpPr>
        <p:spPr>
          <a:xfrm>
            <a:off x="4221480" y="1685544"/>
            <a:ext cx="3749040" cy="704088"/>
          </a:xfrm>
          <a:prstGeom prst="rect">
            <a:avLst/>
          </a:prstGeom>
          <a:solidFill>
            <a:srgbClr val="6624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Art. 10 Anspruch auf ein faires Gerichtsverfahren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95250E9D-79E4-4344-BF97-245704B6F275}"/>
              </a:ext>
            </a:extLst>
          </p:cNvPr>
          <p:cNvSpPr/>
          <p:nvPr/>
        </p:nvSpPr>
        <p:spPr>
          <a:xfrm>
            <a:off x="8077200" y="1685544"/>
            <a:ext cx="3773424" cy="704088"/>
          </a:xfrm>
          <a:prstGeom prst="rect">
            <a:avLst/>
          </a:prstGeom>
          <a:solidFill>
            <a:srgbClr val="6624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Art. 11 Unschuldsvermutung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BF3EBEA4-8293-4B09-8622-0F1289346430}"/>
              </a:ext>
            </a:extLst>
          </p:cNvPr>
          <p:cNvSpPr/>
          <p:nvPr/>
        </p:nvSpPr>
        <p:spPr>
          <a:xfrm>
            <a:off x="365760" y="2464308"/>
            <a:ext cx="2819400" cy="704088"/>
          </a:xfrm>
          <a:prstGeom prst="rect">
            <a:avLst/>
          </a:prstGeom>
          <a:solidFill>
            <a:srgbClr val="6624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Art. 12 Freiheitssphäre des Einzelnen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DD214AF2-3C0B-4351-88D2-B29273E0BFAD}"/>
              </a:ext>
            </a:extLst>
          </p:cNvPr>
          <p:cNvSpPr/>
          <p:nvPr/>
        </p:nvSpPr>
        <p:spPr>
          <a:xfrm>
            <a:off x="3304032" y="2464308"/>
            <a:ext cx="3253740" cy="704088"/>
          </a:xfrm>
          <a:prstGeom prst="rect">
            <a:avLst/>
          </a:prstGeom>
          <a:solidFill>
            <a:srgbClr val="6624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Art. 13 Freizügigkeit und Auswanderungsfreiheit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B74F43E1-960E-4756-9AB7-7D426FD2C385}"/>
              </a:ext>
            </a:extLst>
          </p:cNvPr>
          <p:cNvSpPr/>
          <p:nvPr/>
        </p:nvSpPr>
        <p:spPr>
          <a:xfrm>
            <a:off x="6661404" y="2464308"/>
            <a:ext cx="2372868" cy="704088"/>
          </a:xfrm>
          <a:prstGeom prst="rect">
            <a:avLst/>
          </a:prstGeom>
          <a:solidFill>
            <a:srgbClr val="6624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Art. 14 Asylrecht</a:t>
            </a: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48C9D693-C338-451C-98E6-8D6CFFE3E8AA}"/>
              </a:ext>
            </a:extLst>
          </p:cNvPr>
          <p:cNvSpPr/>
          <p:nvPr/>
        </p:nvSpPr>
        <p:spPr>
          <a:xfrm>
            <a:off x="9151620" y="2464308"/>
            <a:ext cx="2699004" cy="704088"/>
          </a:xfrm>
          <a:prstGeom prst="rect">
            <a:avLst/>
          </a:prstGeom>
          <a:solidFill>
            <a:srgbClr val="6624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Art. 15 Recht auf Staatsangehörigkeit</a:t>
            </a: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4DBB65A2-9BE9-44BD-AFAA-E494C60BC0B4}"/>
              </a:ext>
            </a:extLst>
          </p:cNvPr>
          <p:cNvSpPr/>
          <p:nvPr/>
        </p:nvSpPr>
        <p:spPr>
          <a:xfrm>
            <a:off x="365760" y="3250692"/>
            <a:ext cx="2819400" cy="704088"/>
          </a:xfrm>
          <a:prstGeom prst="rect">
            <a:avLst/>
          </a:prstGeom>
          <a:solidFill>
            <a:srgbClr val="6624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Art. 16 Eheschließung, Familie</a:t>
            </a: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9A3BF91C-3005-403C-8E97-DA6B6881310E}"/>
              </a:ext>
            </a:extLst>
          </p:cNvPr>
          <p:cNvSpPr/>
          <p:nvPr/>
        </p:nvSpPr>
        <p:spPr>
          <a:xfrm>
            <a:off x="3273552" y="3252216"/>
            <a:ext cx="1929384" cy="704088"/>
          </a:xfrm>
          <a:prstGeom prst="rect">
            <a:avLst/>
          </a:prstGeom>
          <a:solidFill>
            <a:srgbClr val="6624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Art. 17 Recht auf Eigentum</a:t>
            </a: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636B7DBB-78E4-458E-B000-7DD8217CDE95}"/>
              </a:ext>
            </a:extLst>
          </p:cNvPr>
          <p:cNvSpPr/>
          <p:nvPr/>
        </p:nvSpPr>
        <p:spPr>
          <a:xfrm>
            <a:off x="5295900" y="3256789"/>
            <a:ext cx="3566160" cy="704088"/>
          </a:xfrm>
          <a:prstGeom prst="rect">
            <a:avLst/>
          </a:prstGeom>
          <a:solidFill>
            <a:srgbClr val="6624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Art. 18 Gedanken-, Gewissens-, Religionsfreiheit</a:t>
            </a: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04BCFF08-ACAB-4803-95F9-0093C46D4B3B}"/>
              </a:ext>
            </a:extLst>
          </p:cNvPr>
          <p:cNvSpPr/>
          <p:nvPr/>
        </p:nvSpPr>
        <p:spPr>
          <a:xfrm>
            <a:off x="8964168" y="3252216"/>
            <a:ext cx="2886456" cy="704088"/>
          </a:xfrm>
          <a:prstGeom prst="rect">
            <a:avLst/>
          </a:prstGeom>
          <a:solidFill>
            <a:srgbClr val="6624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Art. 19 Meinungs- und Informationsfreiheit</a:t>
            </a: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2FCCB0E5-8799-4F78-BFF4-EAC7486AA3F0}"/>
              </a:ext>
            </a:extLst>
          </p:cNvPr>
          <p:cNvSpPr/>
          <p:nvPr/>
        </p:nvSpPr>
        <p:spPr>
          <a:xfrm>
            <a:off x="365760" y="4046220"/>
            <a:ext cx="3172968" cy="704088"/>
          </a:xfrm>
          <a:prstGeom prst="rect">
            <a:avLst/>
          </a:prstGeom>
          <a:solidFill>
            <a:srgbClr val="6624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Art. 20 Versammlungs- und Vereinigungsfreiheit</a:t>
            </a: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F9CA3FF0-AC01-4D25-8DB6-5FC25359F0BC}"/>
              </a:ext>
            </a:extLst>
          </p:cNvPr>
          <p:cNvSpPr/>
          <p:nvPr/>
        </p:nvSpPr>
        <p:spPr>
          <a:xfrm>
            <a:off x="3634740" y="4046220"/>
            <a:ext cx="2886456" cy="704088"/>
          </a:xfrm>
          <a:prstGeom prst="rect">
            <a:avLst/>
          </a:prstGeom>
          <a:solidFill>
            <a:srgbClr val="6624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Art. 21 Allgemeines und gleiches Wahlrecht</a:t>
            </a:r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F5BB786F-0DEE-49F7-BDB5-D758ADC01565}"/>
              </a:ext>
            </a:extLst>
          </p:cNvPr>
          <p:cNvSpPr/>
          <p:nvPr/>
        </p:nvSpPr>
        <p:spPr>
          <a:xfrm>
            <a:off x="6633972" y="4046220"/>
            <a:ext cx="2293620" cy="704088"/>
          </a:xfrm>
          <a:prstGeom prst="rect">
            <a:avLst/>
          </a:prstGeom>
          <a:solidFill>
            <a:srgbClr val="6624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Art. 22 Recht auf soziale Sicherheit</a:t>
            </a:r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BD3D99E3-1D12-4165-A5CB-3D39DA828BE8}"/>
              </a:ext>
            </a:extLst>
          </p:cNvPr>
          <p:cNvSpPr/>
          <p:nvPr/>
        </p:nvSpPr>
        <p:spPr>
          <a:xfrm>
            <a:off x="9034272" y="4041647"/>
            <a:ext cx="2816352" cy="704088"/>
          </a:xfrm>
          <a:prstGeom prst="rect">
            <a:avLst/>
          </a:prstGeom>
          <a:solidFill>
            <a:srgbClr val="6624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Art. 23 Recht auf Arbeit, gleichen Lohn</a:t>
            </a:r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4FBFDC3E-DAD0-4DAF-B16D-B2236EDEB924}"/>
              </a:ext>
            </a:extLst>
          </p:cNvPr>
          <p:cNvSpPr/>
          <p:nvPr/>
        </p:nvSpPr>
        <p:spPr>
          <a:xfrm>
            <a:off x="362712" y="4841748"/>
            <a:ext cx="2618232" cy="704088"/>
          </a:xfrm>
          <a:prstGeom prst="rect">
            <a:avLst/>
          </a:prstGeom>
          <a:solidFill>
            <a:srgbClr val="6624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Art. 24 Recht auf Erholung und Freizeit</a:t>
            </a: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47ECBFFA-A842-43AE-8063-08CC7F092124}"/>
              </a:ext>
            </a:extLst>
          </p:cNvPr>
          <p:cNvSpPr/>
          <p:nvPr/>
        </p:nvSpPr>
        <p:spPr>
          <a:xfrm>
            <a:off x="3069336" y="4835650"/>
            <a:ext cx="1946148" cy="704088"/>
          </a:xfrm>
          <a:prstGeom prst="rect">
            <a:avLst/>
          </a:prstGeom>
          <a:solidFill>
            <a:srgbClr val="6624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Art. 25 Recht auf Wohlfahrt</a:t>
            </a:r>
          </a:p>
        </p:txBody>
      </p:sp>
      <p:sp>
        <p:nvSpPr>
          <p:cNvPr id="30" name="Rechteck 29">
            <a:extLst>
              <a:ext uri="{FF2B5EF4-FFF2-40B4-BE49-F238E27FC236}">
                <a16:creationId xmlns:a16="http://schemas.microsoft.com/office/drawing/2014/main" id="{F787AA00-81BF-4CB3-BCD3-1425DB0B1943}"/>
              </a:ext>
            </a:extLst>
          </p:cNvPr>
          <p:cNvSpPr/>
          <p:nvPr/>
        </p:nvSpPr>
        <p:spPr>
          <a:xfrm>
            <a:off x="5103876" y="4835650"/>
            <a:ext cx="1691640" cy="704088"/>
          </a:xfrm>
          <a:prstGeom prst="rect">
            <a:avLst/>
          </a:prstGeom>
          <a:solidFill>
            <a:srgbClr val="6624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Art. 26 Recht auf Bildung </a:t>
            </a:r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82976C2A-2C12-43F5-9C1C-B4F23998F11B}"/>
              </a:ext>
            </a:extLst>
          </p:cNvPr>
          <p:cNvSpPr/>
          <p:nvPr/>
        </p:nvSpPr>
        <p:spPr>
          <a:xfrm>
            <a:off x="6883908" y="4835650"/>
            <a:ext cx="2103120" cy="704088"/>
          </a:xfrm>
          <a:prstGeom prst="rect">
            <a:avLst/>
          </a:prstGeom>
          <a:solidFill>
            <a:srgbClr val="6624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Art. 27 Freiheit des Kulturlebens</a:t>
            </a:r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9BA49C9F-5617-427A-8DA7-CC96DC760FD4}"/>
              </a:ext>
            </a:extLst>
          </p:cNvPr>
          <p:cNvSpPr/>
          <p:nvPr/>
        </p:nvSpPr>
        <p:spPr>
          <a:xfrm>
            <a:off x="9075420" y="4832604"/>
            <a:ext cx="2790444" cy="704088"/>
          </a:xfrm>
          <a:prstGeom prst="rect">
            <a:avLst/>
          </a:prstGeom>
          <a:solidFill>
            <a:srgbClr val="6624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Art. 28 Soziale und Internationale Ordnung</a:t>
            </a:r>
          </a:p>
        </p:txBody>
      </p:sp>
      <p:sp>
        <p:nvSpPr>
          <p:cNvPr id="33" name="Rechteck 32">
            <a:extLst>
              <a:ext uri="{FF2B5EF4-FFF2-40B4-BE49-F238E27FC236}">
                <a16:creationId xmlns:a16="http://schemas.microsoft.com/office/drawing/2014/main" id="{12C8D7FB-CD40-4423-BE40-DFC8806AABAC}"/>
              </a:ext>
            </a:extLst>
          </p:cNvPr>
          <p:cNvSpPr/>
          <p:nvPr/>
        </p:nvSpPr>
        <p:spPr>
          <a:xfrm>
            <a:off x="362712" y="5628132"/>
            <a:ext cx="2790444" cy="704088"/>
          </a:xfrm>
          <a:prstGeom prst="rect">
            <a:avLst/>
          </a:prstGeom>
          <a:solidFill>
            <a:srgbClr val="6624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Art. 28 Soziale und Internationale Ordnung</a:t>
            </a:r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0413D1FB-474F-4ABB-9419-BCDA5CD60696}"/>
              </a:ext>
            </a:extLst>
          </p:cNvPr>
          <p:cNvSpPr/>
          <p:nvPr/>
        </p:nvSpPr>
        <p:spPr>
          <a:xfrm>
            <a:off x="3249168" y="5628132"/>
            <a:ext cx="1946148" cy="704088"/>
          </a:xfrm>
          <a:prstGeom prst="rect">
            <a:avLst/>
          </a:prstGeom>
          <a:solidFill>
            <a:srgbClr val="6624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Art. 29 Grund-</a:t>
            </a:r>
          </a:p>
          <a:p>
            <a:pPr algn="ctr"/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pflichten</a:t>
            </a:r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7AA49483-074B-4FC3-BDA5-D132574B8582}"/>
              </a:ext>
            </a:extLst>
          </p:cNvPr>
          <p:cNvSpPr/>
          <p:nvPr/>
        </p:nvSpPr>
        <p:spPr>
          <a:xfrm>
            <a:off x="5291328" y="5628132"/>
            <a:ext cx="2293620" cy="704088"/>
          </a:xfrm>
          <a:prstGeom prst="rect">
            <a:avLst/>
          </a:prstGeom>
          <a:solidFill>
            <a:srgbClr val="6624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Art. 30 Auslegungsregel</a:t>
            </a: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FF4D5333-32DC-4C54-A3EA-7E274E0C8917}"/>
              </a:ext>
            </a:extLst>
          </p:cNvPr>
          <p:cNvSpPr txBox="1"/>
          <p:nvPr/>
        </p:nvSpPr>
        <p:spPr>
          <a:xfrm>
            <a:off x="7780782" y="5628132"/>
            <a:ext cx="40850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>
                <a:latin typeface="Arial" panose="020B0604020202020204" pitchFamily="34" charset="0"/>
                <a:cs typeface="Arial" panose="020B0604020202020204" pitchFamily="34" charset="0"/>
              </a:rPr>
              <a:t>DEINE RECHTE</a:t>
            </a:r>
          </a:p>
        </p:txBody>
      </p:sp>
    </p:spTree>
    <p:extLst>
      <p:ext uri="{BB962C8B-B14F-4D97-AF65-F5344CB8AC3E}">
        <p14:creationId xmlns:p14="http://schemas.microsoft.com/office/powerpoint/2010/main" val="159658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hlinkClick r:id="rId3"/>
            <a:extLst>
              <a:ext uri="{FF2B5EF4-FFF2-40B4-BE49-F238E27FC236}">
                <a16:creationId xmlns:a16="http://schemas.microsoft.com/office/drawing/2014/main" id="{1B4CFC2A-74CE-491E-A6FD-40750837A4C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19" b="18068"/>
          <a:stretch/>
        </p:blipFill>
        <p:spPr>
          <a:xfrm>
            <a:off x="930402" y="402699"/>
            <a:ext cx="10463022" cy="5687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484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hlinkClick r:id="rId3"/>
            <a:extLst>
              <a:ext uri="{FF2B5EF4-FFF2-40B4-BE49-F238E27FC236}">
                <a16:creationId xmlns:a16="http://schemas.microsoft.com/office/drawing/2014/main" id="{5FC83439-40DC-47FD-BF0E-66C3A67D87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7260" y="630494"/>
            <a:ext cx="10218420" cy="5597012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3C79227A-B09D-4B88-A563-066454A8D793}"/>
              </a:ext>
            </a:extLst>
          </p:cNvPr>
          <p:cNvSpPr txBox="1"/>
          <p:nvPr/>
        </p:nvSpPr>
        <p:spPr>
          <a:xfrm>
            <a:off x="2875631" y="4659475"/>
            <a:ext cx="63416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 werden die Menschenrechte umgesetzt?</a:t>
            </a:r>
          </a:p>
        </p:txBody>
      </p:sp>
    </p:spTree>
    <p:extLst>
      <p:ext uri="{BB962C8B-B14F-4D97-AF65-F5344CB8AC3E}">
        <p14:creationId xmlns:p14="http://schemas.microsoft.com/office/powerpoint/2010/main" val="41952248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>
            <a:extLst>
              <a:ext uri="{FF2B5EF4-FFF2-40B4-BE49-F238E27FC236}">
                <a16:creationId xmlns:a16="http://schemas.microsoft.com/office/drawing/2014/main" id="{3F6DA815-9E14-47B0-9750-D727380B326F}"/>
              </a:ext>
            </a:extLst>
          </p:cNvPr>
          <p:cNvSpPr txBox="1"/>
          <p:nvPr/>
        </p:nvSpPr>
        <p:spPr>
          <a:xfrm>
            <a:off x="2066544" y="5770751"/>
            <a:ext cx="9689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Die Menschenrechte in unserer Verfassung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C24C2B48-DFCB-405D-BAF0-F6E2C55CAF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88"/>
          <a:stretch/>
        </p:blipFill>
        <p:spPr>
          <a:xfrm>
            <a:off x="1051560" y="502474"/>
            <a:ext cx="10175557" cy="5268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7915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616D20-CA53-49A5-B434-41CC377F2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8326"/>
            <a:ext cx="10515600" cy="1325563"/>
          </a:xfrm>
        </p:spPr>
        <p:txBody>
          <a:bodyPr/>
          <a:lstStyle/>
          <a:p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Bildquellen/Video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91048FF9-02BE-4CDB-AC43-7FA6630461C1}"/>
              </a:ext>
            </a:extLst>
          </p:cNvPr>
          <p:cNvSpPr txBox="1"/>
          <p:nvPr/>
        </p:nvSpPr>
        <p:spPr>
          <a:xfrm>
            <a:off x="838200" y="1158240"/>
            <a:ext cx="103871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Folie 2 Markus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Spiske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, Unsplash.com (DL vom 7.8.2024)</a:t>
            </a:r>
          </a:p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Folie 3 Eleanor Roosevelt UDHR, FDR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Presidential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Library&amp;Museum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, CC 2.0 über Wikimedia Commons (DL vom 7.8.2024)</a:t>
            </a:r>
          </a:p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Folie 5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Jametlene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Reskp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, Unsplash.com (DL vom 7.8.2024)</a:t>
            </a:r>
          </a:p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Folie 6 Tim Reckmann, Grundgesetz, CC BY NC 2.0 via Flickr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4018AB28-87D5-4A04-AFD5-F6A3BA97D66F}"/>
              </a:ext>
            </a:extLst>
          </p:cNvPr>
          <p:cNvSpPr txBox="1">
            <a:spLocks/>
          </p:cNvSpPr>
          <p:nvPr/>
        </p:nvSpPr>
        <p:spPr>
          <a:xfrm>
            <a:off x="838200" y="2825950"/>
            <a:ext cx="10515600" cy="474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Verwendete Literatur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8480EF60-D003-4B86-A955-C830B0172A37}"/>
              </a:ext>
            </a:extLst>
          </p:cNvPr>
          <p:cNvSpPr txBox="1"/>
          <p:nvPr/>
        </p:nvSpPr>
        <p:spPr>
          <a:xfrm>
            <a:off x="838200" y="3317969"/>
            <a:ext cx="1011065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Vereinte Nationen, Resolution der Generalversammlung 217 A (III). Allgemeine Erklärung der Menschenrechte, in: </a:t>
            </a:r>
            <a:r>
              <a:rPr lang="de-DE" sz="1400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https://www.un.org/depts/german/menschenrechte/aemr.pdf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(DL vom 7.8.2024)</a:t>
            </a:r>
          </a:p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Freedom House, Demokratieindex – Digitale Grafik online, in: </a:t>
            </a:r>
            <a:r>
              <a:rPr lang="de-DE" sz="1400" u="sng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https://freedomhouse.org/explore-the-map?type=fiw&amp;year=2024</a:t>
            </a:r>
            <a:r>
              <a:rPr lang="de-DE" sz="14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(DL vom 7.8.2024)</a:t>
            </a:r>
          </a:p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Vereinte Nationen, UNRIC – Regionales Informationszentrum der Vereinten Nationen, in: </a:t>
            </a:r>
            <a:r>
              <a:rPr lang="de-DE" sz="1400" u="sng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https://unric.org/de/un-aufgaben-ziele/menschenrechte/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(DL vom 7.8.2024)</a:t>
            </a:r>
          </a:p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Deutsche Gesellschaft für die Vereinten Nationen e.V., Internationale Menschenrechtsstandards, in: </a:t>
            </a:r>
            <a:r>
              <a:rPr lang="de-DE" sz="1400" u="sng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https://menschenrechte-durchsetzen.dgvn.de/menschenrechte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(DL vom 7.8.2024)</a:t>
            </a:r>
          </a:p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3606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D40C73E3-138E-4A69-89A8-9720B76450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424" y="2371113"/>
            <a:ext cx="4593336" cy="1322324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AEAC8428-AEA9-4B82-8EC6-909ACC209338}"/>
              </a:ext>
            </a:extLst>
          </p:cNvPr>
          <p:cNvSpPr txBox="1"/>
          <p:nvPr/>
        </p:nvSpPr>
        <p:spPr>
          <a:xfrm>
            <a:off x="1280160" y="3949469"/>
            <a:ext cx="9500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Dieses Material wurde im Arbeitskreis Politische Bildung erstellt. </a:t>
            </a:r>
          </a:p>
        </p:txBody>
      </p:sp>
    </p:spTree>
    <p:extLst>
      <p:ext uri="{BB962C8B-B14F-4D97-AF65-F5344CB8AC3E}">
        <p14:creationId xmlns:p14="http://schemas.microsoft.com/office/powerpoint/2010/main" val="14243522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562</Words>
  <Application>Microsoft Office PowerPoint</Application>
  <PresentationFormat>Breitbild</PresentationFormat>
  <Paragraphs>55</Paragraphs>
  <Slides>8</Slides>
  <Notes>3</Notes>
  <HiddenSlides>1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Bildquellen/Video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ISB München</dc:creator>
  <cp:lastModifiedBy>Weber, Alexandra</cp:lastModifiedBy>
  <cp:revision>25</cp:revision>
  <dcterms:created xsi:type="dcterms:W3CDTF">2024-06-12T15:52:19Z</dcterms:created>
  <dcterms:modified xsi:type="dcterms:W3CDTF">2024-09-02T19:16:33Z</dcterms:modified>
</cp:coreProperties>
</file>