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7" r:id="rId4"/>
    <p:sldId id="276" r:id="rId5"/>
    <p:sldId id="279" r:id="rId6"/>
    <p:sldId id="275" r:id="rId7"/>
    <p:sldId id="278"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B889DB"/>
    <a:srgbClr val="CFAFE7"/>
    <a:srgbClr val="E2CFF1"/>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F6C26-2206-4D4A-A349-9DC711E29420}" type="datetimeFigureOut">
              <a:rPr lang="de-DE" smtClean="0"/>
              <a:t>05.05.2025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6E0E9-1661-4AE2-AD82-DF539B8FD58B}" type="slidenum">
              <a:rPr lang="de-DE" smtClean="0"/>
              <a:t>‹Nr.›</a:t>
            </a:fld>
            <a:endParaRPr lang="de-DE"/>
          </a:p>
        </p:txBody>
      </p:sp>
    </p:spTree>
    <p:extLst>
      <p:ext uri="{BB962C8B-B14F-4D97-AF65-F5344CB8AC3E}">
        <p14:creationId xmlns:p14="http://schemas.microsoft.com/office/powerpoint/2010/main" val="15718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Video bis 1:16 Min</a:t>
            </a:r>
          </a:p>
          <a:p>
            <a:endParaRPr lang="de-DE" dirty="0"/>
          </a:p>
        </p:txBody>
      </p:sp>
      <p:sp>
        <p:nvSpPr>
          <p:cNvPr id="4" name="Foliennummernplatzhalter 3"/>
          <p:cNvSpPr>
            <a:spLocks noGrp="1"/>
          </p:cNvSpPr>
          <p:nvPr>
            <p:ph type="sldNum" sz="quarter" idx="5"/>
          </p:nvPr>
        </p:nvSpPr>
        <p:spPr/>
        <p:txBody>
          <a:bodyPr/>
          <a:lstStyle/>
          <a:p>
            <a:fld id="{2816E0E9-1661-4AE2-AD82-DF539B8FD58B}" type="slidenum">
              <a:rPr lang="de-DE" smtClean="0"/>
              <a:t>2</a:t>
            </a:fld>
            <a:endParaRPr lang="de-DE"/>
          </a:p>
        </p:txBody>
      </p:sp>
    </p:spTree>
    <p:extLst>
      <p:ext uri="{BB962C8B-B14F-4D97-AF65-F5344CB8AC3E}">
        <p14:creationId xmlns:p14="http://schemas.microsoft.com/office/powerpoint/2010/main" val="21761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16E0E9-1661-4AE2-AD82-DF539B8FD58B}" type="slidenum">
              <a:rPr lang="de-DE" smtClean="0"/>
              <a:t>3</a:t>
            </a:fld>
            <a:endParaRPr lang="de-DE"/>
          </a:p>
        </p:txBody>
      </p:sp>
    </p:spTree>
    <p:extLst>
      <p:ext uri="{BB962C8B-B14F-4D97-AF65-F5344CB8AC3E}">
        <p14:creationId xmlns:p14="http://schemas.microsoft.com/office/powerpoint/2010/main" val="10313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FE6408-358D-458E-BC1E-B17810E914EC}" type="slidenum">
              <a:rPr lang="de-DE" smtClean="0"/>
              <a:t>6</a:t>
            </a:fld>
            <a:endParaRPr lang="de-DE"/>
          </a:p>
        </p:txBody>
      </p:sp>
    </p:spTree>
    <p:extLst>
      <p:ext uri="{BB962C8B-B14F-4D97-AF65-F5344CB8AC3E}">
        <p14:creationId xmlns:p14="http://schemas.microsoft.com/office/powerpoint/2010/main" val="83211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05.05.2025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rdmediathek.de/video/aktuelle-stunde/ruediger-rastet-gegen-barcelona-aus/wdr/Y3JpZDovL3Nwb3J0c2NoYXUuZGUvYjQzYTFhYWItODVmYi00MzQ2LWJhNjItZjJlZmMzMTUwZjU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x.com/ToniRuediger/status/1916418019216986384?ref_src=twsrc%5Egoogle%7Ctwcamp%5Eserp%7Ctwgr%5Etweet%7Ctwtr%5Etrue" TargetMode="External"/><Relationship Id="rId2" Type="http://schemas.openxmlformats.org/officeDocument/2006/relationships/hyperlink" Target="https://www.ardmediathek.de/video/aktuelle-stunde/ruediger-rastet-gegen-barcelona-aus/wdr/Y3JpZDovL3Nwb3J0c2NoYXUuZGUvYjQzYTFhYWItODVmYi00MzQ2LWJhNjItZjJlZmMzMTUwZjUy" TargetMode="External"/><Relationship Id="rId1" Type="http://schemas.openxmlformats.org/officeDocument/2006/relationships/slideLayout" Target="../slideLayouts/slideLayout2.xml"/><Relationship Id="rId5" Type="http://schemas.openxmlformats.org/officeDocument/2006/relationships/hyperlink" Target="https://sport.sky.de/fussball/artikel/lothar-matthaeus-ueber-antonio-ruediger-und-harry-kane/13357582/33895" TargetMode="External"/><Relationship Id="rId4" Type="http://schemas.openxmlformats.org/officeDocument/2006/relationships/hyperlink" Target="https://www.instagram.com/felixkroos23/?hl=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3CA7D11-98D0-473A-B4EC-0012CCBFA5E7}"/>
              </a:ext>
            </a:extLst>
          </p:cNvPr>
          <p:cNvPicPr>
            <a:picLocks noChangeAspect="1"/>
          </p:cNvPicPr>
          <p:nvPr/>
        </p:nvPicPr>
        <p:blipFill>
          <a:blip r:embed="rId3"/>
          <a:stretch>
            <a:fillRect/>
          </a:stretch>
        </p:blipFill>
        <p:spPr>
          <a:xfrm>
            <a:off x="735769" y="314502"/>
            <a:ext cx="10383693" cy="5234057"/>
          </a:xfrm>
          <a:prstGeom prst="rect">
            <a:avLst/>
          </a:prstGeom>
        </p:spPr>
      </p:pic>
      <p:sp>
        <p:nvSpPr>
          <p:cNvPr id="4" name="Rechteck 3">
            <a:extLst>
              <a:ext uri="{FF2B5EF4-FFF2-40B4-BE49-F238E27FC236}">
                <a16:creationId xmlns:a16="http://schemas.microsoft.com/office/drawing/2014/main" id="{7219C932-F65F-4B1A-A615-4DA6992804C8}"/>
              </a:ext>
            </a:extLst>
          </p:cNvPr>
          <p:cNvSpPr/>
          <p:nvPr/>
        </p:nvSpPr>
        <p:spPr>
          <a:xfrm>
            <a:off x="1072538" y="4613833"/>
            <a:ext cx="9476429" cy="124350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662483"/>
                </a:solidFill>
                <a:latin typeface="Arial" panose="020B0604020202020204" pitchFamily="34" charset="0"/>
                <a:cs typeface="Arial" panose="020B0604020202020204" pitchFamily="34" charset="0"/>
                <a:hlinkClick r:id="rId4"/>
              </a:rPr>
              <a:t>FC Barcelona gegen Real Madrid</a:t>
            </a:r>
            <a:endParaRPr lang="de-DE" sz="3200" dirty="0">
              <a:solidFill>
                <a:srgbClr val="6624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a:extLst>
              <a:ext uri="{FF2B5EF4-FFF2-40B4-BE49-F238E27FC236}">
                <a16:creationId xmlns:a16="http://schemas.microsoft.com/office/drawing/2014/main" id="{2B6572C2-03CD-4405-8888-0C4770F18487}"/>
              </a:ext>
            </a:extLst>
          </p:cNvPr>
          <p:cNvGrpSpPr/>
          <p:nvPr/>
        </p:nvGrpSpPr>
        <p:grpSpPr>
          <a:xfrm>
            <a:off x="1821611" y="483072"/>
            <a:ext cx="8548777" cy="5891855"/>
            <a:chOff x="1828800" y="457187"/>
            <a:chExt cx="8548777" cy="5891855"/>
          </a:xfrm>
        </p:grpSpPr>
        <p:sp>
          <p:nvSpPr>
            <p:cNvPr id="11" name="Textfeld 10">
              <a:extLst>
                <a:ext uri="{FF2B5EF4-FFF2-40B4-BE49-F238E27FC236}">
                  <a16:creationId xmlns:a16="http://schemas.microsoft.com/office/drawing/2014/main" id="{21558000-13CA-494D-824D-F4B9A04D7027}"/>
                </a:ext>
              </a:extLst>
            </p:cNvPr>
            <p:cNvSpPr txBox="1"/>
            <p:nvPr/>
          </p:nvSpPr>
          <p:spPr>
            <a:xfrm>
              <a:off x="1828800" y="457187"/>
              <a:ext cx="8548777" cy="5891855"/>
            </a:xfrm>
            <a:prstGeom prst="rect">
              <a:avLst/>
            </a:prstGeom>
            <a:noFill/>
            <a:ln>
              <a:solidFill>
                <a:schemeClr val="tx1"/>
              </a:solidFill>
            </a:ln>
          </p:spPr>
          <p:txBody>
            <a:bodyPr wrap="square" rtlCol="0">
              <a:spAutoFit/>
            </a:bodyPr>
            <a:lstStyle/>
            <a:p>
              <a:endParaRPr lang="de-DE" dirty="0"/>
            </a:p>
          </p:txBody>
        </p:sp>
        <p:grpSp>
          <p:nvGrpSpPr>
            <p:cNvPr id="12" name="Gruppieren 11">
              <a:extLst>
                <a:ext uri="{FF2B5EF4-FFF2-40B4-BE49-F238E27FC236}">
                  <a16:creationId xmlns:a16="http://schemas.microsoft.com/office/drawing/2014/main" id="{44D7D5D7-FCE5-4A35-94A5-565C2890A890}"/>
                </a:ext>
              </a:extLst>
            </p:cNvPr>
            <p:cNvGrpSpPr/>
            <p:nvPr/>
          </p:nvGrpSpPr>
          <p:grpSpPr>
            <a:xfrm>
              <a:off x="2076632" y="696270"/>
              <a:ext cx="7965346" cy="5465460"/>
              <a:chOff x="2113327" y="255959"/>
              <a:chExt cx="7965346" cy="5465460"/>
            </a:xfrm>
          </p:grpSpPr>
          <p:sp>
            <p:nvSpPr>
              <p:cNvPr id="4" name="Rechteck 3">
                <a:extLst>
                  <a:ext uri="{FF2B5EF4-FFF2-40B4-BE49-F238E27FC236}">
                    <a16:creationId xmlns:a16="http://schemas.microsoft.com/office/drawing/2014/main" id="{EA30B232-15C5-496D-AEFD-76A6E8E7A962}"/>
                  </a:ext>
                </a:extLst>
              </p:cNvPr>
              <p:cNvSpPr/>
              <p:nvPr/>
            </p:nvSpPr>
            <p:spPr>
              <a:xfrm>
                <a:off x="2113327" y="1054905"/>
                <a:ext cx="7965346" cy="4666514"/>
              </a:xfrm>
              <a:prstGeom prst="rect">
                <a:avLst/>
              </a:prstGeom>
              <a:solidFill>
                <a:srgbClr val="E61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D8FC6488-BB22-46B1-A28E-716D1BF3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27" y="255959"/>
                <a:ext cx="1388613" cy="589430"/>
              </a:xfrm>
              <a:prstGeom prst="rect">
                <a:avLst/>
              </a:prstGeom>
            </p:spPr>
          </p:pic>
          <p:sp>
            <p:nvSpPr>
              <p:cNvPr id="7" name="Rechteck 6">
                <a:extLst>
                  <a:ext uri="{FF2B5EF4-FFF2-40B4-BE49-F238E27FC236}">
                    <a16:creationId xmlns:a16="http://schemas.microsoft.com/office/drawing/2014/main" id="{1A49B3E9-5372-4676-904A-79DC3A400074}"/>
                  </a:ext>
                </a:extLst>
              </p:cNvPr>
              <p:cNvSpPr/>
              <p:nvPr/>
            </p:nvSpPr>
            <p:spPr>
              <a:xfrm>
                <a:off x="2553419" y="1234591"/>
                <a:ext cx="7228936" cy="540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662483"/>
                    </a:solidFill>
                  </a:rPr>
                  <a:t>Rüdiger entschuldigt sich</a:t>
                </a:r>
              </a:p>
            </p:txBody>
          </p:sp>
          <p:pic>
            <p:nvPicPr>
              <p:cNvPr id="9" name="Grafik 8">
                <a:extLst>
                  <a:ext uri="{FF2B5EF4-FFF2-40B4-BE49-F238E27FC236}">
                    <a16:creationId xmlns:a16="http://schemas.microsoft.com/office/drawing/2014/main" id="{46AD6B96-67B0-4DC0-B60D-A1385B46B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642" y="1873502"/>
                <a:ext cx="6323162" cy="2123710"/>
              </a:xfrm>
              <a:prstGeom prst="rect">
                <a:avLst/>
              </a:prstGeom>
            </p:spPr>
          </p:pic>
          <p:sp>
            <p:nvSpPr>
              <p:cNvPr id="10" name="Rechteck: diagonal liegende Ecken abgerundet 9">
                <a:extLst>
                  <a:ext uri="{FF2B5EF4-FFF2-40B4-BE49-F238E27FC236}">
                    <a16:creationId xmlns:a16="http://schemas.microsoft.com/office/drawing/2014/main" id="{A398FD5B-EF7F-4036-96E1-826C83A3C54E}"/>
                  </a:ext>
                </a:extLst>
              </p:cNvPr>
              <p:cNvSpPr/>
              <p:nvPr/>
            </p:nvSpPr>
            <p:spPr>
              <a:xfrm>
                <a:off x="7780843" y="337355"/>
                <a:ext cx="2297830" cy="426638"/>
              </a:xfrm>
              <a:prstGeom prst="round2DiagRect">
                <a:avLst>
                  <a:gd name="adj1" fmla="val 50000"/>
                  <a:gd name="adj2" fmla="val 0"/>
                </a:avLst>
              </a:prstGeom>
              <a:solidFill>
                <a:srgbClr val="E61873"/>
              </a:solidFill>
              <a:ln w="28575">
                <a:solidFill>
                  <a:srgbClr val="66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ln>
                      <a:solidFill>
                        <a:schemeClr val="bg1"/>
                      </a:solidFill>
                    </a:ln>
                    <a:solidFill>
                      <a:srgbClr val="662483"/>
                    </a:solidFill>
                    <a:latin typeface="Posterama" panose="020B0504020200020000" pitchFamily="34" charset="0"/>
                    <a:ea typeface="ADLaM Display" panose="02010000000000000000" pitchFamily="2" charset="0"/>
                    <a:cs typeface="Posterama" panose="020B0504020200020000" pitchFamily="34" charset="0"/>
                  </a:rPr>
                  <a:t>NEWS</a:t>
                </a:r>
                <a:endParaRPr lang="de-DE" b="1" dirty="0">
                  <a:ln>
                    <a:solidFill>
                      <a:schemeClr val="bg1"/>
                    </a:solidFill>
                  </a:ln>
                  <a:solidFill>
                    <a:srgbClr val="662483"/>
                  </a:solidFill>
                  <a:latin typeface="Posterama" panose="020B0504020200020000" pitchFamily="34" charset="0"/>
                  <a:ea typeface="ADLaM Display" panose="02010000000000000000" pitchFamily="2" charset="0"/>
                  <a:cs typeface="Posterama" panose="020B0504020200020000" pitchFamily="34" charset="0"/>
                </a:endParaRPr>
              </a:p>
            </p:txBody>
          </p:sp>
          <p:sp>
            <p:nvSpPr>
              <p:cNvPr id="8" name="Rechteck 7">
                <a:extLst>
                  <a:ext uri="{FF2B5EF4-FFF2-40B4-BE49-F238E27FC236}">
                    <a16:creationId xmlns:a16="http://schemas.microsoft.com/office/drawing/2014/main" id="{269FE244-A3D5-4DB8-BF94-04397749C967}"/>
                  </a:ext>
                </a:extLst>
              </p:cNvPr>
              <p:cNvSpPr/>
              <p:nvPr/>
            </p:nvSpPr>
            <p:spPr>
              <a:xfrm>
                <a:off x="2455889" y="3105140"/>
                <a:ext cx="7367987" cy="240673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662483"/>
                    </a:solidFill>
                  </a:rPr>
                  <a:t>„Für mein Verhalten letzte Nacht gibt es definitiv keine Entschuldigung. Es tut mir sehr leid. Wir haben ab der zweiten Halbzeit ein sehr gutes Spiel gemacht – nach 111 Minuten war ich nicht mehr in der Lage, meiner Mannschaft zu helfen, und kurz vor dem Schlusspfiff habe ich einen Fehler gemacht. Nochmals Entschuldigung an den Schiedsrichter und an alle, die ich gestern Abend enttäuscht habe.“</a:t>
                </a:r>
              </a:p>
            </p:txBody>
          </p:sp>
        </p:grpSp>
      </p:grpSp>
    </p:spTree>
    <p:extLst>
      <p:ext uri="{BB962C8B-B14F-4D97-AF65-F5344CB8AC3E}">
        <p14:creationId xmlns:p14="http://schemas.microsoft.com/office/powerpoint/2010/main" val="306551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28C6FFD5-D5DE-4E7F-A563-C4EA3FE83F6D}"/>
              </a:ext>
            </a:extLst>
          </p:cNvPr>
          <p:cNvGrpSpPr/>
          <p:nvPr/>
        </p:nvGrpSpPr>
        <p:grpSpPr>
          <a:xfrm>
            <a:off x="6181017" y="413209"/>
            <a:ext cx="5417387" cy="5808975"/>
            <a:chOff x="295862" y="176604"/>
            <a:chExt cx="5417387" cy="5891855"/>
          </a:xfrm>
        </p:grpSpPr>
        <p:sp>
          <p:nvSpPr>
            <p:cNvPr id="9" name="Rechteck 8">
              <a:extLst>
                <a:ext uri="{FF2B5EF4-FFF2-40B4-BE49-F238E27FC236}">
                  <a16:creationId xmlns:a16="http://schemas.microsoft.com/office/drawing/2014/main" id="{204CCEC6-AC34-4443-96A0-FE08D44A4C5B}"/>
                </a:ext>
              </a:extLst>
            </p:cNvPr>
            <p:cNvSpPr/>
            <p:nvPr/>
          </p:nvSpPr>
          <p:spPr>
            <a:xfrm>
              <a:off x="441196" y="482620"/>
              <a:ext cx="5167223" cy="5279826"/>
            </a:xfrm>
            <a:prstGeom prst="rect">
              <a:avLst/>
            </a:prstGeom>
            <a:solidFill>
              <a:srgbClr val="E61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4" name="Gruppieren 13">
              <a:extLst>
                <a:ext uri="{FF2B5EF4-FFF2-40B4-BE49-F238E27FC236}">
                  <a16:creationId xmlns:a16="http://schemas.microsoft.com/office/drawing/2014/main" id="{A0EDB186-1734-4DE6-950E-9D1B3DA360EF}"/>
                </a:ext>
              </a:extLst>
            </p:cNvPr>
            <p:cNvGrpSpPr/>
            <p:nvPr/>
          </p:nvGrpSpPr>
          <p:grpSpPr>
            <a:xfrm>
              <a:off x="295862" y="176604"/>
              <a:ext cx="5417387" cy="5891855"/>
              <a:chOff x="295862" y="176604"/>
              <a:chExt cx="5417387" cy="5891855"/>
            </a:xfrm>
          </p:grpSpPr>
          <p:sp>
            <p:nvSpPr>
              <p:cNvPr id="8" name="Textfeld 7">
                <a:extLst>
                  <a:ext uri="{FF2B5EF4-FFF2-40B4-BE49-F238E27FC236}">
                    <a16:creationId xmlns:a16="http://schemas.microsoft.com/office/drawing/2014/main" id="{05C5943B-D0A1-46CC-AC1A-9EF111C55379}"/>
                  </a:ext>
                </a:extLst>
              </p:cNvPr>
              <p:cNvSpPr txBox="1"/>
              <p:nvPr/>
            </p:nvSpPr>
            <p:spPr>
              <a:xfrm>
                <a:off x="295862" y="176604"/>
                <a:ext cx="5417387" cy="5891855"/>
              </a:xfrm>
              <a:prstGeom prst="rect">
                <a:avLst/>
              </a:prstGeom>
              <a:noFill/>
              <a:ln>
                <a:solidFill>
                  <a:schemeClr val="tx1"/>
                </a:solidFill>
              </a:ln>
            </p:spPr>
            <p:txBody>
              <a:bodyPr wrap="square" rtlCol="0">
                <a:spAutoFit/>
              </a:bodyPr>
              <a:lstStyle/>
              <a:p>
                <a:endParaRPr lang="de-DE" dirty="0"/>
              </a:p>
            </p:txBody>
          </p:sp>
          <p:sp>
            <p:nvSpPr>
              <p:cNvPr id="11" name="Rechteck 10">
                <a:extLst>
                  <a:ext uri="{FF2B5EF4-FFF2-40B4-BE49-F238E27FC236}">
                    <a16:creationId xmlns:a16="http://schemas.microsoft.com/office/drawing/2014/main" id="{728C5E8B-90B4-47EF-8BBB-523265D101EB}"/>
                  </a:ext>
                </a:extLst>
              </p:cNvPr>
              <p:cNvSpPr/>
              <p:nvPr/>
            </p:nvSpPr>
            <p:spPr>
              <a:xfrm>
                <a:off x="341015" y="670385"/>
                <a:ext cx="5372234" cy="540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662483"/>
                    </a:solidFill>
                  </a:rPr>
                  <a:t>Lothar Matthäus im Interview</a:t>
                </a:r>
              </a:p>
            </p:txBody>
          </p:sp>
          <p:sp>
            <p:nvSpPr>
              <p:cNvPr id="4" name="Sprechblase: rechteckig mit abgerundeten Ecken 3">
                <a:extLst>
                  <a:ext uri="{FF2B5EF4-FFF2-40B4-BE49-F238E27FC236}">
                    <a16:creationId xmlns:a16="http://schemas.microsoft.com/office/drawing/2014/main" id="{3C503BC4-62C4-448F-90EF-A533B75A9B93}"/>
                  </a:ext>
                </a:extLst>
              </p:cNvPr>
              <p:cNvSpPr/>
              <p:nvPr/>
            </p:nvSpPr>
            <p:spPr>
              <a:xfrm>
                <a:off x="637730" y="1749004"/>
                <a:ext cx="4727900" cy="3530362"/>
              </a:xfrm>
              <a:prstGeom prst="wedgeRoundRectCallout">
                <a:avLst>
                  <a:gd name="adj1" fmla="val 22406"/>
                  <a:gd name="adj2" fmla="val -61117"/>
                  <a:gd name="adj3" fmla="val 16667"/>
                </a:avLst>
              </a:prstGeom>
              <a:noFill/>
              <a:ln w="28575">
                <a:solidFill>
                  <a:srgbClr val="954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panose="020B0604020202020204" pitchFamily="34" charset="0"/>
                    <a:cs typeface="Arial" panose="020B0604020202020204" pitchFamily="34" charset="0"/>
                  </a:rPr>
                  <a:t>„Antonios Rüdigers Verhalten war absolut inakzeptabel, so etwas habe ich noch nie erlebt. Rüdiger hat schon oft provoziert, aber gegen Barca war das der Tropfen, der das Fass zum Überlaufen brachte. Ich denke, sein Verhalten muss Konsequenzen haben, auch innerhalb der Nationalmannschaft, unabhängig von seinem sportlichen Wert für die Mannschaft. Wir können es nicht bei Diskussionen belassen. Es muss entsprechende Konsequenzen geben.“</a:t>
                </a:r>
              </a:p>
            </p:txBody>
          </p:sp>
        </p:grpSp>
      </p:grpSp>
      <p:sp>
        <p:nvSpPr>
          <p:cNvPr id="20" name="Rechteck 19">
            <a:extLst>
              <a:ext uri="{FF2B5EF4-FFF2-40B4-BE49-F238E27FC236}">
                <a16:creationId xmlns:a16="http://schemas.microsoft.com/office/drawing/2014/main" id="{94A4FBD1-FEB1-4CCC-9FDE-124103E7894B}"/>
              </a:ext>
            </a:extLst>
          </p:cNvPr>
          <p:cNvSpPr/>
          <p:nvPr/>
        </p:nvSpPr>
        <p:spPr>
          <a:xfrm>
            <a:off x="593596" y="714920"/>
            <a:ext cx="5167223" cy="5205555"/>
          </a:xfrm>
          <a:prstGeom prst="rect">
            <a:avLst/>
          </a:prstGeom>
          <a:solidFill>
            <a:srgbClr val="E61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1" name="Gruppieren 20">
            <a:extLst>
              <a:ext uri="{FF2B5EF4-FFF2-40B4-BE49-F238E27FC236}">
                <a16:creationId xmlns:a16="http://schemas.microsoft.com/office/drawing/2014/main" id="{C48B3FC3-3B58-461E-8491-18910F55B7A4}"/>
              </a:ext>
            </a:extLst>
          </p:cNvPr>
          <p:cNvGrpSpPr/>
          <p:nvPr/>
        </p:nvGrpSpPr>
        <p:grpSpPr>
          <a:xfrm>
            <a:off x="465203" y="413209"/>
            <a:ext cx="5417387" cy="5808975"/>
            <a:chOff x="312803" y="176604"/>
            <a:chExt cx="5417387" cy="5891855"/>
          </a:xfrm>
        </p:grpSpPr>
        <p:sp>
          <p:nvSpPr>
            <p:cNvPr id="22" name="Textfeld 21">
              <a:extLst>
                <a:ext uri="{FF2B5EF4-FFF2-40B4-BE49-F238E27FC236}">
                  <a16:creationId xmlns:a16="http://schemas.microsoft.com/office/drawing/2014/main" id="{A6B6512B-6C04-428F-8132-87CC9B384FA2}"/>
                </a:ext>
              </a:extLst>
            </p:cNvPr>
            <p:cNvSpPr txBox="1"/>
            <p:nvPr/>
          </p:nvSpPr>
          <p:spPr>
            <a:xfrm>
              <a:off x="312803" y="176604"/>
              <a:ext cx="5417387" cy="5891855"/>
            </a:xfrm>
            <a:prstGeom prst="rect">
              <a:avLst/>
            </a:prstGeom>
            <a:noFill/>
            <a:ln>
              <a:solidFill>
                <a:schemeClr val="tx1"/>
              </a:solidFill>
            </a:ln>
          </p:spPr>
          <p:txBody>
            <a:bodyPr wrap="square" rtlCol="0">
              <a:spAutoFit/>
            </a:bodyPr>
            <a:lstStyle/>
            <a:p>
              <a:endParaRPr lang="de-DE" dirty="0"/>
            </a:p>
          </p:txBody>
        </p:sp>
        <p:sp>
          <p:nvSpPr>
            <p:cNvPr id="23" name="Rechteck 22">
              <a:extLst>
                <a:ext uri="{FF2B5EF4-FFF2-40B4-BE49-F238E27FC236}">
                  <a16:creationId xmlns:a16="http://schemas.microsoft.com/office/drawing/2014/main" id="{29E2143B-7C63-4CAC-9035-7A8B03556B89}"/>
                </a:ext>
              </a:extLst>
            </p:cNvPr>
            <p:cNvSpPr/>
            <p:nvPr/>
          </p:nvSpPr>
          <p:spPr>
            <a:xfrm>
              <a:off x="341015" y="670385"/>
              <a:ext cx="5372234" cy="540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662483"/>
                  </a:solidFill>
                </a:rPr>
                <a:t>Felix Kroos via </a:t>
              </a:r>
              <a:r>
                <a:rPr lang="de-DE" sz="2800" b="1" dirty="0" err="1">
                  <a:solidFill>
                    <a:srgbClr val="662483"/>
                  </a:solidFill>
                </a:rPr>
                <a:t>Social</a:t>
              </a:r>
              <a:r>
                <a:rPr lang="de-DE" sz="2800" b="1" dirty="0">
                  <a:solidFill>
                    <a:srgbClr val="662483"/>
                  </a:solidFill>
                </a:rPr>
                <a:t> Media</a:t>
              </a:r>
            </a:p>
          </p:txBody>
        </p:sp>
        <p:sp>
          <p:nvSpPr>
            <p:cNvPr id="24" name="Sprechblase: rechteckig mit abgerundeten Ecken 23">
              <a:extLst>
                <a:ext uri="{FF2B5EF4-FFF2-40B4-BE49-F238E27FC236}">
                  <a16:creationId xmlns:a16="http://schemas.microsoft.com/office/drawing/2014/main" id="{96D47338-75F0-4C84-9526-D897A709A56E}"/>
                </a:ext>
              </a:extLst>
            </p:cNvPr>
            <p:cNvSpPr/>
            <p:nvPr/>
          </p:nvSpPr>
          <p:spPr>
            <a:xfrm>
              <a:off x="634895" y="1749004"/>
              <a:ext cx="4730735" cy="3530362"/>
            </a:xfrm>
            <a:prstGeom prst="wedgeRoundRectCallout">
              <a:avLst>
                <a:gd name="adj1" fmla="val 22406"/>
                <a:gd name="adj2" fmla="val -61117"/>
                <a:gd name="adj3" fmla="val 16667"/>
              </a:avLst>
            </a:prstGeom>
            <a:noFill/>
            <a:ln w="28575">
              <a:solidFill>
                <a:srgbClr val="954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panose="020B0604020202020204" pitchFamily="34" charset="0"/>
                  <a:cs typeface="Arial" panose="020B0604020202020204" pitchFamily="34" charset="0"/>
                </a:rPr>
                <a:t>„Das er </a:t>
              </a:r>
              <a:r>
                <a:rPr lang="de-DE" dirty="0" err="1">
                  <a:latin typeface="Arial" panose="020B0604020202020204" pitchFamily="34" charset="0"/>
                  <a:cs typeface="Arial" panose="020B0604020202020204" pitchFamily="34" charset="0"/>
                </a:rPr>
                <a:t>nen</a:t>
              </a:r>
              <a:r>
                <a:rPr lang="de-DE" dirty="0">
                  <a:latin typeface="Arial" panose="020B0604020202020204" pitchFamily="34" charset="0"/>
                  <a:cs typeface="Arial" panose="020B0604020202020204" pitchFamily="34" charset="0"/>
                </a:rPr>
                <a:t> großen Fehler gemacht hat und deutlich übertrieben hat beim Pokalfinale in Spanien steht ja außer Frage. Wissen alle, weiß er selbst. Und schönreden will ich die Aktion(en) auf keinen Fall. Aber diese ganzen Moralapostel, die jetzt den Rauswurf aus der Nationalmannschaft fordern, gehen mir so auf den Sack! Lasst doch (junge) Menschen Fehler machen und daraus lernen. Keiner von uns hat eine weiße Weste. (…)“</a:t>
              </a:r>
            </a:p>
          </p:txBody>
        </p:sp>
      </p:grpSp>
    </p:spTree>
    <p:extLst>
      <p:ext uri="{BB962C8B-B14F-4D97-AF65-F5344CB8AC3E}">
        <p14:creationId xmlns:p14="http://schemas.microsoft.com/office/powerpoint/2010/main" val="49881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1D8A01-0293-4C69-AC5A-308AE4C8FC5B}"/>
              </a:ext>
            </a:extLst>
          </p:cNvPr>
          <p:cNvSpPr>
            <a:spLocks noGrp="1"/>
          </p:cNvSpPr>
          <p:nvPr>
            <p:ph idx="1"/>
          </p:nvPr>
        </p:nvSpPr>
        <p:spPr>
          <a:xfrm>
            <a:off x="1481947" y="5166188"/>
            <a:ext cx="9228106" cy="633696"/>
          </a:xfrm>
        </p:spPr>
        <p:txBody>
          <a:bodyPr/>
          <a:lstStyle/>
          <a:p>
            <a:pPr marL="0" indent="0" algn="ctr">
              <a:buNone/>
            </a:pPr>
            <a:r>
              <a:rPr lang="de-DE" sz="2400" b="1" dirty="0">
                <a:solidFill>
                  <a:srgbClr val="7030A0"/>
                </a:solidFill>
              </a:rPr>
              <a:t>Was bedeutet für euch Menschenwürde im Sport?</a:t>
            </a:r>
          </a:p>
        </p:txBody>
      </p:sp>
      <p:sp>
        <p:nvSpPr>
          <p:cNvPr id="4" name="Textfeld 3">
            <a:extLst>
              <a:ext uri="{FF2B5EF4-FFF2-40B4-BE49-F238E27FC236}">
                <a16:creationId xmlns:a16="http://schemas.microsoft.com/office/drawing/2014/main" id="{676F1AA2-AC9C-4DF2-8373-C7EBF37ACAC8}"/>
              </a:ext>
            </a:extLst>
          </p:cNvPr>
          <p:cNvSpPr txBox="1"/>
          <p:nvPr/>
        </p:nvSpPr>
        <p:spPr>
          <a:xfrm>
            <a:off x="997788" y="1691812"/>
            <a:ext cx="10196423" cy="2554545"/>
          </a:xfrm>
          <a:prstGeom prst="rect">
            <a:avLst/>
          </a:prstGeom>
          <a:noFill/>
        </p:spPr>
        <p:txBody>
          <a:bodyPr wrap="square" rtlCol="0">
            <a:spAutoFit/>
          </a:bodyPr>
          <a:lstStyle/>
          <a:p>
            <a:pPr marL="457200" indent="-457200">
              <a:buFont typeface="+mj-lt"/>
              <a:buAutoNum type="arabicParenBoth"/>
            </a:pPr>
            <a:r>
              <a:rPr lang="de-DE" sz="2400" dirty="0">
                <a:latin typeface="Arial" panose="020B0604020202020204" pitchFamily="34" charset="0"/>
                <a:cs typeface="Arial" panose="020B0604020202020204" pitchFamily="34" charset="0"/>
              </a:rPr>
              <a:t>Die Würde des Menschen ist unantastbar. Sie zu achten und zu schützen ist Verpflichtung aller staatlichen Gewalt.</a:t>
            </a:r>
          </a:p>
          <a:p>
            <a:pPr marL="457200" indent="-457200">
              <a:buFont typeface="+mj-lt"/>
              <a:buAutoNum type="arabicParenBoth"/>
            </a:pPr>
            <a:endParaRPr lang="de-DE" sz="1200" dirty="0">
              <a:latin typeface="Arial" panose="020B0604020202020204" pitchFamily="34" charset="0"/>
              <a:cs typeface="Arial" panose="020B0604020202020204" pitchFamily="34" charset="0"/>
            </a:endParaRPr>
          </a:p>
          <a:p>
            <a:pPr marL="457200" indent="-457200">
              <a:buFont typeface="+mj-lt"/>
              <a:buAutoNum type="arabicParenBoth"/>
            </a:pPr>
            <a:r>
              <a:rPr lang="de-DE" sz="2400" dirty="0">
                <a:latin typeface="Arial" panose="020B0604020202020204" pitchFamily="34" charset="0"/>
                <a:cs typeface="Arial" panose="020B0604020202020204" pitchFamily="34" charset="0"/>
              </a:rPr>
              <a:t>Das Deutsche Volk bekennt sich darum zu unverletzlichen und unveräußerlichen Menschenrechten als Grundlage jeder menschlichen Gemeinschaft, des Friedens und der Gerechtigkeit in der Welt.</a:t>
            </a:r>
          </a:p>
        </p:txBody>
      </p:sp>
      <p:sp>
        <p:nvSpPr>
          <p:cNvPr id="5" name="Titel 1">
            <a:extLst>
              <a:ext uri="{FF2B5EF4-FFF2-40B4-BE49-F238E27FC236}">
                <a16:creationId xmlns:a16="http://schemas.microsoft.com/office/drawing/2014/main" id="{44392433-F6B1-4895-8FCC-ED3B499F5459}"/>
              </a:ext>
            </a:extLst>
          </p:cNvPr>
          <p:cNvSpPr>
            <a:spLocks noGrp="1"/>
          </p:cNvSpPr>
          <p:nvPr>
            <p:ph type="title"/>
          </p:nvPr>
        </p:nvSpPr>
        <p:spPr>
          <a:xfrm>
            <a:off x="778002" y="664235"/>
            <a:ext cx="10416208" cy="765980"/>
          </a:xfrm>
          <a:solidFill>
            <a:srgbClr val="652383"/>
          </a:solidFill>
        </p:spPr>
        <p:txBody>
          <a:bodyPr>
            <a:noAutofit/>
          </a:bodyPr>
          <a:lstStyle/>
          <a:p>
            <a:pPr algn="ctr">
              <a:spcBef>
                <a:spcPts val="600"/>
              </a:spcBef>
            </a:pPr>
            <a:r>
              <a:rPr lang="de-DE" sz="4000" dirty="0">
                <a:solidFill>
                  <a:schemeClr val="bg1"/>
                </a:solidFill>
              </a:rPr>
              <a:t>Art. 1 GG</a:t>
            </a:r>
          </a:p>
        </p:txBody>
      </p:sp>
    </p:spTree>
    <p:extLst>
      <p:ext uri="{BB962C8B-B14F-4D97-AF65-F5344CB8AC3E}">
        <p14:creationId xmlns:p14="http://schemas.microsoft.com/office/powerpoint/2010/main" val="274565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34740EA-A02B-47FA-B2B9-44D0A916BB72}"/>
              </a:ext>
            </a:extLst>
          </p:cNvPr>
          <p:cNvSpPr>
            <a:spLocks noGrp="1"/>
          </p:cNvSpPr>
          <p:nvPr>
            <p:ph idx="1"/>
          </p:nvPr>
        </p:nvSpPr>
        <p:spPr>
          <a:xfrm>
            <a:off x="809151" y="207266"/>
            <a:ext cx="10515600" cy="798703"/>
          </a:xfrm>
        </p:spPr>
        <p:txBody>
          <a:bodyPr/>
          <a:lstStyle/>
          <a:p>
            <a:pPr marL="0" indent="0" algn="ctr">
              <a:buNone/>
            </a:pPr>
            <a:r>
              <a:rPr lang="de-DE" sz="4400" dirty="0">
                <a:latin typeface="Arial" panose="020B0604020202020204" pitchFamily="34" charset="0"/>
                <a:cs typeface="Arial" panose="020B0604020202020204" pitchFamily="34" charset="0"/>
              </a:rPr>
              <a:t>Hetze und Beleidigungen im Sport</a:t>
            </a:r>
          </a:p>
        </p:txBody>
      </p:sp>
      <p:pic>
        <p:nvPicPr>
          <p:cNvPr id="4" name="Grafik 3">
            <a:extLst>
              <a:ext uri="{FF2B5EF4-FFF2-40B4-BE49-F238E27FC236}">
                <a16:creationId xmlns:a16="http://schemas.microsoft.com/office/drawing/2014/main" id="{777FA107-A1AF-4901-8DB9-13A55A47E586}"/>
              </a:ext>
            </a:extLst>
          </p:cNvPr>
          <p:cNvPicPr>
            <a:picLocks noChangeAspect="1"/>
          </p:cNvPicPr>
          <p:nvPr/>
        </p:nvPicPr>
        <p:blipFill rotWithShape="1">
          <a:blip r:embed="rId3">
            <a:extLst>
              <a:ext uri="{28A0092B-C50C-407E-A947-70E740481C1C}">
                <a14:useLocalDpi xmlns:a14="http://schemas.microsoft.com/office/drawing/2010/main" val="0"/>
              </a:ext>
            </a:extLst>
          </a:blip>
          <a:srcRect l="51377" t="5867" r="1156" b="19333"/>
          <a:stretch/>
        </p:blipFill>
        <p:spPr>
          <a:xfrm>
            <a:off x="1286252" y="1107232"/>
            <a:ext cx="2130372" cy="2664000"/>
          </a:xfrm>
          <a:prstGeom prst="rect">
            <a:avLst/>
          </a:prstGeom>
          <a:ln>
            <a:noFill/>
          </a:ln>
          <a:effectLst>
            <a:outerShdw blurRad="292100" dist="139700" dir="2700000" algn="tl" rotWithShape="0">
              <a:srgbClr val="333333">
                <a:alpha val="65000"/>
              </a:srgbClr>
            </a:outerShdw>
          </a:effectLst>
        </p:spPr>
      </p:pic>
      <p:sp>
        <p:nvSpPr>
          <p:cNvPr id="5" name="Rechteck 4">
            <a:extLst>
              <a:ext uri="{FF2B5EF4-FFF2-40B4-BE49-F238E27FC236}">
                <a16:creationId xmlns:a16="http://schemas.microsoft.com/office/drawing/2014/main" id="{7F00D1B7-D1D6-485E-95CA-AE15CBD7E544}"/>
              </a:ext>
            </a:extLst>
          </p:cNvPr>
          <p:cNvSpPr/>
          <p:nvPr/>
        </p:nvSpPr>
        <p:spPr>
          <a:xfrm>
            <a:off x="518325" y="3973758"/>
            <a:ext cx="3666226" cy="237535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FF0000"/>
                </a:solidFill>
                <a:latin typeface="Arial" panose="020B0604020202020204" pitchFamily="34" charset="0"/>
                <a:cs typeface="Arial" panose="020B0604020202020204" pitchFamily="34" charset="0"/>
              </a:rPr>
              <a:t>Rote Karte (Grenzüberschreitung)</a:t>
            </a:r>
          </a:p>
          <a:p>
            <a:pPr algn="ctr"/>
            <a:r>
              <a:rPr lang="de-DE" sz="2400" dirty="0">
                <a:solidFill>
                  <a:schemeClr val="tx1"/>
                </a:solidFill>
                <a:latin typeface="Arial" panose="020B0604020202020204" pitchFamily="34" charset="0"/>
                <a:cs typeface="Arial" panose="020B0604020202020204" pitchFamily="34" charset="0"/>
              </a:rPr>
              <a:t>Beleidigungen, Hetze, Diskriminierung, Respektlosigkeit</a:t>
            </a:r>
            <a:endParaRPr lang="de-DE" sz="3200" dirty="0">
              <a:solidFill>
                <a:schemeClr val="tx1"/>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51E0FB5-26C4-4419-8C7B-EB910CB0468E}"/>
              </a:ext>
            </a:extLst>
          </p:cNvPr>
          <p:cNvPicPr>
            <a:picLocks noChangeAspect="1"/>
          </p:cNvPicPr>
          <p:nvPr/>
        </p:nvPicPr>
        <p:blipFill>
          <a:blip r:embed="rId4"/>
          <a:stretch>
            <a:fillRect/>
          </a:stretch>
        </p:blipFill>
        <p:spPr>
          <a:xfrm>
            <a:off x="5001765" y="1107232"/>
            <a:ext cx="2130372" cy="2664000"/>
          </a:xfrm>
          <a:prstGeom prst="rect">
            <a:avLst/>
          </a:prstGeom>
          <a:ln>
            <a:noFill/>
          </a:ln>
          <a:effectLst>
            <a:outerShdw blurRad="292100" dist="139700" dir="2700000" algn="tl" rotWithShape="0">
              <a:srgbClr val="333333">
                <a:alpha val="65000"/>
              </a:srgbClr>
            </a:outerShdw>
          </a:effectLst>
        </p:spPr>
      </p:pic>
      <p:sp>
        <p:nvSpPr>
          <p:cNvPr id="7" name="Rechteck 6">
            <a:extLst>
              <a:ext uri="{FF2B5EF4-FFF2-40B4-BE49-F238E27FC236}">
                <a16:creationId xmlns:a16="http://schemas.microsoft.com/office/drawing/2014/main" id="{B26D11D8-CA3A-4F8C-A2CE-246271C0060D}"/>
              </a:ext>
            </a:extLst>
          </p:cNvPr>
          <p:cNvSpPr/>
          <p:nvPr/>
        </p:nvSpPr>
        <p:spPr>
          <a:xfrm>
            <a:off x="3970382" y="3973758"/>
            <a:ext cx="4226437" cy="237535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FFC000"/>
                </a:solidFill>
                <a:latin typeface="Arial" panose="020B0604020202020204" pitchFamily="34" charset="0"/>
                <a:cs typeface="Arial" panose="020B0604020202020204" pitchFamily="34" charset="0"/>
              </a:rPr>
              <a:t>Gelbe Karte (Grenzwertig/Verwarnung)</a:t>
            </a:r>
          </a:p>
          <a:p>
            <a:pPr algn="ctr"/>
            <a:r>
              <a:rPr lang="de-DE" sz="2400" dirty="0">
                <a:solidFill>
                  <a:schemeClr val="tx1"/>
                </a:solidFill>
                <a:latin typeface="Arial" panose="020B0604020202020204" pitchFamily="34" charset="0"/>
                <a:cs typeface="Arial" panose="020B0604020202020204" pitchFamily="34" charset="0"/>
              </a:rPr>
              <a:t>Übertriebene Emotionen, unsportliche Kommentare, aber keine direkten Beleidigungen</a:t>
            </a:r>
          </a:p>
        </p:txBody>
      </p:sp>
      <p:pic>
        <p:nvPicPr>
          <p:cNvPr id="8" name="Grafik 7">
            <a:extLst>
              <a:ext uri="{FF2B5EF4-FFF2-40B4-BE49-F238E27FC236}">
                <a16:creationId xmlns:a16="http://schemas.microsoft.com/office/drawing/2014/main" id="{386F026D-6417-4385-822D-ECDF2C308DED}"/>
              </a:ext>
            </a:extLst>
          </p:cNvPr>
          <p:cNvPicPr>
            <a:picLocks noChangeAspect="1"/>
          </p:cNvPicPr>
          <p:nvPr/>
        </p:nvPicPr>
        <p:blipFill>
          <a:blip r:embed="rId5"/>
          <a:stretch>
            <a:fillRect/>
          </a:stretch>
        </p:blipFill>
        <p:spPr>
          <a:xfrm>
            <a:off x="8716355" y="1107232"/>
            <a:ext cx="2130372" cy="2664000"/>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CA79BE22-65E8-4D3A-AC58-0545B118F4B4}"/>
              </a:ext>
            </a:extLst>
          </p:cNvPr>
          <p:cNvSpPr/>
          <p:nvPr/>
        </p:nvSpPr>
        <p:spPr>
          <a:xfrm>
            <a:off x="8119592" y="3973758"/>
            <a:ext cx="3554083" cy="154101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B050"/>
                </a:solidFill>
                <a:latin typeface="Arial" panose="020B0604020202020204" pitchFamily="34" charset="0"/>
                <a:cs typeface="Arial" panose="020B0604020202020204" pitchFamily="34" charset="0"/>
              </a:rPr>
              <a:t>Grüne Karte </a:t>
            </a:r>
          </a:p>
          <a:p>
            <a:pPr algn="ctr"/>
            <a:r>
              <a:rPr lang="de-DE" sz="2400" dirty="0">
                <a:solidFill>
                  <a:srgbClr val="00B050"/>
                </a:solidFill>
                <a:latin typeface="Arial" panose="020B0604020202020204" pitchFamily="34" charset="0"/>
                <a:cs typeface="Arial" panose="020B0604020202020204" pitchFamily="34" charset="0"/>
              </a:rPr>
              <a:t>(Vorbildlich)</a:t>
            </a:r>
          </a:p>
          <a:p>
            <a:pPr algn="ctr"/>
            <a:r>
              <a:rPr lang="de-DE" sz="2400" dirty="0">
                <a:solidFill>
                  <a:schemeClr val="tx1"/>
                </a:solidFill>
                <a:latin typeface="Arial" panose="020B0604020202020204" pitchFamily="34" charset="0"/>
                <a:cs typeface="Arial" panose="020B0604020202020204" pitchFamily="34" charset="0"/>
              </a:rPr>
              <a:t>Respektvolles Verhalten, gegenseitige Akzeptanz</a:t>
            </a:r>
          </a:p>
        </p:txBody>
      </p:sp>
    </p:spTree>
    <p:extLst>
      <p:ext uri="{BB962C8B-B14F-4D97-AF65-F5344CB8AC3E}">
        <p14:creationId xmlns:p14="http://schemas.microsoft.com/office/powerpoint/2010/main" val="295096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6B6A05-AB40-4BB5-8630-5C4103AE73A6}"/>
              </a:ext>
            </a:extLst>
          </p:cNvPr>
          <p:cNvSpPr>
            <a:spLocks noGrp="1"/>
          </p:cNvSpPr>
          <p:nvPr>
            <p:ph idx="1"/>
          </p:nvPr>
        </p:nvSpPr>
        <p:spPr>
          <a:xfrm>
            <a:off x="489240" y="635304"/>
            <a:ext cx="6754483" cy="5115464"/>
          </a:xfrm>
        </p:spPr>
        <p:txBody>
          <a:bodyPr/>
          <a:lstStyle/>
          <a:p>
            <a:pPr marL="0" indent="0">
              <a:buNone/>
            </a:pPr>
            <a:r>
              <a:rPr lang="de-DE" sz="2400" dirty="0"/>
              <a:t>Überlege dir gemeinsam mit deinem Banknachbarn/deiner Banknachbarin gemeinsam drei Situationen aus dem Sport, die ihr selbst erlebt oder beobachtet habt.</a:t>
            </a:r>
          </a:p>
          <a:p>
            <a:pPr marL="0" indent="0">
              <a:buNone/>
            </a:pPr>
            <a:endParaRPr lang="de-DE" sz="2400" dirty="0"/>
          </a:p>
          <a:p>
            <a:pPr marL="457200" indent="-457200">
              <a:buFont typeface="+mj-lt"/>
              <a:buAutoNum type="arabicPeriod"/>
            </a:pPr>
            <a:r>
              <a:rPr lang="de-DE" sz="2400" dirty="0"/>
              <a:t>Ordnet jeder Situation eine Karte zu: grün, gelb oder rot – je nachdem, wie ihr das Verhalten einschätzt.</a:t>
            </a:r>
          </a:p>
          <a:p>
            <a:pPr marL="457200" indent="-457200">
              <a:buFont typeface="+mj-lt"/>
              <a:buAutoNum type="arabicPeriod"/>
            </a:pPr>
            <a:r>
              <a:rPr lang="de-DE" sz="2400" dirty="0"/>
              <a:t>Falls es sich um eine gelbe oder rote Karte handelt: Überlegt gemeinsam, wie eine faire und respektvolle Reaktion in dieser Situation hätte aussehen können.</a:t>
            </a:r>
          </a:p>
        </p:txBody>
      </p:sp>
      <p:sp>
        <p:nvSpPr>
          <p:cNvPr id="4" name="Sprechblase: rechteckig 3">
            <a:extLst>
              <a:ext uri="{FF2B5EF4-FFF2-40B4-BE49-F238E27FC236}">
                <a16:creationId xmlns:a16="http://schemas.microsoft.com/office/drawing/2014/main" id="{D7634953-8289-400F-A3CC-ED25F80B13D4}"/>
              </a:ext>
            </a:extLst>
          </p:cNvPr>
          <p:cNvSpPr/>
          <p:nvPr/>
        </p:nvSpPr>
        <p:spPr>
          <a:xfrm>
            <a:off x="9313466" y="2113471"/>
            <a:ext cx="2551176" cy="1737360"/>
          </a:xfrm>
          <a:prstGeom prst="wedgeRectCallout">
            <a:avLst>
              <a:gd name="adj1" fmla="val -30869"/>
              <a:gd name="adj2" fmla="val 91974"/>
            </a:avLst>
          </a:prstGeom>
          <a:solidFill>
            <a:srgbClr val="E618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Sprechblase: rechteckig 4">
            <a:extLst>
              <a:ext uri="{FF2B5EF4-FFF2-40B4-BE49-F238E27FC236}">
                <a16:creationId xmlns:a16="http://schemas.microsoft.com/office/drawing/2014/main" id="{F590ADAB-C384-4D7C-A7E4-7C775EA6814C}"/>
              </a:ext>
            </a:extLst>
          </p:cNvPr>
          <p:cNvSpPr/>
          <p:nvPr/>
        </p:nvSpPr>
        <p:spPr>
          <a:xfrm flipH="1">
            <a:off x="7785539" y="1001655"/>
            <a:ext cx="2670048" cy="1737360"/>
          </a:xfrm>
          <a:prstGeom prst="wedgeRectCallout">
            <a:avLst>
              <a:gd name="adj1" fmla="val -45833"/>
              <a:gd name="adj2" fmla="val 90395"/>
            </a:avLst>
          </a:prstGeom>
          <a:solidFill>
            <a:srgbClr val="6524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1189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Bildquellen/Video</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138499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Mitch Rosen, Unsplash.com (DL vom 30.04.2025), Link zum Video:</a:t>
            </a:r>
          </a:p>
          <a:p>
            <a:r>
              <a:rPr lang="de-DE" sz="1400" dirty="0">
                <a:latin typeface="Arial" panose="020B0604020202020204" pitchFamily="34" charset="0"/>
                <a:cs typeface="Arial" panose="020B0604020202020204" pitchFamily="34" charset="0"/>
                <a:hlinkClick r:id="rId2"/>
              </a:rPr>
              <a:t>https://www.ardmediathek.de/video/aktuelle-stunde/ruediger-rastet-gegen-barcelona-aus/wdr/Y3JpZDovL3Nwb3J0c2NoYXUuZGUvYjQzYTFhYWItODVmYi00MzQ2LWJhNjItZjJlZmMzMTUwZjUy</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3 	weißes Tornetz, Alberto </a:t>
            </a:r>
            <a:r>
              <a:rPr lang="de-DE" sz="1400" dirty="0" err="1">
                <a:latin typeface="Arial" panose="020B0604020202020204" pitchFamily="34" charset="0"/>
                <a:cs typeface="Arial" panose="020B0604020202020204" pitchFamily="34" charset="0"/>
              </a:rPr>
              <a:t>Frías</a:t>
            </a:r>
            <a:r>
              <a:rPr lang="de-DE" sz="1400" dirty="0">
                <a:latin typeface="Arial" panose="020B0604020202020204" pitchFamily="34" charset="0"/>
                <a:cs typeface="Arial" panose="020B0604020202020204" pitchFamily="34" charset="0"/>
              </a:rPr>
              <a:t>, https://unsplash.com/de/fotos/weisses-tornetz-5jU39pgAAiw, 30.04.2025</a:t>
            </a:r>
          </a:p>
          <a:p>
            <a:r>
              <a:rPr lang="de-DE" sz="1400" dirty="0">
                <a:latin typeface="Arial" panose="020B0604020202020204" pitchFamily="34" charset="0"/>
                <a:cs typeface="Arial" panose="020B0604020202020204" pitchFamily="34" charset="0"/>
              </a:rPr>
              <a:t>Folie 4	KI generiert mithilfe von Dall-E-3 </a:t>
            </a:r>
          </a:p>
          <a:p>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7765" y="3191700"/>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Internetquellen</a:t>
            </a:r>
          </a:p>
        </p:txBody>
      </p:sp>
      <p:sp>
        <p:nvSpPr>
          <p:cNvPr id="6" name="Textfeld 5">
            <a:extLst>
              <a:ext uri="{FF2B5EF4-FFF2-40B4-BE49-F238E27FC236}">
                <a16:creationId xmlns:a16="http://schemas.microsoft.com/office/drawing/2014/main" id="{8480EF60-D003-4B86-A955-C830B0172A37}"/>
              </a:ext>
            </a:extLst>
          </p:cNvPr>
          <p:cNvSpPr txBox="1"/>
          <p:nvPr/>
        </p:nvSpPr>
        <p:spPr>
          <a:xfrm>
            <a:off x="914400" y="3666300"/>
            <a:ext cx="9952155" cy="1815882"/>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Antonio Rüdiger, Entschuldigung, </a:t>
            </a:r>
            <a:r>
              <a:rPr lang="de-DE" sz="1400" dirty="0">
                <a:latin typeface="Arial" panose="020B0604020202020204" pitchFamily="34" charset="0"/>
                <a:cs typeface="Arial" panose="020B0604020202020204" pitchFamily="34" charset="0"/>
                <a:hlinkClick r:id="rId3"/>
              </a:rPr>
              <a:t>https://x.com/ToniRuediger/status/1916418019216986384?ref_src=twsrc%5Egoogle%7Ctwcamp%5Eserp%7Ctwgr%5Etweet%7Ctwtr%5Etrue</a:t>
            </a:r>
            <a:r>
              <a:rPr lang="de-DE" sz="1400" dirty="0">
                <a:latin typeface="Arial" panose="020B0604020202020204" pitchFamily="34" charset="0"/>
                <a:cs typeface="Arial" panose="020B0604020202020204" pitchFamily="34" charset="0"/>
              </a:rPr>
              <a:t> (DL vom 29.04.2025)</a:t>
            </a:r>
          </a:p>
          <a:p>
            <a:r>
              <a:rPr lang="de-DE" sz="1400" dirty="0">
                <a:latin typeface="Arial" panose="020B0604020202020204" pitchFamily="34" charset="0"/>
                <a:cs typeface="Arial" panose="020B0604020202020204" pitchFamily="34" charset="0"/>
              </a:rPr>
              <a:t>Felix Kroos, </a:t>
            </a:r>
            <a:r>
              <a:rPr lang="de-DE" sz="1400" dirty="0" err="1">
                <a:latin typeface="Arial" panose="020B0604020202020204" pitchFamily="34" charset="0"/>
                <a:cs typeface="Arial" panose="020B0604020202020204" pitchFamily="34" charset="0"/>
              </a:rPr>
              <a:t>Social</a:t>
            </a:r>
            <a:r>
              <a:rPr lang="de-DE" sz="1400" dirty="0">
                <a:latin typeface="Arial" panose="020B0604020202020204" pitchFamily="34" charset="0"/>
                <a:cs typeface="Arial" panose="020B0604020202020204" pitchFamily="34" charset="0"/>
              </a:rPr>
              <a:t> Media</a:t>
            </a:r>
          </a:p>
          <a:p>
            <a:r>
              <a:rPr lang="de-DE" sz="1400" dirty="0">
                <a:latin typeface="Arial" panose="020B0604020202020204" pitchFamily="34" charset="0"/>
                <a:cs typeface="Arial" panose="020B0604020202020204" pitchFamily="34" charset="0"/>
                <a:hlinkClick r:id="rId4"/>
              </a:rPr>
              <a:t>https://www.instagram.com/felixkroos23/?hl=de</a:t>
            </a:r>
            <a:r>
              <a:rPr lang="de-DE" sz="1400" dirty="0">
                <a:latin typeface="Arial" panose="020B0604020202020204" pitchFamily="34" charset="0"/>
                <a:cs typeface="Arial" panose="020B0604020202020204" pitchFamily="34" charset="0"/>
              </a:rPr>
              <a:t> (DL vom 28.04.2025)</a:t>
            </a:r>
          </a:p>
          <a:p>
            <a:r>
              <a:rPr lang="de-DE" sz="1400" dirty="0">
                <a:latin typeface="Arial" panose="020B0604020202020204" pitchFamily="34" charset="0"/>
                <a:cs typeface="Arial" panose="020B0604020202020204" pitchFamily="34" charset="0"/>
              </a:rPr>
              <a:t>Lothar Matthäus, im </a:t>
            </a:r>
            <a:r>
              <a:rPr lang="de-DE" sz="1400" dirty="0" err="1">
                <a:latin typeface="Arial" panose="020B0604020202020204" pitchFamily="34" charset="0"/>
                <a:cs typeface="Arial" panose="020B0604020202020204" pitchFamily="34" charset="0"/>
              </a:rPr>
              <a:t>SkySport</a:t>
            </a:r>
            <a:r>
              <a:rPr lang="de-DE" sz="1400" dirty="0">
                <a:latin typeface="Arial" panose="020B0604020202020204" pitchFamily="34" charset="0"/>
                <a:cs typeface="Arial" panose="020B0604020202020204" pitchFamily="34" charset="0"/>
              </a:rPr>
              <a:t> Interview</a:t>
            </a:r>
          </a:p>
          <a:p>
            <a:r>
              <a:rPr lang="de-DE" sz="1400" dirty="0">
                <a:latin typeface="Arial" panose="020B0604020202020204" pitchFamily="34" charset="0"/>
                <a:cs typeface="Arial" panose="020B0604020202020204" pitchFamily="34" charset="0"/>
                <a:hlinkClick r:id="rId5"/>
              </a:rPr>
              <a:t>https://sport.sky.de/fussball/artikel/lothar-matthaeus-ueber-antonio-ruediger-und-harry-kane/13357582/33895</a:t>
            </a:r>
            <a:r>
              <a:rPr lang="de-DE" sz="1400" dirty="0">
                <a:latin typeface="Arial" panose="020B0604020202020204" pitchFamily="34" charset="0"/>
                <a:cs typeface="Arial" panose="020B0604020202020204" pitchFamily="34" charset="0"/>
              </a:rPr>
              <a:t> (DL vom 28.04.2025</a:t>
            </a: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Breitbild</PresentationFormat>
  <Paragraphs>41</Paragraphs>
  <Slides>9</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ADLaM Display</vt:lpstr>
      <vt:lpstr>Arial</vt:lpstr>
      <vt:lpstr>Calibri</vt:lpstr>
      <vt:lpstr>Posterama</vt:lpstr>
      <vt:lpstr>Office</vt:lpstr>
      <vt:lpstr>PowerPoint-Präsentation</vt:lpstr>
      <vt:lpstr>PowerPoint-Präsentation</vt:lpstr>
      <vt:lpstr>PowerPoint-Präsentation</vt:lpstr>
      <vt:lpstr>PowerPoint-Präsentation</vt:lpstr>
      <vt:lpstr>Art. 1 GG</vt:lpstr>
      <vt:lpstr>PowerPoint-Präsentation</vt:lpstr>
      <vt:lpstr>PowerPoint-Präsentation</vt:lpstr>
      <vt:lpstr>Bildquellen/Video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18</cp:revision>
  <dcterms:created xsi:type="dcterms:W3CDTF">2024-06-12T15:52:19Z</dcterms:created>
  <dcterms:modified xsi:type="dcterms:W3CDTF">2025-05-05T17:18:12Z</dcterms:modified>
</cp:coreProperties>
</file>