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3" r:id="rId3"/>
    <p:sldId id="264" r:id="rId4"/>
    <p:sldId id="267" r:id="rId5"/>
    <p:sldId id="265" r:id="rId6"/>
    <p:sldId id="266" r:id="rId7"/>
    <p:sldId id="258" r:id="rId8"/>
    <p:sldId id="259" r:id="rId9"/>
  </p:sldIdLst>
  <p:sldSz cx="12192000" cy="6858000"/>
  <p:notesSz cx="6858000" cy="9144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24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74EE71-A422-4581-9D9F-4D2531014F0E}" v="10" dt="2025-04-29T14:11:00.92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14" y="7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1B789C8-E504-E7F5-8393-F454D2A690D2}" type="slidenum">
              <a:rPr/>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izenplatzhalter 2"/>
          <p:cNvSpPr>
            <a:spLocks noGrp="1"/>
          </p:cNvSpPr>
          <p:nvPr>
            <p:ph type="body" idx="1"/>
          </p:nvPr>
        </p:nvSpPr>
        <p:spPr/>
        <p:txBody>
          <a:bodyPr/>
          <a:lstStyle/>
          <a:p>
            <a:r>
              <a:rPr lang="de-DE" dirty="0"/>
              <a:t>Das Video ist bis Juni 2026 verfügbar.</a:t>
            </a:r>
          </a:p>
        </p:txBody>
      </p:sp>
      <p:sp>
        <p:nvSpPr>
          <p:cNvPr id="4" name="Foliennummernplatzhalter 3"/>
          <p:cNvSpPr>
            <a:spLocks noGrp="1"/>
          </p:cNvSpPr>
          <p:nvPr>
            <p:ph type="sldNum" sz="quarter" idx="10"/>
          </p:nvPr>
        </p:nvSpPr>
        <p:spPr/>
        <p:txBody>
          <a:bodyPr/>
          <a:lstStyle/>
          <a:p>
            <a:pPr>
              <a:defRPr/>
            </a:pPr>
            <a:endParaRPr lang="de-DE"/>
          </a:p>
        </p:txBody>
      </p:sp>
    </p:spTree>
    <p:extLst>
      <p:ext uri="{BB962C8B-B14F-4D97-AF65-F5344CB8AC3E}">
        <p14:creationId xmlns:p14="http://schemas.microsoft.com/office/powerpoint/2010/main" val="2141874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CB1B3FE-E2D3-9F9E-97F9-7D74DC2F9F7F}" type="slidenum">
              <a:rPr/>
              <a:t>7</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CD2657A-CB80-5709-80C1-FA2F45C266D3}" type="slidenum">
              <a:rPr/>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folie">
    <p:spTree>
      <p:nvGrpSpPr>
        <p:cNvPr id="1" name=""/>
        <p:cNvGrpSpPr/>
        <p:nvPr/>
      </p:nvGrpSpPr>
      <p:grpSpPr bwMode="auto">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idx="1"/>
          </p:nvPr>
        </p:nvSpPr>
        <p:spPr bwMode="auto">
          <a:xfrm>
            <a:off x="838200" y="1825625"/>
            <a:ext cx="10515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a:xfrm>
            <a:off x="838200" y="6356350"/>
            <a:ext cx="2743200" cy="365125"/>
          </a:xfrm>
          <a:prstGeom prst="rect">
            <a:avLst/>
          </a:prstGeom>
        </p:spPr>
        <p:txBody>
          <a:bodyPr/>
          <a:lstStyle/>
          <a:p>
            <a:pPr>
              <a:defRPr/>
            </a:pPr>
            <a:fld id="{645091C5-ED85-481D-827A-0F8B76C05C06}" type="datetimeFigureOut">
              <a:rPr lang="de-DE"/>
              <a:t>04.06.2025</a:t>
            </a:fld>
            <a:endParaRPr lang="de-DE"/>
          </a:p>
        </p:txBody>
      </p:sp>
      <p:sp>
        <p:nvSpPr>
          <p:cNvPr id="5" name="Fußzeilenplatzhalter 4"/>
          <p:cNvSpPr>
            <a:spLocks noGrp="1"/>
          </p:cNvSpPr>
          <p:nvPr>
            <p:ph type="ftr" sz="quarter" idx="11"/>
          </p:nvPr>
        </p:nvSpPr>
        <p:spPr bwMode="auto">
          <a:xfrm>
            <a:off x="4038600" y="6356350"/>
            <a:ext cx="4114800" cy="365125"/>
          </a:xfrm>
          <a:prstGeom prst="rect">
            <a:avLst/>
          </a:prstGeom>
        </p:spPr>
        <p:txBody>
          <a:bodyPr/>
          <a:lstStyle/>
          <a:p>
            <a:pPr>
              <a:defRPr/>
            </a:pPr>
            <a:endParaRPr lang="de-DE"/>
          </a:p>
        </p:txBody>
      </p:sp>
      <p:sp>
        <p:nvSpPr>
          <p:cNvPr id="6" name="Foliennummernplatzhalter 5"/>
          <p:cNvSpPr>
            <a:spLocks noGrp="1"/>
          </p:cNvSpPr>
          <p:nvPr>
            <p:ph type="sldNum" sz="quarter" idx="12"/>
          </p:nvPr>
        </p:nvSpPr>
        <p:spPr bwMode="auto">
          <a:xfrm>
            <a:off x="8610600" y="6356350"/>
            <a:ext cx="2743200" cy="365125"/>
          </a:xfrm>
          <a:prstGeom prst="rect">
            <a:avLst/>
          </a:prstGeom>
        </p:spPr>
        <p:txBody>
          <a:bodyPr/>
          <a:lstStyle/>
          <a:p>
            <a:pPr>
              <a:defRPr/>
            </a:pPr>
            <a:fld id="{63EE1BBA-F88F-4D44-8D8D-8BC0C6D210A6}"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10;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1850" y="1709738"/>
            <a:ext cx="10515600" cy="2852737"/>
          </a:xfrm>
          <a:prstGeom prst="rect">
            <a:avLst/>
          </a:prstGeom>
        </p:spPr>
        <p:txBody>
          <a:bodyPr anchor="b"/>
          <a:lstStyle>
            <a:lvl1pPr>
              <a:defRPr sz="6000">
                <a:latin typeface="Arial"/>
                <a:cs typeface="Arial"/>
              </a:defRPr>
            </a:lvl1pPr>
          </a:lstStyle>
          <a:p>
            <a:pPr>
              <a:defRPr/>
            </a:pPr>
            <a:r>
              <a:rPr lang="de-DE"/>
              <a:t>Mastertitelformat bearbeiten</a:t>
            </a:r>
            <a:endParaRPr/>
          </a:p>
        </p:txBody>
      </p:sp>
      <p:sp>
        <p:nvSpPr>
          <p:cNvPr id="3" name="Textplatzhalter 2"/>
          <p:cNvSpPr>
            <a:spLocks noGrp="1"/>
          </p:cNvSpPr>
          <p:nvPr>
            <p:ph type="body" idx="1"/>
          </p:nvPr>
        </p:nvSpPr>
        <p:spPr bwMode="auto">
          <a:xfrm>
            <a:off x="831850" y="4589463"/>
            <a:ext cx="10515600" cy="1500187"/>
          </a:xfrm>
          <a:prstGeom prst="rect">
            <a:avLst/>
          </a:prstGeom>
        </p:spPr>
        <p:txBody>
          <a:bodyPr/>
          <a:lstStyle>
            <a:lvl1pPr marL="0" indent="0">
              <a:buNone/>
              <a:defRPr sz="2400">
                <a:solidFill>
                  <a:schemeClr val="tx1">
                    <a:tint val="75000"/>
                  </a:schemeClr>
                </a:solidFill>
                <a:latin typeface="Arial"/>
                <a:cs typeface="Aria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Mastertextformat bearbeiten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sz="half" idx="1"/>
          </p:nvPr>
        </p:nvSpPr>
        <p:spPr bwMode="auto">
          <a:xfrm>
            <a:off x="838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Inhaltsplatzhalter 3"/>
          <p:cNvSpPr>
            <a:spLocks noGrp="1"/>
          </p:cNvSpPr>
          <p:nvPr>
            <p:ph sz="half" idx="2"/>
          </p:nvPr>
        </p:nvSpPr>
        <p:spPr bwMode="auto">
          <a:xfrm>
            <a:off x="6172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7" name="Grafik 6" descr="Ein Pinselstrich"/>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a:solidFill>
                  <a:schemeClr val="bg1"/>
                </a:solidFill>
                <a:latin typeface="Arial"/>
                <a:ea typeface="Calibri"/>
                <a:cs typeface="Arial"/>
              </a:rPr>
              <a:t>www.politischebildung.schule.bayern.de</a:t>
            </a:r>
            <a:endParaRPr sz="1050"/>
          </a:p>
        </p:txBody>
      </p:sp>
      <p:pic>
        <p:nvPicPr>
          <p:cNvPr id="9" name="Grafik 8" descr="Ein Pinselstrich"/>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p:cNvPicPr>
            <a:picLocks noChangeAspect="1"/>
          </p:cNvPicPr>
          <p:nvPr userDrawn="1"/>
        </p:nvPicPr>
        <p:blipFill>
          <a:blip r:embed="rId12"/>
          <a:stretch/>
        </p:blipFill>
        <p:spPr bwMode="auto">
          <a:xfrm>
            <a:off x="6940684" y="6327194"/>
            <a:ext cx="4912333" cy="466878"/>
          </a:xfrm>
          <a:prstGeom prst="rect">
            <a:avLst/>
          </a:prstGeom>
        </p:spPr>
      </p:pic>
      <p:pic>
        <p:nvPicPr>
          <p:cNvPr id="3" name="Grafik 2"/>
          <p:cNvPicPr>
            <a:picLocks noChangeAspect="1"/>
          </p:cNvPicPr>
          <p:nvPr userDrawn="1"/>
        </p:nvPicPr>
        <p:blipFill>
          <a:blip r:embed="rId13"/>
          <a:stretch/>
        </p:blipFill>
        <p:spPr bwMode="auto">
          <a:xfrm>
            <a:off x="231918" y="6358056"/>
            <a:ext cx="390450" cy="3904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1203726" y="1242204"/>
            <a:ext cx="9784548" cy="415328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585E-EA2A-F42F-7C77-6EE547E4E201}"/>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335D4EEC-A67A-4E52-90D8-AE08FD296689}"/>
              </a:ext>
            </a:extLst>
          </p:cNvPr>
          <p:cNvPicPr>
            <a:picLocks noChangeAspect="1"/>
          </p:cNvPicPr>
          <p:nvPr/>
        </p:nvPicPr>
        <p:blipFill rotWithShape="1">
          <a:blip r:embed="rId2">
            <a:extLst>
              <a:ext uri="{28A0092B-C50C-407E-A947-70E740481C1C}">
                <a14:useLocalDpi xmlns:a14="http://schemas.microsoft.com/office/drawing/2010/main" val="0"/>
              </a:ext>
            </a:extLst>
          </a:blip>
          <a:srcRect t="14800" b="13467"/>
          <a:stretch/>
        </p:blipFill>
        <p:spPr>
          <a:xfrm>
            <a:off x="980119" y="676656"/>
            <a:ext cx="10231762" cy="5504688"/>
          </a:xfrm>
          <a:prstGeom prst="rect">
            <a:avLst/>
          </a:prstGeom>
        </p:spPr>
      </p:pic>
      <p:pic>
        <p:nvPicPr>
          <p:cNvPr id="6" name="Grafik 5">
            <a:extLst>
              <a:ext uri="{FF2B5EF4-FFF2-40B4-BE49-F238E27FC236}">
                <a16:creationId xmlns:a16="http://schemas.microsoft.com/office/drawing/2014/main" id="{73B32746-AA91-4BD9-8F7F-694DB7D3A42B}"/>
              </a:ext>
            </a:extLst>
          </p:cNvPr>
          <p:cNvPicPr>
            <a:picLocks noChangeAspect="1"/>
          </p:cNvPicPr>
          <p:nvPr/>
        </p:nvPicPr>
        <p:blipFill>
          <a:blip r:embed="rId3"/>
          <a:stretch>
            <a:fillRect/>
          </a:stretch>
        </p:blipFill>
        <p:spPr>
          <a:xfrm>
            <a:off x="8807577" y="4037076"/>
            <a:ext cx="1581150" cy="1600200"/>
          </a:xfrm>
          <a:prstGeom prst="rect">
            <a:avLst/>
          </a:prstGeom>
        </p:spPr>
      </p:pic>
    </p:spTree>
    <p:extLst>
      <p:ext uri="{BB962C8B-B14F-4D97-AF65-F5344CB8AC3E}">
        <p14:creationId xmlns:p14="http://schemas.microsoft.com/office/powerpoint/2010/main" val="778286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0ED8D-9850-8240-227C-4F62FCBA356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6CB7EAB-4AFB-6F9B-CDEC-A31E512FD0DB}"/>
              </a:ext>
            </a:extLst>
          </p:cNvPr>
          <p:cNvSpPr>
            <a:spLocks noGrp="1"/>
          </p:cNvSpPr>
          <p:nvPr>
            <p:ph type="title"/>
          </p:nvPr>
        </p:nvSpPr>
        <p:spPr>
          <a:xfrm>
            <a:off x="838200" y="1682496"/>
            <a:ext cx="10308336" cy="1051560"/>
          </a:xfrm>
        </p:spPr>
        <p:txBody>
          <a:bodyPr/>
          <a:lstStyle/>
          <a:p>
            <a:pPr>
              <a:lnSpc>
                <a:spcPct val="100000"/>
              </a:lnSpc>
              <a:spcBef>
                <a:spcPts val="600"/>
              </a:spcBef>
              <a:spcAft>
                <a:spcPts val="600"/>
              </a:spcAft>
            </a:pPr>
            <a:r>
              <a:rPr lang="de-DE" sz="2400" dirty="0"/>
              <a:t>(1) Das Briefgeheimnis sowie das Post- und Fernmeldegeheimnis sind unverletzlich.</a:t>
            </a:r>
            <a:br>
              <a:rPr lang="de-DE" sz="2400" dirty="0"/>
            </a:br>
            <a:br>
              <a:rPr lang="de-DE" sz="2400" dirty="0"/>
            </a:br>
            <a:br>
              <a:rPr lang="de-DE" sz="2400" dirty="0">
                <a:latin typeface="Arial" panose="020B0604020202020204" pitchFamily="34" charset="0"/>
                <a:cs typeface="Arial" panose="020B0604020202020204" pitchFamily="34" charset="0"/>
              </a:rPr>
            </a:br>
            <a:br>
              <a:rPr lang="de-DE" sz="2400" dirty="0"/>
            </a:br>
            <a:endParaRPr lang="de-DE" sz="2400" dirty="0"/>
          </a:p>
        </p:txBody>
      </p:sp>
      <p:sp>
        <p:nvSpPr>
          <p:cNvPr id="3" name="Rechteck 2">
            <a:extLst>
              <a:ext uri="{FF2B5EF4-FFF2-40B4-BE49-F238E27FC236}">
                <a16:creationId xmlns:a16="http://schemas.microsoft.com/office/drawing/2014/main" id="{D2590276-CC37-4E02-9E79-C320297FA07A}"/>
              </a:ext>
            </a:extLst>
          </p:cNvPr>
          <p:cNvSpPr/>
          <p:nvPr/>
        </p:nvSpPr>
        <p:spPr>
          <a:xfrm>
            <a:off x="749808" y="512064"/>
            <a:ext cx="10396728" cy="905256"/>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latin typeface="Arial" panose="020B0604020202020204" pitchFamily="34" charset="0"/>
                <a:cs typeface="Arial" panose="020B0604020202020204" pitchFamily="34" charset="0"/>
              </a:rPr>
              <a:t>Art. 10 GG</a:t>
            </a:r>
          </a:p>
        </p:txBody>
      </p:sp>
    </p:spTree>
    <p:extLst>
      <p:ext uri="{BB962C8B-B14F-4D97-AF65-F5344CB8AC3E}">
        <p14:creationId xmlns:p14="http://schemas.microsoft.com/office/powerpoint/2010/main" val="1541009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0ED8D-9850-8240-227C-4F62FCBA356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6CB7EAB-4AFB-6F9B-CDEC-A31E512FD0DB}"/>
              </a:ext>
            </a:extLst>
          </p:cNvPr>
          <p:cNvSpPr>
            <a:spLocks noGrp="1"/>
          </p:cNvSpPr>
          <p:nvPr>
            <p:ph type="title"/>
          </p:nvPr>
        </p:nvSpPr>
        <p:spPr>
          <a:xfrm>
            <a:off x="838200" y="1682496"/>
            <a:ext cx="10308336" cy="3287756"/>
          </a:xfrm>
        </p:spPr>
        <p:txBody>
          <a:bodyPr/>
          <a:lstStyle/>
          <a:p>
            <a:pPr>
              <a:lnSpc>
                <a:spcPct val="100000"/>
              </a:lnSpc>
              <a:spcBef>
                <a:spcPts val="600"/>
              </a:spcBef>
              <a:spcAft>
                <a:spcPts val="600"/>
              </a:spcAft>
            </a:pPr>
            <a:r>
              <a:rPr lang="de-DE" sz="2400" dirty="0"/>
              <a:t>(1) Das Briefgeheimnis sowie das Post- und Fernmeldegeheimnis sind unverletzlich.</a:t>
            </a:r>
            <a:br>
              <a:rPr lang="de-DE" sz="2400" dirty="0"/>
            </a:br>
            <a:br>
              <a:rPr lang="de-DE" sz="2400" dirty="0"/>
            </a:br>
            <a:r>
              <a:rPr lang="de-DE" sz="2400" dirty="0">
                <a:latin typeface="Arial" panose="020B0604020202020204" pitchFamily="34" charset="0"/>
                <a:cs typeface="Arial" panose="020B0604020202020204" pitchFamily="34" charset="0"/>
              </a:rPr>
              <a:t>(2) Beschränkungen dürfen nur auf Grund eines Gesetzes angeordnet werden. Dient die Beschränkung dem Schutze der freiheitlichen demokratischen Grundordnung oder des Bestandes oder der Sicherung des Bundes oder eines Landes, so kann das Gesetz bestimmen, dass sie dem Betroffenen nicht mitgeteilt wird und dass an die Stelle des Rechtsweges die Nachprüfung durch von der Volksvertretung bestellte Organe und Hilfsorgane tritt.</a:t>
            </a:r>
            <a:br>
              <a:rPr lang="de-DE" sz="2400" dirty="0">
                <a:latin typeface="Arial" panose="020B0604020202020204" pitchFamily="34" charset="0"/>
                <a:cs typeface="Arial" panose="020B0604020202020204" pitchFamily="34" charset="0"/>
              </a:rPr>
            </a:br>
            <a:br>
              <a:rPr lang="de-DE" sz="2400" dirty="0"/>
            </a:br>
            <a:endParaRPr lang="de-DE" sz="2400" dirty="0"/>
          </a:p>
        </p:txBody>
      </p:sp>
      <p:sp>
        <p:nvSpPr>
          <p:cNvPr id="3" name="Rechteck 2">
            <a:extLst>
              <a:ext uri="{FF2B5EF4-FFF2-40B4-BE49-F238E27FC236}">
                <a16:creationId xmlns:a16="http://schemas.microsoft.com/office/drawing/2014/main" id="{D2590276-CC37-4E02-9E79-C320297FA07A}"/>
              </a:ext>
            </a:extLst>
          </p:cNvPr>
          <p:cNvSpPr/>
          <p:nvPr/>
        </p:nvSpPr>
        <p:spPr>
          <a:xfrm>
            <a:off x="749808" y="512064"/>
            <a:ext cx="10396728" cy="905256"/>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latin typeface="Arial" panose="020B0604020202020204" pitchFamily="34" charset="0"/>
                <a:cs typeface="Arial" panose="020B0604020202020204" pitchFamily="34" charset="0"/>
              </a:rPr>
              <a:t>Art. 10 GG</a:t>
            </a:r>
          </a:p>
        </p:txBody>
      </p:sp>
    </p:spTree>
    <p:extLst>
      <p:ext uri="{BB962C8B-B14F-4D97-AF65-F5344CB8AC3E}">
        <p14:creationId xmlns:p14="http://schemas.microsoft.com/office/powerpoint/2010/main" val="3567779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144018E5-8ABA-45AC-A29A-CF930072BF5C}"/>
              </a:ext>
            </a:extLst>
          </p:cNvPr>
          <p:cNvPicPr>
            <a:picLocks noChangeAspect="1"/>
          </p:cNvPicPr>
          <p:nvPr/>
        </p:nvPicPr>
        <p:blipFill rotWithShape="1">
          <a:blip r:embed="rId3">
            <a:extLst>
              <a:ext uri="{28A0092B-C50C-407E-A947-70E740481C1C}">
                <a14:useLocalDpi xmlns:a14="http://schemas.microsoft.com/office/drawing/2010/main" val="0"/>
              </a:ext>
            </a:extLst>
          </a:blip>
          <a:srcRect t="13507" b="10649"/>
          <a:stretch/>
        </p:blipFill>
        <p:spPr>
          <a:xfrm>
            <a:off x="971594" y="751142"/>
            <a:ext cx="10248811" cy="5184648"/>
          </a:xfrm>
          <a:prstGeom prst="rect">
            <a:avLst/>
          </a:prstGeom>
        </p:spPr>
      </p:pic>
      <p:pic>
        <p:nvPicPr>
          <p:cNvPr id="4" name="Grafik 3">
            <a:extLst>
              <a:ext uri="{FF2B5EF4-FFF2-40B4-BE49-F238E27FC236}">
                <a16:creationId xmlns:a16="http://schemas.microsoft.com/office/drawing/2014/main" id="{27AAAF01-3F3C-4581-A9FF-3B6AF1674FB0}"/>
              </a:ext>
            </a:extLst>
          </p:cNvPr>
          <p:cNvPicPr>
            <a:picLocks noChangeAspect="1"/>
          </p:cNvPicPr>
          <p:nvPr/>
        </p:nvPicPr>
        <p:blipFill>
          <a:blip r:embed="rId4"/>
          <a:stretch>
            <a:fillRect/>
          </a:stretch>
        </p:blipFill>
        <p:spPr>
          <a:xfrm>
            <a:off x="8950261" y="4180141"/>
            <a:ext cx="1533525" cy="1533525"/>
          </a:xfrm>
          <a:prstGeom prst="rect">
            <a:avLst/>
          </a:prstGeom>
        </p:spPr>
      </p:pic>
    </p:spTree>
    <p:extLst>
      <p:ext uri="{BB962C8B-B14F-4D97-AF65-F5344CB8AC3E}">
        <p14:creationId xmlns:p14="http://schemas.microsoft.com/office/powerpoint/2010/main" val="2043015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66B2F4-B1C6-37AA-D071-AC94EDA83887}"/>
              </a:ext>
            </a:extLst>
          </p:cNvPr>
          <p:cNvSpPr>
            <a:spLocks noGrp="1"/>
          </p:cNvSpPr>
          <p:nvPr>
            <p:ph type="title"/>
          </p:nvPr>
        </p:nvSpPr>
        <p:spPr>
          <a:xfrm>
            <a:off x="1496568" y="2134074"/>
            <a:ext cx="9000744" cy="2346902"/>
          </a:xfrm>
        </p:spPr>
        <p:txBody>
          <a:bodyPr/>
          <a:lstStyle/>
          <a:p>
            <a:r>
              <a:rPr lang="de-DE" sz="2800" dirty="0"/>
              <a:t>Tauscht euch nun in Gruppen mithilfe der  Methode „Bienenkorb“ über das Erfahrene aus und entscheidet euch individuell, ob für euch die Vor- oder Nachteile der Überwachung von Messenger-Diensten überwiegen!</a:t>
            </a:r>
            <a:br>
              <a:rPr lang="de-DE" sz="2800" dirty="0"/>
            </a:br>
            <a:br>
              <a:rPr lang="de-DE" sz="2800" dirty="0"/>
            </a:br>
            <a:br>
              <a:rPr lang="de-DE" sz="2800" dirty="0"/>
            </a:br>
            <a:br>
              <a:rPr lang="de-DE" sz="2800" dirty="0"/>
            </a:br>
            <a:endParaRPr lang="de-DE" sz="2800" dirty="0"/>
          </a:p>
        </p:txBody>
      </p:sp>
    </p:spTree>
    <p:extLst>
      <p:ext uri="{BB962C8B-B14F-4D97-AF65-F5344CB8AC3E}">
        <p14:creationId xmlns:p14="http://schemas.microsoft.com/office/powerpoint/2010/main" val="3754396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618326"/>
            <a:ext cx="10515600" cy="1325563"/>
          </a:xfrm>
        </p:spPr>
        <p:txBody>
          <a:bodyPr/>
          <a:lstStyle/>
          <a:p>
            <a:pPr>
              <a:defRPr/>
            </a:pPr>
            <a:r>
              <a:rPr lang="de-DE" sz="2400" dirty="0">
                <a:latin typeface="Arial"/>
                <a:cs typeface="Arial"/>
              </a:rPr>
              <a:t>Bildquellen</a:t>
            </a:r>
            <a:endParaRPr dirty="0"/>
          </a:p>
        </p:txBody>
      </p:sp>
      <p:sp>
        <p:nvSpPr>
          <p:cNvPr id="4" name="Textfeld 3"/>
          <p:cNvSpPr txBox="1"/>
          <p:nvPr/>
        </p:nvSpPr>
        <p:spPr bwMode="auto">
          <a:xfrm>
            <a:off x="838200" y="1113100"/>
            <a:ext cx="10219441" cy="954107"/>
          </a:xfrm>
          <a:prstGeom prst="rect">
            <a:avLst/>
          </a:prstGeom>
          <a:noFill/>
        </p:spPr>
        <p:txBody>
          <a:bodyPr wrap="square" rtlCol="0">
            <a:spAutoFit/>
          </a:bodyPr>
          <a:lstStyle/>
          <a:p>
            <a:pPr>
              <a:defRPr/>
            </a:pPr>
            <a:r>
              <a:rPr lang="de-DE" sz="1400" dirty="0">
                <a:latin typeface="Arial" panose="020B0604020202020204" pitchFamily="34" charset="0"/>
                <a:cs typeface="Arial" panose="020B0604020202020204" pitchFamily="34" charset="0"/>
              </a:rPr>
              <a:t>Folie 2 ©istockphoto.com/</a:t>
            </a:r>
            <a:r>
              <a:rPr lang="de-DE" sz="1400" dirty="0" err="1">
                <a:latin typeface="Arial" panose="020B0604020202020204" pitchFamily="34" charset="0"/>
                <a:cs typeface="Arial" panose="020B0604020202020204" pitchFamily="34" charset="0"/>
              </a:rPr>
              <a:t>alengo</a:t>
            </a:r>
            <a:endParaRPr lang="de-DE" sz="1400" dirty="0">
              <a:latin typeface="Arial" panose="020B0604020202020204" pitchFamily="34" charset="0"/>
              <a:cs typeface="Arial" panose="020B0604020202020204" pitchFamily="34" charset="0"/>
            </a:endParaRPr>
          </a:p>
          <a:p>
            <a:pPr>
              <a:defRPr/>
            </a:pPr>
            <a:r>
              <a:rPr lang="de-DE" sz="1400" dirty="0">
                <a:latin typeface="Arial" panose="020B0604020202020204" pitchFamily="34" charset="0"/>
                <a:cs typeface="Arial" panose="020B0604020202020204" pitchFamily="34" charset="0"/>
              </a:rPr>
              <a:t>Folie 5 ©clipdealer.com/B56880225</a:t>
            </a:r>
          </a:p>
          <a:p>
            <a:pPr>
              <a:defRPr/>
            </a:pPr>
            <a:endParaRPr lang="de-DE" sz="1400" dirty="0">
              <a:latin typeface="Arial" panose="020B0604020202020204" pitchFamily="34" charset="0"/>
              <a:cs typeface="Arial" panose="020B0604020202020204" pitchFamily="34" charset="0"/>
            </a:endParaRPr>
          </a:p>
          <a:p>
            <a:pPr>
              <a:defRPr/>
            </a:pPr>
            <a:endParaRPr lang="de-DE" sz="1400" dirty="0">
              <a:latin typeface="Arial" panose="020B0604020202020204" pitchFamily="34" charset="0"/>
              <a:cs typeface="Arial" panose="020B0604020202020204" pitchFamily="34" charset="0"/>
            </a:endParaRPr>
          </a:p>
        </p:txBody>
      </p:sp>
      <p:sp>
        <p:nvSpPr>
          <p:cNvPr id="5" name="Titel 1"/>
          <p:cNvSpPr txBox="1"/>
          <p:nvPr/>
        </p:nvSpPr>
        <p:spPr bwMode="auto">
          <a:xfrm>
            <a:off x="838200" y="4412756"/>
            <a:ext cx="10515600" cy="474600"/>
          </a:xfrm>
          <a:prstGeom prst="rect">
            <a:avLst/>
          </a:prstGeom>
        </p:spPr>
        <p:txBody>
          <a:bodyPr/>
          <a:lstStyle>
            <a:lvl1pPr algn="l" defTabSz="914400">
              <a:lnSpc>
                <a:spcPct val="90000"/>
              </a:lnSpc>
              <a:spcBef>
                <a:spcPts val="0"/>
              </a:spcBef>
              <a:buNone/>
              <a:defRPr sz="4400">
                <a:solidFill>
                  <a:schemeClr val="tx1"/>
                </a:solidFill>
                <a:latin typeface="+mj-lt"/>
                <a:ea typeface="+mj-ea"/>
                <a:cs typeface="+mj-cs"/>
              </a:defRPr>
            </a:lvl1pPr>
          </a:lstStyle>
          <a:p>
            <a:pPr>
              <a:defRPr/>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3392424" y="2371113"/>
            <a:ext cx="4593336" cy="1322324"/>
          </a:xfrm>
          <a:prstGeom prst="rect">
            <a:avLst/>
          </a:prstGeom>
        </p:spPr>
      </p:pic>
      <p:sp>
        <p:nvSpPr>
          <p:cNvPr id="6" name="Textfeld 5"/>
          <p:cNvSpPr txBox="1"/>
          <p:nvPr/>
        </p:nvSpPr>
        <p:spPr bwMode="auto">
          <a:xfrm>
            <a:off x="1280160" y="3949469"/>
            <a:ext cx="9500616" cy="369332"/>
          </a:xfrm>
          <a:prstGeom prst="rect">
            <a:avLst/>
          </a:prstGeom>
          <a:noFill/>
        </p:spPr>
        <p:txBody>
          <a:bodyPr wrap="square" rtlCol="0">
            <a:spAutoFit/>
          </a:bodyPr>
          <a:lstStyle/>
          <a:p>
            <a:pPr algn="ctr">
              <a:defRPr/>
            </a:pPr>
            <a:r>
              <a:rPr lang="de-DE">
                <a:latin typeface="Arial"/>
                <a:cs typeface="Arial"/>
              </a:rPr>
              <a:t>Dieses Material wurde im Arbeitskreis Politische Bildung erstellt. </a:t>
            </a:r>
            <a:endParaRPr/>
          </a:p>
        </p:txBody>
      </p:sp>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185</Words>
  <Application>Microsoft Office PowerPoint</Application>
  <DocSecurity>0</DocSecurity>
  <PresentationFormat>Breitbild</PresentationFormat>
  <Paragraphs>13</Paragraphs>
  <Slides>8</Slides>
  <Notes>4</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Calibri</vt:lpstr>
      <vt:lpstr>Calibri Light</vt:lpstr>
      <vt:lpstr>Office</vt:lpstr>
      <vt:lpstr>PowerPoint-Präsentation</vt:lpstr>
      <vt:lpstr>PowerPoint-Präsentation</vt:lpstr>
      <vt:lpstr>(1) Das Briefgeheimnis sowie das Post- und Fernmeldegeheimnis sind unverletzlich.    </vt:lpstr>
      <vt:lpstr>(1) Das Briefgeheimnis sowie das Post- und Fernmeldegeheimnis sind unverletzlich.  (2) Beschränkungen dürfen nur auf Grund eines Gesetzes angeordnet werden. Dient die Beschränkung dem Schutze der freiheitlichen demokratischen Grundordnung oder des Bestandes oder der Sicherung des Bundes oder eines Landes, so kann das Gesetz bestimmen, dass sie dem Betroffenen nicht mitgeteilt wird und dass an die Stelle des Rechtsweges die Nachprüfung durch von der Volksvertretung bestellte Organe und Hilfsorgane tritt.  </vt:lpstr>
      <vt:lpstr>PowerPoint-Präsentation</vt:lpstr>
      <vt:lpstr>Tauscht euch nun in Gruppen mithilfe der  Methode „Bienenkorb“ über das Erfahrene aus und entscheidet euch individuell, ob für euch die Vor- oder Nachteile der Überwachung von Messenger-Diensten überwiegen!    </vt:lpstr>
      <vt:lpstr>Bildquellen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ISB München</dc:creator>
  <cp:keywords/>
  <dc:description/>
  <cp:lastModifiedBy>Weber, Alexandra</cp:lastModifiedBy>
  <cp:revision>16</cp:revision>
  <dcterms:created xsi:type="dcterms:W3CDTF">2024-06-12T15:52:19Z</dcterms:created>
  <dcterms:modified xsi:type="dcterms:W3CDTF">2025-06-04T09:30:48Z</dcterms:modified>
  <cp:category/>
  <dc:identifier/>
  <cp:contentStatus/>
  <dc:language/>
  <cp:version/>
</cp:coreProperties>
</file>