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60" r:id="rId3"/>
    <p:sldId id="265" r:id="rId4"/>
    <p:sldId id="263" r:id="rId5"/>
    <p:sldId id="264" r:id="rId6"/>
    <p:sldId id="266" r:id="rId7"/>
    <p:sldId id="258" r:id="rId8"/>
    <p:sldId id="259" r:id="rId9"/>
  </p:sldIdLst>
  <p:sldSz cx="12192000" cy="6858000"/>
  <p:notesSz cx="6858000" cy="9144000"/>
  <p:defaultText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pos="3840">
          <p15:clr>
            <a:srgbClr val="A4A3A4"/>
          </p15:clr>
        </p15:guide>
        <p15:guide id="2"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7051ED-9151-4B92-892C-6FC0679C412D}" v="14" dt="2024-12-23T13:13:18.395"/>
    <p1510:client id="{EA7E4A53-07D3-48CF-BB40-50D249A8631B}" v="13" dt="2024-12-23T11:16:56.8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14" y="78"/>
      </p:cViewPr>
      <p:guideLst>
        <p:guide pos="38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Header Placeholder 1"/>
          <p:cNvSpPr>
            <a:spLocks noGrp="1"/>
          </p:cNvSpPr>
          <p:nvPr>
            <p:ph type="hdr" sz="quarter"/>
          </p:nvPr>
        </p:nvSpPr>
        <p:spPr bwMode="auto">
          <a:xfrm>
            <a:off x="0" y="0"/>
            <a:ext cx="2971800" cy="458788"/>
          </a:xfrm>
          <a:prstGeom prst="rect">
            <a:avLst/>
          </a:prstGeom>
        </p:spPr>
        <p:txBody>
          <a:bodyPr vert="horz" lIns="91440" tIns="45720" rIns="91440" bIns="45720" rtlCol="0" anchor="ctr"/>
          <a:lstStyle>
            <a:lvl1pPr algn="l">
              <a:defRPr sz="1200"/>
            </a:lvl1pPr>
          </a:lstStyle>
          <a:p>
            <a:pPr>
              <a:defRPr/>
            </a:pPr>
            <a:endParaRPr/>
          </a:p>
        </p:txBody>
      </p:sp>
      <p:sp>
        <p:nvSpPr>
          <p:cNvPr id="3" name="Date Placeholder 2"/>
          <p:cNvSpPr>
            <a:spLocks noGrp="1"/>
          </p:cNvSpPr>
          <p:nvPr>
            <p:ph type="dt" idx="2"/>
          </p:nvPr>
        </p:nvSpPr>
        <p:spPr bwMode="auto">
          <a:xfrm>
            <a:off x="3884613" y="0"/>
            <a:ext cx="2971800" cy="458788"/>
          </a:xfrm>
          <a:prstGeom prst="rect">
            <a:avLst/>
          </a:prstGeom>
        </p:spPr>
        <p:txBody>
          <a:bodyPr vert="horz" lIns="91440" tIns="45720" rIns="91440" bIns="45720" rtlCol="0" anchor="ctr"/>
          <a:lstStyle>
            <a:lvl1pPr algn="r">
              <a:defRPr sz="1200"/>
            </a:lvl1pPr>
          </a:lstStyle>
          <a:p>
            <a:pPr>
              <a:defRPr/>
            </a:pPr>
            <a:endParaRPr/>
          </a:p>
        </p:txBody>
      </p:sp>
      <p:sp>
        <p:nvSpPr>
          <p:cNvPr id="4" name="Date Placeholder 2"/>
          <p:cNvSpPr>
            <a:spLocks noGrp="1"/>
          </p:cNvSpPr>
          <p:nvPr>
            <p:ph type="dt" idx="3"/>
          </p:nvPr>
        </p:nvSpPr>
        <p:spPr bwMode="auto">
          <a:xfrm>
            <a:off x="3884613" y="0"/>
            <a:ext cx="2971800" cy="458788"/>
          </a:xfrm>
          <a:prstGeom prst="rect">
            <a:avLst/>
          </a:prstGeom>
        </p:spPr>
        <p:txBody>
          <a:bodyPr vert="horz" lIns="91440" tIns="45720" rIns="91440" bIns="45720" rtlCol="0" anchor="ctr"/>
          <a:lstStyle>
            <a:lvl1pPr algn="r">
              <a:defRPr sz="1200"/>
            </a:lvl1pPr>
          </a:lstStyle>
          <a:p>
            <a:pPr>
              <a:defRPr/>
            </a:pPr>
            <a:endParaRPr/>
          </a:p>
        </p:txBody>
      </p:sp>
      <p:sp>
        <p:nvSpPr>
          <p:cNvPr id="5" name="Notes Placeholder 4"/>
          <p:cNvSpPr>
            <a:spLocks noGrp="1"/>
          </p:cNvSpPr>
          <p:nvPr>
            <p:ph type="body" sz="quarter" idx="1"/>
          </p:nvPr>
        </p:nvSpPr>
        <p:spPr bwMode="auto">
          <a:xfrm>
            <a:off x="685800" y="4400550"/>
            <a:ext cx="5486400" cy="3600450"/>
          </a:xfrm>
          <a:prstGeom prst="rect">
            <a:avLst/>
          </a:prstGeom>
        </p:spPr>
        <p:txBody>
          <a:bodyPr vert="horz" lIns="91440" tIns="45720" rIns="91440" bIns="45720" rtlCol="0" anchor="ctr"/>
          <a:lstStyle/>
          <a:p>
            <a:pPr>
              <a:defRPr/>
            </a:pPr>
            <a:endParaRPr/>
          </a:p>
        </p:txBody>
      </p:sp>
      <p:sp>
        <p:nvSpPr>
          <p:cNvPr id="6" name="Footer Placeholder 5"/>
          <p:cNvSpPr>
            <a:spLocks noGrp="1"/>
          </p:cNvSpPr>
          <p:nvPr>
            <p:ph type="ftr" sz="quarter" idx="4"/>
          </p:nvPr>
        </p:nvSpPr>
        <p:spPr bwMode="auto">
          <a:xfrm>
            <a:off x="0" y="8685213"/>
            <a:ext cx="2971800" cy="458787"/>
          </a:xfrm>
          <a:prstGeom prst="rect">
            <a:avLst/>
          </a:prstGeom>
        </p:spPr>
        <p:txBody>
          <a:bodyPr vert="horz" lIns="91440" tIns="45720" rIns="91440" bIns="45720" rtlCol="0" anchor="b"/>
          <a:lstStyle>
            <a:lvl1pPr algn="l">
              <a:defRPr sz="1200"/>
            </a:lvl1pPr>
          </a:lstStyle>
          <a:p>
            <a:pPr>
              <a:defRPr/>
            </a:pPr>
            <a:endParaRPr/>
          </a:p>
        </p:txBody>
      </p:sp>
      <p:sp>
        <p:nvSpPr>
          <p:cNvPr id="7" name="Slide Number Placeholder 6"/>
          <p:cNvSpPr>
            <a:spLocks noGrp="1"/>
          </p:cNvSpPr>
          <p:nvPr>
            <p:ph type="sldNum" sz="quarter" idx="10"/>
          </p:nvPr>
        </p:nvSpPr>
        <p:spPr bwMode="auto">
          <a:xfrm>
            <a:off x="3884613" y="8685213"/>
            <a:ext cx="2971800" cy="458787"/>
          </a:xfrm>
          <a:prstGeom prst="rect">
            <a:avLst/>
          </a:prstGeom>
        </p:spPr>
        <p:txBody>
          <a:bodyPr vert="horz" lIns="91440" tIns="45720" rIns="91440" bIns="45720" rtlCol="0" anchor="b"/>
          <a:lstStyle>
            <a:lvl1pPr algn="r">
              <a:defRPr sz="1200"/>
            </a:lvl1pPr>
          </a:lstStyle>
          <a:p>
            <a:pPr>
              <a:defRPr/>
            </a:pPr>
            <a:endParaRPr/>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ardmediathek.de/video/kontrovers/debatte-um-die-wehrpflicht/br/Y3JpZDovL2JyLmRlL3ZpZGVvLzc2NGQxNTY4LThhYzgtNGZjNC1hMTczLTBjNjA1OTMzMmY5Mg"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81B789C8-E504-E7F5-8393-F454D2A690D2}" type="slidenum">
              <a:rPr/>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izenplatzhalter 2"/>
          <p:cNvSpPr>
            <a:spLocks noGrp="1"/>
          </p:cNvSpPr>
          <p:nvPr>
            <p:ph type="body" idx="1"/>
          </p:nvPr>
        </p:nvSpPr>
        <p:spPr/>
        <p:txBody>
          <a:bodyPr/>
          <a:lstStyle/>
          <a:p>
            <a:r>
              <a:rPr lang="de-DE" dirty="0"/>
              <a:t>Link öffnet sich mit Klick auf Bild; Filmausschnitt </a:t>
            </a:r>
            <a:r>
              <a:rPr lang="de-DE"/>
              <a:t>bis 5:54 </a:t>
            </a:r>
            <a:r>
              <a:rPr lang="de-DE" dirty="0"/>
              <a:t>Min.</a:t>
            </a:r>
          </a:p>
          <a:p>
            <a:r>
              <a:rPr lang="de-DE" dirty="0"/>
              <a:t>Link zum Film in der Mediathek: </a:t>
            </a:r>
            <a:r>
              <a:rPr lang="de-DE" sz="1200" dirty="0">
                <a:hlinkClick r:id="rId3"/>
              </a:rPr>
              <a:t>https://www.ardmediathek.de/video/kontrovers/debatte-um-die-wehrpflicht/br/Y3JpZDovL2JyLmRlL3ZpZGVvLzc2NGQxNTY4LThhYzgtNGZjNC1hMTczLTBjNjA1OTMzMmY5Mg</a:t>
            </a:r>
            <a:endParaRPr lang="de-DE" dirty="0"/>
          </a:p>
        </p:txBody>
      </p:sp>
      <p:sp>
        <p:nvSpPr>
          <p:cNvPr id="4" name="Foliennummernplatzhalter 3"/>
          <p:cNvSpPr>
            <a:spLocks noGrp="1"/>
          </p:cNvSpPr>
          <p:nvPr>
            <p:ph type="sldNum" sz="quarter" idx="10"/>
          </p:nvPr>
        </p:nvSpPr>
        <p:spPr/>
        <p:txBody>
          <a:bodyPr/>
          <a:lstStyle/>
          <a:p>
            <a:pPr>
              <a:defRPr/>
            </a:pPr>
            <a:endParaRPr lang="de-DE"/>
          </a:p>
        </p:txBody>
      </p:sp>
    </p:spTree>
    <p:extLst>
      <p:ext uri="{BB962C8B-B14F-4D97-AF65-F5344CB8AC3E}">
        <p14:creationId xmlns:p14="http://schemas.microsoft.com/office/powerpoint/2010/main" val="27040690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6CB1B3FE-E2D3-9F9E-97F9-7D74DC2F9F7F}" type="slidenum">
              <a:rPr/>
              <a:t>7</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BCD2657A-CB80-5709-80C1-FA2F45C266D3}" type="slidenum">
              <a:rPr/>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Titelfolie">
    <p:spTree>
      <p:nvGrpSpPr>
        <p:cNvPr id="1" name=""/>
        <p:cNvGrpSpPr/>
        <p:nvPr/>
      </p:nvGrpSpPr>
      <p:grpSpPr bwMode="auto">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obj" preserve="1" userDrawn="1">
  <p:cSld name="Titel und Inhalt">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8200" y="365125"/>
            <a:ext cx="10515600" cy="1325563"/>
          </a:xfrm>
          <a:prstGeom prst="rect">
            <a:avLst/>
          </a:prstGeom>
        </p:spPr>
        <p:txBody>
          <a:bodyPr/>
          <a:lstStyle>
            <a:lvl1pPr>
              <a:defRPr>
                <a:latin typeface="Arial"/>
                <a:cs typeface="Arial"/>
              </a:defRPr>
            </a:lvl1pPr>
          </a:lstStyle>
          <a:p>
            <a:pPr>
              <a:defRPr/>
            </a:pPr>
            <a:r>
              <a:rPr lang="de-DE"/>
              <a:t>Mastertitelformat bearbeiten</a:t>
            </a:r>
            <a:endParaRPr/>
          </a:p>
        </p:txBody>
      </p:sp>
      <p:sp>
        <p:nvSpPr>
          <p:cNvPr id="3" name="Inhaltsplatzhalter 2"/>
          <p:cNvSpPr>
            <a:spLocks noGrp="1"/>
          </p:cNvSpPr>
          <p:nvPr>
            <p:ph idx="1"/>
          </p:nvPr>
        </p:nvSpPr>
        <p:spPr bwMode="auto">
          <a:xfrm>
            <a:off x="838200" y="1825625"/>
            <a:ext cx="10515600" cy="4351338"/>
          </a:xfrm>
          <a:prstGeom prst="rect">
            <a:avLst/>
          </a:prstGeom>
        </p:spPr>
        <p:txBody>
          <a:bodyPr/>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Datumsplatzhalter 3"/>
          <p:cNvSpPr>
            <a:spLocks noGrp="1"/>
          </p:cNvSpPr>
          <p:nvPr>
            <p:ph type="dt" sz="half" idx="10"/>
          </p:nvPr>
        </p:nvSpPr>
        <p:spPr bwMode="auto">
          <a:xfrm>
            <a:off x="838200" y="6356350"/>
            <a:ext cx="2743200" cy="365125"/>
          </a:xfrm>
          <a:prstGeom prst="rect">
            <a:avLst/>
          </a:prstGeom>
        </p:spPr>
        <p:txBody>
          <a:bodyPr/>
          <a:lstStyle/>
          <a:p>
            <a:pPr>
              <a:defRPr/>
            </a:pPr>
            <a:fld id="{645091C5-ED85-481D-827A-0F8B76C05C06}" type="datetimeFigureOut">
              <a:rPr lang="de-DE"/>
              <a:t>25.06.2025</a:t>
            </a:fld>
            <a:endParaRPr lang="de-DE"/>
          </a:p>
        </p:txBody>
      </p:sp>
      <p:sp>
        <p:nvSpPr>
          <p:cNvPr id="5" name="Fußzeilenplatzhalter 4"/>
          <p:cNvSpPr>
            <a:spLocks noGrp="1"/>
          </p:cNvSpPr>
          <p:nvPr>
            <p:ph type="ftr" sz="quarter" idx="11"/>
          </p:nvPr>
        </p:nvSpPr>
        <p:spPr bwMode="auto">
          <a:xfrm>
            <a:off x="4038600" y="6356350"/>
            <a:ext cx="4114800" cy="365125"/>
          </a:xfrm>
          <a:prstGeom prst="rect">
            <a:avLst/>
          </a:prstGeom>
        </p:spPr>
        <p:txBody>
          <a:bodyPr/>
          <a:lstStyle/>
          <a:p>
            <a:pPr>
              <a:defRPr/>
            </a:pPr>
            <a:endParaRPr lang="de-DE"/>
          </a:p>
        </p:txBody>
      </p:sp>
      <p:sp>
        <p:nvSpPr>
          <p:cNvPr id="6" name="Foliennummernplatzhalter 5"/>
          <p:cNvSpPr>
            <a:spLocks noGrp="1"/>
          </p:cNvSpPr>
          <p:nvPr>
            <p:ph type="sldNum" sz="quarter" idx="12"/>
          </p:nvPr>
        </p:nvSpPr>
        <p:spPr bwMode="auto">
          <a:xfrm>
            <a:off x="8610600" y="6356350"/>
            <a:ext cx="2743200" cy="365125"/>
          </a:xfrm>
          <a:prstGeom prst="rect">
            <a:avLst/>
          </a:prstGeom>
        </p:spPr>
        <p:txBody>
          <a:bodyPr/>
          <a:lstStyle/>
          <a:p>
            <a:pPr>
              <a:defRPr/>
            </a:pPr>
            <a:fld id="{63EE1BBA-F88F-4D44-8D8D-8BC0C6D210A6}" type="slidenum">
              <a:rPr lang="de-DE"/>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type="secHead" preserve="1" userDrawn="1">
  <p:cSld name="Abschnitts-&#10;überschrift">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1850" y="1709738"/>
            <a:ext cx="10515600" cy="2852737"/>
          </a:xfrm>
          <a:prstGeom prst="rect">
            <a:avLst/>
          </a:prstGeom>
        </p:spPr>
        <p:txBody>
          <a:bodyPr anchor="b"/>
          <a:lstStyle>
            <a:lvl1pPr>
              <a:defRPr sz="6000">
                <a:latin typeface="Arial"/>
                <a:cs typeface="Arial"/>
              </a:defRPr>
            </a:lvl1pPr>
          </a:lstStyle>
          <a:p>
            <a:pPr>
              <a:defRPr/>
            </a:pPr>
            <a:r>
              <a:rPr lang="de-DE"/>
              <a:t>Mastertitelformat bearbeiten</a:t>
            </a:r>
            <a:endParaRPr/>
          </a:p>
        </p:txBody>
      </p:sp>
      <p:sp>
        <p:nvSpPr>
          <p:cNvPr id="3" name="Textplatzhalter 2"/>
          <p:cNvSpPr>
            <a:spLocks noGrp="1"/>
          </p:cNvSpPr>
          <p:nvPr>
            <p:ph type="body" idx="1"/>
          </p:nvPr>
        </p:nvSpPr>
        <p:spPr bwMode="auto">
          <a:xfrm>
            <a:off x="831850" y="4589463"/>
            <a:ext cx="10515600" cy="1500187"/>
          </a:xfrm>
          <a:prstGeom prst="rect">
            <a:avLst/>
          </a:prstGeom>
        </p:spPr>
        <p:txBody>
          <a:bodyPr/>
          <a:lstStyle>
            <a:lvl1pPr marL="0" indent="0">
              <a:buNone/>
              <a:defRPr sz="2400">
                <a:solidFill>
                  <a:schemeClr val="tx1">
                    <a:tint val="75000"/>
                  </a:schemeClr>
                </a:solidFill>
                <a:latin typeface="Arial"/>
                <a:cs typeface="Aria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de-DE"/>
              <a:t>Mastertextformat bearbeiten</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type="twoObj" preserve="1" userDrawn="1">
  <p:cSld name="Zwei Inhalte">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8200" y="365125"/>
            <a:ext cx="10515600" cy="1325563"/>
          </a:xfrm>
          <a:prstGeom prst="rect">
            <a:avLst/>
          </a:prstGeom>
        </p:spPr>
        <p:txBody>
          <a:bodyPr/>
          <a:lstStyle>
            <a:lvl1pPr>
              <a:defRPr>
                <a:latin typeface="Arial"/>
                <a:cs typeface="Arial"/>
              </a:defRPr>
            </a:lvl1pPr>
          </a:lstStyle>
          <a:p>
            <a:pPr>
              <a:defRPr/>
            </a:pPr>
            <a:r>
              <a:rPr lang="de-DE"/>
              <a:t>Mastertitelformat bearbeiten</a:t>
            </a:r>
            <a:endParaRPr/>
          </a:p>
        </p:txBody>
      </p:sp>
      <p:sp>
        <p:nvSpPr>
          <p:cNvPr id="3" name="Inhaltsplatzhalter 2"/>
          <p:cNvSpPr>
            <a:spLocks noGrp="1"/>
          </p:cNvSpPr>
          <p:nvPr>
            <p:ph sz="half" idx="1"/>
          </p:nvPr>
        </p:nvSpPr>
        <p:spPr bwMode="auto">
          <a:xfrm>
            <a:off x="838200" y="1825625"/>
            <a:ext cx="5181600" cy="4351338"/>
          </a:xfrm>
          <a:prstGeom prst="rect">
            <a:avLst/>
          </a:prstGeom>
        </p:spPr>
        <p:txBody>
          <a:bodyPr/>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4" name="Inhaltsplatzhalter 3"/>
          <p:cNvSpPr>
            <a:spLocks noGrp="1"/>
          </p:cNvSpPr>
          <p:nvPr>
            <p:ph sz="half" idx="2"/>
          </p:nvPr>
        </p:nvSpPr>
        <p:spPr bwMode="auto">
          <a:xfrm>
            <a:off x="6172200" y="1825625"/>
            <a:ext cx="5181600" cy="4351338"/>
          </a:xfrm>
          <a:prstGeom prst="rect">
            <a:avLst/>
          </a:prstGeom>
        </p:spPr>
        <p:txBody>
          <a:bodyPr/>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titleOnly" preserve="1" userDrawn="1">
  <p:cSld name="Nur Titel">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8200" y="365125"/>
            <a:ext cx="10515600" cy="1325563"/>
          </a:xfrm>
          <a:prstGeom prst="rect">
            <a:avLst/>
          </a:prstGeom>
        </p:spPr>
        <p:txBody>
          <a:bodyPr/>
          <a:lstStyle>
            <a:lvl1pPr>
              <a:defRPr>
                <a:latin typeface="Arial"/>
                <a:cs typeface="Arial"/>
              </a:defRPr>
            </a:lvl1pPr>
          </a:lstStyle>
          <a:p>
            <a:pPr>
              <a:defRPr/>
            </a:pPr>
            <a:r>
              <a:rPr lang="de-DE"/>
              <a:t>Mastertitelformat bearbeiten</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blank" preserve="1" userDrawn="1">
  <p:cSld name="Leer">
    <p:spTree>
      <p:nvGrpSpPr>
        <p:cNvPr id="1" name=""/>
        <p:cNvGrpSpPr/>
        <p:nvPr/>
      </p:nvGrpSpPr>
      <p:grpSpPr bwMode="auto">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6.png"/><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svg"/><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pic>
        <p:nvPicPr>
          <p:cNvPr id="7" name="Grafik 6" descr="Ein Pinselstrich"/>
          <p:cNvPicPr>
            <a:picLocks noChangeAspect="1"/>
          </p:cNvPicPr>
          <p:nvPr userDrawn="1"/>
        </p:nvPicPr>
        <p:blipFill>
          <a:blip r:embed="rId8">
            <a:extLst>
              <a:ext uri="{96DAC541-7B7A-43D3-8B79-37D633B846F1}">
                <asvg:svgBlip xmlns:asvg="http://schemas.microsoft.com/office/drawing/2016/SVG/main" r:embed="rId9"/>
              </a:ext>
            </a:extLst>
          </a:blip>
          <a:stretch/>
        </p:blipFill>
        <p:spPr bwMode="auto">
          <a:xfrm>
            <a:off x="4137197" y="6088478"/>
            <a:ext cx="3590234" cy="944310"/>
          </a:xfrm>
          <a:prstGeom prst="rect">
            <a:avLst/>
          </a:prstGeom>
        </p:spPr>
      </p:pic>
      <p:sp>
        <p:nvSpPr>
          <p:cNvPr id="8" name="Slide Number Placeholder 5"/>
          <p:cNvSpPr txBox="1"/>
          <p:nvPr userDrawn="1"/>
        </p:nvSpPr>
        <p:spPr bwMode="auto">
          <a:xfrm>
            <a:off x="4498462" y="6466152"/>
            <a:ext cx="2212789" cy="188964"/>
          </a:xfrm>
          <a:prstGeom prst="rect">
            <a:avLst/>
          </a:prstGeom>
          <a:grpFill/>
        </p:spPr>
        <p:txBody>
          <a:bodyPr vert="horz" lIns="91440" tIns="45720" rIns="91440" bIns="45720" rtlCol="0" anchor="ctr"/>
          <a:lstStyle>
            <a:defPPr>
              <a:defRPr lang="en-US"/>
            </a:defPPr>
            <a:lvl1pPr marL="0" algn="r" defTabSz="457200">
              <a:defRPr sz="1100">
                <a:solidFill>
                  <a:srgbClr val="8C98C5"/>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defRPr/>
            </a:pPr>
            <a:r>
              <a:rPr lang="de-DE" sz="600" b="0">
                <a:solidFill>
                  <a:schemeClr val="bg1"/>
                </a:solidFill>
                <a:latin typeface="Arial"/>
                <a:ea typeface="Calibri"/>
                <a:cs typeface="Arial"/>
              </a:rPr>
              <a:t>www.politischebildung.schule.bayern.de</a:t>
            </a:r>
            <a:endParaRPr sz="1050"/>
          </a:p>
        </p:txBody>
      </p:sp>
      <p:pic>
        <p:nvPicPr>
          <p:cNvPr id="9" name="Grafik 8" descr="Ein Pinselstrich"/>
          <p:cNvPicPr>
            <a:picLocks noChangeAspect="1"/>
          </p:cNvPicPr>
          <p:nvPr userDrawn="1"/>
        </p:nvPicPr>
        <p:blipFill>
          <a:blip r:embed="rId10">
            <a:extLst>
              <a:ext uri="{96DAC541-7B7A-43D3-8B79-37D633B846F1}">
                <asvg:svgBlip xmlns:asvg="http://schemas.microsoft.com/office/drawing/2016/SVG/main" r:embed="rId11"/>
              </a:ext>
            </a:extLst>
          </a:blip>
          <a:stretch/>
        </p:blipFill>
        <p:spPr bwMode="auto">
          <a:xfrm>
            <a:off x="338983" y="6281628"/>
            <a:ext cx="4244335" cy="466878"/>
          </a:xfrm>
          <a:prstGeom prst="rect">
            <a:avLst/>
          </a:prstGeom>
        </p:spPr>
      </p:pic>
      <p:pic>
        <p:nvPicPr>
          <p:cNvPr id="10" name="Grafik 9" descr="Ein Pinselstrich"/>
          <p:cNvPicPr>
            <a:picLocks noChangeAspect="1"/>
          </p:cNvPicPr>
          <p:nvPr userDrawn="1"/>
        </p:nvPicPr>
        <p:blipFill>
          <a:blip r:embed="rId12"/>
          <a:stretch/>
        </p:blipFill>
        <p:spPr bwMode="auto">
          <a:xfrm>
            <a:off x="6940684" y="6327194"/>
            <a:ext cx="4912333" cy="466878"/>
          </a:xfrm>
          <a:prstGeom prst="rect">
            <a:avLst/>
          </a:prstGeom>
        </p:spPr>
      </p:pic>
      <p:pic>
        <p:nvPicPr>
          <p:cNvPr id="3" name="Grafik 2"/>
          <p:cNvPicPr>
            <a:picLocks noChangeAspect="1"/>
          </p:cNvPicPr>
          <p:nvPr userDrawn="1"/>
        </p:nvPicPr>
        <p:blipFill>
          <a:blip r:embed="rId13"/>
          <a:stretch/>
        </p:blipFill>
        <p:spPr bwMode="auto">
          <a:xfrm>
            <a:off x="231918" y="6358056"/>
            <a:ext cx="390450" cy="39045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xStyles>
    <p:titleStyle>
      <a:lvl1pPr algn="l" defTabSz="914400">
        <a:lnSpc>
          <a:spcPct val="90000"/>
        </a:lnSpc>
        <a:spcBef>
          <a:spcPts val="0"/>
        </a:spcBef>
        <a:buNone/>
        <a:defRPr sz="4400">
          <a:solidFill>
            <a:schemeClr val="tx1"/>
          </a:solidFill>
          <a:latin typeface="+mj-lt"/>
          <a:ea typeface="+mj-ea"/>
          <a:cs typeface="+mj-cs"/>
        </a:defRPr>
      </a:lvl1pPr>
    </p:titleStyle>
    <p:body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11.jpeg"/><Relationship Id="rId4" Type="http://schemas.openxmlformats.org/officeDocument/2006/relationships/hyperlink" Target="https://www.ardmediathek.de/video/kontrovers/debatte-um-die-wehrpflicht/br/Y3JpZDovL2JyLmRlL3ZpZGVvLzc2NGQxNTY4LThhYzgtNGZjNC1hMTczLTBjNjA1OTMzMmY5M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svg"/></Relationships>
</file>

<file path=ppt/slides/_rels/slide7.xml.rels><?xml version="1.0" encoding="UTF-8" standalone="yes"?>
<Relationships xmlns="http://schemas.openxmlformats.org/package/2006/relationships"><Relationship Id="rId3" Type="http://schemas.openxmlformats.org/officeDocument/2006/relationships/hyperlink" Target="https://creativecommons.org/licenses/by/3.0/"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creativecommons.org/publicdomain/zero/1.0/deed.en"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5" name="Grafik 4"/>
          <p:cNvPicPr>
            <a:picLocks noChangeAspect="1"/>
          </p:cNvPicPr>
          <p:nvPr/>
        </p:nvPicPr>
        <p:blipFill>
          <a:blip r:embed="rId3"/>
          <a:stretch/>
        </p:blipFill>
        <p:spPr bwMode="auto">
          <a:xfrm>
            <a:off x="1203726" y="1242204"/>
            <a:ext cx="9784548" cy="415328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FE06AC7D-12C1-4B62-A6CC-AB596ADC53F5}"/>
              </a:ext>
            </a:extLst>
          </p:cNvPr>
          <p:cNvPicPr>
            <a:picLocks noChangeAspect="1"/>
          </p:cNvPicPr>
          <p:nvPr/>
        </p:nvPicPr>
        <p:blipFill rotWithShape="1">
          <a:blip r:embed="rId2">
            <a:extLst>
              <a:ext uri="{28A0092B-C50C-407E-A947-70E740481C1C}">
                <a14:useLocalDpi xmlns:a14="http://schemas.microsoft.com/office/drawing/2010/main" val="0"/>
              </a:ext>
            </a:extLst>
          </a:blip>
          <a:srcRect t="11300"/>
          <a:stretch/>
        </p:blipFill>
        <p:spPr>
          <a:xfrm>
            <a:off x="1080209" y="550416"/>
            <a:ext cx="10016878" cy="5728137"/>
          </a:xfrm>
          <a:prstGeom prst="rect">
            <a:avLst/>
          </a:prstGeom>
        </p:spPr>
      </p:pic>
      <p:sp>
        <p:nvSpPr>
          <p:cNvPr id="2" name="Titel 1">
            <a:extLst>
              <a:ext uri="{FF2B5EF4-FFF2-40B4-BE49-F238E27FC236}">
                <a16:creationId xmlns:a16="http://schemas.microsoft.com/office/drawing/2014/main" id="{2D911614-099C-D0AA-07DD-BCD4540BDEB9}"/>
              </a:ext>
            </a:extLst>
          </p:cNvPr>
          <p:cNvSpPr>
            <a:spLocks noGrp="1"/>
          </p:cNvSpPr>
          <p:nvPr>
            <p:ph type="title"/>
          </p:nvPr>
        </p:nvSpPr>
        <p:spPr>
          <a:xfrm>
            <a:off x="838199" y="275198"/>
            <a:ext cx="10515600" cy="1325563"/>
          </a:xfrm>
        </p:spPr>
        <p:txBody>
          <a:bodyPr/>
          <a:lstStyle/>
          <a:p>
            <a:pPr algn="ctr"/>
            <a:br>
              <a:rPr lang="de-DE" sz="3600" dirty="0"/>
            </a:br>
            <a:r>
              <a:rPr lang="de-DE" sz="3600" dirty="0"/>
              <a:t>Wehrpflicht oder Dienstpflicht? (Art. 12a GG)</a:t>
            </a:r>
          </a:p>
        </p:txBody>
      </p:sp>
    </p:spTree>
    <p:extLst>
      <p:ext uri="{BB962C8B-B14F-4D97-AF65-F5344CB8AC3E}">
        <p14:creationId xmlns:p14="http://schemas.microsoft.com/office/powerpoint/2010/main" val="3873227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A0BBA0-16C2-DB96-301C-CB3598DA4ED4}"/>
              </a:ext>
            </a:extLst>
          </p:cNvPr>
          <p:cNvSpPr>
            <a:spLocks noGrp="1"/>
          </p:cNvSpPr>
          <p:nvPr>
            <p:ph type="title"/>
          </p:nvPr>
        </p:nvSpPr>
        <p:spPr>
          <a:xfrm>
            <a:off x="941032" y="630315"/>
            <a:ext cx="10406417" cy="4190260"/>
          </a:xfrm>
        </p:spPr>
        <p:txBody>
          <a:bodyPr/>
          <a:lstStyle/>
          <a:p>
            <a:pPr>
              <a:lnSpc>
                <a:spcPct val="150000"/>
              </a:lnSpc>
            </a:pPr>
            <a:r>
              <a:rPr lang="de-DE" sz="2400" b="1" dirty="0"/>
              <a:t>Auszug aus Artikel 12a des Grundgesetzes:</a:t>
            </a:r>
            <a:br>
              <a:rPr lang="de-DE" sz="2400" dirty="0"/>
            </a:br>
            <a:r>
              <a:rPr lang="de-DE" sz="2400" dirty="0"/>
              <a:t>(1) Männer können vom vollendeten achtzehnten Lebensjahr an zum Dienst in den Streitkräften, im Bundesgrenzschutz oder in einem Zivilschutzverband verpflichtet werden.</a:t>
            </a:r>
            <a:br>
              <a:rPr lang="de-DE" sz="2400" dirty="0"/>
            </a:br>
            <a:r>
              <a:rPr lang="de-DE" sz="2400" dirty="0"/>
              <a:t>(2) Wer aus Gewissensgründen den Kriegsdienst mit der Waffe verweigert, kann zu einem Ersatzdienst verpflichtet werden. Die Dauer des Ersatzdienstes darf die Dauer des Wehrdienstes nicht übersteigen. (…)</a:t>
            </a:r>
          </a:p>
        </p:txBody>
      </p:sp>
      <p:sp>
        <p:nvSpPr>
          <p:cNvPr id="4" name="Rechteck 3">
            <a:extLst>
              <a:ext uri="{FF2B5EF4-FFF2-40B4-BE49-F238E27FC236}">
                <a16:creationId xmlns:a16="http://schemas.microsoft.com/office/drawing/2014/main" id="{2624A497-0499-41B8-A9D8-186A2EF7CA4E}"/>
              </a:ext>
            </a:extLst>
          </p:cNvPr>
          <p:cNvSpPr/>
          <p:nvPr/>
        </p:nvSpPr>
        <p:spPr>
          <a:xfrm>
            <a:off x="727969" y="630315"/>
            <a:ext cx="10619480" cy="5597370"/>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594855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5585E-EA2A-F42F-7C77-6EE547E4E201}"/>
            </a:ext>
          </a:extLst>
        </p:cNvPr>
        <p:cNvGrpSpPr/>
        <p:nvPr/>
      </p:nvGrpSpPr>
      <p:grpSpPr>
        <a:xfrm>
          <a:off x="0" y="0"/>
          <a:ext cx="0" cy="0"/>
          <a:chOff x="0" y="0"/>
          <a:chExt cx="0" cy="0"/>
        </a:xfrm>
      </p:grpSpPr>
      <p:pic>
        <p:nvPicPr>
          <p:cNvPr id="4" name="Grafik 3" descr="Ein Bild, das Electric Blue (Farbe), Reihe, Design enthält.&#10;&#10;Automatisch generierte Beschreibung">
            <a:extLst>
              <a:ext uri="{FF2B5EF4-FFF2-40B4-BE49-F238E27FC236}">
                <a16:creationId xmlns:a16="http://schemas.microsoft.com/office/drawing/2014/main" id="{8BBE07B9-B88A-8C3B-5620-048B8D7556C3}"/>
              </a:ext>
            </a:extLst>
          </p:cNvPr>
          <p:cNvPicPr>
            <a:picLocks noChangeAspect="1"/>
          </p:cNvPicPr>
          <p:nvPr/>
        </p:nvPicPr>
        <p:blipFill rotWithShape="1">
          <a:blip r:embed="rId2">
            <a:extLst>
              <a:ext uri="{28A0092B-C50C-407E-A947-70E740481C1C}">
                <a14:useLocalDpi xmlns:a14="http://schemas.microsoft.com/office/drawing/2010/main" val="0"/>
              </a:ext>
            </a:extLst>
          </a:blip>
          <a:srcRect t="4258" b="5558"/>
          <a:stretch/>
        </p:blipFill>
        <p:spPr>
          <a:xfrm>
            <a:off x="1426343" y="668642"/>
            <a:ext cx="9182472" cy="5520715"/>
          </a:xfrm>
          <a:prstGeom prst="rect">
            <a:avLst/>
          </a:prstGeom>
        </p:spPr>
      </p:pic>
    </p:spTree>
    <p:extLst>
      <p:ext uri="{BB962C8B-B14F-4D97-AF65-F5344CB8AC3E}">
        <p14:creationId xmlns:p14="http://schemas.microsoft.com/office/powerpoint/2010/main" val="7782867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0ED8D-9850-8240-227C-4F62FCBA356E}"/>
            </a:ext>
          </a:extLst>
        </p:cNvPr>
        <p:cNvGrpSpPr/>
        <p:nvPr/>
      </p:nvGrpSpPr>
      <p:grpSpPr>
        <a:xfrm>
          <a:off x="0" y="0"/>
          <a:ext cx="0" cy="0"/>
          <a:chOff x="0" y="0"/>
          <a:chExt cx="0" cy="0"/>
        </a:xfrm>
      </p:grpSpPr>
      <p:sp>
        <p:nvSpPr>
          <p:cNvPr id="8" name="Rechteck 7">
            <a:extLst>
              <a:ext uri="{FF2B5EF4-FFF2-40B4-BE49-F238E27FC236}">
                <a16:creationId xmlns:a16="http://schemas.microsoft.com/office/drawing/2014/main" id="{A0D80F2C-4BCE-4150-920A-677E618BACDE}"/>
              </a:ext>
            </a:extLst>
          </p:cNvPr>
          <p:cNvSpPr/>
          <p:nvPr/>
        </p:nvSpPr>
        <p:spPr>
          <a:xfrm>
            <a:off x="923278" y="568171"/>
            <a:ext cx="10253708" cy="5699464"/>
          </a:xfrm>
          <a:prstGeom prst="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96CB7EAB-4AFB-6F9B-CDEC-A31E512FD0DB}"/>
              </a:ext>
            </a:extLst>
          </p:cNvPr>
          <p:cNvSpPr>
            <a:spLocks noGrp="1"/>
          </p:cNvSpPr>
          <p:nvPr>
            <p:ph type="title"/>
          </p:nvPr>
        </p:nvSpPr>
        <p:spPr>
          <a:xfrm>
            <a:off x="1977091" y="1150016"/>
            <a:ext cx="4852413" cy="4350058"/>
          </a:xfrm>
        </p:spPr>
        <p:txBody>
          <a:bodyPr/>
          <a:lstStyle/>
          <a:p>
            <a:r>
              <a:rPr lang="de-DE" sz="2400" dirty="0"/>
              <a:t>Im Folgenden sehen Sie einen kurzen Film zur Wehr- und Dienstpflicht in Schweden und Deutschland.</a:t>
            </a:r>
            <a:br>
              <a:rPr lang="de-DE" sz="2400" dirty="0"/>
            </a:br>
            <a:br>
              <a:rPr lang="de-DE" sz="2400" dirty="0"/>
            </a:br>
            <a:r>
              <a:rPr lang="de-DE" sz="2400" dirty="0"/>
              <a:t>Notieren Sie sich in Stichpunkten Antworten auf die folgenden Fragen:</a:t>
            </a:r>
            <a:br>
              <a:rPr lang="de-DE" sz="2400" dirty="0"/>
            </a:br>
            <a:br>
              <a:rPr lang="de-DE" sz="2400" dirty="0"/>
            </a:br>
            <a:r>
              <a:rPr lang="de-DE" sz="2400" dirty="0"/>
              <a:t>1. Welche Form der Wehrpflicht gibt es in Schweden?</a:t>
            </a:r>
            <a:br>
              <a:rPr lang="de-DE" sz="2400" dirty="0"/>
            </a:br>
            <a:r>
              <a:rPr lang="de-DE" sz="2400" dirty="0"/>
              <a:t>2. Welche zwei Alternativen werden in Deutschland diskutiert?</a:t>
            </a:r>
          </a:p>
        </p:txBody>
      </p:sp>
      <p:pic>
        <p:nvPicPr>
          <p:cNvPr id="5" name="Grafik 4">
            <a:extLst>
              <a:ext uri="{FF2B5EF4-FFF2-40B4-BE49-F238E27FC236}">
                <a16:creationId xmlns:a16="http://schemas.microsoft.com/office/drawing/2014/main" id="{295D44B4-0F1B-4201-91D0-ECEBACCB445C}"/>
              </a:ext>
            </a:extLst>
          </p:cNvPr>
          <p:cNvPicPr>
            <a:picLocks noChangeAspect="1"/>
          </p:cNvPicPr>
          <p:nvPr/>
        </p:nvPicPr>
        <p:blipFill>
          <a:blip r:embed="rId3" cstate="print">
            <a:duotone>
              <a:prstClr val="black"/>
              <a:srgbClr val="7030A0">
                <a:tint val="45000"/>
                <a:satMod val="400000"/>
              </a:srgbClr>
            </a:duotone>
            <a:extLst>
              <a:ext uri="{28A0092B-C50C-407E-A947-70E740481C1C}">
                <a14:useLocalDpi xmlns:a14="http://schemas.microsoft.com/office/drawing/2010/main" val="0"/>
              </a:ext>
            </a:extLst>
          </a:blip>
          <a:stretch>
            <a:fillRect/>
          </a:stretch>
        </p:blipFill>
        <p:spPr>
          <a:xfrm>
            <a:off x="608834" y="508961"/>
            <a:ext cx="1282110" cy="1282110"/>
          </a:xfrm>
          <a:prstGeom prst="rect">
            <a:avLst/>
          </a:prstGeom>
        </p:spPr>
      </p:pic>
      <p:pic>
        <p:nvPicPr>
          <p:cNvPr id="7" name="Grafik 6">
            <a:hlinkClick r:id="rId4"/>
            <a:extLst>
              <a:ext uri="{FF2B5EF4-FFF2-40B4-BE49-F238E27FC236}">
                <a16:creationId xmlns:a16="http://schemas.microsoft.com/office/drawing/2014/main" id="{75871B80-D4F7-43C5-BBE9-B656F0E9EB80}"/>
              </a:ext>
            </a:extLst>
          </p:cNvPr>
          <p:cNvPicPr>
            <a:picLocks noChangeAspect="1"/>
          </p:cNvPicPr>
          <p:nvPr/>
        </p:nvPicPr>
        <p:blipFill>
          <a:blip r:embed="rId5" cstate="print">
            <a:duotone>
              <a:prstClr val="black"/>
              <a:srgbClr val="7030A0">
                <a:tint val="45000"/>
                <a:satMod val="400000"/>
              </a:srgbClr>
            </a:duotone>
            <a:extLst>
              <a:ext uri="{28A0092B-C50C-407E-A947-70E740481C1C}">
                <a14:useLocalDpi xmlns:a14="http://schemas.microsoft.com/office/drawing/2010/main" val="0"/>
              </a:ext>
            </a:extLst>
          </a:blip>
          <a:stretch>
            <a:fillRect/>
          </a:stretch>
        </p:blipFill>
        <p:spPr>
          <a:xfrm>
            <a:off x="6986726" y="1496787"/>
            <a:ext cx="3864426" cy="3864426"/>
          </a:xfrm>
          <a:prstGeom prst="rect">
            <a:avLst/>
          </a:prstGeom>
        </p:spPr>
      </p:pic>
    </p:spTree>
    <p:extLst>
      <p:ext uri="{BB962C8B-B14F-4D97-AF65-F5344CB8AC3E}">
        <p14:creationId xmlns:p14="http://schemas.microsoft.com/office/powerpoint/2010/main" val="1541009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7D5F30C7-E071-1B0B-51AF-3D5BB924BAA4}"/>
              </a:ext>
            </a:extLst>
          </p:cNvPr>
          <p:cNvSpPr txBox="1"/>
          <p:nvPr/>
        </p:nvSpPr>
        <p:spPr>
          <a:xfrm>
            <a:off x="692148" y="3198666"/>
            <a:ext cx="2477180" cy="1384995"/>
          </a:xfrm>
          <a:prstGeom prst="rect">
            <a:avLst/>
          </a:prstGeom>
          <a:noFill/>
        </p:spPr>
        <p:txBody>
          <a:bodyPr wrap="square" rtlCol="0">
            <a:spAutoFit/>
          </a:bodyPr>
          <a:lstStyle/>
          <a:p>
            <a:r>
              <a:rPr lang="de-DE" sz="2800" dirty="0">
                <a:latin typeface="Arial" panose="020B0604020202020204" pitchFamily="34" charset="0"/>
                <a:cs typeface="Arial" panose="020B0604020202020204" pitchFamily="34" charset="0"/>
              </a:rPr>
              <a:t>Wehrdienst für alle für ein Jahr?</a:t>
            </a:r>
          </a:p>
        </p:txBody>
      </p:sp>
      <p:sp>
        <p:nvSpPr>
          <p:cNvPr id="6" name="Textfeld 5">
            <a:extLst>
              <a:ext uri="{FF2B5EF4-FFF2-40B4-BE49-F238E27FC236}">
                <a16:creationId xmlns:a16="http://schemas.microsoft.com/office/drawing/2014/main" id="{74EA824C-9775-5290-FCA2-3ED4F055DEEE}"/>
              </a:ext>
            </a:extLst>
          </p:cNvPr>
          <p:cNvSpPr txBox="1"/>
          <p:nvPr/>
        </p:nvSpPr>
        <p:spPr>
          <a:xfrm>
            <a:off x="8793311" y="3215892"/>
            <a:ext cx="2477180" cy="1384995"/>
          </a:xfrm>
          <a:prstGeom prst="rect">
            <a:avLst/>
          </a:prstGeom>
          <a:noFill/>
        </p:spPr>
        <p:txBody>
          <a:bodyPr wrap="square" rtlCol="0">
            <a:spAutoFit/>
          </a:bodyPr>
          <a:lstStyle/>
          <a:p>
            <a:pPr algn="r"/>
            <a:r>
              <a:rPr lang="de-DE" sz="2800" dirty="0">
                <a:latin typeface="Arial" panose="020B0604020202020204" pitchFamily="34" charset="0"/>
                <a:cs typeface="Arial" panose="020B0604020202020204" pitchFamily="34" charset="0"/>
              </a:rPr>
              <a:t>Dienstpflicht für alle für ein Jahr?</a:t>
            </a:r>
          </a:p>
        </p:txBody>
      </p:sp>
      <p:sp>
        <p:nvSpPr>
          <p:cNvPr id="9" name="Pfeil: nach links und rechts 8">
            <a:extLst>
              <a:ext uri="{FF2B5EF4-FFF2-40B4-BE49-F238E27FC236}">
                <a16:creationId xmlns:a16="http://schemas.microsoft.com/office/drawing/2014/main" id="{85DFD8AD-F2ED-4BEE-8855-DE3A1EFC4F45}"/>
              </a:ext>
            </a:extLst>
          </p:cNvPr>
          <p:cNvSpPr/>
          <p:nvPr/>
        </p:nvSpPr>
        <p:spPr>
          <a:xfrm>
            <a:off x="1590665" y="1939592"/>
            <a:ext cx="8538280" cy="1027245"/>
          </a:xfrm>
          <a:prstGeom prst="leftRightArrow">
            <a:avLst>
              <a:gd name="adj1" fmla="val 55622"/>
              <a:gd name="adj2" fmla="val 50000"/>
            </a:avLst>
          </a:prstGeom>
          <a:solidFill>
            <a:srgbClr val="662483"/>
          </a:solidFill>
          <a:ln>
            <a:solidFill>
              <a:srgbClr val="662483"/>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latin typeface="Arial" panose="020B0604020202020204" pitchFamily="34" charset="0"/>
              <a:cs typeface="Arial" panose="020B0604020202020204" pitchFamily="34" charset="0"/>
            </a:endParaRPr>
          </a:p>
        </p:txBody>
      </p:sp>
      <p:pic>
        <p:nvPicPr>
          <p:cNvPr id="10" name="Grafik 9" descr="Schuhabdrücke mit einfarbiger Füllung">
            <a:extLst>
              <a:ext uri="{FF2B5EF4-FFF2-40B4-BE49-F238E27FC236}">
                <a16:creationId xmlns:a16="http://schemas.microsoft.com/office/drawing/2014/main" id="{FC3D29B9-3EF1-45CB-A527-CA4A3F1DA68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7007167" y="2234350"/>
            <a:ext cx="457200" cy="457200"/>
          </a:xfrm>
          <a:prstGeom prst="rect">
            <a:avLst/>
          </a:prstGeom>
        </p:spPr>
      </p:pic>
      <p:pic>
        <p:nvPicPr>
          <p:cNvPr id="11" name="Grafik 10" descr="Schuhabdrücke mit einfarbiger Füllung">
            <a:extLst>
              <a:ext uri="{FF2B5EF4-FFF2-40B4-BE49-F238E27FC236}">
                <a16:creationId xmlns:a16="http://schemas.microsoft.com/office/drawing/2014/main" id="{DE0E0EFD-9C75-4E3C-916B-AB542EFCA49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7730135" y="2234351"/>
            <a:ext cx="457200" cy="457200"/>
          </a:xfrm>
          <a:prstGeom prst="rect">
            <a:avLst/>
          </a:prstGeom>
        </p:spPr>
      </p:pic>
      <p:pic>
        <p:nvPicPr>
          <p:cNvPr id="12" name="Grafik 11" descr="Schuhabdrücke mit einfarbiger Füllung">
            <a:extLst>
              <a:ext uri="{FF2B5EF4-FFF2-40B4-BE49-F238E27FC236}">
                <a16:creationId xmlns:a16="http://schemas.microsoft.com/office/drawing/2014/main" id="{D6500C26-0A60-4F5D-ADAC-CF93A97FDDA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8387127" y="2234350"/>
            <a:ext cx="457200" cy="457200"/>
          </a:xfrm>
          <a:prstGeom prst="rect">
            <a:avLst/>
          </a:prstGeom>
        </p:spPr>
      </p:pic>
      <p:pic>
        <p:nvPicPr>
          <p:cNvPr id="13" name="Grafik 12" descr="Schuhabdrücke mit einfarbiger Füllung">
            <a:extLst>
              <a:ext uri="{FF2B5EF4-FFF2-40B4-BE49-F238E27FC236}">
                <a16:creationId xmlns:a16="http://schemas.microsoft.com/office/drawing/2014/main" id="{9D7C9D04-B6CA-4210-8313-7F32EDAFDB0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9069384" y="2234350"/>
            <a:ext cx="457200" cy="457200"/>
          </a:xfrm>
          <a:prstGeom prst="rect">
            <a:avLst/>
          </a:prstGeom>
        </p:spPr>
      </p:pic>
      <p:pic>
        <p:nvPicPr>
          <p:cNvPr id="14" name="Grafik 13" descr="Schuhabdrücke mit einfarbiger Füllung">
            <a:extLst>
              <a:ext uri="{FF2B5EF4-FFF2-40B4-BE49-F238E27FC236}">
                <a16:creationId xmlns:a16="http://schemas.microsoft.com/office/drawing/2014/main" id="{E91E0AAE-F1BA-42B2-A513-EE5453500D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6200000">
            <a:off x="2246584" y="2233113"/>
            <a:ext cx="457200" cy="457200"/>
          </a:xfrm>
          <a:prstGeom prst="rect">
            <a:avLst/>
          </a:prstGeom>
        </p:spPr>
      </p:pic>
      <p:pic>
        <p:nvPicPr>
          <p:cNvPr id="15" name="Grafik 14" descr="Schuhabdrücke mit einfarbiger Füllung">
            <a:extLst>
              <a:ext uri="{FF2B5EF4-FFF2-40B4-BE49-F238E27FC236}">
                <a16:creationId xmlns:a16="http://schemas.microsoft.com/office/drawing/2014/main" id="{3730B42B-BAFB-4CA3-A3E1-54190F546C5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6200000">
            <a:off x="2866388" y="2233113"/>
            <a:ext cx="457200" cy="457200"/>
          </a:xfrm>
          <a:prstGeom prst="rect">
            <a:avLst/>
          </a:prstGeom>
        </p:spPr>
      </p:pic>
      <p:pic>
        <p:nvPicPr>
          <p:cNvPr id="16" name="Grafik 15" descr="Schuhabdrücke mit einfarbiger Füllung">
            <a:extLst>
              <a:ext uri="{FF2B5EF4-FFF2-40B4-BE49-F238E27FC236}">
                <a16:creationId xmlns:a16="http://schemas.microsoft.com/office/drawing/2014/main" id="{F5ED0FAA-D958-405F-901C-00154D2E0BC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6200000">
            <a:off x="3493236" y="2233112"/>
            <a:ext cx="457200" cy="457200"/>
          </a:xfrm>
          <a:prstGeom prst="rect">
            <a:avLst/>
          </a:prstGeom>
        </p:spPr>
      </p:pic>
      <p:pic>
        <p:nvPicPr>
          <p:cNvPr id="17" name="Grafik 16" descr="Schuhabdrücke mit einfarbiger Füllung">
            <a:extLst>
              <a:ext uri="{FF2B5EF4-FFF2-40B4-BE49-F238E27FC236}">
                <a16:creationId xmlns:a16="http://schemas.microsoft.com/office/drawing/2014/main" id="{70D57F7E-F861-4819-802B-47E77DA7321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a:off x="4145349" y="2233112"/>
            <a:ext cx="457200" cy="457200"/>
          </a:xfrm>
          <a:prstGeom prst="rect">
            <a:avLst/>
          </a:prstGeom>
        </p:spPr>
      </p:pic>
      <p:pic>
        <p:nvPicPr>
          <p:cNvPr id="18" name="Grafik 17" descr="Schuhabdrücke mit einfarbiger Füllung">
            <a:extLst>
              <a:ext uri="{FF2B5EF4-FFF2-40B4-BE49-F238E27FC236}">
                <a16:creationId xmlns:a16="http://schemas.microsoft.com/office/drawing/2014/main" id="{A33ACB91-83D8-4E7C-B987-FF02CCF158F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5622048" y="2225922"/>
            <a:ext cx="457200" cy="457200"/>
          </a:xfrm>
          <a:prstGeom prst="rect">
            <a:avLst/>
          </a:prstGeom>
        </p:spPr>
      </p:pic>
      <p:pic>
        <p:nvPicPr>
          <p:cNvPr id="19" name="Grafik 18" descr="Schuhabdrücke mit einfarbiger Füllung">
            <a:extLst>
              <a:ext uri="{FF2B5EF4-FFF2-40B4-BE49-F238E27FC236}">
                <a16:creationId xmlns:a16="http://schemas.microsoft.com/office/drawing/2014/main" id="{84613D46-08CB-4E8C-B7C5-FF9092FA96C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0800000">
            <a:off x="959556" y="2233112"/>
            <a:ext cx="457200" cy="457200"/>
          </a:xfrm>
          <a:prstGeom prst="rect">
            <a:avLst/>
          </a:prstGeom>
        </p:spPr>
      </p:pic>
      <p:pic>
        <p:nvPicPr>
          <p:cNvPr id="20" name="Grafik 19" descr="Schuhabdrücke mit einfarbiger Füllung">
            <a:extLst>
              <a:ext uri="{FF2B5EF4-FFF2-40B4-BE49-F238E27FC236}">
                <a16:creationId xmlns:a16="http://schemas.microsoft.com/office/drawing/2014/main" id="{10AD977E-28A4-4655-81DE-016CD48FB44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0800000">
            <a:off x="10478702" y="2201906"/>
            <a:ext cx="457200" cy="457200"/>
          </a:xfrm>
          <a:prstGeom prst="rect">
            <a:avLst/>
          </a:prstGeom>
        </p:spPr>
      </p:pic>
      <p:sp>
        <p:nvSpPr>
          <p:cNvPr id="21" name="Textfeld 20">
            <a:extLst>
              <a:ext uri="{FF2B5EF4-FFF2-40B4-BE49-F238E27FC236}">
                <a16:creationId xmlns:a16="http://schemas.microsoft.com/office/drawing/2014/main" id="{87E071C7-DD59-489B-A394-B1F8452DEF3C}"/>
              </a:ext>
            </a:extLst>
          </p:cNvPr>
          <p:cNvSpPr txBox="1"/>
          <p:nvPr/>
        </p:nvSpPr>
        <p:spPr>
          <a:xfrm>
            <a:off x="3493233" y="617526"/>
            <a:ext cx="4762999" cy="646331"/>
          </a:xfrm>
          <a:prstGeom prst="rect">
            <a:avLst/>
          </a:prstGeom>
          <a:noFill/>
        </p:spPr>
        <p:txBody>
          <a:bodyPr wrap="square" rtlCol="0">
            <a:spAutoFit/>
          </a:bodyPr>
          <a:lstStyle/>
          <a:p>
            <a:pPr algn="ctr"/>
            <a:r>
              <a:rPr lang="de-DE" sz="3600" b="1" dirty="0">
                <a:latin typeface="Arial" panose="020B0604020202020204" pitchFamily="34" charset="0"/>
                <a:cs typeface="Arial" panose="020B0604020202020204" pitchFamily="34" charset="0"/>
              </a:rPr>
              <a:t>Positionslinie</a:t>
            </a:r>
          </a:p>
        </p:txBody>
      </p:sp>
    </p:spTree>
    <p:extLst>
      <p:ext uri="{BB962C8B-B14F-4D97-AF65-F5344CB8AC3E}">
        <p14:creationId xmlns:p14="http://schemas.microsoft.com/office/powerpoint/2010/main" val="2501742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838200" y="618326"/>
            <a:ext cx="10515600" cy="1325563"/>
          </a:xfrm>
        </p:spPr>
        <p:txBody>
          <a:bodyPr/>
          <a:lstStyle/>
          <a:p>
            <a:pPr>
              <a:defRPr/>
            </a:pPr>
            <a:r>
              <a:rPr lang="de-DE" sz="2400" dirty="0">
                <a:latin typeface="Arial"/>
                <a:cs typeface="Arial"/>
              </a:rPr>
              <a:t>Bildquellen</a:t>
            </a:r>
            <a:endParaRPr dirty="0"/>
          </a:p>
        </p:txBody>
      </p:sp>
      <p:sp>
        <p:nvSpPr>
          <p:cNvPr id="4" name="Textfeld 3"/>
          <p:cNvSpPr txBox="1"/>
          <p:nvPr/>
        </p:nvSpPr>
        <p:spPr bwMode="auto">
          <a:xfrm>
            <a:off x="838200" y="1046097"/>
            <a:ext cx="10219441" cy="1015663"/>
          </a:xfrm>
          <a:prstGeom prst="rect">
            <a:avLst/>
          </a:prstGeom>
          <a:noFill/>
        </p:spPr>
        <p:txBody>
          <a:bodyPr wrap="square" rtlCol="0">
            <a:spAutoFit/>
          </a:bodyPr>
          <a:lstStyle/>
          <a:p>
            <a:pPr>
              <a:defRPr/>
            </a:pPr>
            <a:r>
              <a:rPr lang="de-DE" sz="1400" dirty="0">
                <a:latin typeface="Arial"/>
                <a:cs typeface="Arial"/>
              </a:rPr>
              <a:t>Folie 2 Moritz </a:t>
            </a:r>
            <a:r>
              <a:rPr lang="de-DE" sz="1400" dirty="0" err="1">
                <a:latin typeface="Arial"/>
                <a:cs typeface="Arial"/>
              </a:rPr>
              <a:t>Wickendorf</a:t>
            </a:r>
            <a:r>
              <a:rPr lang="de-DE" sz="1400" dirty="0">
                <a:latin typeface="Arial"/>
                <a:cs typeface="Arial"/>
              </a:rPr>
              <a:t>/G. </a:t>
            </a:r>
            <a:r>
              <a:rPr lang="de-DE" sz="1400" dirty="0" err="1">
                <a:latin typeface="Arial"/>
                <a:cs typeface="Arial"/>
              </a:rPr>
              <a:t>Czekalla</a:t>
            </a:r>
            <a:r>
              <a:rPr lang="de-DE" sz="1400" dirty="0">
                <a:latin typeface="Arial"/>
                <a:cs typeface="Arial"/>
              </a:rPr>
              <a:t> Bundeswehr Reichstag Dem Deutschen Volke, </a:t>
            </a:r>
            <a:r>
              <a:rPr lang="de-DE" sz="1400" dirty="0">
                <a:latin typeface="Arial"/>
                <a:cs typeface="Arial"/>
                <a:hlinkClick r:id="rId3"/>
              </a:rPr>
              <a:t>CC BY 3.0</a:t>
            </a:r>
            <a:r>
              <a:rPr lang="de-DE" sz="1400" dirty="0">
                <a:latin typeface="Arial"/>
                <a:cs typeface="Arial"/>
              </a:rPr>
              <a:t>, 28.12.2024</a:t>
            </a:r>
          </a:p>
          <a:p>
            <a:pPr>
              <a:defRPr/>
            </a:pPr>
            <a:r>
              <a:rPr lang="de-DE" sz="1400" dirty="0">
                <a:latin typeface="Arial" panose="020B0604020202020204" pitchFamily="34" charset="0"/>
                <a:cs typeface="Arial" panose="020B0604020202020204" pitchFamily="34" charset="0"/>
              </a:rPr>
              <a:t>Folie 4 </a:t>
            </a:r>
            <a:r>
              <a:rPr lang="de-DE" sz="1400" dirty="0" err="1">
                <a:latin typeface="Arial" panose="020B0604020202020204" pitchFamily="34" charset="0"/>
                <a:cs typeface="Arial" panose="020B0604020202020204" pitchFamily="34" charset="0"/>
              </a:rPr>
              <a:t>Jurta</a:t>
            </a:r>
            <a:r>
              <a:rPr lang="de-DE" sz="1400" dirty="0">
                <a:latin typeface="Arial" panose="020B0604020202020204" pitchFamily="34" charset="0"/>
                <a:cs typeface="Arial" panose="020B0604020202020204" pitchFamily="34" charset="0"/>
              </a:rPr>
              <a:t>, CC0, via Wikimedia Commons, </a:t>
            </a:r>
            <a:r>
              <a:rPr lang="en-US" sz="1400" dirty="0">
                <a:latin typeface="Arial" panose="020B0604020202020204" pitchFamily="34" charset="0"/>
                <a:cs typeface="Arial" panose="020B0604020202020204" pitchFamily="34" charset="0"/>
              </a:rPr>
              <a:t>Flag of NATO and </a:t>
            </a:r>
            <a:r>
              <a:rPr lang="en-US" sz="1400" dirty="0" err="1">
                <a:latin typeface="Arial" panose="020B0604020202020204" pitchFamily="34" charset="0"/>
                <a:cs typeface="Arial" panose="020B0604020202020204" pitchFamily="34" charset="0"/>
              </a:rPr>
              <a:t>Ukraine.svg</a:t>
            </a:r>
            <a:r>
              <a:rPr lang="en-US" sz="1400" dirty="0">
                <a:latin typeface="Arial" panose="020B0604020202020204" pitchFamily="34" charset="0"/>
                <a:cs typeface="Arial" panose="020B0604020202020204" pitchFamily="34" charset="0"/>
              </a:rPr>
              <a:t> via Wikimedia Commons, </a:t>
            </a:r>
            <a:r>
              <a:rPr lang="en-US" sz="1400" dirty="0">
                <a:latin typeface="Arial" panose="020B0604020202020204" pitchFamily="34" charset="0"/>
                <a:cs typeface="Arial" panose="020B0604020202020204" pitchFamily="34" charset="0"/>
                <a:hlinkClick r:id="rId4"/>
              </a:rPr>
              <a:t>CC0 1.0</a:t>
            </a:r>
            <a:r>
              <a:rPr lang="en-US" sz="1400" dirty="0">
                <a:latin typeface="Arial" panose="020B0604020202020204" pitchFamily="34" charset="0"/>
                <a:cs typeface="Arial" panose="020B0604020202020204" pitchFamily="34" charset="0"/>
              </a:rPr>
              <a:t>, 28.12.2024</a:t>
            </a:r>
            <a:endParaRPr lang="de-DE" sz="1400" dirty="0">
              <a:latin typeface="Arial" panose="020B0604020202020204" pitchFamily="34" charset="0"/>
              <a:cs typeface="Arial" panose="020B0604020202020204" pitchFamily="34" charset="0"/>
            </a:endParaRPr>
          </a:p>
          <a:p>
            <a:pPr>
              <a:defRPr/>
            </a:pPr>
            <a:r>
              <a:rPr lang="de-DE" sz="1400" dirty="0">
                <a:latin typeface="Arial" panose="020B0604020202020204" pitchFamily="34" charset="0"/>
                <a:cs typeface="Arial" panose="020B0604020202020204" pitchFamily="34" charset="0"/>
              </a:rPr>
              <a:t>Folie 5 Stift </a:t>
            </a:r>
            <a:r>
              <a:rPr lang="de-DE" sz="1400" dirty="0" err="1">
                <a:latin typeface="Arial" panose="020B0604020202020204" pitchFamily="34" charset="0"/>
                <a:cs typeface="Arial" panose="020B0604020202020204" pitchFamily="34" charset="0"/>
              </a:rPr>
              <a:t>public</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domain</a:t>
            </a:r>
            <a:r>
              <a:rPr lang="de-DE" sz="1400" dirty="0">
                <a:latin typeface="Arial" panose="020B0604020202020204" pitchFamily="34" charset="0"/>
                <a:cs typeface="Arial" panose="020B0604020202020204" pitchFamily="34" charset="0"/>
              </a:rPr>
              <a:t>, Bild Mediendatei ©istockphoto.com/Marko </a:t>
            </a:r>
            <a:r>
              <a:rPr lang="de-DE" sz="1400" dirty="0" err="1">
                <a:latin typeface="Arial" panose="020B0604020202020204" pitchFamily="34" charset="0"/>
                <a:cs typeface="Arial" panose="020B0604020202020204" pitchFamily="34" charset="0"/>
              </a:rPr>
              <a:t>Babii</a:t>
            </a:r>
            <a:endParaRPr lang="de-DE" sz="1400" dirty="0">
              <a:latin typeface="Arial"/>
              <a:cs typeface="Arial"/>
            </a:endParaRPr>
          </a:p>
          <a:p>
            <a:pPr>
              <a:defRPr/>
            </a:pPr>
            <a:endParaRPr dirty="0"/>
          </a:p>
        </p:txBody>
      </p:sp>
      <p:sp>
        <p:nvSpPr>
          <p:cNvPr id="5" name="Titel 1"/>
          <p:cNvSpPr txBox="1"/>
          <p:nvPr/>
        </p:nvSpPr>
        <p:spPr bwMode="auto">
          <a:xfrm>
            <a:off x="838200" y="4412756"/>
            <a:ext cx="10515600" cy="474600"/>
          </a:xfrm>
          <a:prstGeom prst="rect">
            <a:avLst/>
          </a:prstGeom>
        </p:spPr>
        <p:txBody>
          <a:bodyPr/>
          <a:lstStyle>
            <a:lvl1pPr algn="l" defTabSz="914400">
              <a:lnSpc>
                <a:spcPct val="90000"/>
              </a:lnSpc>
              <a:spcBef>
                <a:spcPts val="0"/>
              </a:spcBef>
              <a:buNone/>
              <a:defRPr sz="4400">
                <a:solidFill>
                  <a:schemeClr val="tx1"/>
                </a:solidFill>
                <a:latin typeface="+mj-lt"/>
                <a:ea typeface="+mj-ea"/>
                <a:cs typeface="+mj-cs"/>
              </a:defRPr>
            </a:lvl1pPr>
          </a:lstStyle>
          <a:p>
            <a:pPr>
              <a:defRPr/>
            </a:pP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5" name="Grafik 4"/>
          <p:cNvPicPr>
            <a:picLocks noChangeAspect="1"/>
          </p:cNvPicPr>
          <p:nvPr/>
        </p:nvPicPr>
        <p:blipFill>
          <a:blip r:embed="rId3"/>
          <a:stretch/>
        </p:blipFill>
        <p:spPr bwMode="auto">
          <a:xfrm>
            <a:off x="3392424" y="2371113"/>
            <a:ext cx="4593336" cy="1322324"/>
          </a:xfrm>
          <a:prstGeom prst="rect">
            <a:avLst/>
          </a:prstGeom>
        </p:spPr>
      </p:pic>
      <p:sp>
        <p:nvSpPr>
          <p:cNvPr id="6" name="Textfeld 5"/>
          <p:cNvSpPr txBox="1"/>
          <p:nvPr/>
        </p:nvSpPr>
        <p:spPr bwMode="auto">
          <a:xfrm>
            <a:off x="1280160" y="3949469"/>
            <a:ext cx="9500616" cy="369332"/>
          </a:xfrm>
          <a:prstGeom prst="rect">
            <a:avLst/>
          </a:prstGeom>
          <a:noFill/>
        </p:spPr>
        <p:txBody>
          <a:bodyPr wrap="square" rtlCol="0">
            <a:spAutoFit/>
          </a:bodyPr>
          <a:lstStyle/>
          <a:p>
            <a:pPr algn="ctr">
              <a:defRPr/>
            </a:pPr>
            <a:r>
              <a:rPr lang="de-DE">
                <a:latin typeface="Arial"/>
                <a:cs typeface="Arial"/>
              </a:rPr>
              <a:t>Dieses Material wurde im Arbeitskreis Politische Bildung erstellt. </a:t>
            </a:r>
            <a:endParaRPr/>
          </a:p>
        </p:txBody>
      </p:sp>
    </p:spTree>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255</Words>
  <Application>Microsoft Office PowerPoint</Application>
  <DocSecurity>0</DocSecurity>
  <PresentationFormat>Breitbild</PresentationFormat>
  <Paragraphs>16</Paragraphs>
  <Slides>8</Slides>
  <Notes>4</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8</vt:i4>
      </vt:variant>
    </vt:vector>
  </HeadingPairs>
  <TitlesOfParts>
    <vt:vector size="12" baseType="lpstr">
      <vt:lpstr>Arial</vt:lpstr>
      <vt:lpstr>Calibri</vt:lpstr>
      <vt:lpstr>Calibri Light</vt:lpstr>
      <vt:lpstr>Office</vt:lpstr>
      <vt:lpstr>PowerPoint-Präsentation</vt:lpstr>
      <vt:lpstr> Wehrpflicht oder Dienstpflicht? (Art. 12a GG)</vt:lpstr>
      <vt:lpstr>Auszug aus Artikel 12a des Grundgesetzes: (1) Männer können vom vollendeten achtzehnten Lebensjahr an zum Dienst in den Streitkräften, im Bundesgrenzschutz oder in einem Zivilschutzverband verpflichtet werden. (2) Wer aus Gewissensgründen den Kriegsdienst mit der Waffe verweigert, kann zu einem Ersatzdienst verpflichtet werden. Die Dauer des Ersatzdienstes darf die Dauer des Wehrdienstes nicht übersteigen. (…)</vt:lpstr>
      <vt:lpstr>PowerPoint-Präsentation</vt:lpstr>
      <vt:lpstr>Im Folgenden sehen Sie einen kurzen Film zur Wehr- und Dienstpflicht in Schweden und Deutschland.  Notieren Sie sich in Stichpunkten Antworten auf die folgenden Fragen:  1. Welche Form der Wehrpflicht gibt es in Schweden? 2. Welche zwei Alternativen werden in Deutschland diskutiert?</vt:lpstr>
      <vt:lpstr>PowerPoint-Präsentation</vt:lpstr>
      <vt:lpstr>Bildquellen</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ISB München</dc:creator>
  <cp:keywords/>
  <dc:description/>
  <cp:lastModifiedBy>Weber, Alexandra</cp:lastModifiedBy>
  <cp:revision>19</cp:revision>
  <dcterms:created xsi:type="dcterms:W3CDTF">2024-06-12T15:52:19Z</dcterms:created>
  <dcterms:modified xsi:type="dcterms:W3CDTF">2025-06-25T09:59:04Z</dcterms:modified>
  <cp:category/>
  <dc:identifier/>
  <cp:contentStatus/>
  <dc:language/>
  <cp:version/>
</cp:coreProperties>
</file>