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80" r:id="rId4"/>
    <p:sldId id="352" r:id="rId5"/>
    <p:sldId id="275" r:id="rId6"/>
    <p:sldId id="333" r:id="rId7"/>
    <p:sldId id="340" r:id="rId8"/>
    <p:sldId id="335" r:id="rId9"/>
    <p:sldId id="342" r:id="rId10"/>
    <p:sldId id="336" r:id="rId11"/>
    <p:sldId id="353" r:id="rId12"/>
    <p:sldId id="341" r:id="rId13"/>
    <p:sldId id="354" r:id="rId14"/>
    <p:sldId id="337" r:id="rId15"/>
    <p:sldId id="355" r:id="rId16"/>
    <p:sldId id="338" r:id="rId17"/>
    <p:sldId id="356" r:id="rId18"/>
    <p:sldId id="339" r:id="rId19"/>
    <p:sldId id="357" r:id="rId20"/>
    <p:sldId id="351" r:id="rId21"/>
    <p:sldId id="273" r:id="rId22"/>
    <p:sldId id="274" r:id="rId2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8E3E9052-1CA7-4D17-9786-23B64FEE8EE8}">
          <p14:sldIdLst>
            <p14:sldId id="256"/>
            <p14:sldId id="257"/>
            <p14:sldId id="280"/>
            <p14:sldId id="352"/>
            <p14:sldId id="275"/>
            <p14:sldId id="333"/>
            <p14:sldId id="340"/>
            <p14:sldId id="335"/>
            <p14:sldId id="342"/>
          </p14:sldIdLst>
        </p14:section>
        <p14:section name="Beispiel 1" id="{F861078A-BA20-4411-8C09-38E001B2739A}">
          <p14:sldIdLst>
            <p14:sldId id="336"/>
            <p14:sldId id="353"/>
          </p14:sldIdLst>
        </p14:section>
        <p14:section name="Beispiel 2" id="{E839C4FF-D0FC-49BF-A2AE-7DCA33BEDE57}">
          <p14:sldIdLst>
            <p14:sldId id="341"/>
            <p14:sldId id="354"/>
          </p14:sldIdLst>
        </p14:section>
        <p14:section name="Beispiel 3" id="{2BA5B000-FB2B-4317-A92A-2802AEDE3510}">
          <p14:sldIdLst>
            <p14:sldId id="337"/>
            <p14:sldId id="355"/>
          </p14:sldIdLst>
        </p14:section>
        <p14:section name="Beispiel 4" id="{4A17905F-BAB4-40B2-A523-330AD90C3422}">
          <p14:sldIdLst>
            <p14:sldId id="338"/>
            <p14:sldId id="356"/>
          </p14:sldIdLst>
        </p14:section>
        <p14:section name="Beispiel 5" id="{92EE998C-B510-40B6-99BD-891F18A022D3}">
          <p14:sldIdLst>
            <p14:sldId id="339"/>
            <p14:sldId id="357"/>
          </p14:sldIdLst>
        </p14:section>
        <p14:section name="Abschnitt ohne Titel" id="{F1930A1F-92E3-4994-A7DC-FDF4E0C17C6D}">
          <p14:sldIdLst>
            <p14:sldId id="351"/>
            <p14:sldId id="273"/>
            <p14:sldId id="27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2483"/>
    <a:srgbClr val="E61873"/>
    <a:srgbClr val="FFFFFF"/>
    <a:srgbClr val="CE9CE4"/>
    <a:srgbClr val="BA75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17" autoAdjust="0"/>
    <p:restoredTop sz="86182" autoAdjust="0"/>
  </p:normalViewPr>
  <p:slideViewPr>
    <p:cSldViewPr snapToGrid="0">
      <p:cViewPr varScale="1">
        <p:scale>
          <a:sx n="95" d="100"/>
          <a:sy n="95" d="100"/>
        </p:scale>
        <p:origin x="1284" y="66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4457B9-9A4E-43CD-A30F-225ABDA39837}" type="datetimeFigureOut">
              <a:rPr lang="de-DE" smtClean="0"/>
              <a:t>25.02.2025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23A1A0-E829-41CA-B8E2-45E0A51C128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7085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23A1A0-E829-41CA-B8E2-45E0A51C128C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75115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Erst linken Teil der Folie problematisieren:</a:t>
            </a:r>
          </a:p>
          <a:p>
            <a:r>
              <a:rPr lang="de-DE" dirty="0"/>
              <a:t>Ist es wirklich gerecht alle gleich zu behandeln?</a:t>
            </a:r>
          </a:p>
          <a:p>
            <a:endParaRPr lang="de-DE" dirty="0"/>
          </a:p>
          <a:p>
            <a:r>
              <a:rPr lang="de-DE" dirty="0"/>
              <a:t>Wie könnten wir es gerecht lösen?</a:t>
            </a:r>
          </a:p>
          <a:p>
            <a:r>
              <a:rPr lang="de-DE" dirty="0"/>
              <a:t>Rechten Teil einfliegen lassen: &gt; Jeden die Hilfe zukommen lassen, die er benötigt, um gleich Chancen zu haben..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23A1A0-E829-41CA-B8E2-45E0A51C128C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83561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Wesen des Gleichheitsgrundsatzes:  Gleiches Gleich – Ungleiches Ungleich.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23A1A0-E829-41CA-B8E2-45E0A51C128C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88348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23A1A0-E829-41CA-B8E2-45E0A51C128C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84886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23A1A0-E829-41CA-B8E2-45E0A51C128C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5862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23A1A0-E829-41CA-B8E2-45E0A51C128C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88921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23A1A0-E829-41CA-B8E2-45E0A51C128C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5532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2382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29AFAA-9BBE-47EE-BC62-46FF2FF09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B652B30-99BE-477D-859B-7E833BDECF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3A791FF-ABFC-42B0-890B-000BBA4C8B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5091C5-ED85-481D-827A-0F8B76C05C06}" type="datetimeFigureOut">
              <a:rPr lang="de-DE" smtClean="0"/>
              <a:t>25.02.2025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62929F7-1BA9-4B28-B4CA-BB1F70B87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0E23B97-D320-4598-B2FE-753F17C89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EE1BBA-F88F-4D44-8D8D-8BC0C6D210A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8547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575306-EFD4-4D54-AF33-1632B8273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D5D1008-A0C8-4790-972A-2B2A6ECDF5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736914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F934D2-AAFC-4114-9CDC-3828731EE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62A0235-45BC-440E-AAF4-723CC0A542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736CD9D-B741-44C8-8E35-1BC3D57C31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333335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8427AC-9839-4219-9A0F-73207DE99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120899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1243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.sv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Ein Pinselstrich">
            <a:extLst>
              <a:ext uri="{FF2B5EF4-FFF2-40B4-BE49-F238E27FC236}">
                <a16:creationId xmlns:a16="http://schemas.microsoft.com/office/drawing/2014/main" id="{7008F972-9B76-4015-868C-BBE8F604C2D6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/>
        </p:blipFill>
        <p:spPr bwMode="auto">
          <a:xfrm>
            <a:off x="4137197" y="6088478"/>
            <a:ext cx="3590234" cy="944310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B1F0C98-E287-4848-A344-09F890479653}"/>
              </a:ext>
            </a:extLst>
          </p:cNvPr>
          <p:cNvSpPr txBox="1"/>
          <p:nvPr userDrawn="1"/>
        </p:nvSpPr>
        <p:spPr bwMode="auto">
          <a:xfrm>
            <a:off x="4498462" y="6466152"/>
            <a:ext cx="2212789" cy="188964"/>
          </a:xfrm>
          <a:prstGeom prst="rect">
            <a:avLst/>
          </a:prstGeom>
          <a:grp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>
              <a:defRPr sz="1100">
                <a:solidFill>
                  <a:srgbClr val="8C98C5"/>
                </a:solidFill>
                <a:latin typeface="+mn-lt"/>
                <a:ea typeface="+mn-ea"/>
                <a:cs typeface="+mn-cs"/>
              </a:defRPr>
            </a:lvl1pPr>
            <a:lvl2pPr marL="4572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600" b="0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www.politischebildung.schule.bayern.de</a:t>
            </a:r>
            <a:endParaRPr sz="1050" dirty="0"/>
          </a:p>
        </p:txBody>
      </p:sp>
      <p:pic>
        <p:nvPicPr>
          <p:cNvPr id="9" name="Grafik 8" descr="Ein Pinselstrich">
            <a:extLst>
              <a:ext uri="{FF2B5EF4-FFF2-40B4-BE49-F238E27FC236}">
                <a16:creationId xmlns:a16="http://schemas.microsoft.com/office/drawing/2014/main" id="{7FDA39BC-BE98-435A-BC33-E85D11D1275A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/>
        </p:blipFill>
        <p:spPr bwMode="auto">
          <a:xfrm>
            <a:off x="338983" y="6281628"/>
            <a:ext cx="4244335" cy="466878"/>
          </a:xfrm>
          <a:prstGeom prst="rect">
            <a:avLst/>
          </a:prstGeom>
        </p:spPr>
      </p:pic>
      <p:pic>
        <p:nvPicPr>
          <p:cNvPr id="10" name="Grafik 9" descr="Ein Pinselstrich">
            <a:extLst>
              <a:ext uri="{FF2B5EF4-FFF2-40B4-BE49-F238E27FC236}">
                <a16:creationId xmlns:a16="http://schemas.microsoft.com/office/drawing/2014/main" id="{0C2AAF5E-8FF3-4D66-8639-03C6929170D6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/>
        </p:blipFill>
        <p:spPr bwMode="auto">
          <a:xfrm>
            <a:off x="6940684" y="6327194"/>
            <a:ext cx="4912333" cy="466878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108CF5A1-5613-4C54-B25E-8A34897FCEB9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18" y="6358056"/>
            <a:ext cx="390450" cy="39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143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ayernportal.de/dokumente/leistung/141312744444?localize=false" TargetMode="External"/><Relationship Id="rId2" Type="http://schemas.openxmlformats.org/officeDocument/2006/relationships/hyperlink" Target="https://www.gesetze-bayern.de/Content/Document/BaySchO2016-33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ihk.de/pfalz/produktmarken/ausbildung/informationen-fuer-betriebe/waehrend-der-ausbildung/ausbildungs-arbeitszeit-1280020" TargetMode="External"/><Relationship Id="rId4" Type="http://schemas.openxmlformats.org/officeDocument/2006/relationships/hyperlink" Target="https://www.bundesregierung.de/breg-de/aktuelles/erhoehung-pflegebeitraege-2319616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C7469676-6126-4408-83BC-0E3E5F2BEE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726" y="1242204"/>
            <a:ext cx="9784548" cy="4153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6979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097C6437-06A5-FE8A-ABF6-454267F8E405}"/>
              </a:ext>
            </a:extLst>
          </p:cNvPr>
          <p:cNvSpPr txBox="1"/>
          <p:nvPr/>
        </p:nvSpPr>
        <p:spPr>
          <a:xfrm>
            <a:off x="706093" y="458231"/>
            <a:ext cx="103470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3600" dirty="0">
                <a:solidFill>
                  <a:srgbClr val="6624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Kindergeld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50E883E-236C-B4A5-3695-0B34555CF280}"/>
              </a:ext>
            </a:extLst>
          </p:cNvPr>
          <p:cNvSpPr txBox="1"/>
          <p:nvPr/>
        </p:nvSpPr>
        <p:spPr>
          <a:xfrm>
            <a:off x="706093" y="1156279"/>
            <a:ext cx="1091072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000" b="1" dirty="0">
                <a:solidFill>
                  <a:srgbClr val="6624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Beispiel</a:t>
            </a:r>
          </a:p>
          <a:p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Ben bekommt noch Kindergeld ausbezahlt, Luca nicht.</a:t>
            </a:r>
            <a:r>
              <a:rPr lang="de-DE" sz="2000" b="1" dirty="0">
                <a:solidFill>
                  <a:srgbClr val="6624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Luca versteht das nicht.  Sie sind doch beide 21 Jahre alt. </a:t>
            </a:r>
          </a:p>
          <a:p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Ben hat anschließend an seinen Schulbesuch ein Studium aufgenommen.</a:t>
            </a:r>
          </a:p>
          <a:p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Luca hat bereits mit 17 die Ausbildung als Verkäufer(-in) abgeschlossen und ist seitdem als gutverdienende Nachwuchsführungskraft beschäftigt. 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1A1A4B23-0EAA-F042-CDF4-476668F719D7}"/>
              </a:ext>
            </a:extLst>
          </p:cNvPr>
          <p:cNvSpPr txBox="1"/>
          <p:nvPr/>
        </p:nvSpPr>
        <p:spPr>
          <a:xfrm>
            <a:off x="1148221" y="4130961"/>
            <a:ext cx="3386109" cy="1631216"/>
          </a:xfrm>
          <a:prstGeom prst="rect">
            <a:avLst/>
          </a:prstGeom>
          <a:noFill/>
          <a:ln>
            <a:solidFill>
              <a:srgbClr val="662483"/>
            </a:solidFill>
            <a:prstDash val="lgDash"/>
          </a:ln>
        </p:spPr>
        <p:txBody>
          <a:bodyPr wrap="square">
            <a:spAutoFit/>
          </a:bodyPr>
          <a:lstStyle/>
          <a:p>
            <a:pPr algn="ctr"/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Grundsätzlich bekommen alle Kinder bis zum Alter von 18 Jahren Kindergeld.</a:t>
            </a:r>
          </a:p>
          <a:p>
            <a:pPr algn="ctr"/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BD2C88B3-C790-90AF-3B52-8B443DB1F720}"/>
              </a:ext>
            </a:extLst>
          </p:cNvPr>
          <p:cNvSpPr txBox="1"/>
          <p:nvPr/>
        </p:nvSpPr>
        <p:spPr>
          <a:xfrm>
            <a:off x="4756973" y="4130961"/>
            <a:ext cx="6296214" cy="1631216"/>
          </a:xfrm>
          <a:prstGeom prst="rect">
            <a:avLst/>
          </a:prstGeom>
          <a:noFill/>
          <a:ln>
            <a:solidFill>
              <a:srgbClr val="662483"/>
            </a:solidFill>
            <a:prstDash val="lgDash"/>
          </a:ln>
        </p:spPr>
        <p:txBody>
          <a:bodyPr wrap="square">
            <a:spAutoFit/>
          </a:bodyPr>
          <a:lstStyle/>
          <a:p>
            <a:pPr algn="ctr"/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„Kinder“ zwischen 18 Jahren bis 25 Jahre können weiterhin Kindergeld beantragen,  wenn sie in der ersten Ausbildung sind, </a:t>
            </a:r>
          </a:p>
          <a:p>
            <a:pPr algn="ctr"/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die zur Erlangung eines Berufs dient.</a:t>
            </a:r>
          </a:p>
          <a:p>
            <a:pPr algn="ctr"/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635F1BD4-314C-4546-631C-F0AEDD40A899}"/>
              </a:ext>
            </a:extLst>
          </p:cNvPr>
          <p:cNvSpPr txBox="1"/>
          <p:nvPr/>
        </p:nvSpPr>
        <p:spPr>
          <a:xfrm>
            <a:off x="925119" y="3429000"/>
            <a:ext cx="990904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2800" b="1" dirty="0">
                <a:solidFill>
                  <a:srgbClr val="E618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Diese gesetzliche Regelung steckt dahinter</a:t>
            </a:r>
            <a:endParaRPr lang="de-DE" sz="2800" dirty="0">
              <a:solidFill>
                <a:srgbClr val="E618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26018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B5B28517-ED19-6DA8-47A9-2F9353B7BAAF}"/>
              </a:ext>
            </a:extLst>
          </p:cNvPr>
          <p:cNvSpPr/>
          <p:nvPr/>
        </p:nvSpPr>
        <p:spPr>
          <a:xfrm>
            <a:off x="5332289" y="3143992"/>
            <a:ext cx="1413164" cy="5700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Oder</a:t>
            </a:r>
          </a:p>
        </p:txBody>
      </p:sp>
      <p:sp>
        <p:nvSpPr>
          <p:cNvPr id="5" name="Rechteck: abgerundete Ecken 4">
            <a:extLst>
              <a:ext uri="{FF2B5EF4-FFF2-40B4-BE49-F238E27FC236}">
                <a16:creationId xmlns:a16="http://schemas.microsoft.com/office/drawing/2014/main" id="{E6745B13-BD82-4105-A675-FA4CBFD27031}"/>
              </a:ext>
            </a:extLst>
          </p:cNvPr>
          <p:cNvSpPr/>
          <p:nvPr/>
        </p:nvSpPr>
        <p:spPr>
          <a:xfrm>
            <a:off x="743673" y="567713"/>
            <a:ext cx="4226560" cy="4898590"/>
          </a:xfrm>
          <a:prstGeom prst="roundRect">
            <a:avLst>
              <a:gd name="adj" fmla="val 11716"/>
            </a:avLst>
          </a:prstGeom>
          <a:solidFill>
            <a:srgbClr val="E71873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: abgerundete Ecken 23">
            <a:extLst>
              <a:ext uri="{FF2B5EF4-FFF2-40B4-BE49-F238E27FC236}">
                <a16:creationId xmlns:a16="http://schemas.microsoft.com/office/drawing/2014/main" id="{F3CD87EA-AB9C-47A5-9073-18EF3F1E8E6B}"/>
              </a:ext>
            </a:extLst>
          </p:cNvPr>
          <p:cNvSpPr/>
          <p:nvPr/>
        </p:nvSpPr>
        <p:spPr>
          <a:xfrm>
            <a:off x="1260725" y="4069664"/>
            <a:ext cx="3169920" cy="1028700"/>
          </a:xfrm>
          <a:custGeom>
            <a:avLst/>
            <a:gdLst>
              <a:gd name="connsiteX0" fmla="*/ 0 w 3169920"/>
              <a:gd name="connsiteY0" fmla="*/ 96214 h 1028700"/>
              <a:gd name="connsiteX1" fmla="*/ 96214 w 3169920"/>
              <a:gd name="connsiteY1" fmla="*/ 0 h 1028700"/>
              <a:gd name="connsiteX2" fmla="*/ 3073706 w 3169920"/>
              <a:gd name="connsiteY2" fmla="*/ 0 h 1028700"/>
              <a:gd name="connsiteX3" fmla="*/ 3169920 w 3169920"/>
              <a:gd name="connsiteY3" fmla="*/ 96214 h 1028700"/>
              <a:gd name="connsiteX4" fmla="*/ 3169920 w 3169920"/>
              <a:gd name="connsiteY4" fmla="*/ 932486 h 1028700"/>
              <a:gd name="connsiteX5" fmla="*/ 3073706 w 3169920"/>
              <a:gd name="connsiteY5" fmla="*/ 1028700 h 1028700"/>
              <a:gd name="connsiteX6" fmla="*/ 96214 w 3169920"/>
              <a:gd name="connsiteY6" fmla="*/ 1028700 h 1028700"/>
              <a:gd name="connsiteX7" fmla="*/ 0 w 3169920"/>
              <a:gd name="connsiteY7" fmla="*/ 932486 h 1028700"/>
              <a:gd name="connsiteX8" fmla="*/ 0 w 3169920"/>
              <a:gd name="connsiteY8" fmla="*/ 96214 h 1028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69920" h="1028700" fill="none" extrusionOk="0">
                <a:moveTo>
                  <a:pt x="0" y="96214"/>
                </a:moveTo>
                <a:cubicBezTo>
                  <a:pt x="6395" y="35305"/>
                  <a:pt x="33029" y="-2489"/>
                  <a:pt x="96214" y="0"/>
                </a:cubicBezTo>
                <a:cubicBezTo>
                  <a:pt x="1452692" y="18744"/>
                  <a:pt x="1653617" y="-35776"/>
                  <a:pt x="3073706" y="0"/>
                </a:cubicBezTo>
                <a:cubicBezTo>
                  <a:pt x="3131732" y="-946"/>
                  <a:pt x="3169839" y="41539"/>
                  <a:pt x="3169920" y="96214"/>
                </a:cubicBezTo>
                <a:cubicBezTo>
                  <a:pt x="3233188" y="352507"/>
                  <a:pt x="3135163" y="748612"/>
                  <a:pt x="3169920" y="932486"/>
                </a:cubicBezTo>
                <a:cubicBezTo>
                  <a:pt x="3170869" y="975930"/>
                  <a:pt x="3124489" y="1022838"/>
                  <a:pt x="3073706" y="1028700"/>
                </a:cubicBezTo>
                <a:cubicBezTo>
                  <a:pt x="1925567" y="977672"/>
                  <a:pt x="1050412" y="991621"/>
                  <a:pt x="96214" y="1028700"/>
                </a:cubicBezTo>
                <a:cubicBezTo>
                  <a:pt x="38744" y="1031825"/>
                  <a:pt x="1287" y="986320"/>
                  <a:pt x="0" y="932486"/>
                </a:cubicBezTo>
                <a:cubicBezTo>
                  <a:pt x="62731" y="538588"/>
                  <a:pt x="-72819" y="237973"/>
                  <a:pt x="0" y="96214"/>
                </a:cubicBezTo>
                <a:close/>
              </a:path>
              <a:path w="3169920" h="1028700" stroke="0" extrusionOk="0">
                <a:moveTo>
                  <a:pt x="0" y="96214"/>
                </a:moveTo>
                <a:cubicBezTo>
                  <a:pt x="-7492" y="40326"/>
                  <a:pt x="43087" y="-5174"/>
                  <a:pt x="96214" y="0"/>
                </a:cubicBezTo>
                <a:cubicBezTo>
                  <a:pt x="539035" y="-88310"/>
                  <a:pt x="2305405" y="-77351"/>
                  <a:pt x="3073706" y="0"/>
                </a:cubicBezTo>
                <a:cubicBezTo>
                  <a:pt x="3130414" y="945"/>
                  <a:pt x="3168278" y="44011"/>
                  <a:pt x="3169920" y="96214"/>
                </a:cubicBezTo>
                <a:cubicBezTo>
                  <a:pt x="3233704" y="256072"/>
                  <a:pt x="3233787" y="750810"/>
                  <a:pt x="3169920" y="932486"/>
                </a:cubicBezTo>
                <a:cubicBezTo>
                  <a:pt x="3166166" y="981560"/>
                  <a:pt x="3127250" y="1035098"/>
                  <a:pt x="3073706" y="1028700"/>
                </a:cubicBezTo>
                <a:cubicBezTo>
                  <a:pt x="2238503" y="1150099"/>
                  <a:pt x="1078130" y="1164245"/>
                  <a:pt x="96214" y="1028700"/>
                </a:cubicBezTo>
                <a:cubicBezTo>
                  <a:pt x="44679" y="1028310"/>
                  <a:pt x="724" y="994880"/>
                  <a:pt x="0" y="932486"/>
                </a:cubicBezTo>
                <a:cubicBezTo>
                  <a:pt x="30646" y="834005"/>
                  <a:pt x="-71593" y="451559"/>
                  <a:pt x="0" y="96214"/>
                </a:cubicBezTo>
                <a:close/>
              </a:path>
            </a:pathLst>
          </a:custGeom>
          <a:solidFill>
            <a:srgbClr val="E71873"/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xmlns="" sd="3794071524">
                  <a:prstGeom prst="roundRect">
                    <a:avLst>
                      <a:gd name="adj" fmla="val 9353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Ungerecht</a:t>
            </a:r>
          </a:p>
        </p:txBody>
      </p:sp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BC141E13-8F06-45A8-BC9F-98C85621FE12}"/>
              </a:ext>
            </a:extLst>
          </p:cNvPr>
          <p:cNvSpPr/>
          <p:nvPr/>
        </p:nvSpPr>
        <p:spPr>
          <a:xfrm>
            <a:off x="7121267" y="567713"/>
            <a:ext cx="4226560" cy="4898590"/>
          </a:xfrm>
          <a:prstGeom prst="roundRect">
            <a:avLst>
              <a:gd name="adj" fmla="val 9353"/>
            </a:avLst>
          </a:prstGeom>
          <a:solidFill>
            <a:srgbClr val="662483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: abgerundete Ecken 22">
            <a:extLst>
              <a:ext uri="{FF2B5EF4-FFF2-40B4-BE49-F238E27FC236}">
                <a16:creationId xmlns:a16="http://schemas.microsoft.com/office/drawing/2014/main" id="{D683C527-5E17-4DA7-A624-0D8AFCBF188F}"/>
              </a:ext>
            </a:extLst>
          </p:cNvPr>
          <p:cNvSpPr/>
          <p:nvPr/>
        </p:nvSpPr>
        <p:spPr>
          <a:xfrm>
            <a:off x="7710547" y="4069664"/>
            <a:ext cx="3048000" cy="1028700"/>
          </a:xfrm>
          <a:custGeom>
            <a:avLst/>
            <a:gdLst>
              <a:gd name="connsiteX0" fmla="*/ 0 w 3048000"/>
              <a:gd name="connsiteY0" fmla="*/ 96214 h 1028700"/>
              <a:gd name="connsiteX1" fmla="*/ 96214 w 3048000"/>
              <a:gd name="connsiteY1" fmla="*/ 0 h 1028700"/>
              <a:gd name="connsiteX2" fmla="*/ 2951786 w 3048000"/>
              <a:gd name="connsiteY2" fmla="*/ 0 h 1028700"/>
              <a:gd name="connsiteX3" fmla="*/ 3048000 w 3048000"/>
              <a:gd name="connsiteY3" fmla="*/ 96214 h 1028700"/>
              <a:gd name="connsiteX4" fmla="*/ 3048000 w 3048000"/>
              <a:gd name="connsiteY4" fmla="*/ 932486 h 1028700"/>
              <a:gd name="connsiteX5" fmla="*/ 2951786 w 3048000"/>
              <a:gd name="connsiteY5" fmla="*/ 1028700 h 1028700"/>
              <a:gd name="connsiteX6" fmla="*/ 96214 w 3048000"/>
              <a:gd name="connsiteY6" fmla="*/ 1028700 h 1028700"/>
              <a:gd name="connsiteX7" fmla="*/ 0 w 3048000"/>
              <a:gd name="connsiteY7" fmla="*/ 932486 h 1028700"/>
              <a:gd name="connsiteX8" fmla="*/ 0 w 3048000"/>
              <a:gd name="connsiteY8" fmla="*/ 96214 h 1028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48000" h="1028700" fill="none" extrusionOk="0">
                <a:moveTo>
                  <a:pt x="0" y="96214"/>
                </a:moveTo>
                <a:cubicBezTo>
                  <a:pt x="-278" y="52196"/>
                  <a:pt x="45134" y="-4152"/>
                  <a:pt x="96214" y="0"/>
                </a:cubicBezTo>
                <a:cubicBezTo>
                  <a:pt x="484134" y="29483"/>
                  <a:pt x="2501089" y="4220"/>
                  <a:pt x="2951786" y="0"/>
                </a:cubicBezTo>
                <a:cubicBezTo>
                  <a:pt x="3007354" y="916"/>
                  <a:pt x="3043121" y="49407"/>
                  <a:pt x="3048000" y="96214"/>
                </a:cubicBezTo>
                <a:cubicBezTo>
                  <a:pt x="3035524" y="214740"/>
                  <a:pt x="3119121" y="714264"/>
                  <a:pt x="3048000" y="932486"/>
                </a:cubicBezTo>
                <a:cubicBezTo>
                  <a:pt x="3054817" y="989293"/>
                  <a:pt x="3006356" y="1029989"/>
                  <a:pt x="2951786" y="1028700"/>
                </a:cubicBezTo>
                <a:cubicBezTo>
                  <a:pt x="1652022" y="1062828"/>
                  <a:pt x="1498619" y="905908"/>
                  <a:pt x="96214" y="1028700"/>
                </a:cubicBezTo>
                <a:cubicBezTo>
                  <a:pt x="42202" y="1030441"/>
                  <a:pt x="-1875" y="988749"/>
                  <a:pt x="0" y="932486"/>
                </a:cubicBezTo>
                <a:cubicBezTo>
                  <a:pt x="40685" y="824695"/>
                  <a:pt x="28142" y="199891"/>
                  <a:pt x="0" y="96214"/>
                </a:cubicBezTo>
                <a:close/>
              </a:path>
              <a:path w="3048000" h="1028700" stroke="0" extrusionOk="0">
                <a:moveTo>
                  <a:pt x="0" y="96214"/>
                </a:moveTo>
                <a:cubicBezTo>
                  <a:pt x="-1192" y="45105"/>
                  <a:pt x="51120" y="4346"/>
                  <a:pt x="96214" y="0"/>
                </a:cubicBezTo>
                <a:cubicBezTo>
                  <a:pt x="844797" y="-40312"/>
                  <a:pt x="2087636" y="-70188"/>
                  <a:pt x="2951786" y="0"/>
                </a:cubicBezTo>
                <a:cubicBezTo>
                  <a:pt x="3001172" y="-353"/>
                  <a:pt x="3052655" y="34039"/>
                  <a:pt x="3048000" y="96214"/>
                </a:cubicBezTo>
                <a:cubicBezTo>
                  <a:pt x="3063895" y="189431"/>
                  <a:pt x="3077515" y="790777"/>
                  <a:pt x="3048000" y="932486"/>
                </a:cubicBezTo>
                <a:cubicBezTo>
                  <a:pt x="3047763" y="988458"/>
                  <a:pt x="2999277" y="1028783"/>
                  <a:pt x="2951786" y="1028700"/>
                </a:cubicBezTo>
                <a:cubicBezTo>
                  <a:pt x="2174720" y="1046051"/>
                  <a:pt x="754298" y="1152046"/>
                  <a:pt x="96214" y="1028700"/>
                </a:cubicBezTo>
                <a:cubicBezTo>
                  <a:pt x="43337" y="1027602"/>
                  <a:pt x="5733" y="992784"/>
                  <a:pt x="0" y="932486"/>
                </a:cubicBezTo>
                <a:cubicBezTo>
                  <a:pt x="-25855" y="708490"/>
                  <a:pt x="-38243" y="416401"/>
                  <a:pt x="0" y="96214"/>
                </a:cubicBezTo>
                <a:close/>
              </a:path>
            </a:pathLst>
          </a:custGeom>
          <a:solidFill>
            <a:srgbClr val="662483"/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xmlns="" sd="2173784308">
                  <a:prstGeom prst="roundRect">
                    <a:avLst>
                      <a:gd name="adj" fmla="val 9353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Gerecht</a:t>
            </a:r>
          </a:p>
        </p:txBody>
      </p:sp>
      <p:pic>
        <p:nvPicPr>
          <p:cNvPr id="12" name="Grafik 11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6EB915CE-3D32-4314-B282-6D361B3660CF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3113"/>
                    </a14:imgEffect>
                    <a14:imgEffect>
                      <a14:saturation sat="179000"/>
                    </a14:imgEffect>
                    <a14:imgEffect>
                      <a14:brightnessContrast bright="-41000" contrast="-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63600">
            <a:off x="1470679" y="1007783"/>
            <a:ext cx="2955291" cy="2955291"/>
          </a:xfrm>
          <a:prstGeom prst="rect">
            <a:avLst/>
          </a:prstGeom>
        </p:spPr>
      </p:pic>
      <p:pic>
        <p:nvPicPr>
          <p:cNvPr id="13" name="Grafik 12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8EFD0043-B3B6-48B4-8E96-A94017CB19E3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3113"/>
                    </a14:imgEffect>
                    <a14:imgEffect>
                      <a14:saturation sat="179000"/>
                    </a14:imgEffect>
                    <a14:imgEffect>
                      <a14:brightnessContrast bright="-41000" contrast="-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687" y="849479"/>
            <a:ext cx="2955291" cy="2955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9044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097C6437-06A5-FE8A-ABF6-454267F8E405}"/>
              </a:ext>
            </a:extLst>
          </p:cNvPr>
          <p:cNvSpPr txBox="1"/>
          <p:nvPr/>
        </p:nvSpPr>
        <p:spPr>
          <a:xfrm>
            <a:off x="706093" y="458231"/>
            <a:ext cx="41351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600" dirty="0">
                <a:solidFill>
                  <a:srgbClr val="6624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Nachteilsausgleich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50E883E-236C-B4A5-3695-0B34555CF280}"/>
              </a:ext>
            </a:extLst>
          </p:cNvPr>
          <p:cNvSpPr txBox="1"/>
          <p:nvPr/>
        </p:nvSpPr>
        <p:spPr>
          <a:xfrm>
            <a:off x="794993" y="1349050"/>
            <a:ext cx="4667656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000" b="1" dirty="0">
                <a:solidFill>
                  <a:srgbClr val="6624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Beispiel</a:t>
            </a:r>
          </a:p>
          <a:p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Sie schreiben gerade einen  Leistungsnachweis im Fach Deutsch.</a:t>
            </a:r>
          </a:p>
          <a:p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Nach 45 Minuten ertönt der bekannte Satz der Lehrkraft: </a:t>
            </a:r>
          </a:p>
          <a:p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000" i="1" dirty="0">
                <a:latin typeface="Arial" panose="020B0604020202020204" pitchFamily="34" charset="0"/>
                <a:cs typeface="Arial" panose="020B0604020202020204" pitchFamily="34" charset="0"/>
              </a:rPr>
              <a:t>„Dann schreiben Sie Ihren letzten Satz zu Ende und legen </a:t>
            </a:r>
          </a:p>
          <a:p>
            <a:r>
              <a:rPr lang="de-DE" sz="2000" i="1" dirty="0">
                <a:latin typeface="Arial" panose="020B0604020202020204" pitchFamily="34" charset="0"/>
                <a:cs typeface="Arial" panose="020B0604020202020204" pitchFamily="34" charset="0"/>
              </a:rPr>
              <a:t>…. JETZT …. </a:t>
            </a:r>
          </a:p>
          <a:p>
            <a:r>
              <a:rPr lang="de-DE" sz="2000" i="1" dirty="0">
                <a:latin typeface="Arial" panose="020B0604020202020204" pitchFamily="34" charset="0"/>
                <a:cs typeface="Arial" panose="020B0604020202020204" pitchFamily="34" charset="0"/>
              </a:rPr>
              <a:t>Die Stifte weg!</a:t>
            </a:r>
          </a:p>
          <a:p>
            <a:endParaRPr lang="de-DE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000" i="1" dirty="0">
                <a:latin typeface="Arial" panose="020B0604020202020204" pitchFamily="34" charset="0"/>
                <a:cs typeface="Arial" panose="020B0604020202020204" pitchFamily="34" charset="0"/>
              </a:rPr>
              <a:t>Außer Sie Josef, </a:t>
            </a:r>
          </a:p>
          <a:p>
            <a:r>
              <a:rPr lang="de-DE" sz="2000" i="1" dirty="0">
                <a:latin typeface="Arial" panose="020B0604020202020204" pitchFamily="34" charset="0"/>
                <a:cs typeface="Arial" panose="020B0604020202020204" pitchFamily="34" charset="0"/>
              </a:rPr>
              <a:t>Sie haben noch 5 Minuten.“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2F7A2BEE-973F-B7DD-ACEC-8CC122E61973}"/>
              </a:ext>
            </a:extLst>
          </p:cNvPr>
          <p:cNvSpPr txBox="1"/>
          <p:nvPr/>
        </p:nvSpPr>
        <p:spPr>
          <a:xfrm>
            <a:off x="6474008" y="1313999"/>
            <a:ext cx="5563613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000" b="1" dirty="0">
                <a:solidFill>
                  <a:srgbClr val="E618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 steckt dahinter:</a:t>
            </a:r>
          </a:p>
          <a:p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Personen mit bestimmten </a:t>
            </a:r>
          </a:p>
          <a:p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attestierten Beeinträchtigungen </a:t>
            </a:r>
          </a:p>
          <a:p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(z.B. Legasthenie, Dyskalkulie), </a:t>
            </a:r>
          </a:p>
          <a:p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können auf Antragstellung einen Zeitzuschlag erhalten, zusätzliche Hilfsmittel benutzen, </a:t>
            </a:r>
          </a:p>
          <a:p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oder in Teilleistungen nicht bewertet werden.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2CF1BD49-5338-EBEC-1614-A9D3361A68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00" b="96667" l="10000" r="90000">
                        <a14:foregroundMark x1="16000" y1="96667" x2="16000" y2="96667"/>
                        <a14:foregroundMark x1="71167" y1="8500" x2="71167" y2="8500"/>
                        <a14:foregroundMark x1="71500" y1="6667" x2="71167" y2="35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58807" y="4163779"/>
            <a:ext cx="838200" cy="838200"/>
          </a:xfrm>
          <a:prstGeom prst="rect">
            <a:avLst/>
          </a:prstGeom>
        </p:spPr>
      </p:pic>
      <p:pic>
        <p:nvPicPr>
          <p:cNvPr id="13" name="Grafik 12" descr="Ein Bild, das Uhr, Kreis, Wanduhr, Design enthält.&#10;&#10;Automatisch generierte Beschreibung">
            <a:extLst>
              <a:ext uri="{FF2B5EF4-FFF2-40B4-BE49-F238E27FC236}">
                <a16:creationId xmlns:a16="http://schemas.microsoft.com/office/drawing/2014/main" id="{49319CD4-A451-8EC6-5293-2380077F22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9941" y="4264756"/>
            <a:ext cx="917269" cy="917269"/>
          </a:xfrm>
          <a:prstGeom prst="rect">
            <a:avLst/>
          </a:prstGeom>
        </p:spPr>
      </p:pic>
      <p:pic>
        <p:nvPicPr>
          <p:cNvPr id="16" name="Grafik 15" descr="Ein Bild, das Text, Buch, Allgemeine Versorgung enthält.&#10;&#10;Automatisch generierte Beschreibung">
            <a:extLst>
              <a:ext uri="{FF2B5EF4-FFF2-40B4-BE49-F238E27FC236}">
                <a16:creationId xmlns:a16="http://schemas.microsoft.com/office/drawing/2014/main" id="{6D79956C-EA1F-92E1-72E3-430E9EF1B9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3337" y="4055202"/>
            <a:ext cx="1790700" cy="1790700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949F3052-073D-4CBE-B4F2-E697A89BA16E}"/>
              </a:ext>
            </a:extLst>
          </p:cNvPr>
          <p:cNvSpPr/>
          <p:nvPr/>
        </p:nvSpPr>
        <p:spPr>
          <a:xfrm>
            <a:off x="6189785" y="1104562"/>
            <a:ext cx="5737608" cy="4741340"/>
          </a:xfrm>
          <a:prstGeom prst="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49184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B5B28517-ED19-6DA8-47A9-2F9353B7BAAF}"/>
              </a:ext>
            </a:extLst>
          </p:cNvPr>
          <p:cNvSpPr/>
          <p:nvPr/>
        </p:nvSpPr>
        <p:spPr>
          <a:xfrm>
            <a:off x="5332289" y="3143992"/>
            <a:ext cx="1413164" cy="5700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Oder</a:t>
            </a:r>
          </a:p>
        </p:txBody>
      </p:sp>
      <p:sp>
        <p:nvSpPr>
          <p:cNvPr id="5" name="Rechteck: abgerundete Ecken 4">
            <a:extLst>
              <a:ext uri="{FF2B5EF4-FFF2-40B4-BE49-F238E27FC236}">
                <a16:creationId xmlns:a16="http://schemas.microsoft.com/office/drawing/2014/main" id="{E6745B13-BD82-4105-A675-FA4CBFD27031}"/>
              </a:ext>
            </a:extLst>
          </p:cNvPr>
          <p:cNvSpPr/>
          <p:nvPr/>
        </p:nvSpPr>
        <p:spPr>
          <a:xfrm>
            <a:off x="743673" y="567713"/>
            <a:ext cx="4226560" cy="4898590"/>
          </a:xfrm>
          <a:prstGeom prst="roundRect">
            <a:avLst>
              <a:gd name="adj" fmla="val 11716"/>
            </a:avLst>
          </a:prstGeom>
          <a:solidFill>
            <a:srgbClr val="E71873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: abgerundete Ecken 23">
            <a:extLst>
              <a:ext uri="{FF2B5EF4-FFF2-40B4-BE49-F238E27FC236}">
                <a16:creationId xmlns:a16="http://schemas.microsoft.com/office/drawing/2014/main" id="{F3CD87EA-AB9C-47A5-9073-18EF3F1E8E6B}"/>
              </a:ext>
            </a:extLst>
          </p:cNvPr>
          <p:cNvSpPr/>
          <p:nvPr/>
        </p:nvSpPr>
        <p:spPr>
          <a:xfrm>
            <a:off x="1260725" y="4069664"/>
            <a:ext cx="3169920" cy="1028700"/>
          </a:xfrm>
          <a:custGeom>
            <a:avLst/>
            <a:gdLst>
              <a:gd name="connsiteX0" fmla="*/ 0 w 3169920"/>
              <a:gd name="connsiteY0" fmla="*/ 96214 h 1028700"/>
              <a:gd name="connsiteX1" fmla="*/ 96214 w 3169920"/>
              <a:gd name="connsiteY1" fmla="*/ 0 h 1028700"/>
              <a:gd name="connsiteX2" fmla="*/ 3073706 w 3169920"/>
              <a:gd name="connsiteY2" fmla="*/ 0 h 1028700"/>
              <a:gd name="connsiteX3" fmla="*/ 3169920 w 3169920"/>
              <a:gd name="connsiteY3" fmla="*/ 96214 h 1028700"/>
              <a:gd name="connsiteX4" fmla="*/ 3169920 w 3169920"/>
              <a:gd name="connsiteY4" fmla="*/ 932486 h 1028700"/>
              <a:gd name="connsiteX5" fmla="*/ 3073706 w 3169920"/>
              <a:gd name="connsiteY5" fmla="*/ 1028700 h 1028700"/>
              <a:gd name="connsiteX6" fmla="*/ 96214 w 3169920"/>
              <a:gd name="connsiteY6" fmla="*/ 1028700 h 1028700"/>
              <a:gd name="connsiteX7" fmla="*/ 0 w 3169920"/>
              <a:gd name="connsiteY7" fmla="*/ 932486 h 1028700"/>
              <a:gd name="connsiteX8" fmla="*/ 0 w 3169920"/>
              <a:gd name="connsiteY8" fmla="*/ 96214 h 1028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69920" h="1028700" fill="none" extrusionOk="0">
                <a:moveTo>
                  <a:pt x="0" y="96214"/>
                </a:moveTo>
                <a:cubicBezTo>
                  <a:pt x="6395" y="35305"/>
                  <a:pt x="33029" y="-2489"/>
                  <a:pt x="96214" y="0"/>
                </a:cubicBezTo>
                <a:cubicBezTo>
                  <a:pt x="1452692" y="18744"/>
                  <a:pt x="1653617" y="-35776"/>
                  <a:pt x="3073706" y="0"/>
                </a:cubicBezTo>
                <a:cubicBezTo>
                  <a:pt x="3131732" y="-946"/>
                  <a:pt x="3169839" y="41539"/>
                  <a:pt x="3169920" y="96214"/>
                </a:cubicBezTo>
                <a:cubicBezTo>
                  <a:pt x="3233188" y="352507"/>
                  <a:pt x="3135163" y="748612"/>
                  <a:pt x="3169920" y="932486"/>
                </a:cubicBezTo>
                <a:cubicBezTo>
                  <a:pt x="3170869" y="975930"/>
                  <a:pt x="3124489" y="1022838"/>
                  <a:pt x="3073706" y="1028700"/>
                </a:cubicBezTo>
                <a:cubicBezTo>
                  <a:pt x="1925567" y="977672"/>
                  <a:pt x="1050412" y="991621"/>
                  <a:pt x="96214" y="1028700"/>
                </a:cubicBezTo>
                <a:cubicBezTo>
                  <a:pt x="38744" y="1031825"/>
                  <a:pt x="1287" y="986320"/>
                  <a:pt x="0" y="932486"/>
                </a:cubicBezTo>
                <a:cubicBezTo>
                  <a:pt x="62731" y="538588"/>
                  <a:pt x="-72819" y="237973"/>
                  <a:pt x="0" y="96214"/>
                </a:cubicBezTo>
                <a:close/>
              </a:path>
              <a:path w="3169920" h="1028700" stroke="0" extrusionOk="0">
                <a:moveTo>
                  <a:pt x="0" y="96214"/>
                </a:moveTo>
                <a:cubicBezTo>
                  <a:pt x="-7492" y="40326"/>
                  <a:pt x="43087" y="-5174"/>
                  <a:pt x="96214" y="0"/>
                </a:cubicBezTo>
                <a:cubicBezTo>
                  <a:pt x="539035" y="-88310"/>
                  <a:pt x="2305405" y="-77351"/>
                  <a:pt x="3073706" y="0"/>
                </a:cubicBezTo>
                <a:cubicBezTo>
                  <a:pt x="3130414" y="945"/>
                  <a:pt x="3168278" y="44011"/>
                  <a:pt x="3169920" y="96214"/>
                </a:cubicBezTo>
                <a:cubicBezTo>
                  <a:pt x="3233704" y="256072"/>
                  <a:pt x="3233787" y="750810"/>
                  <a:pt x="3169920" y="932486"/>
                </a:cubicBezTo>
                <a:cubicBezTo>
                  <a:pt x="3166166" y="981560"/>
                  <a:pt x="3127250" y="1035098"/>
                  <a:pt x="3073706" y="1028700"/>
                </a:cubicBezTo>
                <a:cubicBezTo>
                  <a:pt x="2238503" y="1150099"/>
                  <a:pt x="1078130" y="1164245"/>
                  <a:pt x="96214" y="1028700"/>
                </a:cubicBezTo>
                <a:cubicBezTo>
                  <a:pt x="44679" y="1028310"/>
                  <a:pt x="724" y="994880"/>
                  <a:pt x="0" y="932486"/>
                </a:cubicBezTo>
                <a:cubicBezTo>
                  <a:pt x="30646" y="834005"/>
                  <a:pt x="-71593" y="451559"/>
                  <a:pt x="0" y="96214"/>
                </a:cubicBezTo>
                <a:close/>
              </a:path>
            </a:pathLst>
          </a:custGeom>
          <a:solidFill>
            <a:srgbClr val="E71873"/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xmlns="" sd="3794071524">
                  <a:prstGeom prst="roundRect">
                    <a:avLst>
                      <a:gd name="adj" fmla="val 9353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Ungerecht</a:t>
            </a:r>
          </a:p>
        </p:txBody>
      </p:sp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BC141E13-8F06-45A8-BC9F-98C85621FE12}"/>
              </a:ext>
            </a:extLst>
          </p:cNvPr>
          <p:cNvSpPr/>
          <p:nvPr/>
        </p:nvSpPr>
        <p:spPr>
          <a:xfrm>
            <a:off x="7121267" y="567713"/>
            <a:ext cx="4226560" cy="4898590"/>
          </a:xfrm>
          <a:prstGeom prst="roundRect">
            <a:avLst>
              <a:gd name="adj" fmla="val 9353"/>
            </a:avLst>
          </a:prstGeom>
          <a:solidFill>
            <a:srgbClr val="662483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: abgerundete Ecken 22">
            <a:extLst>
              <a:ext uri="{FF2B5EF4-FFF2-40B4-BE49-F238E27FC236}">
                <a16:creationId xmlns:a16="http://schemas.microsoft.com/office/drawing/2014/main" id="{D683C527-5E17-4DA7-A624-0D8AFCBF188F}"/>
              </a:ext>
            </a:extLst>
          </p:cNvPr>
          <p:cNvSpPr/>
          <p:nvPr/>
        </p:nvSpPr>
        <p:spPr>
          <a:xfrm>
            <a:off x="7710547" y="4069664"/>
            <a:ext cx="3048000" cy="1028700"/>
          </a:xfrm>
          <a:custGeom>
            <a:avLst/>
            <a:gdLst>
              <a:gd name="connsiteX0" fmla="*/ 0 w 3048000"/>
              <a:gd name="connsiteY0" fmla="*/ 96214 h 1028700"/>
              <a:gd name="connsiteX1" fmla="*/ 96214 w 3048000"/>
              <a:gd name="connsiteY1" fmla="*/ 0 h 1028700"/>
              <a:gd name="connsiteX2" fmla="*/ 2951786 w 3048000"/>
              <a:gd name="connsiteY2" fmla="*/ 0 h 1028700"/>
              <a:gd name="connsiteX3" fmla="*/ 3048000 w 3048000"/>
              <a:gd name="connsiteY3" fmla="*/ 96214 h 1028700"/>
              <a:gd name="connsiteX4" fmla="*/ 3048000 w 3048000"/>
              <a:gd name="connsiteY4" fmla="*/ 932486 h 1028700"/>
              <a:gd name="connsiteX5" fmla="*/ 2951786 w 3048000"/>
              <a:gd name="connsiteY5" fmla="*/ 1028700 h 1028700"/>
              <a:gd name="connsiteX6" fmla="*/ 96214 w 3048000"/>
              <a:gd name="connsiteY6" fmla="*/ 1028700 h 1028700"/>
              <a:gd name="connsiteX7" fmla="*/ 0 w 3048000"/>
              <a:gd name="connsiteY7" fmla="*/ 932486 h 1028700"/>
              <a:gd name="connsiteX8" fmla="*/ 0 w 3048000"/>
              <a:gd name="connsiteY8" fmla="*/ 96214 h 1028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48000" h="1028700" fill="none" extrusionOk="0">
                <a:moveTo>
                  <a:pt x="0" y="96214"/>
                </a:moveTo>
                <a:cubicBezTo>
                  <a:pt x="-278" y="52196"/>
                  <a:pt x="45134" y="-4152"/>
                  <a:pt x="96214" y="0"/>
                </a:cubicBezTo>
                <a:cubicBezTo>
                  <a:pt x="484134" y="29483"/>
                  <a:pt x="2501089" y="4220"/>
                  <a:pt x="2951786" y="0"/>
                </a:cubicBezTo>
                <a:cubicBezTo>
                  <a:pt x="3007354" y="916"/>
                  <a:pt x="3043121" y="49407"/>
                  <a:pt x="3048000" y="96214"/>
                </a:cubicBezTo>
                <a:cubicBezTo>
                  <a:pt x="3035524" y="214740"/>
                  <a:pt x="3119121" y="714264"/>
                  <a:pt x="3048000" y="932486"/>
                </a:cubicBezTo>
                <a:cubicBezTo>
                  <a:pt x="3054817" y="989293"/>
                  <a:pt x="3006356" y="1029989"/>
                  <a:pt x="2951786" y="1028700"/>
                </a:cubicBezTo>
                <a:cubicBezTo>
                  <a:pt x="1652022" y="1062828"/>
                  <a:pt x="1498619" y="905908"/>
                  <a:pt x="96214" y="1028700"/>
                </a:cubicBezTo>
                <a:cubicBezTo>
                  <a:pt x="42202" y="1030441"/>
                  <a:pt x="-1875" y="988749"/>
                  <a:pt x="0" y="932486"/>
                </a:cubicBezTo>
                <a:cubicBezTo>
                  <a:pt x="40685" y="824695"/>
                  <a:pt x="28142" y="199891"/>
                  <a:pt x="0" y="96214"/>
                </a:cubicBezTo>
                <a:close/>
              </a:path>
              <a:path w="3048000" h="1028700" stroke="0" extrusionOk="0">
                <a:moveTo>
                  <a:pt x="0" y="96214"/>
                </a:moveTo>
                <a:cubicBezTo>
                  <a:pt x="-1192" y="45105"/>
                  <a:pt x="51120" y="4346"/>
                  <a:pt x="96214" y="0"/>
                </a:cubicBezTo>
                <a:cubicBezTo>
                  <a:pt x="844797" y="-40312"/>
                  <a:pt x="2087636" y="-70188"/>
                  <a:pt x="2951786" y="0"/>
                </a:cubicBezTo>
                <a:cubicBezTo>
                  <a:pt x="3001172" y="-353"/>
                  <a:pt x="3052655" y="34039"/>
                  <a:pt x="3048000" y="96214"/>
                </a:cubicBezTo>
                <a:cubicBezTo>
                  <a:pt x="3063895" y="189431"/>
                  <a:pt x="3077515" y="790777"/>
                  <a:pt x="3048000" y="932486"/>
                </a:cubicBezTo>
                <a:cubicBezTo>
                  <a:pt x="3047763" y="988458"/>
                  <a:pt x="2999277" y="1028783"/>
                  <a:pt x="2951786" y="1028700"/>
                </a:cubicBezTo>
                <a:cubicBezTo>
                  <a:pt x="2174720" y="1046051"/>
                  <a:pt x="754298" y="1152046"/>
                  <a:pt x="96214" y="1028700"/>
                </a:cubicBezTo>
                <a:cubicBezTo>
                  <a:pt x="43337" y="1027602"/>
                  <a:pt x="5733" y="992784"/>
                  <a:pt x="0" y="932486"/>
                </a:cubicBezTo>
                <a:cubicBezTo>
                  <a:pt x="-25855" y="708490"/>
                  <a:pt x="-38243" y="416401"/>
                  <a:pt x="0" y="96214"/>
                </a:cubicBezTo>
                <a:close/>
              </a:path>
            </a:pathLst>
          </a:custGeom>
          <a:solidFill>
            <a:srgbClr val="662483"/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xmlns="" sd="2173784308">
                  <a:prstGeom prst="roundRect">
                    <a:avLst>
                      <a:gd name="adj" fmla="val 9353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Gerecht</a:t>
            </a:r>
          </a:p>
        </p:txBody>
      </p:sp>
      <p:pic>
        <p:nvPicPr>
          <p:cNvPr id="12" name="Grafik 11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6EB915CE-3D32-4314-B282-6D361B3660CF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3113"/>
                    </a14:imgEffect>
                    <a14:imgEffect>
                      <a14:saturation sat="179000"/>
                    </a14:imgEffect>
                    <a14:imgEffect>
                      <a14:brightnessContrast bright="-41000" contrast="-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63600">
            <a:off x="1470679" y="1007783"/>
            <a:ext cx="2955291" cy="2955291"/>
          </a:xfrm>
          <a:prstGeom prst="rect">
            <a:avLst/>
          </a:prstGeom>
        </p:spPr>
      </p:pic>
      <p:pic>
        <p:nvPicPr>
          <p:cNvPr id="13" name="Grafik 12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8EFD0043-B3B6-48B4-8E96-A94017CB19E3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3113"/>
                    </a14:imgEffect>
                    <a14:imgEffect>
                      <a14:saturation sat="179000"/>
                    </a14:imgEffect>
                    <a14:imgEffect>
                      <a14:brightnessContrast bright="-41000" contrast="-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687" y="849479"/>
            <a:ext cx="2955291" cy="2955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4603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AC4A1165-418E-9ED4-4CBB-BF220EE72D8A}"/>
              </a:ext>
            </a:extLst>
          </p:cNvPr>
          <p:cNvSpPr txBox="1"/>
          <p:nvPr/>
        </p:nvSpPr>
        <p:spPr>
          <a:xfrm>
            <a:off x="928419" y="356799"/>
            <a:ext cx="40710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3600" dirty="0">
                <a:solidFill>
                  <a:srgbClr val="6624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Eintrittspreise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2E036B57-1825-71B4-5B4D-CEE0D4BF7D33}"/>
              </a:ext>
            </a:extLst>
          </p:cNvPr>
          <p:cNvSpPr/>
          <p:nvPr/>
        </p:nvSpPr>
        <p:spPr>
          <a:xfrm>
            <a:off x="4530601" y="477113"/>
            <a:ext cx="5872183" cy="559117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e-DE" sz="3600" b="1" dirty="0">
                <a:solidFill>
                  <a:srgbClr val="6624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STAATSTHEATER</a:t>
            </a:r>
            <a:endParaRPr lang="de-DE" sz="2400" b="1" dirty="0">
              <a:solidFill>
                <a:srgbClr val="66248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e-DE" sz="2800" dirty="0">
              <a:solidFill>
                <a:srgbClr val="6624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sz="2800" dirty="0">
                <a:solidFill>
                  <a:srgbClr val="6624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Ticketpreise</a:t>
            </a:r>
          </a:p>
          <a:p>
            <a:endParaRPr lang="de-DE" sz="2400" dirty="0">
              <a:solidFill>
                <a:srgbClr val="6624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400" dirty="0">
              <a:solidFill>
                <a:srgbClr val="6624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400" dirty="0">
                <a:solidFill>
                  <a:srgbClr val="6624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Erwachsene				20,00 €</a:t>
            </a:r>
          </a:p>
          <a:p>
            <a:endParaRPr lang="de-DE" sz="2400" dirty="0">
              <a:solidFill>
                <a:srgbClr val="6624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400" dirty="0">
                <a:solidFill>
                  <a:srgbClr val="6624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Schüler*innen</a:t>
            </a:r>
          </a:p>
          <a:p>
            <a:r>
              <a:rPr lang="de-DE" sz="2400" dirty="0">
                <a:solidFill>
                  <a:srgbClr val="6624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Student*innen			15,00 €</a:t>
            </a:r>
          </a:p>
          <a:p>
            <a:r>
              <a:rPr lang="de-DE" sz="2400" dirty="0">
                <a:solidFill>
                  <a:srgbClr val="6624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Auszubildende</a:t>
            </a:r>
          </a:p>
          <a:p>
            <a:endParaRPr lang="de-DE" sz="2400" dirty="0">
              <a:solidFill>
                <a:srgbClr val="6624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400" dirty="0">
                <a:solidFill>
                  <a:srgbClr val="6624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Personen mit </a:t>
            </a:r>
          </a:p>
          <a:p>
            <a:r>
              <a:rPr lang="de-DE" sz="2400" dirty="0">
                <a:solidFill>
                  <a:srgbClr val="6624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Schwerbehindertenausweis	10,00 €</a:t>
            </a:r>
          </a:p>
        </p:txBody>
      </p:sp>
    </p:spTree>
    <p:extLst>
      <p:ext uri="{BB962C8B-B14F-4D97-AF65-F5344CB8AC3E}">
        <p14:creationId xmlns:p14="http://schemas.microsoft.com/office/powerpoint/2010/main" val="29685431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B5B28517-ED19-6DA8-47A9-2F9353B7BAAF}"/>
              </a:ext>
            </a:extLst>
          </p:cNvPr>
          <p:cNvSpPr/>
          <p:nvPr/>
        </p:nvSpPr>
        <p:spPr>
          <a:xfrm>
            <a:off x="5332289" y="3143992"/>
            <a:ext cx="1413164" cy="5700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Oder</a:t>
            </a:r>
          </a:p>
        </p:txBody>
      </p:sp>
      <p:sp>
        <p:nvSpPr>
          <p:cNvPr id="5" name="Rechteck: abgerundete Ecken 4">
            <a:extLst>
              <a:ext uri="{FF2B5EF4-FFF2-40B4-BE49-F238E27FC236}">
                <a16:creationId xmlns:a16="http://schemas.microsoft.com/office/drawing/2014/main" id="{E6745B13-BD82-4105-A675-FA4CBFD27031}"/>
              </a:ext>
            </a:extLst>
          </p:cNvPr>
          <p:cNvSpPr/>
          <p:nvPr/>
        </p:nvSpPr>
        <p:spPr>
          <a:xfrm>
            <a:off x="743673" y="567713"/>
            <a:ext cx="4226560" cy="4898590"/>
          </a:xfrm>
          <a:prstGeom prst="roundRect">
            <a:avLst>
              <a:gd name="adj" fmla="val 11716"/>
            </a:avLst>
          </a:prstGeom>
          <a:solidFill>
            <a:srgbClr val="E71873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: abgerundete Ecken 23">
            <a:extLst>
              <a:ext uri="{FF2B5EF4-FFF2-40B4-BE49-F238E27FC236}">
                <a16:creationId xmlns:a16="http://schemas.microsoft.com/office/drawing/2014/main" id="{F3CD87EA-AB9C-47A5-9073-18EF3F1E8E6B}"/>
              </a:ext>
            </a:extLst>
          </p:cNvPr>
          <p:cNvSpPr/>
          <p:nvPr/>
        </p:nvSpPr>
        <p:spPr>
          <a:xfrm>
            <a:off x="1260725" y="4069664"/>
            <a:ext cx="3169920" cy="1028700"/>
          </a:xfrm>
          <a:custGeom>
            <a:avLst/>
            <a:gdLst>
              <a:gd name="connsiteX0" fmla="*/ 0 w 3169920"/>
              <a:gd name="connsiteY0" fmla="*/ 96214 h 1028700"/>
              <a:gd name="connsiteX1" fmla="*/ 96214 w 3169920"/>
              <a:gd name="connsiteY1" fmla="*/ 0 h 1028700"/>
              <a:gd name="connsiteX2" fmla="*/ 3073706 w 3169920"/>
              <a:gd name="connsiteY2" fmla="*/ 0 h 1028700"/>
              <a:gd name="connsiteX3" fmla="*/ 3169920 w 3169920"/>
              <a:gd name="connsiteY3" fmla="*/ 96214 h 1028700"/>
              <a:gd name="connsiteX4" fmla="*/ 3169920 w 3169920"/>
              <a:gd name="connsiteY4" fmla="*/ 932486 h 1028700"/>
              <a:gd name="connsiteX5" fmla="*/ 3073706 w 3169920"/>
              <a:gd name="connsiteY5" fmla="*/ 1028700 h 1028700"/>
              <a:gd name="connsiteX6" fmla="*/ 96214 w 3169920"/>
              <a:gd name="connsiteY6" fmla="*/ 1028700 h 1028700"/>
              <a:gd name="connsiteX7" fmla="*/ 0 w 3169920"/>
              <a:gd name="connsiteY7" fmla="*/ 932486 h 1028700"/>
              <a:gd name="connsiteX8" fmla="*/ 0 w 3169920"/>
              <a:gd name="connsiteY8" fmla="*/ 96214 h 1028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69920" h="1028700" fill="none" extrusionOk="0">
                <a:moveTo>
                  <a:pt x="0" y="96214"/>
                </a:moveTo>
                <a:cubicBezTo>
                  <a:pt x="6395" y="35305"/>
                  <a:pt x="33029" y="-2489"/>
                  <a:pt x="96214" y="0"/>
                </a:cubicBezTo>
                <a:cubicBezTo>
                  <a:pt x="1452692" y="18744"/>
                  <a:pt x="1653617" y="-35776"/>
                  <a:pt x="3073706" y="0"/>
                </a:cubicBezTo>
                <a:cubicBezTo>
                  <a:pt x="3131732" y="-946"/>
                  <a:pt x="3169839" y="41539"/>
                  <a:pt x="3169920" y="96214"/>
                </a:cubicBezTo>
                <a:cubicBezTo>
                  <a:pt x="3233188" y="352507"/>
                  <a:pt x="3135163" y="748612"/>
                  <a:pt x="3169920" y="932486"/>
                </a:cubicBezTo>
                <a:cubicBezTo>
                  <a:pt x="3170869" y="975930"/>
                  <a:pt x="3124489" y="1022838"/>
                  <a:pt x="3073706" y="1028700"/>
                </a:cubicBezTo>
                <a:cubicBezTo>
                  <a:pt x="1925567" y="977672"/>
                  <a:pt x="1050412" y="991621"/>
                  <a:pt x="96214" y="1028700"/>
                </a:cubicBezTo>
                <a:cubicBezTo>
                  <a:pt x="38744" y="1031825"/>
                  <a:pt x="1287" y="986320"/>
                  <a:pt x="0" y="932486"/>
                </a:cubicBezTo>
                <a:cubicBezTo>
                  <a:pt x="62731" y="538588"/>
                  <a:pt x="-72819" y="237973"/>
                  <a:pt x="0" y="96214"/>
                </a:cubicBezTo>
                <a:close/>
              </a:path>
              <a:path w="3169920" h="1028700" stroke="0" extrusionOk="0">
                <a:moveTo>
                  <a:pt x="0" y="96214"/>
                </a:moveTo>
                <a:cubicBezTo>
                  <a:pt x="-7492" y="40326"/>
                  <a:pt x="43087" y="-5174"/>
                  <a:pt x="96214" y="0"/>
                </a:cubicBezTo>
                <a:cubicBezTo>
                  <a:pt x="539035" y="-88310"/>
                  <a:pt x="2305405" y="-77351"/>
                  <a:pt x="3073706" y="0"/>
                </a:cubicBezTo>
                <a:cubicBezTo>
                  <a:pt x="3130414" y="945"/>
                  <a:pt x="3168278" y="44011"/>
                  <a:pt x="3169920" y="96214"/>
                </a:cubicBezTo>
                <a:cubicBezTo>
                  <a:pt x="3233704" y="256072"/>
                  <a:pt x="3233787" y="750810"/>
                  <a:pt x="3169920" y="932486"/>
                </a:cubicBezTo>
                <a:cubicBezTo>
                  <a:pt x="3166166" y="981560"/>
                  <a:pt x="3127250" y="1035098"/>
                  <a:pt x="3073706" y="1028700"/>
                </a:cubicBezTo>
                <a:cubicBezTo>
                  <a:pt x="2238503" y="1150099"/>
                  <a:pt x="1078130" y="1164245"/>
                  <a:pt x="96214" y="1028700"/>
                </a:cubicBezTo>
                <a:cubicBezTo>
                  <a:pt x="44679" y="1028310"/>
                  <a:pt x="724" y="994880"/>
                  <a:pt x="0" y="932486"/>
                </a:cubicBezTo>
                <a:cubicBezTo>
                  <a:pt x="30646" y="834005"/>
                  <a:pt x="-71593" y="451559"/>
                  <a:pt x="0" y="96214"/>
                </a:cubicBezTo>
                <a:close/>
              </a:path>
            </a:pathLst>
          </a:custGeom>
          <a:solidFill>
            <a:srgbClr val="E71873"/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xmlns="" sd="3794071524">
                  <a:prstGeom prst="roundRect">
                    <a:avLst>
                      <a:gd name="adj" fmla="val 9353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Ungerecht</a:t>
            </a:r>
          </a:p>
        </p:txBody>
      </p:sp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BC141E13-8F06-45A8-BC9F-98C85621FE12}"/>
              </a:ext>
            </a:extLst>
          </p:cNvPr>
          <p:cNvSpPr/>
          <p:nvPr/>
        </p:nvSpPr>
        <p:spPr>
          <a:xfrm>
            <a:off x="7121267" y="567713"/>
            <a:ext cx="4226560" cy="4898590"/>
          </a:xfrm>
          <a:prstGeom prst="roundRect">
            <a:avLst>
              <a:gd name="adj" fmla="val 9353"/>
            </a:avLst>
          </a:prstGeom>
          <a:solidFill>
            <a:srgbClr val="662483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: abgerundete Ecken 22">
            <a:extLst>
              <a:ext uri="{FF2B5EF4-FFF2-40B4-BE49-F238E27FC236}">
                <a16:creationId xmlns:a16="http://schemas.microsoft.com/office/drawing/2014/main" id="{D683C527-5E17-4DA7-A624-0D8AFCBF188F}"/>
              </a:ext>
            </a:extLst>
          </p:cNvPr>
          <p:cNvSpPr/>
          <p:nvPr/>
        </p:nvSpPr>
        <p:spPr>
          <a:xfrm>
            <a:off x="7710547" y="4069664"/>
            <a:ext cx="3048000" cy="1028700"/>
          </a:xfrm>
          <a:custGeom>
            <a:avLst/>
            <a:gdLst>
              <a:gd name="connsiteX0" fmla="*/ 0 w 3048000"/>
              <a:gd name="connsiteY0" fmla="*/ 96214 h 1028700"/>
              <a:gd name="connsiteX1" fmla="*/ 96214 w 3048000"/>
              <a:gd name="connsiteY1" fmla="*/ 0 h 1028700"/>
              <a:gd name="connsiteX2" fmla="*/ 2951786 w 3048000"/>
              <a:gd name="connsiteY2" fmla="*/ 0 h 1028700"/>
              <a:gd name="connsiteX3" fmla="*/ 3048000 w 3048000"/>
              <a:gd name="connsiteY3" fmla="*/ 96214 h 1028700"/>
              <a:gd name="connsiteX4" fmla="*/ 3048000 w 3048000"/>
              <a:gd name="connsiteY4" fmla="*/ 932486 h 1028700"/>
              <a:gd name="connsiteX5" fmla="*/ 2951786 w 3048000"/>
              <a:gd name="connsiteY5" fmla="*/ 1028700 h 1028700"/>
              <a:gd name="connsiteX6" fmla="*/ 96214 w 3048000"/>
              <a:gd name="connsiteY6" fmla="*/ 1028700 h 1028700"/>
              <a:gd name="connsiteX7" fmla="*/ 0 w 3048000"/>
              <a:gd name="connsiteY7" fmla="*/ 932486 h 1028700"/>
              <a:gd name="connsiteX8" fmla="*/ 0 w 3048000"/>
              <a:gd name="connsiteY8" fmla="*/ 96214 h 1028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48000" h="1028700" fill="none" extrusionOk="0">
                <a:moveTo>
                  <a:pt x="0" y="96214"/>
                </a:moveTo>
                <a:cubicBezTo>
                  <a:pt x="-278" y="52196"/>
                  <a:pt x="45134" y="-4152"/>
                  <a:pt x="96214" y="0"/>
                </a:cubicBezTo>
                <a:cubicBezTo>
                  <a:pt x="484134" y="29483"/>
                  <a:pt x="2501089" y="4220"/>
                  <a:pt x="2951786" y="0"/>
                </a:cubicBezTo>
                <a:cubicBezTo>
                  <a:pt x="3007354" y="916"/>
                  <a:pt x="3043121" y="49407"/>
                  <a:pt x="3048000" y="96214"/>
                </a:cubicBezTo>
                <a:cubicBezTo>
                  <a:pt x="3035524" y="214740"/>
                  <a:pt x="3119121" y="714264"/>
                  <a:pt x="3048000" y="932486"/>
                </a:cubicBezTo>
                <a:cubicBezTo>
                  <a:pt x="3054817" y="989293"/>
                  <a:pt x="3006356" y="1029989"/>
                  <a:pt x="2951786" y="1028700"/>
                </a:cubicBezTo>
                <a:cubicBezTo>
                  <a:pt x="1652022" y="1062828"/>
                  <a:pt x="1498619" y="905908"/>
                  <a:pt x="96214" y="1028700"/>
                </a:cubicBezTo>
                <a:cubicBezTo>
                  <a:pt x="42202" y="1030441"/>
                  <a:pt x="-1875" y="988749"/>
                  <a:pt x="0" y="932486"/>
                </a:cubicBezTo>
                <a:cubicBezTo>
                  <a:pt x="40685" y="824695"/>
                  <a:pt x="28142" y="199891"/>
                  <a:pt x="0" y="96214"/>
                </a:cubicBezTo>
                <a:close/>
              </a:path>
              <a:path w="3048000" h="1028700" stroke="0" extrusionOk="0">
                <a:moveTo>
                  <a:pt x="0" y="96214"/>
                </a:moveTo>
                <a:cubicBezTo>
                  <a:pt x="-1192" y="45105"/>
                  <a:pt x="51120" y="4346"/>
                  <a:pt x="96214" y="0"/>
                </a:cubicBezTo>
                <a:cubicBezTo>
                  <a:pt x="844797" y="-40312"/>
                  <a:pt x="2087636" y="-70188"/>
                  <a:pt x="2951786" y="0"/>
                </a:cubicBezTo>
                <a:cubicBezTo>
                  <a:pt x="3001172" y="-353"/>
                  <a:pt x="3052655" y="34039"/>
                  <a:pt x="3048000" y="96214"/>
                </a:cubicBezTo>
                <a:cubicBezTo>
                  <a:pt x="3063895" y="189431"/>
                  <a:pt x="3077515" y="790777"/>
                  <a:pt x="3048000" y="932486"/>
                </a:cubicBezTo>
                <a:cubicBezTo>
                  <a:pt x="3047763" y="988458"/>
                  <a:pt x="2999277" y="1028783"/>
                  <a:pt x="2951786" y="1028700"/>
                </a:cubicBezTo>
                <a:cubicBezTo>
                  <a:pt x="2174720" y="1046051"/>
                  <a:pt x="754298" y="1152046"/>
                  <a:pt x="96214" y="1028700"/>
                </a:cubicBezTo>
                <a:cubicBezTo>
                  <a:pt x="43337" y="1027602"/>
                  <a:pt x="5733" y="992784"/>
                  <a:pt x="0" y="932486"/>
                </a:cubicBezTo>
                <a:cubicBezTo>
                  <a:pt x="-25855" y="708490"/>
                  <a:pt x="-38243" y="416401"/>
                  <a:pt x="0" y="96214"/>
                </a:cubicBezTo>
                <a:close/>
              </a:path>
            </a:pathLst>
          </a:custGeom>
          <a:solidFill>
            <a:srgbClr val="662483"/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xmlns="" sd="2173784308">
                  <a:prstGeom prst="roundRect">
                    <a:avLst>
                      <a:gd name="adj" fmla="val 9353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Gerecht</a:t>
            </a:r>
          </a:p>
        </p:txBody>
      </p:sp>
      <p:pic>
        <p:nvPicPr>
          <p:cNvPr id="12" name="Grafik 11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6EB915CE-3D32-4314-B282-6D361B3660CF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3113"/>
                    </a14:imgEffect>
                    <a14:imgEffect>
                      <a14:saturation sat="179000"/>
                    </a14:imgEffect>
                    <a14:imgEffect>
                      <a14:brightnessContrast bright="-41000" contrast="-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63600">
            <a:off x="1470679" y="1007783"/>
            <a:ext cx="2955291" cy="2955291"/>
          </a:xfrm>
          <a:prstGeom prst="rect">
            <a:avLst/>
          </a:prstGeom>
        </p:spPr>
      </p:pic>
      <p:pic>
        <p:nvPicPr>
          <p:cNvPr id="13" name="Grafik 12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8EFD0043-B3B6-48B4-8E96-A94017CB19E3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3113"/>
                    </a14:imgEffect>
                    <a14:imgEffect>
                      <a14:saturation sat="179000"/>
                    </a14:imgEffect>
                    <a14:imgEffect>
                      <a14:brightnessContrast bright="-41000" contrast="-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687" y="849479"/>
            <a:ext cx="2955291" cy="2955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213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AC4A1165-418E-9ED4-4CBB-BF220EE72D8A}"/>
              </a:ext>
            </a:extLst>
          </p:cNvPr>
          <p:cNvSpPr txBox="1"/>
          <p:nvPr/>
        </p:nvSpPr>
        <p:spPr>
          <a:xfrm>
            <a:off x="678887" y="231044"/>
            <a:ext cx="31505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3600" dirty="0">
                <a:solidFill>
                  <a:srgbClr val="6624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Ausbildung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E3390A40-DE8C-4E3B-0D91-0ED26EA713D3}"/>
              </a:ext>
            </a:extLst>
          </p:cNvPr>
          <p:cNvSpPr txBox="1"/>
          <p:nvPr/>
        </p:nvSpPr>
        <p:spPr>
          <a:xfrm>
            <a:off x="1964049" y="4157088"/>
            <a:ext cx="198803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Unter 18 Jahre 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485EF5A2-D9E9-8376-A7F8-BADA7953F9BB}"/>
              </a:ext>
            </a:extLst>
          </p:cNvPr>
          <p:cNvSpPr txBox="1"/>
          <p:nvPr/>
        </p:nvSpPr>
        <p:spPr>
          <a:xfrm>
            <a:off x="1345456" y="4591895"/>
            <a:ext cx="32252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Maximal 8 Stunden am Tag 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7BF0395-BB16-8BFB-26E7-B98A571463D7}"/>
              </a:ext>
            </a:extLst>
          </p:cNvPr>
          <p:cNvSpPr txBox="1"/>
          <p:nvPr/>
        </p:nvSpPr>
        <p:spPr>
          <a:xfrm>
            <a:off x="7260261" y="4581847"/>
            <a:ext cx="32252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Maximal 10 Stunden am Tag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A4CC59AC-8BDD-F07A-B1F6-B6FBDA7961E1}"/>
              </a:ext>
            </a:extLst>
          </p:cNvPr>
          <p:cNvSpPr txBox="1"/>
          <p:nvPr/>
        </p:nvSpPr>
        <p:spPr>
          <a:xfrm>
            <a:off x="7930025" y="4133150"/>
            <a:ext cx="188569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Über 18 Jahre 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38EC7BA3-7D74-E88A-1861-F9E4540DC3FE}"/>
              </a:ext>
            </a:extLst>
          </p:cNvPr>
          <p:cNvSpPr txBox="1"/>
          <p:nvPr/>
        </p:nvSpPr>
        <p:spPr>
          <a:xfrm>
            <a:off x="4111542" y="3557831"/>
            <a:ext cx="363689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2000" b="1" dirty="0">
                <a:solidFill>
                  <a:srgbClr val="6624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Jugendarbeitsschutzgesetz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C17A6613-794E-3832-EC72-59CD69A6BB84}"/>
              </a:ext>
            </a:extLst>
          </p:cNvPr>
          <p:cNvSpPr txBox="1"/>
          <p:nvPr/>
        </p:nvSpPr>
        <p:spPr>
          <a:xfrm>
            <a:off x="7070956" y="4951179"/>
            <a:ext cx="39454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Maximal 48 Stunden pro Woche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DE131F33-9FB4-C4EF-618F-BD344E949380}"/>
              </a:ext>
            </a:extLst>
          </p:cNvPr>
          <p:cNvSpPr txBox="1"/>
          <p:nvPr/>
        </p:nvSpPr>
        <p:spPr>
          <a:xfrm>
            <a:off x="1389051" y="4951179"/>
            <a:ext cx="36368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Maximal 40 Stunden pro Woche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2CDAC3B-E113-6F59-BD41-A94929A026BA}"/>
              </a:ext>
            </a:extLst>
          </p:cNvPr>
          <p:cNvSpPr txBox="1"/>
          <p:nvPr/>
        </p:nvSpPr>
        <p:spPr>
          <a:xfrm>
            <a:off x="706093" y="1156279"/>
            <a:ext cx="1091072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000" b="1" dirty="0">
                <a:solidFill>
                  <a:srgbClr val="6624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Beispiel</a:t>
            </a:r>
          </a:p>
          <a:p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Frida und Luna haben beide gleichzeitig ihre Ausbildung als Kauffrau bzw. Kaufmann im E-Commerce, bei einem lokalen Start-Up Unternehmen begonnen. </a:t>
            </a:r>
          </a:p>
          <a:p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Frida ist 17 Luna 19 Jahre alt. Frida muss nie länger als 8 Stunden am Tag arbeiten, </a:t>
            </a:r>
          </a:p>
          <a:p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während bei Luna häufig 10 Stunden Tage im Schichtplan stehen. 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674B9243-9A74-C833-8B5D-E2B2FA9BEE36}"/>
              </a:ext>
            </a:extLst>
          </p:cNvPr>
          <p:cNvSpPr txBox="1"/>
          <p:nvPr/>
        </p:nvSpPr>
        <p:spPr>
          <a:xfrm>
            <a:off x="863949" y="3016416"/>
            <a:ext cx="990904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2800" b="1" dirty="0">
                <a:solidFill>
                  <a:srgbClr val="E618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Diese gesetzliche Regelung steckt dahinter</a:t>
            </a:r>
            <a:endParaRPr lang="de-DE" sz="2800" dirty="0">
              <a:solidFill>
                <a:srgbClr val="E618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749A0301-8E16-485F-A0D7-9F4E83C31559}"/>
              </a:ext>
            </a:extLst>
          </p:cNvPr>
          <p:cNvSpPr/>
          <p:nvPr/>
        </p:nvSpPr>
        <p:spPr>
          <a:xfrm>
            <a:off x="802400" y="2934119"/>
            <a:ext cx="10411560" cy="2863780"/>
          </a:xfrm>
          <a:prstGeom prst="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16765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B5B28517-ED19-6DA8-47A9-2F9353B7BAAF}"/>
              </a:ext>
            </a:extLst>
          </p:cNvPr>
          <p:cNvSpPr/>
          <p:nvPr/>
        </p:nvSpPr>
        <p:spPr>
          <a:xfrm>
            <a:off x="5332289" y="3143992"/>
            <a:ext cx="1413164" cy="5700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Oder</a:t>
            </a:r>
          </a:p>
        </p:txBody>
      </p:sp>
      <p:sp>
        <p:nvSpPr>
          <p:cNvPr id="5" name="Rechteck: abgerundete Ecken 4">
            <a:extLst>
              <a:ext uri="{FF2B5EF4-FFF2-40B4-BE49-F238E27FC236}">
                <a16:creationId xmlns:a16="http://schemas.microsoft.com/office/drawing/2014/main" id="{E6745B13-BD82-4105-A675-FA4CBFD27031}"/>
              </a:ext>
            </a:extLst>
          </p:cNvPr>
          <p:cNvSpPr/>
          <p:nvPr/>
        </p:nvSpPr>
        <p:spPr>
          <a:xfrm>
            <a:off x="743673" y="567713"/>
            <a:ext cx="4226560" cy="4898590"/>
          </a:xfrm>
          <a:prstGeom prst="roundRect">
            <a:avLst>
              <a:gd name="adj" fmla="val 11716"/>
            </a:avLst>
          </a:prstGeom>
          <a:solidFill>
            <a:srgbClr val="E71873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: abgerundete Ecken 23">
            <a:extLst>
              <a:ext uri="{FF2B5EF4-FFF2-40B4-BE49-F238E27FC236}">
                <a16:creationId xmlns:a16="http://schemas.microsoft.com/office/drawing/2014/main" id="{F3CD87EA-AB9C-47A5-9073-18EF3F1E8E6B}"/>
              </a:ext>
            </a:extLst>
          </p:cNvPr>
          <p:cNvSpPr/>
          <p:nvPr/>
        </p:nvSpPr>
        <p:spPr>
          <a:xfrm>
            <a:off x="1260725" y="4069664"/>
            <a:ext cx="3169920" cy="1028700"/>
          </a:xfrm>
          <a:custGeom>
            <a:avLst/>
            <a:gdLst>
              <a:gd name="connsiteX0" fmla="*/ 0 w 3169920"/>
              <a:gd name="connsiteY0" fmla="*/ 96214 h 1028700"/>
              <a:gd name="connsiteX1" fmla="*/ 96214 w 3169920"/>
              <a:gd name="connsiteY1" fmla="*/ 0 h 1028700"/>
              <a:gd name="connsiteX2" fmla="*/ 3073706 w 3169920"/>
              <a:gd name="connsiteY2" fmla="*/ 0 h 1028700"/>
              <a:gd name="connsiteX3" fmla="*/ 3169920 w 3169920"/>
              <a:gd name="connsiteY3" fmla="*/ 96214 h 1028700"/>
              <a:gd name="connsiteX4" fmla="*/ 3169920 w 3169920"/>
              <a:gd name="connsiteY4" fmla="*/ 932486 h 1028700"/>
              <a:gd name="connsiteX5" fmla="*/ 3073706 w 3169920"/>
              <a:gd name="connsiteY5" fmla="*/ 1028700 h 1028700"/>
              <a:gd name="connsiteX6" fmla="*/ 96214 w 3169920"/>
              <a:gd name="connsiteY6" fmla="*/ 1028700 h 1028700"/>
              <a:gd name="connsiteX7" fmla="*/ 0 w 3169920"/>
              <a:gd name="connsiteY7" fmla="*/ 932486 h 1028700"/>
              <a:gd name="connsiteX8" fmla="*/ 0 w 3169920"/>
              <a:gd name="connsiteY8" fmla="*/ 96214 h 1028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69920" h="1028700" fill="none" extrusionOk="0">
                <a:moveTo>
                  <a:pt x="0" y="96214"/>
                </a:moveTo>
                <a:cubicBezTo>
                  <a:pt x="6395" y="35305"/>
                  <a:pt x="33029" y="-2489"/>
                  <a:pt x="96214" y="0"/>
                </a:cubicBezTo>
                <a:cubicBezTo>
                  <a:pt x="1452692" y="18744"/>
                  <a:pt x="1653617" y="-35776"/>
                  <a:pt x="3073706" y="0"/>
                </a:cubicBezTo>
                <a:cubicBezTo>
                  <a:pt x="3131732" y="-946"/>
                  <a:pt x="3169839" y="41539"/>
                  <a:pt x="3169920" y="96214"/>
                </a:cubicBezTo>
                <a:cubicBezTo>
                  <a:pt x="3233188" y="352507"/>
                  <a:pt x="3135163" y="748612"/>
                  <a:pt x="3169920" y="932486"/>
                </a:cubicBezTo>
                <a:cubicBezTo>
                  <a:pt x="3170869" y="975930"/>
                  <a:pt x="3124489" y="1022838"/>
                  <a:pt x="3073706" y="1028700"/>
                </a:cubicBezTo>
                <a:cubicBezTo>
                  <a:pt x="1925567" y="977672"/>
                  <a:pt x="1050412" y="991621"/>
                  <a:pt x="96214" y="1028700"/>
                </a:cubicBezTo>
                <a:cubicBezTo>
                  <a:pt x="38744" y="1031825"/>
                  <a:pt x="1287" y="986320"/>
                  <a:pt x="0" y="932486"/>
                </a:cubicBezTo>
                <a:cubicBezTo>
                  <a:pt x="62731" y="538588"/>
                  <a:pt x="-72819" y="237973"/>
                  <a:pt x="0" y="96214"/>
                </a:cubicBezTo>
                <a:close/>
              </a:path>
              <a:path w="3169920" h="1028700" stroke="0" extrusionOk="0">
                <a:moveTo>
                  <a:pt x="0" y="96214"/>
                </a:moveTo>
                <a:cubicBezTo>
                  <a:pt x="-7492" y="40326"/>
                  <a:pt x="43087" y="-5174"/>
                  <a:pt x="96214" y="0"/>
                </a:cubicBezTo>
                <a:cubicBezTo>
                  <a:pt x="539035" y="-88310"/>
                  <a:pt x="2305405" y="-77351"/>
                  <a:pt x="3073706" y="0"/>
                </a:cubicBezTo>
                <a:cubicBezTo>
                  <a:pt x="3130414" y="945"/>
                  <a:pt x="3168278" y="44011"/>
                  <a:pt x="3169920" y="96214"/>
                </a:cubicBezTo>
                <a:cubicBezTo>
                  <a:pt x="3233704" y="256072"/>
                  <a:pt x="3233787" y="750810"/>
                  <a:pt x="3169920" y="932486"/>
                </a:cubicBezTo>
                <a:cubicBezTo>
                  <a:pt x="3166166" y="981560"/>
                  <a:pt x="3127250" y="1035098"/>
                  <a:pt x="3073706" y="1028700"/>
                </a:cubicBezTo>
                <a:cubicBezTo>
                  <a:pt x="2238503" y="1150099"/>
                  <a:pt x="1078130" y="1164245"/>
                  <a:pt x="96214" y="1028700"/>
                </a:cubicBezTo>
                <a:cubicBezTo>
                  <a:pt x="44679" y="1028310"/>
                  <a:pt x="724" y="994880"/>
                  <a:pt x="0" y="932486"/>
                </a:cubicBezTo>
                <a:cubicBezTo>
                  <a:pt x="30646" y="834005"/>
                  <a:pt x="-71593" y="451559"/>
                  <a:pt x="0" y="96214"/>
                </a:cubicBezTo>
                <a:close/>
              </a:path>
            </a:pathLst>
          </a:custGeom>
          <a:solidFill>
            <a:srgbClr val="E71873"/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xmlns="" sd="3794071524">
                  <a:prstGeom prst="roundRect">
                    <a:avLst>
                      <a:gd name="adj" fmla="val 9353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Ungerecht</a:t>
            </a:r>
          </a:p>
        </p:txBody>
      </p:sp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BC141E13-8F06-45A8-BC9F-98C85621FE12}"/>
              </a:ext>
            </a:extLst>
          </p:cNvPr>
          <p:cNvSpPr/>
          <p:nvPr/>
        </p:nvSpPr>
        <p:spPr>
          <a:xfrm>
            <a:off x="7121267" y="567713"/>
            <a:ext cx="4226560" cy="4898590"/>
          </a:xfrm>
          <a:prstGeom prst="roundRect">
            <a:avLst>
              <a:gd name="adj" fmla="val 9353"/>
            </a:avLst>
          </a:prstGeom>
          <a:solidFill>
            <a:srgbClr val="662483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: abgerundete Ecken 22">
            <a:extLst>
              <a:ext uri="{FF2B5EF4-FFF2-40B4-BE49-F238E27FC236}">
                <a16:creationId xmlns:a16="http://schemas.microsoft.com/office/drawing/2014/main" id="{D683C527-5E17-4DA7-A624-0D8AFCBF188F}"/>
              </a:ext>
            </a:extLst>
          </p:cNvPr>
          <p:cNvSpPr/>
          <p:nvPr/>
        </p:nvSpPr>
        <p:spPr>
          <a:xfrm>
            <a:off x="7710547" y="4069664"/>
            <a:ext cx="3048000" cy="1028700"/>
          </a:xfrm>
          <a:custGeom>
            <a:avLst/>
            <a:gdLst>
              <a:gd name="connsiteX0" fmla="*/ 0 w 3048000"/>
              <a:gd name="connsiteY0" fmla="*/ 96214 h 1028700"/>
              <a:gd name="connsiteX1" fmla="*/ 96214 w 3048000"/>
              <a:gd name="connsiteY1" fmla="*/ 0 h 1028700"/>
              <a:gd name="connsiteX2" fmla="*/ 2951786 w 3048000"/>
              <a:gd name="connsiteY2" fmla="*/ 0 h 1028700"/>
              <a:gd name="connsiteX3" fmla="*/ 3048000 w 3048000"/>
              <a:gd name="connsiteY3" fmla="*/ 96214 h 1028700"/>
              <a:gd name="connsiteX4" fmla="*/ 3048000 w 3048000"/>
              <a:gd name="connsiteY4" fmla="*/ 932486 h 1028700"/>
              <a:gd name="connsiteX5" fmla="*/ 2951786 w 3048000"/>
              <a:gd name="connsiteY5" fmla="*/ 1028700 h 1028700"/>
              <a:gd name="connsiteX6" fmla="*/ 96214 w 3048000"/>
              <a:gd name="connsiteY6" fmla="*/ 1028700 h 1028700"/>
              <a:gd name="connsiteX7" fmla="*/ 0 w 3048000"/>
              <a:gd name="connsiteY7" fmla="*/ 932486 h 1028700"/>
              <a:gd name="connsiteX8" fmla="*/ 0 w 3048000"/>
              <a:gd name="connsiteY8" fmla="*/ 96214 h 1028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48000" h="1028700" fill="none" extrusionOk="0">
                <a:moveTo>
                  <a:pt x="0" y="96214"/>
                </a:moveTo>
                <a:cubicBezTo>
                  <a:pt x="-278" y="52196"/>
                  <a:pt x="45134" y="-4152"/>
                  <a:pt x="96214" y="0"/>
                </a:cubicBezTo>
                <a:cubicBezTo>
                  <a:pt x="484134" y="29483"/>
                  <a:pt x="2501089" y="4220"/>
                  <a:pt x="2951786" y="0"/>
                </a:cubicBezTo>
                <a:cubicBezTo>
                  <a:pt x="3007354" y="916"/>
                  <a:pt x="3043121" y="49407"/>
                  <a:pt x="3048000" y="96214"/>
                </a:cubicBezTo>
                <a:cubicBezTo>
                  <a:pt x="3035524" y="214740"/>
                  <a:pt x="3119121" y="714264"/>
                  <a:pt x="3048000" y="932486"/>
                </a:cubicBezTo>
                <a:cubicBezTo>
                  <a:pt x="3054817" y="989293"/>
                  <a:pt x="3006356" y="1029989"/>
                  <a:pt x="2951786" y="1028700"/>
                </a:cubicBezTo>
                <a:cubicBezTo>
                  <a:pt x="1652022" y="1062828"/>
                  <a:pt x="1498619" y="905908"/>
                  <a:pt x="96214" y="1028700"/>
                </a:cubicBezTo>
                <a:cubicBezTo>
                  <a:pt x="42202" y="1030441"/>
                  <a:pt x="-1875" y="988749"/>
                  <a:pt x="0" y="932486"/>
                </a:cubicBezTo>
                <a:cubicBezTo>
                  <a:pt x="40685" y="824695"/>
                  <a:pt x="28142" y="199891"/>
                  <a:pt x="0" y="96214"/>
                </a:cubicBezTo>
                <a:close/>
              </a:path>
              <a:path w="3048000" h="1028700" stroke="0" extrusionOk="0">
                <a:moveTo>
                  <a:pt x="0" y="96214"/>
                </a:moveTo>
                <a:cubicBezTo>
                  <a:pt x="-1192" y="45105"/>
                  <a:pt x="51120" y="4346"/>
                  <a:pt x="96214" y="0"/>
                </a:cubicBezTo>
                <a:cubicBezTo>
                  <a:pt x="844797" y="-40312"/>
                  <a:pt x="2087636" y="-70188"/>
                  <a:pt x="2951786" y="0"/>
                </a:cubicBezTo>
                <a:cubicBezTo>
                  <a:pt x="3001172" y="-353"/>
                  <a:pt x="3052655" y="34039"/>
                  <a:pt x="3048000" y="96214"/>
                </a:cubicBezTo>
                <a:cubicBezTo>
                  <a:pt x="3063895" y="189431"/>
                  <a:pt x="3077515" y="790777"/>
                  <a:pt x="3048000" y="932486"/>
                </a:cubicBezTo>
                <a:cubicBezTo>
                  <a:pt x="3047763" y="988458"/>
                  <a:pt x="2999277" y="1028783"/>
                  <a:pt x="2951786" y="1028700"/>
                </a:cubicBezTo>
                <a:cubicBezTo>
                  <a:pt x="2174720" y="1046051"/>
                  <a:pt x="754298" y="1152046"/>
                  <a:pt x="96214" y="1028700"/>
                </a:cubicBezTo>
                <a:cubicBezTo>
                  <a:pt x="43337" y="1027602"/>
                  <a:pt x="5733" y="992784"/>
                  <a:pt x="0" y="932486"/>
                </a:cubicBezTo>
                <a:cubicBezTo>
                  <a:pt x="-25855" y="708490"/>
                  <a:pt x="-38243" y="416401"/>
                  <a:pt x="0" y="96214"/>
                </a:cubicBezTo>
                <a:close/>
              </a:path>
            </a:pathLst>
          </a:custGeom>
          <a:solidFill>
            <a:srgbClr val="662483"/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xmlns="" sd="2173784308">
                  <a:prstGeom prst="roundRect">
                    <a:avLst>
                      <a:gd name="adj" fmla="val 9353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Gerecht</a:t>
            </a:r>
          </a:p>
        </p:txBody>
      </p:sp>
      <p:pic>
        <p:nvPicPr>
          <p:cNvPr id="12" name="Grafik 11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6EB915CE-3D32-4314-B282-6D361B3660CF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3113"/>
                    </a14:imgEffect>
                    <a14:imgEffect>
                      <a14:saturation sat="179000"/>
                    </a14:imgEffect>
                    <a14:imgEffect>
                      <a14:brightnessContrast bright="-41000" contrast="-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63600">
            <a:off x="1470679" y="1007783"/>
            <a:ext cx="2955291" cy="2955291"/>
          </a:xfrm>
          <a:prstGeom prst="rect">
            <a:avLst/>
          </a:prstGeom>
        </p:spPr>
      </p:pic>
      <p:pic>
        <p:nvPicPr>
          <p:cNvPr id="13" name="Grafik 12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8EFD0043-B3B6-48B4-8E96-A94017CB19E3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3113"/>
                    </a14:imgEffect>
                    <a14:imgEffect>
                      <a14:saturation sat="179000"/>
                    </a14:imgEffect>
                    <a14:imgEffect>
                      <a14:brightnessContrast bright="-41000" contrast="-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687" y="849479"/>
            <a:ext cx="2955291" cy="2955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5565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AC4A1165-418E-9ED4-4CBB-BF220EE72D8A}"/>
              </a:ext>
            </a:extLst>
          </p:cNvPr>
          <p:cNvSpPr txBox="1"/>
          <p:nvPr/>
        </p:nvSpPr>
        <p:spPr>
          <a:xfrm>
            <a:off x="844109" y="372422"/>
            <a:ext cx="1024927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3600" dirty="0">
                <a:solidFill>
                  <a:srgbClr val="6624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Sozialversicherungsbeiträge </a:t>
            </a:r>
          </a:p>
          <a:p>
            <a:pPr algn="ctr"/>
            <a:r>
              <a:rPr lang="de-DE" sz="3600" dirty="0">
                <a:solidFill>
                  <a:srgbClr val="6624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zur gesetzlichen Pflegeversicherung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E3390A40-DE8C-4E3B-0D91-0ED26EA713D3}"/>
              </a:ext>
            </a:extLst>
          </p:cNvPr>
          <p:cNvSpPr txBox="1"/>
          <p:nvPr/>
        </p:nvSpPr>
        <p:spPr>
          <a:xfrm>
            <a:off x="647662" y="1973713"/>
            <a:ext cx="292192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Kinderlose Personen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7BF0395-BB16-8BFB-26E7-B98A571463D7}"/>
              </a:ext>
            </a:extLst>
          </p:cNvPr>
          <p:cNvSpPr txBox="1"/>
          <p:nvPr/>
        </p:nvSpPr>
        <p:spPr>
          <a:xfrm>
            <a:off x="4552972" y="2905780"/>
            <a:ext cx="32252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3,60 %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(in 2025)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D9DA59E-1617-F7E5-CEFF-24B98400A9D7}"/>
              </a:ext>
            </a:extLst>
          </p:cNvPr>
          <p:cNvSpPr txBox="1"/>
          <p:nvPr/>
        </p:nvSpPr>
        <p:spPr>
          <a:xfrm>
            <a:off x="8285810" y="1973714"/>
            <a:ext cx="309222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Personen </a:t>
            </a:r>
          </a:p>
          <a:p>
            <a:pPr algn="ctr"/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mit 2 Kindern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EDEAB861-6DB0-7E2C-E806-121070FAAF6E}"/>
              </a:ext>
            </a:extLst>
          </p:cNvPr>
          <p:cNvSpPr txBox="1"/>
          <p:nvPr/>
        </p:nvSpPr>
        <p:spPr>
          <a:xfrm>
            <a:off x="4552972" y="1973713"/>
            <a:ext cx="314634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Personen </a:t>
            </a:r>
          </a:p>
          <a:p>
            <a:pPr algn="ctr"/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mit 1 Kind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88139CD5-833B-CA74-EF04-8B949849F4D4}"/>
              </a:ext>
            </a:extLst>
          </p:cNvPr>
          <p:cNvSpPr txBox="1"/>
          <p:nvPr/>
        </p:nvSpPr>
        <p:spPr>
          <a:xfrm>
            <a:off x="647662" y="2804710"/>
            <a:ext cx="32252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4,20 %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(in 2025)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757EA1D1-78E7-9095-2591-6D6FFB05F2D9}"/>
              </a:ext>
            </a:extLst>
          </p:cNvPr>
          <p:cNvSpPr txBox="1"/>
          <p:nvPr/>
        </p:nvSpPr>
        <p:spPr>
          <a:xfrm>
            <a:off x="8285810" y="2905780"/>
            <a:ext cx="32252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3,35 %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(in 2025</a:t>
            </a: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297469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B5B28517-ED19-6DA8-47A9-2F9353B7BAAF}"/>
              </a:ext>
            </a:extLst>
          </p:cNvPr>
          <p:cNvSpPr/>
          <p:nvPr/>
        </p:nvSpPr>
        <p:spPr>
          <a:xfrm>
            <a:off x="5332289" y="3143992"/>
            <a:ext cx="1413164" cy="5700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Oder</a:t>
            </a:r>
          </a:p>
        </p:txBody>
      </p:sp>
      <p:sp>
        <p:nvSpPr>
          <p:cNvPr id="5" name="Rechteck: abgerundete Ecken 4">
            <a:extLst>
              <a:ext uri="{FF2B5EF4-FFF2-40B4-BE49-F238E27FC236}">
                <a16:creationId xmlns:a16="http://schemas.microsoft.com/office/drawing/2014/main" id="{E6745B13-BD82-4105-A675-FA4CBFD27031}"/>
              </a:ext>
            </a:extLst>
          </p:cNvPr>
          <p:cNvSpPr/>
          <p:nvPr/>
        </p:nvSpPr>
        <p:spPr>
          <a:xfrm>
            <a:off x="743673" y="567713"/>
            <a:ext cx="4226560" cy="4898590"/>
          </a:xfrm>
          <a:prstGeom prst="roundRect">
            <a:avLst>
              <a:gd name="adj" fmla="val 11716"/>
            </a:avLst>
          </a:prstGeom>
          <a:solidFill>
            <a:srgbClr val="E71873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: abgerundete Ecken 23">
            <a:extLst>
              <a:ext uri="{FF2B5EF4-FFF2-40B4-BE49-F238E27FC236}">
                <a16:creationId xmlns:a16="http://schemas.microsoft.com/office/drawing/2014/main" id="{F3CD87EA-AB9C-47A5-9073-18EF3F1E8E6B}"/>
              </a:ext>
            </a:extLst>
          </p:cNvPr>
          <p:cNvSpPr/>
          <p:nvPr/>
        </p:nvSpPr>
        <p:spPr>
          <a:xfrm>
            <a:off x="1260725" y="4069664"/>
            <a:ext cx="3169920" cy="1028700"/>
          </a:xfrm>
          <a:custGeom>
            <a:avLst/>
            <a:gdLst>
              <a:gd name="connsiteX0" fmla="*/ 0 w 3169920"/>
              <a:gd name="connsiteY0" fmla="*/ 96214 h 1028700"/>
              <a:gd name="connsiteX1" fmla="*/ 96214 w 3169920"/>
              <a:gd name="connsiteY1" fmla="*/ 0 h 1028700"/>
              <a:gd name="connsiteX2" fmla="*/ 3073706 w 3169920"/>
              <a:gd name="connsiteY2" fmla="*/ 0 h 1028700"/>
              <a:gd name="connsiteX3" fmla="*/ 3169920 w 3169920"/>
              <a:gd name="connsiteY3" fmla="*/ 96214 h 1028700"/>
              <a:gd name="connsiteX4" fmla="*/ 3169920 w 3169920"/>
              <a:gd name="connsiteY4" fmla="*/ 932486 h 1028700"/>
              <a:gd name="connsiteX5" fmla="*/ 3073706 w 3169920"/>
              <a:gd name="connsiteY5" fmla="*/ 1028700 h 1028700"/>
              <a:gd name="connsiteX6" fmla="*/ 96214 w 3169920"/>
              <a:gd name="connsiteY6" fmla="*/ 1028700 h 1028700"/>
              <a:gd name="connsiteX7" fmla="*/ 0 w 3169920"/>
              <a:gd name="connsiteY7" fmla="*/ 932486 h 1028700"/>
              <a:gd name="connsiteX8" fmla="*/ 0 w 3169920"/>
              <a:gd name="connsiteY8" fmla="*/ 96214 h 1028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69920" h="1028700" fill="none" extrusionOk="0">
                <a:moveTo>
                  <a:pt x="0" y="96214"/>
                </a:moveTo>
                <a:cubicBezTo>
                  <a:pt x="6395" y="35305"/>
                  <a:pt x="33029" y="-2489"/>
                  <a:pt x="96214" y="0"/>
                </a:cubicBezTo>
                <a:cubicBezTo>
                  <a:pt x="1452692" y="18744"/>
                  <a:pt x="1653617" y="-35776"/>
                  <a:pt x="3073706" y="0"/>
                </a:cubicBezTo>
                <a:cubicBezTo>
                  <a:pt x="3131732" y="-946"/>
                  <a:pt x="3169839" y="41539"/>
                  <a:pt x="3169920" y="96214"/>
                </a:cubicBezTo>
                <a:cubicBezTo>
                  <a:pt x="3233188" y="352507"/>
                  <a:pt x="3135163" y="748612"/>
                  <a:pt x="3169920" y="932486"/>
                </a:cubicBezTo>
                <a:cubicBezTo>
                  <a:pt x="3170869" y="975930"/>
                  <a:pt x="3124489" y="1022838"/>
                  <a:pt x="3073706" y="1028700"/>
                </a:cubicBezTo>
                <a:cubicBezTo>
                  <a:pt x="1925567" y="977672"/>
                  <a:pt x="1050412" y="991621"/>
                  <a:pt x="96214" y="1028700"/>
                </a:cubicBezTo>
                <a:cubicBezTo>
                  <a:pt x="38744" y="1031825"/>
                  <a:pt x="1287" y="986320"/>
                  <a:pt x="0" y="932486"/>
                </a:cubicBezTo>
                <a:cubicBezTo>
                  <a:pt x="62731" y="538588"/>
                  <a:pt x="-72819" y="237973"/>
                  <a:pt x="0" y="96214"/>
                </a:cubicBezTo>
                <a:close/>
              </a:path>
              <a:path w="3169920" h="1028700" stroke="0" extrusionOk="0">
                <a:moveTo>
                  <a:pt x="0" y="96214"/>
                </a:moveTo>
                <a:cubicBezTo>
                  <a:pt x="-7492" y="40326"/>
                  <a:pt x="43087" y="-5174"/>
                  <a:pt x="96214" y="0"/>
                </a:cubicBezTo>
                <a:cubicBezTo>
                  <a:pt x="539035" y="-88310"/>
                  <a:pt x="2305405" y="-77351"/>
                  <a:pt x="3073706" y="0"/>
                </a:cubicBezTo>
                <a:cubicBezTo>
                  <a:pt x="3130414" y="945"/>
                  <a:pt x="3168278" y="44011"/>
                  <a:pt x="3169920" y="96214"/>
                </a:cubicBezTo>
                <a:cubicBezTo>
                  <a:pt x="3233704" y="256072"/>
                  <a:pt x="3233787" y="750810"/>
                  <a:pt x="3169920" y="932486"/>
                </a:cubicBezTo>
                <a:cubicBezTo>
                  <a:pt x="3166166" y="981560"/>
                  <a:pt x="3127250" y="1035098"/>
                  <a:pt x="3073706" y="1028700"/>
                </a:cubicBezTo>
                <a:cubicBezTo>
                  <a:pt x="2238503" y="1150099"/>
                  <a:pt x="1078130" y="1164245"/>
                  <a:pt x="96214" y="1028700"/>
                </a:cubicBezTo>
                <a:cubicBezTo>
                  <a:pt x="44679" y="1028310"/>
                  <a:pt x="724" y="994880"/>
                  <a:pt x="0" y="932486"/>
                </a:cubicBezTo>
                <a:cubicBezTo>
                  <a:pt x="30646" y="834005"/>
                  <a:pt x="-71593" y="451559"/>
                  <a:pt x="0" y="96214"/>
                </a:cubicBezTo>
                <a:close/>
              </a:path>
            </a:pathLst>
          </a:custGeom>
          <a:solidFill>
            <a:srgbClr val="E71873"/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xmlns="" sd="3794071524">
                  <a:prstGeom prst="roundRect">
                    <a:avLst>
                      <a:gd name="adj" fmla="val 9353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Ungerecht</a:t>
            </a:r>
          </a:p>
        </p:txBody>
      </p:sp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BC141E13-8F06-45A8-BC9F-98C85621FE12}"/>
              </a:ext>
            </a:extLst>
          </p:cNvPr>
          <p:cNvSpPr/>
          <p:nvPr/>
        </p:nvSpPr>
        <p:spPr>
          <a:xfrm>
            <a:off x="7121267" y="567713"/>
            <a:ext cx="4226560" cy="4898590"/>
          </a:xfrm>
          <a:prstGeom prst="roundRect">
            <a:avLst>
              <a:gd name="adj" fmla="val 9353"/>
            </a:avLst>
          </a:prstGeom>
          <a:solidFill>
            <a:srgbClr val="662483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: abgerundete Ecken 22">
            <a:extLst>
              <a:ext uri="{FF2B5EF4-FFF2-40B4-BE49-F238E27FC236}">
                <a16:creationId xmlns:a16="http://schemas.microsoft.com/office/drawing/2014/main" id="{D683C527-5E17-4DA7-A624-0D8AFCBF188F}"/>
              </a:ext>
            </a:extLst>
          </p:cNvPr>
          <p:cNvSpPr/>
          <p:nvPr/>
        </p:nvSpPr>
        <p:spPr>
          <a:xfrm>
            <a:off x="7710547" y="4069664"/>
            <a:ext cx="3048000" cy="1028700"/>
          </a:xfrm>
          <a:custGeom>
            <a:avLst/>
            <a:gdLst>
              <a:gd name="connsiteX0" fmla="*/ 0 w 3048000"/>
              <a:gd name="connsiteY0" fmla="*/ 96214 h 1028700"/>
              <a:gd name="connsiteX1" fmla="*/ 96214 w 3048000"/>
              <a:gd name="connsiteY1" fmla="*/ 0 h 1028700"/>
              <a:gd name="connsiteX2" fmla="*/ 2951786 w 3048000"/>
              <a:gd name="connsiteY2" fmla="*/ 0 h 1028700"/>
              <a:gd name="connsiteX3" fmla="*/ 3048000 w 3048000"/>
              <a:gd name="connsiteY3" fmla="*/ 96214 h 1028700"/>
              <a:gd name="connsiteX4" fmla="*/ 3048000 w 3048000"/>
              <a:gd name="connsiteY4" fmla="*/ 932486 h 1028700"/>
              <a:gd name="connsiteX5" fmla="*/ 2951786 w 3048000"/>
              <a:gd name="connsiteY5" fmla="*/ 1028700 h 1028700"/>
              <a:gd name="connsiteX6" fmla="*/ 96214 w 3048000"/>
              <a:gd name="connsiteY6" fmla="*/ 1028700 h 1028700"/>
              <a:gd name="connsiteX7" fmla="*/ 0 w 3048000"/>
              <a:gd name="connsiteY7" fmla="*/ 932486 h 1028700"/>
              <a:gd name="connsiteX8" fmla="*/ 0 w 3048000"/>
              <a:gd name="connsiteY8" fmla="*/ 96214 h 1028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48000" h="1028700" fill="none" extrusionOk="0">
                <a:moveTo>
                  <a:pt x="0" y="96214"/>
                </a:moveTo>
                <a:cubicBezTo>
                  <a:pt x="-278" y="52196"/>
                  <a:pt x="45134" y="-4152"/>
                  <a:pt x="96214" y="0"/>
                </a:cubicBezTo>
                <a:cubicBezTo>
                  <a:pt x="484134" y="29483"/>
                  <a:pt x="2501089" y="4220"/>
                  <a:pt x="2951786" y="0"/>
                </a:cubicBezTo>
                <a:cubicBezTo>
                  <a:pt x="3007354" y="916"/>
                  <a:pt x="3043121" y="49407"/>
                  <a:pt x="3048000" y="96214"/>
                </a:cubicBezTo>
                <a:cubicBezTo>
                  <a:pt x="3035524" y="214740"/>
                  <a:pt x="3119121" y="714264"/>
                  <a:pt x="3048000" y="932486"/>
                </a:cubicBezTo>
                <a:cubicBezTo>
                  <a:pt x="3054817" y="989293"/>
                  <a:pt x="3006356" y="1029989"/>
                  <a:pt x="2951786" y="1028700"/>
                </a:cubicBezTo>
                <a:cubicBezTo>
                  <a:pt x="1652022" y="1062828"/>
                  <a:pt x="1498619" y="905908"/>
                  <a:pt x="96214" y="1028700"/>
                </a:cubicBezTo>
                <a:cubicBezTo>
                  <a:pt x="42202" y="1030441"/>
                  <a:pt x="-1875" y="988749"/>
                  <a:pt x="0" y="932486"/>
                </a:cubicBezTo>
                <a:cubicBezTo>
                  <a:pt x="40685" y="824695"/>
                  <a:pt x="28142" y="199891"/>
                  <a:pt x="0" y="96214"/>
                </a:cubicBezTo>
                <a:close/>
              </a:path>
              <a:path w="3048000" h="1028700" stroke="0" extrusionOk="0">
                <a:moveTo>
                  <a:pt x="0" y="96214"/>
                </a:moveTo>
                <a:cubicBezTo>
                  <a:pt x="-1192" y="45105"/>
                  <a:pt x="51120" y="4346"/>
                  <a:pt x="96214" y="0"/>
                </a:cubicBezTo>
                <a:cubicBezTo>
                  <a:pt x="844797" y="-40312"/>
                  <a:pt x="2087636" y="-70188"/>
                  <a:pt x="2951786" y="0"/>
                </a:cubicBezTo>
                <a:cubicBezTo>
                  <a:pt x="3001172" y="-353"/>
                  <a:pt x="3052655" y="34039"/>
                  <a:pt x="3048000" y="96214"/>
                </a:cubicBezTo>
                <a:cubicBezTo>
                  <a:pt x="3063895" y="189431"/>
                  <a:pt x="3077515" y="790777"/>
                  <a:pt x="3048000" y="932486"/>
                </a:cubicBezTo>
                <a:cubicBezTo>
                  <a:pt x="3047763" y="988458"/>
                  <a:pt x="2999277" y="1028783"/>
                  <a:pt x="2951786" y="1028700"/>
                </a:cubicBezTo>
                <a:cubicBezTo>
                  <a:pt x="2174720" y="1046051"/>
                  <a:pt x="754298" y="1152046"/>
                  <a:pt x="96214" y="1028700"/>
                </a:cubicBezTo>
                <a:cubicBezTo>
                  <a:pt x="43337" y="1027602"/>
                  <a:pt x="5733" y="992784"/>
                  <a:pt x="0" y="932486"/>
                </a:cubicBezTo>
                <a:cubicBezTo>
                  <a:pt x="-25855" y="708490"/>
                  <a:pt x="-38243" y="416401"/>
                  <a:pt x="0" y="96214"/>
                </a:cubicBezTo>
                <a:close/>
              </a:path>
            </a:pathLst>
          </a:custGeom>
          <a:solidFill>
            <a:srgbClr val="662483"/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xmlns="" sd="2173784308">
                  <a:prstGeom prst="roundRect">
                    <a:avLst>
                      <a:gd name="adj" fmla="val 9353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Gerecht</a:t>
            </a:r>
          </a:p>
        </p:txBody>
      </p:sp>
      <p:pic>
        <p:nvPicPr>
          <p:cNvPr id="12" name="Grafik 11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6EB915CE-3D32-4314-B282-6D361B3660CF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3113"/>
                    </a14:imgEffect>
                    <a14:imgEffect>
                      <a14:saturation sat="179000"/>
                    </a14:imgEffect>
                    <a14:imgEffect>
                      <a14:brightnessContrast bright="-41000" contrast="-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63600">
            <a:off x="1470679" y="1007783"/>
            <a:ext cx="2955291" cy="2955291"/>
          </a:xfrm>
          <a:prstGeom prst="rect">
            <a:avLst/>
          </a:prstGeom>
        </p:spPr>
      </p:pic>
      <p:pic>
        <p:nvPicPr>
          <p:cNvPr id="13" name="Grafik 12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8EFD0043-B3B6-48B4-8E96-A94017CB19E3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3113"/>
                    </a14:imgEffect>
                    <a14:imgEffect>
                      <a14:saturation sat="179000"/>
                    </a14:imgEffect>
                    <a14:imgEffect>
                      <a14:brightnessContrast bright="-41000" contrast="-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687" y="849479"/>
            <a:ext cx="2955291" cy="2955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367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7AD1DF20-CB40-430F-BD8E-22B4D67C62E5}"/>
              </a:ext>
            </a:extLst>
          </p:cNvPr>
          <p:cNvSpPr txBox="1"/>
          <p:nvPr/>
        </p:nvSpPr>
        <p:spPr>
          <a:xfrm>
            <a:off x="257094" y="4611411"/>
            <a:ext cx="116778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400" dirty="0">
                <a:latin typeface="Arial" panose="020B0604020202020204" pitchFamily="34" charset="0"/>
                <a:cs typeface="Arial" panose="020B0604020202020204" pitchFamily="34" charset="0"/>
              </a:rPr>
              <a:t>Was bedeutet „Gleichheit“ für dich?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CA36E5F1-7815-EE40-99A9-036935585445}"/>
              </a:ext>
            </a:extLst>
          </p:cNvPr>
          <p:cNvSpPr txBox="1"/>
          <p:nvPr/>
        </p:nvSpPr>
        <p:spPr>
          <a:xfrm>
            <a:off x="3145818" y="2100601"/>
            <a:ext cx="6097978" cy="17116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de-DE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Artikel 3 GG</a:t>
            </a:r>
            <a:endParaRPr lang="de-DE" sz="60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de-DE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Artikel 118 BV</a:t>
            </a:r>
            <a:endParaRPr lang="de-DE" sz="60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6AA5F44-B88E-4000-A49A-D06D5D991F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65" t="8152" r="5107" b="53264"/>
          <a:stretch/>
        </p:blipFill>
        <p:spPr>
          <a:xfrm rot="20802061">
            <a:off x="2120201" y="1381606"/>
            <a:ext cx="2622621" cy="2758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0054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FC35DB97-7B00-06F4-4A8B-BE13EAC151A9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</a:blip>
          <a:srcRect l="84064" t="7489" r="4762" b="55619"/>
          <a:stretch/>
        </p:blipFill>
        <p:spPr bwMode="auto">
          <a:xfrm rot="194345">
            <a:off x="771416" y="1142763"/>
            <a:ext cx="1565154" cy="1723486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F9323B62-C37A-D904-2D1B-F67902BFAFCB}"/>
              </a:ext>
            </a:extLst>
          </p:cNvPr>
          <p:cNvSpPr txBox="1"/>
          <p:nvPr/>
        </p:nvSpPr>
        <p:spPr>
          <a:xfrm>
            <a:off x="3550722" y="662321"/>
            <a:ext cx="7579151" cy="1877437"/>
          </a:xfrm>
          <a:custGeom>
            <a:avLst/>
            <a:gdLst>
              <a:gd name="connsiteX0" fmla="*/ 0 w 7579151"/>
              <a:gd name="connsiteY0" fmla="*/ 0 h 1877437"/>
              <a:gd name="connsiteX1" fmla="*/ 689014 w 7579151"/>
              <a:gd name="connsiteY1" fmla="*/ 0 h 1877437"/>
              <a:gd name="connsiteX2" fmla="*/ 1378027 w 7579151"/>
              <a:gd name="connsiteY2" fmla="*/ 0 h 1877437"/>
              <a:gd name="connsiteX3" fmla="*/ 2218624 w 7579151"/>
              <a:gd name="connsiteY3" fmla="*/ 0 h 1877437"/>
              <a:gd name="connsiteX4" fmla="*/ 2680263 w 7579151"/>
              <a:gd name="connsiteY4" fmla="*/ 0 h 1877437"/>
              <a:gd name="connsiteX5" fmla="*/ 3369277 w 7579151"/>
              <a:gd name="connsiteY5" fmla="*/ 0 h 1877437"/>
              <a:gd name="connsiteX6" fmla="*/ 4209874 w 7579151"/>
              <a:gd name="connsiteY6" fmla="*/ 0 h 1877437"/>
              <a:gd name="connsiteX7" fmla="*/ 4823096 w 7579151"/>
              <a:gd name="connsiteY7" fmla="*/ 0 h 1877437"/>
              <a:gd name="connsiteX8" fmla="*/ 5512110 w 7579151"/>
              <a:gd name="connsiteY8" fmla="*/ 0 h 1877437"/>
              <a:gd name="connsiteX9" fmla="*/ 6352707 w 7579151"/>
              <a:gd name="connsiteY9" fmla="*/ 0 h 1877437"/>
              <a:gd name="connsiteX10" fmla="*/ 7579151 w 7579151"/>
              <a:gd name="connsiteY10" fmla="*/ 0 h 1877437"/>
              <a:gd name="connsiteX11" fmla="*/ 7579151 w 7579151"/>
              <a:gd name="connsiteY11" fmla="*/ 588264 h 1877437"/>
              <a:gd name="connsiteX12" fmla="*/ 7579151 w 7579151"/>
              <a:gd name="connsiteY12" fmla="*/ 1232850 h 1877437"/>
              <a:gd name="connsiteX13" fmla="*/ 7579151 w 7579151"/>
              <a:gd name="connsiteY13" fmla="*/ 1877437 h 1877437"/>
              <a:gd name="connsiteX14" fmla="*/ 6965929 w 7579151"/>
              <a:gd name="connsiteY14" fmla="*/ 1877437 h 1877437"/>
              <a:gd name="connsiteX15" fmla="*/ 6352707 w 7579151"/>
              <a:gd name="connsiteY15" fmla="*/ 1877437 h 1877437"/>
              <a:gd name="connsiteX16" fmla="*/ 5739484 w 7579151"/>
              <a:gd name="connsiteY16" fmla="*/ 1877437 h 1877437"/>
              <a:gd name="connsiteX17" fmla="*/ 5277845 w 7579151"/>
              <a:gd name="connsiteY17" fmla="*/ 1877437 h 1877437"/>
              <a:gd name="connsiteX18" fmla="*/ 4740414 w 7579151"/>
              <a:gd name="connsiteY18" fmla="*/ 1877437 h 1877437"/>
              <a:gd name="connsiteX19" fmla="*/ 4278775 w 7579151"/>
              <a:gd name="connsiteY19" fmla="*/ 1877437 h 1877437"/>
              <a:gd name="connsiteX20" fmla="*/ 3589762 w 7579151"/>
              <a:gd name="connsiteY20" fmla="*/ 1877437 h 1877437"/>
              <a:gd name="connsiteX21" fmla="*/ 2900748 w 7579151"/>
              <a:gd name="connsiteY21" fmla="*/ 1877437 h 1877437"/>
              <a:gd name="connsiteX22" fmla="*/ 2135943 w 7579151"/>
              <a:gd name="connsiteY22" fmla="*/ 1877437 h 1877437"/>
              <a:gd name="connsiteX23" fmla="*/ 1598512 w 7579151"/>
              <a:gd name="connsiteY23" fmla="*/ 1877437 h 1877437"/>
              <a:gd name="connsiteX24" fmla="*/ 909498 w 7579151"/>
              <a:gd name="connsiteY24" fmla="*/ 1877437 h 1877437"/>
              <a:gd name="connsiteX25" fmla="*/ 0 w 7579151"/>
              <a:gd name="connsiteY25" fmla="*/ 1877437 h 1877437"/>
              <a:gd name="connsiteX26" fmla="*/ 0 w 7579151"/>
              <a:gd name="connsiteY26" fmla="*/ 1289173 h 1877437"/>
              <a:gd name="connsiteX27" fmla="*/ 0 w 7579151"/>
              <a:gd name="connsiteY27" fmla="*/ 663361 h 1877437"/>
              <a:gd name="connsiteX28" fmla="*/ 0 w 7579151"/>
              <a:gd name="connsiteY28" fmla="*/ 0 h 1877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7579151" h="1877437" extrusionOk="0">
                <a:moveTo>
                  <a:pt x="0" y="0"/>
                </a:moveTo>
                <a:cubicBezTo>
                  <a:pt x="172292" y="-13530"/>
                  <a:pt x="523022" y="-30326"/>
                  <a:pt x="689014" y="0"/>
                </a:cubicBezTo>
                <a:cubicBezTo>
                  <a:pt x="855006" y="30326"/>
                  <a:pt x="1233436" y="-16367"/>
                  <a:pt x="1378027" y="0"/>
                </a:cubicBezTo>
                <a:cubicBezTo>
                  <a:pt x="1522618" y="16367"/>
                  <a:pt x="2032968" y="8157"/>
                  <a:pt x="2218624" y="0"/>
                </a:cubicBezTo>
                <a:cubicBezTo>
                  <a:pt x="2404280" y="-8157"/>
                  <a:pt x="2555451" y="16733"/>
                  <a:pt x="2680263" y="0"/>
                </a:cubicBezTo>
                <a:cubicBezTo>
                  <a:pt x="2805075" y="-16733"/>
                  <a:pt x="3027487" y="15070"/>
                  <a:pt x="3369277" y="0"/>
                </a:cubicBezTo>
                <a:cubicBezTo>
                  <a:pt x="3711067" y="-15070"/>
                  <a:pt x="4038124" y="-13551"/>
                  <a:pt x="4209874" y="0"/>
                </a:cubicBezTo>
                <a:cubicBezTo>
                  <a:pt x="4381624" y="13551"/>
                  <a:pt x="4553843" y="9202"/>
                  <a:pt x="4823096" y="0"/>
                </a:cubicBezTo>
                <a:cubicBezTo>
                  <a:pt x="5092349" y="-9202"/>
                  <a:pt x="5247241" y="-33421"/>
                  <a:pt x="5512110" y="0"/>
                </a:cubicBezTo>
                <a:cubicBezTo>
                  <a:pt x="5776979" y="33421"/>
                  <a:pt x="6067787" y="8883"/>
                  <a:pt x="6352707" y="0"/>
                </a:cubicBezTo>
                <a:cubicBezTo>
                  <a:pt x="6637627" y="-8883"/>
                  <a:pt x="7035155" y="-23532"/>
                  <a:pt x="7579151" y="0"/>
                </a:cubicBezTo>
                <a:cubicBezTo>
                  <a:pt x="7556687" y="186326"/>
                  <a:pt x="7567189" y="361698"/>
                  <a:pt x="7579151" y="588264"/>
                </a:cubicBezTo>
                <a:cubicBezTo>
                  <a:pt x="7591113" y="814830"/>
                  <a:pt x="7587089" y="985704"/>
                  <a:pt x="7579151" y="1232850"/>
                </a:cubicBezTo>
                <a:cubicBezTo>
                  <a:pt x="7571213" y="1479996"/>
                  <a:pt x="7578309" y="1580038"/>
                  <a:pt x="7579151" y="1877437"/>
                </a:cubicBezTo>
                <a:cubicBezTo>
                  <a:pt x="7367763" y="1878332"/>
                  <a:pt x="7136575" y="1878503"/>
                  <a:pt x="6965929" y="1877437"/>
                </a:cubicBezTo>
                <a:cubicBezTo>
                  <a:pt x="6795283" y="1876371"/>
                  <a:pt x="6603913" y="1905478"/>
                  <a:pt x="6352707" y="1877437"/>
                </a:cubicBezTo>
                <a:cubicBezTo>
                  <a:pt x="6101501" y="1849396"/>
                  <a:pt x="5899713" y="1851756"/>
                  <a:pt x="5739484" y="1877437"/>
                </a:cubicBezTo>
                <a:cubicBezTo>
                  <a:pt x="5579255" y="1903118"/>
                  <a:pt x="5404522" y="1861874"/>
                  <a:pt x="5277845" y="1877437"/>
                </a:cubicBezTo>
                <a:cubicBezTo>
                  <a:pt x="5151168" y="1893000"/>
                  <a:pt x="4856985" y="1856041"/>
                  <a:pt x="4740414" y="1877437"/>
                </a:cubicBezTo>
                <a:cubicBezTo>
                  <a:pt x="4623843" y="1898833"/>
                  <a:pt x="4422973" y="1887923"/>
                  <a:pt x="4278775" y="1877437"/>
                </a:cubicBezTo>
                <a:cubicBezTo>
                  <a:pt x="4134577" y="1866951"/>
                  <a:pt x="3864373" y="1907230"/>
                  <a:pt x="3589762" y="1877437"/>
                </a:cubicBezTo>
                <a:cubicBezTo>
                  <a:pt x="3315151" y="1847644"/>
                  <a:pt x="3162028" y="1869672"/>
                  <a:pt x="2900748" y="1877437"/>
                </a:cubicBezTo>
                <a:cubicBezTo>
                  <a:pt x="2639468" y="1885202"/>
                  <a:pt x="2482867" y="1908962"/>
                  <a:pt x="2135943" y="1877437"/>
                </a:cubicBezTo>
                <a:cubicBezTo>
                  <a:pt x="1789019" y="1845912"/>
                  <a:pt x="1778650" y="1858026"/>
                  <a:pt x="1598512" y="1877437"/>
                </a:cubicBezTo>
                <a:cubicBezTo>
                  <a:pt x="1418374" y="1896848"/>
                  <a:pt x="1154831" y="1909168"/>
                  <a:pt x="909498" y="1877437"/>
                </a:cubicBezTo>
                <a:cubicBezTo>
                  <a:pt x="664165" y="1845706"/>
                  <a:pt x="198744" y="1840941"/>
                  <a:pt x="0" y="1877437"/>
                </a:cubicBezTo>
                <a:cubicBezTo>
                  <a:pt x="19616" y="1616561"/>
                  <a:pt x="-26036" y="1511100"/>
                  <a:pt x="0" y="1289173"/>
                </a:cubicBezTo>
                <a:cubicBezTo>
                  <a:pt x="26036" y="1067246"/>
                  <a:pt x="20825" y="962460"/>
                  <a:pt x="0" y="663361"/>
                </a:cubicBezTo>
                <a:cubicBezTo>
                  <a:pt x="-20825" y="364262"/>
                  <a:pt x="5547" y="223990"/>
                  <a:pt x="0" y="0"/>
                </a:cubicBezTo>
                <a:close/>
              </a:path>
            </a:pathLst>
          </a:custGeom>
          <a:noFill/>
          <a:ln w="12700">
            <a:solidFill>
              <a:srgbClr val="E61873"/>
            </a:solidFill>
            <a:extLst>
              <a:ext uri="{C807C97D-BFC1-408E-A445-0C87EB9F89A2}">
                <ask:lineSketchStyleProps xmlns:ask="http://schemas.microsoft.com/office/drawing/2018/sketchyshapes" xmlns="" sd="110755006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/>
            <a:r>
              <a:rPr lang="de-DE" sz="2000" dirty="0">
                <a:solidFill>
                  <a:srgbClr val="6624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Eine Gruppe im Vergleich zu einer anderen Gruppe </a:t>
            </a:r>
            <a:r>
              <a:rPr lang="de-DE" sz="2400" b="1" dirty="0">
                <a:solidFill>
                  <a:srgbClr val="6624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anders</a:t>
            </a:r>
            <a:r>
              <a:rPr lang="de-DE" sz="2000" dirty="0">
                <a:solidFill>
                  <a:srgbClr val="6624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zu behandeln, </a:t>
            </a:r>
          </a:p>
          <a:p>
            <a:pPr algn="ctr"/>
            <a:r>
              <a:rPr lang="de-DE" sz="2400" b="1" dirty="0">
                <a:solidFill>
                  <a:srgbClr val="6624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solange </a:t>
            </a:r>
            <a:r>
              <a:rPr lang="de-DE" sz="2000" dirty="0">
                <a:solidFill>
                  <a:srgbClr val="6624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zwischen beiden Gruppen </a:t>
            </a:r>
            <a:r>
              <a:rPr lang="de-DE" sz="2400" b="1" dirty="0">
                <a:solidFill>
                  <a:srgbClr val="6624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Unterschiede</a:t>
            </a:r>
            <a:r>
              <a:rPr lang="de-DE" sz="2000" dirty="0">
                <a:solidFill>
                  <a:srgbClr val="6624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von solcher </a:t>
            </a:r>
            <a:r>
              <a:rPr lang="de-DE" sz="2400" b="1" dirty="0">
                <a:solidFill>
                  <a:srgbClr val="6624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</a:t>
            </a:r>
            <a:r>
              <a:rPr lang="de-DE" sz="2000" dirty="0">
                <a:solidFill>
                  <a:srgbClr val="6624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und solchem </a:t>
            </a:r>
            <a:r>
              <a:rPr lang="de-DE" sz="2400" b="1" dirty="0">
                <a:solidFill>
                  <a:srgbClr val="6624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Gewicht</a:t>
            </a:r>
            <a:r>
              <a:rPr lang="de-DE" sz="2000" dirty="0">
                <a:solidFill>
                  <a:srgbClr val="6624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bestehen, dass sie die </a:t>
            </a:r>
            <a:r>
              <a:rPr lang="de-DE" sz="2400" b="1" dirty="0">
                <a:solidFill>
                  <a:srgbClr val="6624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ungleiche Behandlung rechtfertigen</a:t>
            </a:r>
            <a:r>
              <a:rPr lang="de-DE" sz="2000" dirty="0">
                <a:solidFill>
                  <a:srgbClr val="6624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können.</a:t>
            </a:r>
          </a:p>
        </p:txBody>
      </p:sp>
      <p:sp>
        <p:nvSpPr>
          <p:cNvPr id="7" name="Trapezoid 6">
            <a:extLst>
              <a:ext uri="{FF2B5EF4-FFF2-40B4-BE49-F238E27FC236}">
                <a16:creationId xmlns:a16="http://schemas.microsoft.com/office/drawing/2014/main" id="{3DE60CA2-5A75-8C04-7D3C-EC5FF8BA5F9D}"/>
              </a:ext>
            </a:extLst>
          </p:cNvPr>
          <p:cNvSpPr/>
          <p:nvPr/>
        </p:nvSpPr>
        <p:spPr>
          <a:xfrm flipV="1">
            <a:off x="1440960" y="4511976"/>
            <a:ext cx="771833" cy="1153276"/>
          </a:xfrm>
          <a:custGeom>
            <a:avLst/>
            <a:gdLst>
              <a:gd name="connsiteX0" fmla="*/ 0 w 771833"/>
              <a:gd name="connsiteY0" fmla="*/ 1153276 h 1153276"/>
              <a:gd name="connsiteX1" fmla="*/ 207893 w 771833"/>
              <a:gd name="connsiteY1" fmla="*/ 0 h 1153276"/>
              <a:gd name="connsiteX2" fmla="*/ 563940 w 771833"/>
              <a:gd name="connsiteY2" fmla="*/ 0 h 1153276"/>
              <a:gd name="connsiteX3" fmla="*/ 771833 w 771833"/>
              <a:gd name="connsiteY3" fmla="*/ 1153276 h 1153276"/>
              <a:gd name="connsiteX4" fmla="*/ 0 w 771833"/>
              <a:gd name="connsiteY4" fmla="*/ 1153276 h 1153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1833" h="1153276" fill="none" extrusionOk="0">
                <a:moveTo>
                  <a:pt x="0" y="1153276"/>
                </a:moveTo>
                <a:cubicBezTo>
                  <a:pt x="79566" y="896814"/>
                  <a:pt x="159411" y="481552"/>
                  <a:pt x="207893" y="0"/>
                </a:cubicBezTo>
                <a:cubicBezTo>
                  <a:pt x="276931" y="17372"/>
                  <a:pt x="479290" y="12087"/>
                  <a:pt x="563940" y="0"/>
                </a:cubicBezTo>
                <a:cubicBezTo>
                  <a:pt x="611654" y="115502"/>
                  <a:pt x="693987" y="921048"/>
                  <a:pt x="771833" y="1153276"/>
                </a:cubicBezTo>
                <a:cubicBezTo>
                  <a:pt x="693073" y="1094463"/>
                  <a:pt x="224958" y="1193171"/>
                  <a:pt x="0" y="1153276"/>
                </a:cubicBezTo>
                <a:close/>
              </a:path>
              <a:path w="771833" h="1153276" stroke="0" extrusionOk="0">
                <a:moveTo>
                  <a:pt x="0" y="1153276"/>
                </a:moveTo>
                <a:cubicBezTo>
                  <a:pt x="-40673" y="929116"/>
                  <a:pt x="139607" y="364015"/>
                  <a:pt x="207893" y="0"/>
                </a:cubicBezTo>
                <a:cubicBezTo>
                  <a:pt x="313978" y="-13293"/>
                  <a:pt x="395082" y="10907"/>
                  <a:pt x="563940" y="0"/>
                </a:cubicBezTo>
                <a:cubicBezTo>
                  <a:pt x="693197" y="397464"/>
                  <a:pt x="681413" y="853896"/>
                  <a:pt x="771833" y="1153276"/>
                </a:cubicBezTo>
                <a:cubicBezTo>
                  <a:pt x="636117" y="1165520"/>
                  <a:pt x="345548" y="1202751"/>
                  <a:pt x="0" y="1153276"/>
                </a:cubicBezTo>
                <a:close/>
              </a:path>
            </a:pathLst>
          </a:custGeom>
          <a:solidFill>
            <a:srgbClr val="E61873"/>
          </a:solidFill>
          <a:ln w="38100">
            <a:solidFill>
              <a:srgbClr val="FFFFFF"/>
            </a:solidFill>
            <a:extLst>
              <a:ext uri="{C807C97D-BFC1-408E-A445-0C87EB9F89A2}">
                <ask:lineSketchStyleProps xmlns:ask="http://schemas.microsoft.com/office/drawing/2018/sketchyshapes" xmlns="" sd="2114187558">
                  <a:prstGeom prst="trapezoid">
                    <a:avLst>
                      <a:gd name="adj" fmla="val 26935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980596E8-7780-A994-96E2-8AF84C99DDC9}"/>
              </a:ext>
            </a:extLst>
          </p:cNvPr>
          <p:cNvSpPr/>
          <p:nvPr/>
        </p:nvSpPr>
        <p:spPr>
          <a:xfrm>
            <a:off x="1599867" y="5746804"/>
            <a:ext cx="454018" cy="371302"/>
          </a:xfrm>
          <a:custGeom>
            <a:avLst/>
            <a:gdLst>
              <a:gd name="connsiteX0" fmla="*/ 0 w 454018"/>
              <a:gd name="connsiteY0" fmla="*/ 185651 h 371302"/>
              <a:gd name="connsiteX1" fmla="*/ 227009 w 454018"/>
              <a:gd name="connsiteY1" fmla="*/ 0 h 371302"/>
              <a:gd name="connsiteX2" fmla="*/ 454018 w 454018"/>
              <a:gd name="connsiteY2" fmla="*/ 185651 h 371302"/>
              <a:gd name="connsiteX3" fmla="*/ 227009 w 454018"/>
              <a:gd name="connsiteY3" fmla="*/ 371302 h 371302"/>
              <a:gd name="connsiteX4" fmla="*/ 0 w 454018"/>
              <a:gd name="connsiteY4" fmla="*/ 185651 h 371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4018" h="371302" fill="none" extrusionOk="0">
                <a:moveTo>
                  <a:pt x="0" y="185651"/>
                </a:moveTo>
                <a:cubicBezTo>
                  <a:pt x="-13749" y="95836"/>
                  <a:pt x="116272" y="-18794"/>
                  <a:pt x="227009" y="0"/>
                </a:cubicBezTo>
                <a:cubicBezTo>
                  <a:pt x="348298" y="-750"/>
                  <a:pt x="449503" y="65114"/>
                  <a:pt x="454018" y="185651"/>
                </a:cubicBezTo>
                <a:cubicBezTo>
                  <a:pt x="461258" y="295201"/>
                  <a:pt x="353196" y="374614"/>
                  <a:pt x="227009" y="371302"/>
                </a:cubicBezTo>
                <a:cubicBezTo>
                  <a:pt x="96611" y="368289"/>
                  <a:pt x="2604" y="285688"/>
                  <a:pt x="0" y="185651"/>
                </a:cubicBezTo>
                <a:close/>
              </a:path>
              <a:path w="454018" h="371302" stroke="0" extrusionOk="0">
                <a:moveTo>
                  <a:pt x="0" y="185651"/>
                </a:moveTo>
                <a:cubicBezTo>
                  <a:pt x="1327" y="83992"/>
                  <a:pt x="100574" y="2558"/>
                  <a:pt x="227009" y="0"/>
                </a:cubicBezTo>
                <a:cubicBezTo>
                  <a:pt x="353891" y="-17330"/>
                  <a:pt x="452038" y="69453"/>
                  <a:pt x="454018" y="185651"/>
                </a:cubicBezTo>
                <a:cubicBezTo>
                  <a:pt x="455812" y="284042"/>
                  <a:pt x="331234" y="374275"/>
                  <a:pt x="227009" y="371302"/>
                </a:cubicBezTo>
                <a:cubicBezTo>
                  <a:pt x="102995" y="382820"/>
                  <a:pt x="-2507" y="287915"/>
                  <a:pt x="0" y="185651"/>
                </a:cubicBezTo>
                <a:close/>
              </a:path>
            </a:pathLst>
          </a:custGeom>
          <a:solidFill>
            <a:srgbClr val="E61873"/>
          </a:solidFill>
          <a:ln w="38100">
            <a:solidFill>
              <a:srgbClr val="FFFFFF"/>
            </a:solidFill>
            <a:extLst>
              <a:ext uri="{C807C97D-BFC1-408E-A445-0C87EB9F89A2}">
                <ask:lineSketchStyleProps xmlns:ask="http://schemas.microsoft.com/office/drawing/2018/sketchyshapes" xmlns="" sd="2515143201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A0E30354-1178-CA29-09A6-820535564EC1}"/>
              </a:ext>
            </a:extLst>
          </p:cNvPr>
          <p:cNvSpPr txBox="1"/>
          <p:nvPr/>
        </p:nvSpPr>
        <p:spPr>
          <a:xfrm>
            <a:off x="519168" y="679994"/>
            <a:ext cx="2069653" cy="461665"/>
          </a:xfrm>
          <a:custGeom>
            <a:avLst/>
            <a:gdLst>
              <a:gd name="connsiteX0" fmla="*/ 0 w 2069653"/>
              <a:gd name="connsiteY0" fmla="*/ 0 h 461665"/>
              <a:gd name="connsiteX1" fmla="*/ 648491 w 2069653"/>
              <a:gd name="connsiteY1" fmla="*/ 0 h 461665"/>
              <a:gd name="connsiteX2" fmla="*/ 1359072 w 2069653"/>
              <a:gd name="connsiteY2" fmla="*/ 0 h 461665"/>
              <a:gd name="connsiteX3" fmla="*/ 2069653 w 2069653"/>
              <a:gd name="connsiteY3" fmla="*/ 0 h 461665"/>
              <a:gd name="connsiteX4" fmla="*/ 2069653 w 2069653"/>
              <a:gd name="connsiteY4" fmla="*/ 461665 h 461665"/>
              <a:gd name="connsiteX5" fmla="*/ 1400465 w 2069653"/>
              <a:gd name="connsiteY5" fmla="*/ 461665 h 461665"/>
              <a:gd name="connsiteX6" fmla="*/ 772670 w 2069653"/>
              <a:gd name="connsiteY6" fmla="*/ 461665 h 461665"/>
              <a:gd name="connsiteX7" fmla="*/ 0 w 2069653"/>
              <a:gd name="connsiteY7" fmla="*/ 461665 h 461665"/>
              <a:gd name="connsiteX8" fmla="*/ 0 w 2069653"/>
              <a:gd name="connsiteY8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69653" h="461665" fill="none" extrusionOk="0">
                <a:moveTo>
                  <a:pt x="0" y="0"/>
                </a:moveTo>
                <a:cubicBezTo>
                  <a:pt x="291075" y="21683"/>
                  <a:pt x="364270" y="913"/>
                  <a:pt x="648491" y="0"/>
                </a:cubicBezTo>
                <a:cubicBezTo>
                  <a:pt x="932712" y="-913"/>
                  <a:pt x="1028154" y="-20783"/>
                  <a:pt x="1359072" y="0"/>
                </a:cubicBezTo>
                <a:cubicBezTo>
                  <a:pt x="1689990" y="20783"/>
                  <a:pt x="1846243" y="-29390"/>
                  <a:pt x="2069653" y="0"/>
                </a:cubicBezTo>
                <a:cubicBezTo>
                  <a:pt x="2072157" y="103793"/>
                  <a:pt x="2065586" y="368226"/>
                  <a:pt x="2069653" y="461665"/>
                </a:cubicBezTo>
                <a:cubicBezTo>
                  <a:pt x="1840705" y="448835"/>
                  <a:pt x="1683805" y="458294"/>
                  <a:pt x="1400465" y="461665"/>
                </a:cubicBezTo>
                <a:cubicBezTo>
                  <a:pt x="1117125" y="465036"/>
                  <a:pt x="967117" y="485222"/>
                  <a:pt x="772670" y="461665"/>
                </a:cubicBezTo>
                <a:cubicBezTo>
                  <a:pt x="578224" y="438108"/>
                  <a:pt x="265908" y="488886"/>
                  <a:pt x="0" y="461665"/>
                </a:cubicBezTo>
                <a:cubicBezTo>
                  <a:pt x="-6860" y="267948"/>
                  <a:pt x="13885" y="207283"/>
                  <a:pt x="0" y="0"/>
                </a:cubicBezTo>
                <a:close/>
              </a:path>
              <a:path w="2069653" h="461665" stroke="0" extrusionOk="0">
                <a:moveTo>
                  <a:pt x="0" y="0"/>
                </a:moveTo>
                <a:cubicBezTo>
                  <a:pt x="306861" y="9438"/>
                  <a:pt x="348251" y="750"/>
                  <a:pt x="689884" y="0"/>
                </a:cubicBezTo>
                <a:cubicBezTo>
                  <a:pt x="1031517" y="-750"/>
                  <a:pt x="1063476" y="28823"/>
                  <a:pt x="1379769" y="0"/>
                </a:cubicBezTo>
                <a:cubicBezTo>
                  <a:pt x="1696062" y="-28823"/>
                  <a:pt x="1930100" y="-10076"/>
                  <a:pt x="2069653" y="0"/>
                </a:cubicBezTo>
                <a:cubicBezTo>
                  <a:pt x="2078331" y="134673"/>
                  <a:pt x="2053625" y="337754"/>
                  <a:pt x="2069653" y="461665"/>
                </a:cubicBezTo>
                <a:cubicBezTo>
                  <a:pt x="1819072" y="448458"/>
                  <a:pt x="1600835" y="475357"/>
                  <a:pt x="1441858" y="461665"/>
                </a:cubicBezTo>
                <a:cubicBezTo>
                  <a:pt x="1282882" y="447973"/>
                  <a:pt x="940911" y="459737"/>
                  <a:pt x="731277" y="461665"/>
                </a:cubicBezTo>
                <a:cubicBezTo>
                  <a:pt x="521643" y="463593"/>
                  <a:pt x="228852" y="474381"/>
                  <a:pt x="0" y="461665"/>
                </a:cubicBezTo>
                <a:cubicBezTo>
                  <a:pt x="5379" y="314866"/>
                  <a:pt x="8872" y="145967"/>
                  <a:pt x="0" y="0"/>
                </a:cubicBezTo>
                <a:close/>
              </a:path>
            </a:pathLst>
          </a:custGeom>
          <a:solidFill>
            <a:srgbClr val="E61873"/>
          </a:solidFill>
          <a:ln w="12700">
            <a:solidFill>
              <a:srgbClr val="FFFFFF"/>
            </a:solidFill>
            <a:extLst>
              <a:ext uri="{C807C97D-BFC1-408E-A445-0C87EB9F89A2}">
                <ask:lineSketchStyleProps xmlns:ask="http://schemas.microsoft.com/office/drawing/2018/sketchyshapes" xmlns="" sd="110755006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Idee 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DCEC1FDF-BE8C-6E36-A956-D3123211F3A2}"/>
              </a:ext>
            </a:extLst>
          </p:cNvPr>
          <p:cNvSpPr txBox="1"/>
          <p:nvPr/>
        </p:nvSpPr>
        <p:spPr>
          <a:xfrm>
            <a:off x="697295" y="3859528"/>
            <a:ext cx="1553458" cy="461665"/>
          </a:xfrm>
          <a:custGeom>
            <a:avLst/>
            <a:gdLst>
              <a:gd name="connsiteX0" fmla="*/ 0 w 1553458"/>
              <a:gd name="connsiteY0" fmla="*/ 0 h 461665"/>
              <a:gd name="connsiteX1" fmla="*/ 486750 w 1553458"/>
              <a:gd name="connsiteY1" fmla="*/ 0 h 461665"/>
              <a:gd name="connsiteX2" fmla="*/ 1020104 w 1553458"/>
              <a:gd name="connsiteY2" fmla="*/ 0 h 461665"/>
              <a:gd name="connsiteX3" fmla="*/ 1553458 w 1553458"/>
              <a:gd name="connsiteY3" fmla="*/ 0 h 461665"/>
              <a:gd name="connsiteX4" fmla="*/ 1553458 w 1553458"/>
              <a:gd name="connsiteY4" fmla="*/ 461665 h 461665"/>
              <a:gd name="connsiteX5" fmla="*/ 1051173 w 1553458"/>
              <a:gd name="connsiteY5" fmla="*/ 461665 h 461665"/>
              <a:gd name="connsiteX6" fmla="*/ 579958 w 1553458"/>
              <a:gd name="connsiteY6" fmla="*/ 461665 h 461665"/>
              <a:gd name="connsiteX7" fmla="*/ 0 w 1553458"/>
              <a:gd name="connsiteY7" fmla="*/ 461665 h 461665"/>
              <a:gd name="connsiteX8" fmla="*/ 0 w 1553458"/>
              <a:gd name="connsiteY8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3458" h="461665" fill="none" extrusionOk="0">
                <a:moveTo>
                  <a:pt x="0" y="0"/>
                </a:moveTo>
                <a:cubicBezTo>
                  <a:pt x="207887" y="20124"/>
                  <a:pt x="378870" y="4809"/>
                  <a:pt x="486750" y="0"/>
                </a:cubicBezTo>
                <a:cubicBezTo>
                  <a:pt x="594630" y="-4809"/>
                  <a:pt x="763090" y="-18694"/>
                  <a:pt x="1020104" y="0"/>
                </a:cubicBezTo>
                <a:cubicBezTo>
                  <a:pt x="1277118" y="18694"/>
                  <a:pt x="1331086" y="18635"/>
                  <a:pt x="1553458" y="0"/>
                </a:cubicBezTo>
                <a:cubicBezTo>
                  <a:pt x="1555962" y="103793"/>
                  <a:pt x="1549391" y="368226"/>
                  <a:pt x="1553458" y="461665"/>
                </a:cubicBezTo>
                <a:cubicBezTo>
                  <a:pt x="1306442" y="470352"/>
                  <a:pt x="1196607" y="461772"/>
                  <a:pt x="1051173" y="461665"/>
                </a:cubicBezTo>
                <a:cubicBezTo>
                  <a:pt x="905739" y="461558"/>
                  <a:pt x="760534" y="455295"/>
                  <a:pt x="579958" y="461665"/>
                </a:cubicBezTo>
                <a:cubicBezTo>
                  <a:pt x="399382" y="468035"/>
                  <a:pt x="195473" y="477226"/>
                  <a:pt x="0" y="461665"/>
                </a:cubicBezTo>
                <a:cubicBezTo>
                  <a:pt x="-6860" y="267948"/>
                  <a:pt x="13885" y="207283"/>
                  <a:pt x="0" y="0"/>
                </a:cubicBezTo>
                <a:close/>
              </a:path>
              <a:path w="1553458" h="461665" stroke="0" extrusionOk="0">
                <a:moveTo>
                  <a:pt x="0" y="0"/>
                </a:moveTo>
                <a:cubicBezTo>
                  <a:pt x="176730" y="-22702"/>
                  <a:pt x="392323" y="-10166"/>
                  <a:pt x="517819" y="0"/>
                </a:cubicBezTo>
                <a:cubicBezTo>
                  <a:pt x="643315" y="10166"/>
                  <a:pt x="907487" y="-18506"/>
                  <a:pt x="1035639" y="0"/>
                </a:cubicBezTo>
                <a:cubicBezTo>
                  <a:pt x="1163791" y="18506"/>
                  <a:pt x="1328731" y="-24131"/>
                  <a:pt x="1553458" y="0"/>
                </a:cubicBezTo>
                <a:cubicBezTo>
                  <a:pt x="1562136" y="134673"/>
                  <a:pt x="1537430" y="337754"/>
                  <a:pt x="1553458" y="461665"/>
                </a:cubicBezTo>
                <a:cubicBezTo>
                  <a:pt x="1426179" y="451820"/>
                  <a:pt x="1181595" y="464191"/>
                  <a:pt x="1082242" y="461665"/>
                </a:cubicBezTo>
                <a:cubicBezTo>
                  <a:pt x="982889" y="459139"/>
                  <a:pt x="718513" y="480908"/>
                  <a:pt x="548888" y="461665"/>
                </a:cubicBezTo>
                <a:cubicBezTo>
                  <a:pt x="379263" y="442422"/>
                  <a:pt x="197049" y="474440"/>
                  <a:pt x="0" y="461665"/>
                </a:cubicBezTo>
                <a:cubicBezTo>
                  <a:pt x="5379" y="314866"/>
                  <a:pt x="8872" y="145967"/>
                  <a:pt x="0" y="0"/>
                </a:cubicBezTo>
                <a:close/>
              </a:path>
            </a:pathLst>
          </a:custGeom>
          <a:solidFill>
            <a:srgbClr val="E61873"/>
          </a:solidFill>
          <a:ln w="12700">
            <a:solidFill>
              <a:srgbClr val="FFFFFF"/>
            </a:solidFill>
            <a:extLst>
              <a:ext uri="{C807C97D-BFC1-408E-A445-0C87EB9F89A2}">
                <ask:lineSketchStyleProps xmlns:ask="http://schemas.microsoft.com/office/drawing/2018/sketchyshapes" xmlns="" sd="110755006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Habe ich</a:t>
            </a:r>
          </a:p>
        </p:txBody>
      </p:sp>
      <p:sp>
        <p:nvSpPr>
          <p:cNvPr id="13" name="Rechteck: abgerundete Ecken 12">
            <a:extLst>
              <a:ext uri="{FF2B5EF4-FFF2-40B4-BE49-F238E27FC236}">
                <a16:creationId xmlns:a16="http://schemas.microsoft.com/office/drawing/2014/main" id="{C1E20E3E-7B94-4E8D-8100-4DEF7877D5CE}"/>
              </a:ext>
            </a:extLst>
          </p:cNvPr>
          <p:cNvSpPr/>
          <p:nvPr/>
        </p:nvSpPr>
        <p:spPr>
          <a:xfrm>
            <a:off x="8300123" y="2863780"/>
            <a:ext cx="2521951" cy="3173737"/>
          </a:xfrm>
          <a:prstGeom prst="roundRect">
            <a:avLst>
              <a:gd name="adj" fmla="val 11716"/>
            </a:avLst>
          </a:prstGeom>
          <a:solidFill>
            <a:srgbClr val="E71873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4" name="Grafik 13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51369FD5-29B1-4D6E-A59D-42C1360F5BC9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3113"/>
                    </a14:imgEffect>
                    <a14:imgEffect>
                      <a14:saturation sat="179000"/>
                    </a14:imgEffect>
                    <a14:imgEffect>
                      <a14:brightnessContrast bright="-41000" contrast="-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63600">
            <a:off x="9343868" y="2806388"/>
            <a:ext cx="1914697" cy="1914697"/>
          </a:xfrm>
          <a:prstGeom prst="rect">
            <a:avLst/>
          </a:prstGeom>
        </p:spPr>
      </p:pic>
      <p:sp>
        <p:nvSpPr>
          <p:cNvPr id="15" name="Rechteck: abgerundete Ecken 14">
            <a:extLst>
              <a:ext uri="{FF2B5EF4-FFF2-40B4-BE49-F238E27FC236}">
                <a16:creationId xmlns:a16="http://schemas.microsoft.com/office/drawing/2014/main" id="{2CEF2488-B2BF-4514-93F3-212AF54CCE51}"/>
              </a:ext>
            </a:extLst>
          </p:cNvPr>
          <p:cNvSpPr/>
          <p:nvPr/>
        </p:nvSpPr>
        <p:spPr>
          <a:xfrm>
            <a:off x="5080562" y="2874144"/>
            <a:ext cx="2738338" cy="3173738"/>
          </a:xfrm>
          <a:prstGeom prst="roundRect">
            <a:avLst>
              <a:gd name="adj" fmla="val 9353"/>
            </a:avLst>
          </a:prstGeom>
          <a:solidFill>
            <a:srgbClr val="662483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6" name="Grafik 15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5EFD9523-C931-4339-8AEF-909D4D6905D3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3113"/>
                    </a14:imgEffect>
                    <a14:imgEffect>
                      <a14:saturation sat="179000"/>
                    </a14:imgEffect>
                    <a14:imgEffect>
                      <a14:brightnessContrast bright="-41000" contrast="-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436" y="4034086"/>
            <a:ext cx="1914698" cy="1914698"/>
          </a:xfrm>
          <a:prstGeom prst="rect">
            <a:avLst/>
          </a:prstGeom>
        </p:spPr>
      </p:pic>
      <p:sp>
        <p:nvSpPr>
          <p:cNvPr id="17" name="Rechteck: abgerundete Ecken 22">
            <a:extLst>
              <a:ext uri="{FF2B5EF4-FFF2-40B4-BE49-F238E27FC236}">
                <a16:creationId xmlns:a16="http://schemas.microsoft.com/office/drawing/2014/main" id="{F3756614-88E8-473A-9100-AF63FF7BB28E}"/>
              </a:ext>
            </a:extLst>
          </p:cNvPr>
          <p:cNvSpPr/>
          <p:nvPr/>
        </p:nvSpPr>
        <p:spPr>
          <a:xfrm>
            <a:off x="5231569" y="3227131"/>
            <a:ext cx="2378790" cy="797868"/>
          </a:xfrm>
          <a:custGeom>
            <a:avLst/>
            <a:gdLst>
              <a:gd name="connsiteX0" fmla="*/ 0 w 3048000"/>
              <a:gd name="connsiteY0" fmla="*/ 96214 h 1028700"/>
              <a:gd name="connsiteX1" fmla="*/ 96214 w 3048000"/>
              <a:gd name="connsiteY1" fmla="*/ 0 h 1028700"/>
              <a:gd name="connsiteX2" fmla="*/ 2951786 w 3048000"/>
              <a:gd name="connsiteY2" fmla="*/ 0 h 1028700"/>
              <a:gd name="connsiteX3" fmla="*/ 3048000 w 3048000"/>
              <a:gd name="connsiteY3" fmla="*/ 96214 h 1028700"/>
              <a:gd name="connsiteX4" fmla="*/ 3048000 w 3048000"/>
              <a:gd name="connsiteY4" fmla="*/ 932486 h 1028700"/>
              <a:gd name="connsiteX5" fmla="*/ 2951786 w 3048000"/>
              <a:gd name="connsiteY5" fmla="*/ 1028700 h 1028700"/>
              <a:gd name="connsiteX6" fmla="*/ 96214 w 3048000"/>
              <a:gd name="connsiteY6" fmla="*/ 1028700 h 1028700"/>
              <a:gd name="connsiteX7" fmla="*/ 0 w 3048000"/>
              <a:gd name="connsiteY7" fmla="*/ 932486 h 1028700"/>
              <a:gd name="connsiteX8" fmla="*/ 0 w 3048000"/>
              <a:gd name="connsiteY8" fmla="*/ 96214 h 1028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48000" h="1028700" fill="none" extrusionOk="0">
                <a:moveTo>
                  <a:pt x="0" y="96214"/>
                </a:moveTo>
                <a:cubicBezTo>
                  <a:pt x="-278" y="52196"/>
                  <a:pt x="45134" y="-4152"/>
                  <a:pt x="96214" y="0"/>
                </a:cubicBezTo>
                <a:cubicBezTo>
                  <a:pt x="484134" y="29483"/>
                  <a:pt x="2501089" y="4220"/>
                  <a:pt x="2951786" y="0"/>
                </a:cubicBezTo>
                <a:cubicBezTo>
                  <a:pt x="3007354" y="916"/>
                  <a:pt x="3043121" y="49407"/>
                  <a:pt x="3048000" y="96214"/>
                </a:cubicBezTo>
                <a:cubicBezTo>
                  <a:pt x="3035524" y="214740"/>
                  <a:pt x="3119121" y="714264"/>
                  <a:pt x="3048000" y="932486"/>
                </a:cubicBezTo>
                <a:cubicBezTo>
                  <a:pt x="3054817" y="989293"/>
                  <a:pt x="3006356" y="1029989"/>
                  <a:pt x="2951786" y="1028700"/>
                </a:cubicBezTo>
                <a:cubicBezTo>
                  <a:pt x="1652022" y="1062828"/>
                  <a:pt x="1498619" y="905908"/>
                  <a:pt x="96214" y="1028700"/>
                </a:cubicBezTo>
                <a:cubicBezTo>
                  <a:pt x="42202" y="1030441"/>
                  <a:pt x="-1875" y="988749"/>
                  <a:pt x="0" y="932486"/>
                </a:cubicBezTo>
                <a:cubicBezTo>
                  <a:pt x="40685" y="824695"/>
                  <a:pt x="28142" y="199891"/>
                  <a:pt x="0" y="96214"/>
                </a:cubicBezTo>
                <a:close/>
              </a:path>
              <a:path w="3048000" h="1028700" stroke="0" extrusionOk="0">
                <a:moveTo>
                  <a:pt x="0" y="96214"/>
                </a:moveTo>
                <a:cubicBezTo>
                  <a:pt x="-1192" y="45105"/>
                  <a:pt x="51120" y="4346"/>
                  <a:pt x="96214" y="0"/>
                </a:cubicBezTo>
                <a:cubicBezTo>
                  <a:pt x="844797" y="-40312"/>
                  <a:pt x="2087636" y="-70188"/>
                  <a:pt x="2951786" y="0"/>
                </a:cubicBezTo>
                <a:cubicBezTo>
                  <a:pt x="3001172" y="-353"/>
                  <a:pt x="3052655" y="34039"/>
                  <a:pt x="3048000" y="96214"/>
                </a:cubicBezTo>
                <a:cubicBezTo>
                  <a:pt x="3063895" y="189431"/>
                  <a:pt x="3077515" y="790777"/>
                  <a:pt x="3048000" y="932486"/>
                </a:cubicBezTo>
                <a:cubicBezTo>
                  <a:pt x="3047763" y="988458"/>
                  <a:pt x="2999277" y="1028783"/>
                  <a:pt x="2951786" y="1028700"/>
                </a:cubicBezTo>
                <a:cubicBezTo>
                  <a:pt x="2174720" y="1046051"/>
                  <a:pt x="754298" y="1152046"/>
                  <a:pt x="96214" y="1028700"/>
                </a:cubicBezTo>
                <a:cubicBezTo>
                  <a:pt x="43337" y="1027602"/>
                  <a:pt x="5733" y="992784"/>
                  <a:pt x="0" y="932486"/>
                </a:cubicBezTo>
                <a:cubicBezTo>
                  <a:pt x="-25855" y="708490"/>
                  <a:pt x="-38243" y="416401"/>
                  <a:pt x="0" y="96214"/>
                </a:cubicBezTo>
                <a:close/>
              </a:path>
            </a:pathLst>
          </a:custGeom>
          <a:solidFill>
            <a:srgbClr val="662483"/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xmlns="" sd="2173784308">
                  <a:prstGeom prst="roundRect">
                    <a:avLst>
                      <a:gd name="adj" fmla="val 9353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verstanden</a:t>
            </a:r>
          </a:p>
        </p:txBody>
      </p:sp>
      <p:sp>
        <p:nvSpPr>
          <p:cNvPr id="18" name="Rechteck: abgerundete Ecken 23">
            <a:extLst>
              <a:ext uri="{FF2B5EF4-FFF2-40B4-BE49-F238E27FC236}">
                <a16:creationId xmlns:a16="http://schemas.microsoft.com/office/drawing/2014/main" id="{1AB37DB6-517D-4410-9CCC-B5B0C6F13AB6}"/>
              </a:ext>
            </a:extLst>
          </p:cNvPr>
          <p:cNvSpPr/>
          <p:nvPr/>
        </p:nvSpPr>
        <p:spPr>
          <a:xfrm>
            <a:off x="8445150" y="4712677"/>
            <a:ext cx="2230541" cy="924543"/>
          </a:xfrm>
          <a:custGeom>
            <a:avLst/>
            <a:gdLst>
              <a:gd name="connsiteX0" fmla="*/ 0 w 3169920"/>
              <a:gd name="connsiteY0" fmla="*/ 96214 h 1028700"/>
              <a:gd name="connsiteX1" fmla="*/ 96214 w 3169920"/>
              <a:gd name="connsiteY1" fmla="*/ 0 h 1028700"/>
              <a:gd name="connsiteX2" fmla="*/ 3073706 w 3169920"/>
              <a:gd name="connsiteY2" fmla="*/ 0 h 1028700"/>
              <a:gd name="connsiteX3" fmla="*/ 3169920 w 3169920"/>
              <a:gd name="connsiteY3" fmla="*/ 96214 h 1028700"/>
              <a:gd name="connsiteX4" fmla="*/ 3169920 w 3169920"/>
              <a:gd name="connsiteY4" fmla="*/ 932486 h 1028700"/>
              <a:gd name="connsiteX5" fmla="*/ 3073706 w 3169920"/>
              <a:gd name="connsiteY5" fmla="*/ 1028700 h 1028700"/>
              <a:gd name="connsiteX6" fmla="*/ 96214 w 3169920"/>
              <a:gd name="connsiteY6" fmla="*/ 1028700 h 1028700"/>
              <a:gd name="connsiteX7" fmla="*/ 0 w 3169920"/>
              <a:gd name="connsiteY7" fmla="*/ 932486 h 1028700"/>
              <a:gd name="connsiteX8" fmla="*/ 0 w 3169920"/>
              <a:gd name="connsiteY8" fmla="*/ 96214 h 1028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69920" h="1028700" fill="none" extrusionOk="0">
                <a:moveTo>
                  <a:pt x="0" y="96214"/>
                </a:moveTo>
                <a:cubicBezTo>
                  <a:pt x="6395" y="35305"/>
                  <a:pt x="33029" y="-2489"/>
                  <a:pt x="96214" y="0"/>
                </a:cubicBezTo>
                <a:cubicBezTo>
                  <a:pt x="1452692" y="18744"/>
                  <a:pt x="1653617" y="-35776"/>
                  <a:pt x="3073706" y="0"/>
                </a:cubicBezTo>
                <a:cubicBezTo>
                  <a:pt x="3131732" y="-946"/>
                  <a:pt x="3169839" y="41539"/>
                  <a:pt x="3169920" y="96214"/>
                </a:cubicBezTo>
                <a:cubicBezTo>
                  <a:pt x="3233188" y="352507"/>
                  <a:pt x="3135163" y="748612"/>
                  <a:pt x="3169920" y="932486"/>
                </a:cubicBezTo>
                <a:cubicBezTo>
                  <a:pt x="3170869" y="975930"/>
                  <a:pt x="3124489" y="1022838"/>
                  <a:pt x="3073706" y="1028700"/>
                </a:cubicBezTo>
                <a:cubicBezTo>
                  <a:pt x="1925567" y="977672"/>
                  <a:pt x="1050412" y="991621"/>
                  <a:pt x="96214" y="1028700"/>
                </a:cubicBezTo>
                <a:cubicBezTo>
                  <a:pt x="38744" y="1031825"/>
                  <a:pt x="1287" y="986320"/>
                  <a:pt x="0" y="932486"/>
                </a:cubicBezTo>
                <a:cubicBezTo>
                  <a:pt x="62731" y="538588"/>
                  <a:pt x="-72819" y="237973"/>
                  <a:pt x="0" y="96214"/>
                </a:cubicBezTo>
                <a:close/>
              </a:path>
              <a:path w="3169920" h="1028700" stroke="0" extrusionOk="0">
                <a:moveTo>
                  <a:pt x="0" y="96214"/>
                </a:moveTo>
                <a:cubicBezTo>
                  <a:pt x="-7492" y="40326"/>
                  <a:pt x="43087" y="-5174"/>
                  <a:pt x="96214" y="0"/>
                </a:cubicBezTo>
                <a:cubicBezTo>
                  <a:pt x="539035" y="-88310"/>
                  <a:pt x="2305405" y="-77351"/>
                  <a:pt x="3073706" y="0"/>
                </a:cubicBezTo>
                <a:cubicBezTo>
                  <a:pt x="3130414" y="945"/>
                  <a:pt x="3168278" y="44011"/>
                  <a:pt x="3169920" y="96214"/>
                </a:cubicBezTo>
                <a:cubicBezTo>
                  <a:pt x="3233704" y="256072"/>
                  <a:pt x="3233787" y="750810"/>
                  <a:pt x="3169920" y="932486"/>
                </a:cubicBezTo>
                <a:cubicBezTo>
                  <a:pt x="3166166" y="981560"/>
                  <a:pt x="3127250" y="1035098"/>
                  <a:pt x="3073706" y="1028700"/>
                </a:cubicBezTo>
                <a:cubicBezTo>
                  <a:pt x="2238503" y="1150099"/>
                  <a:pt x="1078130" y="1164245"/>
                  <a:pt x="96214" y="1028700"/>
                </a:cubicBezTo>
                <a:cubicBezTo>
                  <a:pt x="44679" y="1028310"/>
                  <a:pt x="724" y="994880"/>
                  <a:pt x="0" y="932486"/>
                </a:cubicBezTo>
                <a:cubicBezTo>
                  <a:pt x="30646" y="834005"/>
                  <a:pt x="-71593" y="451559"/>
                  <a:pt x="0" y="96214"/>
                </a:cubicBezTo>
                <a:close/>
              </a:path>
            </a:pathLst>
          </a:custGeom>
          <a:solidFill>
            <a:srgbClr val="E71873"/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xmlns="" sd="3794071524">
                  <a:prstGeom prst="roundRect">
                    <a:avLst>
                      <a:gd name="adj" fmla="val 9353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nicht verstanden</a:t>
            </a:r>
          </a:p>
        </p:txBody>
      </p:sp>
    </p:spTree>
    <p:extLst>
      <p:ext uri="{BB962C8B-B14F-4D97-AF65-F5344CB8AC3E}">
        <p14:creationId xmlns:p14="http://schemas.microsoft.com/office/powerpoint/2010/main" val="3913958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616D20-CA53-49A5-B434-41CC377F2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300" y="618326"/>
            <a:ext cx="10515600" cy="1325563"/>
          </a:xfrm>
        </p:spPr>
        <p:txBody>
          <a:bodyPr/>
          <a:lstStyle/>
          <a:p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Bildquellen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91048FF9-02BE-4CDB-AC43-7FA6630461C1}"/>
              </a:ext>
            </a:extLst>
          </p:cNvPr>
          <p:cNvSpPr txBox="1"/>
          <p:nvPr/>
        </p:nvSpPr>
        <p:spPr>
          <a:xfrm>
            <a:off x="622300" y="1046097"/>
            <a:ext cx="11252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Folie 2, 3, 6, 20 ©istockphoto.com, Polina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Tomtosova</a:t>
            </a: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Folie 5	Figur, FreeSVG.org, SVG ID: 21350. Grafik Selbst erstellt, 03.02.2025</a:t>
            </a:r>
          </a:p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Folie 12	Uhr, Buch, Stift, FreeSVG.org, Uhr-SVG ID: 179475, Buch-SVG ID: 26667, Stift-SVG ID: 35190, 03.02.2025</a:t>
            </a:r>
          </a:p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Folie 10 ff 	Daumen mit KI generiert, Grafik selbst erstellt mit DALL-E (03.02.2025)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4018AB28-87D5-4A04-AFD5-F6A3BA97D66F}"/>
              </a:ext>
            </a:extLst>
          </p:cNvPr>
          <p:cNvSpPr txBox="1">
            <a:spLocks/>
          </p:cNvSpPr>
          <p:nvPr/>
        </p:nvSpPr>
        <p:spPr>
          <a:xfrm>
            <a:off x="690119" y="2858863"/>
            <a:ext cx="10515600" cy="474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Verwendete Literatur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8480EF60-D003-4B86-A955-C830B0172A37}"/>
              </a:ext>
            </a:extLst>
          </p:cNvPr>
          <p:cNvSpPr txBox="1"/>
          <p:nvPr/>
        </p:nvSpPr>
        <p:spPr>
          <a:xfrm>
            <a:off x="656209" y="3333463"/>
            <a:ext cx="1087958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Bayerische Schulordnung (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BaySchO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), § 33 Nachteilsausgleich und § 34 Notenschutz, 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https://www.gesetze-bayern.de/Content/Document/BaySchO2016-33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 (DL vom 03.02.2025) </a:t>
            </a:r>
          </a:p>
          <a:p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Bayerisches Staatsministerium für Digitales – Bayernportal, Kindergeld Beantragung, 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https://www.bayernportal.de/dokumente/leistung/141312744444?localize=false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(DL vom 03.02.2025)  </a:t>
            </a:r>
          </a:p>
          <a:p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Bundesregierung – Presse und Informationsamt, Höhere Beitragssätze für die Pflege ab 2025, 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https://www.bundesregierung.de/breg-de/aktuelles/erhoehung-pflegebeitraege-2319616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(DL vom 03.02.2025) </a:t>
            </a:r>
          </a:p>
          <a:p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Industrie- und Handelskammer für die Pfalz, Arbeitszeit während der Ausbildung, 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https://www.ihk.de/pfalz/produktmarken/ausbildung/informationen-fuer-betriebe/waehrend-der-ausbildung/ausbildungs-arbeitszeit-1280020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(DL vom 03.02.2025) </a:t>
            </a:r>
          </a:p>
          <a:p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36068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D40C73E3-138E-4A69-89A8-9720B76450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424" y="2371113"/>
            <a:ext cx="4593336" cy="1322324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AEAC8428-AEA9-4B82-8EC6-909ACC209338}"/>
              </a:ext>
            </a:extLst>
          </p:cNvPr>
          <p:cNvSpPr txBox="1"/>
          <p:nvPr/>
        </p:nvSpPr>
        <p:spPr>
          <a:xfrm>
            <a:off x="1280160" y="3949469"/>
            <a:ext cx="9500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Dieses Material wurde im Arbeitskreis Politische Bildung erstellt. </a:t>
            </a:r>
          </a:p>
        </p:txBody>
      </p:sp>
    </p:spTree>
    <p:extLst>
      <p:ext uri="{BB962C8B-B14F-4D97-AF65-F5344CB8AC3E}">
        <p14:creationId xmlns:p14="http://schemas.microsoft.com/office/powerpoint/2010/main" val="14243522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178ED722-9A9F-7CCA-433C-643411256832}"/>
              </a:ext>
            </a:extLst>
          </p:cNvPr>
          <p:cNvSpPr txBox="1"/>
          <p:nvPr/>
        </p:nvSpPr>
        <p:spPr>
          <a:xfrm>
            <a:off x="3687745" y="2578230"/>
            <a:ext cx="7706922" cy="3785652"/>
          </a:xfrm>
          <a:custGeom>
            <a:avLst/>
            <a:gdLst>
              <a:gd name="connsiteX0" fmla="*/ 0 w 8082061"/>
              <a:gd name="connsiteY0" fmla="*/ 573218 h 3439239"/>
              <a:gd name="connsiteX1" fmla="*/ 573218 w 8082061"/>
              <a:gd name="connsiteY1" fmla="*/ 0 h 3439239"/>
              <a:gd name="connsiteX2" fmla="*/ 960114 w 8082061"/>
              <a:gd name="connsiteY2" fmla="*/ 0 h 3439239"/>
              <a:gd name="connsiteX3" fmla="*/ 1347010 w 8082061"/>
              <a:gd name="connsiteY3" fmla="*/ 0 h 3439239"/>
              <a:gd name="connsiteX4" fmla="*/ 1347010 w 8082061"/>
              <a:gd name="connsiteY4" fmla="*/ 0 h 3439239"/>
              <a:gd name="connsiteX5" fmla="*/ 1852139 w 8082061"/>
              <a:gd name="connsiteY5" fmla="*/ 0 h 3439239"/>
              <a:gd name="connsiteX6" fmla="*/ 2357268 w 8082061"/>
              <a:gd name="connsiteY6" fmla="*/ 0 h 3439239"/>
              <a:gd name="connsiteX7" fmla="*/ 2801781 w 8082061"/>
              <a:gd name="connsiteY7" fmla="*/ 0 h 3439239"/>
              <a:gd name="connsiteX8" fmla="*/ 3367525 w 8082061"/>
              <a:gd name="connsiteY8" fmla="*/ 0 h 3439239"/>
              <a:gd name="connsiteX9" fmla="*/ 4000555 w 8082061"/>
              <a:gd name="connsiteY9" fmla="*/ 0 h 3439239"/>
              <a:gd name="connsiteX10" fmla="*/ 4592172 w 8082061"/>
              <a:gd name="connsiteY10" fmla="*/ 0 h 3439239"/>
              <a:gd name="connsiteX11" fmla="*/ 5059549 w 8082061"/>
              <a:gd name="connsiteY11" fmla="*/ 0 h 3439239"/>
              <a:gd name="connsiteX12" fmla="*/ 5692579 w 8082061"/>
              <a:gd name="connsiteY12" fmla="*/ 0 h 3439239"/>
              <a:gd name="connsiteX13" fmla="*/ 6242783 w 8082061"/>
              <a:gd name="connsiteY13" fmla="*/ 0 h 3439239"/>
              <a:gd name="connsiteX14" fmla="*/ 6917226 w 8082061"/>
              <a:gd name="connsiteY14" fmla="*/ 0 h 3439239"/>
              <a:gd name="connsiteX15" fmla="*/ 7508843 w 8082061"/>
              <a:gd name="connsiteY15" fmla="*/ 0 h 3439239"/>
              <a:gd name="connsiteX16" fmla="*/ 8082061 w 8082061"/>
              <a:gd name="connsiteY16" fmla="*/ 573218 h 3439239"/>
              <a:gd name="connsiteX17" fmla="*/ 8082061 w 8082061"/>
              <a:gd name="connsiteY17" fmla="*/ 1007896 h 3439239"/>
              <a:gd name="connsiteX18" fmla="*/ 8082061 w 8082061"/>
              <a:gd name="connsiteY18" fmla="*/ 1471234 h 3439239"/>
              <a:gd name="connsiteX19" fmla="*/ 8082061 w 8082061"/>
              <a:gd name="connsiteY19" fmla="*/ 2006223 h 3439239"/>
              <a:gd name="connsiteX20" fmla="*/ 8082061 w 8082061"/>
              <a:gd name="connsiteY20" fmla="*/ 2006223 h 3439239"/>
              <a:gd name="connsiteX21" fmla="*/ 8082061 w 8082061"/>
              <a:gd name="connsiteY21" fmla="*/ 2418932 h 3439239"/>
              <a:gd name="connsiteX22" fmla="*/ 8082061 w 8082061"/>
              <a:gd name="connsiteY22" fmla="*/ 2866033 h 3439239"/>
              <a:gd name="connsiteX23" fmla="*/ 8082061 w 8082061"/>
              <a:gd name="connsiteY23" fmla="*/ 2866021 h 3439239"/>
              <a:gd name="connsiteX24" fmla="*/ 7508843 w 8082061"/>
              <a:gd name="connsiteY24" fmla="*/ 3439239 h 3439239"/>
              <a:gd name="connsiteX25" fmla="*/ 6917226 w 8082061"/>
              <a:gd name="connsiteY25" fmla="*/ 3439239 h 3439239"/>
              <a:gd name="connsiteX26" fmla="*/ 6284196 w 8082061"/>
              <a:gd name="connsiteY26" fmla="*/ 3439239 h 3439239"/>
              <a:gd name="connsiteX27" fmla="*/ 5692579 w 8082061"/>
              <a:gd name="connsiteY27" fmla="*/ 3439239 h 3439239"/>
              <a:gd name="connsiteX28" fmla="*/ 5183789 w 8082061"/>
              <a:gd name="connsiteY28" fmla="*/ 3439239 h 3439239"/>
              <a:gd name="connsiteX29" fmla="*/ 4592172 w 8082061"/>
              <a:gd name="connsiteY29" fmla="*/ 3439239 h 3439239"/>
              <a:gd name="connsiteX30" fmla="*/ 3959142 w 8082061"/>
              <a:gd name="connsiteY30" fmla="*/ 3439239 h 3439239"/>
              <a:gd name="connsiteX31" fmla="*/ 3367525 w 8082061"/>
              <a:gd name="connsiteY31" fmla="*/ 3439239 h 3439239"/>
              <a:gd name="connsiteX32" fmla="*/ 2821986 w 8082061"/>
              <a:gd name="connsiteY32" fmla="*/ 3439239 h 3439239"/>
              <a:gd name="connsiteX33" fmla="*/ 2316857 w 8082061"/>
              <a:gd name="connsiteY33" fmla="*/ 3439239 h 3439239"/>
              <a:gd name="connsiteX34" fmla="*/ 1347010 w 8082061"/>
              <a:gd name="connsiteY34" fmla="*/ 3439239 h 3439239"/>
              <a:gd name="connsiteX35" fmla="*/ 1347010 w 8082061"/>
              <a:gd name="connsiteY35" fmla="*/ 3439239 h 3439239"/>
              <a:gd name="connsiteX36" fmla="*/ 952376 w 8082061"/>
              <a:gd name="connsiteY36" fmla="*/ 3439239 h 3439239"/>
              <a:gd name="connsiteX37" fmla="*/ 573218 w 8082061"/>
              <a:gd name="connsiteY37" fmla="*/ 3439239 h 3439239"/>
              <a:gd name="connsiteX38" fmla="*/ 0 w 8082061"/>
              <a:gd name="connsiteY38" fmla="*/ 2866021 h 3439239"/>
              <a:gd name="connsiteX39" fmla="*/ 0 w 8082061"/>
              <a:gd name="connsiteY39" fmla="*/ 2866033 h 3439239"/>
              <a:gd name="connsiteX40" fmla="*/ -144588 w 8082061"/>
              <a:gd name="connsiteY40" fmla="*/ 2544218 h 3439239"/>
              <a:gd name="connsiteX41" fmla="*/ -289176 w 8082061"/>
              <a:gd name="connsiteY41" fmla="*/ 2222402 h 3439239"/>
              <a:gd name="connsiteX42" fmla="*/ 0 w 8082061"/>
              <a:gd name="connsiteY42" fmla="*/ 2006223 h 3439239"/>
              <a:gd name="connsiteX43" fmla="*/ 0 w 8082061"/>
              <a:gd name="connsiteY43" fmla="*/ 1542885 h 3439239"/>
              <a:gd name="connsiteX44" fmla="*/ 0 w 8082061"/>
              <a:gd name="connsiteY44" fmla="*/ 1108207 h 3439239"/>
              <a:gd name="connsiteX45" fmla="*/ 0 w 8082061"/>
              <a:gd name="connsiteY45" fmla="*/ 573218 h 3439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8082061" h="3439239" extrusionOk="0">
                <a:moveTo>
                  <a:pt x="0" y="573218"/>
                </a:moveTo>
                <a:cubicBezTo>
                  <a:pt x="17650" y="241405"/>
                  <a:pt x="242184" y="83219"/>
                  <a:pt x="573218" y="0"/>
                </a:cubicBezTo>
                <a:cubicBezTo>
                  <a:pt x="668453" y="-7865"/>
                  <a:pt x="879073" y="8104"/>
                  <a:pt x="960114" y="0"/>
                </a:cubicBezTo>
                <a:cubicBezTo>
                  <a:pt x="1041155" y="-8104"/>
                  <a:pt x="1201381" y="38350"/>
                  <a:pt x="1347010" y="0"/>
                </a:cubicBezTo>
                <a:lnTo>
                  <a:pt x="1347010" y="0"/>
                </a:lnTo>
                <a:cubicBezTo>
                  <a:pt x="1519286" y="-21716"/>
                  <a:pt x="1654931" y="40751"/>
                  <a:pt x="1852139" y="0"/>
                </a:cubicBezTo>
                <a:cubicBezTo>
                  <a:pt x="2049347" y="-40751"/>
                  <a:pt x="2115765" y="16652"/>
                  <a:pt x="2357268" y="0"/>
                </a:cubicBezTo>
                <a:cubicBezTo>
                  <a:pt x="2598771" y="-16652"/>
                  <a:pt x="2711957" y="38503"/>
                  <a:pt x="2801781" y="0"/>
                </a:cubicBezTo>
                <a:cubicBezTo>
                  <a:pt x="2891605" y="-38503"/>
                  <a:pt x="3212237" y="2891"/>
                  <a:pt x="3367525" y="0"/>
                </a:cubicBezTo>
                <a:cubicBezTo>
                  <a:pt x="3619530" y="-62209"/>
                  <a:pt x="3814052" y="12813"/>
                  <a:pt x="4000555" y="0"/>
                </a:cubicBezTo>
                <a:cubicBezTo>
                  <a:pt x="4187058" y="-12813"/>
                  <a:pt x="4442065" y="36165"/>
                  <a:pt x="4592172" y="0"/>
                </a:cubicBezTo>
                <a:cubicBezTo>
                  <a:pt x="4742279" y="-36165"/>
                  <a:pt x="4900329" y="42248"/>
                  <a:pt x="5059549" y="0"/>
                </a:cubicBezTo>
                <a:cubicBezTo>
                  <a:pt x="5218769" y="-42248"/>
                  <a:pt x="5478648" y="62842"/>
                  <a:pt x="5692579" y="0"/>
                </a:cubicBezTo>
                <a:cubicBezTo>
                  <a:pt x="5906510" y="-62842"/>
                  <a:pt x="6055785" y="48500"/>
                  <a:pt x="6242783" y="0"/>
                </a:cubicBezTo>
                <a:cubicBezTo>
                  <a:pt x="6429781" y="-48500"/>
                  <a:pt x="6736553" y="36446"/>
                  <a:pt x="6917226" y="0"/>
                </a:cubicBezTo>
                <a:cubicBezTo>
                  <a:pt x="7097899" y="-36446"/>
                  <a:pt x="7280445" y="6946"/>
                  <a:pt x="7508843" y="0"/>
                </a:cubicBezTo>
                <a:cubicBezTo>
                  <a:pt x="7856878" y="-31387"/>
                  <a:pt x="8103420" y="248221"/>
                  <a:pt x="8082061" y="573218"/>
                </a:cubicBezTo>
                <a:cubicBezTo>
                  <a:pt x="8112136" y="710264"/>
                  <a:pt x="8042845" y="821306"/>
                  <a:pt x="8082061" y="1007896"/>
                </a:cubicBezTo>
                <a:cubicBezTo>
                  <a:pt x="8121277" y="1194486"/>
                  <a:pt x="8029749" y="1260831"/>
                  <a:pt x="8082061" y="1471234"/>
                </a:cubicBezTo>
                <a:cubicBezTo>
                  <a:pt x="8134373" y="1681637"/>
                  <a:pt x="8030378" y="1848630"/>
                  <a:pt x="8082061" y="2006223"/>
                </a:cubicBezTo>
                <a:lnTo>
                  <a:pt x="8082061" y="2006223"/>
                </a:lnTo>
                <a:cubicBezTo>
                  <a:pt x="8101251" y="2123857"/>
                  <a:pt x="8076744" y="2325713"/>
                  <a:pt x="8082061" y="2418932"/>
                </a:cubicBezTo>
                <a:cubicBezTo>
                  <a:pt x="8087378" y="2512151"/>
                  <a:pt x="8057098" y="2729607"/>
                  <a:pt x="8082061" y="2866033"/>
                </a:cubicBezTo>
                <a:cubicBezTo>
                  <a:pt x="8082061" y="2866026"/>
                  <a:pt x="8082061" y="2866026"/>
                  <a:pt x="8082061" y="2866021"/>
                </a:cubicBezTo>
                <a:cubicBezTo>
                  <a:pt x="8127952" y="3249411"/>
                  <a:pt x="7811442" y="3449844"/>
                  <a:pt x="7508843" y="3439239"/>
                </a:cubicBezTo>
                <a:cubicBezTo>
                  <a:pt x="7358702" y="3462069"/>
                  <a:pt x="7094682" y="3404971"/>
                  <a:pt x="6917226" y="3439239"/>
                </a:cubicBezTo>
                <a:cubicBezTo>
                  <a:pt x="6739770" y="3473507"/>
                  <a:pt x="6484366" y="3439059"/>
                  <a:pt x="6284196" y="3439239"/>
                </a:cubicBezTo>
                <a:cubicBezTo>
                  <a:pt x="6084026" y="3439419"/>
                  <a:pt x="5936867" y="3417853"/>
                  <a:pt x="5692579" y="3439239"/>
                </a:cubicBezTo>
                <a:cubicBezTo>
                  <a:pt x="5448291" y="3460625"/>
                  <a:pt x="5416305" y="3413336"/>
                  <a:pt x="5183789" y="3439239"/>
                </a:cubicBezTo>
                <a:cubicBezTo>
                  <a:pt x="4951273" y="3465142"/>
                  <a:pt x="4886457" y="3409595"/>
                  <a:pt x="4592172" y="3439239"/>
                </a:cubicBezTo>
                <a:cubicBezTo>
                  <a:pt x="4297887" y="3468883"/>
                  <a:pt x="4140151" y="3374254"/>
                  <a:pt x="3959142" y="3439239"/>
                </a:cubicBezTo>
                <a:cubicBezTo>
                  <a:pt x="3778133" y="3504224"/>
                  <a:pt x="3600263" y="3408373"/>
                  <a:pt x="3367525" y="3439239"/>
                </a:cubicBezTo>
                <a:cubicBezTo>
                  <a:pt x="3131493" y="3479049"/>
                  <a:pt x="2962162" y="3397603"/>
                  <a:pt x="2821986" y="3439239"/>
                </a:cubicBezTo>
                <a:cubicBezTo>
                  <a:pt x="2681810" y="3480875"/>
                  <a:pt x="2555165" y="3411041"/>
                  <a:pt x="2316857" y="3439239"/>
                </a:cubicBezTo>
                <a:cubicBezTo>
                  <a:pt x="2078549" y="3467437"/>
                  <a:pt x="1691148" y="3398039"/>
                  <a:pt x="1347010" y="3439239"/>
                </a:cubicBezTo>
                <a:lnTo>
                  <a:pt x="1347010" y="3439239"/>
                </a:lnTo>
                <a:cubicBezTo>
                  <a:pt x="1243598" y="3448747"/>
                  <a:pt x="1053908" y="3406475"/>
                  <a:pt x="952376" y="3439239"/>
                </a:cubicBezTo>
                <a:cubicBezTo>
                  <a:pt x="850844" y="3472003"/>
                  <a:pt x="732266" y="3432541"/>
                  <a:pt x="573218" y="3439239"/>
                </a:cubicBezTo>
                <a:cubicBezTo>
                  <a:pt x="333677" y="3453960"/>
                  <a:pt x="-30781" y="3198331"/>
                  <a:pt x="0" y="2866021"/>
                </a:cubicBezTo>
                <a:cubicBezTo>
                  <a:pt x="1" y="2866025"/>
                  <a:pt x="0" y="2866028"/>
                  <a:pt x="0" y="2866033"/>
                </a:cubicBezTo>
                <a:cubicBezTo>
                  <a:pt x="-48783" y="2769077"/>
                  <a:pt x="-84153" y="2674709"/>
                  <a:pt x="-144588" y="2544218"/>
                </a:cubicBezTo>
                <a:cubicBezTo>
                  <a:pt x="-205023" y="2413727"/>
                  <a:pt x="-240856" y="2311101"/>
                  <a:pt x="-289176" y="2222402"/>
                </a:cubicBezTo>
                <a:cubicBezTo>
                  <a:pt x="-237455" y="2138203"/>
                  <a:pt x="-116868" y="2124106"/>
                  <a:pt x="0" y="2006223"/>
                </a:cubicBezTo>
                <a:cubicBezTo>
                  <a:pt x="-1243" y="1911212"/>
                  <a:pt x="583" y="1759048"/>
                  <a:pt x="0" y="1542885"/>
                </a:cubicBezTo>
                <a:cubicBezTo>
                  <a:pt x="-583" y="1326722"/>
                  <a:pt x="13455" y="1277631"/>
                  <a:pt x="0" y="1108207"/>
                </a:cubicBezTo>
                <a:cubicBezTo>
                  <a:pt x="-13455" y="938783"/>
                  <a:pt x="58343" y="743336"/>
                  <a:pt x="0" y="573218"/>
                </a:cubicBezTo>
                <a:close/>
              </a:path>
            </a:pathLst>
          </a:custGeom>
          <a:noFill/>
          <a:ln w="57150">
            <a:solidFill>
              <a:srgbClr val="662483"/>
            </a:solidFill>
            <a:extLst>
              <a:ext uri="{C807C97D-BFC1-408E-A445-0C87EB9F89A2}">
                <ask:lineSketchStyleProps xmlns:ask="http://schemas.microsoft.com/office/drawing/2018/sketchyshapes" xmlns="" sd="1887220092">
                  <a:prstGeom prst="wedgeRoundRectCallout">
                    <a:avLst>
                      <a:gd name="adj1" fmla="val -53578"/>
                      <a:gd name="adj2" fmla="val 14619"/>
                      <a:gd name="adj3" fmla="val 16667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de-DE" sz="2000" b="1" dirty="0">
                <a:solidFill>
                  <a:srgbClr val="6624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de-DE" sz="2400" b="1" dirty="0">
                <a:solidFill>
                  <a:srgbClr val="6624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Art. 3 GG</a:t>
            </a:r>
            <a:br>
              <a:rPr lang="de-DE" sz="2000" dirty="0">
                <a:solidFill>
                  <a:srgbClr val="66248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(1) </a:t>
            </a:r>
            <a:r>
              <a:rPr lang="de-DE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 Menschen </a:t>
            </a:r>
            <a:r>
              <a:rPr lang="de-DE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sind vor dem Gesetz gleich.</a:t>
            </a:r>
            <a:br>
              <a:rPr lang="de-DE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(2) </a:t>
            </a:r>
            <a:r>
              <a:rPr lang="de-DE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Männer</a:t>
            </a:r>
            <a:r>
              <a:rPr lang="de-DE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und </a:t>
            </a:r>
            <a:r>
              <a:rPr lang="de-DE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Frauen</a:t>
            </a:r>
            <a:r>
              <a:rPr lang="de-DE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sind gleichberechtigt. (…)</a:t>
            </a:r>
          </a:p>
          <a:p>
            <a:r>
              <a:rPr lang="de-DE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(3) Niemand darf wegen seines </a:t>
            </a:r>
            <a:r>
              <a:rPr lang="de-DE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Geschlechtes</a:t>
            </a:r>
            <a:r>
              <a:rPr lang="de-DE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seiner </a:t>
            </a:r>
            <a:r>
              <a:rPr lang="de-DE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Abstammung</a:t>
            </a:r>
            <a:r>
              <a:rPr lang="de-DE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seiner </a:t>
            </a:r>
            <a:r>
              <a:rPr lang="de-DE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Rasse</a:t>
            </a:r>
            <a:r>
              <a:rPr lang="de-DE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seiner </a:t>
            </a:r>
            <a:r>
              <a:rPr lang="de-DE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Sprache</a:t>
            </a:r>
            <a:r>
              <a:rPr lang="de-DE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seiner </a:t>
            </a:r>
            <a:r>
              <a:rPr lang="de-DE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Heimat</a:t>
            </a:r>
            <a:r>
              <a:rPr lang="de-DE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und </a:t>
            </a:r>
            <a:r>
              <a:rPr lang="de-DE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Herkunft</a:t>
            </a:r>
            <a:r>
              <a:rPr lang="de-DE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seines </a:t>
            </a:r>
            <a:r>
              <a:rPr lang="de-DE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Glaubens</a:t>
            </a:r>
            <a:r>
              <a:rPr lang="de-DE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seiner </a:t>
            </a:r>
            <a:r>
              <a:rPr lang="de-DE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religiösen</a:t>
            </a:r>
            <a:r>
              <a:rPr lang="de-DE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oder </a:t>
            </a:r>
            <a:r>
              <a:rPr lang="de-DE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politischen</a:t>
            </a:r>
            <a:r>
              <a:rPr lang="de-DE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Anschauungen benachteiligt oder bevorzugt werden. </a:t>
            </a:r>
          </a:p>
          <a:p>
            <a:r>
              <a:rPr lang="de-DE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Niemand darf wegen seiner </a:t>
            </a:r>
            <a:r>
              <a:rPr lang="de-DE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Behinderung</a:t>
            </a:r>
            <a:r>
              <a:rPr lang="de-DE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benachteiligt</a:t>
            </a:r>
            <a:r>
              <a:rPr lang="de-DE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werden.</a:t>
            </a:r>
          </a:p>
          <a:p>
            <a:endParaRPr lang="de-DE" sz="2000" dirty="0">
              <a:solidFill>
                <a:srgbClr val="6624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CC73FAAD-65E4-458B-7402-6CBBEEAF6308}"/>
              </a:ext>
            </a:extLst>
          </p:cNvPr>
          <p:cNvSpPr txBox="1"/>
          <p:nvPr/>
        </p:nvSpPr>
        <p:spPr>
          <a:xfrm>
            <a:off x="1073651" y="670976"/>
            <a:ext cx="7267910" cy="1569660"/>
          </a:xfrm>
          <a:custGeom>
            <a:avLst/>
            <a:gdLst>
              <a:gd name="connsiteX0" fmla="*/ 0 w 7267910"/>
              <a:gd name="connsiteY0" fmla="*/ 278096 h 1668542"/>
              <a:gd name="connsiteX1" fmla="*/ 278096 w 7267910"/>
              <a:gd name="connsiteY1" fmla="*/ 0 h 1668542"/>
              <a:gd name="connsiteX2" fmla="*/ 744707 w 7267910"/>
              <a:gd name="connsiteY2" fmla="*/ 0 h 1668542"/>
              <a:gd name="connsiteX3" fmla="*/ 1211318 w 7267910"/>
              <a:gd name="connsiteY3" fmla="*/ 0 h 1668542"/>
              <a:gd name="connsiteX4" fmla="*/ 1211318 w 7267910"/>
              <a:gd name="connsiteY4" fmla="*/ 0 h 1668542"/>
              <a:gd name="connsiteX5" fmla="*/ 1665563 w 7267910"/>
              <a:gd name="connsiteY5" fmla="*/ 0 h 1668542"/>
              <a:gd name="connsiteX6" fmla="*/ 2119807 w 7267910"/>
              <a:gd name="connsiteY6" fmla="*/ 0 h 1668542"/>
              <a:gd name="connsiteX7" fmla="*/ 2519542 w 7267910"/>
              <a:gd name="connsiteY7" fmla="*/ 0 h 1668542"/>
              <a:gd name="connsiteX8" fmla="*/ 3028296 w 7267910"/>
              <a:gd name="connsiteY8" fmla="*/ 0 h 1668542"/>
              <a:gd name="connsiteX9" fmla="*/ 3633842 w 7267910"/>
              <a:gd name="connsiteY9" fmla="*/ 0 h 1668542"/>
              <a:gd name="connsiteX10" fmla="*/ 4199773 w 7267910"/>
              <a:gd name="connsiteY10" fmla="*/ 0 h 1668542"/>
              <a:gd name="connsiteX11" fmla="*/ 4646859 w 7267910"/>
              <a:gd name="connsiteY11" fmla="*/ 0 h 1668542"/>
              <a:gd name="connsiteX12" fmla="*/ 5252405 w 7267910"/>
              <a:gd name="connsiteY12" fmla="*/ 0 h 1668542"/>
              <a:gd name="connsiteX13" fmla="*/ 5778721 w 7267910"/>
              <a:gd name="connsiteY13" fmla="*/ 0 h 1668542"/>
              <a:gd name="connsiteX14" fmla="*/ 6423883 w 7267910"/>
              <a:gd name="connsiteY14" fmla="*/ 0 h 1668542"/>
              <a:gd name="connsiteX15" fmla="*/ 6989814 w 7267910"/>
              <a:gd name="connsiteY15" fmla="*/ 0 h 1668542"/>
              <a:gd name="connsiteX16" fmla="*/ 7267910 w 7267910"/>
              <a:gd name="connsiteY16" fmla="*/ 278096 h 1668542"/>
              <a:gd name="connsiteX17" fmla="*/ 7267910 w 7267910"/>
              <a:gd name="connsiteY17" fmla="*/ 278090 h 1668542"/>
              <a:gd name="connsiteX18" fmla="*/ 7267910 w 7267910"/>
              <a:gd name="connsiteY18" fmla="*/ 278090 h 1668542"/>
              <a:gd name="connsiteX19" fmla="*/ 7267910 w 7267910"/>
              <a:gd name="connsiteY19" fmla="*/ 695226 h 1668542"/>
              <a:gd name="connsiteX20" fmla="*/ 7267910 w 7267910"/>
              <a:gd name="connsiteY20" fmla="*/ 1035884 h 1668542"/>
              <a:gd name="connsiteX21" fmla="*/ 7267910 w 7267910"/>
              <a:gd name="connsiteY21" fmla="*/ 1390446 h 1668542"/>
              <a:gd name="connsiteX22" fmla="*/ 6989814 w 7267910"/>
              <a:gd name="connsiteY22" fmla="*/ 1668542 h 1668542"/>
              <a:gd name="connsiteX23" fmla="*/ 6542728 w 7267910"/>
              <a:gd name="connsiteY23" fmla="*/ 1668542 h 1668542"/>
              <a:gd name="connsiteX24" fmla="*/ 6016412 w 7267910"/>
              <a:gd name="connsiteY24" fmla="*/ 1668542 h 1668542"/>
              <a:gd name="connsiteX25" fmla="*/ 5410866 w 7267910"/>
              <a:gd name="connsiteY25" fmla="*/ 1668542 h 1668542"/>
              <a:gd name="connsiteX26" fmla="*/ 4844935 w 7267910"/>
              <a:gd name="connsiteY26" fmla="*/ 1668542 h 1668542"/>
              <a:gd name="connsiteX27" fmla="*/ 4358234 w 7267910"/>
              <a:gd name="connsiteY27" fmla="*/ 1668542 h 1668542"/>
              <a:gd name="connsiteX28" fmla="*/ 3871533 w 7267910"/>
              <a:gd name="connsiteY28" fmla="*/ 1668542 h 1668542"/>
              <a:gd name="connsiteX29" fmla="*/ 3028296 w 7267910"/>
              <a:gd name="connsiteY29" fmla="*/ 1668542 h 1668542"/>
              <a:gd name="connsiteX30" fmla="*/ 2537712 w 7267910"/>
              <a:gd name="connsiteY30" fmla="*/ 1668542 h 1668542"/>
              <a:gd name="connsiteX31" fmla="*/ 2065298 w 7267910"/>
              <a:gd name="connsiteY31" fmla="*/ 1668542 h 1668542"/>
              <a:gd name="connsiteX32" fmla="*/ 1665563 w 7267910"/>
              <a:gd name="connsiteY32" fmla="*/ 1668542 h 1668542"/>
              <a:gd name="connsiteX33" fmla="*/ 1211318 w 7267910"/>
              <a:gd name="connsiteY33" fmla="*/ 1668542 h 1668542"/>
              <a:gd name="connsiteX34" fmla="*/ 1211318 w 7267910"/>
              <a:gd name="connsiteY34" fmla="*/ 1668542 h 1668542"/>
              <a:gd name="connsiteX35" fmla="*/ 726043 w 7267910"/>
              <a:gd name="connsiteY35" fmla="*/ 1668542 h 1668542"/>
              <a:gd name="connsiteX36" fmla="*/ 278096 w 7267910"/>
              <a:gd name="connsiteY36" fmla="*/ 1668542 h 1668542"/>
              <a:gd name="connsiteX37" fmla="*/ 0 w 7267910"/>
              <a:gd name="connsiteY37" fmla="*/ 1390446 h 1668542"/>
              <a:gd name="connsiteX38" fmla="*/ 0 w 7267910"/>
              <a:gd name="connsiteY38" fmla="*/ 1049788 h 1668542"/>
              <a:gd name="connsiteX39" fmla="*/ 0 w 7267910"/>
              <a:gd name="connsiteY39" fmla="*/ 695226 h 1668542"/>
              <a:gd name="connsiteX40" fmla="*/ -189620 w 7267910"/>
              <a:gd name="connsiteY40" fmla="*/ 650681 h 1668542"/>
              <a:gd name="connsiteX41" fmla="*/ 0 w 7267910"/>
              <a:gd name="connsiteY41" fmla="*/ 278090 h 1668542"/>
              <a:gd name="connsiteX42" fmla="*/ 0 w 7267910"/>
              <a:gd name="connsiteY42" fmla="*/ 278096 h 1668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7267910" h="1668542" extrusionOk="0">
                <a:moveTo>
                  <a:pt x="0" y="278096"/>
                </a:moveTo>
                <a:cubicBezTo>
                  <a:pt x="34532" y="94705"/>
                  <a:pt x="121765" y="15792"/>
                  <a:pt x="278096" y="0"/>
                </a:cubicBezTo>
                <a:cubicBezTo>
                  <a:pt x="492338" y="-6201"/>
                  <a:pt x="627432" y="17463"/>
                  <a:pt x="744707" y="0"/>
                </a:cubicBezTo>
                <a:cubicBezTo>
                  <a:pt x="861982" y="-17463"/>
                  <a:pt x="1053090" y="42253"/>
                  <a:pt x="1211318" y="0"/>
                </a:cubicBezTo>
                <a:lnTo>
                  <a:pt x="1211318" y="0"/>
                </a:lnTo>
                <a:cubicBezTo>
                  <a:pt x="1419699" y="-34922"/>
                  <a:pt x="1477643" y="42912"/>
                  <a:pt x="1665563" y="0"/>
                </a:cubicBezTo>
                <a:cubicBezTo>
                  <a:pt x="1853483" y="-42912"/>
                  <a:pt x="1915834" y="1453"/>
                  <a:pt x="2119807" y="0"/>
                </a:cubicBezTo>
                <a:cubicBezTo>
                  <a:pt x="2323780" y="-1453"/>
                  <a:pt x="2341396" y="13510"/>
                  <a:pt x="2519542" y="0"/>
                </a:cubicBezTo>
                <a:cubicBezTo>
                  <a:pt x="2697689" y="-13510"/>
                  <a:pt x="2800146" y="27620"/>
                  <a:pt x="3028296" y="0"/>
                </a:cubicBezTo>
                <a:cubicBezTo>
                  <a:pt x="3153249" y="-56924"/>
                  <a:pt x="3369642" y="44796"/>
                  <a:pt x="3633842" y="0"/>
                </a:cubicBezTo>
                <a:cubicBezTo>
                  <a:pt x="3898042" y="-44796"/>
                  <a:pt x="3971034" y="32003"/>
                  <a:pt x="4199773" y="0"/>
                </a:cubicBezTo>
                <a:cubicBezTo>
                  <a:pt x="4428512" y="-32003"/>
                  <a:pt x="4512331" y="46476"/>
                  <a:pt x="4646859" y="0"/>
                </a:cubicBezTo>
                <a:cubicBezTo>
                  <a:pt x="4781387" y="-46476"/>
                  <a:pt x="5061095" y="15900"/>
                  <a:pt x="5252405" y="0"/>
                </a:cubicBezTo>
                <a:cubicBezTo>
                  <a:pt x="5443715" y="-15900"/>
                  <a:pt x="5671437" y="21816"/>
                  <a:pt x="5778721" y="0"/>
                </a:cubicBezTo>
                <a:cubicBezTo>
                  <a:pt x="5886005" y="-21816"/>
                  <a:pt x="6200420" y="33631"/>
                  <a:pt x="6423883" y="0"/>
                </a:cubicBezTo>
                <a:cubicBezTo>
                  <a:pt x="6647346" y="-33631"/>
                  <a:pt x="6862015" y="65184"/>
                  <a:pt x="6989814" y="0"/>
                </a:cubicBezTo>
                <a:cubicBezTo>
                  <a:pt x="7175496" y="-32024"/>
                  <a:pt x="7301596" y="111233"/>
                  <a:pt x="7267910" y="278096"/>
                </a:cubicBezTo>
                <a:lnTo>
                  <a:pt x="7267910" y="278090"/>
                </a:lnTo>
                <a:lnTo>
                  <a:pt x="7267910" y="278090"/>
                </a:lnTo>
                <a:cubicBezTo>
                  <a:pt x="7308630" y="469692"/>
                  <a:pt x="7237532" y="544569"/>
                  <a:pt x="7267910" y="695226"/>
                </a:cubicBezTo>
                <a:cubicBezTo>
                  <a:pt x="7287945" y="811529"/>
                  <a:pt x="7255209" y="894441"/>
                  <a:pt x="7267910" y="1035884"/>
                </a:cubicBezTo>
                <a:cubicBezTo>
                  <a:pt x="7280611" y="1177327"/>
                  <a:pt x="7258666" y="1214706"/>
                  <a:pt x="7267910" y="1390446"/>
                </a:cubicBezTo>
                <a:cubicBezTo>
                  <a:pt x="7266766" y="1559361"/>
                  <a:pt x="7134692" y="1687102"/>
                  <a:pt x="6989814" y="1668542"/>
                </a:cubicBezTo>
                <a:cubicBezTo>
                  <a:pt x="6800805" y="1708207"/>
                  <a:pt x="6765255" y="1623560"/>
                  <a:pt x="6542728" y="1668542"/>
                </a:cubicBezTo>
                <a:cubicBezTo>
                  <a:pt x="6320201" y="1713524"/>
                  <a:pt x="6226542" y="1656930"/>
                  <a:pt x="6016412" y="1668542"/>
                </a:cubicBezTo>
                <a:cubicBezTo>
                  <a:pt x="5806282" y="1680154"/>
                  <a:pt x="5557998" y="1665105"/>
                  <a:pt x="5410866" y="1668542"/>
                </a:cubicBezTo>
                <a:cubicBezTo>
                  <a:pt x="5263734" y="1671979"/>
                  <a:pt x="5125174" y="1651173"/>
                  <a:pt x="4844935" y="1668542"/>
                </a:cubicBezTo>
                <a:cubicBezTo>
                  <a:pt x="4564696" y="1685911"/>
                  <a:pt x="4505741" y="1634677"/>
                  <a:pt x="4358234" y="1668542"/>
                </a:cubicBezTo>
                <a:cubicBezTo>
                  <a:pt x="4210727" y="1702407"/>
                  <a:pt x="4014392" y="1667098"/>
                  <a:pt x="3871533" y="1668542"/>
                </a:cubicBezTo>
                <a:cubicBezTo>
                  <a:pt x="3728674" y="1669986"/>
                  <a:pt x="3394423" y="1630103"/>
                  <a:pt x="3028296" y="1668542"/>
                </a:cubicBezTo>
                <a:cubicBezTo>
                  <a:pt x="2812550" y="1680752"/>
                  <a:pt x="2697689" y="1630492"/>
                  <a:pt x="2537712" y="1668542"/>
                </a:cubicBezTo>
                <a:cubicBezTo>
                  <a:pt x="2377735" y="1706592"/>
                  <a:pt x="2188008" y="1622095"/>
                  <a:pt x="2065298" y="1668542"/>
                </a:cubicBezTo>
                <a:cubicBezTo>
                  <a:pt x="1942588" y="1714989"/>
                  <a:pt x="1747807" y="1661295"/>
                  <a:pt x="1665563" y="1668542"/>
                </a:cubicBezTo>
                <a:cubicBezTo>
                  <a:pt x="1583320" y="1675789"/>
                  <a:pt x="1388397" y="1624336"/>
                  <a:pt x="1211318" y="1668542"/>
                </a:cubicBezTo>
                <a:lnTo>
                  <a:pt x="1211318" y="1668542"/>
                </a:lnTo>
                <a:cubicBezTo>
                  <a:pt x="1046565" y="1721843"/>
                  <a:pt x="934395" y="1646747"/>
                  <a:pt x="726043" y="1668542"/>
                </a:cubicBezTo>
                <a:cubicBezTo>
                  <a:pt x="517692" y="1690337"/>
                  <a:pt x="443106" y="1659883"/>
                  <a:pt x="278096" y="1668542"/>
                </a:cubicBezTo>
                <a:cubicBezTo>
                  <a:pt x="114581" y="1652126"/>
                  <a:pt x="4226" y="1525621"/>
                  <a:pt x="0" y="1390446"/>
                </a:cubicBezTo>
                <a:cubicBezTo>
                  <a:pt x="-8702" y="1264286"/>
                  <a:pt x="11217" y="1120699"/>
                  <a:pt x="0" y="1049788"/>
                </a:cubicBezTo>
                <a:cubicBezTo>
                  <a:pt x="-11217" y="978877"/>
                  <a:pt x="4731" y="841536"/>
                  <a:pt x="0" y="695226"/>
                </a:cubicBezTo>
                <a:cubicBezTo>
                  <a:pt x="-65905" y="695880"/>
                  <a:pt x="-143701" y="653786"/>
                  <a:pt x="-189620" y="650681"/>
                </a:cubicBezTo>
                <a:cubicBezTo>
                  <a:pt x="-121768" y="486125"/>
                  <a:pt x="-21734" y="396833"/>
                  <a:pt x="0" y="278090"/>
                </a:cubicBezTo>
                <a:lnTo>
                  <a:pt x="0" y="278096"/>
                </a:lnTo>
                <a:close/>
              </a:path>
            </a:pathLst>
          </a:custGeom>
          <a:noFill/>
          <a:ln w="57150">
            <a:solidFill>
              <a:srgbClr val="662483"/>
            </a:solidFill>
            <a:extLst>
              <a:ext uri="{C807C97D-BFC1-408E-A445-0C87EB9F89A2}">
                <ask:lineSketchStyleProps xmlns:ask="http://schemas.microsoft.com/office/drawing/2018/sketchyshapes" xmlns="" sd="1887220092">
                  <a:prstGeom prst="wedgeRoundRectCallout">
                    <a:avLst>
                      <a:gd name="adj1" fmla="val -52609"/>
                      <a:gd name="adj2" fmla="val -11003"/>
                      <a:gd name="adj3" fmla="val 16667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de-DE" sz="2400" b="1" dirty="0">
                <a:solidFill>
                  <a:srgbClr val="6624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Art. 118 (1) BV</a:t>
            </a:r>
          </a:p>
          <a:p>
            <a:r>
              <a:rPr lang="de-DE" sz="20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de-DE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Vor</a:t>
            </a:r>
            <a:r>
              <a:rPr lang="de-DE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dem Gesetz sind alle </a:t>
            </a:r>
            <a:r>
              <a:rPr lang="de-DE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gleich</a:t>
            </a:r>
            <a:r>
              <a:rPr lang="de-DE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de-DE" sz="20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de-DE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Gesetze verpflichten jeden in gleicher Weise und jeder genießt auf </a:t>
            </a:r>
            <a:r>
              <a:rPr lang="de-DE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gleiche Weise </a:t>
            </a:r>
            <a:r>
              <a:rPr lang="de-DE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 Schutz der Gesetze.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3260054-1874-481F-AE58-EEF9BF16E33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65" t="8152" r="5107" b="53264"/>
          <a:stretch/>
        </p:blipFill>
        <p:spPr>
          <a:xfrm rot="21152749">
            <a:off x="492367" y="2736695"/>
            <a:ext cx="2622621" cy="2758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53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C8D18D2B-48A2-426F-AA18-80788D699F42}"/>
              </a:ext>
            </a:extLst>
          </p:cNvPr>
          <p:cNvSpPr txBox="1"/>
          <p:nvPr/>
        </p:nvSpPr>
        <p:spPr>
          <a:xfrm>
            <a:off x="3892230" y="2111625"/>
            <a:ext cx="482671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2800" b="1" dirty="0">
                <a:solidFill>
                  <a:srgbClr val="6624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GLEICHES GLEICH</a:t>
            </a:r>
          </a:p>
          <a:p>
            <a:pPr algn="ctr"/>
            <a:r>
              <a:rPr lang="de-DE" sz="2800" b="1" dirty="0">
                <a:solidFill>
                  <a:srgbClr val="6624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UNGLEICHES UNGLEICH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4B83123-345E-44BC-9CDC-5DB0EDF0F35B}"/>
              </a:ext>
            </a:extLst>
          </p:cNvPr>
          <p:cNvSpPr txBox="1"/>
          <p:nvPr/>
        </p:nvSpPr>
        <p:spPr>
          <a:xfrm>
            <a:off x="2039815" y="1072393"/>
            <a:ext cx="83300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Der Gleichheitsgrundsatz im Grundgesetz bzw. der Bayerischen Verfassung sagt aus,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400618A7-641E-4A0A-979C-14C5ACB8170C}"/>
              </a:ext>
            </a:extLst>
          </p:cNvPr>
          <p:cNvSpPr txBox="1"/>
          <p:nvPr/>
        </p:nvSpPr>
        <p:spPr>
          <a:xfrm>
            <a:off x="2039815" y="3150857"/>
            <a:ext cx="83300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zu behandeln.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FB5481AB-9774-46AD-9F79-541E91D21FDD}"/>
              </a:ext>
            </a:extLst>
          </p:cNvPr>
          <p:cNvSpPr txBox="1"/>
          <p:nvPr/>
        </p:nvSpPr>
        <p:spPr>
          <a:xfrm>
            <a:off x="1497204" y="4327426"/>
            <a:ext cx="9415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b="1" dirty="0">
                <a:latin typeface="Arial" panose="020B0604020202020204" pitchFamily="34" charset="0"/>
                <a:cs typeface="Arial" panose="020B0604020202020204" pitchFamily="34" charset="0"/>
              </a:rPr>
              <a:t>Was bedeutet das?</a:t>
            </a:r>
          </a:p>
        </p:txBody>
      </p:sp>
    </p:spTree>
    <p:extLst>
      <p:ext uri="{BB962C8B-B14F-4D97-AF65-F5344CB8AC3E}">
        <p14:creationId xmlns:p14="http://schemas.microsoft.com/office/powerpoint/2010/main" val="1905176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hteck 21">
            <a:extLst>
              <a:ext uri="{FF2B5EF4-FFF2-40B4-BE49-F238E27FC236}">
                <a16:creationId xmlns:a16="http://schemas.microsoft.com/office/drawing/2014/main" id="{DDECCFB6-4EF3-4FD3-A878-DBD2B014788D}"/>
              </a:ext>
            </a:extLst>
          </p:cNvPr>
          <p:cNvSpPr/>
          <p:nvPr/>
        </p:nvSpPr>
        <p:spPr>
          <a:xfrm>
            <a:off x="6163537" y="3349552"/>
            <a:ext cx="5156408" cy="251849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20E7E390-5CE9-4AC3-A788-D7E5AF13BB8C}"/>
              </a:ext>
            </a:extLst>
          </p:cNvPr>
          <p:cNvSpPr/>
          <p:nvPr/>
        </p:nvSpPr>
        <p:spPr>
          <a:xfrm>
            <a:off x="640957" y="3349551"/>
            <a:ext cx="5156408" cy="251849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879FFBCE-EF79-5644-12E0-0C7A8870BA85}"/>
              </a:ext>
            </a:extLst>
          </p:cNvPr>
          <p:cNvSpPr/>
          <p:nvPr/>
        </p:nvSpPr>
        <p:spPr>
          <a:xfrm>
            <a:off x="674493" y="4818207"/>
            <a:ext cx="1331428" cy="1049836"/>
          </a:xfrm>
          <a:prstGeom prst="rect">
            <a:avLst/>
          </a:prstGeom>
          <a:gradFill flip="none" rotWithShape="1">
            <a:gsLst>
              <a:gs pos="0">
                <a:srgbClr val="662483">
                  <a:shade val="30000"/>
                  <a:satMod val="115000"/>
                </a:srgbClr>
              </a:gs>
              <a:gs pos="50000">
                <a:srgbClr val="662483">
                  <a:shade val="67500"/>
                  <a:satMod val="115000"/>
                </a:srgbClr>
              </a:gs>
              <a:gs pos="100000">
                <a:srgbClr val="662483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Hilfe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7C64C2DB-16AC-564E-2860-A72BA97D0797}"/>
              </a:ext>
            </a:extLst>
          </p:cNvPr>
          <p:cNvSpPr/>
          <p:nvPr/>
        </p:nvSpPr>
        <p:spPr>
          <a:xfrm>
            <a:off x="2182659" y="4818207"/>
            <a:ext cx="1331428" cy="1049836"/>
          </a:xfrm>
          <a:prstGeom prst="rect">
            <a:avLst/>
          </a:prstGeom>
          <a:gradFill flip="none" rotWithShape="1">
            <a:gsLst>
              <a:gs pos="0">
                <a:srgbClr val="662483">
                  <a:shade val="30000"/>
                  <a:satMod val="115000"/>
                </a:srgbClr>
              </a:gs>
              <a:gs pos="50000">
                <a:srgbClr val="662483">
                  <a:shade val="67500"/>
                  <a:satMod val="115000"/>
                </a:srgbClr>
              </a:gs>
              <a:gs pos="100000">
                <a:srgbClr val="662483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>
                <a:latin typeface="Arial" panose="020B0604020202020204" pitchFamily="34" charset="0"/>
                <a:cs typeface="Arial" panose="020B0604020202020204" pitchFamily="34" charset="0"/>
              </a:rPr>
              <a:t>Hilfe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08A4CB8C-6A29-9C48-16FB-E46A2A340D5A}"/>
              </a:ext>
            </a:extLst>
          </p:cNvPr>
          <p:cNvSpPr/>
          <p:nvPr/>
        </p:nvSpPr>
        <p:spPr>
          <a:xfrm>
            <a:off x="3690825" y="4818207"/>
            <a:ext cx="1331428" cy="1049836"/>
          </a:xfrm>
          <a:prstGeom prst="rect">
            <a:avLst/>
          </a:prstGeom>
          <a:gradFill flip="none" rotWithShape="1">
            <a:gsLst>
              <a:gs pos="0">
                <a:srgbClr val="662483">
                  <a:shade val="30000"/>
                  <a:satMod val="115000"/>
                </a:srgbClr>
              </a:gs>
              <a:gs pos="50000">
                <a:srgbClr val="662483">
                  <a:shade val="67500"/>
                  <a:satMod val="115000"/>
                </a:srgbClr>
              </a:gs>
              <a:gs pos="100000">
                <a:srgbClr val="662483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Hilfe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6F5D6A12-A135-E876-356F-0FF5CEB4F4E5}"/>
              </a:ext>
            </a:extLst>
          </p:cNvPr>
          <p:cNvSpPr/>
          <p:nvPr/>
        </p:nvSpPr>
        <p:spPr>
          <a:xfrm>
            <a:off x="7791480" y="4818208"/>
            <a:ext cx="1331428" cy="1049836"/>
          </a:xfrm>
          <a:prstGeom prst="rect">
            <a:avLst/>
          </a:prstGeom>
          <a:gradFill flip="none" rotWithShape="1">
            <a:gsLst>
              <a:gs pos="0">
                <a:srgbClr val="662483">
                  <a:shade val="30000"/>
                  <a:satMod val="115000"/>
                </a:srgbClr>
              </a:gs>
              <a:gs pos="50000">
                <a:srgbClr val="662483">
                  <a:shade val="67500"/>
                  <a:satMod val="115000"/>
                </a:srgbClr>
              </a:gs>
              <a:gs pos="100000">
                <a:srgbClr val="662483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>
                <a:latin typeface="Arial" panose="020B0604020202020204" pitchFamily="34" charset="0"/>
                <a:cs typeface="Arial" panose="020B0604020202020204" pitchFamily="34" charset="0"/>
              </a:rPr>
              <a:t>Hilfe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39E02260-245D-77DE-0C4C-5C0A9C13F8A9}"/>
              </a:ext>
            </a:extLst>
          </p:cNvPr>
          <p:cNvSpPr/>
          <p:nvPr/>
        </p:nvSpPr>
        <p:spPr>
          <a:xfrm>
            <a:off x="9510127" y="4109438"/>
            <a:ext cx="1331428" cy="1758605"/>
          </a:xfrm>
          <a:prstGeom prst="rect">
            <a:avLst/>
          </a:prstGeom>
          <a:gradFill flip="none" rotWithShape="1">
            <a:gsLst>
              <a:gs pos="0">
                <a:srgbClr val="662483">
                  <a:shade val="30000"/>
                  <a:satMod val="115000"/>
                </a:srgbClr>
              </a:gs>
              <a:gs pos="50000">
                <a:srgbClr val="662483">
                  <a:shade val="67500"/>
                  <a:satMod val="115000"/>
                </a:srgbClr>
              </a:gs>
              <a:gs pos="100000">
                <a:srgbClr val="662483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>
                <a:latin typeface="Arial" panose="020B0604020202020204" pitchFamily="34" charset="0"/>
                <a:cs typeface="Arial" panose="020B0604020202020204" pitchFamily="34" charset="0"/>
              </a:rPr>
              <a:t>Hilfe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224BAB6F-BEB8-2698-E8E8-5803BAC2D04F}"/>
              </a:ext>
            </a:extLst>
          </p:cNvPr>
          <p:cNvSpPr txBox="1"/>
          <p:nvPr/>
        </p:nvSpPr>
        <p:spPr>
          <a:xfrm>
            <a:off x="584964" y="426137"/>
            <a:ext cx="50481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3600" b="1" dirty="0">
                <a:solidFill>
                  <a:srgbClr val="6624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Gleiche Behandlung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43CEB4C3-13D8-E318-C24C-34BD84352CC4}"/>
              </a:ext>
            </a:extLst>
          </p:cNvPr>
          <p:cNvSpPr txBox="1"/>
          <p:nvPr/>
        </p:nvSpPr>
        <p:spPr>
          <a:xfrm>
            <a:off x="6271799" y="432041"/>
            <a:ext cx="50481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3600" b="1" dirty="0">
                <a:solidFill>
                  <a:srgbClr val="E618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Gerechte Behandlung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26F7EEEA-85F8-8C74-412E-6FDCD5DD2CB7}"/>
              </a:ext>
            </a:extLst>
          </p:cNvPr>
          <p:cNvSpPr txBox="1"/>
          <p:nvPr/>
        </p:nvSpPr>
        <p:spPr>
          <a:xfrm>
            <a:off x="364609" y="1237419"/>
            <a:ext cx="1090661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2800" b="1" dirty="0">
                <a:latin typeface="Arial" panose="020B0604020202020204" pitchFamily="34" charset="0"/>
                <a:cs typeface="Arial" panose="020B0604020202020204" pitchFamily="34" charset="0"/>
              </a:rPr>
              <a:t>GLEICHES GLEICH</a:t>
            </a:r>
          </a:p>
          <a:p>
            <a:pPr algn="ctr"/>
            <a:r>
              <a:rPr lang="de-DE" sz="2800" b="1" dirty="0">
                <a:latin typeface="Arial" panose="020B0604020202020204" pitchFamily="34" charset="0"/>
                <a:cs typeface="Arial" panose="020B0604020202020204" pitchFamily="34" charset="0"/>
              </a:rPr>
              <a:t>UNGLEICHES UNGLEICH</a:t>
            </a:r>
          </a:p>
        </p:txBody>
      </p:sp>
      <p:pic>
        <p:nvPicPr>
          <p:cNvPr id="24" name="Grafik 23" descr="Ein Bild, das Kunst enthält.&#10;&#10;Automatisch generierte Beschreibung mit geringer Zuverlässigkeit">
            <a:extLst>
              <a:ext uri="{FF2B5EF4-FFF2-40B4-BE49-F238E27FC236}">
                <a16:creationId xmlns:a16="http://schemas.microsoft.com/office/drawing/2014/main" id="{51DF22A3-74D4-440A-E8D3-6823076CE94B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45333" y1="25833" x2="45333" y2="25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663" y="3511592"/>
            <a:ext cx="1939751" cy="1471786"/>
          </a:xfrm>
          <a:prstGeom prst="rect">
            <a:avLst/>
          </a:prstGeom>
        </p:spPr>
      </p:pic>
      <p:pic>
        <p:nvPicPr>
          <p:cNvPr id="26" name="Grafik 25" descr="Ein Bild, das Kunst enthält.&#10;&#10;Automatisch generierte Beschreibung mit geringer Zuverlässigkeit">
            <a:extLst>
              <a:ext uri="{FF2B5EF4-FFF2-40B4-BE49-F238E27FC236}">
                <a16:creationId xmlns:a16="http://schemas.microsoft.com/office/drawing/2014/main" id="{F0D35FBE-FEE5-582C-2483-5F7991E773F9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45333" y1="25833" x2="45333" y2="25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305" y="2172088"/>
            <a:ext cx="2530642" cy="2994127"/>
          </a:xfrm>
          <a:prstGeom prst="rect">
            <a:avLst/>
          </a:prstGeom>
        </p:spPr>
      </p:pic>
      <p:pic>
        <p:nvPicPr>
          <p:cNvPr id="28" name="Grafik 27" descr="Ein Bild, das Kunst enthält.&#10;&#10;Automatisch generierte Beschreibung mit geringer Zuverlässigkeit">
            <a:extLst>
              <a:ext uri="{FF2B5EF4-FFF2-40B4-BE49-F238E27FC236}">
                <a16:creationId xmlns:a16="http://schemas.microsoft.com/office/drawing/2014/main" id="{25275F5F-A03F-88E2-E671-A73DF2AF964F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45333" y1="25833" x2="45333" y2="25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6271" y="1446963"/>
            <a:ext cx="3109199" cy="3896162"/>
          </a:xfrm>
          <a:prstGeom prst="rect">
            <a:avLst/>
          </a:prstGeom>
        </p:spPr>
      </p:pic>
      <p:pic>
        <p:nvPicPr>
          <p:cNvPr id="29" name="Grafik 28" descr="Ein Bild, das Kunst enthält.&#10;&#10;Automatisch generierte Beschreibung mit geringer Zuverlässigkeit">
            <a:extLst>
              <a:ext uri="{FF2B5EF4-FFF2-40B4-BE49-F238E27FC236}">
                <a16:creationId xmlns:a16="http://schemas.microsoft.com/office/drawing/2014/main" id="{3DB41B78-C0FE-BA20-59D8-3FA8598A3E96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45333" y1="25833" x2="45333" y2="25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6517" y="2775699"/>
            <a:ext cx="1718647" cy="1471786"/>
          </a:xfrm>
          <a:prstGeom prst="rect">
            <a:avLst/>
          </a:prstGeom>
        </p:spPr>
      </p:pic>
      <p:pic>
        <p:nvPicPr>
          <p:cNvPr id="30" name="Grafik 29" descr="Ein Bild, das Kunst enthält.&#10;&#10;Automatisch generierte Beschreibung mit geringer Zuverlässigkeit">
            <a:extLst>
              <a:ext uri="{FF2B5EF4-FFF2-40B4-BE49-F238E27FC236}">
                <a16:creationId xmlns:a16="http://schemas.microsoft.com/office/drawing/2014/main" id="{BF44305D-4417-A84C-EA12-DC105CA5E3DC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45333" y1="25833" x2="45333" y2="25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202" y="2172087"/>
            <a:ext cx="2530642" cy="2994127"/>
          </a:xfrm>
          <a:prstGeom prst="rect">
            <a:avLst/>
          </a:prstGeom>
        </p:spPr>
      </p:pic>
      <p:pic>
        <p:nvPicPr>
          <p:cNvPr id="31" name="Grafik 30" descr="Ein Bild, das Kunst enthält.&#10;&#10;Automatisch generierte Beschreibung mit geringer Zuverlässigkeit">
            <a:extLst>
              <a:ext uri="{FF2B5EF4-FFF2-40B4-BE49-F238E27FC236}">
                <a16:creationId xmlns:a16="http://schemas.microsoft.com/office/drawing/2014/main" id="{73926953-AC68-C27B-C9F9-9B694E1002AC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45333" y1="25833" x2="45333" y2="25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248" y="1842159"/>
            <a:ext cx="3109199" cy="4562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222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>
            <a:extLst>
              <a:ext uri="{FF2B5EF4-FFF2-40B4-BE49-F238E27FC236}">
                <a16:creationId xmlns:a16="http://schemas.microsoft.com/office/drawing/2014/main" id="{C233BAB0-668A-A3E5-61F1-ED9503BAE15B}"/>
              </a:ext>
            </a:extLst>
          </p:cNvPr>
          <p:cNvSpPr txBox="1"/>
          <p:nvPr/>
        </p:nvSpPr>
        <p:spPr>
          <a:xfrm>
            <a:off x="5120868" y="3609082"/>
            <a:ext cx="6590805" cy="2246769"/>
          </a:xfrm>
          <a:custGeom>
            <a:avLst/>
            <a:gdLst>
              <a:gd name="connsiteX0" fmla="*/ 0 w 6590805"/>
              <a:gd name="connsiteY0" fmla="*/ 0 h 2246769"/>
              <a:gd name="connsiteX1" fmla="*/ 659081 w 6590805"/>
              <a:gd name="connsiteY1" fmla="*/ 0 h 2246769"/>
              <a:gd name="connsiteX2" fmla="*/ 1318161 w 6590805"/>
              <a:gd name="connsiteY2" fmla="*/ 0 h 2246769"/>
              <a:gd name="connsiteX3" fmla="*/ 2109058 w 6590805"/>
              <a:gd name="connsiteY3" fmla="*/ 0 h 2246769"/>
              <a:gd name="connsiteX4" fmla="*/ 2570414 w 6590805"/>
              <a:gd name="connsiteY4" fmla="*/ 0 h 2246769"/>
              <a:gd name="connsiteX5" fmla="*/ 3229494 w 6590805"/>
              <a:gd name="connsiteY5" fmla="*/ 0 h 2246769"/>
              <a:gd name="connsiteX6" fmla="*/ 4020391 w 6590805"/>
              <a:gd name="connsiteY6" fmla="*/ 0 h 2246769"/>
              <a:gd name="connsiteX7" fmla="*/ 4613564 w 6590805"/>
              <a:gd name="connsiteY7" fmla="*/ 0 h 2246769"/>
              <a:gd name="connsiteX8" fmla="*/ 5272644 w 6590805"/>
              <a:gd name="connsiteY8" fmla="*/ 0 h 2246769"/>
              <a:gd name="connsiteX9" fmla="*/ 6590805 w 6590805"/>
              <a:gd name="connsiteY9" fmla="*/ 0 h 2246769"/>
              <a:gd name="connsiteX10" fmla="*/ 6590805 w 6590805"/>
              <a:gd name="connsiteY10" fmla="*/ 561692 h 2246769"/>
              <a:gd name="connsiteX11" fmla="*/ 6590805 w 6590805"/>
              <a:gd name="connsiteY11" fmla="*/ 1145852 h 2246769"/>
              <a:gd name="connsiteX12" fmla="*/ 6590805 w 6590805"/>
              <a:gd name="connsiteY12" fmla="*/ 1730012 h 2246769"/>
              <a:gd name="connsiteX13" fmla="*/ 6590805 w 6590805"/>
              <a:gd name="connsiteY13" fmla="*/ 2246769 h 2246769"/>
              <a:gd name="connsiteX14" fmla="*/ 5997633 w 6590805"/>
              <a:gd name="connsiteY14" fmla="*/ 2246769 h 2246769"/>
              <a:gd name="connsiteX15" fmla="*/ 5404460 w 6590805"/>
              <a:gd name="connsiteY15" fmla="*/ 2246769 h 2246769"/>
              <a:gd name="connsiteX16" fmla="*/ 4811288 w 6590805"/>
              <a:gd name="connsiteY16" fmla="*/ 2246769 h 2246769"/>
              <a:gd name="connsiteX17" fmla="*/ 4349931 w 6590805"/>
              <a:gd name="connsiteY17" fmla="*/ 2246769 h 2246769"/>
              <a:gd name="connsiteX18" fmla="*/ 3822667 w 6590805"/>
              <a:gd name="connsiteY18" fmla="*/ 2246769 h 2246769"/>
              <a:gd name="connsiteX19" fmla="*/ 3361311 w 6590805"/>
              <a:gd name="connsiteY19" fmla="*/ 2246769 h 2246769"/>
              <a:gd name="connsiteX20" fmla="*/ 2702230 w 6590805"/>
              <a:gd name="connsiteY20" fmla="*/ 2246769 h 2246769"/>
              <a:gd name="connsiteX21" fmla="*/ 2043150 w 6590805"/>
              <a:gd name="connsiteY21" fmla="*/ 2246769 h 2246769"/>
              <a:gd name="connsiteX22" fmla="*/ 1318161 w 6590805"/>
              <a:gd name="connsiteY22" fmla="*/ 2246769 h 2246769"/>
              <a:gd name="connsiteX23" fmla="*/ 790897 w 6590805"/>
              <a:gd name="connsiteY23" fmla="*/ 2246769 h 2246769"/>
              <a:gd name="connsiteX24" fmla="*/ 0 w 6590805"/>
              <a:gd name="connsiteY24" fmla="*/ 2246769 h 2246769"/>
              <a:gd name="connsiteX25" fmla="*/ 0 w 6590805"/>
              <a:gd name="connsiteY25" fmla="*/ 1640141 h 2246769"/>
              <a:gd name="connsiteX26" fmla="*/ 0 w 6590805"/>
              <a:gd name="connsiteY26" fmla="*/ 1055981 h 2246769"/>
              <a:gd name="connsiteX27" fmla="*/ 0 w 6590805"/>
              <a:gd name="connsiteY27" fmla="*/ 494289 h 2246769"/>
              <a:gd name="connsiteX28" fmla="*/ 0 w 6590805"/>
              <a:gd name="connsiteY28" fmla="*/ 0 h 2246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6590805" h="2246769" extrusionOk="0">
                <a:moveTo>
                  <a:pt x="0" y="0"/>
                </a:moveTo>
                <a:cubicBezTo>
                  <a:pt x="295914" y="32411"/>
                  <a:pt x="436533" y="24750"/>
                  <a:pt x="659081" y="0"/>
                </a:cubicBezTo>
                <a:cubicBezTo>
                  <a:pt x="881629" y="-24750"/>
                  <a:pt x="1108623" y="5563"/>
                  <a:pt x="1318161" y="0"/>
                </a:cubicBezTo>
                <a:cubicBezTo>
                  <a:pt x="1527699" y="-5563"/>
                  <a:pt x="1787524" y="2117"/>
                  <a:pt x="2109058" y="0"/>
                </a:cubicBezTo>
                <a:cubicBezTo>
                  <a:pt x="2430592" y="-2117"/>
                  <a:pt x="2431742" y="16510"/>
                  <a:pt x="2570414" y="0"/>
                </a:cubicBezTo>
                <a:cubicBezTo>
                  <a:pt x="2709086" y="-16510"/>
                  <a:pt x="2999044" y="-10678"/>
                  <a:pt x="3229494" y="0"/>
                </a:cubicBezTo>
                <a:cubicBezTo>
                  <a:pt x="3459944" y="10678"/>
                  <a:pt x="3726424" y="-31836"/>
                  <a:pt x="4020391" y="0"/>
                </a:cubicBezTo>
                <a:cubicBezTo>
                  <a:pt x="4314358" y="31836"/>
                  <a:pt x="4357734" y="-28500"/>
                  <a:pt x="4613564" y="0"/>
                </a:cubicBezTo>
                <a:cubicBezTo>
                  <a:pt x="4869394" y="28500"/>
                  <a:pt x="4983970" y="-21234"/>
                  <a:pt x="5272644" y="0"/>
                </a:cubicBezTo>
                <a:cubicBezTo>
                  <a:pt x="5561318" y="21234"/>
                  <a:pt x="6063823" y="-57947"/>
                  <a:pt x="6590805" y="0"/>
                </a:cubicBezTo>
                <a:cubicBezTo>
                  <a:pt x="6579066" y="200095"/>
                  <a:pt x="6574672" y="318665"/>
                  <a:pt x="6590805" y="561692"/>
                </a:cubicBezTo>
                <a:cubicBezTo>
                  <a:pt x="6606938" y="804719"/>
                  <a:pt x="6596297" y="860345"/>
                  <a:pt x="6590805" y="1145852"/>
                </a:cubicBezTo>
                <a:cubicBezTo>
                  <a:pt x="6585313" y="1431359"/>
                  <a:pt x="6598024" y="1579288"/>
                  <a:pt x="6590805" y="1730012"/>
                </a:cubicBezTo>
                <a:cubicBezTo>
                  <a:pt x="6583586" y="1880736"/>
                  <a:pt x="6602635" y="2132544"/>
                  <a:pt x="6590805" y="2246769"/>
                </a:cubicBezTo>
                <a:cubicBezTo>
                  <a:pt x="6311829" y="2236876"/>
                  <a:pt x="6240581" y="2247178"/>
                  <a:pt x="5997633" y="2246769"/>
                </a:cubicBezTo>
                <a:cubicBezTo>
                  <a:pt x="5754685" y="2246360"/>
                  <a:pt x="5538371" y="2240028"/>
                  <a:pt x="5404460" y="2246769"/>
                </a:cubicBezTo>
                <a:cubicBezTo>
                  <a:pt x="5270549" y="2253510"/>
                  <a:pt x="5012615" y="2240862"/>
                  <a:pt x="4811288" y="2246769"/>
                </a:cubicBezTo>
                <a:cubicBezTo>
                  <a:pt x="4609961" y="2252676"/>
                  <a:pt x="4462630" y="2242583"/>
                  <a:pt x="4349931" y="2246769"/>
                </a:cubicBezTo>
                <a:cubicBezTo>
                  <a:pt x="4237232" y="2250955"/>
                  <a:pt x="3999411" y="2270068"/>
                  <a:pt x="3822667" y="2246769"/>
                </a:cubicBezTo>
                <a:cubicBezTo>
                  <a:pt x="3645923" y="2223470"/>
                  <a:pt x="3549743" y="2226226"/>
                  <a:pt x="3361311" y="2246769"/>
                </a:cubicBezTo>
                <a:cubicBezTo>
                  <a:pt x="3172879" y="2267312"/>
                  <a:pt x="3027878" y="2246504"/>
                  <a:pt x="2702230" y="2246769"/>
                </a:cubicBezTo>
                <a:cubicBezTo>
                  <a:pt x="2376582" y="2247034"/>
                  <a:pt x="2237429" y="2275506"/>
                  <a:pt x="2043150" y="2246769"/>
                </a:cubicBezTo>
                <a:cubicBezTo>
                  <a:pt x="1848871" y="2218032"/>
                  <a:pt x="1591459" y="2213049"/>
                  <a:pt x="1318161" y="2246769"/>
                </a:cubicBezTo>
                <a:cubicBezTo>
                  <a:pt x="1044863" y="2280489"/>
                  <a:pt x="1024605" y="2242042"/>
                  <a:pt x="790897" y="2246769"/>
                </a:cubicBezTo>
                <a:cubicBezTo>
                  <a:pt x="557189" y="2251496"/>
                  <a:pt x="198568" y="2233426"/>
                  <a:pt x="0" y="2246769"/>
                </a:cubicBezTo>
                <a:cubicBezTo>
                  <a:pt x="-2567" y="1971640"/>
                  <a:pt x="14252" y="1869354"/>
                  <a:pt x="0" y="1640141"/>
                </a:cubicBezTo>
                <a:cubicBezTo>
                  <a:pt x="-14252" y="1410928"/>
                  <a:pt x="-12614" y="1192626"/>
                  <a:pt x="0" y="1055981"/>
                </a:cubicBezTo>
                <a:cubicBezTo>
                  <a:pt x="12614" y="919336"/>
                  <a:pt x="21921" y="751541"/>
                  <a:pt x="0" y="494289"/>
                </a:cubicBezTo>
                <a:cubicBezTo>
                  <a:pt x="-21921" y="237037"/>
                  <a:pt x="-4443" y="235609"/>
                  <a:pt x="0" y="0"/>
                </a:cubicBezTo>
                <a:close/>
              </a:path>
            </a:pathLst>
          </a:custGeom>
          <a:noFill/>
          <a:ln w="12700">
            <a:solidFill>
              <a:srgbClr val="E61873"/>
            </a:solidFill>
            <a:extLst>
              <a:ext uri="{C807C97D-BFC1-408E-A445-0C87EB9F89A2}">
                <ask:lineSketchStyleProps xmlns:ask="http://schemas.microsoft.com/office/drawing/2018/sketchyshapes" xmlns="" sd="110755006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/>
            <a:r>
              <a:rPr lang="de-DE" sz="2000" dirty="0">
                <a:solidFill>
                  <a:srgbClr val="6624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Eine Gruppe im Vergleich zu einer anderen Gruppe </a:t>
            </a:r>
            <a:r>
              <a:rPr lang="de-DE" sz="2400" b="1" dirty="0">
                <a:solidFill>
                  <a:srgbClr val="6624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anders</a:t>
            </a:r>
            <a:r>
              <a:rPr lang="de-DE" sz="2000" dirty="0">
                <a:solidFill>
                  <a:srgbClr val="6624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zu behandeln, </a:t>
            </a:r>
          </a:p>
          <a:p>
            <a:pPr algn="ctr"/>
            <a:r>
              <a:rPr lang="de-DE" sz="2400" b="1" dirty="0">
                <a:solidFill>
                  <a:srgbClr val="6624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solange </a:t>
            </a:r>
            <a:r>
              <a:rPr lang="de-DE" sz="2000" dirty="0">
                <a:solidFill>
                  <a:srgbClr val="6624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zwischen beiden Gruppen </a:t>
            </a:r>
            <a:r>
              <a:rPr lang="de-DE" sz="2400" b="1" dirty="0">
                <a:solidFill>
                  <a:srgbClr val="6624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Unterschiede</a:t>
            </a:r>
            <a:r>
              <a:rPr lang="de-DE" sz="2000" dirty="0">
                <a:solidFill>
                  <a:srgbClr val="6624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von solcher </a:t>
            </a:r>
            <a:r>
              <a:rPr lang="de-DE" sz="2400" b="1" dirty="0">
                <a:solidFill>
                  <a:srgbClr val="6624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</a:t>
            </a:r>
            <a:r>
              <a:rPr lang="de-DE" sz="2000" dirty="0">
                <a:solidFill>
                  <a:srgbClr val="6624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und solchem </a:t>
            </a:r>
            <a:r>
              <a:rPr lang="de-DE" sz="2400" b="1" dirty="0">
                <a:solidFill>
                  <a:srgbClr val="6624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Gewicht</a:t>
            </a:r>
            <a:r>
              <a:rPr lang="de-DE" sz="2000" dirty="0">
                <a:solidFill>
                  <a:srgbClr val="6624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bestehen, dass sie die </a:t>
            </a:r>
            <a:r>
              <a:rPr lang="de-DE" sz="2400" b="1" dirty="0">
                <a:solidFill>
                  <a:srgbClr val="6624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ungleiche Behandlung rechtfertigen</a:t>
            </a:r>
            <a:r>
              <a:rPr lang="de-DE" sz="2000" dirty="0">
                <a:solidFill>
                  <a:srgbClr val="6624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können.</a:t>
            </a:r>
          </a:p>
        </p:txBody>
      </p:sp>
      <p:sp>
        <p:nvSpPr>
          <p:cNvPr id="2" name="Trapezoid 1">
            <a:extLst>
              <a:ext uri="{FF2B5EF4-FFF2-40B4-BE49-F238E27FC236}">
                <a16:creationId xmlns:a16="http://schemas.microsoft.com/office/drawing/2014/main" id="{B916F5EC-6434-27CC-F937-686C5CDD2508}"/>
              </a:ext>
            </a:extLst>
          </p:cNvPr>
          <p:cNvSpPr/>
          <p:nvPr/>
        </p:nvSpPr>
        <p:spPr>
          <a:xfrm flipV="1">
            <a:off x="4153152" y="3609082"/>
            <a:ext cx="771833" cy="1153276"/>
          </a:xfrm>
          <a:custGeom>
            <a:avLst/>
            <a:gdLst>
              <a:gd name="connsiteX0" fmla="*/ 0 w 771833"/>
              <a:gd name="connsiteY0" fmla="*/ 1153276 h 1153276"/>
              <a:gd name="connsiteX1" fmla="*/ 207893 w 771833"/>
              <a:gd name="connsiteY1" fmla="*/ 0 h 1153276"/>
              <a:gd name="connsiteX2" fmla="*/ 563940 w 771833"/>
              <a:gd name="connsiteY2" fmla="*/ 0 h 1153276"/>
              <a:gd name="connsiteX3" fmla="*/ 771833 w 771833"/>
              <a:gd name="connsiteY3" fmla="*/ 1153276 h 1153276"/>
              <a:gd name="connsiteX4" fmla="*/ 0 w 771833"/>
              <a:gd name="connsiteY4" fmla="*/ 1153276 h 1153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1833" h="1153276" fill="none" extrusionOk="0">
                <a:moveTo>
                  <a:pt x="0" y="1153276"/>
                </a:moveTo>
                <a:cubicBezTo>
                  <a:pt x="79566" y="896814"/>
                  <a:pt x="159411" y="481552"/>
                  <a:pt x="207893" y="0"/>
                </a:cubicBezTo>
                <a:cubicBezTo>
                  <a:pt x="276931" y="17372"/>
                  <a:pt x="479290" y="12087"/>
                  <a:pt x="563940" y="0"/>
                </a:cubicBezTo>
                <a:cubicBezTo>
                  <a:pt x="611654" y="115502"/>
                  <a:pt x="693987" y="921048"/>
                  <a:pt x="771833" y="1153276"/>
                </a:cubicBezTo>
                <a:cubicBezTo>
                  <a:pt x="693073" y="1094463"/>
                  <a:pt x="224958" y="1193171"/>
                  <a:pt x="0" y="1153276"/>
                </a:cubicBezTo>
                <a:close/>
              </a:path>
              <a:path w="771833" h="1153276" stroke="0" extrusionOk="0">
                <a:moveTo>
                  <a:pt x="0" y="1153276"/>
                </a:moveTo>
                <a:cubicBezTo>
                  <a:pt x="-40673" y="929116"/>
                  <a:pt x="139607" y="364015"/>
                  <a:pt x="207893" y="0"/>
                </a:cubicBezTo>
                <a:cubicBezTo>
                  <a:pt x="313978" y="-13293"/>
                  <a:pt x="395082" y="10907"/>
                  <a:pt x="563940" y="0"/>
                </a:cubicBezTo>
                <a:cubicBezTo>
                  <a:pt x="693197" y="397464"/>
                  <a:pt x="681413" y="853896"/>
                  <a:pt x="771833" y="1153276"/>
                </a:cubicBezTo>
                <a:cubicBezTo>
                  <a:pt x="636117" y="1165520"/>
                  <a:pt x="345548" y="1202751"/>
                  <a:pt x="0" y="1153276"/>
                </a:cubicBezTo>
                <a:close/>
              </a:path>
            </a:pathLst>
          </a:custGeom>
          <a:solidFill>
            <a:srgbClr val="E61873"/>
          </a:solidFill>
          <a:ln w="38100">
            <a:solidFill>
              <a:srgbClr val="FFFFFF"/>
            </a:solidFill>
            <a:extLst>
              <a:ext uri="{C807C97D-BFC1-408E-A445-0C87EB9F89A2}">
                <ask:lineSketchStyleProps xmlns:ask="http://schemas.microsoft.com/office/drawing/2018/sketchyshapes" xmlns="" sd="2114187558">
                  <a:prstGeom prst="trapezoid">
                    <a:avLst>
                      <a:gd name="adj" fmla="val 26935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A433C12E-8C1F-D5AA-A84F-D190600F6069}"/>
              </a:ext>
            </a:extLst>
          </p:cNvPr>
          <p:cNvSpPr/>
          <p:nvPr/>
        </p:nvSpPr>
        <p:spPr>
          <a:xfrm>
            <a:off x="4153152" y="4937456"/>
            <a:ext cx="454018" cy="371302"/>
          </a:xfrm>
          <a:custGeom>
            <a:avLst/>
            <a:gdLst>
              <a:gd name="connsiteX0" fmla="*/ 0 w 454018"/>
              <a:gd name="connsiteY0" fmla="*/ 185651 h 371302"/>
              <a:gd name="connsiteX1" fmla="*/ 227009 w 454018"/>
              <a:gd name="connsiteY1" fmla="*/ 0 h 371302"/>
              <a:gd name="connsiteX2" fmla="*/ 454018 w 454018"/>
              <a:gd name="connsiteY2" fmla="*/ 185651 h 371302"/>
              <a:gd name="connsiteX3" fmla="*/ 227009 w 454018"/>
              <a:gd name="connsiteY3" fmla="*/ 371302 h 371302"/>
              <a:gd name="connsiteX4" fmla="*/ 0 w 454018"/>
              <a:gd name="connsiteY4" fmla="*/ 185651 h 371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4018" h="371302" fill="none" extrusionOk="0">
                <a:moveTo>
                  <a:pt x="0" y="185651"/>
                </a:moveTo>
                <a:cubicBezTo>
                  <a:pt x="-13749" y="95836"/>
                  <a:pt x="116272" y="-18794"/>
                  <a:pt x="227009" y="0"/>
                </a:cubicBezTo>
                <a:cubicBezTo>
                  <a:pt x="348298" y="-750"/>
                  <a:pt x="449503" y="65114"/>
                  <a:pt x="454018" y="185651"/>
                </a:cubicBezTo>
                <a:cubicBezTo>
                  <a:pt x="461258" y="295201"/>
                  <a:pt x="353196" y="374614"/>
                  <a:pt x="227009" y="371302"/>
                </a:cubicBezTo>
                <a:cubicBezTo>
                  <a:pt x="96611" y="368289"/>
                  <a:pt x="2604" y="285688"/>
                  <a:pt x="0" y="185651"/>
                </a:cubicBezTo>
                <a:close/>
              </a:path>
              <a:path w="454018" h="371302" stroke="0" extrusionOk="0">
                <a:moveTo>
                  <a:pt x="0" y="185651"/>
                </a:moveTo>
                <a:cubicBezTo>
                  <a:pt x="1327" y="83992"/>
                  <a:pt x="100574" y="2558"/>
                  <a:pt x="227009" y="0"/>
                </a:cubicBezTo>
                <a:cubicBezTo>
                  <a:pt x="353891" y="-17330"/>
                  <a:pt x="452038" y="69453"/>
                  <a:pt x="454018" y="185651"/>
                </a:cubicBezTo>
                <a:cubicBezTo>
                  <a:pt x="455812" y="284042"/>
                  <a:pt x="331234" y="374275"/>
                  <a:pt x="227009" y="371302"/>
                </a:cubicBezTo>
                <a:cubicBezTo>
                  <a:pt x="102995" y="382820"/>
                  <a:pt x="-2507" y="287915"/>
                  <a:pt x="0" y="185651"/>
                </a:cubicBezTo>
                <a:close/>
              </a:path>
            </a:pathLst>
          </a:custGeom>
          <a:solidFill>
            <a:srgbClr val="E61873"/>
          </a:solidFill>
          <a:ln w="38100">
            <a:solidFill>
              <a:srgbClr val="FFFFFF"/>
            </a:solidFill>
            <a:extLst>
              <a:ext uri="{C807C97D-BFC1-408E-A445-0C87EB9F89A2}">
                <ask:lineSketchStyleProps xmlns:ask="http://schemas.microsoft.com/office/drawing/2018/sketchyshapes" xmlns="" sd="2515143201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B8DC2802-22F5-D3C4-DB5A-3D1C61D32E5E}"/>
              </a:ext>
            </a:extLst>
          </p:cNvPr>
          <p:cNvSpPr txBox="1"/>
          <p:nvPr/>
        </p:nvSpPr>
        <p:spPr>
          <a:xfrm>
            <a:off x="6278589" y="3018085"/>
            <a:ext cx="4095708" cy="461665"/>
          </a:xfrm>
          <a:custGeom>
            <a:avLst/>
            <a:gdLst>
              <a:gd name="connsiteX0" fmla="*/ 0 w 4095708"/>
              <a:gd name="connsiteY0" fmla="*/ 0 h 461665"/>
              <a:gd name="connsiteX1" fmla="*/ 600704 w 4095708"/>
              <a:gd name="connsiteY1" fmla="*/ 0 h 461665"/>
              <a:gd name="connsiteX2" fmla="*/ 1201408 w 4095708"/>
              <a:gd name="connsiteY2" fmla="*/ 0 h 461665"/>
              <a:gd name="connsiteX3" fmla="*/ 1884026 w 4095708"/>
              <a:gd name="connsiteY3" fmla="*/ 0 h 461665"/>
              <a:gd name="connsiteX4" fmla="*/ 2648558 w 4095708"/>
              <a:gd name="connsiteY4" fmla="*/ 0 h 461665"/>
              <a:gd name="connsiteX5" fmla="*/ 3249262 w 4095708"/>
              <a:gd name="connsiteY5" fmla="*/ 0 h 461665"/>
              <a:gd name="connsiteX6" fmla="*/ 4095708 w 4095708"/>
              <a:gd name="connsiteY6" fmla="*/ 0 h 461665"/>
              <a:gd name="connsiteX7" fmla="*/ 4095708 w 4095708"/>
              <a:gd name="connsiteY7" fmla="*/ 461665 h 461665"/>
              <a:gd name="connsiteX8" fmla="*/ 3413090 w 4095708"/>
              <a:gd name="connsiteY8" fmla="*/ 461665 h 461665"/>
              <a:gd name="connsiteX9" fmla="*/ 2689515 w 4095708"/>
              <a:gd name="connsiteY9" fmla="*/ 461665 h 461665"/>
              <a:gd name="connsiteX10" fmla="*/ 1965940 w 4095708"/>
              <a:gd name="connsiteY10" fmla="*/ 461665 h 461665"/>
              <a:gd name="connsiteX11" fmla="*/ 1283322 w 4095708"/>
              <a:gd name="connsiteY11" fmla="*/ 461665 h 461665"/>
              <a:gd name="connsiteX12" fmla="*/ 600704 w 4095708"/>
              <a:gd name="connsiteY12" fmla="*/ 461665 h 461665"/>
              <a:gd name="connsiteX13" fmla="*/ 0 w 4095708"/>
              <a:gd name="connsiteY13" fmla="*/ 461665 h 461665"/>
              <a:gd name="connsiteX14" fmla="*/ 0 w 4095708"/>
              <a:gd name="connsiteY1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095708" h="461665" fill="none" extrusionOk="0">
                <a:moveTo>
                  <a:pt x="0" y="0"/>
                </a:moveTo>
                <a:cubicBezTo>
                  <a:pt x="139637" y="-28373"/>
                  <a:pt x="418994" y="-736"/>
                  <a:pt x="600704" y="0"/>
                </a:cubicBezTo>
                <a:cubicBezTo>
                  <a:pt x="782414" y="736"/>
                  <a:pt x="999002" y="-23253"/>
                  <a:pt x="1201408" y="0"/>
                </a:cubicBezTo>
                <a:cubicBezTo>
                  <a:pt x="1403814" y="23253"/>
                  <a:pt x="1619707" y="-4766"/>
                  <a:pt x="1884026" y="0"/>
                </a:cubicBezTo>
                <a:cubicBezTo>
                  <a:pt x="2148345" y="4766"/>
                  <a:pt x="2442977" y="2864"/>
                  <a:pt x="2648558" y="0"/>
                </a:cubicBezTo>
                <a:cubicBezTo>
                  <a:pt x="2854139" y="-2864"/>
                  <a:pt x="3093004" y="-5447"/>
                  <a:pt x="3249262" y="0"/>
                </a:cubicBezTo>
                <a:cubicBezTo>
                  <a:pt x="3405520" y="5447"/>
                  <a:pt x="3717480" y="23347"/>
                  <a:pt x="4095708" y="0"/>
                </a:cubicBezTo>
                <a:cubicBezTo>
                  <a:pt x="4115246" y="203937"/>
                  <a:pt x="4105035" y="321305"/>
                  <a:pt x="4095708" y="461665"/>
                </a:cubicBezTo>
                <a:cubicBezTo>
                  <a:pt x="3896197" y="437066"/>
                  <a:pt x="3735874" y="455905"/>
                  <a:pt x="3413090" y="461665"/>
                </a:cubicBezTo>
                <a:cubicBezTo>
                  <a:pt x="3090306" y="467425"/>
                  <a:pt x="3036040" y="448299"/>
                  <a:pt x="2689515" y="461665"/>
                </a:cubicBezTo>
                <a:cubicBezTo>
                  <a:pt x="2342990" y="475031"/>
                  <a:pt x="2172002" y="482714"/>
                  <a:pt x="1965940" y="461665"/>
                </a:cubicBezTo>
                <a:cubicBezTo>
                  <a:pt x="1759879" y="440616"/>
                  <a:pt x="1460564" y="479015"/>
                  <a:pt x="1283322" y="461665"/>
                </a:cubicBezTo>
                <a:cubicBezTo>
                  <a:pt x="1106080" y="444315"/>
                  <a:pt x="777320" y="443299"/>
                  <a:pt x="600704" y="461665"/>
                </a:cubicBezTo>
                <a:cubicBezTo>
                  <a:pt x="424088" y="480031"/>
                  <a:pt x="248146" y="462322"/>
                  <a:pt x="0" y="461665"/>
                </a:cubicBezTo>
                <a:cubicBezTo>
                  <a:pt x="7174" y="238020"/>
                  <a:pt x="14177" y="172510"/>
                  <a:pt x="0" y="0"/>
                </a:cubicBezTo>
                <a:close/>
              </a:path>
              <a:path w="4095708" h="461665" stroke="0" extrusionOk="0">
                <a:moveTo>
                  <a:pt x="0" y="0"/>
                </a:moveTo>
                <a:cubicBezTo>
                  <a:pt x="266287" y="-11808"/>
                  <a:pt x="523828" y="21651"/>
                  <a:pt x="682618" y="0"/>
                </a:cubicBezTo>
                <a:cubicBezTo>
                  <a:pt x="841408" y="-21651"/>
                  <a:pt x="1215013" y="-22476"/>
                  <a:pt x="1365236" y="0"/>
                </a:cubicBezTo>
                <a:cubicBezTo>
                  <a:pt x="1515459" y="22476"/>
                  <a:pt x="1780710" y="-28679"/>
                  <a:pt x="2129768" y="0"/>
                </a:cubicBezTo>
                <a:cubicBezTo>
                  <a:pt x="2478826" y="28679"/>
                  <a:pt x="2541003" y="15541"/>
                  <a:pt x="2689515" y="0"/>
                </a:cubicBezTo>
                <a:cubicBezTo>
                  <a:pt x="2838027" y="-15541"/>
                  <a:pt x="3073492" y="19685"/>
                  <a:pt x="3372133" y="0"/>
                </a:cubicBezTo>
                <a:cubicBezTo>
                  <a:pt x="3670774" y="-19685"/>
                  <a:pt x="3741302" y="1944"/>
                  <a:pt x="4095708" y="0"/>
                </a:cubicBezTo>
                <a:cubicBezTo>
                  <a:pt x="4085774" y="210483"/>
                  <a:pt x="4077235" y="279291"/>
                  <a:pt x="4095708" y="461665"/>
                </a:cubicBezTo>
                <a:cubicBezTo>
                  <a:pt x="3870014" y="440861"/>
                  <a:pt x="3719311" y="483427"/>
                  <a:pt x="3535961" y="461665"/>
                </a:cubicBezTo>
                <a:cubicBezTo>
                  <a:pt x="3352611" y="439903"/>
                  <a:pt x="3149300" y="459620"/>
                  <a:pt x="2812386" y="461665"/>
                </a:cubicBezTo>
                <a:cubicBezTo>
                  <a:pt x="2475473" y="463710"/>
                  <a:pt x="2464856" y="453295"/>
                  <a:pt x="2129768" y="461665"/>
                </a:cubicBezTo>
                <a:cubicBezTo>
                  <a:pt x="1794680" y="470035"/>
                  <a:pt x="1717538" y="457821"/>
                  <a:pt x="1406193" y="461665"/>
                </a:cubicBezTo>
                <a:cubicBezTo>
                  <a:pt x="1094849" y="465509"/>
                  <a:pt x="818589" y="462503"/>
                  <a:pt x="641661" y="461665"/>
                </a:cubicBezTo>
                <a:cubicBezTo>
                  <a:pt x="464733" y="460827"/>
                  <a:pt x="253803" y="486795"/>
                  <a:pt x="0" y="461665"/>
                </a:cubicBezTo>
                <a:cubicBezTo>
                  <a:pt x="4067" y="231939"/>
                  <a:pt x="3143" y="149365"/>
                  <a:pt x="0" y="0"/>
                </a:cubicBezTo>
                <a:close/>
              </a:path>
            </a:pathLst>
          </a:custGeom>
          <a:solidFill>
            <a:srgbClr val="E61873"/>
          </a:solidFill>
          <a:ln w="12700">
            <a:solidFill>
              <a:srgbClr val="FFFFFF"/>
            </a:solidFill>
            <a:extLst>
              <a:ext uri="{C807C97D-BFC1-408E-A445-0C87EB9F89A2}">
                <ask:lineSketchStyleProps xmlns:ask="http://schemas.microsoft.com/office/drawing/2018/sketchyshapes" xmlns="" sd="110755006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Gleich bedeutet also auch: 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1B0B1C81-06C8-E6B3-BCB4-02373F02F7D9}"/>
              </a:ext>
            </a:extLst>
          </p:cNvPr>
          <p:cNvSpPr txBox="1"/>
          <p:nvPr/>
        </p:nvSpPr>
        <p:spPr>
          <a:xfrm>
            <a:off x="1171015" y="794802"/>
            <a:ext cx="3536043" cy="461665"/>
          </a:xfrm>
          <a:custGeom>
            <a:avLst/>
            <a:gdLst>
              <a:gd name="connsiteX0" fmla="*/ 0 w 3536043"/>
              <a:gd name="connsiteY0" fmla="*/ 0 h 461665"/>
              <a:gd name="connsiteX1" fmla="*/ 518620 w 3536043"/>
              <a:gd name="connsiteY1" fmla="*/ 0 h 461665"/>
              <a:gd name="connsiteX2" fmla="*/ 1037239 w 3536043"/>
              <a:gd name="connsiteY2" fmla="*/ 0 h 461665"/>
              <a:gd name="connsiteX3" fmla="*/ 1626580 w 3536043"/>
              <a:gd name="connsiteY3" fmla="*/ 0 h 461665"/>
              <a:gd name="connsiteX4" fmla="*/ 2286641 w 3536043"/>
              <a:gd name="connsiteY4" fmla="*/ 0 h 461665"/>
              <a:gd name="connsiteX5" fmla="*/ 2805261 w 3536043"/>
              <a:gd name="connsiteY5" fmla="*/ 0 h 461665"/>
              <a:gd name="connsiteX6" fmla="*/ 3536043 w 3536043"/>
              <a:gd name="connsiteY6" fmla="*/ 0 h 461665"/>
              <a:gd name="connsiteX7" fmla="*/ 3536043 w 3536043"/>
              <a:gd name="connsiteY7" fmla="*/ 461665 h 461665"/>
              <a:gd name="connsiteX8" fmla="*/ 2946703 w 3536043"/>
              <a:gd name="connsiteY8" fmla="*/ 461665 h 461665"/>
              <a:gd name="connsiteX9" fmla="*/ 2322002 w 3536043"/>
              <a:gd name="connsiteY9" fmla="*/ 461665 h 461665"/>
              <a:gd name="connsiteX10" fmla="*/ 1697301 w 3536043"/>
              <a:gd name="connsiteY10" fmla="*/ 461665 h 461665"/>
              <a:gd name="connsiteX11" fmla="*/ 1107960 w 3536043"/>
              <a:gd name="connsiteY11" fmla="*/ 461665 h 461665"/>
              <a:gd name="connsiteX12" fmla="*/ 518620 w 3536043"/>
              <a:gd name="connsiteY12" fmla="*/ 461665 h 461665"/>
              <a:gd name="connsiteX13" fmla="*/ 0 w 3536043"/>
              <a:gd name="connsiteY13" fmla="*/ 461665 h 461665"/>
              <a:gd name="connsiteX14" fmla="*/ 0 w 3536043"/>
              <a:gd name="connsiteY1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536043" h="461665" fill="none" extrusionOk="0">
                <a:moveTo>
                  <a:pt x="0" y="0"/>
                </a:moveTo>
                <a:cubicBezTo>
                  <a:pt x="245036" y="17723"/>
                  <a:pt x="366102" y="14923"/>
                  <a:pt x="518620" y="0"/>
                </a:cubicBezTo>
                <a:cubicBezTo>
                  <a:pt x="671138" y="-14923"/>
                  <a:pt x="792341" y="20238"/>
                  <a:pt x="1037239" y="0"/>
                </a:cubicBezTo>
                <a:cubicBezTo>
                  <a:pt x="1282137" y="-20238"/>
                  <a:pt x="1463835" y="-7702"/>
                  <a:pt x="1626580" y="0"/>
                </a:cubicBezTo>
                <a:cubicBezTo>
                  <a:pt x="1789325" y="7702"/>
                  <a:pt x="2144282" y="-4822"/>
                  <a:pt x="2286641" y="0"/>
                </a:cubicBezTo>
                <a:cubicBezTo>
                  <a:pt x="2429000" y="4822"/>
                  <a:pt x="2639159" y="18748"/>
                  <a:pt x="2805261" y="0"/>
                </a:cubicBezTo>
                <a:cubicBezTo>
                  <a:pt x="2971363" y="-18748"/>
                  <a:pt x="3375513" y="21542"/>
                  <a:pt x="3536043" y="0"/>
                </a:cubicBezTo>
                <a:cubicBezTo>
                  <a:pt x="3555581" y="203937"/>
                  <a:pt x="3545370" y="321305"/>
                  <a:pt x="3536043" y="461665"/>
                </a:cubicBezTo>
                <a:cubicBezTo>
                  <a:pt x="3317900" y="488535"/>
                  <a:pt x="3206079" y="470495"/>
                  <a:pt x="2946703" y="461665"/>
                </a:cubicBezTo>
                <a:cubicBezTo>
                  <a:pt x="2687327" y="452835"/>
                  <a:pt x="2530148" y="450985"/>
                  <a:pt x="2322002" y="461665"/>
                </a:cubicBezTo>
                <a:cubicBezTo>
                  <a:pt x="2113856" y="472345"/>
                  <a:pt x="1972832" y="474202"/>
                  <a:pt x="1697301" y="461665"/>
                </a:cubicBezTo>
                <a:cubicBezTo>
                  <a:pt x="1421770" y="449128"/>
                  <a:pt x="1253836" y="467950"/>
                  <a:pt x="1107960" y="461665"/>
                </a:cubicBezTo>
                <a:cubicBezTo>
                  <a:pt x="962084" y="455380"/>
                  <a:pt x="713969" y="484024"/>
                  <a:pt x="518620" y="461665"/>
                </a:cubicBezTo>
                <a:cubicBezTo>
                  <a:pt x="323271" y="439306"/>
                  <a:pt x="238584" y="463297"/>
                  <a:pt x="0" y="461665"/>
                </a:cubicBezTo>
                <a:cubicBezTo>
                  <a:pt x="7174" y="238020"/>
                  <a:pt x="14177" y="172510"/>
                  <a:pt x="0" y="0"/>
                </a:cubicBezTo>
                <a:close/>
              </a:path>
              <a:path w="3536043" h="461665" stroke="0" extrusionOk="0">
                <a:moveTo>
                  <a:pt x="0" y="0"/>
                </a:moveTo>
                <a:cubicBezTo>
                  <a:pt x="196460" y="-16444"/>
                  <a:pt x="431191" y="-17736"/>
                  <a:pt x="589341" y="0"/>
                </a:cubicBezTo>
                <a:cubicBezTo>
                  <a:pt x="747491" y="17736"/>
                  <a:pt x="966140" y="1548"/>
                  <a:pt x="1178681" y="0"/>
                </a:cubicBezTo>
                <a:cubicBezTo>
                  <a:pt x="1391222" y="-1548"/>
                  <a:pt x="1540643" y="-27149"/>
                  <a:pt x="1838742" y="0"/>
                </a:cubicBezTo>
                <a:cubicBezTo>
                  <a:pt x="2136841" y="27149"/>
                  <a:pt x="2098631" y="3911"/>
                  <a:pt x="2322002" y="0"/>
                </a:cubicBezTo>
                <a:cubicBezTo>
                  <a:pt x="2545373" y="-3911"/>
                  <a:pt x="2738268" y="23859"/>
                  <a:pt x="2911342" y="0"/>
                </a:cubicBezTo>
                <a:cubicBezTo>
                  <a:pt x="3084416" y="-23859"/>
                  <a:pt x="3352169" y="11656"/>
                  <a:pt x="3536043" y="0"/>
                </a:cubicBezTo>
                <a:cubicBezTo>
                  <a:pt x="3526109" y="210483"/>
                  <a:pt x="3517570" y="279291"/>
                  <a:pt x="3536043" y="461665"/>
                </a:cubicBezTo>
                <a:cubicBezTo>
                  <a:pt x="3434421" y="445874"/>
                  <a:pt x="3183144" y="442868"/>
                  <a:pt x="3052784" y="461665"/>
                </a:cubicBezTo>
                <a:cubicBezTo>
                  <a:pt x="2922424" y="480462"/>
                  <a:pt x="2641618" y="468035"/>
                  <a:pt x="2428083" y="461665"/>
                </a:cubicBezTo>
                <a:cubicBezTo>
                  <a:pt x="2214548" y="455295"/>
                  <a:pt x="2093808" y="461316"/>
                  <a:pt x="1838742" y="461665"/>
                </a:cubicBezTo>
                <a:cubicBezTo>
                  <a:pt x="1583676" y="462014"/>
                  <a:pt x="1486771" y="436887"/>
                  <a:pt x="1214041" y="461665"/>
                </a:cubicBezTo>
                <a:cubicBezTo>
                  <a:pt x="941311" y="486443"/>
                  <a:pt x="816953" y="429779"/>
                  <a:pt x="553980" y="461665"/>
                </a:cubicBezTo>
                <a:cubicBezTo>
                  <a:pt x="291007" y="493551"/>
                  <a:pt x="137360" y="485481"/>
                  <a:pt x="0" y="461665"/>
                </a:cubicBezTo>
                <a:cubicBezTo>
                  <a:pt x="4067" y="231939"/>
                  <a:pt x="3143" y="149365"/>
                  <a:pt x="0" y="0"/>
                </a:cubicBezTo>
                <a:close/>
              </a:path>
            </a:pathLst>
          </a:custGeom>
          <a:solidFill>
            <a:srgbClr val="E61873"/>
          </a:solidFill>
          <a:ln w="12700">
            <a:solidFill>
              <a:srgbClr val="FFFFFF"/>
            </a:solidFill>
            <a:extLst>
              <a:ext uri="{C807C97D-BFC1-408E-A445-0C87EB9F89A2}">
                <ask:lineSketchStyleProps xmlns:ask="http://schemas.microsoft.com/office/drawing/2018/sketchyshapes" xmlns="" sd="110755006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Idee dahinter: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9A46D7B0-EFA9-41B2-8A12-EEF2348AC1CF}"/>
              </a:ext>
            </a:extLst>
          </p:cNvPr>
          <p:cNvSpPr/>
          <p:nvPr/>
        </p:nvSpPr>
        <p:spPr>
          <a:xfrm>
            <a:off x="4924985" y="1256467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Jeden so behandeln, </a:t>
            </a:r>
          </a:p>
          <a:p>
            <a:pPr algn="ctr"/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dass alle die gleichen Chancen im Leben haben.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491BBF04-4707-4D24-861A-448BA0B7EAF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65" t="8152" r="5107" b="53264"/>
          <a:stretch/>
        </p:blipFill>
        <p:spPr>
          <a:xfrm rot="21152749">
            <a:off x="648929" y="1562581"/>
            <a:ext cx="3201397" cy="3367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470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>
            <a:extLst>
              <a:ext uri="{FF2B5EF4-FFF2-40B4-BE49-F238E27FC236}">
                <a16:creationId xmlns:a16="http://schemas.microsoft.com/office/drawing/2014/main" id="{C233BAB0-668A-A3E5-61F1-ED9503BAE15B}"/>
              </a:ext>
            </a:extLst>
          </p:cNvPr>
          <p:cNvSpPr txBox="1"/>
          <p:nvPr/>
        </p:nvSpPr>
        <p:spPr>
          <a:xfrm>
            <a:off x="2622478" y="1430973"/>
            <a:ext cx="6590805" cy="1107996"/>
          </a:xfrm>
          <a:custGeom>
            <a:avLst/>
            <a:gdLst>
              <a:gd name="connsiteX0" fmla="*/ 0 w 6590805"/>
              <a:gd name="connsiteY0" fmla="*/ 0 h 1107996"/>
              <a:gd name="connsiteX1" fmla="*/ 659081 w 6590805"/>
              <a:gd name="connsiteY1" fmla="*/ 0 h 1107996"/>
              <a:gd name="connsiteX2" fmla="*/ 1318161 w 6590805"/>
              <a:gd name="connsiteY2" fmla="*/ 0 h 1107996"/>
              <a:gd name="connsiteX3" fmla="*/ 2109058 w 6590805"/>
              <a:gd name="connsiteY3" fmla="*/ 0 h 1107996"/>
              <a:gd name="connsiteX4" fmla="*/ 2570414 w 6590805"/>
              <a:gd name="connsiteY4" fmla="*/ 0 h 1107996"/>
              <a:gd name="connsiteX5" fmla="*/ 3229494 w 6590805"/>
              <a:gd name="connsiteY5" fmla="*/ 0 h 1107996"/>
              <a:gd name="connsiteX6" fmla="*/ 4020391 w 6590805"/>
              <a:gd name="connsiteY6" fmla="*/ 0 h 1107996"/>
              <a:gd name="connsiteX7" fmla="*/ 4613564 w 6590805"/>
              <a:gd name="connsiteY7" fmla="*/ 0 h 1107996"/>
              <a:gd name="connsiteX8" fmla="*/ 5272644 w 6590805"/>
              <a:gd name="connsiteY8" fmla="*/ 0 h 1107996"/>
              <a:gd name="connsiteX9" fmla="*/ 6590805 w 6590805"/>
              <a:gd name="connsiteY9" fmla="*/ 0 h 1107996"/>
              <a:gd name="connsiteX10" fmla="*/ 6590805 w 6590805"/>
              <a:gd name="connsiteY10" fmla="*/ 553998 h 1107996"/>
              <a:gd name="connsiteX11" fmla="*/ 6590805 w 6590805"/>
              <a:gd name="connsiteY11" fmla="*/ 1107996 h 1107996"/>
              <a:gd name="connsiteX12" fmla="*/ 5865816 w 6590805"/>
              <a:gd name="connsiteY12" fmla="*/ 1107996 h 1107996"/>
              <a:gd name="connsiteX13" fmla="*/ 5140828 w 6590805"/>
              <a:gd name="connsiteY13" fmla="*/ 1107996 h 1107996"/>
              <a:gd name="connsiteX14" fmla="*/ 4481747 w 6590805"/>
              <a:gd name="connsiteY14" fmla="*/ 1107996 h 1107996"/>
              <a:gd name="connsiteX15" fmla="*/ 3888575 w 6590805"/>
              <a:gd name="connsiteY15" fmla="*/ 1107996 h 1107996"/>
              <a:gd name="connsiteX16" fmla="*/ 3295403 w 6590805"/>
              <a:gd name="connsiteY16" fmla="*/ 1107996 h 1107996"/>
              <a:gd name="connsiteX17" fmla="*/ 2834046 w 6590805"/>
              <a:gd name="connsiteY17" fmla="*/ 1107996 h 1107996"/>
              <a:gd name="connsiteX18" fmla="*/ 2306782 w 6590805"/>
              <a:gd name="connsiteY18" fmla="*/ 1107996 h 1107996"/>
              <a:gd name="connsiteX19" fmla="*/ 1845425 w 6590805"/>
              <a:gd name="connsiteY19" fmla="*/ 1107996 h 1107996"/>
              <a:gd name="connsiteX20" fmla="*/ 1186345 w 6590805"/>
              <a:gd name="connsiteY20" fmla="*/ 1107996 h 1107996"/>
              <a:gd name="connsiteX21" fmla="*/ 0 w 6590805"/>
              <a:gd name="connsiteY21" fmla="*/ 1107996 h 1107996"/>
              <a:gd name="connsiteX22" fmla="*/ 0 w 6590805"/>
              <a:gd name="connsiteY22" fmla="*/ 542918 h 1107996"/>
              <a:gd name="connsiteX23" fmla="*/ 0 w 6590805"/>
              <a:gd name="connsiteY23" fmla="*/ 0 h 1107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590805" h="1107996" extrusionOk="0">
                <a:moveTo>
                  <a:pt x="0" y="0"/>
                </a:moveTo>
                <a:cubicBezTo>
                  <a:pt x="295914" y="32411"/>
                  <a:pt x="436533" y="24750"/>
                  <a:pt x="659081" y="0"/>
                </a:cubicBezTo>
                <a:cubicBezTo>
                  <a:pt x="881629" y="-24750"/>
                  <a:pt x="1108623" y="5563"/>
                  <a:pt x="1318161" y="0"/>
                </a:cubicBezTo>
                <a:cubicBezTo>
                  <a:pt x="1527699" y="-5563"/>
                  <a:pt x="1787524" y="2117"/>
                  <a:pt x="2109058" y="0"/>
                </a:cubicBezTo>
                <a:cubicBezTo>
                  <a:pt x="2430592" y="-2117"/>
                  <a:pt x="2431742" y="16510"/>
                  <a:pt x="2570414" y="0"/>
                </a:cubicBezTo>
                <a:cubicBezTo>
                  <a:pt x="2709086" y="-16510"/>
                  <a:pt x="2999044" y="-10678"/>
                  <a:pt x="3229494" y="0"/>
                </a:cubicBezTo>
                <a:cubicBezTo>
                  <a:pt x="3459944" y="10678"/>
                  <a:pt x="3726424" y="-31836"/>
                  <a:pt x="4020391" y="0"/>
                </a:cubicBezTo>
                <a:cubicBezTo>
                  <a:pt x="4314358" y="31836"/>
                  <a:pt x="4357734" y="-28500"/>
                  <a:pt x="4613564" y="0"/>
                </a:cubicBezTo>
                <a:cubicBezTo>
                  <a:pt x="4869394" y="28500"/>
                  <a:pt x="4983970" y="-21234"/>
                  <a:pt x="5272644" y="0"/>
                </a:cubicBezTo>
                <a:cubicBezTo>
                  <a:pt x="5561318" y="21234"/>
                  <a:pt x="6063823" y="-57947"/>
                  <a:pt x="6590805" y="0"/>
                </a:cubicBezTo>
                <a:cubicBezTo>
                  <a:pt x="6586550" y="140611"/>
                  <a:pt x="6617595" y="310020"/>
                  <a:pt x="6590805" y="553998"/>
                </a:cubicBezTo>
                <a:cubicBezTo>
                  <a:pt x="6564015" y="797976"/>
                  <a:pt x="6595475" y="941543"/>
                  <a:pt x="6590805" y="1107996"/>
                </a:cubicBezTo>
                <a:cubicBezTo>
                  <a:pt x="6355642" y="1091988"/>
                  <a:pt x="6184213" y="1083557"/>
                  <a:pt x="5865816" y="1107996"/>
                </a:cubicBezTo>
                <a:cubicBezTo>
                  <a:pt x="5547419" y="1132435"/>
                  <a:pt x="5333824" y="1098443"/>
                  <a:pt x="5140828" y="1107996"/>
                </a:cubicBezTo>
                <a:cubicBezTo>
                  <a:pt x="4947832" y="1117549"/>
                  <a:pt x="4759191" y="1092291"/>
                  <a:pt x="4481747" y="1107996"/>
                </a:cubicBezTo>
                <a:cubicBezTo>
                  <a:pt x="4204303" y="1123701"/>
                  <a:pt x="4020443" y="1097307"/>
                  <a:pt x="3888575" y="1107996"/>
                </a:cubicBezTo>
                <a:cubicBezTo>
                  <a:pt x="3756707" y="1118685"/>
                  <a:pt x="3496730" y="1102089"/>
                  <a:pt x="3295403" y="1107996"/>
                </a:cubicBezTo>
                <a:cubicBezTo>
                  <a:pt x="3094076" y="1113903"/>
                  <a:pt x="2946745" y="1103810"/>
                  <a:pt x="2834046" y="1107996"/>
                </a:cubicBezTo>
                <a:cubicBezTo>
                  <a:pt x="2721347" y="1112182"/>
                  <a:pt x="2483526" y="1131295"/>
                  <a:pt x="2306782" y="1107996"/>
                </a:cubicBezTo>
                <a:cubicBezTo>
                  <a:pt x="2130038" y="1084697"/>
                  <a:pt x="2041041" y="1091803"/>
                  <a:pt x="1845425" y="1107996"/>
                </a:cubicBezTo>
                <a:cubicBezTo>
                  <a:pt x="1649809" y="1124189"/>
                  <a:pt x="1507596" y="1102182"/>
                  <a:pt x="1186345" y="1107996"/>
                </a:cubicBezTo>
                <a:cubicBezTo>
                  <a:pt x="865094" y="1113810"/>
                  <a:pt x="257967" y="1073824"/>
                  <a:pt x="0" y="1107996"/>
                </a:cubicBezTo>
                <a:cubicBezTo>
                  <a:pt x="-19482" y="990193"/>
                  <a:pt x="6485" y="793013"/>
                  <a:pt x="0" y="542918"/>
                </a:cubicBezTo>
                <a:cubicBezTo>
                  <a:pt x="-6485" y="292823"/>
                  <a:pt x="487" y="257095"/>
                  <a:pt x="0" y="0"/>
                </a:cubicBezTo>
                <a:close/>
              </a:path>
            </a:pathLst>
          </a:custGeom>
          <a:noFill/>
          <a:ln w="12700">
            <a:noFill/>
            <a:extLst>
              <a:ext uri="{C807C97D-BFC1-408E-A445-0C87EB9F89A2}">
                <ask:lineSketchStyleProps xmlns:ask="http://schemas.microsoft.com/office/drawing/2018/sketchyshapes" xmlns="" sd="110755006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/>
            <a:r>
              <a:rPr lang="de-DE" sz="6600" dirty="0">
                <a:solidFill>
                  <a:srgbClr val="6624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Realitäts-Check</a:t>
            </a:r>
          </a:p>
        </p:txBody>
      </p:sp>
      <p:sp>
        <p:nvSpPr>
          <p:cNvPr id="2" name="Trapezoid 1">
            <a:extLst>
              <a:ext uri="{FF2B5EF4-FFF2-40B4-BE49-F238E27FC236}">
                <a16:creationId xmlns:a16="http://schemas.microsoft.com/office/drawing/2014/main" id="{B916F5EC-6434-27CC-F937-686C5CDD2508}"/>
              </a:ext>
            </a:extLst>
          </p:cNvPr>
          <p:cNvSpPr/>
          <p:nvPr/>
        </p:nvSpPr>
        <p:spPr>
          <a:xfrm flipV="1">
            <a:off x="1740616" y="1123817"/>
            <a:ext cx="771833" cy="1153276"/>
          </a:xfrm>
          <a:custGeom>
            <a:avLst/>
            <a:gdLst>
              <a:gd name="connsiteX0" fmla="*/ 0 w 771833"/>
              <a:gd name="connsiteY0" fmla="*/ 1153276 h 1153276"/>
              <a:gd name="connsiteX1" fmla="*/ 207893 w 771833"/>
              <a:gd name="connsiteY1" fmla="*/ 0 h 1153276"/>
              <a:gd name="connsiteX2" fmla="*/ 563940 w 771833"/>
              <a:gd name="connsiteY2" fmla="*/ 0 h 1153276"/>
              <a:gd name="connsiteX3" fmla="*/ 771833 w 771833"/>
              <a:gd name="connsiteY3" fmla="*/ 1153276 h 1153276"/>
              <a:gd name="connsiteX4" fmla="*/ 0 w 771833"/>
              <a:gd name="connsiteY4" fmla="*/ 1153276 h 1153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1833" h="1153276" fill="none" extrusionOk="0">
                <a:moveTo>
                  <a:pt x="0" y="1153276"/>
                </a:moveTo>
                <a:cubicBezTo>
                  <a:pt x="79566" y="896814"/>
                  <a:pt x="159411" y="481552"/>
                  <a:pt x="207893" y="0"/>
                </a:cubicBezTo>
                <a:cubicBezTo>
                  <a:pt x="276931" y="17372"/>
                  <a:pt x="479290" y="12087"/>
                  <a:pt x="563940" y="0"/>
                </a:cubicBezTo>
                <a:cubicBezTo>
                  <a:pt x="611654" y="115502"/>
                  <a:pt x="693987" y="921048"/>
                  <a:pt x="771833" y="1153276"/>
                </a:cubicBezTo>
                <a:cubicBezTo>
                  <a:pt x="693073" y="1094463"/>
                  <a:pt x="224958" y="1193171"/>
                  <a:pt x="0" y="1153276"/>
                </a:cubicBezTo>
                <a:close/>
              </a:path>
              <a:path w="771833" h="1153276" stroke="0" extrusionOk="0">
                <a:moveTo>
                  <a:pt x="0" y="1153276"/>
                </a:moveTo>
                <a:cubicBezTo>
                  <a:pt x="-40673" y="929116"/>
                  <a:pt x="139607" y="364015"/>
                  <a:pt x="207893" y="0"/>
                </a:cubicBezTo>
                <a:cubicBezTo>
                  <a:pt x="313978" y="-13293"/>
                  <a:pt x="395082" y="10907"/>
                  <a:pt x="563940" y="0"/>
                </a:cubicBezTo>
                <a:cubicBezTo>
                  <a:pt x="693197" y="397464"/>
                  <a:pt x="681413" y="853896"/>
                  <a:pt x="771833" y="1153276"/>
                </a:cubicBezTo>
                <a:cubicBezTo>
                  <a:pt x="636117" y="1165520"/>
                  <a:pt x="345548" y="1202751"/>
                  <a:pt x="0" y="1153276"/>
                </a:cubicBezTo>
                <a:close/>
              </a:path>
            </a:pathLst>
          </a:custGeom>
          <a:solidFill>
            <a:srgbClr val="E61873"/>
          </a:solidFill>
          <a:ln w="38100">
            <a:solidFill>
              <a:srgbClr val="FFFFFF"/>
            </a:solidFill>
            <a:extLst>
              <a:ext uri="{C807C97D-BFC1-408E-A445-0C87EB9F89A2}">
                <ask:lineSketchStyleProps xmlns:ask="http://schemas.microsoft.com/office/drawing/2018/sketchyshapes" xmlns="" sd="2114187558">
                  <a:prstGeom prst="trapezoid">
                    <a:avLst>
                      <a:gd name="adj" fmla="val 26935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A433C12E-8C1F-D5AA-A84F-D190600F6069}"/>
              </a:ext>
            </a:extLst>
          </p:cNvPr>
          <p:cNvSpPr/>
          <p:nvPr/>
        </p:nvSpPr>
        <p:spPr>
          <a:xfrm>
            <a:off x="1899523" y="2353318"/>
            <a:ext cx="454018" cy="371302"/>
          </a:xfrm>
          <a:custGeom>
            <a:avLst/>
            <a:gdLst>
              <a:gd name="connsiteX0" fmla="*/ 0 w 454018"/>
              <a:gd name="connsiteY0" fmla="*/ 185651 h 371302"/>
              <a:gd name="connsiteX1" fmla="*/ 227009 w 454018"/>
              <a:gd name="connsiteY1" fmla="*/ 0 h 371302"/>
              <a:gd name="connsiteX2" fmla="*/ 454018 w 454018"/>
              <a:gd name="connsiteY2" fmla="*/ 185651 h 371302"/>
              <a:gd name="connsiteX3" fmla="*/ 227009 w 454018"/>
              <a:gd name="connsiteY3" fmla="*/ 371302 h 371302"/>
              <a:gd name="connsiteX4" fmla="*/ 0 w 454018"/>
              <a:gd name="connsiteY4" fmla="*/ 185651 h 371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4018" h="371302" fill="none" extrusionOk="0">
                <a:moveTo>
                  <a:pt x="0" y="185651"/>
                </a:moveTo>
                <a:cubicBezTo>
                  <a:pt x="-13749" y="95836"/>
                  <a:pt x="116272" y="-18794"/>
                  <a:pt x="227009" y="0"/>
                </a:cubicBezTo>
                <a:cubicBezTo>
                  <a:pt x="348298" y="-750"/>
                  <a:pt x="449503" y="65114"/>
                  <a:pt x="454018" y="185651"/>
                </a:cubicBezTo>
                <a:cubicBezTo>
                  <a:pt x="461258" y="295201"/>
                  <a:pt x="353196" y="374614"/>
                  <a:pt x="227009" y="371302"/>
                </a:cubicBezTo>
                <a:cubicBezTo>
                  <a:pt x="96611" y="368289"/>
                  <a:pt x="2604" y="285688"/>
                  <a:pt x="0" y="185651"/>
                </a:cubicBezTo>
                <a:close/>
              </a:path>
              <a:path w="454018" h="371302" stroke="0" extrusionOk="0">
                <a:moveTo>
                  <a:pt x="0" y="185651"/>
                </a:moveTo>
                <a:cubicBezTo>
                  <a:pt x="1327" y="83992"/>
                  <a:pt x="100574" y="2558"/>
                  <a:pt x="227009" y="0"/>
                </a:cubicBezTo>
                <a:cubicBezTo>
                  <a:pt x="353891" y="-17330"/>
                  <a:pt x="452038" y="69453"/>
                  <a:pt x="454018" y="185651"/>
                </a:cubicBezTo>
                <a:cubicBezTo>
                  <a:pt x="455812" y="284042"/>
                  <a:pt x="331234" y="374275"/>
                  <a:pt x="227009" y="371302"/>
                </a:cubicBezTo>
                <a:cubicBezTo>
                  <a:pt x="102995" y="382820"/>
                  <a:pt x="-2507" y="287915"/>
                  <a:pt x="0" y="185651"/>
                </a:cubicBezTo>
                <a:close/>
              </a:path>
            </a:pathLst>
          </a:custGeom>
          <a:solidFill>
            <a:srgbClr val="E61873"/>
          </a:solidFill>
          <a:ln w="38100">
            <a:solidFill>
              <a:srgbClr val="FFFFFF"/>
            </a:solidFill>
            <a:extLst>
              <a:ext uri="{C807C97D-BFC1-408E-A445-0C87EB9F89A2}">
                <ask:lineSketchStyleProps xmlns:ask="http://schemas.microsoft.com/office/drawing/2018/sketchyshapes" xmlns="" sd="2515143201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48D0924-75B4-A96F-1698-0B4D66681961}"/>
              </a:ext>
            </a:extLst>
          </p:cNvPr>
          <p:cNvSpPr txBox="1"/>
          <p:nvPr/>
        </p:nvSpPr>
        <p:spPr>
          <a:xfrm>
            <a:off x="629393" y="2871116"/>
            <a:ext cx="10160034" cy="1754326"/>
          </a:xfrm>
          <a:custGeom>
            <a:avLst/>
            <a:gdLst>
              <a:gd name="connsiteX0" fmla="*/ 0 w 10160034"/>
              <a:gd name="connsiteY0" fmla="*/ 0 h 1877437"/>
              <a:gd name="connsiteX1" fmla="*/ 677336 w 10160034"/>
              <a:gd name="connsiteY1" fmla="*/ 0 h 1877437"/>
              <a:gd name="connsiteX2" fmla="*/ 1354671 w 10160034"/>
              <a:gd name="connsiteY2" fmla="*/ 0 h 1877437"/>
              <a:gd name="connsiteX3" fmla="*/ 2235207 w 10160034"/>
              <a:gd name="connsiteY3" fmla="*/ 0 h 1877437"/>
              <a:gd name="connsiteX4" fmla="*/ 2607742 w 10160034"/>
              <a:gd name="connsiteY4" fmla="*/ 0 h 1877437"/>
              <a:gd name="connsiteX5" fmla="*/ 3285078 w 10160034"/>
              <a:gd name="connsiteY5" fmla="*/ 0 h 1877437"/>
              <a:gd name="connsiteX6" fmla="*/ 4165614 w 10160034"/>
              <a:gd name="connsiteY6" fmla="*/ 0 h 1877437"/>
              <a:gd name="connsiteX7" fmla="*/ 4741349 w 10160034"/>
              <a:gd name="connsiteY7" fmla="*/ 0 h 1877437"/>
              <a:gd name="connsiteX8" fmla="*/ 5418685 w 10160034"/>
              <a:gd name="connsiteY8" fmla="*/ 0 h 1877437"/>
              <a:gd name="connsiteX9" fmla="*/ 6299221 w 10160034"/>
              <a:gd name="connsiteY9" fmla="*/ 0 h 1877437"/>
              <a:gd name="connsiteX10" fmla="*/ 6976557 w 10160034"/>
              <a:gd name="connsiteY10" fmla="*/ 0 h 1877437"/>
              <a:gd name="connsiteX11" fmla="*/ 7450692 w 10160034"/>
              <a:gd name="connsiteY11" fmla="*/ 0 h 1877437"/>
              <a:gd name="connsiteX12" fmla="*/ 8331228 w 10160034"/>
              <a:gd name="connsiteY12" fmla="*/ 0 h 1877437"/>
              <a:gd name="connsiteX13" fmla="*/ 9110164 w 10160034"/>
              <a:gd name="connsiteY13" fmla="*/ 0 h 1877437"/>
              <a:gd name="connsiteX14" fmla="*/ 9584299 w 10160034"/>
              <a:gd name="connsiteY14" fmla="*/ 0 h 1877437"/>
              <a:gd name="connsiteX15" fmla="*/ 10160034 w 10160034"/>
              <a:gd name="connsiteY15" fmla="*/ 0 h 1877437"/>
              <a:gd name="connsiteX16" fmla="*/ 10160034 w 10160034"/>
              <a:gd name="connsiteY16" fmla="*/ 607038 h 1877437"/>
              <a:gd name="connsiteX17" fmla="*/ 10160034 w 10160034"/>
              <a:gd name="connsiteY17" fmla="*/ 1176527 h 1877437"/>
              <a:gd name="connsiteX18" fmla="*/ 10160034 w 10160034"/>
              <a:gd name="connsiteY18" fmla="*/ 1877437 h 1877437"/>
              <a:gd name="connsiteX19" fmla="*/ 9482698 w 10160034"/>
              <a:gd name="connsiteY19" fmla="*/ 1877437 h 1877437"/>
              <a:gd name="connsiteX20" fmla="*/ 8805363 w 10160034"/>
              <a:gd name="connsiteY20" fmla="*/ 1877437 h 1877437"/>
              <a:gd name="connsiteX21" fmla="*/ 8128027 w 10160034"/>
              <a:gd name="connsiteY21" fmla="*/ 1877437 h 1877437"/>
              <a:gd name="connsiteX22" fmla="*/ 7349091 w 10160034"/>
              <a:gd name="connsiteY22" fmla="*/ 1877437 h 1877437"/>
              <a:gd name="connsiteX23" fmla="*/ 6874956 w 10160034"/>
              <a:gd name="connsiteY23" fmla="*/ 1877437 h 1877437"/>
              <a:gd name="connsiteX24" fmla="*/ 6197621 w 10160034"/>
              <a:gd name="connsiteY24" fmla="*/ 1877437 h 1877437"/>
              <a:gd name="connsiteX25" fmla="*/ 5317084 w 10160034"/>
              <a:gd name="connsiteY25" fmla="*/ 1877437 h 1877437"/>
              <a:gd name="connsiteX26" fmla="*/ 4842950 w 10160034"/>
              <a:gd name="connsiteY26" fmla="*/ 1877437 h 1877437"/>
              <a:gd name="connsiteX27" fmla="*/ 4470415 w 10160034"/>
              <a:gd name="connsiteY27" fmla="*/ 1877437 h 1877437"/>
              <a:gd name="connsiteX28" fmla="*/ 3793079 w 10160034"/>
              <a:gd name="connsiteY28" fmla="*/ 1877437 h 1877437"/>
              <a:gd name="connsiteX29" fmla="*/ 3318944 w 10160034"/>
              <a:gd name="connsiteY29" fmla="*/ 1877437 h 1877437"/>
              <a:gd name="connsiteX30" fmla="*/ 2946410 w 10160034"/>
              <a:gd name="connsiteY30" fmla="*/ 1877437 h 1877437"/>
              <a:gd name="connsiteX31" fmla="*/ 2269074 w 10160034"/>
              <a:gd name="connsiteY31" fmla="*/ 1877437 h 1877437"/>
              <a:gd name="connsiteX32" fmla="*/ 1693339 w 10160034"/>
              <a:gd name="connsiteY32" fmla="*/ 1877437 h 1877437"/>
              <a:gd name="connsiteX33" fmla="*/ 1320804 w 10160034"/>
              <a:gd name="connsiteY33" fmla="*/ 1877437 h 1877437"/>
              <a:gd name="connsiteX34" fmla="*/ 0 w 10160034"/>
              <a:gd name="connsiteY34" fmla="*/ 1877437 h 1877437"/>
              <a:gd name="connsiteX35" fmla="*/ 0 w 10160034"/>
              <a:gd name="connsiteY35" fmla="*/ 1251625 h 1877437"/>
              <a:gd name="connsiteX36" fmla="*/ 0 w 10160034"/>
              <a:gd name="connsiteY36" fmla="*/ 663361 h 1877437"/>
              <a:gd name="connsiteX37" fmla="*/ 0 w 10160034"/>
              <a:gd name="connsiteY37" fmla="*/ 0 h 1877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160034" h="1877437" extrusionOk="0">
                <a:moveTo>
                  <a:pt x="0" y="0"/>
                </a:moveTo>
                <a:cubicBezTo>
                  <a:pt x="197836" y="-11426"/>
                  <a:pt x="509431" y="7540"/>
                  <a:pt x="677336" y="0"/>
                </a:cubicBezTo>
                <a:cubicBezTo>
                  <a:pt x="845241" y="-7540"/>
                  <a:pt x="1128167" y="-22077"/>
                  <a:pt x="1354671" y="0"/>
                </a:cubicBezTo>
                <a:cubicBezTo>
                  <a:pt x="1581176" y="22077"/>
                  <a:pt x="1938268" y="-31313"/>
                  <a:pt x="2235207" y="0"/>
                </a:cubicBezTo>
                <a:cubicBezTo>
                  <a:pt x="2532146" y="31313"/>
                  <a:pt x="2452155" y="3845"/>
                  <a:pt x="2607742" y="0"/>
                </a:cubicBezTo>
                <a:cubicBezTo>
                  <a:pt x="2763329" y="-3845"/>
                  <a:pt x="3127777" y="-14723"/>
                  <a:pt x="3285078" y="0"/>
                </a:cubicBezTo>
                <a:cubicBezTo>
                  <a:pt x="3442379" y="14723"/>
                  <a:pt x="3815723" y="39025"/>
                  <a:pt x="4165614" y="0"/>
                </a:cubicBezTo>
                <a:cubicBezTo>
                  <a:pt x="4515505" y="-39025"/>
                  <a:pt x="4463814" y="19646"/>
                  <a:pt x="4741349" y="0"/>
                </a:cubicBezTo>
                <a:cubicBezTo>
                  <a:pt x="5018884" y="-19646"/>
                  <a:pt x="5099186" y="17189"/>
                  <a:pt x="5418685" y="0"/>
                </a:cubicBezTo>
                <a:cubicBezTo>
                  <a:pt x="5738184" y="-17189"/>
                  <a:pt x="6108905" y="33653"/>
                  <a:pt x="6299221" y="0"/>
                </a:cubicBezTo>
                <a:cubicBezTo>
                  <a:pt x="6489537" y="-33653"/>
                  <a:pt x="6774849" y="17264"/>
                  <a:pt x="6976557" y="0"/>
                </a:cubicBezTo>
                <a:cubicBezTo>
                  <a:pt x="7178265" y="-17264"/>
                  <a:pt x="7269437" y="16934"/>
                  <a:pt x="7450692" y="0"/>
                </a:cubicBezTo>
                <a:cubicBezTo>
                  <a:pt x="7631947" y="-16934"/>
                  <a:pt x="7922919" y="-24798"/>
                  <a:pt x="8331228" y="0"/>
                </a:cubicBezTo>
                <a:cubicBezTo>
                  <a:pt x="8739537" y="24798"/>
                  <a:pt x="8910848" y="24291"/>
                  <a:pt x="9110164" y="0"/>
                </a:cubicBezTo>
                <a:cubicBezTo>
                  <a:pt x="9309480" y="-24291"/>
                  <a:pt x="9412911" y="-7830"/>
                  <a:pt x="9584299" y="0"/>
                </a:cubicBezTo>
                <a:cubicBezTo>
                  <a:pt x="9755688" y="7830"/>
                  <a:pt x="9980244" y="-18139"/>
                  <a:pt x="10160034" y="0"/>
                </a:cubicBezTo>
                <a:cubicBezTo>
                  <a:pt x="10172215" y="290886"/>
                  <a:pt x="10168841" y="352575"/>
                  <a:pt x="10160034" y="607038"/>
                </a:cubicBezTo>
                <a:cubicBezTo>
                  <a:pt x="10151227" y="861501"/>
                  <a:pt x="10160153" y="962178"/>
                  <a:pt x="10160034" y="1176527"/>
                </a:cubicBezTo>
                <a:cubicBezTo>
                  <a:pt x="10159915" y="1390876"/>
                  <a:pt x="10139095" y="1715313"/>
                  <a:pt x="10160034" y="1877437"/>
                </a:cubicBezTo>
                <a:cubicBezTo>
                  <a:pt x="9935011" y="1851547"/>
                  <a:pt x="9687299" y="1885244"/>
                  <a:pt x="9482698" y="1877437"/>
                </a:cubicBezTo>
                <a:cubicBezTo>
                  <a:pt x="9278097" y="1869630"/>
                  <a:pt x="9134733" y="1900646"/>
                  <a:pt x="8805363" y="1877437"/>
                </a:cubicBezTo>
                <a:cubicBezTo>
                  <a:pt x="8475993" y="1854228"/>
                  <a:pt x="8419109" y="1845632"/>
                  <a:pt x="8128027" y="1877437"/>
                </a:cubicBezTo>
                <a:cubicBezTo>
                  <a:pt x="7836945" y="1909242"/>
                  <a:pt x="7713717" y="1873659"/>
                  <a:pt x="7349091" y="1877437"/>
                </a:cubicBezTo>
                <a:cubicBezTo>
                  <a:pt x="6984465" y="1881215"/>
                  <a:pt x="6981336" y="1854888"/>
                  <a:pt x="6874956" y="1877437"/>
                </a:cubicBezTo>
                <a:cubicBezTo>
                  <a:pt x="6768576" y="1899986"/>
                  <a:pt x="6472210" y="1906070"/>
                  <a:pt x="6197621" y="1877437"/>
                </a:cubicBezTo>
                <a:cubicBezTo>
                  <a:pt x="5923033" y="1848804"/>
                  <a:pt x="5626535" y="1847982"/>
                  <a:pt x="5317084" y="1877437"/>
                </a:cubicBezTo>
                <a:cubicBezTo>
                  <a:pt x="5007633" y="1906892"/>
                  <a:pt x="4955637" y="1857096"/>
                  <a:pt x="4842950" y="1877437"/>
                </a:cubicBezTo>
                <a:cubicBezTo>
                  <a:pt x="4730263" y="1897778"/>
                  <a:pt x="4572495" y="1879463"/>
                  <a:pt x="4470415" y="1877437"/>
                </a:cubicBezTo>
                <a:cubicBezTo>
                  <a:pt x="4368335" y="1875411"/>
                  <a:pt x="4085098" y="1900881"/>
                  <a:pt x="3793079" y="1877437"/>
                </a:cubicBezTo>
                <a:cubicBezTo>
                  <a:pt x="3501060" y="1853993"/>
                  <a:pt x="3524960" y="1896327"/>
                  <a:pt x="3318944" y="1877437"/>
                </a:cubicBezTo>
                <a:cubicBezTo>
                  <a:pt x="3112928" y="1858547"/>
                  <a:pt x="3093947" y="1869619"/>
                  <a:pt x="2946410" y="1877437"/>
                </a:cubicBezTo>
                <a:cubicBezTo>
                  <a:pt x="2798873" y="1885255"/>
                  <a:pt x="2420301" y="1855355"/>
                  <a:pt x="2269074" y="1877437"/>
                </a:cubicBezTo>
                <a:cubicBezTo>
                  <a:pt x="2117847" y="1899519"/>
                  <a:pt x="1964112" y="1877091"/>
                  <a:pt x="1693339" y="1877437"/>
                </a:cubicBezTo>
                <a:cubicBezTo>
                  <a:pt x="1422567" y="1877783"/>
                  <a:pt x="1411722" y="1891982"/>
                  <a:pt x="1320804" y="1877437"/>
                </a:cubicBezTo>
                <a:cubicBezTo>
                  <a:pt x="1229886" y="1862892"/>
                  <a:pt x="398957" y="1813709"/>
                  <a:pt x="0" y="1877437"/>
                </a:cubicBezTo>
                <a:cubicBezTo>
                  <a:pt x="11494" y="1598642"/>
                  <a:pt x="20516" y="1386746"/>
                  <a:pt x="0" y="1251625"/>
                </a:cubicBezTo>
                <a:cubicBezTo>
                  <a:pt x="-20516" y="1116504"/>
                  <a:pt x="21767" y="899492"/>
                  <a:pt x="0" y="663361"/>
                </a:cubicBezTo>
                <a:cubicBezTo>
                  <a:pt x="-21767" y="427230"/>
                  <a:pt x="22636" y="225862"/>
                  <a:pt x="0" y="0"/>
                </a:cubicBezTo>
                <a:close/>
              </a:path>
            </a:pathLst>
          </a:custGeom>
          <a:noFill/>
          <a:ln w="12700">
            <a:noFill/>
            <a:extLst>
              <a:ext uri="{C807C97D-BFC1-408E-A445-0C87EB9F89A2}">
                <ask:lineSketchStyleProps xmlns:ask="http://schemas.microsoft.com/office/drawing/2018/sketchyshapes" xmlns="" sd="110755006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/>
            <a:r>
              <a:rPr lang="de-DE" sz="3600" dirty="0">
                <a:latin typeface="Arial" panose="020B0604020202020204" pitchFamily="34" charset="0"/>
                <a:cs typeface="Arial" panose="020B0604020202020204" pitchFamily="34" charset="0"/>
              </a:rPr>
              <a:t>Wie findet sich hier die Umsetzung des Gleichheitsprinzips?</a:t>
            </a:r>
          </a:p>
          <a:p>
            <a:pPr algn="ctr"/>
            <a:r>
              <a:rPr lang="de-DE" sz="3600" dirty="0">
                <a:latin typeface="Arial" panose="020B0604020202020204" pitchFamily="34" charset="0"/>
                <a:cs typeface="Arial" panose="020B0604020202020204" pitchFamily="34" charset="0"/>
              </a:rPr>
              <a:t>Wie bewerten Sie dies?</a:t>
            </a:r>
          </a:p>
        </p:txBody>
      </p:sp>
    </p:spTree>
    <p:extLst>
      <p:ext uri="{BB962C8B-B14F-4D97-AF65-F5344CB8AC3E}">
        <p14:creationId xmlns:p14="http://schemas.microsoft.com/office/powerpoint/2010/main" val="25873585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4944FAF4-C3F9-38BB-24B6-347D916639CD}"/>
              </a:ext>
            </a:extLst>
          </p:cNvPr>
          <p:cNvSpPr txBox="1"/>
          <p:nvPr/>
        </p:nvSpPr>
        <p:spPr>
          <a:xfrm>
            <a:off x="433714" y="1238518"/>
            <a:ext cx="11083412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Überlegen Sie, worin sich die folgenden Gruppen unterscheiden.</a:t>
            </a:r>
          </a:p>
          <a:p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Entscheiden Sie, ob Sie die Ungleichbehandlung gerecht oder ungerecht finden und begründen Sie Ihre Entscheidung.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Tauschen Sie sich zunächst mit dem Sitznachbarn darüber aus. 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Fragen Sie nach, wenn Sie die Begründung Ihres Sitznachbarn noch nicht überzeugt.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Zeigen Sie nach Signal der Lehrkraft Ihre Entscheidung mit der Karte an.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6E30F5E4-C0FF-37F8-FC3C-3074591ED7D1}"/>
              </a:ext>
            </a:extLst>
          </p:cNvPr>
          <p:cNvSpPr txBox="1"/>
          <p:nvPr/>
        </p:nvSpPr>
        <p:spPr>
          <a:xfrm>
            <a:off x="554294" y="592187"/>
            <a:ext cx="6590805" cy="646331"/>
          </a:xfrm>
          <a:custGeom>
            <a:avLst/>
            <a:gdLst>
              <a:gd name="connsiteX0" fmla="*/ 0 w 6590805"/>
              <a:gd name="connsiteY0" fmla="*/ 0 h 646331"/>
              <a:gd name="connsiteX1" fmla="*/ 659081 w 6590805"/>
              <a:gd name="connsiteY1" fmla="*/ 0 h 646331"/>
              <a:gd name="connsiteX2" fmla="*/ 1318161 w 6590805"/>
              <a:gd name="connsiteY2" fmla="*/ 0 h 646331"/>
              <a:gd name="connsiteX3" fmla="*/ 2109058 w 6590805"/>
              <a:gd name="connsiteY3" fmla="*/ 0 h 646331"/>
              <a:gd name="connsiteX4" fmla="*/ 2570414 w 6590805"/>
              <a:gd name="connsiteY4" fmla="*/ 0 h 646331"/>
              <a:gd name="connsiteX5" fmla="*/ 3229494 w 6590805"/>
              <a:gd name="connsiteY5" fmla="*/ 0 h 646331"/>
              <a:gd name="connsiteX6" fmla="*/ 4020391 w 6590805"/>
              <a:gd name="connsiteY6" fmla="*/ 0 h 646331"/>
              <a:gd name="connsiteX7" fmla="*/ 4613564 w 6590805"/>
              <a:gd name="connsiteY7" fmla="*/ 0 h 646331"/>
              <a:gd name="connsiteX8" fmla="*/ 5272644 w 6590805"/>
              <a:gd name="connsiteY8" fmla="*/ 0 h 646331"/>
              <a:gd name="connsiteX9" fmla="*/ 6590805 w 6590805"/>
              <a:gd name="connsiteY9" fmla="*/ 0 h 646331"/>
              <a:gd name="connsiteX10" fmla="*/ 6590805 w 6590805"/>
              <a:gd name="connsiteY10" fmla="*/ 646331 h 646331"/>
              <a:gd name="connsiteX11" fmla="*/ 5865816 w 6590805"/>
              <a:gd name="connsiteY11" fmla="*/ 646331 h 646331"/>
              <a:gd name="connsiteX12" fmla="*/ 5074920 w 6590805"/>
              <a:gd name="connsiteY12" fmla="*/ 646331 h 646331"/>
              <a:gd name="connsiteX13" fmla="*/ 4349931 w 6590805"/>
              <a:gd name="connsiteY13" fmla="*/ 646331 h 646331"/>
              <a:gd name="connsiteX14" fmla="*/ 3690851 w 6590805"/>
              <a:gd name="connsiteY14" fmla="*/ 646331 h 646331"/>
              <a:gd name="connsiteX15" fmla="*/ 3097678 w 6590805"/>
              <a:gd name="connsiteY15" fmla="*/ 646331 h 646331"/>
              <a:gd name="connsiteX16" fmla="*/ 2504506 w 6590805"/>
              <a:gd name="connsiteY16" fmla="*/ 646331 h 646331"/>
              <a:gd name="connsiteX17" fmla="*/ 2043150 w 6590805"/>
              <a:gd name="connsiteY17" fmla="*/ 646331 h 646331"/>
              <a:gd name="connsiteX18" fmla="*/ 1515885 w 6590805"/>
              <a:gd name="connsiteY18" fmla="*/ 646331 h 646331"/>
              <a:gd name="connsiteX19" fmla="*/ 1054529 w 6590805"/>
              <a:gd name="connsiteY19" fmla="*/ 646331 h 646331"/>
              <a:gd name="connsiteX20" fmla="*/ 0 w 6590805"/>
              <a:gd name="connsiteY20" fmla="*/ 646331 h 646331"/>
              <a:gd name="connsiteX21" fmla="*/ 0 w 6590805"/>
              <a:gd name="connsiteY21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590805" h="646331" extrusionOk="0">
                <a:moveTo>
                  <a:pt x="0" y="0"/>
                </a:moveTo>
                <a:cubicBezTo>
                  <a:pt x="295914" y="32411"/>
                  <a:pt x="436533" y="24750"/>
                  <a:pt x="659081" y="0"/>
                </a:cubicBezTo>
                <a:cubicBezTo>
                  <a:pt x="881629" y="-24750"/>
                  <a:pt x="1108623" y="5563"/>
                  <a:pt x="1318161" y="0"/>
                </a:cubicBezTo>
                <a:cubicBezTo>
                  <a:pt x="1527699" y="-5563"/>
                  <a:pt x="1787524" y="2117"/>
                  <a:pt x="2109058" y="0"/>
                </a:cubicBezTo>
                <a:cubicBezTo>
                  <a:pt x="2430592" y="-2117"/>
                  <a:pt x="2431742" y="16510"/>
                  <a:pt x="2570414" y="0"/>
                </a:cubicBezTo>
                <a:cubicBezTo>
                  <a:pt x="2709086" y="-16510"/>
                  <a:pt x="2999044" y="-10678"/>
                  <a:pt x="3229494" y="0"/>
                </a:cubicBezTo>
                <a:cubicBezTo>
                  <a:pt x="3459944" y="10678"/>
                  <a:pt x="3726424" y="-31836"/>
                  <a:pt x="4020391" y="0"/>
                </a:cubicBezTo>
                <a:cubicBezTo>
                  <a:pt x="4314358" y="31836"/>
                  <a:pt x="4357734" y="-28500"/>
                  <a:pt x="4613564" y="0"/>
                </a:cubicBezTo>
                <a:cubicBezTo>
                  <a:pt x="4869394" y="28500"/>
                  <a:pt x="4983970" y="-21234"/>
                  <a:pt x="5272644" y="0"/>
                </a:cubicBezTo>
                <a:cubicBezTo>
                  <a:pt x="5561318" y="21234"/>
                  <a:pt x="6063823" y="-57947"/>
                  <a:pt x="6590805" y="0"/>
                </a:cubicBezTo>
                <a:cubicBezTo>
                  <a:pt x="6563467" y="214724"/>
                  <a:pt x="6603745" y="441883"/>
                  <a:pt x="6590805" y="646331"/>
                </a:cubicBezTo>
                <a:cubicBezTo>
                  <a:pt x="6416255" y="673621"/>
                  <a:pt x="6068891" y="653290"/>
                  <a:pt x="5865816" y="646331"/>
                </a:cubicBezTo>
                <a:cubicBezTo>
                  <a:pt x="5662741" y="639372"/>
                  <a:pt x="5441401" y="608765"/>
                  <a:pt x="5074920" y="646331"/>
                </a:cubicBezTo>
                <a:cubicBezTo>
                  <a:pt x="4708439" y="683897"/>
                  <a:pt x="4547069" y="639401"/>
                  <a:pt x="4349931" y="646331"/>
                </a:cubicBezTo>
                <a:cubicBezTo>
                  <a:pt x="4152793" y="653261"/>
                  <a:pt x="3965846" y="630263"/>
                  <a:pt x="3690851" y="646331"/>
                </a:cubicBezTo>
                <a:cubicBezTo>
                  <a:pt x="3415856" y="662399"/>
                  <a:pt x="3231589" y="639590"/>
                  <a:pt x="3097678" y="646331"/>
                </a:cubicBezTo>
                <a:cubicBezTo>
                  <a:pt x="2963767" y="653072"/>
                  <a:pt x="2705833" y="640424"/>
                  <a:pt x="2504506" y="646331"/>
                </a:cubicBezTo>
                <a:cubicBezTo>
                  <a:pt x="2303179" y="652238"/>
                  <a:pt x="2148433" y="633346"/>
                  <a:pt x="2043150" y="646331"/>
                </a:cubicBezTo>
                <a:cubicBezTo>
                  <a:pt x="1937867" y="659316"/>
                  <a:pt x="1698269" y="622634"/>
                  <a:pt x="1515885" y="646331"/>
                </a:cubicBezTo>
                <a:cubicBezTo>
                  <a:pt x="1333501" y="670028"/>
                  <a:pt x="1242961" y="625788"/>
                  <a:pt x="1054529" y="646331"/>
                </a:cubicBezTo>
                <a:cubicBezTo>
                  <a:pt x="866097" y="666874"/>
                  <a:pt x="516227" y="690121"/>
                  <a:pt x="0" y="646331"/>
                </a:cubicBezTo>
                <a:cubicBezTo>
                  <a:pt x="30308" y="447224"/>
                  <a:pt x="-20576" y="236061"/>
                  <a:pt x="0" y="0"/>
                </a:cubicBezTo>
                <a:close/>
              </a:path>
            </a:pathLst>
          </a:custGeom>
          <a:noFill/>
          <a:ln w="12700">
            <a:noFill/>
            <a:extLst>
              <a:ext uri="{C807C97D-BFC1-408E-A445-0C87EB9F89A2}">
                <ask:lineSketchStyleProps xmlns:ask="http://schemas.microsoft.com/office/drawing/2018/sketchyshapes" xmlns="" sd="110755006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r>
              <a:rPr lang="de-DE" sz="3600" b="1" dirty="0">
                <a:solidFill>
                  <a:srgbClr val="6624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Vorgehen</a:t>
            </a:r>
            <a:r>
              <a:rPr lang="de-DE" sz="3600" dirty="0">
                <a:solidFill>
                  <a:srgbClr val="6624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2891097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B5B28517-ED19-6DA8-47A9-2F9353B7BAAF}"/>
              </a:ext>
            </a:extLst>
          </p:cNvPr>
          <p:cNvSpPr/>
          <p:nvPr/>
        </p:nvSpPr>
        <p:spPr>
          <a:xfrm>
            <a:off x="5332289" y="3143992"/>
            <a:ext cx="1413164" cy="5700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Oder</a:t>
            </a:r>
          </a:p>
        </p:txBody>
      </p:sp>
      <p:sp>
        <p:nvSpPr>
          <p:cNvPr id="5" name="Rechteck: abgerundete Ecken 4">
            <a:extLst>
              <a:ext uri="{FF2B5EF4-FFF2-40B4-BE49-F238E27FC236}">
                <a16:creationId xmlns:a16="http://schemas.microsoft.com/office/drawing/2014/main" id="{E6745B13-BD82-4105-A675-FA4CBFD27031}"/>
              </a:ext>
            </a:extLst>
          </p:cNvPr>
          <p:cNvSpPr/>
          <p:nvPr/>
        </p:nvSpPr>
        <p:spPr>
          <a:xfrm>
            <a:off x="743673" y="567713"/>
            <a:ext cx="4226560" cy="4898590"/>
          </a:xfrm>
          <a:prstGeom prst="roundRect">
            <a:avLst>
              <a:gd name="adj" fmla="val 11716"/>
            </a:avLst>
          </a:prstGeom>
          <a:solidFill>
            <a:srgbClr val="E71873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: abgerundete Ecken 23">
            <a:extLst>
              <a:ext uri="{FF2B5EF4-FFF2-40B4-BE49-F238E27FC236}">
                <a16:creationId xmlns:a16="http://schemas.microsoft.com/office/drawing/2014/main" id="{F3CD87EA-AB9C-47A5-9073-18EF3F1E8E6B}"/>
              </a:ext>
            </a:extLst>
          </p:cNvPr>
          <p:cNvSpPr/>
          <p:nvPr/>
        </p:nvSpPr>
        <p:spPr>
          <a:xfrm>
            <a:off x="1260725" y="4069664"/>
            <a:ext cx="3169920" cy="1028700"/>
          </a:xfrm>
          <a:custGeom>
            <a:avLst/>
            <a:gdLst>
              <a:gd name="connsiteX0" fmla="*/ 0 w 3169920"/>
              <a:gd name="connsiteY0" fmla="*/ 96214 h 1028700"/>
              <a:gd name="connsiteX1" fmla="*/ 96214 w 3169920"/>
              <a:gd name="connsiteY1" fmla="*/ 0 h 1028700"/>
              <a:gd name="connsiteX2" fmla="*/ 3073706 w 3169920"/>
              <a:gd name="connsiteY2" fmla="*/ 0 h 1028700"/>
              <a:gd name="connsiteX3" fmla="*/ 3169920 w 3169920"/>
              <a:gd name="connsiteY3" fmla="*/ 96214 h 1028700"/>
              <a:gd name="connsiteX4" fmla="*/ 3169920 w 3169920"/>
              <a:gd name="connsiteY4" fmla="*/ 932486 h 1028700"/>
              <a:gd name="connsiteX5" fmla="*/ 3073706 w 3169920"/>
              <a:gd name="connsiteY5" fmla="*/ 1028700 h 1028700"/>
              <a:gd name="connsiteX6" fmla="*/ 96214 w 3169920"/>
              <a:gd name="connsiteY6" fmla="*/ 1028700 h 1028700"/>
              <a:gd name="connsiteX7" fmla="*/ 0 w 3169920"/>
              <a:gd name="connsiteY7" fmla="*/ 932486 h 1028700"/>
              <a:gd name="connsiteX8" fmla="*/ 0 w 3169920"/>
              <a:gd name="connsiteY8" fmla="*/ 96214 h 1028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69920" h="1028700" fill="none" extrusionOk="0">
                <a:moveTo>
                  <a:pt x="0" y="96214"/>
                </a:moveTo>
                <a:cubicBezTo>
                  <a:pt x="6395" y="35305"/>
                  <a:pt x="33029" y="-2489"/>
                  <a:pt x="96214" y="0"/>
                </a:cubicBezTo>
                <a:cubicBezTo>
                  <a:pt x="1452692" y="18744"/>
                  <a:pt x="1653617" y="-35776"/>
                  <a:pt x="3073706" y="0"/>
                </a:cubicBezTo>
                <a:cubicBezTo>
                  <a:pt x="3131732" y="-946"/>
                  <a:pt x="3169839" y="41539"/>
                  <a:pt x="3169920" y="96214"/>
                </a:cubicBezTo>
                <a:cubicBezTo>
                  <a:pt x="3233188" y="352507"/>
                  <a:pt x="3135163" y="748612"/>
                  <a:pt x="3169920" y="932486"/>
                </a:cubicBezTo>
                <a:cubicBezTo>
                  <a:pt x="3170869" y="975930"/>
                  <a:pt x="3124489" y="1022838"/>
                  <a:pt x="3073706" y="1028700"/>
                </a:cubicBezTo>
                <a:cubicBezTo>
                  <a:pt x="1925567" y="977672"/>
                  <a:pt x="1050412" y="991621"/>
                  <a:pt x="96214" y="1028700"/>
                </a:cubicBezTo>
                <a:cubicBezTo>
                  <a:pt x="38744" y="1031825"/>
                  <a:pt x="1287" y="986320"/>
                  <a:pt x="0" y="932486"/>
                </a:cubicBezTo>
                <a:cubicBezTo>
                  <a:pt x="62731" y="538588"/>
                  <a:pt x="-72819" y="237973"/>
                  <a:pt x="0" y="96214"/>
                </a:cubicBezTo>
                <a:close/>
              </a:path>
              <a:path w="3169920" h="1028700" stroke="0" extrusionOk="0">
                <a:moveTo>
                  <a:pt x="0" y="96214"/>
                </a:moveTo>
                <a:cubicBezTo>
                  <a:pt x="-7492" y="40326"/>
                  <a:pt x="43087" y="-5174"/>
                  <a:pt x="96214" y="0"/>
                </a:cubicBezTo>
                <a:cubicBezTo>
                  <a:pt x="539035" y="-88310"/>
                  <a:pt x="2305405" y="-77351"/>
                  <a:pt x="3073706" y="0"/>
                </a:cubicBezTo>
                <a:cubicBezTo>
                  <a:pt x="3130414" y="945"/>
                  <a:pt x="3168278" y="44011"/>
                  <a:pt x="3169920" y="96214"/>
                </a:cubicBezTo>
                <a:cubicBezTo>
                  <a:pt x="3233704" y="256072"/>
                  <a:pt x="3233787" y="750810"/>
                  <a:pt x="3169920" y="932486"/>
                </a:cubicBezTo>
                <a:cubicBezTo>
                  <a:pt x="3166166" y="981560"/>
                  <a:pt x="3127250" y="1035098"/>
                  <a:pt x="3073706" y="1028700"/>
                </a:cubicBezTo>
                <a:cubicBezTo>
                  <a:pt x="2238503" y="1150099"/>
                  <a:pt x="1078130" y="1164245"/>
                  <a:pt x="96214" y="1028700"/>
                </a:cubicBezTo>
                <a:cubicBezTo>
                  <a:pt x="44679" y="1028310"/>
                  <a:pt x="724" y="994880"/>
                  <a:pt x="0" y="932486"/>
                </a:cubicBezTo>
                <a:cubicBezTo>
                  <a:pt x="30646" y="834005"/>
                  <a:pt x="-71593" y="451559"/>
                  <a:pt x="0" y="96214"/>
                </a:cubicBezTo>
                <a:close/>
              </a:path>
            </a:pathLst>
          </a:custGeom>
          <a:solidFill>
            <a:srgbClr val="E71873"/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xmlns="" sd="3794071524">
                  <a:prstGeom prst="roundRect">
                    <a:avLst>
                      <a:gd name="adj" fmla="val 9353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Ungerecht</a:t>
            </a:r>
          </a:p>
        </p:txBody>
      </p:sp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BC141E13-8F06-45A8-BC9F-98C85621FE12}"/>
              </a:ext>
            </a:extLst>
          </p:cNvPr>
          <p:cNvSpPr/>
          <p:nvPr/>
        </p:nvSpPr>
        <p:spPr>
          <a:xfrm>
            <a:off x="7121267" y="567713"/>
            <a:ext cx="4226560" cy="4898590"/>
          </a:xfrm>
          <a:prstGeom prst="roundRect">
            <a:avLst>
              <a:gd name="adj" fmla="val 9353"/>
            </a:avLst>
          </a:prstGeom>
          <a:solidFill>
            <a:srgbClr val="662483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: abgerundete Ecken 22">
            <a:extLst>
              <a:ext uri="{FF2B5EF4-FFF2-40B4-BE49-F238E27FC236}">
                <a16:creationId xmlns:a16="http://schemas.microsoft.com/office/drawing/2014/main" id="{D683C527-5E17-4DA7-A624-0D8AFCBF188F}"/>
              </a:ext>
            </a:extLst>
          </p:cNvPr>
          <p:cNvSpPr/>
          <p:nvPr/>
        </p:nvSpPr>
        <p:spPr>
          <a:xfrm>
            <a:off x="7710547" y="4069664"/>
            <a:ext cx="3048000" cy="1028700"/>
          </a:xfrm>
          <a:custGeom>
            <a:avLst/>
            <a:gdLst>
              <a:gd name="connsiteX0" fmla="*/ 0 w 3048000"/>
              <a:gd name="connsiteY0" fmla="*/ 96214 h 1028700"/>
              <a:gd name="connsiteX1" fmla="*/ 96214 w 3048000"/>
              <a:gd name="connsiteY1" fmla="*/ 0 h 1028700"/>
              <a:gd name="connsiteX2" fmla="*/ 2951786 w 3048000"/>
              <a:gd name="connsiteY2" fmla="*/ 0 h 1028700"/>
              <a:gd name="connsiteX3" fmla="*/ 3048000 w 3048000"/>
              <a:gd name="connsiteY3" fmla="*/ 96214 h 1028700"/>
              <a:gd name="connsiteX4" fmla="*/ 3048000 w 3048000"/>
              <a:gd name="connsiteY4" fmla="*/ 932486 h 1028700"/>
              <a:gd name="connsiteX5" fmla="*/ 2951786 w 3048000"/>
              <a:gd name="connsiteY5" fmla="*/ 1028700 h 1028700"/>
              <a:gd name="connsiteX6" fmla="*/ 96214 w 3048000"/>
              <a:gd name="connsiteY6" fmla="*/ 1028700 h 1028700"/>
              <a:gd name="connsiteX7" fmla="*/ 0 w 3048000"/>
              <a:gd name="connsiteY7" fmla="*/ 932486 h 1028700"/>
              <a:gd name="connsiteX8" fmla="*/ 0 w 3048000"/>
              <a:gd name="connsiteY8" fmla="*/ 96214 h 1028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48000" h="1028700" fill="none" extrusionOk="0">
                <a:moveTo>
                  <a:pt x="0" y="96214"/>
                </a:moveTo>
                <a:cubicBezTo>
                  <a:pt x="-278" y="52196"/>
                  <a:pt x="45134" y="-4152"/>
                  <a:pt x="96214" y="0"/>
                </a:cubicBezTo>
                <a:cubicBezTo>
                  <a:pt x="484134" y="29483"/>
                  <a:pt x="2501089" y="4220"/>
                  <a:pt x="2951786" y="0"/>
                </a:cubicBezTo>
                <a:cubicBezTo>
                  <a:pt x="3007354" y="916"/>
                  <a:pt x="3043121" y="49407"/>
                  <a:pt x="3048000" y="96214"/>
                </a:cubicBezTo>
                <a:cubicBezTo>
                  <a:pt x="3035524" y="214740"/>
                  <a:pt x="3119121" y="714264"/>
                  <a:pt x="3048000" y="932486"/>
                </a:cubicBezTo>
                <a:cubicBezTo>
                  <a:pt x="3054817" y="989293"/>
                  <a:pt x="3006356" y="1029989"/>
                  <a:pt x="2951786" y="1028700"/>
                </a:cubicBezTo>
                <a:cubicBezTo>
                  <a:pt x="1652022" y="1062828"/>
                  <a:pt x="1498619" y="905908"/>
                  <a:pt x="96214" y="1028700"/>
                </a:cubicBezTo>
                <a:cubicBezTo>
                  <a:pt x="42202" y="1030441"/>
                  <a:pt x="-1875" y="988749"/>
                  <a:pt x="0" y="932486"/>
                </a:cubicBezTo>
                <a:cubicBezTo>
                  <a:pt x="40685" y="824695"/>
                  <a:pt x="28142" y="199891"/>
                  <a:pt x="0" y="96214"/>
                </a:cubicBezTo>
                <a:close/>
              </a:path>
              <a:path w="3048000" h="1028700" stroke="0" extrusionOk="0">
                <a:moveTo>
                  <a:pt x="0" y="96214"/>
                </a:moveTo>
                <a:cubicBezTo>
                  <a:pt x="-1192" y="45105"/>
                  <a:pt x="51120" y="4346"/>
                  <a:pt x="96214" y="0"/>
                </a:cubicBezTo>
                <a:cubicBezTo>
                  <a:pt x="844797" y="-40312"/>
                  <a:pt x="2087636" y="-70188"/>
                  <a:pt x="2951786" y="0"/>
                </a:cubicBezTo>
                <a:cubicBezTo>
                  <a:pt x="3001172" y="-353"/>
                  <a:pt x="3052655" y="34039"/>
                  <a:pt x="3048000" y="96214"/>
                </a:cubicBezTo>
                <a:cubicBezTo>
                  <a:pt x="3063895" y="189431"/>
                  <a:pt x="3077515" y="790777"/>
                  <a:pt x="3048000" y="932486"/>
                </a:cubicBezTo>
                <a:cubicBezTo>
                  <a:pt x="3047763" y="988458"/>
                  <a:pt x="2999277" y="1028783"/>
                  <a:pt x="2951786" y="1028700"/>
                </a:cubicBezTo>
                <a:cubicBezTo>
                  <a:pt x="2174720" y="1046051"/>
                  <a:pt x="754298" y="1152046"/>
                  <a:pt x="96214" y="1028700"/>
                </a:cubicBezTo>
                <a:cubicBezTo>
                  <a:pt x="43337" y="1027602"/>
                  <a:pt x="5733" y="992784"/>
                  <a:pt x="0" y="932486"/>
                </a:cubicBezTo>
                <a:cubicBezTo>
                  <a:pt x="-25855" y="708490"/>
                  <a:pt x="-38243" y="416401"/>
                  <a:pt x="0" y="96214"/>
                </a:cubicBezTo>
                <a:close/>
              </a:path>
            </a:pathLst>
          </a:custGeom>
          <a:solidFill>
            <a:srgbClr val="662483"/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xmlns="" sd="2173784308">
                  <a:prstGeom prst="roundRect">
                    <a:avLst>
                      <a:gd name="adj" fmla="val 9353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Gerecht</a:t>
            </a:r>
          </a:p>
        </p:txBody>
      </p:sp>
      <p:pic>
        <p:nvPicPr>
          <p:cNvPr id="12" name="Grafik 11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6EB915CE-3D32-4314-B282-6D361B3660CF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3113"/>
                    </a14:imgEffect>
                    <a14:imgEffect>
                      <a14:saturation sat="179000"/>
                    </a14:imgEffect>
                    <a14:imgEffect>
                      <a14:brightnessContrast bright="-41000" contrast="-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63600">
            <a:off x="1470679" y="1007783"/>
            <a:ext cx="2955291" cy="2955291"/>
          </a:xfrm>
          <a:prstGeom prst="rect">
            <a:avLst/>
          </a:prstGeom>
        </p:spPr>
      </p:pic>
      <p:pic>
        <p:nvPicPr>
          <p:cNvPr id="13" name="Grafik 12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8EFD0043-B3B6-48B4-8E96-A94017CB19E3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3113"/>
                    </a14:imgEffect>
                    <a14:imgEffect>
                      <a14:saturation sat="179000"/>
                    </a14:imgEffect>
                    <a14:imgEffect>
                      <a14:brightnessContrast bright="-41000" contrast="-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687" y="849479"/>
            <a:ext cx="2955291" cy="2955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5634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971</Words>
  <Application>Microsoft Office PowerPoint</Application>
  <PresentationFormat>Breitbild</PresentationFormat>
  <Paragraphs>155</Paragraphs>
  <Slides>22</Slides>
  <Notes>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27" baseType="lpstr">
      <vt:lpstr>Aptos</vt:lpstr>
      <vt:lpstr>Arial</vt:lpstr>
      <vt:lpstr>Calibri</vt:lpstr>
      <vt:lpstr>Times New Roman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Bildquellen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ISB München</dc:creator>
  <cp:lastModifiedBy>Weber, Alexandra</cp:lastModifiedBy>
  <cp:revision>23</cp:revision>
  <dcterms:created xsi:type="dcterms:W3CDTF">2024-06-12T15:52:19Z</dcterms:created>
  <dcterms:modified xsi:type="dcterms:W3CDTF">2025-02-25T19:17:49Z</dcterms:modified>
</cp:coreProperties>
</file>