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62" r:id="rId4"/>
    <p:sldId id="258" r:id="rId5"/>
    <p:sldId id="278" r:id="rId6"/>
    <p:sldId id="279" r:id="rId7"/>
    <p:sldId id="259" r:id="rId8"/>
    <p:sldId id="260" r:id="rId9"/>
    <p:sldId id="261" r:id="rId10"/>
  </p:sldIdLst>
  <p:sldSz cx="12192000" cy="6858000"/>
  <p:notesSz cx="6858000" cy="9144000"/>
  <p:defaultText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pos="3840">
          <p15:clr>
            <a:srgbClr val="A4A3A4"/>
          </p15:clr>
        </p15:guide>
        <p15:guide id="2" orient="horz"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ris Ceeh" initials="DC"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14" y="6"/>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2" name="Header Placeholder 1"/>
          <p:cNvSpPr>
            <a:spLocks noGrp="1"/>
          </p:cNvSpPr>
          <p:nvPr>
            <p:ph type="hdr" sz="quarter"/>
          </p:nvPr>
        </p:nvSpPr>
        <p:spPr bwMode="auto">
          <a:xfrm>
            <a:off x="0" y="0"/>
            <a:ext cx="2971800" cy="458788"/>
          </a:xfrm>
          <a:prstGeom prst="rect">
            <a:avLst/>
          </a:prstGeom>
        </p:spPr>
        <p:txBody>
          <a:bodyPr vert="horz" lIns="91440" tIns="45720" rIns="91440" bIns="45720" rtlCol="0" anchor="ctr"/>
          <a:lstStyle>
            <a:lvl1pPr algn="l">
              <a:defRPr sz="1200"/>
            </a:lvl1pPr>
          </a:lstStyle>
          <a:p>
            <a:pPr>
              <a:defRPr/>
            </a:pPr>
            <a:endParaRPr/>
          </a:p>
        </p:txBody>
      </p:sp>
      <p:sp>
        <p:nvSpPr>
          <p:cNvPr id="3" name="Date Placeholder 2"/>
          <p:cNvSpPr>
            <a:spLocks noGrp="1"/>
          </p:cNvSpPr>
          <p:nvPr>
            <p:ph type="dt" idx="2"/>
          </p:nvPr>
        </p:nvSpPr>
        <p:spPr bwMode="auto">
          <a:xfrm>
            <a:off x="3884613" y="0"/>
            <a:ext cx="2971800" cy="458788"/>
          </a:xfrm>
          <a:prstGeom prst="rect">
            <a:avLst/>
          </a:prstGeom>
        </p:spPr>
        <p:txBody>
          <a:bodyPr vert="horz" lIns="91440" tIns="45720" rIns="91440" bIns="45720" rtlCol="0" anchor="ctr"/>
          <a:lstStyle>
            <a:lvl1pPr algn="r">
              <a:defRPr sz="1200"/>
            </a:lvl1pPr>
          </a:lstStyle>
          <a:p>
            <a:pPr>
              <a:defRPr/>
            </a:pPr>
            <a:endParaRPr/>
          </a:p>
        </p:txBody>
      </p:sp>
      <p:sp>
        <p:nvSpPr>
          <p:cNvPr id="4" name="Date Placeholder 2"/>
          <p:cNvSpPr>
            <a:spLocks noGrp="1"/>
          </p:cNvSpPr>
          <p:nvPr>
            <p:ph type="dt" idx="3"/>
          </p:nvPr>
        </p:nvSpPr>
        <p:spPr bwMode="auto">
          <a:xfrm>
            <a:off x="3884613" y="0"/>
            <a:ext cx="2971800" cy="458788"/>
          </a:xfrm>
          <a:prstGeom prst="rect">
            <a:avLst/>
          </a:prstGeom>
        </p:spPr>
        <p:txBody>
          <a:bodyPr vert="horz" lIns="91440" tIns="45720" rIns="91440" bIns="45720" rtlCol="0" anchor="ctr"/>
          <a:lstStyle>
            <a:lvl1pPr algn="r">
              <a:defRPr sz="1200"/>
            </a:lvl1pPr>
          </a:lstStyle>
          <a:p>
            <a:pPr>
              <a:defRPr/>
            </a:pPr>
            <a:endParaRPr/>
          </a:p>
        </p:txBody>
      </p:sp>
      <p:sp>
        <p:nvSpPr>
          <p:cNvPr id="5" name="Notes Placeholder 4"/>
          <p:cNvSpPr>
            <a:spLocks noGrp="1"/>
          </p:cNvSpPr>
          <p:nvPr>
            <p:ph type="body" sz="quarter" idx="1"/>
          </p:nvPr>
        </p:nvSpPr>
        <p:spPr bwMode="auto">
          <a:xfrm>
            <a:off x="685800" y="4400550"/>
            <a:ext cx="5486400" cy="3600450"/>
          </a:xfrm>
          <a:prstGeom prst="rect">
            <a:avLst/>
          </a:prstGeom>
        </p:spPr>
        <p:txBody>
          <a:bodyPr vert="horz" lIns="91440" tIns="45720" rIns="91440" bIns="45720" rtlCol="0" anchor="ctr"/>
          <a:lstStyle/>
          <a:p>
            <a:pPr>
              <a:defRPr/>
            </a:pPr>
            <a:endParaRPr/>
          </a:p>
        </p:txBody>
      </p:sp>
      <p:sp>
        <p:nvSpPr>
          <p:cNvPr id="6" name="Footer Placehold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a:p>
        </p:txBody>
      </p:sp>
      <p:sp>
        <p:nvSpPr>
          <p:cNvPr id="7" name="Slide Number Placeholder 6"/>
          <p:cNvSpPr>
            <a:spLocks noGrp="1"/>
          </p:cNvSpPr>
          <p:nvPr>
            <p:ph type="sldNum" sz="quarter" idx="10"/>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endParaRPr/>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B6661C4B-7294-BCB8-F072-30319FA78864}" type="slidenum">
              <a:rPr/>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94ADF85A-8F4E-8D83-DAB2-E6C1AB4E79E7}" type="slidenum">
              <a:rPr/>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AA0E36A9-3397-6823-C29C-D992B8AEE41E}" type="slidenum">
              <a:rPr/>
              <a:t>4</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62E825B2-F6E7-1A1B-EB0A-E7D69E52E600}" type="slidenum">
              <a:rPr/>
              <a:t>7</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D339F96C-F7A4-0EE8-0791-3017825B327A}" type="slidenum">
              <a:rPr/>
              <a:t>8</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 name="Slide Image Placeholder 1"/>
          <p:cNvSpPr>
            <a:spLocks noGrp="1" noRot="1" noChangeAspec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07648962-BBBB-A3C8-DBB1-3DBC8D61B849}" type="slidenum">
              <a:rP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preserve="1" userDrawn="1">
  <p:cSld name="Titelfolie">
    <p:spTree>
      <p:nvGrpSpPr>
        <p:cNvPr id="1" name=""/>
        <p:cNvGrpSpPr/>
        <p:nvPr/>
      </p:nvGrpSpPr>
      <p:grpSpPr bwMode="auto">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el und Inhal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8200" y="365125"/>
            <a:ext cx="10515600" cy="1325563"/>
          </a:xfrm>
          <a:prstGeom prst="rect">
            <a:avLst/>
          </a:prstGeom>
        </p:spPr>
        <p:txBody>
          <a:bodyPr/>
          <a:lstStyle>
            <a:lvl1pPr>
              <a:defRPr>
                <a:latin typeface="Arial"/>
                <a:cs typeface="Arial"/>
              </a:defRPr>
            </a:lvl1pPr>
          </a:lstStyle>
          <a:p>
            <a:pPr>
              <a:defRPr/>
            </a:pPr>
            <a:r>
              <a:rPr lang="de-DE"/>
              <a:t>Mastertitelformat bearbeiten</a:t>
            </a:r>
            <a:endParaRPr/>
          </a:p>
        </p:txBody>
      </p:sp>
      <p:sp>
        <p:nvSpPr>
          <p:cNvPr id="3" name="Inhaltsplatzhalter 2"/>
          <p:cNvSpPr>
            <a:spLocks noGrp="1"/>
          </p:cNvSpPr>
          <p:nvPr>
            <p:ph idx="1"/>
          </p:nvPr>
        </p:nvSpPr>
        <p:spPr bwMode="auto">
          <a:xfrm>
            <a:off x="838200" y="1825625"/>
            <a:ext cx="10515600" cy="4351338"/>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Datumsplatzhalter 3"/>
          <p:cNvSpPr>
            <a:spLocks noGrp="1"/>
          </p:cNvSpPr>
          <p:nvPr>
            <p:ph type="dt" sz="half" idx="10"/>
          </p:nvPr>
        </p:nvSpPr>
        <p:spPr bwMode="auto">
          <a:xfrm>
            <a:off x="838200" y="6356350"/>
            <a:ext cx="2743200" cy="365125"/>
          </a:xfrm>
          <a:prstGeom prst="rect">
            <a:avLst/>
          </a:prstGeom>
        </p:spPr>
        <p:txBody>
          <a:bodyPr/>
          <a:lstStyle/>
          <a:p>
            <a:pPr>
              <a:defRPr/>
            </a:pPr>
            <a:fld id="{645091C5-ED85-481D-827A-0F8B76C05C06}" type="datetimeFigureOut">
              <a:rPr lang="de-DE"/>
              <a:t>25.06.2025</a:t>
            </a:fld>
            <a:endParaRPr lang="de-DE"/>
          </a:p>
        </p:txBody>
      </p:sp>
      <p:sp>
        <p:nvSpPr>
          <p:cNvPr id="5" name="Fußzeilenplatzhalter 4"/>
          <p:cNvSpPr>
            <a:spLocks noGrp="1"/>
          </p:cNvSpPr>
          <p:nvPr>
            <p:ph type="ftr" sz="quarter" idx="11"/>
          </p:nvPr>
        </p:nvSpPr>
        <p:spPr bwMode="auto">
          <a:xfrm>
            <a:off x="4038600" y="6356350"/>
            <a:ext cx="4114800" cy="365125"/>
          </a:xfrm>
          <a:prstGeom prst="rect">
            <a:avLst/>
          </a:prstGeom>
        </p:spPr>
        <p:txBody>
          <a:bodyPr/>
          <a:lstStyle/>
          <a:p>
            <a:pPr>
              <a:defRPr/>
            </a:pPr>
            <a:endParaRPr lang="de-DE"/>
          </a:p>
        </p:txBody>
      </p:sp>
      <p:sp>
        <p:nvSpPr>
          <p:cNvPr id="6" name="Foliennummernplatzhalter 5"/>
          <p:cNvSpPr>
            <a:spLocks noGrp="1"/>
          </p:cNvSpPr>
          <p:nvPr>
            <p:ph type="sldNum" sz="quarter" idx="12"/>
          </p:nvPr>
        </p:nvSpPr>
        <p:spPr bwMode="auto">
          <a:xfrm>
            <a:off x="8610600" y="6356350"/>
            <a:ext cx="2743200" cy="365125"/>
          </a:xfrm>
          <a:prstGeom prst="rect">
            <a:avLst/>
          </a:prstGeom>
        </p:spPr>
        <p:txBody>
          <a:bodyPr/>
          <a:lstStyle/>
          <a:p>
            <a:pPr>
              <a:defRPr/>
            </a:pPr>
            <a:fld id="{63EE1BBA-F88F-4D44-8D8D-8BC0C6D210A6}" type="slidenum">
              <a:rPr lang="de-DE"/>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Abschnitts-&#10;überschrift">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1850" y="1709738"/>
            <a:ext cx="10515600" cy="2852737"/>
          </a:xfrm>
          <a:prstGeom prst="rect">
            <a:avLst/>
          </a:prstGeom>
        </p:spPr>
        <p:txBody>
          <a:bodyPr anchor="b"/>
          <a:lstStyle>
            <a:lvl1pPr>
              <a:defRPr sz="6000">
                <a:latin typeface="Arial"/>
                <a:cs typeface="Arial"/>
              </a:defRPr>
            </a:lvl1pPr>
          </a:lstStyle>
          <a:p>
            <a:pPr>
              <a:defRPr/>
            </a:pPr>
            <a:r>
              <a:rPr lang="de-DE"/>
              <a:t>Mastertitelformat bearbeiten</a:t>
            </a:r>
            <a:endParaRPr/>
          </a:p>
        </p:txBody>
      </p:sp>
      <p:sp>
        <p:nvSpPr>
          <p:cNvPr id="3" name="Textplatzhalter 2"/>
          <p:cNvSpPr>
            <a:spLocks noGrp="1"/>
          </p:cNvSpPr>
          <p:nvPr>
            <p:ph type="body" idx="1"/>
          </p:nvPr>
        </p:nvSpPr>
        <p:spPr bwMode="auto">
          <a:xfrm>
            <a:off x="831850" y="4589463"/>
            <a:ext cx="10515600" cy="1500187"/>
          </a:xfrm>
          <a:prstGeom prst="rect">
            <a:avLst/>
          </a:prstGeom>
        </p:spPr>
        <p:txBody>
          <a:bodyPr/>
          <a:lstStyle>
            <a:lvl1pPr marL="0" indent="0">
              <a:buNone/>
              <a:defRPr sz="2400">
                <a:solidFill>
                  <a:schemeClr val="tx1">
                    <a:tint val="75000"/>
                  </a:schemeClr>
                </a:solidFill>
                <a:latin typeface="Arial"/>
                <a:cs typeface="Aria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de-DE"/>
              <a:t>Mastertextformat bearbeiten</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Zwei Inhalte">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8200" y="365125"/>
            <a:ext cx="10515600" cy="1325563"/>
          </a:xfrm>
          <a:prstGeom prst="rect">
            <a:avLst/>
          </a:prstGeom>
        </p:spPr>
        <p:txBody>
          <a:bodyPr/>
          <a:lstStyle>
            <a:lvl1pPr>
              <a:defRPr>
                <a:latin typeface="Arial"/>
                <a:cs typeface="Arial"/>
              </a:defRPr>
            </a:lvl1pPr>
          </a:lstStyle>
          <a:p>
            <a:pPr>
              <a:defRPr/>
            </a:pPr>
            <a:r>
              <a:rPr lang="de-DE"/>
              <a:t>Mastertitelformat bearbeiten</a:t>
            </a:r>
            <a:endParaRPr/>
          </a:p>
        </p:txBody>
      </p:sp>
      <p:sp>
        <p:nvSpPr>
          <p:cNvPr id="3" name="Inhaltsplatzhalter 2"/>
          <p:cNvSpPr>
            <a:spLocks noGrp="1"/>
          </p:cNvSpPr>
          <p:nvPr>
            <p:ph sz="half" idx="1"/>
          </p:nvPr>
        </p:nvSpPr>
        <p:spPr bwMode="auto">
          <a:xfrm>
            <a:off x="838200" y="1825625"/>
            <a:ext cx="5181600" cy="4351338"/>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
        <p:nvSpPr>
          <p:cNvPr id="4" name="Inhaltsplatzhalter 3"/>
          <p:cNvSpPr>
            <a:spLocks noGrp="1"/>
          </p:cNvSpPr>
          <p:nvPr>
            <p:ph sz="half" idx="2"/>
          </p:nvPr>
        </p:nvSpPr>
        <p:spPr bwMode="auto">
          <a:xfrm>
            <a:off x="6172200" y="1825625"/>
            <a:ext cx="5181600" cy="4351338"/>
          </a:xfrm>
          <a:prstGeom prst="rect">
            <a:avLst/>
          </a:prstGeom>
        </p:spPr>
        <p:txBody>
          <a:bodyPr/>
          <a:lstStyle>
            <a:lvl1pPr>
              <a:defRPr>
                <a:latin typeface="Arial"/>
                <a:cs typeface="Arial"/>
              </a:defRPr>
            </a:lvl1pPr>
            <a:lvl2pPr>
              <a:defRPr>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itleOnly" preserve="1" userDrawn="1">
  <p:cSld name="Nur Titel">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38200" y="365125"/>
            <a:ext cx="10515600" cy="1325563"/>
          </a:xfrm>
          <a:prstGeom prst="rect">
            <a:avLst/>
          </a:prstGeom>
        </p:spPr>
        <p:txBody>
          <a:bodyPr/>
          <a:lstStyle>
            <a:lvl1pPr>
              <a:defRPr>
                <a:latin typeface="Arial"/>
                <a:cs typeface="Arial"/>
              </a:defRPr>
            </a:lvl1pPr>
          </a:lstStyle>
          <a:p>
            <a:pPr>
              <a:defRPr/>
            </a:pPr>
            <a:r>
              <a:rPr lang="de-DE"/>
              <a:t>Mastertitelformat bearbeiten</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blank" preserve="1" userDrawn="1">
  <p:cSld name="Leer">
    <p:spTree>
      <p:nvGrpSpPr>
        <p:cNvPr id="1" name=""/>
        <p:cNvGrpSpPr/>
        <p:nvPr/>
      </p:nvGrpSpPr>
      <p:grpSpPr bwMode="auto">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sv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pic>
        <p:nvPicPr>
          <p:cNvPr id="7" name="Grafik 6" descr="Ein Pinselstrich"/>
          <p:cNvPicPr>
            <a:picLocks noChangeAspect="1"/>
          </p:cNvPicPr>
          <p:nvPr userDrawn="1"/>
        </p:nvPicPr>
        <p:blipFill>
          <a:blip r:embed="rId8">
            <a:extLst>
              <a:ext uri="{96DAC541-7B7A-43D3-8B79-37D633B846F1}">
                <asvg:svgBlip xmlns:asvg="http://schemas.microsoft.com/office/drawing/2016/SVG/main" r:embed="rId9"/>
              </a:ext>
            </a:extLst>
          </a:blip>
          <a:stretch/>
        </p:blipFill>
        <p:spPr bwMode="auto">
          <a:xfrm>
            <a:off x="4137197" y="6088478"/>
            <a:ext cx="3590234" cy="944310"/>
          </a:xfrm>
          <a:prstGeom prst="rect">
            <a:avLst/>
          </a:prstGeom>
        </p:spPr>
      </p:pic>
      <p:sp>
        <p:nvSpPr>
          <p:cNvPr id="8" name="Slide Number Placeholder 5"/>
          <p:cNvSpPr txBox="1"/>
          <p:nvPr userDrawn="1"/>
        </p:nvSpPr>
        <p:spPr bwMode="auto">
          <a:xfrm>
            <a:off x="4498462" y="6466152"/>
            <a:ext cx="2212789" cy="188964"/>
          </a:xfrm>
          <a:prstGeom prst="rect">
            <a:avLst/>
          </a:prstGeom>
          <a:grpFill/>
        </p:spPr>
        <p:txBody>
          <a:bodyPr vert="horz" lIns="91440" tIns="45720" rIns="91440" bIns="45720" rtlCol="0" anchor="ctr"/>
          <a:lstStyle>
            <a:defPPr>
              <a:defRPr lang="en-US"/>
            </a:defPPr>
            <a:lvl1pPr marL="0" algn="r" defTabSz="457200">
              <a:defRPr sz="1100">
                <a:solidFill>
                  <a:srgbClr val="8C98C5"/>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defRPr/>
            </a:pPr>
            <a:r>
              <a:rPr lang="de-DE" sz="600" b="0">
                <a:solidFill>
                  <a:schemeClr val="bg1"/>
                </a:solidFill>
                <a:latin typeface="Arial"/>
                <a:ea typeface="Calibri"/>
                <a:cs typeface="Arial"/>
              </a:rPr>
              <a:t>www.politischebildung.schule.bayern.de</a:t>
            </a:r>
            <a:endParaRPr sz="1050"/>
          </a:p>
        </p:txBody>
      </p:sp>
      <p:pic>
        <p:nvPicPr>
          <p:cNvPr id="9" name="Grafik 8" descr="Ein Pinselstrich"/>
          <p:cNvPicPr>
            <a:picLocks noChangeAspect="1"/>
          </p:cNvPicPr>
          <p:nvPr userDrawn="1"/>
        </p:nvPicPr>
        <p:blipFill>
          <a:blip r:embed="rId10">
            <a:extLst>
              <a:ext uri="{96DAC541-7B7A-43D3-8B79-37D633B846F1}">
                <asvg:svgBlip xmlns:asvg="http://schemas.microsoft.com/office/drawing/2016/SVG/main" r:embed="rId11"/>
              </a:ext>
            </a:extLst>
          </a:blip>
          <a:stretch/>
        </p:blipFill>
        <p:spPr bwMode="auto">
          <a:xfrm>
            <a:off x="338983" y="6281628"/>
            <a:ext cx="4244335" cy="466878"/>
          </a:xfrm>
          <a:prstGeom prst="rect">
            <a:avLst/>
          </a:prstGeom>
        </p:spPr>
      </p:pic>
      <p:pic>
        <p:nvPicPr>
          <p:cNvPr id="10" name="Grafik 9" descr="Ein Pinselstrich"/>
          <p:cNvPicPr>
            <a:picLocks noChangeAspect="1"/>
          </p:cNvPicPr>
          <p:nvPr userDrawn="1"/>
        </p:nvPicPr>
        <p:blipFill>
          <a:blip r:embed="rId12"/>
          <a:stretch/>
        </p:blipFill>
        <p:spPr bwMode="auto">
          <a:xfrm>
            <a:off x="6940684" y="6327194"/>
            <a:ext cx="4912333" cy="466878"/>
          </a:xfrm>
          <a:prstGeom prst="rect">
            <a:avLst/>
          </a:prstGeom>
        </p:spPr>
      </p:pic>
      <p:pic>
        <p:nvPicPr>
          <p:cNvPr id="3" name="Grafik 2"/>
          <p:cNvPicPr>
            <a:picLocks noChangeAspect="1"/>
          </p:cNvPicPr>
          <p:nvPr userDrawn="1"/>
        </p:nvPicPr>
        <p:blipFill>
          <a:blip r:embed="rId13"/>
          <a:stretch/>
        </p:blipFill>
        <p:spPr bwMode="auto">
          <a:xfrm>
            <a:off x="231918" y="6358056"/>
            <a:ext cx="390450" cy="39045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de-DE"/>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creativecommons.org/licenses/by-sa/3.0/deed.en"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sueddeutsche.de/kultur/anne-applebaum-achse-der-autokraten-autocracy-inc-interview-neue-weltordnung-lux.WXBoLKMvxWRGJfF5dPcD9R?login="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5" name="Grafik 4"/>
          <p:cNvPicPr>
            <a:picLocks noChangeAspect="1"/>
          </p:cNvPicPr>
          <p:nvPr/>
        </p:nvPicPr>
        <p:blipFill>
          <a:blip r:embed="rId3"/>
          <a:stretch/>
        </p:blipFill>
        <p:spPr bwMode="auto">
          <a:xfrm>
            <a:off x="1203726" y="1242204"/>
            <a:ext cx="9784548" cy="415328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extfeld 1"/>
          <p:cNvSpPr txBox="1"/>
          <p:nvPr/>
        </p:nvSpPr>
        <p:spPr bwMode="auto">
          <a:xfrm>
            <a:off x="139012" y="2705725"/>
            <a:ext cx="11677812" cy="1446550"/>
          </a:xfrm>
          <a:prstGeom prst="rect">
            <a:avLst/>
          </a:prstGeom>
          <a:noFill/>
        </p:spPr>
        <p:txBody>
          <a:bodyPr wrap="square" rtlCol="0">
            <a:spAutoFit/>
          </a:bodyPr>
          <a:lstStyle/>
          <a:p>
            <a:pPr algn="ctr">
              <a:defRPr/>
            </a:pPr>
            <a:r>
              <a:rPr lang="de-DE" sz="4400" dirty="0">
                <a:latin typeface="Arial"/>
                <a:cs typeface="Arial"/>
              </a:rPr>
              <a:t>„Jetzt passen Sie mal auf ...“ – </a:t>
            </a:r>
            <a:endParaRPr dirty="0"/>
          </a:p>
          <a:p>
            <a:pPr algn="ctr">
              <a:defRPr/>
            </a:pPr>
            <a:r>
              <a:rPr lang="de-DE" sz="4400" dirty="0">
                <a:latin typeface="Arial"/>
                <a:cs typeface="Arial"/>
              </a:rPr>
              <a:t>Anne Applebaum zur Meinungsfreiheit</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3B29F953-93B1-4366-9E27-06DC0D657403}"/>
              </a:ext>
            </a:extLst>
          </p:cNvPr>
          <p:cNvPicPr>
            <a:picLocks noChangeAspect="1"/>
          </p:cNvPicPr>
          <p:nvPr/>
        </p:nvPicPr>
        <p:blipFill rotWithShape="1">
          <a:blip r:embed="rId2">
            <a:extLst>
              <a:ext uri="{28A0092B-C50C-407E-A947-70E740481C1C}">
                <a14:useLocalDpi xmlns:a14="http://schemas.microsoft.com/office/drawing/2010/main" val="0"/>
              </a:ext>
            </a:extLst>
          </a:blip>
          <a:srcRect b="12800"/>
          <a:stretch/>
        </p:blipFill>
        <p:spPr>
          <a:xfrm>
            <a:off x="1243641" y="347472"/>
            <a:ext cx="9704717" cy="5980176"/>
          </a:xfrm>
          <a:prstGeom prst="rect">
            <a:avLst/>
          </a:prstGeom>
        </p:spPr>
      </p:pic>
    </p:spTree>
    <p:extLst>
      <p:ext uri="{BB962C8B-B14F-4D97-AF65-F5344CB8AC3E}">
        <p14:creationId xmlns:p14="http://schemas.microsoft.com/office/powerpoint/2010/main" val="2624074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 name="Textfeld 4"/>
          <p:cNvSpPr txBox="1"/>
          <p:nvPr/>
        </p:nvSpPr>
        <p:spPr bwMode="auto">
          <a:xfrm>
            <a:off x="5110209" y="1108710"/>
            <a:ext cx="6078070" cy="4856458"/>
          </a:xfrm>
          <a:prstGeom prst="rect">
            <a:avLst/>
          </a:prstGeom>
          <a:noFill/>
        </p:spPr>
        <p:txBody>
          <a:bodyPr wrap="square">
            <a:spAutoFit/>
          </a:bodyPr>
          <a:lstStyle/>
          <a:p>
            <a:pPr>
              <a:lnSpc>
                <a:spcPct val="114999"/>
              </a:lnSpc>
              <a:spcAft>
                <a:spcPts val="1000"/>
              </a:spcAft>
              <a:tabLst>
                <a:tab pos="4448810" algn="l"/>
              </a:tabLst>
              <a:defRPr/>
            </a:pPr>
            <a:r>
              <a:rPr lang="de-DE" sz="2400" dirty="0">
                <a:latin typeface="Arial"/>
                <a:ea typeface="Calibri"/>
                <a:cs typeface="Times New Roman"/>
              </a:rPr>
              <a:t>„Jetzt passen Sie mal auf: Sie und ich gehören zu den privilegiertesten Menschen auf diesem Planeten. Wir haben Zugang zu Informationen. Wir haben nicht nur das Recht auf freie Meinungsäußerung, wir können es sogar wahrnehmen. Wir können politisch engagierte Bürger sein in unseren Gesellschaften. Es ist absurd, wenn Leute wie wir darüber nachdenken zu verzweifeln oder aufzugeben.“ </a:t>
            </a:r>
            <a:endParaRPr dirty="0"/>
          </a:p>
          <a:p>
            <a:pPr algn="r">
              <a:lnSpc>
                <a:spcPct val="114999"/>
              </a:lnSpc>
              <a:spcAft>
                <a:spcPts val="1000"/>
              </a:spcAft>
              <a:tabLst>
                <a:tab pos="4448810" algn="l"/>
              </a:tabLst>
              <a:defRPr/>
            </a:pPr>
            <a:r>
              <a:rPr lang="de-DE" sz="2400" dirty="0">
                <a:latin typeface="Arial"/>
                <a:ea typeface="Calibri"/>
                <a:cs typeface="Times New Roman"/>
              </a:rPr>
              <a:t>Anne Applebaum</a:t>
            </a:r>
            <a:endParaRPr lang="de-DE" sz="2800" dirty="0">
              <a:latin typeface="Arial"/>
              <a:ea typeface="Calibri"/>
              <a:cs typeface="Times New Roman"/>
            </a:endParaRPr>
          </a:p>
        </p:txBody>
      </p:sp>
      <p:pic>
        <p:nvPicPr>
          <p:cNvPr id="4" name="Grafik 3">
            <a:extLst>
              <a:ext uri="{FF2B5EF4-FFF2-40B4-BE49-F238E27FC236}">
                <a16:creationId xmlns:a16="http://schemas.microsoft.com/office/drawing/2014/main" id="{C2BB1511-D064-4C42-B2B6-8ABCCBF21834}"/>
              </a:ext>
            </a:extLst>
          </p:cNvPr>
          <p:cNvPicPr>
            <a:picLocks noChangeAspect="1"/>
          </p:cNvPicPr>
          <p:nvPr/>
        </p:nvPicPr>
        <p:blipFill rotWithShape="1">
          <a:blip r:embed="rId3">
            <a:extLst>
              <a:ext uri="{28A0092B-C50C-407E-A947-70E740481C1C}">
                <a14:useLocalDpi xmlns:a14="http://schemas.microsoft.com/office/drawing/2010/main" val="0"/>
              </a:ext>
            </a:extLst>
          </a:blip>
          <a:srcRect l="2920" r="37370" b="12800"/>
          <a:stretch/>
        </p:blipFill>
        <p:spPr>
          <a:xfrm>
            <a:off x="1003721" y="1362456"/>
            <a:ext cx="3730204" cy="384962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B090A52D-D8C1-4FEB-A14C-0BA930138099}"/>
              </a:ext>
            </a:extLst>
          </p:cNvPr>
          <p:cNvSpPr/>
          <p:nvPr/>
        </p:nvSpPr>
        <p:spPr bwMode="auto">
          <a:xfrm>
            <a:off x="637563" y="419450"/>
            <a:ext cx="10515600" cy="771227"/>
          </a:xfrm>
          <a:prstGeom prst="rect">
            <a:avLst/>
          </a:prstGeom>
          <a:solidFill>
            <a:srgbClr val="6524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dirty="0">
                <a:latin typeface="Arial" panose="020B0604020202020204" pitchFamily="34" charset="0"/>
                <a:cs typeface="Arial" panose="020B0604020202020204" pitchFamily="34" charset="0"/>
              </a:rPr>
              <a:t>Artikel 5 GG</a:t>
            </a:r>
          </a:p>
        </p:txBody>
      </p:sp>
      <p:sp>
        <p:nvSpPr>
          <p:cNvPr id="5" name="Textfeld 4">
            <a:extLst>
              <a:ext uri="{FF2B5EF4-FFF2-40B4-BE49-F238E27FC236}">
                <a16:creationId xmlns:a16="http://schemas.microsoft.com/office/drawing/2014/main" id="{B83F1C05-1826-4B3C-A1CB-560821A63916}"/>
              </a:ext>
            </a:extLst>
          </p:cNvPr>
          <p:cNvSpPr txBox="1"/>
          <p:nvPr/>
        </p:nvSpPr>
        <p:spPr>
          <a:xfrm>
            <a:off x="998290" y="1535185"/>
            <a:ext cx="9882231" cy="4893647"/>
          </a:xfrm>
          <a:prstGeom prst="rect">
            <a:avLst/>
          </a:prstGeom>
          <a:noFill/>
        </p:spPr>
        <p:txBody>
          <a:bodyPr wrap="square" rtlCol="0">
            <a:spAutoFit/>
          </a:bodyPr>
          <a:lstStyle/>
          <a:p>
            <a:r>
              <a:rPr lang="de-DE" sz="2400" dirty="0">
                <a:latin typeface="Arial" panose="020B0604020202020204" pitchFamily="34" charset="0"/>
                <a:cs typeface="Arial" panose="020B0604020202020204" pitchFamily="34" charset="0"/>
              </a:rPr>
              <a:t>(1) Jeder hat das Recht, seine Meinung in Wort, Schrift und Bild frei zu äußern und zu verbreiten und sich aus allgemein zugänglichen Quellen ungehindert zu unterrichten. Die Pressefreiheit und die Freiheit der Berichterstattung durch Rundfunk und Film werden gewährleistet. Eine Zensur findet nicht statt.</a:t>
            </a:r>
          </a:p>
          <a:p>
            <a:endParaRPr lang="de-DE" sz="2400" dirty="0">
              <a:latin typeface="Arial" panose="020B0604020202020204" pitchFamily="34" charset="0"/>
              <a:cs typeface="Arial" panose="020B0604020202020204" pitchFamily="34" charset="0"/>
            </a:endParaRPr>
          </a:p>
          <a:p>
            <a:r>
              <a:rPr lang="de-DE" sz="2400" dirty="0">
                <a:latin typeface="Arial" panose="020B0604020202020204" pitchFamily="34" charset="0"/>
                <a:cs typeface="Arial" panose="020B0604020202020204" pitchFamily="34" charset="0"/>
              </a:rPr>
              <a:t>(2) Diese Rechte finden ihre Schranken in den Vorschriften der allgemeinen Gesetze, den gesetzlichen Bestimmungen zum Schutze der Jugend und in dem Recht der persönlichen Ehre.</a:t>
            </a:r>
          </a:p>
          <a:p>
            <a:endParaRPr lang="de-DE" sz="2400" dirty="0">
              <a:latin typeface="Arial" panose="020B0604020202020204" pitchFamily="34" charset="0"/>
              <a:cs typeface="Arial" panose="020B0604020202020204" pitchFamily="34" charset="0"/>
            </a:endParaRPr>
          </a:p>
          <a:p>
            <a:r>
              <a:rPr lang="de-DE" sz="2400" dirty="0">
                <a:latin typeface="Arial" panose="020B0604020202020204" pitchFamily="34" charset="0"/>
                <a:cs typeface="Arial" panose="020B0604020202020204" pitchFamily="34" charset="0"/>
              </a:rPr>
              <a:t>(3) Kunst und Wissenschaft, Forschung und Lehre sind frei. Die Freiheit der Lehre entbindet nicht von der Treue zur Verfassung.</a:t>
            </a:r>
          </a:p>
          <a:p>
            <a:endParaRPr lang="de-DE"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35818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89AB35-2114-A529-2ECF-74290653A77F}"/>
            </a:ext>
          </a:extLst>
        </p:cNvPr>
        <p:cNvGrpSpPr/>
        <p:nvPr/>
      </p:nvGrpSpPr>
      <p:grpSpPr>
        <a:xfrm>
          <a:off x="0" y="0"/>
          <a:ext cx="0" cy="0"/>
          <a:chOff x="0" y="0"/>
          <a:chExt cx="0" cy="0"/>
        </a:xfrm>
      </p:grpSpPr>
      <p:sp>
        <p:nvSpPr>
          <p:cNvPr id="4" name="Rechteck 3">
            <a:extLst>
              <a:ext uri="{FF2B5EF4-FFF2-40B4-BE49-F238E27FC236}">
                <a16:creationId xmlns:a16="http://schemas.microsoft.com/office/drawing/2014/main" id="{454AC2B5-6ED7-2B4A-BCED-D0C80FEFFAC0}"/>
              </a:ext>
            </a:extLst>
          </p:cNvPr>
          <p:cNvSpPr/>
          <p:nvPr/>
        </p:nvSpPr>
        <p:spPr bwMode="auto">
          <a:xfrm>
            <a:off x="637563" y="419450"/>
            <a:ext cx="10515600" cy="771227"/>
          </a:xfrm>
          <a:prstGeom prst="rect">
            <a:avLst/>
          </a:prstGeom>
          <a:solidFill>
            <a:srgbClr val="6524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dirty="0">
                <a:latin typeface="Arial" panose="020B0604020202020204" pitchFamily="34" charset="0"/>
                <a:cs typeface="Arial" panose="020B0604020202020204" pitchFamily="34" charset="0"/>
              </a:rPr>
              <a:t>Artikel 110 BV</a:t>
            </a:r>
          </a:p>
        </p:txBody>
      </p:sp>
      <p:sp>
        <p:nvSpPr>
          <p:cNvPr id="5" name="Textfeld 4">
            <a:extLst>
              <a:ext uri="{FF2B5EF4-FFF2-40B4-BE49-F238E27FC236}">
                <a16:creationId xmlns:a16="http://schemas.microsoft.com/office/drawing/2014/main" id="{05372205-4B34-3A07-D1DF-41C94888867B}"/>
              </a:ext>
            </a:extLst>
          </p:cNvPr>
          <p:cNvSpPr txBox="1"/>
          <p:nvPr/>
        </p:nvSpPr>
        <p:spPr>
          <a:xfrm>
            <a:off x="1154884" y="2368563"/>
            <a:ext cx="9882231" cy="3046988"/>
          </a:xfrm>
          <a:prstGeom prst="rect">
            <a:avLst/>
          </a:prstGeom>
          <a:noFill/>
        </p:spPr>
        <p:txBody>
          <a:bodyPr wrap="square" rtlCol="0">
            <a:spAutoFit/>
          </a:bodyPr>
          <a:lstStyle/>
          <a:p>
            <a:r>
              <a:rPr lang="de-DE" sz="2400" dirty="0">
                <a:effectLst/>
                <a:latin typeface="Arial" panose="020B0604020202020204" pitchFamily="34" charset="0"/>
                <a:cs typeface="Arial" panose="020B0604020202020204" pitchFamily="34" charset="0"/>
              </a:rPr>
              <a:t>(1) </a:t>
            </a:r>
            <a:r>
              <a:rPr lang="de-DE" sz="2400" baseline="30000" dirty="0">
                <a:effectLst/>
                <a:latin typeface="Arial" panose="020B0604020202020204" pitchFamily="34" charset="0"/>
                <a:cs typeface="Arial" panose="020B0604020202020204" pitchFamily="34" charset="0"/>
              </a:rPr>
              <a:t>1</a:t>
            </a:r>
            <a:r>
              <a:rPr lang="de-DE" sz="2400" dirty="0">
                <a:effectLst/>
                <a:latin typeface="Arial" panose="020B0604020202020204" pitchFamily="34" charset="0"/>
                <a:cs typeface="Arial" panose="020B0604020202020204" pitchFamily="34" charset="0"/>
              </a:rPr>
              <a:t>Jeder Bewohner Bayerns hat das Recht, seine Meinung durch Wort, Schrift, Druck, Bild oder in sonstiger Weise frei zu äußern. </a:t>
            </a:r>
            <a:r>
              <a:rPr lang="de-DE" sz="2400" baseline="30000" dirty="0">
                <a:effectLst/>
                <a:latin typeface="Arial" panose="020B0604020202020204" pitchFamily="34" charset="0"/>
                <a:cs typeface="Arial" panose="020B0604020202020204" pitchFamily="34" charset="0"/>
              </a:rPr>
              <a:t>2</a:t>
            </a:r>
            <a:r>
              <a:rPr lang="de-DE" sz="2400" dirty="0">
                <a:effectLst/>
                <a:latin typeface="Arial" panose="020B0604020202020204" pitchFamily="34" charset="0"/>
                <a:cs typeface="Arial" panose="020B0604020202020204" pitchFamily="34" charset="0"/>
              </a:rPr>
              <a:t>An diesem Recht darf ihn kein Arbeits- und Anstellungsvertrag hindern und niemand darf ihn benachteiligen, wenn er von diesem Recht Gebrauch macht.</a:t>
            </a:r>
          </a:p>
          <a:p>
            <a:r>
              <a:rPr lang="de-DE" sz="2400" dirty="0">
                <a:effectLst/>
                <a:latin typeface="Arial" panose="020B0604020202020204" pitchFamily="34" charset="0"/>
                <a:cs typeface="Arial" panose="020B0604020202020204" pitchFamily="34" charset="0"/>
              </a:rPr>
              <a:t>(2) Die Bekämpfung von Schmutz und Schund ist Aufgabe des Staates und der Gemeinden.</a:t>
            </a:r>
          </a:p>
          <a:p>
            <a:endParaRPr lang="de-DE"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626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Inhaltsplatzhalter 2"/>
          <p:cNvSpPr>
            <a:spLocks noGrp="1"/>
          </p:cNvSpPr>
          <p:nvPr>
            <p:ph idx="1"/>
          </p:nvPr>
        </p:nvSpPr>
        <p:spPr bwMode="auto">
          <a:xfrm>
            <a:off x="838200" y="636373"/>
            <a:ext cx="10515600" cy="5102846"/>
          </a:xfrm>
        </p:spPr>
        <p:txBody>
          <a:bodyPr/>
          <a:lstStyle/>
          <a:p>
            <a:pPr marL="0" indent="0">
              <a:lnSpc>
                <a:spcPct val="114999"/>
              </a:lnSpc>
              <a:spcAft>
                <a:spcPts val="1000"/>
              </a:spcAft>
              <a:buNone/>
              <a:tabLst>
                <a:tab pos="4448810" algn="l"/>
              </a:tabLst>
              <a:defRPr/>
            </a:pPr>
            <a:r>
              <a:rPr lang="de-DE" sz="2400" u="sng" dirty="0">
                <a:latin typeface="Arial"/>
                <a:ea typeface="Calibri"/>
                <a:cs typeface="Times New Roman"/>
              </a:rPr>
              <a:t>Impulsfragen (fakultativ):</a:t>
            </a:r>
            <a:endParaRPr lang="de-DE" sz="2400" dirty="0">
              <a:latin typeface="Arial"/>
              <a:ea typeface="Calibri"/>
              <a:cs typeface="Times New Roman"/>
            </a:endParaRPr>
          </a:p>
          <a:p>
            <a:pPr marL="342900" lvl="0" indent="-342900">
              <a:lnSpc>
                <a:spcPct val="114999"/>
              </a:lnSpc>
              <a:buFont typeface="+mj-lt"/>
              <a:buAutoNum type="arabicParenBoth"/>
              <a:tabLst>
                <a:tab pos="4448810" algn="l"/>
              </a:tabLst>
              <a:defRPr/>
            </a:pPr>
            <a:r>
              <a:rPr lang="de-DE" sz="2400" dirty="0">
                <a:latin typeface="Arial"/>
                <a:ea typeface="Calibri"/>
                <a:cs typeface="Times New Roman"/>
              </a:rPr>
              <a:t> Wie kann die Einleitung der Äußerung „Jetzt passen Sie mal auf“ verstanden werden?</a:t>
            </a:r>
            <a:endParaRPr sz="3600" dirty="0"/>
          </a:p>
          <a:p>
            <a:pPr marL="342900" lvl="0" indent="-342900">
              <a:lnSpc>
                <a:spcPct val="114999"/>
              </a:lnSpc>
              <a:buFont typeface="+mj-lt"/>
              <a:buAutoNum type="arabicParenBoth"/>
              <a:tabLst>
                <a:tab pos="4448810" algn="l"/>
              </a:tabLst>
              <a:defRPr/>
            </a:pPr>
            <a:r>
              <a:rPr lang="de-DE" sz="2400" dirty="0">
                <a:latin typeface="Arial"/>
                <a:ea typeface="Calibri"/>
                <a:cs typeface="Times New Roman"/>
              </a:rPr>
              <a:t> Was meint Anne Applebaum mit der Aussage, der Reporter und sie gehörten „zu den privilegiertesten Menschen auf diesem Planeten“? Bist du auch dazu zu zählen? </a:t>
            </a:r>
            <a:endParaRPr sz="3600" dirty="0"/>
          </a:p>
          <a:p>
            <a:pPr marL="342900" lvl="0" indent="-342900">
              <a:lnSpc>
                <a:spcPct val="114999"/>
              </a:lnSpc>
              <a:buFont typeface="+mj-lt"/>
              <a:buAutoNum type="arabicParenBoth"/>
              <a:tabLst>
                <a:tab pos="4448810" algn="l"/>
              </a:tabLst>
              <a:defRPr/>
            </a:pPr>
            <a:r>
              <a:rPr lang="de-DE" sz="2400" dirty="0">
                <a:latin typeface="Arial"/>
                <a:ea typeface="Calibri"/>
                <a:cs typeface="Times New Roman"/>
              </a:rPr>
              <a:t> Wie wird das Recht auf Meinungsfreiheit hier nochmals differenziert?</a:t>
            </a:r>
            <a:endParaRPr sz="3600" dirty="0"/>
          </a:p>
          <a:p>
            <a:pPr marL="342900" lvl="0" indent="-342900">
              <a:lnSpc>
                <a:spcPct val="114999"/>
              </a:lnSpc>
              <a:buFont typeface="+mj-lt"/>
              <a:buAutoNum type="arabicParenBoth"/>
              <a:tabLst>
                <a:tab pos="4448810" algn="l"/>
              </a:tabLst>
              <a:defRPr/>
            </a:pPr>
            <a:r>
              <a:rPr lang="de-DE" sz="2400" dirty="0">
                <a:latin typeface="Arial"/>
                <a:ea typeface="Calibri"/>
                <a:cs typeface="Times New Roman"/>
              </a:rPr>
              <a:t> Woraus leitet Applebaum die Aussage ab, es sei absurd, „darüber nach[zu]denken zu verzweifeln oder aufzugeben“?</a:t>
            </a:r>
            <a:endParaRPr sz="3600" dirty="0"/>
          </a:p>
          <a:p>
            <a:pPr marL="342900" lvl="0" indent="-342900">
              <a:lnSpc>
                <a:spcPct val="114999"/>
              </a:lnSpc>
              <a:spcAft>
                <a:spcPts val="1000"/>
              </a:spcAft>
              <a:buFont typeface="+mj-lt"/>
              <a:buAutoNum type="arabicParenBoth"/>
              <a:tabLst>
                <a:tab pos="4448810" algn="l"/>
              </a:tabLst>
              <a:defRPr/>
            </a:pPr>
            <a:r>
              <a:rPr lang="de-DE" sz="2400" dirty="0">
                <a:latin typeface="Arial"/>
                <a:ea typeface="Calibri"/>
                <a:cs typeface="Times New Roman"/>
              </a:rPr>
              <a:t> Welche persönliche Aufforderung leitest du für dich aus dem Zitat ab?</a:t>
            </a:r>
            <a:endParaRPr sz="3600" dirty="0"/>
          </a:p>
          <a:p>
            <a:pPr>
              <a:defRPr/>
            </a:pPr>
            <a:endParaRPr lang="de-DE"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el 1"/>
          <p:cNvSpPr>
            <a:spLocks noGrp="1"/>
          </p:cNvSpPr>
          <p:nvPr>
            <p:ph type="title"/>
          </p:nvPr>
        </p:nvSpPr>
        <p:spPr bwMode="auto">
          <a:xfrm>
            <a:off x="892594" y="1557946"/>
            <a:ext cx="10515600" cy="1325563"/>
          </a:xfrm>
        </p:spPr>
        <p:txBody>
          <a:bodyPr/>
          <a:lstStyle/>
          <a:p>
            <a:r>
              <a:rPr lang="de-DE" sz="1400" dirty="0"/>
              <a:t>Folie 3 Anne Applebaum, Elena </a:t>
            </a:r>
            <a:r>
              <a:rPr lang="de-DE" sz="1400" dirty="0" err="1"/>
              <a:t>Ternovaja</a:t>
            </a:r>
            <a:r>
              <a:rPr lang="de-DE" sz="1400" dirty="0"/>
              <a:t>, </a:t>
            </a:r>
            <a:r>
              <a:rPr lang="de-DE" sz="1400" dirty="0">
                <a:hlinkClick r:id="rId3"/>
              </a:rPr>
              <a:t>CC BY SA 3.0 </a:t>
            </a:r>
            <a:r>
              <a:rPr lang="de-DE" sz="1400" dirty="0"/>
              <a:t>via Wikimedia Commons, in: https://commons.wikimedia.org/wiki/File:Anne_Applebaum,_2024-3.jpg (DL 25.1.2025)</a:t>
            </a:r>
          </a:p>
        </p:txBody>
      </p:sp>
      <p:sp>
        <p:nvSpPr>
          <p:cNvPr id="4" name="Textfeld 3"/>
          <p:cNvSpPr txBox="1"/>
          <p:nvPr/>
        </p:nvSpPr>
        <p:spPr bwMode="auto">
          <a:xfrm>
            <a:off x="847790" y="1046097"/>
            <a:ext cx="10219441" cy="461665"/>
          </a:xfrm>
          <a:prstGeom prst="rect">
            <a:avLst/>
          </a:prstGeom>
          <a:noFill/>
        </p:spPr>
        <p:txBody>
          <a:bodyPr wrap="square" rtlCol="0">
            <a:spAutoFit/>
          </a:bodyPr>
          <a:lstStyle/>
          <a:p>
            <a:pPr>
              <a:defRPr/>
            </a:pPr>
            <a:r>
              <a:rPr lang="de-DE" sz="1400" dirty="0">
                <a:latin typeface="Arial"/>
                <a:cs typeface="Arial"/>
              </a:rPr>
              <a:t> </a:t>
            </a:r>
            <a:r>
              <a:rPr lang="de-DE" sz="2400" dirty="0">
                <a:latin typeface="Arial"/>
                <a:ea typeface="Arial"/>
                <a:cs typeface="Arial"/>
              </a:rPr>
              <a:t>Bildnachweis </a:t>
            </a:r>
            <a:r>
              <a:rPr lang="de-DE" sz="1400" dirty="0">
                <a:latin typeface="Arial"/>
                <a:cs typeface="Arial"/>
              </a:rPr>
              <a:t>	</a:t>
            </a:r>
            <a:endParaRPr dirty="0"/>
          </a:p>
        </p:txBody>
      </p:sp>
      <p:sp>
        <p:nvSpPr>
          <p:cNvPr id="5" name="Titel 1"/>
          <p:cNvSpPr txBox="1"/>
          <p:nvPr/>
        </p:nvSpPr>
        <p:spPr bwMode="auto">
          <a:xfrm>
            <a:off x="838200" y="2791953"/>
            <a:ext cx="10515600" cy="474600"/>
          </a:xfrm>
          <a:prstGeom prst="rect">
            <a:avLst/>
          </a:prstGeom>
        </p:spPr>
        <p:txBody>
          <a:bodyPr/>
          <a:lstStyle>
            <a:lvl1pPr algn="l" defTabSz="914400">
              <a:lnSpc>
                <a:spcPct val="90000"/>
              </a:lnSpc>
              <a:spcBef>
                <a:spcPts val="0"/>
              </a:spcBef>
              <a:buNone/>
              <a:defRPr sz="4400">
                <a:solidFill>
                  <a:schemeClr val="tx1"/>
                </a:solidFill>
                <a:latin typeface="+mj-lt"/>
                <a:ea typeface="+mj-ea"/>
                <a:cs typeface="+mj-cs"/>
              </a:defRPr>
            </a:lvl1pPr>
          </a:lstStyle>
          <a:p>
            <a:pPr>
              <a:defRPr/>
            </a:pPr>
            <a:r>
              <a:rPr lang="de-DE" sz="2400">
                <a:latin typeface="Arial"/>
                <a:cs typeface="Arial"/>
              </a:rPr>
              <a:t>Verwendete Literatur</a:t>
            </a:r>
            <a:endParaRPr/>
          </a:p>
        </p:txBody>
      </p:sp>
      <p:sp>
        <p:nvSpPr>
          <p:cNvPr id="6" name="Textfeld 5"/>
          <p:cNvSpPr txBox="1"/>
          <p:nvPr/>
        </p:nvSpPr>
        <p:spPr bwMode="auto">
          <a:xfrm>
            <a:off x="847790" y="3180215"/>
            <a:ext cx="10110651" cy="738664"/>
          </a:xfrm>
          <a:prstGeom prst="rect">
            <a:avLst/>
          </a:prstGeom>
          <a:noFill/>
        </p:spPr>
        <p:txBody>
          <a:bodyPr wrap="square" rtlCol="0">
            <a:spAutoFit/>
          </a:bodyPr>
          <a:lstStyle/>
          <a:p>
            <a:pPr>
              <a:defRPr/>
            </a:pPr>
            <a:r>
              <a:rPr lang="de-DE" sz="1400">
                <a:latin typeface="Arial"/>
                <a:ea typeface="Calibri"/>
                <a:cs typeface="Times New Roman"/>
              </a:rPr>
              <a:t>Raabe, Jens-Christian: Interview mit Anne Applebaum. In: Süddeutsche Zeitung vom 17.10.2024, abrufbar unter: </a:t>
            </a:r>
            <a:r>
              <a:rPr lang="de-DE" sz="1400" u="sng">
                <a:solidFill>
                  <a:srgbClr val="0000FF"/>
                </a:solidFill>
                <a:latin typeface="Arial"/>
                <a:ea typeface="Calibri"/>
                <a:cs typeface="Times New Roman"/>
                <a:hlinkClick r:id="rId4" tooltip="https://www.sueddeutsche.de/kultur/anne-applebaum-achse-der-autokraten-autocracy-inc-interview-neue-weltordnung-lux.WXBoLKMvxWRGJfF5dPcD9R?login="/>
              </a:rPr>
              <a:t>https://www.sueddeutsche.de/kultur/anne-applebaum-achse-der-autokraten-autocracy-inc-interview-neue-weltordnung-lux.WXBoLKMvxWRGJfF5dPcD9R?login=</a:t>
            </a:r>
            <a:endParaRPr lang="de-DE" sz="1400">
              <a:latin typeface="Arial"/>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5" name="Grafik 4"/>
          <p:cNvPicPr>
            <a:picLocks noChangeAspect="1"/>
          </p:cNvPicPr>
          <p:nvPr/>
        </p:nvPicPr>
        <p:blipFill>
          <a:blip r:embed="rId3"/>
          <a:stretch/>
        </p:blipFill>
        <p:spPr bwMode="auto">
          <a:xfrm>
            <a:off x="3392424" y="2371113"/>
            <a:ext cx="4593336" cy="1322324"/>
          </a:xfrm>
          <a:prstGeom prst="rect">
            <a:avLst/>
          </a:prstGeom>
        </p:spPr>
      </p:pic>
      <p:sp>
        <p:nvSpPr>
          <p:cNvPr id="6" name="Textfeld 5"/>
          <p:cNvSpPr txBox="1"/>
          <p:nvPr/>
        </p:nvSpPr>
        <p:spPr bwMode="auto">
          <a:xfrm>
            <a:off x="1280160" y="3949469"/>
            <a:ext cx="9500616" cy="369332"/>
          </a:xfrm>
          <a:prstGeom prst="rect">
            <a:avLst/>
          </a:prstGeom>
          <a:noFill/>
        </p:spPr>
        <p:txBody>
          <a:bodyPr wrap="square" rtlCol="0">
            <a:spAutoFit/>
          </a:bodyPr>
          <a:lstStyle/>
          <a:p>
            <a:pPr algn="ctr">
              <a:defRPr/>
            </a:pPr>
            <a:r>
              <a:rPr lang="de-DE">
                <a:latin typeface="Arial"/>
                <a:cs typeface="Arial"/>
              </a:rPr>
              <a:t>Dieses Material wurde im Arbeitskreis Werte erstellt. </a:t>
            </a:r>
            <a:endParaRPr/>
          </a:p>
        </p:txBody>
      </p:sp>
    </p:spTree>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456</Words>
  <Application>Microsoft Office PowerPoint</Application>
  <DocSecurity>0</DocSecurity>
  <PresentationFormat>Breitbild</PresentationFormat>
  <Paragraphs>30</Paragraphs>
  <Slides>9</Slides>
  <Notes>6</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9</vt:i4>
      </vt:variant>
    </vt:vector>
  </HeadingPairs>
  <TitlesOfParts>
    <vt:vector size="14" baseType="lpstr">
      <vt:lpstr>Arial</vt:lpstr>
      <vt:lpstr>Calibri</vt:lpstr>
      <vt:lpstr>Calibri Light</vt:lpstr>
      <vt:lpstr>Times New Roman</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Folie 3 Anne Applebaum, Elena Ternovaja, CC BY SA 3.0 via Wikimedia Commons, in: https://commons.wikimedia.org/wiki/File:Anne_Applebaum,_2024-3.jpg (DL 25.1.2025)</vt:lpstr>
      <vt:lpstr>PowerPoint-Präsentation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
  <dc:creator>ISB München</dc:creator>
  <cp:keywords/>
  <dc:description/>
  <cp:lastModifiedBy>Weber, Alexandra</cp:lastModifiedBy>
  <cp:revision>20</cp:revision>
  <dcterms:created xsi:type="dcterms:W3CDTF">2024-06-12T15:52:19Z</dcterms:created>
  <dcterms:modified xsi:type="dcterms:W3CDTF">2025-06-25T09:36:48Z</dcterms:modified>
  <cp:category/>
  <dc:identifier/>
  <cp:contentStatus/>
  <dc:language/>
  <cp:version/>
</cp:coreProperties>
</file>