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34" r:id="rId3"/>
    <p:sldId id="333" r:id="rId4"/>
    <p:sldId id="335" r:id="rId5"/>
    <p:sldId id="336" r:id="rId6"/>
    <p:sldId id="337" r:id="rId7"/>
    <p:sldId id="340" r:id="rId8"/>
    <p:sldId id="305" r:id="rId9"/>
    <p:sldId id="306" r:id="rId10"/>
    <p:sldId id="273" r:id="rId11"/>
    <p:sldId id="274"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3"/>
    <a:srgbClr val="E61873"/>
    <a:srgbClr val="BA75D9"/>
    <a:srgbClr val="FFFFFF"/>
    <a:srgbClr val="CE9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6182" autoAdjust="0"/>
  </p:normalViewPr>
  <p:slideViewPr>
    <p:cSldViewPr snapToGrid="0">
      <p:cViewPr varScale="1">
        <p:scale>
          <a:sx n="95" d="100"/>
          <a:sy n="95" d="100"/>
        </p:scale>
        <p:origin x="690" y="66"/>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457B9-9A4E-43CD-A30F-225ABDA39837}" type="datetimeFigureOut">
              <a:rPr lang="de-DE" smtClean="0"/>
              <a:t>11.04.2025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3A1A0-E829-41CA-B8E2-45E0A51C128C}" type="slidenum">
              <a:rPr lang="de-DE" smtClean="0"/>
              <a:t>‹Nr.›</a:t>
            </a:fld>
            <a:endParaRPr lang="de-DE"/>
          </a:p>
        </p:txBody>
      </p:sp>
    </p:spTree>
    <p:extLst>
      <p:ext uri="{BB962C8B-B14F-4D97-AF65-F5344CB8AC3E}">
        <p14:creationId xmlns:p14="http://schemas.microsoft.com/office/powerpoint/2010/main" val="19970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Video ohne Ton abspielen von Min. 0:49 – Min. 1:18.</a:t>
            </a:r>
          </a:p>
        </p:txBody>
      </p:sp>
      <p:sp>
        <p:nvSpPr>
          <p:cNvPr id="4" name="Foliennummernplatzhalter 3"/>
          <p:cNvSpPr>
            <a:spLocks noGrp="1"/>
          </p:cNvSpPr>
          <p:nvPr>
            <p:ph type="sldNum" sz="quarter" idx="5"/>
          </p:nvPr>
        </p:nvSpPr>
        <p:spPr/>
        <p:txBody>
          <a:bodyPr/>
          <a:lstStyle/>
          <a:p>
            <a:fld id="{0323A1A0-E829-41CA-B8E2-45E0A51C128C}" type="slidenum">
              <a:rPr lang="de-DE" smtClean="0"/>
              <a:t>3</a:t>
            </a:fld>
            <a:endParaRPr lang="de-DE"/>
          </a:p>
        </p:txBody>
      </p:sp>
    </p:spTree>
    <p:extLst>
      <p:ext uri="{BB962C8B-B14F-4D97-AF65-F5344CB8AC3E}">
        <p14:creationId xmlns:p14="http://schemas.microsoft.com/office/powerpoint/2010/main" val="335788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11.04.2025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undo.schule/details/BY-0025281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undo.schule/details/BY-0025281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939800" y="3772772"/>
            <a:ext cx="10515600" cy="1325563"/>
          </a:xfrm>
        </p:spPr>
        <p:txBody>
          <a:bodyPr/>
          <a:lstStyle/>
          <a:p>
            <a:r>
              <a:rPr lang="de-DE" sz="2400" dirty="0">
                <a:latin typeface="Arial" panose="020B0604020202020204" pitchFamily="34" charset="0"/>
                <a:cs typeface="Arial" panose="020B0604020202020204" pitchFamily="34" charset="0"/>
              </a:rPr>
              <a:t>Videoquelle</a:t>
            </a:r>
          </a:p>
        </p:txBody>
      </p:sp>
      <p:sp>
        <p:nvSpPr>
          <p:cNvPr id="4" name="Textfeld 3">
            <a:extLst>
              <a:ext uri="{FF2B5EF4-FFF2-40B4-BE49-F238E27FC236}">
                <a16:creationId xmlns:a16="http://schemas.microsoft.com/office/drawing/2014/main" id="{91048FF9-02BE-4CDB-AC43-7FA6630461C1}"/>
              </a:ext>
            </a:extLst>
          </p:cNvPr>
          <p:cNvSpPr txBox="1"/>
          <p:nvPr/>
        </p:nvSpPr>
        <p:spPr>
          <a:xfrm>
            <a:off x="939800" y="4281666"/>
            <a:ext cx="1125220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Terra X, Tierische Brandstifter, in: </a:t>
            </a:r>
            <a:r>
              <a:rPr lang="de-DE" sz="1400" dirty="0">
                <a:latin typeface="Arial" panose="020B0604020202020204" pitchFamily="34" charset="0"/>
                <a:cs typeface="Arial" panose="020B0604020202020204" pitchFamily="34" charset="0"/>
                <a:hlinkClick r:id="rId2"/>
              </a:rPr>
              <a:t>https://mundo.schule/details/BY-00252813</a:t>
            </a:r>
            <a:r>
              <a:rPr lang="de-DE" sz="1400" dirty="0">
                <a:latin typeface="Arial" panose="020B0604020202020204" pitchFamily="34" charset="0"/>
                <a:cs typeface="Arial" panose="020B0604020202020204" pitchFamily="34" charset="0"/>
              </a:rPr>
              <a:t>  (DL vom 3.3.2025)</a:t>
            </a:r>
          </a:p>
        </p:txBody>
      </p:sp>
      <p:sp>
        <p:nvSpPr>
          <p:cNvPr id="5" name="Titel 1">
            <a:extLst>
              <a:ext uri="{FF2B5EF4-FFF2-40B4-BE49-F238E27FC236}">
                <a16:creationId xmlns:a16="http://schemas.microsoft.com/office/drawing/2014/main" id="{872D9A34-49F9-4C0C-B6C2-44F2172EEFA0}"/>
              </a:ext>
            </a:extLst>
          </p:cNvPr>
          <p:cNvSpPr txBox="1">
            <a:spLocks/>
          </p:cNvSpPr>
          <p:nvPr/>
        </p:nvSpPr>
        <p:spPr>
          <a:xfrm>
            <a:off x="939800" y="810184"/>
            <a:ext cx="10515600" cy="405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Bildquelle</a:t>
            </a:r>
          </a:p>
        </p:txBody>
      </p:sp>
      <p:sp>
        <p:nvSpPr>
          <p:cNvPr id="6" name="Textfeld 5">
            <a:extLst>
              <a:ext uri="{FF2B5EF4-FFF2-40B4-BE49-F238E27FC236}">
                <a16:creationId xmlns:a16="http://schemas.microsoft.com/office/drawing/2014/main" id="{E299743C-F6EA-49AB-A251-D226236958C3}"/>
              </a:ext>
            </a:extLst>
          </p:cNvPr>
          <p:cNvSpPr txBox="1"/>
          <p:nvPr/>
        </p:nvSpPr>
        <p:spPr>
          <a:xfrm>
            <a:off x="939800" y="1275237"/>
            <a:ext cx="11252200" cy="523220"/>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Folie</a:t>
            </a:r>
            <a:r>
              <a:rPr lang="en-US" sz="1400" dirty="0">
                <a:latin typeface="Arial" panose="020B0604020202020204" pitchFamily="34" charset="0"/>
                <a:cs typeface="Arial" panose="020B0604020202020204" pitchFamily="34" charset="0"/>
              </a:rPr>
              <a:t> 3 U.S. Forest Service- Pacific Northwest Region, Lick Fire on the Umatilla National Forest burning at night.jpg </a:t>
            </a:r>
          </a:p>
          <a:p>
            <a:r>
              <a:rPr lang="en-US" sz="1400" dirty="0">
                <a:latin typeface="Arial" panose="020B0604020202020204" pitchFamily="34" charset="0"/>
                <a:cs typeface="Arial" panose="020B0604020202020204" pitchFamily="34" charset="0"/>
              </a:rPr>
              <a:t>            via Wikimedia Commons Public domain (DL </a:t>
            </a:r>
            <a:r>
              <a:rPr lang="en-US" sz="1400" dirty="0" err="1">
                <a:latin typeface="Arial" panose="020B0604020202020204" pitchFamily="34" charset="0"/>
                <a:cs typeface="Arial" panose="020B0604020202020204" pitchFamily="34" charset="0"/>
              </a:rPr>
              <a:t>vom</a:t>
            </a:r>
            <a:r>
              <a:rPr lang="en-US" sz="1400" dirty="0">
                <a:latin typeface="Arial" panose="020B0604020202020204" pitchFamily="34" charset="0"/>
                <a:cs typeface="Arial" panose="020B0604020202020204" pitchFamily="34" charset="0"/>
              </a:rPr>
              <a:t> 3.3.2025)</a:t>
            </a:r>
          </a:p>
        </p:txBody>
      </p:sp>
    </p:spTree>
    <p:extLst>
      <p:ext uri="{BB962C8B-B14F-4D97-AF65-F5344CB8AC3E}">
        <p14:creationId xmlns:p14="http://schemas.microsoft.com/office/powerpoint/2010/main" val="2893606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D8AC6CE-E835-10C9-80C7-A651BCE4109E}"/>
              </a:ext>
            </a:extLst>
          </p:cNvPr>
          <p:cNvSpPr txBox="1"/>
          <p:nvPr/>
        </p:nvSpPr>
        <p:spPr>
          <a:xfrm>
            <a:off x="419100" y="1143168"/>
            <a:ext cx="10998200" cy="1015663"/>
          </a:xfrm>
          <a:prstGeom prst="rect">
            <a:avLst/>
          </a:prstGeom>
          <a:noFill/>
        </p:spPr>
        <p:txBody>
          <a:bodyPr wrap="square">
            <a:spAutoFit/>
          </a:bodyPr>
          <a:lstStyle/>
          <a:p>
            <a:pPr algn="ctr"/>
            <a:r>
              <a:rPr lang="de-DE" sz="3000" dirty="0">
                <a:latin typeface="Arial" panose="020B0604020202020204" pitchFamily="34" charset="0"/>
                <a:cs typeface="Arial" panose="020B0604020202020204" pitchFamily="34" charset="0"/>
              </a:rPr>
              <a:t>Stellen Sie sich vor, Sie sind Journalist oder Journalistin </a:t>
            </a:r>
          </a:p>
          <a:p>
            <a:pPr algn="ctr"/>
            <a:r>
              <a:rPr lang="de-DE" sz="3000" dirty="0">
                <a:latin typeface="Arial" panose="020B0604020202020204" pitchFamily="34" charset="0"/>
                <a:cs typeface="Arial" panose="020B0604020202020204" pitchFamily="34" charset="0"/>
              </a:rPr>
              <a:t>und in der Auslandsberichterstattung eingesetzt.</a:t>
            </a:r>
          </a:p>
        </p:txBody>
      </p:sp>
      <p:sp>
        <p:nvSpPr>
          <p:cNvPr id="7" name="Textfeld 6">
            <a:extLst>
              <a:ext uri="{FF2B5EF4-FFF2-40B4-BE49-F238E27FC236}">
                <a16:creationId xmlns:a16="http://schemas.microsoft.com/office/drawing/2014/main" id="{F5B81F0D-4290-C030-8FE9-D989E1864B40}"/>
              </a:ext>
            </a:extLst>
          </p:cNvPr>
          <p:cNvSpPr txBox="1"/>
          <p:nvPr/>
        </p:nvSpPr>
        <p:spPr>
          <a:xfrm>
            <a:off x="933817" y="2299998"/>
            <a:ext cx="7721600" cy="553998"/>
          </a:xfrm>
          <a:prstGeom prst="rect">
            <a:avLst/>
          </a:prstGeom>
          <a:noFill/>
        </p:spPr>
        <p:txBody>
          <a:bodyPr wrap="square">
            <a:spAutoFit/>
          </a:bodyPr>
          <a:lstStyle/>
          <a:p>
            <a:pPr algn="ctr"/>
            <a:r>
              <a:rPr lang="de-DE" sz="3000" dirty="0">
                <a:latin typeface="Arial" panose="020B0604020202020204" pitchFamily="34" charset="0"/>
                <a:cs typeface="Arial" panose="020B0604020202020204" pitchFamily="34" charset="0"/>
              </a:rPr>
              <a:t>Sie erleben folgende Szene…</a:t>
            </a:r>
          </a:p>
        </p:txBody>
      </p:sp>
      <p:sp>
        <p:nvSpPr>
          <p:cNvPr id="2" name="Rechteck 1">
            <a:extLst>
              <a:ext uri="{FF2B5EF4-FFF2-40B4-BE49-F238E27FC236}">
                <a16:creationId xmlns:a16="http://schemas.microsoft.com/office/drawing/2014/main" id="{843CB01F-040B-3396-211E-8E649A0B5862}"/>
              </a:ext>
            </a:extLst>
          </p:cNvPr>
          <p:cNvSpPr/>
          <p:nvPr/>
        </p:nvSpPr>
        <p:spPr>
          <a:xfrm rot="1047653">
            <a:off x="7905573" y="2719287"/>
            <a:ext cx="2200196" cy="3067388"/>
          </a:xfrm>
          <a:prstGeom prst="rect">
            <a:avLst/>
          </a:prstGeom>
          <a:solidFill>
            <a:schemeClr val="bg1"/>
          </a:solidFill>
          <a:ln>
            <a:solidFill>
              <a:srgbClr val="66248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3" name="Flussdiagramm: Verbinder zu einer anderen Seite 2">
            <a:extLst>
              <a:ext uri="{FF2B5EF4-FFF2-40B4-BE49-F238E27FC236}">
                <a16:creationId xmlns:a16="http://schemas.microsoft.com/office/drawing/2014/main" id="{2607B65B-9A0F-4ED6-DC25-618E44985922}"/>
              </a:ext>
            </a:extLst>
          </p:cNvPr>
          <p:cNvSpPr/>
          <p:nvPr/>
        </p:nvSpPr>
        <p:spPr>
          <a:xfrm rot="3802336">
            <a:off x="10271375" y="2457477"/>
            <a:ext cx="216362" cy="1668407"/>
          </a:xfrm>
          <a:prstGeom prst="flowChartOffpageConnector">
            <a:avLst/>
          </a:prstGeom>
          <a:solidFill>
            <a:srgbClr val="BA75D9"/>
          </a:solidFill>
          <a:ln>
            <a:solidFill>
              <a:srgbClr val="662483"/>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791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DCB83B5-4CA6-1C29-945C-E65CA59AD9AA}"/>
              </a:ext>
            </a:extLst>
          </p:cNvPr>
          <p:cNvSpPr txBox="1"/>
          <p:nvPr/>
        </p:nvSpPr>
        <p:spPr>
          <a:xfrm>
            <a:off x="941195" y="6036492"/>
            <a:ext cx="10947400" cy="230832"/>
          </a:xfrm>
          <a:prstGeom prst="rect">
            <a:avLst/>
          </a:prstGeom>
          <a:noFill/>
        </p:spPr>
        <p:txBody>
          <a:bodyPr wrap="square">
            <a:spAutoFit/>
          </a:bodyPr>
          <a:lstStyle/>
          <a:p>
            <a:r>
              <a:rPr lang="de-DE" sz="900" dirty="0">
                <a:latin typeface="Arial" panose="020B0604020202020204" pitchFamily="34" charset="0"/>
                <a:cs typeface="Arial" panose="020B0604020202020204" pitchFamily="34" charset="0"/>
              </a:rPr>
              <a:t>Mit Klick auf Bild gelangen Sie zu einem Video auf </a:t>
            </a:r>
            <a:r>
              <a:rPr lang="de-DE" sz="900" dirty="0" err="1">
                <a:latin typeface="Arial" panose="020B0604020202020204" pitchFamily="34" charset="0"/>
                <a:cs typeface="Arial" panose="020B0604020202020204" pitchFamily="34" charset="0"/>
              </a:rPr>
              <a:t>mundo.schule</a:t>
            </a:r>
            <a:r>
              <a:rPr lang="de-DE" sz="900" dirty="0">
                <a:latin typeface="Arial" panose="020B0604020202020204" pitchFamily="34" charset="0"/>
                <a:cs typeface="Arial" panose="020B0604020202020204" pitchFamily="34" charset="0"/>
              </a:rPr>
              <a:t> (Link: </a:t>
            </a:r>
            <a:r>
              <a:rPr lang="de-DE" sz="900" dirty="0">
                <a:solidFill>
                  <a:srgbClr val="0563C1"/>
                </a:solidFill>
                <a:latin typeface="Arial" panose="020B0604020202020204" pitchFamily="34" charset="0"/>
                <a:cs typeface="Arial" panose="020B0604020202020204" pitchFamily="34" charset="0"/>
              </a:rPr>
              <a:t>https://mundo.schule/details/BY-00252813)</a:t>
            </a:r>
            <a:endParaRPr lang="de-DE" sz="900" dirty="0">
              <a:latin typeface="Arial" panose="020B0604020202020204" pitchFamily="34" charset="0"/>
              <a:cs typeface="Arial" panose="020B0604020202020204" pitchFamily="34" charset="0"/>
            </a:endParaRPr>
          </a:p>
        </p:txBody>
      </p:sp>
      <p:pic>
        <p:nvPicPr>
          <p:cNvPr id="7" name="Grafik 6">
            <a:hlinkClick r:id="rId3"/>
            <a:extLst>
              <a:ext uri="{FF2B5EF4-FFF2-40B4-BE49-F238E27FC236}">
                <a16:creationId xmlns:a16="http://schemas.microsoft.com/office/drawing/2014/main" id="{45030F7D-A9D6-43B8-8678-049912CC5E31}"/>
              </a:ext>
            </a:extLst>
          </p:cNvPr>
          <p:cNvPicPr>
            <a:picLocks noChangeAspect="1"/>
          </p:cNvPicPr>
          <p:nvPr/>
        </p:nvPicPr>
        <p:blipFill rotWithShape="1">
          <a:blip r:embed="rId4">
            <a:extLst>
              <a:ext uri="{28A0092B-C50C-407E-A947-70E740481C1C}">
                <a14:useLocalDpi xmlns:a14="http://schemas.microsoft.com/office/drawing/2010/main" val="0"/>
              </a:ext>
            </a:extLst>
          </a:blip>
          <a:srcRect t="11728" b="17183"/>
          <a:stretch/>
        </p:blipFill>
        <p:spPr>
          <a:xfrm>
            <a:off x="870856" y="452176"/>
            <a:ext cx="10323007" cy="5503929"/>
          </a:xfrm>
          <a:prstGeom prst="rect">
            <a:avLst/>
          </a:prstGeom>
        </p:spPr>
      </p:pic>
    </p:spTree>
    <p:extLst>
      <p:ext uri="{BB962C8B-B14F-4D97-AF65-F5344CB8AC3E}">
        <p14:creationId xmlns:p14="http://schemas.microsoft.com/office/powerpoint/2010/main" val="133981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9CD9B8D-C203-6220-6685-4D0DEAABD372}"/>
              </a:ext>
            </a:extLst>
          </p:cNvPr>
          <p:cNvSpPr txBox="1"/>
          <p:nvPr/>
        </p:nvSpPr>
        <p:spPr>
          <a:xfrm>
            <a:off x="1213478" y="932403"/>
            <a:ext cx="11099800" cy="4247317"/>
          </a:xfrm>
          <a:prstGeom prst="rect">
            <a:avLst/>
          </a:prstGeom>
          <a:noFill/>
        </p:spPr>
        <p:txBody>
          <a:bodyPr wrap="square">
            <a:spAutoFit/>
          </a:bodyPr>
          <a:lstStyle/>
          <a:p>
            <a:r>
              <a:rPr lang="de-DE" sz="3000" dirty="0">
                <a:latin typeface="Arial" panose="020B0604020202020204" pitchFamily="34" charset="0"/>
                <a:cs typeface="Arial" panose="020B0604020202020204" pitchFamily="34" charset="0"/>
              </a:rPr>
              <a:t>Sie möchten nun in einem kurzen Artikel genau über</a:t>
            </a:r>
          </a:p>
          <a:p>
            <a:r>
              <a:rPr lang="de-DE" sz="30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de-DE" sz="3000" dirty="0">
                <a:latin typeface="Arial" panose="020B0604020202020204" pitchFamily="34" charset="0"/>
                <a:cs typeface="Arial" panose="020B0604020202020204" pitchFamily="34" charset="0"/>
              </a:rPr>
              <a:t>den aktuellen Vorfall </a:t>
            </a:r>
          </a:p>
          <a:p>
            <a:pPr marL="457200" indent="-457200">
              <a:buFont typeface="Arial" panose="020B0604020202020204" pitchFamily="34" charset="0"/>
              <a:buChar char="•"/>
            </a:pPr>
            <a:r>
              <a:rPr lang="de-DE" sz="3000" dirty="0">
                <a:latin typeface="Arial" panose="020B0604020202020204" pitchFamily="34" charset="0"/>
                <a:cs typeface="Arial" panose="020B0604020202020204" pitchFamily="34" charset="0"/>
              </a:rPr>
              <a:t>mögliche Ursachen sowie</a:t>
            </a:r>
          </a:p>
          <a:p>
            <a:pPr marL="457200" indent="-457200">
              <a:buFont typeface="Arial" panose="020B0604020202020204" pitchFamily="34" charset="0"/>
              <a:buChar char="•"/>
            </a:pPr>
            <a:r>
              <a:rPr lang="de-DE" sz="3000" dirty="0">
                <a:latin typeface="Arial" panose="020B0604020202020204" pitchFamily="34" charset="0"/>
                <a:cs typeface="Arial" panose="020B0604020202020204" pitchFamily="34" charset="0"/>
              </a:rPr>
              <a:t>mögliche Folgen informieren.</a:t>
            </a:r>
          </a:p>
          <a:p>
            <a:r>
              <a:rPr lang="de-DE" sz="3000" dirty="0">
                <a:latin typeface="Arial" panose="020B0604020202020204" pitchFamily="34" charset="0"/>
                <a:cs typeface="Arial" panose="020B0604020202020204" pitchFamily="34" charset="0"/>
              </a:rPr>
              <a:t> </a:t>
            </a:r>
          </a:p>
          <a:p>
            <a:r>
              <a:rPr lang="de-DE" sz="3000" dirty="0">
                <a:latin typeface="Arial" panose="020B0604020202020204" pitchFamily="34" charset="0"/>
                <a:cs typeface="Arial" panose="020B0604020202020204" pitchFamily="34" charset="0"/>
              </a:rPr>
              <a:t>Ihnen ist es dabei aber nicht erlaubt folgende Begriffe zu verwenden:</a:t>
            </a:r>
          </a:p>
          <a:p>
            <a:endParaRPr lang="de-DE" sz="30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8C803D35-CB2D-6A54-7453-5085CD3306CA}"/>
              </a:ext>
            </a:extLst>
          </p:cNvPr>
          <p:cNvSpPr/>
          <p:nvPr/>
        </p:nvSpPr>
        <p:spPr>
          <a:xfrm rot="1047653">
            <a:off x="8662251" y="1732086"/>
            <a:ext cx="1428987" cy="1655400"/>
          </a:xfrm>
          <a:prstGeom prst="rect">
            <a:avLst/>
          </a:prstGeom>
          <a:solidFill>
            <a:schemeClr val="bg1"/>
          </a:solidFill>
          <a:ln>
            <a:solidFill>
              <a:srgbClr val="66248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ysClr val="windowText" lastClr="000000"/>
              </a:solidFill>
            </a:endParaRPr>
          </a:p>
        </p:txBody>
      </p:sp>
      <p:sp>
        <p:nvSpPr>
          <p:cNvPr id="4" name="Flussdiagramm: Verbinder zu einer anderen Seite 3">
            <a:extLst>
              <a:ext uri="{FF2B5EF4-FFF2-40B4-BE49-F238E27FC236}">
                <a16:creationId xmlns:a16="http://schemas.microsoft.com/office/drawing/2014/main" id="{F6BA67DF-97B1-B1D7-675D-00F42F3821D9}"/>
              </a:ext>
            </a:extLst>
          </p:cNvPr>
          <p:cNvSpPr/>
          <p:nvPr/>
        </p:nvSpPr>
        <p:spPr>
          <a:xfrm rot="3802336">
            <a:off x="9788497" y="1648098"/>
            <a:ext cx="236937" cy="1280016"/>
          </a:xfrm>
          <a:prstGeom prst="flowChartOffpageConnector">
            <a:avLst/>
          </a:prstGeom>
          <a:solidFill>
            <a:srgbClr val="BA75D9"/>
          </a:solidFill>
          <a:ln>
            <a:solidFill>
              <a:srgbClr val="662483"/>
            </a:solid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3189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A4E1534-24D1-7AC0-5092-AB6616F11632}"/>
              </a:ext>
            </a:extLst>
          </p:cNvPr>
          <p:cNvSpPr txBox="1"/>
          <p:nvPr/>
        </p:nvSpPr>
        <p:spPr>
          <a:xfrm>
            <a:off x="2169197" y="2055479"/>
            <a:ext cx="4686969" cy="2092881"/>
          </a:xfrm>
          <a:prstGeom prst="rect">
            <a:avLst/>
          </a:prstGeom>
          <a:noFill/>
        </p:spPr>
        <p:txBody>
          <a:bodyPr wrap="square">
            <a:spAutoFit/>
          </a:bodyPr>
          <a:lstStyle/>
          <a:p>
            <a:pPr marL="457200" indent="-457200">
              <a:buFont typeface="Webdings" panose="05030102010509060703" pitchFamily="18" charset="2"/>
              <a:buChar char=""/>
            </a:pPr>
            <a:r>
              <a:rPr lang="de-DE" sz="2600" dirty="0">
                <a:latin typeface="Arial" panose="020B0604020202020204" pitchFamily="34" charset="0"/>
                <a:cs typeface="Arial" panose="020B0604020202020204" pitchFamily="34" charset="0"/>
              </a:rPr>
              <a:t>Waldbrand</a:t>
            </a:r>
          </a:p>
          <a:p>
            <a:pPr marL="457200" indent="-457200">
              <a:buFont typeface="Webdings" panose="05030102010509060703" pitchFamily="18" charset="2"/>
              <a:buChar char=""/>
            </a:pPr>
            <a:r>
              <a:rPr lang="de-DE" sz="2600" dirty="0">
                <a:latin typeface="Arial" panose="020B0604020202020204" pitchFamily="34" charset="0"/>
                <a:cs typeface="Arial" panose="020B0604020202020204" pitchFamily="34" charset="0"/>
              </a:rPr>
              <a:t>Feuer</a:t>
            </a:r>
          </a:p>
          <a:p>
            <a:pPr marL="457200" indent="-457200">
              <a:buFont typeface="Webdings" panose="05030102010509060703" pitchFamily="18" charset="2"/>
              <a:buChar char=""/>
            </a:pPr>
            <a:r>
              <a:rPr lang="de-DE" sz="2600" dirty="0">
                <a:latin typeface="Arial" panose="020B0604020202020204" pitchFamily="34" charset="0"/>
                <a:cs typeface="Arial" panose="020B0604020202020204" pitchFamily="34" charset="0"/>
              </a:rPr>
              <a:t>Umweltzerstörung</a:t>
            </a:r>
          </a:p>
          <a:p>
            <a:pPr marL="457200" indent="-457200">
              <a:buFont typeface="Webdings" panose="05030102010509060703" pitchFamily="18" charset="2"/>
              <a:buChar char=""/>
            </a:pPr>
            <a:r>
              <a:rPr lang="de-DE" sz="2600" dirty="0">
                <a:latin typeface="Arial" panose="020B0604020202020204" pitchFamily="34" charset="0"/>
                <a:cs typeface="Arial" panose="020B0604020202020204" pitchFamily="34" charset="0"/>
              </a:rPr>
              <a:t>Brandrodung</a:t>
            </a:r>
          </a:p>
          <a:p>
            <a:pPr marL="457200" indent="-457200">
              <a:buFont typeface="Webdings" panose="05030102010509060703" pitchFamily="18" charset="2"/>
              <a:buChar char=""/>
            </a:pPr>
            <a:r>
              <a:rPr lang="de-DE" sz="2600" dirty="0">
                <a:latin typeface="Arial" panose="020B0604020202020204" pitchFamily="34" charset="0"/>
                <a:cs typeface="Arial" panose="020B0604020202020204" pitchFamily="34" charset="0"/>
              </a:rPr>
              <a:t>Menschengemacht</a:t>
            </a:r>
          </a:p>
        </p:txBody>
      </p:sp>
      <p:sp>
        <p:nvSpPr>
          <p:cNvPr id="13" name="Pfeil: nach rechts 12">
            <a:extLst>
              <a:ext uri="{FF2B5EF4-FFF2-40B4-BE49-F238E27FC236}">
                <a16:creationId xmlns:a16="http://schemas.microsoft.com/office/drawing/2014/main" id="{4A7FC057-4546-2677-5E91-2F179128C954}"/>
              </a:ext>
            </a:extLst>
          </p:cNvPr>
          <p:cNvSpPr/>
          <p:nvPr/>
        </p:nvSpPr>
        <p:spPr>
          <a:xfrm rot="3826705">
            <a:off x="1765300" y="2774840"/>
            <a:ext cx="990600" cy="654160"/>
          </a:xfrm>
          <a:solidFill>
            <a:srgbClr val="E6187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7698CF43-7DE2-EC5B-B21C-42EEB5A7F0F0}"/>
              </a:ext>
            </a:extLst>
          </p:cNvPr>
          <p:cNvPicPr>
            <a:picLocks noChangeAspect="1"/>
          </p:cNvPicPr>
          <p:nvPr/>
        </p:nvPicPr>
        <p:blipFill>
          <a:blip r:embed="rId2"/>
          <a:stretch>
            <a:fillRect/>
          </a:stretch>
        </p:blipFill>
        <p:spPr>
          <a:xfrm rot="15161591">
            <a:off x="1650608" y="1017616"/>
            <a:ext cx="760014" cy="748498"/>
          </a:xfrm>
          <a:prstGeom prst="rect">
            <a:avLst/>
          </a:prstGeom>
        </p:spPr>
      </p:pic>
      <p:sp>
        <p:nvSpPr>
          <p:cNvPr id="17" name="Rechteck 16">
            <a:extLst>
              <a:ext uri="{FF2B5EF4-FFF2-40B4-BE49-F238E27FC236}">
                <a16:creationId xmlns:a16="http://schemas.microsoft.com/office/drawing/2014/main" id="{740AA59A-8C6F-468B-FDC7-C57726676F65}"/>
              </a:ext>
            </a:extLst>
          </p:cNvPr>
          <p:cNvSpPr/>
          <p:nvPr/>
        </p:nvSpPr>
        <p:spPr>
          <a:xfrm>
            <a:off x="1713991" y="882613"/>
            <a:ext cx="8222054" cy="6497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latin typeface="Arial" panose="020B0604020202020204" pitchFamily="34" charset="0"/>
                <a:cs typeface="Arial" panose="020B0604020202020204" pitchFamily="34" charset="0"/>
              </a:rPr>
              <a:t>Diese Wörter dürfen nicht verwendet werden:</a:t>
            </a:r>
          </a:p>
        </p:txBody>
      </p:sp>
      <p:sp>
        <p:nvSpPr>
          <p:cNvPr id="10" name="Rechteck 9">
            <a:extLst>
              <a:ext uri="{FF2B5EF4-FFF2-40B4-BE49-F238E27FC236}">
                <a16:creationId xmlns:a16="http://schemas.microsoft.com/office/drawing/2014/main" id="{76165D29-19B9-4A76-BD54-C568FA5DB94E}"/>
              </a:ext>
            </a:extLst>
          </p:cNvPr>
          <p:cNvSpPr/>
          <p:nvPr/>
        </p:nvSpPr>
        <p:spPr>
          <a:xfrm>
            <a:off x="6014138" y="2085967"/>
            <a:ext cx="6096000" cy="2308324"/>
          </a:xfrm>
          <a:prstGeom prst="rect">
            <a:avLst/>
          </a:prstGeom>
        </p:spPr>
        <p:txBody>
          <a:bodyPr>
            <a:spAutoFit/>
          </a:bodyPr>
          <a:lstStyle/>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Erderwärmung</a:t>
            </a:r>
          </a:p>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Hitze </a:t>
            </a:r>
          </a:p>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Dürre</a:t>
            </a:r>
          </a:p>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Klimawandel</a:t>
            </a:r>
          </a:p>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Katastrophe</a:t>
            </a:r>
          </a:p>
          <a:p>
            <a:pPr marL="457200" indent="-457200">
              <a:buFont typeface="Webdings" panose="05030102010509060703" pitchFamily="18" charset="2"/>
              <a:buChar char=""/>
            </a:pPr>
            <a:r>
              <a:rPr lang="de-DE" sz="2400" dirty="0">
                <a:latin typeface="Arial" panose="020B0604020202020204" pitchFamily="34" charset="0"/>
                <a:cs typeface="Arial" panose="020B0604020202020204" pitchFamily="34" charset="0"/>
              </a:rPr>
              <a:t>Klimakrise</a:t>
            </a:r>
          </a:p>
        </p:txBody>
      </p:sp>
    </p:spTree>
    <p:extLst>
      <p:ext uri="{BB962C8B-B14F-4D97-AF65-F5344CB8AC3E}">
        <p14:creationId xmlns:p14="http://schemas.microsoft.com/office/powerpoint/2010/main" val="283512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nhaltsplatzhalter 2">
            <a:extLst>
              <a:ext uri="{FF2B5EF4-FFF2-40B4-BE49-F238E27FC236}">
                <a16:creationId xmlns:a16="http://schemas.microsoft.com/office/drawing/2014/main" id="{39AD8837-0A11-4E2F-A8E7-274BD1C3D8E7}"/>
              </a:ext>
            </a:extLst>
          </p:cNvPr>
          <p:cNvSpPr txBox="1">
            <a:spLocks/>
          </p:cNvSpPr>
          <p:nvPr/>
        </p:nvSpPr>
        <p:spPr>
          <a:xfrm>
            <a:off x="679141" y="1747029"/>
            <a:ext cx="3470323" cy="4364307"/>
          </a:xfrm>
          <a:custGeom>
            <a:avLst/>
            <a:gdLst>
              <a:gd name="connsiteX0" fmla="*/ 0 w 4619502"/>
              <a:gd name="connsiteY0" fmla="*/ 0 h 2242115"/>
              <a:gd name="connsiteX1" fmla="*/ 485048 w 4619502"/>
              <a:gd name="connsiteY1" fmla="*/ 0 h 2242115"/>
              <a:gd name="connsiteX2" fmla="*/ 970095 w 4619502"/>
              <a:gd name="connsiteY2" fmla="*/ 0 h 2242115"/>
              <a:gd name="connsiteX3" fmla="*/ 1455143 w 4619502"/>
              <a:gd name="connsiteY3" fmla="*/ 0 h 2242115"/>
              <a:gd name="connsiteX4" fmla="*/ 2032581 w 4619502"/>
              <a:gd name="connsiteY4" fmla="*/ 0 h 2242115"/>
              <a:gd name="connsiteX5" fmla="*/ 2656214 w 4619502"/>
              <a:gd name="connsiteY5" fmla="*/ 0 h 2242115"/>
              <a:gd name="connsiteX6" fmla="*/ 3141261 w 4619502"/>
              <a:gd name="connsiteY6" fmla="*/ 0 h 2242115"/>
              <a:gd name="connsiteX7" fmla="*/ 3718699 w 4619502"/>
              <a:gd name="connsiteY7" fmla="*/ 0 h 2242115"/>
              <a:gd name="connsiteX8" fmla="*/ 4619502 w 4619502"/>
              <a:gd name="connsiteY8" fmla="*/ 0 h 2242115"/>
              <a:gd name="connsiteX9" fmla="*/ 4619502 w 4619502"/>
              <a:gd name="connsiteY9" fmla="*/ 493265 h 2242115"/>
              <a:gd name="connsiteX10" fmla="*/ 4619502 w 4619502"/>
              <a:gd name="connsiteY10" fmla="*/ 1031373 h 2242115"/>
              <a:gd name="connsiteX11" fmla="*/ 4619502 w 4619502"/>
              <a:gd name="connsiteY11" fmla="*/ 1614323 h 2242115"/>
              <a:gd name="connsiteX12" fmla="*/ 4619502 w 4619502"/>
              <a:gd name="connsiteY12" fmla="*/ 2242115 h 2242115"/>
              <a:gd name="connsiteX13" fmla="*/ 3995869 w 4619502"/>
              <a:gd name="connsiteY13" fmla="*/ 2242115 h 2242115"/>
              <a:gd name="connsiteX14" fmla="*/ 3372236 w 4619502"/>
              <a:gd name="connsiteY14" fmla="*/ 2242115 h 2242115"/>
              <a:gd name="connsiteX15" fmla="*/ 2933384 w 4619502"/>
              <a:gd name="connsiteY15" fmla="*/ 2242115 h 2242115"/>
              <a:gd name="connsiteX16" fmla="*/ 2494531 w 4619502"/>
              <a:gd name="connsiteY16" fmla="*/ 2242115 h 2242115"/>
              <a:gd name="connsiteX17" fmla="*/ 1870898 w 4619502"/>
              <a:gd name="connsiteY17" fmla="*/ 2242115 h 2242115"/>
              <a:gd name="connsiteX18" fmla="*/ 1247266 w 4619502"/>
              <a:gd name="connsiteY18" fmla="*/ 2242115 h 2242115"/>
              <a:gd name="connsiteX19" fmla="*/ 808413 w 4619502"/>
              <a:gd name="connsiteY19" fmla="*/ 2242115 h 2242115"/>
              <a:gd name="connsiteX20" fmla="*/ 0 w 4619502"/>
              <a:gd name="connsiteY20" fmla="*/ 2242115 h 2242115"/>
              <a:gd name="connsiteX21" fmla="*/ 0 w 4619502"/>
              <a:gd name="connsiteY21" fmla="*/ 1726429 h 2242115"/>
              <a:gd name="connsiteX22" fmla="*/ 0 w 4619502"/>
              <a:gd name="connsiteY22" fmla="*/ 1233163 h 2242115"/>
              <a:gd name="connsiteX23" fmla="*/ 0 w 4619502"/>
              <a:gd name="connsiteY23" fmla="*/ 672635 h 2242115"/>
              <a:gd name="connsiteX24" fmla="*/ 0 w 4619502"/>
              <a:gd name="connsiteY24" fmla="*/ 0 h 224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9502" h="2242115" fill="none" extrusionOk="0">
                <a:moveTo>
                  <a:pt x="0" y="0"/>
                </a:moveTo>
                <a:cubicBezTo>
                  <a:pt x="183856" y="-30534"/>
                  <a:pt x="344295" y="12489"/>
                  <a:pt x="485048" y="0"/>
                </a:cubicBezTo>
                <a:cubicBezTo>
                  <a:pt x="625801" y="-12489"/>
                  <a:pt x="802446" y="13682"/>
                  <a:pt x="970095" y="0"/>
                </a:cubicBezTo>
                <a:cubicBezTo>
                  <a:pt x="1137744" y="-13682"/>
                  <a:pt x="1222737" y="46351"/>
                  <a:pt x="1455143" y="0"/>
                </a:cubicBezTo>
                <a:cubicBezTo>
                  <a:pt x="1687549" y="-46351"/>
                  <a:pt x="1863454" y="68460"/>
                  <a:pt x="2032581" y="0"/>
                </a:cubicBezTo>
                <a:cubicBezTo>
                  <a:pt x="2201708" y="-68460"/>
                  <a:pt x="2375121" y="29900"/>
                  <a:pt x="2656214" y="0"/>
                </a:cubicBezTo>
                <a:cubicBezTo>
                  <a:pt x="2937307" y="-29900"/>
                  <a:pt x="2954878" y="6627"/>
                  <a:pt x="3141261" y="0"/>
                </a:cubicBezTo>
                <a:cubicBezTo>
                  <a:pt x="3327644" y="-6627"/>
                  <a:pt x="3521939" y="7724"/>
                  <a:pt x="3718699" y="0"/>
                </a:cubicBezTo>
                <a:cubicBezTo>
                  <a:pt x="3915459" y="-7724"/>
                  <a:pt x="4414380" y="35664"/>
                  <a:pt x="4619502" y="0"/>
                </a:cubicBezTo>
                <a:cubicBezTo>
                  <a:pt x="4672662" y="199963"/>
                  <a:pt x="4596443" y="256903"/>
                  <a:pt x="4619502" y="493265"/>
                </a:cubicBezTo>
                <a:cubicBezTo>
                  <a:pt x="4642561" y="729627"/>
                  <a:pt x="4603162" y="788129"/>
                  <a:pt x="4619502" y="1031373"/>
                </a:cubicBezTo>
                <a:cubicBezTo>
                  <a:pt x="4635842" y="1274617"/>
                  <a:pt x="4598804" y="1382004"/>
                  <a:pt x="4619502" y="1614323"/>
                </a:cubicBezTo>
                <a:cubicBezTo>
                  <a:pt x="4640200" y="1846642"/>
                  <a:pt x="4612006" y="2035794"/>
                  <a:pt x="4619502" y="2242115"/>
                </a:cubicBezTo>
                <a:cubicBezTo>
                  <a:pt x="4362623" y="2254805"/>
                  <a:pt x="4281806" y="2217083"/>
                  <a:pt x="3995869" y="2242115"/>
                </a:cubicBezTo>
                <a:cubicBezTo>
                  <a:pt x="3709932" y="2267147"/>
                  <a:pt x="3683701" y="2183659"/>
                  <a:pt x="3372236" y="2242115"/>
                </a:cubicBezTo>
                <a:cubicBezTo>
                  <a:pt x="3060771" y="2300571"/>
                  <a:pt x="3030494" y="2210668"/>
                  <a:pt x="2933384" y="2242115"/>
                </a:cubicBezTo>
                <a:cubicBezTo>
                  <a:pt x="2836274" y="2273562"/>
                  <a:pt x="2696709" y="2192716"/>
                  <a:pt x="2494531" y="2242115"/>
                </a:cubicBezTo>
                <a:cubicBezTo>
                  <a:pt x="2292353" y="2291514"/>
                  <a:pt x="2056449" y="2179727"/>
                  <a:pt x="1870898" y="2242115"/>
                </a:cubicBezTo>
                <a:cubicBezTo>
                  <a:pt x="1685347" y="2304503"/>
                  <a:pt x="1552228" y="2232505"/>
                  <a:pt x="1247266" y="2242115"/>
                </a:cubicBezTo>
                <a:cubicBezTo>
                  <a:pt x="942304" y="2251725"/>
                  <a:pt x="1010214" y="2236717"/>
                  <a:pt x="808413" y="2242115"/>
                </a:cubicBezTo>
                <a:cubicBezTo>
                  <a:pt x="606612" y="2247513"/>
                  <a:pt x="334759" y="2206420"/>
                  <a:pt x="0" y="2242115"/>
                </a:cubicBezTo>
                <a:cubicBezTo>
                  <a:pt x="-6657" y="1984555"/>
                  <a:pt x="24559" y="1903006"/>
                  <a:pt x="0" y="1726429"/>
                </a:cubicBezTo>
                <a:cubicBezTo>
                  <a:pt x="-24559" y="1549852"/>
                  <a:pt x="40523" y="1417181"/>
                  <a:pt x="0" y="1233163"/>
                </a:cubicBezTo>
                <a:cubicBezTo>
                  <a:pt x="-40523" y="1049145"/>
                  <a:pt x="59215" y="880955"/>
                  <a:pt x="0" y="672635"/>
                </a:cubicBezTo>
                <a:cubicBezTo>
                  <a:pt x="-59215" y="464315"/>
                  <a:pt x="708" y="221991"/>
                  <a:pt x="0" y="0"/>
                </a:cubicBezTo>
                <a:close/>
              </a:path>
              <a:path w="4619502" h="2242115" stroke="0" extrusionOk="0">
                <a:moveTo>
                  <a:pt x="0" y="0"/>
                </a:moveTo>
                <a:cubicBezTo>
                  <a:pt x="102020" y="-25769"/>
                  <a:pt x="334060" y="44282"/>
                  <a:pt x="438853" y="0"/>
                </a:cubicBezTo>
                <a:cubicBezTo>
                  <a:pt x="543646" y="-44282"/>
                  <a:pt x="888716" y="39826"/>
                  <a:pt x="1062485" y="0"/>
                </a:cubicBezTo>
                <a:cubicBezTo>
                  <a:pt x="1236254" y="-39826"/>
                  <a:pt x="1440911" y="8727"/>
                  <a:pt x="1732313" y="0"/>
                </a:cubicBezTo>
                <a:cubicBezTo>
                  <a:pt x="2023715" y="-8727"/>
                  <a:pt x="2052386" y="58180"/>
                  <a:pt x="2309751" y="0"/>
                </a:cubicBezTo>
                <a:cubicBezTo>
                  <a:pt x="2567116" y="-58180"/>
                  <a:pt x="2747593" y="59890"/>
                  <a:pt x="2979579" y="0"/>
                </a:cubicBezTo>
                <a:cubicBezTo>
                  <a:pt x="3211565" y="-59890"/>
                  <a:pt x="3271944" y="38894"/>
                  <a:pt x="3464627" y="0"/>
                </a:cubicBezTo>
                <a:cubicBezTo>
                  <a:pt x="3657310" y="-38894"/>
                  <a:pt x="3887784" y="57627"/>
                  <a:pt x="4088259" y="0"/>
                </a:cubicBezTo>
                <a:cubicBezTo>
                  <a:pt x="4288734" y="-57627"/>
                  <a:pt x="4457738" y="24199"/>
                  <a:pt x="4619502" y="0"/>
                </a:cubicBezTo>
                <a:cubicBezTo>
                  <a:pt x="4638877" y="145443"/>
                  <a:pt x="4581840" y="383938"/>
                  <a:pt x="4619502" y="560529"/>
                </a:cubicBezTo>
                <a:cubicBezTo>
                  <a:pt x="4657164" y="737120"/>
                  <a:pt x="4616940" y="927321"/>
                  <a:pt x="4619502" y="1121058"/>
                </a:cubicBezTo>
                <a:cubicBezTo>
                  <a:pt x="4622064" y="1314795"/>
                  <a:pt x="4602311" y="1407077"/>
                  <a:pt x="4619502" y="1681586"/>
                </a:cubicBezTo>
                <a:cubicBezTo>
                  <a:pt x="4636693" y="1956095"/>
                  <a:pt x="4559126" y="2075387"/>
                  <a:pt x="4619502" y="2242115"/>
                </a:cubicBezTo>
                <a:cubicBezTo>
                  <a:pt x="4475793" y="2279676"/>
                  <a:pt x="4269770" y="2203461"/>
                  <a:pt x="4088259" y="2242115"/>
                </a:cubicBezTo>
                <a:cubicBezTo>
                  <a:pt x="3906748" y="2280769"/>
                  <a:pt x="3608960" y="2207037"/>
                  <a:pt x="3464627" y="2242115"/>
                </a:cubicBezTo>
                <a:cubicBezTo>
                  <a:pt x="3320294" y="2277193"/>
                  <a:pt x="3009091" y="2189218"/>
                  <a:pt x="2840994" y="2242115"/>
                </a:cubicBezTo>
                <a:cubicBezTo>
                  <a:pt x="2672897" y="2295012"/>
                  <a:pt x="2611440" y="2224165"/>
                  <a:pt x="2402141" y="2242115"/>
                </a:cubicBezTo>
                <a:cubicBezTo>
                  <a:pt x="2192842" y="2260065"/>
                  <a:pt x="2030879" y="2240323"/>
                  <a:pt x="1870898" y="2242115"/>
                </a:cubicBezTo>
                <a:cubicBezTo>
                  <a:pt x="1710917" y="2243907"/>
                  <a:pt x="1564724" y="2195041"/>
                  <a:pt x="1432046" y="2242115"/>
                </a:cubicBezTo>
                <a:cubicBezTo>
                  <a:pt x="1299368" y="2289189"/>
                  <a:pt x="993848" y="2241053"/>
                  <a:pt x="854608" y="2242115"/>
                </a:cubicBezTo>
                <a:cubicBezTo>
                  <a:pt x="715368" y="2243177"/>
                  <a:pt x="201497" y="2153553"/>
                  <a:pt x="0" y="2242115"/>
                </a:cubicBezTo>
                <a:cubicBezTo>
                  <a:pt x="-30788" y="1953577"/>
                  <a:pt x="7976" y="1789324"/>
                  <a:pt x="0" y="1659165"/>
                </a:cubicBezTo>
                <a:cubicBezTo>
                  <a:pt x="-7976" y="1529006"/>
                  <a:pt x="10611" y="1310321"/>
                  <a:pt x="0" y="1165900"/>
                </a:cubicBezTo>
                <a:cubicBezTo>
                  <a:pt x="-10611" y="1021479"/>
                  <a:pt x="3591" y="880636"/>
                  <a:pt x="0" y="650213"/>
                </a:cubicBezTo>
                <a:cubicBezTo>
                  <a:pt x="-3591" y="419790"/>
                  <a:pt x="77757" y="171126"/>
                  <a:pt x="0" y="0"/>
                </a:cubicBezTo>
                <a:close/>
              </a:path>
            </a:pathLst>
          </a:custGeom>
          <a:solidFill>
            <a:schemeClr val="bg1"/>
          </a:solidFill>
          <a:ln>
            <a:solidFill>
              <a:schemeClr val="bg1">
                <a:lumMod val="50000"/>
              </a:schemeClr>
            </a:solidFill>
            <a:extLst>
              <a:ext uri="{C807C97D-BFC1-408E-A445-0C87EB9F89A2}">
                <ask:lineSketchStyleProps xmlns="" xmlns:ask="http://schemas.microsoft.com/office/drawing/2018/sketchyshapes" sd="3513963664">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Arial" panose="020B0604020202020204" pitchFamily="34" charset="0"/>
              <a:cs typeface="Arial" panose="020B0604020202020204" pitchFamily="34" charset="0"/>
            </a:endParaRPr>
          </a:p>
        </p:txBody>
      </p:sp>
      <p:sp>
        <p:nvSpPr>
          <p:cNvPr id="18" name="Inhaltsplatzhalter 2">
            <a:extLst>
              <a:ext uri="{FF2B5EF4-FFF2-40B4-BE49-F238E27FC236}">
                <a16:creationId xmlns:a16="http://schemas.microsoft.com/office/drawing/2014/main" id="{3C494F2E-81DD-492D-8FB5-54EC25FE0EBF}"/>
              </a:ext>
            </a:extLst>
          </p:cNvPr>
          <p:cNvSpPr txBox="1">
            <a:spLocks/>
          </p:cNvSpPr>
          <p:nvPr/>
        </p:nvSpPr>
        <p:spPr>
          <a:xfrm>
            <a:off x="8943032" y="1765186"/>
            <a:ext cx="2734075" cy="4364307"/>
          </a:xfrm>
          <a:custGeom>
            <a:avLst/>
            <a:gdLst>
              <a:gd name="connsiteX0" fmla="*/ 0 w 4619502"/>
              <a:gd name="connsiteY0" fmla="*/ 0 h 2242115"/>
              <a:gd name="connsiteX1" fmla="*/ 485048 w 4619502"/>
              <a:gd name="connsiteY1" fmla="*/ 0 h 2242115"/>
              <a:gd name="connsiteX2" fmla="*/ 970095 w 4619502"/>
              <a:gd name="connsiteY2" fmla="*/ 0 h 2242115"/>
              <a:gd name="connsiteX3" fmla="*/ 1455143 w 4619502"/>
              <a:gd name="connsiteY3" fmla="*/ 0 h 2242115"/>
              <a:gd name="connsiteX4" fmla="*/ 2032581 w 4619502"/>
              <a:gd name="connsiteY4" fmla="*/ 0 h 2242115"/>
              <a:gd name="connsiteX5" fmla="*/ 2656214 w 4619502"/>
              <a:gd name="connsiteY5" fmla="*/ 0 h 2242115"/>
              <a:gd name="connsiteX6" fmla="*/ 3141261 w 4619502"/>
              <a:gd name="connsiteY6" fmla="*/ 0 h 2242115"/>
              <a:gd name="connsiteX7" fmla="*/ 3718699 w 4619502"/>
              <a:gd name="connsiteY7" fmla="*/ 0 h 2242115"/>
              <a:gd name="connsiteX8" fmla="*/ 4619502 w 4619502"/>
              <a:gd name="connsiteY8" fmla="*/ 0 h 2242115"/>
              <a:gd name="connsiteX9" fmla="*/ 4619502 w 4619502"/>
              <a:gd name="connsiteY9" fmla="*/ 493265 h 2242115"/>
              <a:gd name="connsiteX10" fmla="*/ 4619502 w 4619502"/>
              <a:gd name="connsiteY10" fmla="*/ 1031373 h 2242115"/>
              <a:gd name="connsiteX11" fmla="*/ 4619502 w 4619502"/>
              <a:gd name="connsiteY11" fmla="*/ 1614323 h 2242115"/>
              <a:gd name="connsiteX12" fmla="*/ 4619502 w 4619502"/>
              <a:gd name="connsiteY12" fmla="*/ 2242115 h 2242115"/>
              <a:gd name="connsiteX13" fmla="*/ 3995869 w 4619502"/>
              <a:gd name="connsiteY13" fmla="*/ 2242115 h 2242115"/>
              <a:gd name="connsiteX14" fmla="*/ 3372236 w 4619502"/>
              <a:gd name="connsiteY14" fmla="*/ 2242115 h 2242115"/>
              <a:gd name="connsiteX15" fmla="*/ 2933384 w 4619502"/>
              <a:gd name="connsiteY15" fmla="*/ 2242115 h 2242115"/>
              <a:gd name="connsiteX16" fmla="*/ 2494531 w 4619502"/>
              <a:gd name="connsiteY16" fmla="*/ 2242115 h 2242115"/>
              <a:gd name="connsiteX17" fmla="*/ 1870898 w 4619502"/>
              <a:gd name="connsiteY17" fmla="*/ 2242115 h 2242115"/>
              <a:gd name="connsiteX18" fmla="*/ 1247266 w 4619502"/>
              <a:gd name="connsiteY18" fmla="*/ 2242115 h 2242115"/>
              <a:gd name="connsiteX19" fmla="*/ 808413 w 4619502"/>
              <a:gd name="connsiteY19" fmla="*/ 2242115 h 2242115"/>
              <a:gd name="connsiteX20" fmla="*/ 0 w 4619502"/>
              <a:gd name="connsiteY20" fmla="*/ 2242115 h 2242115"/>
              <a:gd name="connsiteX21" fmla="*/ 0 w 4619502"/>
              <a:gd name="connsiteY21" fmla="*/ 1726429 h 2242115"/>
              <a:gd name="connsiteX22" fmla="*/ 0 w 4619502"/>
              <a:gd name="connsiteY22" fmla="*/ 1233163 h 2242115"/>
              <a:gd name="connsiteX23" fmla="*/ 0 w 4619502"/>
              <a:gd name="connsiteY23" fmla="*/ 672635 h 2242115"/>
              <a:gd name="connsiteX24" fmla="*/ 0 w 4619502"/>
              <a:gd name="connsiteY24" fmla="*/ 0 h 224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9502" h="2242115" fill="none" extrusionOk="0">
                <a:moveTo>
                  <a:pt x="0" y="0"/>
                </a:moveTo>
                <a:cubicBezTo>
                  <a:pt x="183856" y="-30534"/>
                  <a:pt x="344295" y="12489"/>
                  <a:pt x="485048" y="0"/>
                </a:cubicBezTo>
                <a:cubicBezTo>
                  <a:pt x="625801" y="-12489"/>
                  <a:pt x="802446" y="13682"/>
                  <a:pt x="970095" y="0"/>
                </a:cubicBezTo>
                <a:cubicBezTo>
                  <a:pt x="1137744" y="-13682"/>
                  <a:pt x="1222737" y="46351"/>
                  <a:pt x="1455143" y="0"/>
                </a:cubicBezTo>
                <a:cubicBezTo>
                  <a:pt x="1687549" y="-46351"/>
                  <a:pt x="1863454" y="68460"/>
                  <a:pt x="2032581" y="0"/>
                </a:cubicBezTo>
                <a:cubicBezTo>
                  <a:pt x="2201708" y="-68460"/>
                  <a:pt x="2375121" y="29900"/>
                  <a:pt x="2656214" y="0"/>
                </a:cubicBezTo>
                <a:cubicBezTo>
                  <a:pt x="2937307" y="-29900"/>
                  <a:pt x="2954878" y="6627"/>
                  <a:pt x="3141261" y="0"/>
                </a:cubicBezTo>
                <a:cubicBezTo>
                  <a:pt x="3327644" y="-6627"/>
                  <a:pt x="3521939" y="7724"/>
                  <a:pt x="3718699" y="0"/>
                </a:cubicBezTo>
                <a:cubicBezTo>
                  <a:pt x="3915459" y="-7724"/>
                  <a:pt x="4414380" y="35664"/>
                  <a:pt x="4619502" y="0"/>
                </a:cubicBezTo>
                <a:cubicBezTo>
                  <a:pt x="4672662" y="199963"/>
                  <a:pt x="4596443" y="256903"/>
                  <a:pt x="4619502" y="493265"/>
                </a:cubicBezTo>
                <a:cubicBezTo>
                  <a:pt x="4642561" y="729627"/>
                  <a:pt x="4603162" y="788129"/>
                  <a:pt x="4619502" y="1031373"/>
                </a:cubicBezTo>
                <a:cubicBezTo>
                  <a:pt x="4635842" y="1274617"/>
                  <a:pt x="4598804" y="1382004"/>
                  <a:pt x="4619502" y="1614323"/>
                </a:cubicBezTo>
                <a:cubicBezTo>
                  <a:pt x="4640200" y="1846642"/>
                  <a:pt x="4612006" y="2035794"/>
                  <a:pt x="4619502" y="2242115"/>
                </a:cubicBezTo>
                <a:cubicBezTo>
                  <a:pt x="4362623" y="2254805"/>
                  <a:pt x="4281806" y="2217083"/>
                  <a:pt x="3995869" y="2242115"/>
                </a:cubicBezTo>
                <a:cubicBezTo>
                  <a:pt x="3709932" y="2267147"/>
                  <a:pt x="3683701" y="2183659"/>
                  <a:pt x="3372236" y="2242115"/>
                </a:cubicBezTo>
                <a:cubicBezTo>
                  <a:pt x="3060771" y="2300571"/>
                  <a:pt x="3030494" y="2210668"/>
                  <a:pt x="2933384" y="2242115"/>
                </a:cubicBezTo>
                <a:cubicBezTo>
                  <a:pt x="2836274" y="2273562"/>
                  <a:pt x="2696709" y="2192716"/>
                  <a:pt x="2494531" y="2242115"/>
                </a:cubicBezTo>
                <a:cubicBezTo>
                  <a:pt x="2292353" y="2291514"/>
                  <a:pt x="2056449" y="2179727"/>
                  <a:pt x="1870898" y="2242115"/>
                </a:cubicBezTo>
                <a:cubicBezTo>
                  <a:pt x="1685347" y="2304503"/>
                  <a:pt x="1552228" y="2232505"/>
                  <a:pt x="1247266" y="2242115"/>
                </a:cubicBezTo>
                <a:cubicBezTo>
                  <a:pt x="942304" y="2251725"/>
                  <a:pt x="1010214" y="2236717"/>
                  <a:pt x="808413" y="2242115"/>
                </a:cubicBezTo>
                <a:cubicBezTo>
                  <a:pt x="606612" y="2247513"/>
                  <a:pt x="334759" y="2206420"/>
                  <a:pt x="0" y="2242115"/>
                </a:cubicBezTo>
                <a:cubicBezTo>
                  <a:pt x="-6657" y="1984555"/>
                  <a:pt x="24559" y="1903006"/>
                  <a:pt x="0" y="1726429"/>
                </a:cubicBezTo>
                <a:cubicBezTo>
                  <a:pt x="-24559" y="1549852"/>
                  <a:pt x="40523" y="1417181"/>
                  <a:pt x="0" y="1233163"/>
                </a:cubicBezTo>
                <a:cubicBezTo>
                  <a:pt x="-40523" y="1049145"/>
                  <a:pt x="59215" y="880955"/>
                  <a:pt x="0" y="672635"/>
                </a:cubicBezTo>
                <a:cubicBezTo>
                  <a:pt x="-59215" y="464315"/>
                  <a:pt x="708" y="221991"/>
                  <a:pt x="0" y="0"/>
                </a:cubicBezTo>
                <a:close/>
              </a:path>
              <a:path w="4619502" h="2242115" stroke="0" extrusionOk="0">
                <a:moveTo>
                  <a:pt x="0" y="0"/>
                </a:moveTo>
                <a:cubicBezTo>
                  <a:pt x="102020" y="-25769"/>
                  <a:pt x="334060" y="44282"/>
                  <a:pt x="438853" y="0"/>
                </a:cubicBezTo>
                <a:cubicBezTo>
                  <a:pt x="543646" y="-44282"/>
                  <a:pt x="888716" y="39826"/>
                  <a:pt x="1062485" y="0"/>
                </a:cubicBezTo>
                <a:cubicBezTo>
                  <a:pt x="1236254" y="-39826"/>
                  <a:pt x="1440911" y="8727"/>
                  <a:pt x="1732313" y="0"/>
                </a:cubicBezTo>
                <a:cubicBezTo>
                  <a:pt x="2023715" y="-8727"/>
                  <a:pt x="2052386" y="58180"/>
                  <a:pt x="2309751" y="0"/>
                </a:cubicBezTo>
                <a:cubicBezTo>
                  <a:pt x="2567116" y="-58180"/>
                  <a:pt x="2747593" y="59890"/>
                  <a:pt x="2979579" y="0"/>
                </a:cubicBezTo>
                <a:cubicBezTo>
                  <a:pt x="3211565" y="-59890"/>
                  <a:pt x="3271944" y="38894"/>
                  <a:pt x="3464627" y="0"/>
                </a:cubicBezTo>
                <a:cubicBezTo>
                  <a:pt x="3657310" y="-38894"/>
                  <a:pt x="3887784" y="57627"/>
                  <a:pt x="4088259" y="0"/>
                </a:cubicBezTo>
                <a:cubicBezTo>
                  <a:pt x="4288734" y="-57627"/>
                  <a:pt x="4457738" y="24199"/>
                  <a:pt x="4619502" y="0"/>
                </a:cubicBezTo>
                <a:cubicBezTo>
                  <a:pt x="4638877" y="145443"/>
                  <a:pt x="4581840" y="383938"/>
                  <a:pt x="4619502" y="560529"/>
                </a:cubicBezTo>
                <a:cubicBezTo>
                  <a:pt x="4657164" y="737120"/>
                  <a:pt x="4616940" y="927321"/>
                  <a:pt x="4619502" y="1121058"/>
                </a:cubicBezTo>
                <a:cubicBezTo>
                  <a:pt x="4622064" y="1314795"/>
                  <a:pt x="4602311" y="1407077"/>
                  <a:pt x="4619502" y="1681586"/>
                </a:cubicBezTo>
                <a:cubicBezTo>
                  <a:pt x="4636693" y="1956095"/>
                  <a:pt x="4559126" y="2075387"/>
                  <a:pt x="4619502" y="2242115"/>
                </a:cubicBezTo>
                <a:cubicBezTo>
                  <a:pt x="4475793" y="2279676"/>
                  <a:pt x="4269770" y="2203461"/>
                  <a:pt x="4088259" y="2242115"/>
                </a:cubicBezTo>
                <a:cubicBezTo>
                  <a:pt x="3906748" y="2280769"/>
                  <a:pt x="3608960" y="2207037"/>
                  <a:pt x="3464627" y="2242115"/>
                </a:cubicBezTo>
                <a:cubicBezTo>
                  <a:pt x="3320294" y="2277193"/>
                  <a:pt x="3009091" y="2189218"/>
                  <a:pt x="2840994" y="2242115"/>
                </a:cubicBezTo>
                <a:cubicBezTo>
                  <a:pt x="2672897" y="2295012"/>
                  <a:pt x="2611440" y="2224165"/>
                  <a:pt x="2402141" y="2242115"/>
                </a:cubicBezTo>
                <a:cubicBezTo>
                  <a:pt x="2192842" y="2260065"/>
                  <a:pt x="2030879" y="2240323"/>
                  <a:pt x="1870898" y="2242115"/>
                </a:cubicBezTo>
                <a:cubicBezTo>
                  <a:pt x="1710917" y="2243907"/>
                  <a:pt x="1564724" y="2195041"/>
                  <a:pt x="1432046" y="2242115"/>
                </a:cubicBezTo>
                <a:cubicBezTo>
                  <a:pt x="1299368" y="2289189"/>
                  <a:pt x="993848" y="2241053"/>
                  <a:pt x="854608" y="2242115"/>
                </a:cubicBezTo>
                <a:cubicBezTo>
                  <a:pt x="715368" y="2243177"/>
                  <a:pt x="201497" y="2153553"/>
                  <a:pt x="0" y="2242115"/>
                </a:cubicBezTo>
                <a:cubicBezTo>
                  <a:pt x="-30788" y="1953577"/>
                  <a:pt x="7976" y="1789324"/>
                  <a:pt x="0" y="1659165"/>
                </a:cubicBezTo>
                <a:cubicBezTo>
                  <a:pt x="-7976" y="1529006"/>
                  <a:pt x="10611" y="1310321"/>
                  <a:pt x="0" y="1165900"/>
                </a:cubicBezTo>
                <a:cubicBezTo>
                  <a:pt x="-10611" y="1021479"/>
                  <a:pt x="3591" y="880636"/>
                  <a:pt x="0" y="650213"/>
                </a:cubicBezTo>
                <a:cubicBezTo>
                  <a:pt x="-3591" y="419790"/>
                  <a:pt x="77757" y="171126"/>
                  <a:pt x="0" y="0"/>
                </a:cubicBezTo>
                <a:close/>
              </a:path>
            </a:pathLst>
          </a:custGeom>
          <a:solidFill>
            <a:schemeClr val="bg1"/>
          </a:solidFill>
          <a:ln>
            <a:solidFill>
              <a:schemeClr val="bg1">
                <a:lumMod val="50000"/>
              </a:schemeClr>
            </a:solidFill>
            <a:extLst>
              <a:ext uri="{C807C97D-BFC1-408E-A445-0C87EB9F89A2}">
                <ask:lineSketchStyleProps xmlns="" xmlns:ask="http://schemas.microsoft.com/office/drawing/2018/sketchyshapes" sd="3513963664">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F6C9D8DC-2282-DCD0-49FD-7FD462A48F93}"/>
              </a:ext>
            </a:extLst>
          </p:cNvPr>
          <p:cNvSpPr>
            <a:spLocks noGrp="1"/>
          </p:cNvSpPr>
          <p:nvPr>
            <p:ph type="title"/>
          </p:nvPr>
        </p:nvSpPr>
        <p:spPr>
          <a:xfrm>
            <a:off x="894303" y="575375"/>
            <a:ext cx="10671349" cy="658004"/>
          </a:xfrm>
        </p:spPr>
        <p:txBody>
          <a:bodyPr/>
          <a:lstStyle/>
          <a:p>
            <a:pPr algn="ctr"/>
            <a:r>
              <a:rPr lang="de-DE" dirty="0"/>
              <a:t>Beantworten Sie die folgenden Fragen!</a:t>
            </a:r>
          </a:p>
        </p:txBody>
      </p:sp>
      <p:sp>
        <p:nvSpPr>
          <p:cNvPr id="4" name="Inhaltsplatzhalter 2">
            <a:extLst>
              <a:ext uri="{FF2B5EF4-FFF2-40B4-BE49-F238E27FC236}">
                <a16:creationId xmlns:a16="http://schemas.microsoft.com/office/drawing/2014/main" id="{953CCB88-9AE1-29DE-5DDE-90038A775B66}"/>
              </a:ext>
            </a:extLst>
          </p:cNvPr>
          <p:cNvSpPr txBox="1">
            <a:spLocks/>
          </p:cNvSpPr>
          <p:nvPr/>
        </p:nvSpPr>
        <p:spPr>
          <a:xfrm>
            <a:off x="4568360" y="1765187"/>
            <a:ext cx="4102616" cy="4364307"/>
          </a:xfrm>
          <a:custGeom>
            <a:avLst/>
            <a:gdLst>
              <a:gd name="connsiteX0" fmla="*/ 0 w 4619502"/>
              <a:gd name="connsiteY0" fmla="*/ 0 h 2242115"/>
              <a:gd name="connsiteX1" fmla="*/ 485048 w 4619502"/>
              <a:gd name="connsiteY1" fmla="*/ 0 h 2242115"/>
              <a:gd name="connsiteX2" fmla="*/ 970095 w 4619502"/>
              <a:gd name="connsiteY2" fmla="*/ 0 h 2242115"/>
              <a:gd name="connsiteX3" fmla="*/ 1455143 w 4619502"/>
              <a:gd name="connsiteY3" fmla="*/ 0 h 2242115"/>
              <a:gd name="connsiteX4" fmla="*/ 2032581 w 4619502"/>
              <a:gd name="connsiteY4" fmla="*/ 0 h 2242115"/>
              <a:gd name="connsiteX5" fmla="*/ 2656214 w 4619502"/>
              <a:gd name="connsiteY5" fmla="*/ 0 h 2242115"/>
              <a:gd name="connsiteX6" fmla="*/ 3141261 w 4619502"/>
              <a:gd name="connsiteY6" fmla="*/ 0 h 2242115"/>
              <a:gd name="connsiteX7" fmla="*/ 3718699 w 4619502"/>
              <a:gd name="connsiteY7" fmla="*/ 0 h 2242115"/>
              <a:gd name="connsiteX8" fmla="*/ 4619502 w 4619502"/>
              <a:gd name="connsiteY8" fmla="*/ 0 h 2242115"/>
              <a:gd name="connsiteX9" fmla="*/ 4619502 w 4619502"/>
              <a:gd name="connsiteY9" fmla="*/ 493265 h 2242115"/>
              <a:gd name="connsiteX10" fmla="*/ 4619502 w 4619502"/>
              <a:gd name="connsiteY10" fmla="*/ 1031373 h 2242115"/>
              <a:gd name="connsiteX11" fmla="*/ 4619502 w 4619502"/>
              <a:gd name="connsiteY11" fmla="*/ 1614323 h 2242115"/>
              <a:gd name="connsiteX12" fmla="*/ 4619502 w 4619502"/>
              <a:gd name="connsiteY12" fmla="*/ 2242115 h 2242115"/>
              <a:gd name="connsiteX13" fmla="*/ 3995869 w 4619502"/>
              <a:gd name="connsiteY13" fmla="*/ 2242115 h 2242115"/>
              <a:gd name="connsiteX14" fmla="*/ 3372236 w 4619502"/>
              <a:gd name="connsiteY14" fmla="*/ 2242115 h 2242115"/>
              <a:gd name="connsiteX15" fmla="*/ 2933384 w 4619502"/>
              <a:gd name="connsiteY15" fmla="*/ 2242115 h 2242115"/>
              <a:gd name="connsiteX16" fmla="*/ 2494531 w 4619502"/>
              <a:gd name="connsiteY16" fmla="*/ 2242115 h 2242115"/>
              <a:gd name="connsiteX17" fmla="*/ 1870898 w 4619502"/>
              <a:gd name="connsiteY17" fmla="*/ 2242115 h 2242115"/>
              <a:gd name="connsiteX18" fmla="*/ 1247266 w 4619502"/>
              <a:gd name="connsiteY18" fmla="*/ 2242115 h 2242115"/>
              <a:gd name="connsiteX19" fmla="*/ 808413 w 4619502"/>
              <a:gd name="connsiteY19" fmla="*/ 2242115 h 2242115"/>
              <a:gd name="connsiteX20" fmla="*/ 0 w 4619502"/>
              <a:gd name="connsiteY20" fmla="*/ 2242115 h 2242115"/>
              <a:gd name="connsiteX21" fmla="*/ 0 w 4619502"/>
              <a:gd name="connsiteY21" fmla="*/ 1726429 h 2242115"/>
              <a:gd name="connsiteX22" fmla="*/ 0 w 4619502"/>
              <a:gd name="connsiteY22" fmla="*/ 1233163 h 2242115"/>
              <a:gd name="connsiteX23" fmla="*/ 0 w 4619502"/>
              <a:gd name="connsiteY23" fmla="*/ 672635 h 2242115"/>
              <a:gd name="connsiteX24" fmla="*/ 0 w 4619502"/>
              <a:gd name="connsiteY24" fmla="*/ 0 h 224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9502" h="2242115" fill="none" extrusionOk="0">
                <a:moveTo>
                  <a:pt x="0" y="0"/>
                </a:moveTo>
                <a:cubicBezTo>
                  <a:pt x="183856" y="-30534"/>
                  <a:pt x="344295" y="12489"/>
                  <a:pt x="485048" y="0"/>
                </a:cubicBezTo>
                <a:cubicBezTo>
                  <a:pt x="625801" y="-12489"/>
                  <a:pt x="802446" y="13682"/>
                  <a:pt x="970095" y="0"/>
                </a:cubicBezTo>
                <a:cubicBezTo>
                  <a:pt x="1137744" y="-13682"/>
                  <a:pt x="1222737" y="46351"/>
                  <a:pt x="1455143" y="0"/>
                </a:cubicBezTo>
                <a:cubicBezTo>
                  <a:pt x="1687549" y="-46351"/>
                  <a:pt x="1863454" y="68460"/>
                  <a:pt x="2032581" y="0"/>
                </a:cubicBezTo>
                <a:cubicBezTo>
                  <a:pt x="2201708" y="-68460"/>
                  <a:pt x="2375121" y="29900"/>
                  <a:pt x="2656214" y="0"/>
                </a:cubicBezTo>
                <a:cubicBezTo>
                  <a:pt x="2937307" y="-29900"/>
                  <a:pt x="2954878" y="6627"/>
                  <a:pt x="3141261" y="0"/>
                </a:cubicBezTo>
                <a:cubicBezTo>
                  <a:pt x="3327644" y="-6627"/>
                  <a:pt x="3521939" y="7724"/>
                  <a:pt x="3718699" y="0"/>
                </a:cubicBezTo>
                <a:cubicBezTo>
                  <a:pt x="3915459" y="-7724"/>
                  <a:pt x="4414380" y="35664"/>
                  <a:pt x="4619502" y="0"/>
                </a:cubicBezTo>
                <a:cubicBezTo>
                  <a:pt x="4672662" y="199963"/>
                  <a:pt x="4596443" y="256903"/>
                  <a:pt x="4619502" y="493265"/>
                </a:cubicBezTo>
                <a:cubicBezTo>
                  <a:pt x="4642561" y="729627"/>
                  <a:pt x="4603162" y="788129"/>
                  <a:pt x="4619502" y="1031373"/>
                </a:cubicBezTo>
                <a:cubicBezTo>
                  <a:pt x="4635842" y="1274617"/>
                  <a:pt x="4598804" y="1382004"/>
                  <a:pt x="4619502" y="1614323"/>
                </a:cubicBezTo>
                <a:cubicBezTo>
                  <a:pt x="4640200" y="1846642"/>
                  <a:pt x="4612006" y="2035794"/>
                  <a:pt x="4619502" y="2242115"/>
                </a:cubicBezTo>
                <a:cubicBezTo>
                  <a:pt x="4362623" y="2254805"/>
                  <a:pt x="4281806" y="2217083"/>
                  <a:pt x="3995869" y="2242115"/>
                </a:cubicBezTo>
                <a:cubicBezTo>
                  <a:pt x="3709932" y="2267147"/>
                  <a:pt x="3683701" y="2183659"/>
                  <a:pt x="3372236" y="2242115"/>
                </a:cubicBezTo>
                <a:cubicBezTo>
                  <a:pt x="3060771" y="2300571"/>
                  <a:pt x="3030494" y="2210668"/>
                  <a:pt x="2933384" y="2242115"/>
                </a:cubicBezTo>
                <a:cubicBezTo>
                  <a:pt x="2836274" y="2273562"/>
                  <a:pt x="2696709" y="2192716"/>
                  <a:pt x="2494531" y="2242115"/>
                </a:cubicBezTo>
                <a:cubicBezTo>
                  <a:pt x="2292353" y="2291514"/>
                  <a:pt x="2056449" y="2179727"/>
                  <a:pt x="1870898" y="2242115"/>
                </a:cubicBezTo>
                <a:cubicBezTo>
                  <a:pt x="1685347" y="2304503"/>
                  <a:pt x="1552228" y="2232505"/>
                  <a:pt x="1247266" y="2242115"/>
                </a:cubicBezTo>
                <a:cubicBezTo>
                  <a:pt x="942304" y="2251725"/>
                  <a:pt x="1010214" y="2236717"/>
                  <a:pt x="808413" y="2242115"/>
                </a:cubicBezTo>
                <a:cubicBezTo>
                  <a:pt x="606612" y="2247513"/>
                  <a:pt x="334759" y="2206420"/>
                  <a:pt x="0" y="2242115"/>
                </a:cubicBezTo>
                <a:cubicBezTo>
                  <a:pt x="-6657" y="1984555"/>
                  <a:pt x="24559" y="1903006"/>
                  <a:pt x="0" y="1726429"/>
                </a:cubicBezTo>
                <a:cubicBezTo>
                  <a:pt x="-24559" y="1549852"/>
                  <a:pt x="40523" y="1417181"/>
                  <a:pt x="0" y="1233163"/>
                </a:cubicBezTo>
                <a:cubicBezTo>
                  <a:pt x="-40523" y="1049145"/>
                  <a:pt x="59215" y="880955"/>
                  <a:pt x="0" y="672635"/>
                </a:cubicBezTo>
                <a:cubicBezTo>
                  <a:pt x="-59215" y="464315"/>
                  <a:pt x="708" y="221991"/>
                  <a:pt x="0" y="0"/>
                </a:cubicBezTo>
                <a:close/>
              </a:path>
              <a:path w="4619502" h="2242115" stroke="0" extrusionOk="0">
                <a:moveTo>
                  <a:pt x="0" y="0"/>
                </a:moveTo>
                <a:cubicBezTo>
                  <a:pt x="102020" y="-25769"/>
                  <a:pt x="334060" y="44282"/>
                  <a:pt x="438853" y="0"/>
                </a:cubicBezTo>
                <a:cubicBezTo>
                  <a:pt x="543646" y="-44282"/>
                  <a:pt x="888716" y="39826"/>
                  <a:pt x="1062485" y="0"/>
                </a:cubicBezTo>
                <a:cubicBezTo>
                  <a:pt x="1236254" y="-39826"/>
                  <a:pt x="1440911" y="8727"/>
                  <a:pt x="1732313" y="0"/>
                </a:cubicBezTo>
                <a:cubicBezTo>
                  <a:pt x="2023715" y="-8727"/>
                  <a:pt x="2052386" y="58180"/>
                  <a:pt x="2309751" y="0"/>
                </a:cubicBezTo>
                <a:cubicBezTo>
                  <a:pt x="2567116" y="-58180"/>
                  <a:pt x="2747593" y="59890"/>
                  <a:pt x="2979579" y="0"/>
                </a:cubicBezTo>
                <a:cubicBezTo>
                  <a:pt x="3211565" y="-59890"/>
                  <a:pt x="3271944" y="38894"/>
                  <a:pt x="3464627" y="0"/>
                </a:cubicBezTo>
                <a:cubicBezTo>
                  <a:pt x="3657310" y="-38894"/>
                  <a:pt x="3887784" y="57627"/>
                  <a:pt x="4088259" y="0"/>
                </a:cubicBezTo>
                <a:cubicBezTo>
                  <a:pt x="4288734" y="-57627"/>
                  <a:pt x="4457738" y="24199"/>
                  <a:pt x="4619502" y="0"/>
                </a:cubicBezTo>
                <a:cubicBezTo>
                  <a:pt x="4638877" y="145443"/>
                  <a:pt x="4581840" y="383938"/>
                  <a:pt x="4619502" y="560529"/>
                </a:cubicBezTo>
                <a:cubicBezTo>
                  <a:pt x="4657164" y="737120"/>
                  <a:pt x="4616940" y="927321"/>
                  <a:pt x="4619502" y="1121058"/>
                </a:cubicBezTo>
                <a:cubicBezTo>
                  <a:pt x="4622064" y="1314795"/>
                  <a:pt x="4602311" y="1407077"/>
                  <a:pt x="4619502" y="1681586"/>
                </a:cubicBezTo>
                <a:cubicBezTo>
                  <a:pt x="4636693" y="1956095"/>
                  <a:pt x="4559126" y="2075387"/>
                  <a:pt x="4619502" y="2242115"/>
                </a:cubicBezTo>
                <a:cubicBezTo>
                  <a:pt x="4475793" y="2279676"/>
                  <a:pt x="4269770" y="2203461"/>
                  <a:pt x="4088259" y="2242115"/>
                </a:cubicBezTo>
                <a:cubicBezTo>
                  <a:pt x="3906748" y="2280769"/>
                  <a:pt x="3608960" y="2207037"/>
                  <a:pt x="3464627" y="2242115"/>
                </a:cubicBezTo>
                <a:cubicBezTo>
                  <a:pt x="3320294" y="2277193"/>
                  <a:pt x="3009091" y="2189218"/>
                  <a:pt x="2840994" y="2242115"/>
                </a:cubicBezTo>
                <a:cubicBezTo>
                  <a:pt x="2672897" y="2295012"/>
                  <a:pt x="2611440" y="2224165"/>
                  <a:pt x="2402141" y="2242115"/>
                </a:cubicBezTo>
                <a:cubicBezTo>
                  <a:pt x="2192842" y="2260065"/>
                  <a:pt x="2030879" y="2240323"/>
                  <a:pt x="1870898" y="2242115"/>
                </a:cubicBezTo>
                <a:cubicBezTo>
                  <a:pt x="1710917" y="2243907"/>
                  <a:pt x="1564724" y="2195041"/>
                  <a:pt x="1432046" y="2242115"/>
                </a:cubicBezTo>
                <a:cubicBezTo>
                  <a:pt x="1299368" y="2289189"/>
                  <a:pt x="993848" y="2241053"/>
                  <a:pt x="854608" y="2242115"/>
                </a:cubicBezTo>
                <a:cubicBezTo>
                  <a:pt x="715368" y="2243177"/>
                  <a:pt x="201497" y="2153553"/>
                  <a:pt x="0" y="2242115"/>
                </a:cubicBezTo>
                <a:cubicBezTo>
                  <a:pt x="-30788" y="1953577"/>
                  <a:pt x="7976" y="1789324"/>
                  <a:pt x="0" y="1659165"/>
                </a:cubicBezTo>
                <a:cubicBezTo>
                  <a:pt x="-7976" y="1529006"/>
                  <a:pt x="10611" y="1310321"/>
                  <a:pt x="0" y="1165900"/>
                </a:cubicBezTo>
                <a:cubicBezTo>
                  <a:pt x="-10611" y="1021479"/>
                  <a:pt x="3591" y="880636"/>
                  <a:pt x="0" y="650213"/>
                </a:cubicBezTo>
                <a:cubicBezTo>
                  <a:pt x="-3591" y="419790"/>
                  <a:pt x="77757" y="171126"/>
                  <a:pt x="0" y="0"/>
                </a:cubicBezTo>
                <a:close/>
              </a:path>
            </a:pathLst>
          </a:custGeom>
          <a:solidFill>
            <a:schemeClr val="bg1"/>
          </a:solidFill>
          <a:ln>
            <a:solidFill>
              <a:schemeClr val="bg1">
                <a:lumMod val="50000"/>
              </a:schemeClr>
            </a:solidFill>
            <a:extLst>
              <a:ext uri="{C807C97D-BFC1-408E-A445-0C87EB9F89A2}">
                <ask:lineSketchStyleProps xmlns="" xmlns:ask="http://schemas.microsoft.com/office/drawing/2018/sketchyshapes" sd="3513963664">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2400" dirty="0">
              <a:latin typeface="Arial" panose="020B0604020202020204" pitchFamily="34" charset="0"/>
              <a:cs typeface="Arial" panose="020B0604020202020204" pitchFamily="34" charset="0"/>
            </a:endParaRPr>
          </a:p>
        </p:txBody>
      </p:sp>
      <p:sp>
        <p:nvSpPr>
          <p:cNvPr id="14" name="Inhaltsplatzhalter 2">
            <a:extLst>
              <a:ext uri="{FF2B5EF4-FFF2-40B4-BE49-F238E27FC236}">
                <a16:creationId xmlns:a16="http://schemas.microsoft.com/office/drawing/2014/main" id="{9EC1B78D-F308-F8FE-A99B-6D91875E66E8}"/>
              </a:ext>
            </a:extLst>
          </p:cNvPr>
          <p:cNvSpPr txBox="1">
            <a:spLocks/>
          </p:cNvSpPr>
          <p:nvPr/>
        </p:nvSpPr>
        <p:spPr>
          <a:xfrm>
            <a:off x="1248025" y="1723512"/>
            <a:ext cx="3470323" cy="3571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2400" dirty="0"/>
          </a:p>
        </p:txBody>
      </p:sp>
      <p:sp>
        <p:nvSpPr>
          <p:cNvPr id="16" name="Inhaltsplatzhalter 2">
            <a:extLst>
              <a:ext uri="{FF2B5EF4-FFF2-40B4-BE49-F238E27FC236}">
                <a16:creationId xmlns:a16="http://schemas.microsoft.com/office/drawing/2014/main" id="{34E91258-159A-5634-1288-90C0EF2C575F}"/>
              </a:ext>
            </a:extLst>
          </p:cNvPr>
          <p:cNvSpPr txBox="1">
            <a:spLocks/>
          </p:cNvSpPr>
          <p:nvPr/>
        </p:nvSpPr>
        <p:spPr>
          <a:xfrm>
            <a:off x="9061680" y="1917104"/>
            <a:ext cx="2422986" cy="8558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400" b="1" dirty="0"/>
              <a:t>Teilen Sie Ihre Gedanken mit allen!</a:t>
            </a:r>
          </a:p>
        </p:txBody>
      </p:sp>
      <p:sp>
        <p:nvSpPr>
          <p:cNvPr id="17" name="Rechteck 16">
            <a:extLst>
              <a:ext uri="{FF2B5EF4-FFF2-40B4-BE49-F238E27FC236}">
                <a16:creationId xmlns:a16="http://schemas.microsoft.com/office/drawing/2014/main" id="{D169346D-4FC6-40D7-A020-F463ECFBFE86}"/>
              </a:ext>
            </a:extLst>
          </p:cNvPr>
          <p:cNvSpPr/>
          <p:nvPr/>
        </p:nvSpPr>
        <p:spPr>
          <a:xfrm>
            <a:off x="4631769" y="1861780"/>
            <a:ext cx="3975798" cy="4093428"/>
          </a:xfrm>
          <a:prstGeom prst="rect">
            <a:avLst/>
          </a:prstGeom>
        </p:spPr>
        <p:txBody>
          <a:bodyPr wrap="square">
            <a:spAutoFit/>
          </a:bodyPr>
          <a:lstStyle/>
          <a:p>
            <a:pPr algn="ctr"/>
            <a:r>
              <a:rPr lang="de-DE" sz="2400" b="1" dirty="0">
                <a:latin typeface="Arial" panose="020B0604020202020204" pitchFamily="34" charset="0"/>
                <a:cs typeface="Arial" panose="020B0604020202020204" pitchFamily="34" charset="0"/>
              </a:rPr>
              <a:t>Tauschen Sie sich mit der Person neben Ihnen darüber aus!</a:t>
            </a:r>
          </a:p>
          <a:p>
            <a:pPr algn="ctr"/>
            <a:endParaRPr lang="de-DE" sz="2000" dirty="0">
              <a:latin typeface="Arial" panose="020B0604020202020204" pitchFamily="34" charset="0"/>
              <a:cs typeface="Arial" panose="020B0604020202020204" pitchFamily="34" charset="0"/>
            </a:endParaRPr>
          </a:p>
          <a:p>
            <a:pPr algn="ctr"/>
            <a:r>
              <a:rPr lang="de-DE" sz="2400" dirty="0">
                <a:latin typeface="Arial" panose="020B0604020202020204" pitchFamily="34" charset="0"/>
                <a:cs typeface="Arial" panose="020B0604020202020204" pitchFamily="34" charset="0"/>
              </a:rPr>
              <a:t>Welche Schwierigkeiten ergeben sich für die Personen, die die Szene nicht erlebt haben, sondern auf Ihren Text angewiesen sind, um sich darüber zu informieren?</a:t>
            </a:r>
          </a:p>
        </p:txBody>
      </p:sp>
      <p:sp>
        <p:nvSpPr>
          <p:cNvPr id="19" name="Rechteck 18">
            <a:extLst>
              <a:ext uri="{FF2B5EF4-FFF2-40B4-BE49-F238E27FC236}">
                <a16:creationId xmlns:a16="http://schemas.microsoft.com/office/drawing/2014/main" id="{6EE2ED19-FEDB-4B83-BD36-59FD58316D2A}"/>
              </a:ext>
            </a:extLst>
          </p:cNvPr>
          <p:cNvSpPr/>
          <p:nvPr/>
        </p:nvSpPr>
        <p:spPr>
          <a:xfrm>
            <a:off x="9254531" y="3254013"/>
            <a:ext cx="1734001" cy="830997"/>
          </a:xfrm>
          <a:prstGeom prst="rect">
            <a:avLst/>
          </a:prstGeom>
        </p:spPr>
        <p:txBody>
          <a:bodyPr wrap="none">
            <a:spAutoFit/>
          </a:bodyPr>
          <a:lstStyle/>
          <a:p>
            <a:r>
              <a:rPr lang="de-DE" sz="2400" dirty="0">
                <a:latin typeface="Arial" panose="020B0604020202020204" pitchFamily="34" charset="0"/>
                <a:cs typeface="Arial" panose="020B0604020202020204" pitchFamily="34" charset="0"/>
              </a:rPr>
              <a:t>Wem nützt </a:t>
            </a:r>
          </a:p>
          <a:p>
            <a:r>
              <a:rPr lang="de-DE" sz="2400" dirty="0">
                <a:latin typeface="Arial" panose="020B0604020202020204" pitchFamily="34" charset="0"/>
                <a:cs typeface="Arial" panose="020B0604020202020204" pitchFamily="34" charset="0"/>
              </a:rPr>
              <a:t>Zensur?</a:t>
            </a:r>
            <a:endParaRPr lang="de-DE" sz="2400" dirty="0"/>
          </a:p>
        </p:txBody>
      </p:sp>
      <p:sp>
        <p:nvSpPr>
          <p:cNvPr id="20" name="Rechteck 19">
            <a:extLst>
              <a:ext uri="{FF2B5EF4-FFF2-40B4-BE49-F238E27FC236}">
                <a16:creationId xmlns:a16="http://schemas.microsoft.com/office/drawing/2014/main" id="{B75553EB-5FE0-4B08-BF4A-D334C8F38C19}"/>
              </a:ext>
            </a:extLst>
          </p:cNvPr>
          <p:cNvSpPr/>
          <p:nvPr/>
        </p:nvSpPr>
        <p:spPr>
          <a:xfrm>
            <a:off x="1145360" y="1917104"/>
            <a:ext cx="2611517" cy="3046988"/>
          </a:xfrm>
          <a:prstGeom prst="rect">
            <a:avLst/>
          </a:prstGeom>
        </p:spPr>
        <p:txBody>
          <a:bodyPr wrap="square">
            <a:spAutoFit/>
          </a:bodyPr>
          <a:lstStyle/>
          <a:p>
            <a:r>
              <a:rPr lang="de-DE" sz="2400" b="1" dirty="0">
                <a:latin typeface="Arial" panose="020B0604020202020204" pitchFamily="34" charset="0"/>
                <a:cs typeface="Arial" panose="020B0604020202020204" pitchFamily="34" charset="0"/>
              </a:rPr>
              <a:t>Überlegen Sie für sich:</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Wie ist es Ihnen in der Rolle der Journalistin/des Journalisten ergangen?</a:t>
            </a:r>
          </a:p>
        </p:txBody>
      </p:sp>
    </p:spTree>
    <p:extLst>
      <p:ext uri="{BB962C8B-B14F-4D97-AF65-F5344CB8AC3E}">
        <p14:creationId xmlns:p14="http://schemas.microsoft.com/office/powerpoint/2010/main" val="406980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E99A8DF-E3E0-4C61-B647-2743DB973EC5}"/>
              </a:ext>
            </a:extLst>
          </p:cNvPr>
          <p:cNvSpPr/>
          <p:nvPr/>
        </p:nvSpPr>
        <p:spPr>
          <a:xfrm>
            <a:off x="1014883" y="1218056"/>
            <a:ext cx="9957917" cy="5034225"/>
          </a:xfrm>
          <a:prstGeom prst="rect">
            <a:avLst/>
          </a:prstGeom>
          <a:solidFill>
            <a:srgbClr val="6624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9900" dirty="0">
                <a:latin typeface="Arial" panose="020B0604020202020204" pitchFamily="34" charset="0"/>
                <a:cs typeface="Arial" panose="020B0604020202020204" pitchFamily="34" charset="0"/>
              </a:rPr>
              <a:t>§</a:t>
            </a:r>
          </a:p>
        </p:txBody>
      </p:sp>
      <p:sp>
        <p:nvSpPr>
          <p:cNvPr id="3" name="Inhaltsplatzhalter 2">
            <a:extLst>
              <a:ext uri="{FF2B5EF4-FFF2-40B4-BE49-F238E27FC236}">
                <a16:creationId xmlns:a16="http://schemas.microsoft.com/office/drawing/2014/main" id="{8E30D397-36E0-BF76-85AE-E271BA60FE22}"/>
              </a:ext>
            </a:extLst>
          </p:cNvPr>
          <p:cNvSpPr>
            <a:spLocks noGrp="1"/>
          </p:cNvSpPr>
          <p:nvPr>
            <p:ph idx="1"/>
          </p:nvPr>
        </p:nvSpPr>
        <p:spPr>
          <a:xfrm>
            <a:off x="7415684" y="1684532"/>
            <a:ext cx="2978186" cy="2304664"/>
          </a:xfrm>
          <a:ln>
            <a:noFill/>
            <a:extLst>
              <a:ext uri="{C807C97D-BFC1-408E-A445-0C87EB9F89A2}">
                <ask:lineSketchStyleProps xmlns="" xmlns:ask="http://schemas.microsoft.com/office/drawing/2018/sketchyshapes">
                  <ask:type>
                    <ask:lineSketchScribble/>
                  </ask:type>
                </ask:lineSketchStyleProps>
              </a:ext>
            </a:extLst>
          </a:ln>
        </p:spPr>
        <p:txBody>
          <a:bodyPr vert="horz" lIns="91440" tIns="45720" rIns="91440" bIns="45720" rtlCol="0" anchor="ctr">
            <a:normAutofit/>
          </a:bodyPr>
          <a:lstStyle/>
          <a:p>
            <a:pPr marL="0" indent="0" algn="ctr">
              <a:lnSpc>
                <a:spcPct val="120000"/>
              </a:lnSpc>
              <a:spcBef>
                <a:spcPts val="0"/>
              </a:spcBef>
              <a:buNone/>
            </a:pPr>
            <a:r>
              <a:rPr lang="de-DE" sz="2400" dirty="0">
                <a:solidFill>
                  <a:schemeClr val="bg1"/>
                </a:solidFill>
              </a:rPr>
              <a:t>Auf welches Recht können Sie sich in dieser Situation berufen?</a:t>
            </a:r>
          </a:p>
        </p:txBody>
      </p:sp>
      <p:sp>
        <p:nvSpPr>
          <p:cNvPr id="2" name="Inhaltsplatzhalter 2">
            <a:extLst>
              <a:ext uri="{FF2B5EF4-FFF2-40B4-BE49-F238E27FC236}">
                <a16:creationId xmlns:a16="http://schemas.microsoft.com/office/drawing/2014/main" id="{7DC90560-05CA-BACF-515E-64BB2EE4B1A3}"/>
              </a:ext>
            </a:extLst>
          </p:cNvPr>
          <p:cNvSpPr txBox="1">
            <a:spLocks/>
          </p:cNvSpPr>
          <p:nvPr/>
        </p:nvSpPr>
        <p:spPr>
          <a:xfrm>
            <a:off x="2604620" y="605719"/>
            <a:ext cx="7514071" cy="1144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3200" dirty="0">
                <a:latin typeface="Arial" panose="020B0604020202020204" pitchFamily="34" charset="0"/>
                <a:cs typeface="Arial" panose="020B0604020202020204" pitchFamily="34" charset="0"/>
              </a:rPr>
              <a:t>… was kann man dagegen tun?</a:t>
            </a:r>
          </a:p>
        </p:txBody>
      </p:sp>
    </p:spTree>
    <p:extLst>
      <p:ext uri="{BB962C8B-B14F-4D97-AF65-F5344CB8AC3E}">
        <p14:creationId xmlns:p14="http://schemas.microsoft.com/office/powerpoint/2010/main" val="266246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78D74F-1546-425C-BD8B-FF47DFAFA029}"/>
              </a:ext>
            </a:extLst>
          </p:cNvPr>
          <p:cNvSpPr txBox="1"/>
          <p:nvPr/>
        </p:nvSpPr>
        <p:spPr>
          <a:xfrm>
            <a:off x="997787" y="1902042"/>
            <a:ext cx="10196423" cy="4132670"/>
          </a:xfrm>
          <a:prstGeom prst="rect">
            <a:avLst/>
          </a:prstGeom>
          <a:noFill/>
        </p:spPr>
        <p:txBody>
          <a:bodyPr wrap="square" rtlCol="0">
            <a:spAutoFit/>
          </a:bodyPr>
          <a:lstStyle/>
          <a:p>
            <a:pPr marL="457200" indent="-457200">
              <a:lnSpc>
                <a:spcPct val="150000"/>
              </a:lnSpc>
              <a:buAutoNum type="arabicParenBoth"/>
            </a:pPr>
            <a:r>
              <a:rPr lang="de-DE" sz="2400" dirty="0">
                <a:latin typeface="Arial" panose="020B0604020202020204" pitchFamily="34" charset="0"/>
                <a:cs typeface="Arial" panose="020B0604020202020204" pitchFamily="34" charset="0"/>
              </a:rPr>
              <a:t>Die Presse hat die Aufgabe, im Dienst des demokratischen Gedankens über Vorgänge, Zustände und Einrichtungen und Persönlichkeiten des öffentlichen Lebens wahrheitsgemäß zu berichten.</a:t>
            </a:r>
          </a:p>
          <a:p>
            <a:pPr marL="457200" indent="-457200">
              <a:lnSpc>
                <a:spcPct val="150000"/>
              </a:lnSpc>
              <a:buAutoNum type="arabicParenBoth"/>
            </a:pPr>
            <a:endParaRPr lang="de-DE" sz="1000" dirty="0">
              <a:latin typeface="Arial" panose="020B0604020202020204" pitchFamily="34" charset="0"/>
              <a:cs typeface="Arial" panose="020B0604020202020204" pitchFamily="34" charset="0"/>
            </a:endParaRPr>
          </a:p>
          <a:p>
            <a:pPr marL="457200" indent="-457200">
              <a:lnSpc>
                <a:spcPct val="150000"/>
              </a:lnSpc>
              <a:buAutoNum type="arabicParenBoth"/>
            </a:pPr>
            <a:r>
              <a:rPr lang="de-DE" sz="2400" dirty="0">
                <a:latin typeface="Arial" panose="020B0604020202020204" pitchFamily="34" charset="0"/>
                <a:cs typeface="Arial" panose="020B0604020202020204" pitchFamily="34" charset="0"/>
              </a:rPr>
              <a:t>Vorzensur ist verboten. Gegen polizeiliche Verfügungen, welche die Pressefreiheit berühren, kann gerichtliche Entscheidung verlangt werden. </a:t>
            </a:r>
          </a:p>
        </p:txBody>
      </p:sp>
      <p:sp>
        <p:nvSpPr>
          <p:cNvPr id="5" name="Titel 1">
            <a:extLst>
              <a:ext uri="{FF2B5EF4-FFF2-40B4-BE49-F238E27FC236}">
                <a16:creationId xmlns:a16="http://schemas.microsoft.com/office/drawing/2014/main" id="{2AAB1D1A-4122-4B22-B82B-E19CBFC348BE}"/>
              </a:ext>
            </a:extLst>
          </p:cNvPr>
          <p:cNvSpPr>
            <a:spLocks noGrp="1"/>
          </p:cNvSpPr>
          <p:nvPr>
            <p:ph type="title"/>
          </p:nvPr>
        </p:nvSpPr>
        <p:spPr>
          <a:xfrm>
            <a:off x="778002" y="740293"/>
            <a:ext cx="10416208" cy="689921"/>
          </a:xfrm>
          <a:solidFill>
            <a:srgbClr val="652383"/>
          </a:solidFill>
        </p:spPr>
        <p:txBody>
          <a:bodyPr>
            <a:noAutofit/>
          </a:bodyPr>
          <a:lstStyle/>
          <a:p>
            <a:pPr algn="ctr">
              <a:spcBef>
                <a:spcPts val="600"/>
              </a:spcBef>
            </a:pPr>
            <a:r>
              <a:rPr lang="de-DE" sz="4000" dirty="0">
                <a:solidFill>
                  <a:schemeClr val="bg1"/>
                </a:solidFill>
              </a:rPr>
              <a:t>Art. 111 BV</a:t>
            </a:r>
          </a:p>
        </p:txBody>
      </p:sp>
    </p:spTree>
    <p:extLst>
      <p:ext uri="{BB962C8B-B14F-4D97-AF65-F5344CB8AC3E}">
        <p14:creationId xmlns:p14="http://schemas.microsoft.com/office/powerpoint/2010/main" val="189803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078D74F-1546-425C-BD8B-FF47DFAFA029}"/>
              </a:ext>
            </a:extLst>
          </p:cNvPr>
          <p:cNvSpPr txBox="1"/>
          <p:nvPr/>
        </p:nvSpPr>
        <p:spPr>
          <a:xfrm>
            <a:off x="997787" y="2071375"/>
            <a:ext cx="10196423" cy="2793842"/>
          </a:xfrm>
          <a:prstGeom prst="rect">
            <a:avLst/>
          </a:prstGeom>
          <a:noFill/>
        </p:spPr>
        <p:txBody>
          <a:bodyPr wrap="square" rtlCol="0">
            <a:spAutoFit/>
          </a:bodyPr>
          <a:lstStyle/>
          <a:p>
            <a:pPr marL="457200" indent="-457200">
              <a:lnSpc>
                <a:spcPct val="150000"/>
              </a:lnSpc>
              <a:buFont typeface="+mj-lt"/>
              <a:buAutoNum type="arabicParenBoth"/>
            </a:pPr>
            <a:r>
              <a:rPr lang="de-DE" sz="2400" dirty="0">
                <a:latin typeface="Arial" panose="020B0604020202020204" pitchFamily="34" charset="0"/>
                <a:cs typeface="Arial" panose="020B0604020202020204" pitchFamily="34" charset="0"/>
              </a:rPr>
              <a:t>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p:txBody>
      </p:sp>
      <p:sp>
        <p:nvSpPr>
          <p:cNvPr id="5" name="Titel 1">
            <a:extLst>
              <a:ext uri="{FF2B5EF4-FFF2-40B4-BE49-F238E27FC236}">
                <a16:creationId xmlns:a16="http://schemas.microsoft.com/office/drawing/2014/main" id="{2AAB1D1A-4122-4B22-B82B-E19CBFC348BE}"/>
              </a:ext>
            </a:extLst>
          </p:cNvPr>
          <p:cNvSpPr>
            <a:spLocks noGrp="1"/>
          </p:cNvSpPr>
          <p:nvPr>
            <p:ph type="title"/>
          </p:nvPr>
        </p:nvSpPr>
        <p:spPr>
          <a:xfrm>
            <a:off x="778002" y="740293"/>
            <a:ext cx="10416208" cy="689921"/>
          </a:xfrm>
          <a:solidFill>
            <a:srgbClr val="652383"/>
          </a:solidFill>
        </p:spPr>
        <p:txBody>
          <a:bodyPr>
            <a:noAutofit/>
          </a:bodyPr>
          <a:lstStyle/>
          <a:p>
            <a:pPr algn="ctr">
              <a:spcBef>
                <a:spcPts val="600"/>
              </a:spcBef>
            </a:pPr>
            <a:r>
              <a:rPr lang="de-DE" sz="4000" dirty="0">
                <a:solidFill>
                  <a:schemeClr val="bg1"/>
                </a:solidFill>
              </a:rPr>
              <a:t>Art. 5 GG</a:t>
            </a:r>
          </a:p>
        </p:txBody>
      </p:sp>
    </p:spTree>
    <p:extLst>
      <p:ext uri="{BB962C8B-B14F-4D97-AF65-F5344CB8AC3E}">
        <p14:creationId xmlns:p14="http://schemas.microsoft.com/office/powerpoint/2010/main" val="9495742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Breitbild</PresentationFormat>
  <Paragraphs>50</Paragraphs>
  <Slides>11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Aptos</vt:lpstr>
      <vt:lpstr>Arial</vt:lpstr>
      <vt:lpstr>Calibri</vt:lpstr>
      <vt:lpstr>Webdings</vt:lpstr>
      <vt:lpstr>Office</vt:lpstr>
      <vt:lpstr>PowerPoint-Präsentation</vt:lpstr>
      <vt:lpstr>PowerPoint-Präsentation</vt:lpstr>
      <vt:lpstr>PowerPoint-Präsentation</vt:lpstr>
      <vt:lpstr>PowerPoint-Präsentation</vt:lpstr>
      <vt:lpstr>PowerPoint-Präsentation</vt:lpstr>
      <vt:lpstr>Beantworten Sie die folgenden Fragen!</vt:lpstr>
      <vt:lpstr>PowerPoint-Präsentation</vt:lpstr>
      <vt:lpstr>Art. 111 BV</vt:lpstr>
      <vt:lpstr>Art. 5 GG</vt:lpstr>
      <vt:lpstr>Videoquelle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17</cp:revision>
  <dcterms:created xsi:type="dcterms:W3CDTF">2024-06-12T15:52:19Z</dcterms:created>
  <dcterms:modified xsi:type="dcterms:W3CDTF">2025-04-11T08:19:46Z</dcterms:modified>
</cp:coreProperties>
</file>