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301" r:id="rId3"/>
    <p:sldId id="298" r:id="rId4"/>
    <p:sldId id="258" r:id="rId5"/>
    <p:sldId id="299" r:id="rId6"/>
    <p:sldId id="300" r:id="rId7"/>
    <p:sldId id="297" r:id="rId8"/>
    <p:sldId id="274" r:id="rId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3B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959" autoAdjust="0"/>
  </p:normalViewPr>
  <p:slideViewPr>
    <p:cSldViewPr snapToGrid="0">
      <p:cViewPr varScale="1">
        <p:scale>
          <a:sx n="84" d="100"/>
          <a:sy n="84" d="100"/>
        </p:scale>
        <p:origin x="149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F6118-E177-46A9-A0BF-E7688A84B6AB}" type="datetimeFigureOut">
              <a:rPr lang="de-DE" smtClean="0"/>
              <a:t>30.01.2025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36E1C-B30D-4D47-9A02-55AD4F714B85}" type="slidenum">
              <a:rPr lang="de-DE" smtClean="0"/>
              <a:t>‹Nr.›</a:t>
            </a:fld>
            <a:endParaRPr lang="de-DE"/>
          </a:p>
        </p:txBody>
      </p:sp>
    </p:spTree>
    <p:extLst>
      <p:ext uri="{BB962C8B-B14F-4D97-AF65-F5344CB8AC3E}">
        <p14:creationId xmlns:p14="http://schemas.microsoft.com/office/powerpoint/2010/main" val="473908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Alicia von Schenk, Juniorprofessorin für Applied </a:t>
            </a:r>
            <a:r>
              <a:rPr lang="de-DE" dirty="0" err="1"/>
              <a:t>Microeconomics</a:t>
            </a:r>
            <a:r>
              <a:rPr lang="de-DE" dirty="0"/>
              <a:t>, </a:t>
            </a:r>
            <a:r>
              <a:rPr lang="de-DE" dirty="0" err="1"/>
              <a:t>esp</a:t>
            </a:r>
            <a:r>
              <a:rPr lang="de-DE" dirty="0"/>
              <a:t>. Human-</a:t>
            </a:r>
            <a:r>
              <a:rPr lang="de-DE" dirty="0" err="1"/>
              <a:t>Machine</a:t>
            </a:r>
            <a:r>
              <a:rPr lang="de-DE" dirty="0"/>
              <a:t> </a:t>
            </a:r>
            <a:r>
              <a:rPr lang="de-DE" dirty="0" err="1"/>
              <a:t>Interactionan</a:t>
            </a:r>
            <a:r>
              <a:rPr lang="de-DE" dirty="0"/>
              <a:t> an der Universität Würzburg</a:t>
            </a:r>
          </a:p>
          <a:p>
            <a:endParaRPr lang="de-DE" dirty="0"/>
          </a:p>
          <a:p>
            <a:r>
              <a:rPr lang="de-DE" dirty="0"/>
              <a:t>Sie ist die jüngste Juniorprofessorin Deutschlands. Mit 15 hat sie ihr Abitur als Jahrgangsbeste abgelegt, studierte u. a. Mathematik und Wirtschaftswissenschaften. 2021 hat sie mit 25 Jahren ihre Promotion in Volkswirtschaft abgeschlossen. Seit 2022 ist sie Juniorprofessorin an der Fakultät für Wirtschaftswissenschaften der Universität Würzburg.</a:t>
            </a:r>
          </a:p>
          <a:p>
            <a:endParaRPr lang="de-DE" dirty="0"/>
          </a:p>
        </p:txBody>
      </p:sp>
      <p:sp>
        <p:nvSpPr>
          <p:cNvPr id="4" name="Foliennummernplatzhalter 3"/>
          <p:cNvSpPr>
            <a:spLocks noGrp="1"/>
          </p:cNvSpPr>
          <p:nvPr>
            <p:ph type="sldNum" sz="quarter" idx="5"/>
          </p:nvPr>
        </p:nvSpPr>
        <p:spPr/>
        <p:txBody>
          <a:bodyPr/>
          <a:lstStyle/>
          <a:p>
            <a:fld id="{80236E1C-B30D-4D47-9A02-55AD4F714B85}" type="slidenum">
              <a:rPr lang="de-DE" smtClean="0"/>
              <a:t>2</a:t>
            </a:fld>
            <a:endParaRPr lang="de-DE"/>
          </a:p>
        </p:txBody>
      </p:sp>
    </p:spTree>
    <p:extLst>
      <p:ext uri="{BB962C8B-B14F-4D97-AF65-F5344CB8AC3E}">
        <p14:creationId xmlns:p14="http://schemas.microsoft.com/office/powerpoint/2010/main" val="879949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0236E1C-B30D-4D47-9A02-55AD4F714B85}" type="slidenum">
              <a:rPr lang="de-DE" smtClean="0"/>
              <a:t>3</a:t>
            </a:fld>
            <a:endParaRPr lang="de-DE"/>
          </a:p>
        </p:txBody>
      </p:sp>
    </p:spTree>
    <p:extLst>
      <p:ext uri="{BB962C8B-B14F-4D97-AF65-F5344CB8AC3E}">
        <p14:creationId xmlns:p14="http://schemas.microsoft.com/office/powerpoint/2010/main" val="823409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0236E1C-B30D-4D47-9A02-55AD4F714B85}" type="slidenum">
              <a:rPr lang="de-DE" smtClean="0"/>
              <a:t>6</a:t>
            </a:fld>
            <a:endParaRPr lang="de-DE"/>
          </a:p>
        </p:txBody>
      </p:sp>
    </p:spTree>
    <p:extLst>
      <p:ext uri="{BB962C8B-B14F-4D97-AF65-F5344CB8AC3E}">
        <p14:creationId xmlns:p14="http://schemas.microsoft.com/office/powerpoint/2010/main" val="190368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382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9AFAA-9BBE-47EE-BC62-46FF2FF09C68}"/>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5B652B30-99BE-477D-859B-7E833BDECF82}"/>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13A791FF-ABFC-42B0-890B-000BBA4C8B97}"/>
              </a:ext>
            </a:extLst>
          </p:cNvPr>
          <p:cNvSpPr>
            <a:spLocks noGrp="1"/>
          </p:cNvSpPr>
          <p:nvPr>
            <p:ph type="dt" sz="half" idx="10"/>
          </p:nvPr>
        </p:nvSpPr>
        <p:spPr>
          <a:xfrm>
            <a:off x="838200" y="6356350"/>
            <a:ext cx="2743200" cy="365125"/>
          </a:xfrm>
          <a:prstGeom prst="rect">
            <a:avLst/>
          </a:prstGeom>
        </p:spPr>
        <p:txBody>
          <a:bodyPr/>
          <a:lstStyle/>
          <a:p>
            <a:fld id="{645091C5-ED85-481D-827A-0F8B76C05C06}" type="datetimeFigureOut">
              <a:rPr lang="de-DE" smtClean="0"/>
              <a:t>30.01.2025</a:t>
            </a:fld>
            <a:endParaRPr lang="de-DE"/>
          </a:p>
        </p:txBody>
      </p:sp>
      <p:sp>
        <p:nvSpPr>
          <p:cNvPr id="5" name="Fußzeilenplatzhalter 4">
            <a:extLst>
              <a:ext uri="{FF2B5EF4-FFF2-40B4-BE49-F238E27FC236}">
                <a16:creationId xmlns:a16="http://schemas.microsoft.com/office/drawing/2014/main" id="{662929F7-1BA9-4B28-B4CA-BB1F70B8723A}"/>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B0E23B97-D320-4598-B2FE-753F17C89D4B}"/>
              </a:ext>
            </a:extLst>
          </p:cNvPr>
          <p:cNvSpPr>
            <a:spLocks noGrp="1"/>
          </p:cNvSpPr>
          <p:nvPr>
            <p:ph type="sldNum" sz="quarter" idx="12"/>
          </p:nvPr>
        </p:nvSpPr>
        <p:spPr>
          <a:xfrm>
            <a:off x="8610600" y="6356350"/>
            <a:ext cx="2743200" cy="365125"/>
          </a:xfrm>
          <a:prstGeom prst="rect">
            <a:avLst/>
          </a:prstGeom>
        </p:spPr>
        <p:txBody>
          <a:bodyPr/>
          <a:lstStyle/>
          <a:p>
            <a:fld id="{63EE1BBA-F88F-4D44-8D8D-8BC0C6D210A6}" type="slidenum">
              <a:rPr lang="de-DE" smtClean="0"/>
              <a:t>‹Nr.›</a:t>
            </a:fld>
            <a:endParaRPr lang="de-DE"/>
          </a:p>
        </p:txBody>
      </p:sp>
    </p:spTree>
    <p:extLst>
      <p:ext uri="{BB962C8B-B14F-4D97-AF65-F5344CB8AC3E}">
        <p14:creationId xmlns:p14="http://schemas.microsoft.com/office/powerpoint/2010/main" val="360854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575306-EFD4-4D54-AF33-1632B8273DE8}"/>
              </a:ext>
            </a:extLst>
          </p:cNvPr>
          <p:cNvSpPr>
            <a:spLocks noGrp="1"/>
          </p:cNvSpPr>
          <p:nvPr>
            <p:ph type="title"/>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de-DE" dirty="0"/>
              <a:t>Mastertitelformat bearbeiten</a:t>
            </a:r>
          </a:p>
        </p:txBody>
      </p:sp>
      <p:sp>
        <p:nvSpPr>
          <p:cNvPr id="3" name="Textplatzhalter 2">
            <a:extLst>
              <a:ext uri="{FF2B5EF4-FFF2-40B4-BE49-F238E27FC236}">
                <a16:creationId xmlns:a16="http://schemas.microsoft.com/office/drawing/2014/main" id="{BD5D1008-A0C8-4790-972A-2B2A6ECDF5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Tree>
    <p:extLst>
      <p:ext uri="{BB962C8B-B14F-4D97-AF65-F5344CB8AC3E}">
        <p14:creationId xmlns:p14="http://schemas.microsoft.com/office/powerpoint/2010/main" val="736914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934D2-AAFC-4114-9CDC-3828731EE364}"/>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262A0235-45BC-440E-AAF4-723CC0A54215}"/>
              </a:ext>
            </a:extLst>
          </p:cNvPr>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6736CD9D-B741-44C8-8E35-1BC3D57C3182}"/>
              </a:ext>
            </a:extLst>
          </p:cNvPr>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333335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427AC-9839-4219-9A0F-73207DE99C76}"/>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Tree>
    <p:extLst>
      <p:ext uri="{BB962C8B-B14F-4D97-AF65-F5344CB8AC3E}">
        <p14:creationId xmlns:p14="http://schemas.microsoft.com/office/powerpoint/2010/main" val="112089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43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sv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6" descr="Ein Pinselstrich">
            <a:extLst>
              <a:ext uri="{FF2B5EF4-FFF2-40B4-BE49-F238E27FC236}">
                <a16:creationId xmlns:a16="http://schemas.microsoft.com/office/drawing/2014/main" id="{7008F972-9B76-4015-868C-BBE8F604C2D6}"/>
              </a:ext>
            </a:extLst>
          </p:cNvPr>
          <p:cNvPicPr>
            <a:picLocks noChangeAspect="1"/>
          </p:cNvPicPr>
          <p:nvPr userDrawn="1"/>
        </p:nvPicPr>
        <p:blipFill>
          <a:blip r:embed="rId8">
            <a:extLst>
              <a:ext uri="{96DAC541-7B7A-43D3-8B79-37D633B846F1}">
                <asvg:svgBlip xmlns:asvg="http://schemas.microsoft.com/office/drawing/2016/SVG/main" r:embed="rId9"/>
              </a:ext>
            </a:extLst>
          </a:blip>
          <a:stretch/>
        </p:blipFill>
        <p:spPr bwMode="auto">
          <a:xfrm>
            <a:off x="4137197" y="6088478"/>
            <a:ext cx="3590234" cy="944310"/>
          </a:xfrm>
          <a:prstGeom prst="rect">
            <a:avLst/>
          </a:prstGeom>
        </p:spPr>
      </p:pic>
      <p:sp>
        <p:nvSpPr>
          <p:cNvPr id="8" name="Slide Number Placeholder 5">
            <a:extLst>
              <a:ext uri="{FF2B5EF4-FFF2-40B4-BE49-F238E27FC236}">
                <a16:creationId xmlns:a16="http://schemas.microsoft.com/office/drawing/2014/main" id="{7B1F0C98-E287-4848-A344-09F890479653}"/>
              </a:ext>
            </a:extLst>
          </p:cNvPr>
          <p:cNvSpPr txBox="1"/>
          <p:nvPr userDrawn="1"/>
        </p:nvSpPr>
        <p:spPr bwMode="auto">
          <a:xfrm>
            <a:off x="4498462" y="6466152"/>
            <a:ext cx="2212789" cy="188964"/>
          </a:xfrm>
          <a:prstGeom prst="rect">
            <a:avLst/>
          </a:prstGeom>
          <a:grpFill/>
        </p:spPr>
        <p:txBody>
          <a:bodyPr vert="horz" lIns="91440" tIns="45720" rIns="91440" bIns="45720" rtlCol="0" anchor="ctr"/>
          <a:lstStyle>
            <a:defPPr>
              <a:defRPr lang="en-US"/>
            </a:defPPr>
            <a:lvl1pPr marL="0" algn="r" defTabSz="457200">
              <a:defRPr sz="1100">
                <a:solidFill>
                  <a:srgbClr val="8C98C5"/>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de-DE" sz="600" b="0" dirty="0">
                <a:solidFill>
                  <a:schemeClr val="bg1"/>
                </a:solidFill>
                <a:latin typeface="Arial"/>
                <a:ea typeface="Calibri"/>
                <a:cs typeface="Arial"/>
              </a:rPr>
              <a:t>www.politischebildung.schule.bayern.de</a:t>
            </a:r>
            <a:endParaRPr sz="1050" dirty="0"/>
          </a:p>
        </p:txBody>
      </p:sp>
      <p:pic>
        <p:nvPicPr>
          <p:cNvPr id="9" name="Grafik 8" descr="Ein Pinselstrich">
            <a:extLst>
              <a:ext uri="{FF2B5EF4-FFF2-40B4-BE49-F238E27FC236}">
                <a16:creationId xmlns:a16="http://schemas.microsoft.com/office/drawing/2014/main" id="{7FDA39BC-BE98-435A-BC33-E85D11D1275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338983" y="6281628"/>
            <a:ext cx="4244335" cy="466878"/>
          </a:xfrm>
          <a:prstGeom prst="rect">
            <a:avLst/>
          </a:prstGeom>
        </p:spPr>
      </p:pic>
      <p:pic>
        <p:nvPicPr>
          <p:cNvPr id="10" name="Grafik 9" descr="Ein Pinselstrich">
            <a:extLst>
              <a:ext uri="{FF2B5EF4-FFF2-40B4-BE49-F238E27FC236}">
                <a16:creationId xmlns:a16="http://schemas.microsoft.com/office/drawing/2014/main" id="{0C2AAF5E-8FF3-4D66-8639-03C6929170D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6940684" y="6327194"/>
            <a:ext cx="4912333" cy="466878"/>
          </a:xfrm>
          <a:prstGeom prst="rect">
            <a:avLst/>
          </a:prstGeom>
        </p:spPr>
      </p:pic>
      <p:pic>
        <p:nvPicPr>
          <p:cNvPr id="3" name="Grafik 2">
            <a:extLst>
              <a:ext uri="{FF2B5EF4-FFF2-40B4-BE49-F238E27FC236}">
                <a16:creationId xmlns:a16="http://schemas.microsoft.com/office/drawing/2014/main" id="{108CF5A1-5613-4C54-B25E-8A34897FCEB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1918" y="6358056"/>
            <a:ext cx="390450" cy="390450"/>
          </a:xfrm>
          <a:prstGeom prst="rect">
            <a:avLst/>
          </a:prstGeom>
        </p:spPr>
      </p:pic>
    </p:spTree>
    <p:extLst>
      <p:ext uri="{BB962C8B-B14F-4D97-AF65-F5344CB8AC3E}">
        <p14:creationId xmlns:p14="http://schemas.microsoft.com/office/powerpoint/2010/main" val="3757143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7469676-6126-4408-83BC-0E3E5F2BE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726" y="1242204"/>
            <a:ext cx="9784548" cy="4153288"/>
          </a:xfrm>
          <a:prstGeom prst="rect">
            <a:avLst/>
          </a:prstGeom>
        </p:spPr>
      </p:pic>
    </p:spTree>
    <p:extLst>
      <p:ext uri="{BB962C8B-B14F-4D97-AF65-F5344CB8AC3E}">
        <p14:creationId xmlns:p14="http://schemas.microsoft.com/office/powerpoint/2010/main" val="3694697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86A81BE-C501-42C7-BFC0-ED8C80C121F0}"/>
              </a:ext>
            </a:extLst>
          </p:cNvPr>
          <p:cNvPicPr>
            <a:picLocks noChangeAspect="1"/>
          </p:cNvPicPr>
          <p:nvPr/>
        </p:nvPicPr>
        <p:blipFill rotWithShape="1">
          <a:blip r:embed="rId3">
            <a:extLst>
              <a:ext uri="{28A0092B-C50C-407E-A947-70E740481C1C}">
                <a14:useLocalDpi xmlns:a14="http://schemas.microsoft.com/office/drawing/2010/main" val="0"/>
              </a:ext>
            </a:extLst>
          </a:blip>
          <a:srcRect t="20342"/>
          <a:stretch/>
        </p:blipFill>
        <p:spPr>
          <a:xfrm>
            <a:off x="2391508" y="697523"/>
            <a:ext cx="4572000" cy="5462954"/>
          </a:xfrm>
          <a:prstGeom prst="rect">
            <a:avLst/>
          </a:prstGeom>
        </p:spPr>
      </p:pic>
      <p:sp>
        <p:nvSpPr>
          <p:cNvPr id="9" name="Textfeld 8">
            <a:extLst>
              <a:ext uri="{FF2B5EF4-FFF2-40B4-BE49-F238E27FC236}">
                <a16:creationId xmlns:a16="http://schemas.microsoft.com/office/drawing/2014/main" id="{41EB085F-BCE0-43F3-80B0-F4066E1E26FC}"/>
              </a:ext>
            </a:extLst>
          </p:cNvPr>
          <p:cNvSpPr txBox="1"/>
          <p:nvPr/>
        </p:nvSpPr>
        <p:spPr>
          <a:xfrm>
            <a:off x="7397261" y="5837311"/>
            <a:ext cx="3458307" cy="646331"/>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Alicia von Schenk</a:t>
            </a:r>
          </a:p>
          <a:p>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1733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pulsvideo_Verfassungsviertelstunde_Prof._Dr._Alicia_Von_Schenk_5_Gg__4K__Ut">
            <a:hlinkClick r:id="" action="ppaction://media"/>
            <a:extLst>
              <a:ext uri="{FF2B5EF4-FFF2-40B4-BE49-F238E27FC236}">
                <a16:creationId xmlns:a16="http://schemas.microsoft.com/office/drawing/2014/main" id="{D2B3419D-3FCF-4207-B299-01AA41C54FB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21209" y="617220"/>
            <a:ext cx="9149581" cy="5148663"/>
          </a:xfrm>
        </p:spPr>
      </p:pic>
      <p:sp>
        <p:nvSpPr>
          <p:cNvPr id="5" name="Textfeld 4">
            <a:extLst>
              <a:ext uri="{FF2B5EF4-FFF2-40B4-BE49-F238E27FC236}">
                <a16:creationId xmlns:a16="http://schemas.microsoft.com/office/drawing/2014/main" id="{266C3200-4174-43E0-83BB-0993EFB76037}"/>
              </a:ext>
            </a:extLst>
          </p:cNvPr>
          <p:cNvSpPr txBox="1"/>
          <p:nvPr/>
        </p:nvSpPr>
        <p:spPr>
          <a:xfrm>
            <a:off x="569593" y="5765883"/>
            <a:ext cx="11212831" cy="577850"/>
          </a:xfrm>
          <a:prstGeom prst="rect">
            <a:avLst/>
          </a:prstGeom>
          <a:noFill/>
        </p:spPr>
        <p:txBody>
          <a:bodyPr wrap="square" rtlCol="0">
            <a:spAutoFit/>
          </a:bodyPr>
          <a:lstStyle/>
          <a:p>
            <a:pPr algn="ctr">
              <a:lnSpc>
                <a:spcPct val="150000"/>
              </a:lnSpc>
            </a:pPr>
            <a:r>
              <a:rPr lang="de-DE" sz="2400" dirty="0">
                <a:latin typeface="Arial" panose="020B0604020202020204" pitchFamily="34" charset="0"/>
                <a:cs typeface="Arial" panose="020B0604020202020204" pitchFamily="34" charset="0"/>
              </a:rPr>
              <a:t>Definiere den Begriff „Wissenschaftsfreiheit“ und gib dessen Grenzen an. </a:t>
            </a:r>
          </a:p>
        </p:txBody>
      </p:sp>
    </p:spTree>
    <p:extLst>
      <p:ext uri="{BB962C8B-B14F-4D97-AF65-F5344CB8AC3E}">
        <p14:creationId xmlns:p14="http://schemas.microsoft.com/office/powerpoint/2010/main" val="212780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E078D74F-1546-425C-BD8B-FF47DFAFA029}"/>
              </a:ext>
            </a:extLst>
          </p:cNvPr>
          <p:cNvSpPr txBox="1"/>
          <p:nvPr/>
        </p:nvSpPr>
        <p:spPr>
          <a:xfrm>
            <a:off x="997787" y="2071375"/>
            <a:ext cx="10196423" cy="1131848"/>
          </a:xfrm>
          <a:prstGeom prst="rect">
            <a:avLst/>
          </a:prstGeom>
          <a:noFill/>
        </p:spPr>
        <p:txBody>
          <a:bodyPr wrap="square" rtlCol="0">
            <a:spAutoFit/>
          </a:bodyPr>
          <a:lstStyle/>
          <a:p>
            <a:pPr>
              <a:lnSpc>
                <a:spcPct val="150000"/>
              </a:lnSpc>
            </a:pPr>
            <a:r>
              <a:rPr lang="de-DE" sz="2400" dirty="0">
                <a:latin typeface="Arial" panose="020B0604020202020204" pitchFamily="34" charset="0"/>
                <a:cs typeface="Arial" panose="020B0604020202020204" pitchFamily="34" charset="0"/>
              </a:rPr>
              <a:t>(3) Kunst und Wissenschaft, Forschung und Lehre sind frei. Die Freiheit der Lehre entbindet nicht von der Treue zur Verfassung.</a:t>
            </a:r>
          </a:p>
        </p:txBody>
      </p:sp>
      <p:sp>
        <p:nvSpPr>
          <p:cNvPr id="5" name="Titel 1">
            <a:extLst>
              <a:ext uri="{FF2B5EF4-FFF2-40B4-BE49-F238E27FC236}">
                <a16:creationId xmlns:a16="http://schemas.microsoft.com/office/drawing/2014/main" id="{2AAB1D1A-4122-4B22-B82B-E19CBFC348BE}"/>
              </a:ext>
            </a:extLst>
          </p:cNvPr>
          <p:cNvSpPr>
            <a:spLocks noGrp="1"/>
          </p:cNvSpPr>
          <p:nvPr>
            <p:ph type="title"/>
          </p:nvPr>
        </p:nvSpPr>
        <p:spPr>
          <a:xfrm>
            <a:off x="778002" y="740293"/>
            <a:ext cx="10416208" cy="689921"/>
          </a:xfrm>
          <a:solidFill>
            <a:srgbClr val="652383"/>
          </a:solidFill>
        </p:spPr>
        <p:txBody>
          <a:bodyPr>
            <a:noAutofit/>
          </a:bodyPr>
          <a:lstStyle/>
          <a:p>
            <a:pPr algn="ctr">
              <a:spcBef>
                <a:spcPts val="600"/>
              </a:spcBef>
            </a:pPr>
            <a:r>
              <a:rPr lang="de-DE" sz="4000" dirty="0">
                <a:solidFill>
                  <a:schemeClr val="bg1"/>
                </a:solidFill>
              </a:rPr>
              <a:t>Art. 5 GG</a:t>
            </a:r>
          </a:p>
        </p:txBody>
      </p:sp>
    </p:spTree>
    <p:extLst>
      <p:ext uri="{BB962C8B-B14F-4D97-AF65-F5344CB8AC3E}">
        <p14:creationId xmlns:p14="http://schemas.microsoft.com/office/powerpoint/2010/main" val="1967017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rechblase: rechteckig 5">
            <a:extLst>
              <a:ext uri="{FF2B5EF4-FFF2-40B4-BE49-F238E27FC236}">
                <a16:creationId xmlns:a16="http://schemas.microsoft.com/office/drawing/2014/main" id="{164B9E3C-BAF2-46BF-B3E0-1C71B92E88AE}"/>
              </a:ext>
            </a:extLst>
          </p:cNvPr>
          <p:cNvSpPr/>
          <p:nvPr/>
        </p:nvSpPr>
        <p:spPr>
          <a:xfrm>
            <a:off x="9356598" y="1371600"/>
            <a:ext cx="2551176" cy="1737360"/>
          </a:xfrm>
          <a:prstGeom prst="wedgeRectCallout">
            <a:avLst>
              <a:gd name="adj1" fmla="val -30869"/>
              <a:gd name="adj2" fmla="val 91974"/>
            </a:avLst>
          </a:prstGeom>
          <a:solidFill>
            <a:srgbClr val="E6187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Sprechblase: rechteckig 6">
            <a:extLst>
              <a:ext uri="{FF2B5EF4-FFF2-40B4-BE49-F238E27FC236}">
                <a16:creationId xmlns:a16="http://schemas.microsoft.com/office/drawing/2014/main" id="{0387E86A-A588-44BF-AE37-39E5B529FDD0}"/>
              </a:ext>
            </a:extLst>
          </p:cNvPr>
          <p:cNvSpPr/>
          <p:nvPr/>
        </p:nvSpPr>
        <p:spPr>
          <a:xfrm flipH="1">
            <a:off x="7828671" y="259784"/>
            <a:ext cx="2670048" cy="1737360"/>
          </a:xfrm>
          <a:prstGeom prst="wedgeRectCallout">
            <a:avLst>
              <a:gd name="adj1" fmla="val -45833"/>
              <a:gd name="adj2" fmla="val 90395"/>
            </a:avLst>
          </a:prstGeom>
          <a:solidFill>
            <a:srgbClr val="65248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feld 4">
            <a:extLst>
              <a:ext uri="{FF2B5EF4-FFF2-40B4-BE49-F238E27FC236}">
                <a16:creationId xmlns:a16="http://schemas.microsoft.com/office/drawing/2014/main" id="{192D31EC-D5DE-44FC-BF56-AB39396C01C9}"/>
              </a:ext>
            </a:extLst>
          </p:cNvPr>
          <p:cNvSpPr txBox="1"/>
          <p:nvPr/>
        </p:nvSpPr>
        <p:spPr>
          <a:xfrm>
            <a:off x="803822" y="2266775"/>
            <a:ext cx="8850923" cy="3416320"/>
          </a:xfrm>
          <a:prstGeom prst="rect">
            <a:avLst/>
          </a:prstGeom>
          <a:noFill/>
        </p:spPr>
        <p:txBody>
          <a:bodyPr wrap="square" rtlCol="0">
            <a:spAutoFit/>
          </a:bodyPr>
          <a:lstStyle/>
          <a:p>
            <a:pPr marL="285750" indent="-285750">
              <a:buFont typeface="Arial" panose="020B0604020202020204" pitchFamily="34" charset="0"/>
              <a:buChar char="•"/>
            </a:pPr>
            <a:r>
              <a:rPr lang="de-DE" sz="2400" dirty="0">
                <a:latin typeface="Arial" panose="020B0604020202020204" pitchFamily="34" charset="0"/>
                <a:cs typeface="Arial" panose="020B0604020202020204" pitchFamily="34" charset="0"/>
              </a:rPr>
              <a:t>Was bedeutet „Wahrheit“ im wissenschaftlichen Kontext?</a:t>
            </a:r>
          </a:p>
          <a:p>
            <a:pPr marL="285750" indent="-285750">
              <a:buFont typeface="Arial" panose="020B0604020202020204" pitchFamily="34" charset="0"/>
              <a:buChar char="•"/>
            </a:pPr>
            <a:r>
              <a:rPr lang="de-DE" sz="2400" dirty="0">
                <a:latin typeface="Arial" panose="020B0604020202020204" pitchFamily="34" charset="0"/>
                <a:cs typeface="Arial" panose="020B0604020202020204" pitchFamily="34" charset="0"/>
              </a:rPr>
              <a:t>Warum haben die Nationalsozialisten die Wissenschaftsfreiheit abgeschafft?</a:t>
            </a:r>
          </a:p>
          <a:p>
            <a:pPr marL="285750" indent="-285750">
              <a:buFont typeface="Arial" panose="020B0604020202020204" pitchFamily="34" charset="0"/>
              <a:buChar char="•"/>
            </a:pPr>
            <a:r>
              <a:rPr lang="de-DE" sz="2400" dirty="0">
                <a:latin typeface="Arial" panose="020B0604020202020204" pitchFamily="34" charset="0"/>
                <a:cs typeface="Arial" panose="020B0604020202020204" pitchFamily="34" charset="0"/>
              </a:rPr>
              <a:t>Warum haben die Verfasser des Grundgesetzes dieses Recht als Grundrecht aufgenommen?</a:t>
            </a:r>
          </a:p>
          <a:p>
            <a:pPr marL="285750" indent="-285750">
              <a:buFont typeface="Arial" panose="020B0604020202020204" pitchFamily="34" charset="0"/>
              <a:buChar char="•"/>
            </a:pPr>
            <a:r>
              <a:rPr lang="de-DE" sz="2400" dirty="0">
                <a:latin typeface="Arial" panose="020B0604020202020204" pitchFamily="34" charset="0"/>
                <a:cs typeface="Arial" panose="020B0604020202020204" pitchFamily="34" charset="0"/>
              </a:rPr>
              <a:t>Bestimmt mögliche Folgen, wenn der Staat Einfluss auf die Forschung nimmt!</a:t>
            </a:r>
          </a:p>
          <a:p>
            <a:pPr marL="285750" indent="-285750">
              <a:buFont typeface="Arial" panose="020B0604020202020204" pitchFamily="34" charset="0"/>
              <a:buChar char="•"/>
            </a:pPr>
            <a:r>
              <a:rPr lang="de-DE" sz="2400" dirty="0">
                <a:latin typeface="Arial" panose="020B0604020202020204" pitchFamily="34" charset="0"/>
                <a:cs typeface="Arial" panose="020B0604020202020204" pitchFamily="34" charset="0"/>
              </a:rPr>
              <a:t>Welche Möglichkeiten gibt es, Wissenschaftsfreiheit zu schützen und zu fördern?</a:t>
            </a:r>
          </a:p>
        </p:txBody>
      </p:sp>
      <p:sp>
        <p:nvSpPr>
          <p:cNvPr id="9" name="Textfeld 8">
            <a:extLst>
              <a:ext uri="{FF2B5EF4-FFF2-40B4-BE49-F238E27FC236}">
                <a16:creationId xmlns:a16="http://schemas.microsoft.com/office/drawing/2014/main" id="{48CADE9B-6016-4223-B682-1307E7C80DA1}"/>
              </a:ext>
            </a:extLst>
          </p:cNvPr>
          <p:cNvSpPr txBox="1"/>
          <p:nvPr/>
        </p:nvSpPr>
        <p:spPr>
          <a:xfrm>
            <a:off x="803822" y="715108"/>
            <a:ext cx="6511378" cy="830997"/>
          </a:xfrm>
          <a:prstGeom prst="rect">
            <a:avLst/>
          </a:prstGeom>
          <a:noFill/>
        </p:spPr>
        <p:txBody>
          <a:bodyPr wrap="square" rtlCol="0">
            <a:spAutoFit/>
          </a:bodyPr>
          <a:lstStyle/>
          <a:p>
            <a:r>
              <a:rPr lang="de-DE" sz="2400" dirty="0">
                <a:solidFill>
                  <a:srgbClr val="C00000"/>
                </a:solidFill>
                <a:latin typeface="Arial" panose="020B0604020202020204" pitchFamily="34" charset="0"/>
                <a:cs typeface="Arial" panose="020B0604020202020204" pitchFamily="34" charset="0"/>
              </a:rPr>
              <a:t>Fragestellung (wahlweise, bitte Schwerpunkt setzen!)</a:t>
            </a:r>
          </a:p>
        </p:txBody>
      </p:sp>
    </p:spTree>
    <p:extLst>
      <p:ext uri="{BB962C8B-B14F-4D97-AF65-F5344CB8AC3E}">
        <p14:creationId xmlns:p14="http://schemas.microsoft.com/office/powerpoint/2010/main" val="389181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DB8063E-6996-4BB8-A12F-D152C62F471E}"/>
              </a:ext>
            </a:extLst>
          </p:cNvPr>
          <p:cNvPicPr>
            <a:picLocks noChangeAspect="1"/>
          </p:cNvPicPr>
          <p:nvPr/>
        </p:nvPicPr>
        <p:blipFill>
          <a:blip r:embed="rId3"/>
          <a:stretch>
            <a:fillRect/>
          </a:stretch>
        </p:blipFill>
        <p:spPr>
          <a:xfrm>
            <a:off x="1459220" y="100566"/>
            <a:ext cx="9483872" cy="5401737"/>
          </a:xfrm>
          <a:prstGeom prst="rect">
            <a:avLst/>
          </a:prstGeom>
        </p:spPr>
      </p:pic>
      <p:sp>
        <p:nvSpPr>
          <p:cNvPr id="6" name="Rechteck 5">
            <a:extLst>
              <a:ext uri="{FF2B5EF4-FFF2-40B4-BE49-F238E27FC236}">
                <a16:creationId xmlns:a16="http://schemas.microsoft.com/office/drawing/2014/main" id="{070D379C-4769-480B-A94F-E05EB6501DED}"/>
              </a:ext>
            </a:extLst>
          </p:cNvPr>
          <p:cNvSpPr/>
          <p:nvPr/>
        </p:nvSpPr>
        <p:spPr>
          <a:xfrm>
            <a:off x="740664" y="4726965"/>
            <a:ext cx="10616184" cy="1550676"/>
          </a:xfrm>
          <a:prstGeom prst="rect">
            <a:avLst/>
          </a:prstGeom>
          <a:solidFill>
            <a:srgbClr val="65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6D35263B-8745-408E-8E1D-A83016A8353F}"/>
              </a:ext>
            </a:extLst>
          </p:cNvPr>
          <p:cNvSpPr/>
          <p:nvPr/>
        </p:nvSpPr>
        <p:spPr>
          <a:xfrm>
            <a:off x="1575816" y="5058975"/>
            <a:ext cx="9250680" cy="830997"/>
          </a:xfrm>
          <a:prstGeom prst="rect">
            <a:avLst/>
          </a:prstGeom>
        </p:spPr>
        <p:txBody>
          <a:bodyPr wrap="square">
            <a:spAutoFit/>
          </a:bodyPr>
          <a:lstStyle/>
          <a:p>
            <a:r>
              <a:rPr lang="de-DE"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und was denkt ihr? Wie wird zum Beispiel KI die Freiheit von Kunst und Wissenschaft beeinflussen?.“</a:t>
            </a:r>
            <a:endParaRPr lang="de-DE" sz="2400" dirty="0">
              <a:solidFill>
                <a:schemeClr val="bg1"/>
              </a:solidFill>
            </a:endParaRPr>
          </a:p>
        </p:txBody>
      </p:sp>
    </p:spTree>
    <p:extLst>
      <p:ext uri="{BB962C8B-B14F-4D97-AF65-F5344CB8AC3E}">
        <p14:creationId xmlns:p14="http://schemas.microsoft.com/office/powerpoint/2010/main" val="1083314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0BCA57F-240D-415C-82C5-FF6FF18EA67A}"/>
              </a:ext>
            </a:extLst>
          </p:cNvPr>
          <p:cNvSpPr>
            <a:spLocks noGrp="1"/>
          </p:cNvSpPr>
          <p:nvPr>
            <p:ph type="title"/>
          </p:nvPr>
        </p:nvSpPr>
        <p:spPr>
          <a:xfrm>
            <a:off x="838200" y="618327"/>
            <a:ext cx="10515600" cy="501814"/>
          </a:xfrm>
        </p:spPr>
        <p:txBody>
          <a:bodyPr/>
          <a:lstStyle/>
          <a:p>
            <a:r>
              <a:rPr lang="de-DE" sz="2400" dirty="0">
                <a:latin typeface="Arial" panose="020B0604020202020204" pitchFamily="34" charset="0"/>
                <a:cs typeface="Arial" panose="020B0604020202020204" pitchFamily="34" charset="0"/>
              </a:rPr>
              <a:t>Bildquellen/Video</a:t>
            </a:r>
          </a:p>
        </p:txBody>
      </p:sp>
      <p:sp>
        <p:nvSpPr>
          <p:cNvPr id="5" name="Textfeld 4">
            <a:extLst>
              <a:ext uri="{FF2B5EF4-FFF2-40B4-BE49-F238E27FC236}">
                <a16:creationId xmlns:a16="http://schemas.microsoft.com/office/drawing/2014/main" id="{AB921D28-0D81-40ED-8C92-21470D7EED3B}"/>
              </a:ext>
            </a:extLst>
          </p:cNvPr>
          <p:cNvSpPr txBox="1"/>
          <p:nvPr/>
        </p:nvSpPr>
        <p:spPr>
          <a:xfrm>
            <a:off x="838200" y="1158240"/>
            <a:ext cx="10219441" cy="307777"/>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Folie 2 Foto Alicia von Schenk, Universität Würzburg – Fakultät für Wirtschaftswissenschaften</a:t>
            </a:r>
          </a:p>
        </p:txBody>
      </p:sp>
    </p:spTree>
    <p:extLst>
      <p:ext uri="{BB962C8B-B14F-4D97-AF65-F5344CB8AC3E}">
        <p14:creationId xmlns:p14="http://schemas.microsoft.com/office/powerpoint/2010/main" val="1825704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40C73E3-138E-4A69-89A8-9720B7645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424" y="2371113"/>
            <a:ext cx="4593336" cy="1322324"/>
          </a:xfrm>
          <a:prstGeom prst="rect">
            <a:avLst/>
          </a:prstGeom>
        </p:spPr>
      </p:pic>
      <p:sp>
        <p:nvSpPr>
          <p:cNvPr id="6" name="Textfeld 5">
            <a:extLst>
              <a:ext uri="{FF2B5EF4-FFF2-40B4-BE49-F238E27FC236}">
                <a16:creationId xmlns:a16="http://schemas.microsoft.com/office/drawing/2014/main" id="{AEAC8428-AEA9-4B82-8EC6-909ACC209338}"/>
              </a:ext>
            </a:extLst>
          </p:cNvPr>
          <p:cNvSpPr txBox="1"/>
          <p:nvPr/>
        </p:nvSpPr>
        <p:spPr>
          <a:xfrm>
            <a:off x="1280160" y="3949469"/>
            <a:ext cx="9500616" cy="369332"/>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Dieses Material wurde im Arbeitskreis Politische Bildung erstellt. </a:t>
            </a:r>
          </a:p>
        </p:txBody>
      </p:sp>
    </p:spTree>
    <p:extLst>
      <p:ext uri="{BB962C8B-B14F-4D97-AF65-F5344CB8AC3E}">
        <p14:creationId xmlns:p14="http://schemas.microsoft.com/office/powerpoint/2010/main" val="142435223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222</Words>
  <Application>Microsoft Office PowerPoint</Application>
  <PresentationFormat>Breitbild</PresentationFormat>
  <Paragraphs>20</Paragraphs>
  <Slides>8</Slides>
  <Notes>3</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8</vt:i4>
      </vt:variant>
    </vt:vector>
  </HeadingPairs>
  <TitlesOfParts>
    <vt:vector size="12" baseType="lpstr">
      <vt:lpstr>Arial</vt:lpstr>
      <vt:lpstr>Calibri</vt:lpstr>
      <vt:lpstr>Times New Roman</vt:lpstr>
      <vt:lpstr>Office</vt:lpstr>
      <vt:lpstr>PowerPoint-Präsentation</vt:lpstr>
      <vt:lpstr>PowerPoint-Präsentation</vt:lpstr>
      <vt:lpstr>PowerPoint-Präsentation</vt:lpstr>
      <vt:lpstr>Art. 5 GG</vt:lpstr>
      <vt:lpstr>PowerPoint-Präsentation</vt:lpstr>
      <vt:lpstr>PowerPoint-Präsentation</vt:lpstr>
      <vt:lpstr>Bildquellen/Video</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ISB München</dc:creator>
  <cp:lastModifiedBy>Weber, Alexandra</cp:lastModifiedBy>
  <cp:revision>29</cp:revision>
  <dcterms:created xsi:type="dcterms:W3CDTF">2024-06-12T15:52:19Z</dcterms:created>
  <dcterms:modified xsi:type="dcterms:W3CDTF">2025-01-30T09:10:42Z</dcterms:modified>
</cp:coreProperties>
</file>