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75" r:id="rId3"/>
    <p:sldId id="277" r:id="rId4"/>
    <p:sldId id="258" r:id="rId5"/>
    <p:sldId id="273" r:id="rId6"/>
    <p:sldId id="274" r:id="rId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1" d="100"/>
          <a:sy n="111" d="100"/>
        </p:scale>
        <p:origin x="45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D2B9EC-FA3B-4862-A5A6-473A70D7C8D9}" type="datetimeFigureOut">
              <a:rPr lang="de-DE" smtClean="0"/>
              <a:t>10.04.2025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57D396-4E8F-40D7-9B86-F71DE67C23AE}" type="slidenum">
              <a:rPr lang="de-DE" smtClean="0"/>
              <a:t>‹Nr.›</a:t>
            </a:fld>
            <a:endParaRPr lang="de-DE"/>
          </a:p>
        </p:txBody>
      </p:sp>
    </p:spTree>
    <p:extLst>
      <p:ext uri="{BB962C8B-B14F-4D97-AF65-F5344CB8AC3E}">
        <p14:creationId xmlns:p14="http://schemas.microsoft.com/office/powerpoint/2010/main" val="4275409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pPr>
              <a:defRPr/>
            </a:pPr>
            <a:endParaRPr lang="de-DE"/>
          </a:p>
        </p:txBody>
      </p:sp>
    </p:spTree>
    <p:extLst>
      <p:ext uri="{BB962C8B-B14F-4D97-AF65-F5344CB8AC3E}">
        <p14:creationId xmlns:p14="http://schemas.microsoft.com/office/powerpoint/2010/main" val="30352356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2382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29AFAA-9BBE-47EE-BC62-46FF2FF09C68}"/>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5B652B30-99BE-477D-859B-7E833BDECF82}"/>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13A791FF-ABFC-42B0-890B-000BBA4C8B97}"/>
              </a:ext>
            </a:extLst>
          </p:cNvPr>
          <p:cNvSpPr>
            <a:spLocks noGrp="1"/>
          </p:cNvSpPr>
          <p:nvPr>
            <p:ph type="dt" sz="half" idx="10"/>
          </p:nvPr>
        </p:nvSpPr>
        <p:spPr>
          <a:xfrm>
            <a:off x="838200" y="6356350"/>
            <a:ext cx="2743200" cy="365125"/>
          </a:xfrm>
          <a:prstGeom prst="rect">
            <a:avLst/>
          </a:prstGeom>
        </p:spPr>
        <p:txBody>
          <a:bodyPr/>
          <a:lstStyle/>
          <a:p>
            <a:fld id="{645091C5-ED85-481D-827A-0F8B76C05C06}" type="datetimeFigureOut">
              <a:rPr lang="de-DE" smtClean="0"/>
              <a:t>10.04.2025</a:t>
            </a:fld>
            <a:endParaRPr lang="de-DE"/>
          </a:p>
        </p:txBody>
      </p:sp>
      <p:sp>
        <p:nvSpPr>
          <p:cNvPr id="5" name="Fußzeilenplatzhalter 4">
            <a:extLst>
              <a:ext uri="{FF2B5EF4-FFF2-40B4-BE49-F238E27FC236}">
                <a16:creationId xmlns:a16="http://schemas.microsoft.com/office/drawing/2014/main" id="{662929F7-1BA9-4B28-B4CA-BB1F70B8723A}"/>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B0E23B97-D320-4598-B2FE-753F17C89D4B}"/>
              </a:ext>
            </a:extLst>
          </p:cNvPr>
          <p:cNvSpPr>
            <a:spLocks noGrp="1"/>
          </p:cNvSpPr>
          <p:nvPr>
            <p:ph type="sldNum" sz="quarter" idx="12"/>
          </p:nvPr>
        </p:nvSpPr>
        <p:spPr>
          <a:xfrm>
            <a:off x="8610600" y="6356350"/>
            <a:ext cx="2743200" cy="365125"/>
          </a:xfrm>
          <a:prstGeom prst="rect">
            <a:avLst/>
          </a:prstGeom>
        </p:spPr>
        <p:txBody>
          <a:bodyPr/>
          <a:lstStyle/>
          <a:p>
            <a:fld id="{63EE1BBA-F88F-4D44-8D8D-8BC0C6D210A6}" type="slidenum">
              <a:rPr lang="de-DE" smtClean="0"/>
              <a:t>‹Nr.›</a:t>
            </a:fld>
            <a:endParaRPr lang="de-DE"/>
          </a:p>
        </p:txBody>
      </p:sp>
    </p:spTree>
    <p:extLst>
      <p:ext uri="{BB962C8B-B14F-4D97-AF65-F5344CB8AC3E}">
        <p14:creationId xmlns:p14="http://schemas.microsoft.com/office/powerpoint/2010/main" val="3608547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575306-EFD4-4D54-AF33-1632B8273DE8}"/>
              </a:ext>
            </a:extLst>
          </p:cNvPr>
          <p:cNvSpPr>
            <a:spLocks noGrp="1"/>
          </p:cNvSpPr>
          <p:nvPr>
            <p:ph type="title"/>
          </p:nvPr>
        </p:nvSpPr>
        <p:spPr>
          <a:xfrm>
            <a:off x="831850" y="1709738"/>
            <a:ext cx="10515600" cy="2852737"/>
          </a:xfrm>
          <a:prstGeom prst="rect">
            <a:avLst/>
          </a:prstGeom>
        </p:spPr>
        <p:txBody>
          <a:bodyPr anchor="b"/>
          <a:lstStyle>
            <a:lvl1pPr>
              <a:defRPr sz="6000">
                <a:latin typeface="Arial" panose="020B0604020202020204" pitchFamily="34" charset="0"/>
                <a:cs typeface="Arial" panose="020B0604020202020204" pitchFamily="34" charset="0"/>
              </a:defRPr>
            </a:lvl1pPr>
          </a:lstStyle>
          <a:p>
            <a:r>
              <a:rPr lang="de-DE" dirty="0"/>
              <a:t>Mastertitelformat bearbeiten</a:t>
            </a:r>
          </a:p>
        </p:txBody>
      </p:sp>
      <p:sp>
        <p:nvSpPr>
          <p:cNvPr id="3" name="Textplatzhalter 2">
            <a:extLst>
              <a:ext uri="{FF2B5EF4-FFF2-40B4-BE49-F238E27FC236}">
                <a16:creationId xmlns:a16="http://schemas.microsoft.com/office/drawing/2014/main" id="{BD5D1008-A0C8-4790-972A-2B2A6ECDF51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Mastertextformat bearbeiten</a:t>
            </a:r>
          </a:p>
        </p:txBody>
      </p:sp>
    </p:spTree>
    <p:extLst>
      <p:ext uri="{BB962C8B-B14F-4D97-AF65-F5344CB8AC3E}">
        <p14:creationId xmlns:p14="http://schemas.microsoft.com/office/powerpoint/2010/main" val="736914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F934D2-AAFC-4114-9CDC-3828731EE364}"/>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262A0235-45BC-440E-AAF4-723CC0A54215}"/>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Inhaltsplatzhalter 3">
            <a:extLst>
              <a:ext uri="{FF2B5EF4-FFF2-40B4-BE49-F238E27FC236}">
                <a16:creationId xmlns:a16="http://schemas.microsoft.com/office/drawing/2014/main" id="{6736CD9D-B741-44C8-8E35-1BC3D57C3182}"/>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333335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8427AC-9839-4219-9A0F-73207DE99C76}"/>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dirty="0"/>
              <a:t>Mastertitelformat bearbeiten</a:t>
            </a:r>
          </a:p>
        </p:txBody>
      </p:sp>
    </p:spTree>
    <p:extLst>
      <p:ext uri="{BB962C8B-B14F-4D97-AF65-F5344CB8AC3E}">
        <p14:creationId xmlns:p14="http://schemas.microsoft.com/office/powerpoint/2010/main" val="1120899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1243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sv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Grafik 6" descr="Ein Pinselstrich">
            <a:extLst>
              <a:ext uri="{FF2B5EF4-FFF2-40B4-BE49-F238E27FC236}">
                <a16:creationId xmlns:a16="http://schemas.microsoft.com/office/drawing/2014/main" id="{7008F972-9B76-4015-868C-BBE8F604C2D6}"/>
              </a:ext>
            </a:extLst>
          </p:cNvPr>
          <p:cNvPicPr>
            <a:picLocks noChangeAspect="1"/>
          </p:cNvPicPr>
          <p:nvPr userDrawn="1"/>
        </p:nvPicPr>
        <p:blipFill>
          <a:blip r:embed="rId8">
            <a:extLst>
              <a:ext uri="{96DAC541-7B7A-43D3-8B79-37D633B846F1}">
                <asvg:svgBlip xmlns:asvg="http://schemas.microsoft.com/office/drawing/2016/SVG/main" r:embed="rId9"/>
              </a:ext>
            </a:extLst>
          </a:blip>
          <a:stretch/>
        </p:blipFill>
        <p:spPr bwMode="auto">
          <a:xfrm>
            <a:off x="4137197" y="6088478"/>
            <a:ext cx="3590234" cy="944310"/>
          </a:xfrm>
          <a:prstGeom prst="rect">
            <a:avLst/>
          </a:prstGeom>
        </p:spPr>
      </p:pic>
      <p:sp>
        <p:nvSpPr>
          <p:cNvPr id="8" name="Slide Number Placeholder 5">
            <a:extLst>
              <a:ext uri="{FF2B5EF4-FFF2-40B4-BE49-F238E27FC236}">
                <a16:creationId xmlns:a16="http://schemas.microsoft.com/office/drawing/2014/main" id="{7B1F0C98-E287-4848-A344-09F890479653}"/>
              </a:ext>
            </a:extLst>
          </p:cNvPr>
          <p:cNvSpPr txBox="1"/>
          <p:nvPr userDrawn="1"/>
        </p:nvSpPr>
        <p:spPr bwMode="auto">
          <a:xfrm>
            <a:off x="4498462" y="6466152"/>
            <a:ext cx="2212789" cy="188964"/>
          </a:xfrm>
          <a:prstGeom prst="rect">
            <a:avLst/>
          </a:prstGeom>
          <a:grpFill/>
        </p:spPr>
        <p:txBody>
          <a:bodyPr vert="horz" lIns="91440" tIns="45720" rIns="91440" bIns="45720" rtlCol="0" anchor="ctr"/>
          <a:lstStyle>
            <a:defPPr>
              <a:defRPr lang="en-US"/>
            </a:defPPr>
            <a:lvl1pPr marL="0" algn="r" defTabSz="457200">
              <a:defRPr sz="1100">
                <a:solidFill>
                  <a:srgbClr val="8C98C5"/>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r>
              <a:rPr lang="de-DE" sz="600" b="0" dirty="0">
                <a:solidFill>
                  <a:schemeClr val="bg1"/>
                </a:solidFill>
                <a:latin typeface="Arial"/>
                <a:ea typeface="Calibri"/>
                <a:cs typeface="Arial"/>
              </a:rPr>
              <a:t>www.politischebildung.schule.bayern.de</a:t>
            </a:r>
            <a:endParaRPr sz="1050" dirty="0"/>
          </a:p>
        </p:txBody>
      </p:sp>
      <p:pic>
        <p:nvPicPr>
          <p:cNvPr id="9" name="Grafik 8" descr="Ein Pinselstrich">
            <a:extLst>
              <a:ext uri="{FF2B5EF4-FFF2-40B4-BE49-F238E27FC236}">
                <a16:creationId xmlns:a16="http://schemas.microsoft.com/office/drawing/2014/main" id="{7FDA39BC-BE98-435A-BC33-E85D11D1275A}"/>
              </a:ext>
            </a:extLst>
          </p:cNvPr>
          <p:cNvPicPr>
            <a:picLocks noChangeAspect="1"/>
          </p:cNvPicPr>
          <p:nvPr userDrawn="1"/>
        </p:nvPicPr>
        <p:blipFill>
          <a:blip r:embed="rId10">
            <a:extLst>
              <a:ext uri="{96DAC541-7B7A-43D3-8B79-37D633B846F1}">
                <asvg:svgBlip xmlns:asvg="http://schemas.microsoft.com/office/drawing/2016/SVG/main" r:embed="rId11"/>
              </a:ext>
            </a:extLst>
          </a:blip>
          <a:stretch/>
        </p:blipFill>
        <p:spPr bwMode="auto">
          <a:xfrm>
            <a:off x="338983" y="6281628"/>
            <a:ext cx="4244335" cy="466878"/>
          </a:xfrm>
          <a:prstGeom prst="rect">
            <a:avLst/>
          </a:prstGeom>
        </p:spPr>
      </p:pic>
      <p:pic>
        <p:nvPicPr>
          <p:cNvPr id="10" name="Grafik 9" descr="Ein Pinselstrich">
            <a:extLst>
              <a:ext uri="{FF2B5EF4-FFF2-40B4-BE49-F238E27FC236}">
                <a16:creationId xmlns:a16="http://schemas.microsoft.com/office/drawing/2014/main" id="{0C2AAF5E-8FF3-4D66-8639-03C6929170D6}"/>
              </a:ext>
            </a:extLst>
          </p:cNvPr>
          <p:cNvPicPr>
            <a:picLocks noChangeAspect="1"/>
          </p:cNvPicPr>
          <p:nvPr userDrawn="1"/>
        </p:nvPicPr>
        <p:blipFill>
          <a:blip r:embed="rId10">
            <a:extLst>
              <a:ext uri="{96DAC541-7B7A-43D3-8B79-37D633B846F1}">
                <asvg:svgBlip xmlns:asvg="http://schemas.microsoft.com/office/drawing/2016/SVG/main" r:embed="rId11"/>
              </a:ext>
            </a:extLst>
          </a:blip>
          <a:stretch/>
        </p:blipFill>
        <p:spPr bwMode="auto">
          <a:xfrm>
            <a:off x="6940684" y="6327194"/>
            <a:ext cx="4912333" cy="466878"/>
          </a:xfrm>
          <a:prstGeom prst="rect">
            <a:avLst/>
          </a:prstGeom>
        </p:spPr>
      </p:pic>
      <p:pic>
        <p:nvPicPr>
          <p:cNvPr id="3" name="Grafik 2">
            <a:extLst>
              <a:ext uri="{FF2B5EF4-FFF2-40B4-BE49-F238E27FC236}">
                <a16:creationId xmlns:a16="http://schemas.microsoft.com/office/drawing/2014/main" id="{108CF5A1-5613-4C54-B25E-8A34897FCEB9}"/>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31918" y="6358056"/>
            <a:ext cx="390450" cy="390450"/>
          </a:xfrm>
          <a:prstGeom prst="rect">
            <a:avLst/>
          </a:prstGeom>
        </p:spPr>
      </p:pic>
    </p:spTree>
    <p:extLst>
      <p:ext uri="{BB962C8B-B14F-4D97-AF65-F5344CB8AC3E}">
        <p14:creationId xmlns:p14="http://schemas.microsoft.com/office/powerpoint/2010/main" val="3757143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reporter-ohne-grenzen.de/rangliste/rangliste-2024" TargetMode="External"/><Relationship Id="rId2" Type="http://schemas.openxmlformats.org/officeDocument/2006/relationships/hyperlink" Target="https://de.statista.com/infografik/17869/zustand-der-pressefreiheit-weltweit/"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7469676-6126-4408-83BC-0E3E5F2BEE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3726" y="1242204"/>
            <a:ext cx="9784548" cy="4153288"/>
          </a:xfrm>
          <a:prstGeom prst="rect">
            <a:avLst/>
          </a:prstGeom>
        </p:spPr>
      </p:pic>
    </p:spTree>
    <p:extLst>
      <p:ext uri="{BB962C8B-B14F-4D97-AF65-F5344CB8AC3E}">
        <p14:creationId xmlns:p14="http://schemas.microsoft.com/office/powerpoint/2010/main" val="3694697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nhaltsplatzhalter 5" descr="Ein Bild, das Text, Karte, Screenshot, Schrift enthält.&#10;&#10;KI-generierte Inhalte können fehlerhaft sein.">
            <a:extLst>
              <a:ext uri="{FF2B5EF4-FFF2-40B4-BE49-F238E27FC236}">
                <a16:creationId xmlns:a16="http://schemas.microsoft.com/office/drawing/2014/main" id="{D78057DB-1AD5-DE00-4D95-A7752FBC1458}"/>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t="3339"/>
          <a:stretch/>
        </p:blipFill>
        <p:spPr>
          <a:xfrm>
            <a:off x="2884725" y="254000"/>
            <a:ext cx="6280309" cy="6070599"/>
          </a:xfrm>
          <a:effectLst>
            <a:innerShdw blurRad="63500" dist="50800">
              <a:prstClr val="black">
                <a:alpha val="50000"/>
              </a:prstClr>
            </a:innerShdw>
          </a:effectLst>
        </p:spPr>
      </p:pic>
    </p:spTree>
    <p:extLst>
      <p:ext uri="{BB962C8B-B14F-4D97-AF65-F5344CB8AC3E}">
        <p14:creationId xmlns:p14="http://schemas.microsoft.com/office/powerpoint/2010/main" val="2486341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3B036E23-0AEA-373F-DD6D-A96FE8057DA3}"/>
              </a:ext>
            </a:extLst>
          </p:cNvPr>
          <p:cNvSpPr>
            <a:spLocks noGrp="1"/>
          </p:cNvSpPr>
          <p:nvPr>
            <p:ph idx="1"/>
          </p:nvPr>
        </p:nvSpPr>
        <p:spPr/>
        <p:txBody>
          <a:bodyPr/>
          <a:lstStyle/>
          <a:p>
            <a:pPr marL="0" indent="0" algn="just">
              <a:buNone/>
            </a:pPr>
            <a:r>
              <a:rPr lang="de-DE" sz="3600" i="1" dirty="0"/>
              <a:t>„Das zunehmende Ausmaß der Gewalt gegenüber Medienschaffenden, die über Wahlen berichten, ist eine erschreckende Entwicklung.“</a:t>
            </a:r>
          </a:p>
          <a:p>
            <a:pPr marL="0" indent="0" algn="just">
              <a:buNone/>
            </a:pPr>
            <a:endParaRPr lang="de-DE" dirty="0"/>
          </a:p>
          <a:p>
            <a:pPr marL="0" indent="0" algn="r">
              <a:buNone/>
            </a:pPr>
            <a:r>
              <a:rPr lang="de-DE" dirty="0"/>
              <a:t>Anja Osterhaus</a:t>
            </a:r>
          </a:p>
          <a:p>
            <a:pPr marL="0" indent="0" algn="r">
              <a:buNone/>
            </a:pPr>
            <a:r>
              <a:rPr lang="de-DE" dirty="0"/>
              <a:t>Geschäftsführerin für Politik und Strategie bei der Organisation </a:t>
            </a:r>
            <a:r>
              <a:rPr lang="de-DE" i="1" dirty="0"/>
              <a:t>Reporter ohne Grenzen</a:t>
            </a:r>
          </a:p>
        </p:txBody>
      </p:sp>
      <p:sp>
        <p:nvSpPr>
          <p:cNvPr id="4" name="Rechteck 3">
            <a:extLst>
              <a:ext uri="{FF2B5EF4-FFF2-40B4-BE49-F238E27FC236}">
                <a16:creationId xmlns:a16="http://schemas.microsoft.com/office/drawing/2014/main" id="{86A4E1EF-38AB-6B77-015F-403B9847C594}"/>
              </a:ext>
            </a:extLst>
          </p:cNvPr>
          <p:cNvSpPr/>
          <p:nvPr/>
        </p:nvSpPr>
        <p:spPr>
          <a:xfrm>
            <a:off x="637563" y="419450"/>
            <a:ext cx="10515600" cy="771227"/>
          </a:xfrm>
          <a:prstGeom prst="rect">
            <a:avLst/>
          </a:prstGeom>
          <a:solidFill>
            <a:srgbClr val="65248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dirty="0">
                <a:latin typeface="Arial" panose="020B0604020202020204" pitchFamily="34" charset="0"/>
                <a:cs typeface="Arial" panose="020B0604020202020204" pitchFamily="34" charset="0"/>
              </a:rPr>
              <a:t>Pressefreiheit und Wahlen</a:t>
            </a:r>
          </a:p>
        </p:txBody>
      </p:sp>
    </p:spTree>
    <p:extLst>
      <p:ext uri="{BB962C8B-B14F-4D97-AF65-F5344CB8AC3E}">
        <p14:creationId xmlns:p14="http://schemas.microsoft.com/office/powerpoint/2010/main" val="1147072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AC23DA5B-11C0-D22D-B554-A061FE50B373}"/>
              </a:ext>
            </a:extLst>
          </p:cNvPr>
          <p:cNvSpPr>
            <a:spLocks noGrp="1"/>
          </p:cNvSpPr>
          <p:nvPr>
            <p:ph idx="1"/>
          </p:nvPr>
        </p:nvSpPr>
        <p:spPr>
          <a:xfrm>
            <a:off x="1237247" y="1502061"/>
            <a:ext cx="9717505" cy="3853877"/>
          </a:xfr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a:lstStyle/>
          <a:p>
            <a:pPr marL="0" indent="0" algn="just">
              <a:buNone/>
            </a:pPr>
            <a:br>
              <a:rPr lang="de-DE" dirty="0">
                <a:solidFill>
                  <a:schemeClr val="tx1"/>
                </a:solidFill>
              </a:rPr>
            </a:br>
            <a:r>
              <a:rPr lang="de-DE" dirty="0">
                <a:solidFill>
                  <a:schemeClr val="tx1"/>
                </a:solidFill>
              </a:rPr>
              <a:t>(1) Jeder hat das Recht, seine Meinung in Wort, Schrift und Bild frei zu äußern und zu verbreiten und sich aus allgemein zugänglichen Quellen ungehindert zu unterrichten. Die Pressefreiheit und die Freiheit der Berichterstattung durch Rundfunk und Film werden gewährleistet. Eine Zensur findet nicht statt.</a:t>
            </a:r>
            <a:endParaRPr lang="de-DE" sz="2800" dirty="0">
              <a:solidFill>
                <a:schemeClr val="tx1"/>
              </a:solidFill>
              <a:latin typeface="+mj-ea"/>
              <a:ea typeface="+mj-ea"/>
            </a:endParaRPr>
          </a:p>
        </p:txBody>
      </p:sp>
      <p:sp>
        <p:nvSpPr>
          <p:cNvPr id="4" name="Rechteck 3">
            <a:extLst>
              <a:ext uri="{FF2B5EF4-FFF2-40B4-BE49-F238E27FC236}">
                <a16:creationId xmlns:a16="http://schemas.microsoft.com/office/drawing/2014/main" id="{474C01D7-739F-44C6-A7F2-B154B35BA49E}"/>
              </a:ext>
            </a:extLst>
          </p:cNvPr>
          <p:cNvSpPr/>
          <p:nvPr/>
        </p:nvSpPr>
        <p:spPr>
          <a:xfrm>
            <a:off x="637563" y="419450"/>
            <a:ext cx="10515600" cy="771227"/>
          </a:xfrm>
          <a:prstGeom prst="rect">
            <a:avLst/>
          </a:prstGeom>
          <a:solidFill>
            <a:srgbClr val="65248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dirty="0">
                <a:latin typeface="Arial" panose="020B0604020202020204" pitchFamily="34" charset="0"/>
                <a:cs typeface="Arial" panose="020B0604020202020204" pitchFamily="34" charset="0"/>
              </a:rPr>
              <a:t>Artikel 5 I GG</a:t>
            </a:r>
          </a:p>
        </p:txBody>
      </p:sp>
    </p:spTree>
    <p:extLst>
      <p:ext uri="{BB962C8B-B14F-4D97-AF65-F5344CB8AC3E}">
        <p14:creationId xmlns:p14="http://schemas.microsoft.com/office/powerpoint/2010/main" val="3007299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616D20-CA53-49A5-B434-41CC377F238D}"/>
              </a:ext>
            </a:extLst>
          </p:cNvPr>
          <p:cNvSpPr>
            <a:spLocks noGrp="1"/>
          </p:cNvSpPr>
          <p:nvPr>
            <p:ph type="title"/>
          </p:nvPr>
        </p:nvSpPr>
        <p:spPr>
          <a:xfrm>
            <a:off x="838200" y="618326"/>
            <a:ext cx="10515600" cy="1325563"/>
          </a:xfrm>
        </p:spPr>
        <p:txBody>
          <a:bodyPr/>
          <a:lstStyle/>
          <a:p>
            <a:r>
              <a:rPr lang="de-DE" sz="2400" dirty="0">
                <a:latin typeface="Arial" panose="020B0604020202020204" pitchFamily="34" charset="0"/>
                <a:cs typeface="Arial" panose="020B0604020202020204" pitchFamily="34" charset="0"/>
              </a:rPr>
              <a:t>Bildquellen</a:t>
            </a:r>
          </a:p>
        </p:txBody>
      </p:sp>
      <p:sp>
        <p:nvSpPr>
          <p:cNvPr id="4" name="Textfeld 3">
            <a:extLst>
              <a:ext uri="{FF2B5EF4-FFF2-40B4-BE49-F238E27FC236}">
                <a16:creationId xmlns:a16="http://schemas.microsoft.com/office/drawing/2014/main" id="{91048FF9-02BE-4CDB-AC43-7FA6630461C1}"/>
              </a:ext>
            </a:extLst>
          </p:cNvPr>
          <p:cNvSpPr txBox="1"/>
          <p:nvPr/>
        </p:nvSpPr>
        <p:spPr>
          <a:xfrm>
            <a:off x="838200" y="1046097"/>
            <a:ext cx="10219441" cy="738664"/>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Folie 2 	Statista, Pressefreiheit weltweit, CC-BY-SA, 				</a:t>
            </a:r>
            <a:r>
              <a:rPr lang="de-DE" sz="1400" dirty="0">
                <a:latin typeface="Arial" panose="020B0604020202020204" pitchFamily="34" charset="0"/>
                <a:cs typeface="Arial" panose="020B0604020202020204" pitchFamily="34" charset="0"/>
                <a:hlinkClick r:id="rId2"/>
              </a:rPr>
              <a:t>https://de.statista.com/infografik/17869/zustand-der-pressefreiheit-weltweit/</a:t>
            </a:r>
            <a:r>
              <a:rPr lang="de-DE" sz="1400" dirty="0">
                <a:latin typeface="Arial" panose="020B0604020202020204" pitchFamily="34" charset="0"/>
                <a:cs typeface="Arial" panose="020B0604020202020204" pitchFamily="34" charset="0"/>
              </a:rPr>
              <a:t> (zuletzt aufgerufen am 23.02.2025)</a:t>
            </a:r>
          </a:p>
          <a:p>
            <a:r>
              <a:rPr lang="de-DE" sz="1400" dirty="0">
                <a:latin typeface="Arial" panose="020B0604020202020204" pitchFamily="34" charset="0"/>
                <a:cs typeface="Arial" panose="020B0604020202020204" pitchFamily="34" charset="0"/>
              </a:rPr>
              <a:t> </a:t>
            </a:r>
          </a:p>
        </p:txBody>
      </p:sp>
      <p:sp>
        <p:nvSpPr>
          <p:cNvPr id="5" name="Titel 1">
            <a:extLst>
              <a:ext uri="{FF2B5EF4-FFF2-40B4-BE49-F238E27FC236}">
                <a16:creationId xmlns:a16="http://schemas.microsoft.com/office/drawing/2014/main" id="{4018AB28-87D5-4A04-AFD5-F6A3BA97D66F}"/>
              </a:ext>
            </a:extLst>
          </p:cNvPr>
          <p:cNvSpPr txBox="1">
            <a:spLocks/>
          </p:cNvSpPr>
          <p:nvPr/>
        </p:nvSpPr>
        <p:spPr>
          <a:xfrm>
            <a:off x="838200" y="4412756"/>
            <a:ext cx="10515600" cy="474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400" dirty="0">
                <a:latin typeface="Arial" panose="020B0604020202020204" pitchFamily="34" charset="0"/>
                <a:cs typeface="Arial" panose="020B0604020202020204" pitchFamily="34" charset="0"/>
              </a:rPr>
              <a:t>Verwendete Literatur</a:t>
            </a:r>
          </a:p>
        </p:txBody>
      </p:sp>
      <p:sp>
        <p:nvSpPr>
          <p:cNvPr id="6" name="Textfeld 5">
            <a:extLst>
              <a:ext uri="{FF2B5EF4-FFF2-40B4-BE49-F238E27FC236}">
                <a16:creationId xmlns:a16="http://schemas.microsoft.com/office/drawing/2014/main" id="{8480EF60-D003-4B86-A955-C830B0172A37}"/>
              </a:ext>
            </a:extLst>
          </p:cNvPr>
          <p:cNvSpPr txBox="1"/>
          <p:nvPr/>
        </p:nvSpPr>
        <p:spPr>
          <a:xfrm>
            <a:off x="892594" y="4887356"/>
            <a:ext cx="10110651" cy="523220"/>
          </a:xfrm>
          <a:prstGeom prst="rect">
            <a:avLst/>
          </a:prstGeom>
          <a:noFill/>
        </p:spPr>
        <p:txBody>
          <a:bodyPr wrap="square" rtlCol="0">
            <a:spAutoFit/>
          </a:bodyPr>
          <a:lstStyle/>
          <a:p>
            <a:r>
              <a:rPr lang="de-DE" sz="1400" dirty="0">
                <a:effectLst/>
                <a:latin typeface="Arial" panose="020B0604020202020204" pitchFamily="34" charset="0"/>
                <a:ea typeface="Calibri" panose="020F0502020204030204" pitchFamily="34" charset="0"/>
                <a:cs typeface="Times New Roman" panose="02020603050405020304" pitchFamily="18" charset="0"/>
              </a:rPr>
              <a:t>Reporter ohne Grenzen (RSF), Rangliste der Pressefreiheit 2024: Gewalt bedroht Berichterstattung über Wahlen, in: </a:t>
            </a:r>
            <a:r>
              <a:rPr lang="de-DE" sz="1400" dirty="0">
                <a:effectLst/>
                <a:latin typeface="Arial" panose="020B0604020202020204" pitchFamily="34" charset="0"/>
                <a:ea typeface="Calibri" panose="020F0502020204030204" pitchFamily="34" charset="0"/>
                <a:cs typeface="Times New Roman" panose="02020603050405020304" pitchFamily="18" charset="0"/>
                <a:hlinkClick r:id="rId3"/>
              </a:rPr>
              <a:t>https://www.reporter-ohne-grenzen.de/rangliste/rangliste-2024</a:t>
            </a:r>
            <a:r>
              <a:rPr lang="de-DE" sz="1400" dirty="0">
                <a:effectLst/>
                <a:latin typeface="Arial" panose="020B0604020202020204" pitchFamily="34" charset="0"/>
                <a:ea typeface="Calibri" panose="020F0502020204030204" pitchFamily="34" charset="0"/>
                <a:cs typeface="Times New Roman" panose="02020603050405020304" pitchFamily="18" charset="0"/>
              </a:rPr>
              <a:t>  </a:t>
            </a:r>
            <a:r>
              <a:rPr lang="de-DE"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(DL vom 24.02.2025)</a:t>
            </a:r>
            <a:endParaRPr lang="de-DE" sz="14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936068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D40C73E3-138E-4A69-89A8-9720B76450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2424" y="2371113"/>
            <a:ext cx="4593336" cy="1322324"/>
          </a:xfrm>
          <a:prstGeom prst="rect">
            <a:avLst/>
          </a:prstGeom>
        </p:spPr>
      </p:pic>
      <p:sp>
        <p:nvSpPr>
          <p:cNvPr id="6" name="Textfeld 5">
            <a:extLst>
              <a:ext uri="{FF2B5EF4-FFF2-40B4-BE49-F238E27FC236}">
                <a16:creationId xmlns:a16="http://schemas.microsoft.com/office/drawing/2014/main" id="{AEAC8428-AEA9-4B82-8EC6-909ACC209338}"/>
              </a:ext>
            </a:extLst>
          </p:cNvPr>
          <p:cNvSpPr txBox="1"/>
          <p:nvPr/>
        </p:nvSpPr>
        <p:spPr>
          <a:xfrm>
            <a:off x="1280160" y="3949469"/>
            <a:ext cx="9500616" cy="369332"/>
          </a:xfrm>
          <a:prstGeom prst="rect">
            <a:avLst/>
          </a:prstGeom>
          <a:noFill/>
        </p:spPr>
        <p:txBody>
          <a:bodyPr wrap="square" rtlCol="0">
            <a:spAutoFit/>
          </a:bodyPr>
          <a:lstStyle/>
          <a:p>
            <a:pPr algn="ctr"/>
            <a:r>
              <a:rPr lang="de-DE" dirty="0">
                <a:latin typeface="Arial" panose="020B0604020202020204" pitchFamily="34" charset="0"/>
                <a:cs typeface="Arial" panose="020B0604020202020204" pitchFamily="34" charset="0"/>
              </a:rPr>
              <a:t>Dieses Material wurde im Arbeitskreis Politische Bildung erstellt. </a:t>
            </a:r>
          </a:p>
        </p:txBody>
      </p:sp>
    </p:spTree>
    <p:extLst>
      <p:ext uri="{BB962C8B-B14F-4D97-AF65-F5344CB8AC3E}">
        <p14:creationId xmlns:p14="http://schemas.microsoft.com/office/powerpoint/2010/main" val="1424352231"/>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175</Words>
  <Application>Microsoft Office PowerPoint</Application>
  <PresentationFormat>Breitbild</PresentationFormat>
  <Paragraphs>13</Paragraphs>
  <Slides>6</Slides>
  <Notes>1</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6</vt:i4>
      </vt:variant>
    </vt:vector>
  </HeadingPairs>
  <TitlesOfParts>
    <vt:vector size="11" baseType="lpstr">
      <vt:lpstr>Aptos</vt:lpstr>
      <vt:lpstr>Arial</vt:lpstr>
      <vt:lpstr>Calibri</vt:lpstr>
      <vt:lpstr>Times New Roman</vt:lpstr>
      <vt:lpstr>Office</vt:lpstr>
      <vt:lpstr>PowerPoint-Präsentation</vt:lpstr>
      <vt:lpstr>PowerPoint-Präsentation</vt:lpstr>
      <vt:lpstr>PowerPoint-Präsentation</vt:lpstr>
      <vt:lpstr>PowerPoint-Präsentation</vt:lpstr>
      <vt:lpstr>Bildquellen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ISB München</dc:creator>
  <cp:lastModifiedBy>Weber, Alexandra</cp:lastModifiedBy>
  <cp:revision>9</cp:revision>
  <dcterms:created xsi:type="dcterms:W3CDTF">2024-06-12T15:52:19Z</dcterms:created>
  <dcterms:modified xsi:type="dcterms:W3CDTF">2025-04-10T15:43:17Z</dcterms:modified>
</cp:coreProperties>
</file>