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300" r:id="rId6"/>
    <p:sldId id="259"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271" r:id="rId22"/>
    <p:sldId id="298" r:id="rId23"/>
    <p:sldId id="315"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60" autoAdjust="0"/>
  </p:normalViewPr>
  <p:slideViewPr>
    <p:cSldViewPr snapToGrid="0">
      <p:cViewPr>
        <p:scale>
          <a:sx n="50" d="100"/>
          <a:sy n="50" d="100"/>
        </p:scale>
        <p:origin x="1284" y="100"/>
      </p:cViewPr>
      <p:guideLst/>
    </p:cSldViewPr>
  </p:slideViewPr>
  <p:notesTextViewPr>
    <p:cViewPr>
      <p:scale>
        <a:sx n="1" d="1"/>
        <a:sy n="1" d="1"/>
      </p:scale>
      <p:origin x="0" y="0"/>
    </p:cViewPr>
  </p:notesTextViewPr>
  <p:notesViewPr>
    <p:cSldViewPr snapToGrid="0" showGuides="1">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4A33A7-5D25-4510-AE94-083C9B5288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0B970B6A-5C93-42DD-B29D-4F14116DAE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E6A7D1-8FBC-485E-8B27-15711CFA4B8A}" type="datetimeFigureOut">
              <a:rPr lang="de-DE" smtClean="0"/>
              <a:t>26.11.2020</a:t>
            </a:fld>
            <a:endParaRPr lang="de-DE"/>
          </a:p>
        </p:txBody>
      </p:sp>
      <p:sp>
        <p:nvSpPr>
          <p:cNvPr id="4" name="Footer Placeholder 3">
            <a:extLst>
              <a:ext uri="{FF2B5EF4-FFF2-40B4-BE49-F238E27FC236}">
                <a16:creationId xmlns:a16="http://schemas.microsoft.com/office/drawing/2014/main" id="{592EE600-AA84-4B23-AB8B-2833C680D6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75566380-B9F8-4537-B271-1A669BE828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844F0-1523-41F5-87EB-CFD94DDFC8B2}" type="slidenum">
              <a:rPr lang="de-DE" smtClean="0"/>
              <a:t>‹#›</a:t>
            </a:fld>
            <a:endParaRPr lang="de-DE"/>
          </a:p>
        </p:txBody>
      </p:sp>
    </p:spTree>
    <p:extLst>
      <p:ext uri="{BB962C8B-B14F-4D97-AF65-F5344CB8AC3E}">
        <p14:creationId xmlns:p14="http://schemas.microsoft.com/office/powerpoint/2010/main" val="333626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A7530-256F-4BA6-B21E-3C641760B1D4}" type="datetimeFigureOut">
              <a:rPr lang="de-DE" smtClean="0"/>
              <a:t>26.11.2020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68790-3B45-40A7-A745-18ED7FB589B8}" type="slidenum">
              <a:rPr lang="de-DE" smtClean="0"/>
              <a:t>‹#›</a:t>
            </a:fld>
            <a:endParaRPr lang="de-DE"/>
          </a:p>
        </p:txBody>
      </p:sp>
    </p:spTree>
    <p:extLst>
      <p:ext uri="{BB962C8B-B14F-4D97-AF65-F5344CB8AC3E}">
        <p14:creationId xmlns:p14="http://schemas.microsoft.com/office/powerpoint/2010/main" val="353286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AB62514A-D87F-4347-A64C-7D22A7C417CF}" type="slidenum">
              <a:rPr lang="de-DE" smtClean="0"/>
              <a:t>3</a:t>
            </a:fld>
            <a:endParaRPr lang="de-DE"/>
          </a:p>
        </p:txBody>
      </p:sp>
    </p:spTree>
    <p:extLst>
      <p:ext uri="{BB962C8B-B14F-4D97-AF65-F5344CB8AC3E}">
        <p14:creationId xmlns:p14="http://schemas.microsoft.com/office/powerpoint/2010/main" val="212448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eigentliche</a:t>
            </a:r>
            <a:r>
              <a:rPr lang="de-DE" sz="1200" kern="1200" baseline="0" dirty="0">
                <a:solidFill>
                  <a:schemeClr val="tx1"/>
                </a:solidFill>
                <a:effectLst/>
                <a:latin typeface="+mn-lt"/>
                <a:ea typeface="+mn-ea"/>
                <a:cs typeface="+mn-cs"/>
              </a:rPr>
              <a:t> Übung nach der Installation besteht darin, dass die Schüler*innen ihre Lieblingsseiten (Schritt 4) anhand der Flagfox-Tools analysieren. Einige Services verlangen ein tieferes IT-Verständnis, manche sind einfacher zu verstehen und können zeigen, welche Informationen noch hinter einer Seite stecken, z.B.:</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a:solidFill>
                  <a:schemeClr val="tx1"/>
                </a:solidFill>
                <a:effectLst/>
                <a:latin typeface="+mn-lt"/>
                <a:ea typeface="+mn-ea"/>
                <a:cs typeface="+mn-cs"/>
              </a:rPr>
              <a:t>My Info: zeigt den Standort des jeweiligen Nutzers im Geotool an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a:solidFill>
                  <a:schemeClr val="tx1"/>
                </a:solidFill>
                <a:effectLst/>
                <a:latin typeface="+mn-lt"/>
                <a:ea typeface="+mn-ea"/>
                <a:cs typeface="+mn-cs"/>
              </a:rPr>
              <a:t>Virus Scan: untersucht die aktuelle Website auf Viren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a:solidFill>
                  <a:schemeClr val="tx1"/>
                </a:solidFill>
                <a:effectLst/>
                <a:latin typeface="+mn-lt"/>
                <a:ea typeface="+mn-ea"/>
                <a:cs typeface="+mn-cs"/>
              </a:rPr>
              <a:t>Alexa: Zeigt an, wie beliebt die Seite ist (globales Ranking) und aus welcher Geographie die Nutzer der Seite kommen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Site Advisor: Zeigt an, ob die jeweilige</a:t>
            </a:r>
            <a:r>
              <a:rPr lang="de-DE" sz="1200" kern="1200" baseline="0" dirty="0">
                <a:solidFill>
                  <a:schemeClr val="tx1"/>
                </a:solidFill>
                <a:effectLst/>
                <a:latin typeface="+mn-lt"/>
                <a:ea typeface="+mn-ea"/>
                <a:cs typeface="+mn-cs"/>
              </a:rPr>
              <a:t> Seite sicher ist (Prüfung durch McAfee)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a:solidFill>
                  <a:schemeClr val="tx1"/>
                </a:solidFill>
                <a:effectLst/>
                <a:latin typeface="+mn-lt"/>
                <a:ea typeface="+mn-ea"/>
                <a:cs typeface="+mn-cs"/>
              </a:rPr>
              <a:t>Weitere Dienste: z.B. Tiny URL: verkleinert lange URLs, damit man sie besser nutzen – z.B. an Freunde weitergeben kann. Google Translate: Übersetzt die komplette Webseite</a:t>
            </a: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13</a:t>
            </a:fld>
            <a:endParaRPr lang="de-DE"/>
          </a:p>
        </p:txBody>
      </p:sp>
    </p:spTree>
    <p:extLst>
      <p:ext uri="{BB962C8B-B14F-4D97-AF65-F5344CB8AC3E}">
        <p14:creationId xmlns:p14="http://schemas.microsoft.com/office/powerpoint/2010/main" val="155211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a:t>Hinweise: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DuckDuckGo ist eine Suchmaschine, die keine persönlichen Informationen (wie Google &amp; Co.) sammelt.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14</a:t>
            </a:fld>
            <a:endParaRPr lang="de-DE"/>
          </a:p>
        </p:txBody>
      </p:sp>
    </p:spTree>
    <p:extLst>
      <p:ext uri="{BB962C8B-B14F-4D97-AF65-F5344CB8AC3E}">
        <p14:creationId xmlns:p14="http://schemas.microsoft.com/office/powerpoint/2010/main" val="363496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a:t>Hinweise: </a:t>
            </a:r>
          </a:p>
          <a:p>
            <a:endParaRPr lang="de-DE" baseline="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Die Übung besteht darin, DuckDuckGo als Standard-Suchmaschine festzulegen</a:t>
            </a:r>
          </a:p>
          <a:p>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15</a:t>
            </a:fld>
            <a:endParaRPr lang="de-DE"/>
          </a:p>
        </p:txBody>
      </p:sp>
    </p:spTree>
    <p:extLst>
      <p:ext uri="{BB962C8B-B14F-4D97-AF65-F5344CB8AC3E}">
        <p14:creationId xmlns:p14="http://schemas.microsoft.com/office/powerpoint/2010/main" val="3706085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Blockiert Banner, Pop-ups und Videowerbung – sogar auf Facebook und You-Tube. Unaufdringliche Werbung kann von der Blockierung ausgenommen werden, um Webseiten zu unterstützen.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Hinweis: Hierzu keine Übung, weil es sich um eine Standard-Installation handelt</a:t>
            </a:r>
            <a:r>
              <a:rPr lang="de-DE" sz="1200" kern="1200" baseline="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16</a:t>
            </a:fld>
            <a:endParaRPr lang="de-DE"/>
          </a:p>
        </p:txBody>
      </p:sp>
    </p:spTree>
    <p:extLst>
      <p:ext uri="{BB962C8B-B14F-4D97-AF65-F5344CB8AC3E}">
        <p14:creationId xmlns:p14="http://schemas.microsoft.com/office/powerpoint/2010/main" val="137426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a:t>Hinweise: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r>
              <a:rPr lang="de-DE"/>
              <a:t>Datenparty.de ist eine auf Jugendliche Zugeschnittene Informationsplattform. Es ist keine interaktive</a:t>
            </a:r>
            <a:r>
              <a:rPr lang="de-DE" baseline="0"/>
              <a:t> Seite, sondern eine, die man durchlesen muss. Allerdings ist sie ansprechend formuliert und übersichtlich gestaltet. </a:t>
            </a:r>
            <a:endParaRPr lang="de-DE"/>
          </a:p>
          <a:p>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17</a:t>
            </a:fld>
            <a:endParaRPr lang="de-DE"/>
          </a:p>
        </p:txBody>
      </p:sp>
    </p:spTree>
    <p:extLst>
      <p:ext uri="{BB962C8B-B14F-4D97-AF65-F5344CB8AC3E}">
        <p14:creationId xmlns:p14="http://schemas.microsoft.com/office/powerpoint/2010/main" val="364370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Hinweise: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Zum Abschluss auf die Erwartungen eingehen, die die Teilnehmer für sich notiert haben oder die am Flipchart stehen. Konkret darauf eingehen und nachhaken, wo noch Fragen offen sind. </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19</a:t>
            </a:fld>
            <a:endParaRPr lang="de-DE"/>
          </a:p>
        </p:txBody>
      </p:sp>
    </p:spTree>
    <p:extLst>
      <p:ext uri="{BB962C8B-B14F-4D97-AF65-F5344CB8AC3E}">
        <p14:creationId xmlns:p14="http://schemas.microsoft.com/office/powerpoint/2010/main" val="245752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Hinweise: </a:t>
            </a:r>
            <a:endParaRPr lang="de-DE" dirty="0"/>
          </a:p>
          <a:p>
            <a:endParaRPr lang="de-DE" dirty="0"/>
          </a:p>
          <a:p>
            <a:r>
              <a:rPr lang="de-DE" dirty="0"/>
              <a:t>Die Teilnehmer sollen in Gruppen die Fragen besprechen</a:t>
            </a:r>
            <a:r>
              <a:rPr lang="de-DE" baseline="0" dirty="0"/>
              <a:t> und auf einem Flipchart / Plakaten die wesentlichen Ergebnisse festhalten. Auf diese kann dann im Verlauf des Trainings auch weiter eingegangen werden.</a:t>
            </a:r>
            <a:endParaRPr lang="de-DE"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4</a:t>
            </a:fld>
            <a:endParaRPr lang="de-DE"/>
          </a:p>
        </p:txBody>
      </p:sp>
    </p:spTree>
    <p:extLst>
      <p:ext uri="{BB962C8B-B14F-4D97-AF65-F5344CB8AC3E}">
        <p14:creationId xmlns:p14="http://schemas.microsoft.com/office/powerpoint/2010/main" val="17430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t>Hinweise: </a:t>
            </a:r>
          </a:p>
          <a:p>
            <a:endParaRPr lang="de-DE" sz="1200" dirty="0"/>
          </a:p>
          <a:p>
            <a:r>
              <a:rPr lang="de-DE" sz="1200" dirty="0"/>
              <a:t>Vor</a:t>
            </a:r>
            <a:r>
              <a:rPr lang="de-DE" sz="1200" baseline="0" dirty="0"/>
              <a:t> den Übungen werden auf dieser Slide einige generelle Tipps zur Datensicherheit (hauptsächlich für Soziale Netzwerke) gegeben. In den Übungen werden diese Punkte später adressiert und gezeigt, wie man verschiedene Tools nutzen und Einstellungen vornehmen kann, um die eigene Privatsphäre zu schützen.</a:t>
            </a:r>
          </a:p>
          <a:p>
            <a:endParaRPr lang="de-DE" sz="1200" baseline="0" dirty="0"/>
          </a:p>
          <a:p>
            <a:r>
              <a:rPr lang="de-DE" sz="1200" baseline="0" dirty="0"/>
              <a:t>Erläuterungen:</a:t>
            </a:r>
          </a:p>
          <a:p>
            <a:pPr marL="171450" indent="-171450">
              <a:buFontTx/>
              <a:buChar char="-"/>
            </a:pPr>
            <a:r>
              <a:rPr lang="de-DE" sz="1200" baseline="0" dirty="0"/>
              <a:t>Nutzungsbedingungen: Diese sollte man nicht nur einfach akzeptieren, sondern auch wirklich mal durchlesen. Außerdem sollte man auf dem Laufenden sein, wenn sich etwas ändert. Zum Beispiel kann es sein, dass Facebook Änderungen bei den Privatsphäre-Einstellungen vornimmt und ihr diese dann wieder selbständig zurück auf die ursprüngliche Einstellung ändern müsst. Wenn ihr euch da nicht bezüglich der Nutzungsbedingungen auf dem Laufenden haltet, kann es sein, dass ihr diese Information verpasst und eure Daten plötzlich ungewollt für alle sichtbar sind.</a:t>
            </a:r>
          </a:p>
          <a:p>
            <a:pPr marL="171450" indent="-171450">
              <a:buFontTx/>
              <a:buChar char="-"/>
            </a:pPr>
            <a:r>
              <a:rPr lang="de-DE" sz="1200" baseline="0" dirty="0"/>
              <a:t>Datensparsamkeit: Wenn man sich neu bei einem Dienst anmeldet, sollte man dem Anbieter nur die notwendigsten Daten angeben – und darauf achten, dass die Angaben nach der Anmeldung versteckt werden (z.B. solltet ihr nicht eure Telefonnummer veröffentlichen). Außerdem ist es praktisch, wenn man sich eine separate E-Mail-Adresse anlegt, die man nur für solche Anmeldungen nutzt, um eure eigene persönliche Mailadresse zu schützen.</a:t>
            </a:r>
          </a:p>
          <a:p>
            <a:pPr marL="171450" indent="-171450">
              <a:buFontTx/>
              <a:buChar char="-"/>
            </a:pPr>
            <a:r>
              <a:rPr lang="de-DE" sz="1200" baseline="0" dirty="0"/>
              <a:t>Datenzugang: Hier geht es nicht nur um Personen, die eure Daten sehen können (z.B. öffentlich, Freunde von Freunden, nur Freunde oder nur einzelne Personen), sondern auch darum, welche Unternehmen Infos über euch erhalten. Denn die Anbieter von facebook und Co. nutzen eure Daten, um damit Geld zu verdienen, zum Beispiel indem sie Werbung zulassen, die auf eure Interessen abgestimmt ist.</a:t>
            </a:r>
          </a:p>
          <a:p>
            <a:pPr marL="171450" indent="-171450">
              <a:buFontTx/>
              <a:buChar char="-"/>
            </a:pPr>
            <a:r>
              <a:rPr lang="de-DE" sz="1200" baseline="0" dirty="0"/>
              <a:t>Kontaktpflege: Sind alle eurer 500 Kontakte eure besten Freunde, denen ihr alles anvertrauen würdet? Wahrscheinlich nicht. Also überlegt euch, wem ihr was zeigen wollt. Das könnt ihr zum beispiel bestimmen, indem ihr bei Facebook Freundeslisten anlegt. Für jede Liste könnt ihr einstellen, welche Rechte die Personen auf der Liste haben und was sie von euch sehen können.</a:t>
            </a:r>
          </a:p>
          <a:p>
            <a:pPr marL="171450" indent="-171450">
              <a:buFontTx/>
              <a:buChar char="-"/>
            </a:pPr>
            <a:r>
              <a:rPr lang="de-DE" sz="1200" baseline="0" dirty="0"/>
              <a:t>Kontrollfragen: Mit diesen zwei einfachen fragen könnt ihr euch selbst testen, um zu beurteilen, ob ihr den Inhalt, den ihr veröffentlichen wollt, wirklich zeigen solltet. Es geht dabei einmal darum, euch selbst vor unangenehmen Folgen zu schützen. Aber auch zu verhindern, dass ihr anderen schaden könntet, was dann ja auch wieder schlecht auf euch zurückfällt.</a:t>
            </a:r>
            <a:endParaRPr lang="de-DE" sz="1200"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5</a:t>
            </a:fld>
            <a:endParaRPr lang="de-DE"/>
          </a:p>
        </p:txBody>
      </p:sp>
    </p:spTree>
    <p:extLst>
      <p:ext uri="{BB962C8B-B14F-4D97-AF65-F5344CB8AC3E}">
        <p14:creationId xmlns:p14="http://schemas.microsoft.com/office/powerpoint/2010/main" val="74313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Lightbeam ist ein Add-on für Firefox, das mittels interaktiver Visualisierung die Erst- und Dritt-Websites zeigt, mit denen Sie im Internet interagieren. Beim Surfen zeigt Ihnen Lightbeam die gesamte Tiefe des heutigen Internets, einschließlich Bereichen, die für den Durchschnittsnutzer nicht transparent sind.</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7</a:t>
            </a:fld>
            <a:endParaRPr lang="de-DE"/>
          </a:p>
        </p:txBody>
      </p:sp>
    </p:spTree>
    <p:extLst>
      <p:ext uri="{BB962C8B-B14F-4D97-AF65-F5344CB8AC3E}">
        <p14:creationId xmlns:p14="http://schemas.microsoft.com/office/powerpoint/2010/main" val="369093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endParaRPr lang="de-DE" baseline="0" dirty="0"/>
          </a:p>
          <a:p>
            <a:r>
              <a:rPr lang="de-DE" baseline="0" dirty="0"/>
              <a:t>Es ist sinnvoll, mit dieser Übung zu starten, weil im Verlauf der nächsten Übungen weitere Websites aufgerufen werden, die Lightbeam dann tracken und eine Aktivitätsgrafik erstellen kann.</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8</a:t>
            </a:fld>
            <a:endParaRPr lang="de-DE"/>
          </a:p>
        </p:txBody>
      </p:sp>
    </p:spTree>
    <p:extLst>
      <p:ext uri="{BB962C8B-B14F-4D97-AF65-F5344CB8AC3E}">
        <p14:creationId xmlns:p14="http://schemas.microsoft.com/office/powerpoint/2010/main" val="416153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endParaRPr lang="de-DE" dirty="0"/>
          </a:p>
          <a:p>
            <a:r>
              <a:rPr lang="de-DE" dirty="0"/>
              <a:t>Hier ein Beispiel, wie sich die Karte entwickelt, wenn man eine Weile im Netz unterwegs war:</a:t>
            </a:r>
            <a:r>
              <a:rPr lang="de-DE" baseline="0" dirty="0"/>
              <a:t> während ihr 12 verschiedene Seiten aufgerufen habt, wurden im Hintergrund 10 weitere Seiten kontaktiert und Daten ausgetauscht, ohne dass ihr das normalerweise gemerkt hättet!</a:t>
            </a:r>
            <a:endParaRPr lang="de-DE"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9</a:t>
            </a:fld>
            <a:endParaRPr lang="de-DE"/>
          </a:p>
        </p:txBody>
      </p:sp>
    </p:spTree>
    <p:extLst>
      <p:ext uri="{BB962C8B-B14F-4D97-AF65-F5344CB8AC3E}">
        <p14:creationId xmlns:p14="http://schemas.microsoft.com/office/powerpoint/2010/main" val="171396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Ghostery ist eine Software, die den Anwender beim Surfen auf versteckte Dienste hinweist, die im Hintergrund private Daten an Seitenbetreiber übermitteln, und diese auf Wunsch blockiert. Das Programm ist als Add-on für die Webbrowser Firefox, Safari, Chrome, Opera und Internet Explorer verfügbar sowie als eigenständige Webbrowser-App für Apple iOS.</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10</a:t>
            </a:fld>
            <a:endParaRPr lang="de-DE"/>
          </a:p>
        </p:txBody>
      </p:sp>
    </p:spTree>
    <p:extLst>
      <p:ext uri="{BB962C8B-B14F-4D97-AF65-F5344CB8AC3E}">
        <p14:creationId xmlns:p14="http://schemas.microsoft.com/office/powerpoint/2010/main" val="104472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Schritte mit den Workshopteilnehmern gemeinsam durchgehen bzw. am eigenen Rechner mit Beameranschluss vorführen. Wenn nicht für alle Teilnehmer PCs / Tablets</a:t>
            </a:r>
            <a:r>
              <a:rPr lang="de-DE" sz="1200" kern="1200" baseline="0" dirty="0">
                <a:solidFill>
                  <a:schemeClr val="tx1"/>
                </a:solidFill>
                <a:effectLst/>
                <a:latin typeface="+mn-lt"/>
                <a:ea typeface="+mn-ea"/>
                <a:cs typeface="+mn-cs"/>
              </a:rPr>
              <a:t> zur Verfügung stehen, dann die Schritte durchgehen &amp; erklären oder einen Schüler vormachen lassen. Bei Schritt 5 können die Teilnehmer dann verschiedene Seiten nennen, die man ausprobieren kann.</a:t>
            </a: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11</a:t>
            </a:fld>
            <a:endParaRPr lang="de-DE"/>
          </a:p>
        </p:txBody>
      </p:sp>
    </p:spTree>
    <p:extLst>
      <p:ext uri="{BB962C8B-B14F-4D97-AF65-F5344CB8AC3E}">
        <p14:creationId xmlns:p14="http://schemas.microsoft.com/office/powerpoint/2010/main" val="228732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Hinweise: </a:t>
            </a:r>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Zeigt mit einer Landesflagge den Standort des Servers der geöffneten Website an und bietet eine Vielzahl an Werkzeugen, wie Website-Sicherheitsprüfungen, Whois, Übersetzung, ähnliche Seiten, Validierung, URL-Kürzung und mehr.</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physische</a:t>
            </a:r>
            <a:r>
              <a:rPr lang="de-DE" sz="1200" kern="1200" baseline="0" dirty="0">
                <a:solidFill>
                  <a:schemeClr val="tx1"/>
                </a:solidFill>
                <a:effectLst/>
                <a:latin typeface="+mn-lt"/>
                <a:ea typeface="+mn-ea"/>
                <a:cs typeface="+mn-cs"/>
              </a:rPr>
              <a:t> Lokation des Servers lässt Rückschlüsse zu, wie sicher die Daten sind, die über ihn ausgetauscht werden – und zwar einerseits vor Übergriffen von Außen aber auch vor Übergriffen von Innen, zum Beispiel durch den Staat, der vielleicht Informationen ausspähen will. Beispiel: Wie sicher würdet ihr euch fühlen, wenn der Hostserver für euren Online-Banking-Dienst in einem Krisengebiet wie Syrien oder einem nicht demokratischen Land wie Russland stünde? </a:t>
            </a:r>
            <a:r>
              <a:rPr lang="de-DE" sz="1200" i="1" kern="1200" baseline="0" dirty="0">
                <a:solidFill>
                  <a:schemeClr val="tx1"/>
                </a:solidFill>
                <a:effectLst/>
                <a:latin typeface="+mn-lt"/>
                <a:ea typeface="+mn-ea"/>
                <a:cs typeface="+mn-cs"/>
              </a:rPr>
              <a:t>(HINWEIS: Diese Beispiele sind nur angebracht, wenn keine Schüler*innen mit Migrationshintergrund aus den entsprechenden Ländern kommen; denn diese sollen sich nicht angegriffen fühlen. Im Zweifel also besser ein anderes Beispiel wählen)</a:t>
            </a:r>
            <a:endParaRPr lang="de-DE"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12</a:t>
            </a:fld>
            <a:endParaRPr lang="de-DE"/>
          </a:p>
        </p:txBody>
      </p:sp>
    </p:spTree>
    <p:extLst>
      <p:ext uri="{BB962C8B-B14F-4D97-AF65-F5344CB8AC3E}">
        <p14:creationId xmlns:p14="http://schemas.microsoft.com/office/powerpoint/2010/main" val="94376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60373-5565-4212-9B8B-3A419FF662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234"/>
            <a:ext cx="12192000" cy="6858000"/>
          </a:xfrm>
          <a:prstGeom prst="rect">
            <a:avLst/>
          </a:prstGeom>
        </p:spPr>
      </p:pic>
      <p:sp>
        <p:nvSpPr>
          <p:cNvPr id="2" name="Title 1">
            <a:extLst>
              <a:ext uri="{FF2B5EF4-FFF2-40B4-BE49-F238E27FC236}">
                <a16:creationId xmlns:a16="http://schemas.microsoft.com/office/drawing/2014/main" id="{DA91C95E-1F60-4FFE-951E-955247E1E80C}"/>
              </a:ext>
            </a:extLst>
          </p:cNvPr>
          <p:cNvSpPr>
            <a:spLocks noGrp="1"/>
          </p:cNvSpPr>
          <p:nvPr>
            <p:ph type="ctrTitle"/>
          </p:nvPr>
        </p:nvSpPr>
        <p:spPr>
          <a:xfrm>
            <a:off x="839788" y="1139492"/>
            <a:ext cx="9144000" cy="2387600"/>
          </a:xfrm>
        </p:spPr>
        <p:txBody>
          <a:bodyPr anchor="b">
            <a:normAutofit/>
          </a:bodyPr>
          <a:lstStyle>
            <a:lvl1pPr algn="l">
              <a:defRPr sz="6600" b="1">
                <a:latin typeface="+mj-lt"/>
              </a:defRPr>
            </a:lvl1pPr>
          </a:lstStyle>
          <a:p>
            <a:endParaRPr lang="de-DE" dirty="0"/>
          </a:p>
        </p:txBody>
      </p:sp>
      <p:sp>
        <p:nvSpPr>
          <p:cNvPr id="3" name="Subtitle 2">
            <a:extLst>
              <a:ext uri="{FF2B5EF4-FFF2-40B4-BE49-F238E27FC236}">
                <a16:creationId xmlns:a16="http://schemas.microsoft.com/office/drawing/2014/main" id="{E43D1D47-C51E-4BE4-BC39-63F5EED0BFED}"/>
              </a:ext>
            </a:extLst>
          </p:cNvPr>
          <p:cNvSpPr>
            <a:spLocks noGrp="1"/>
          </p:cNvSpPr>
          <p:nvPr>
            <p:ph type="subTitle" idx="1"/>
          </p:nvPr>
        </p:nvSpPr>
        <p:spPr>
          <a:xfrm>
            <a:off x="839788" y="35270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
        <p:nvSpPr>
          <p:cNvPr id="5" name="Footer Placeholder 4">
            <a:extLst>
              <a:ext uri="{FF2B5EF4-FFF2-40B4-BE49-F238E27FC236}">
                <a16:creationId xmlns:a16="http://schemas.microsoft.com/office/drawing/2014/main" id="{FAC8A9A6-7606-463C-A46F-29027323BCF9}"/>
              </a:ext>
            </a:extLst>
          </p:cNvPr>
          <p:cNvSpPr>
            <a:spLocks noGrp="1"/>
          </p:cNvSpPr>
          <p:nvPr>
            <p:ph type="ftr" sz="quarter" idx="11"/>
          </p:nvPr>
        </p:nvSpPr>
        <p:spPr/>
        <p:txBody>
          <a:bodyPr/>
          <a:lstStyle/>
          <a:p>
            <a:endParaRPr lang="de-DE" dirty="0"/>
          </a:p>
        </p:txBody>
      </p:sp>
      <p:sp>
        <p:nvSpPr>
          <p:cNvPr id="9" name="AMC_Footer">
            <a:extLst>
              <a:ext uri="{FF2B5EF4-FFF2-40B4-BE49-F238E27FC236}">
                <a16:creationId xmlns:a16="http://schemas.microsoft.com/office/drawing/2014/main" id="{1CF029F6-4DD9-4EA3-9B74-4EA2C6E36FE7}"/>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176092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a:extLst>
              <a:ext uri="{FF2B5EF4-FFF2-40B4-BE49-F238E27FC236}">
                <a16:creationId xmlns:a16="http://schemas.microsoft.com/office/drawing/2014/main" id="{5A8641BC-BE72-4905-B3F3-4C0EDA09C569}"/>
              </a:ext>
            </a:extLst>
          </p:cNvPr>
          <p:cNvSpPr>
            <a:spLocks noGrp="1"/>
          </p:cNvSpPr>
          <p:nvPr>
            <p:ph sz="half" idx="2"/>
          </p:nvPr>
        </p:nvSpPr>
        <p:spPr>
          <a:xfrm>
            <a:off x="6172200" y="1825625"/>
            <a:ext cx="5181600" cy="4351338"/>
          </a:xfrm>
          <a:solidFill>
            <a:schemeClr val="accent4"/>
          </a:solidFill>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03776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pi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5180012"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5" name="Rectangle 4">
            <a:extLst>
              <a:ext uri="{FF2B5EF4-FFF2-40B4-BE49-F238E27FC236}">
                <a16:creationId xmlns:a16="http://schemas.microsoft.com/office/drawing/2014/main" id="{A47FD3A1-E39B-40D4-9EF7-DD6A28E186B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147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bu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6F7C016-5434-4FF4-8E65-96FEB3DB6C04}"/>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2493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rnzie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87D12-8256-42E4-9F2A-419D2A014255}"/>
              </a:ext>
            </a:extLst>
          </p:cNvPr>
          <p:cNvSpPr/>
          <p:nvPr userDrawn="1"/>
        </p:nvSpPr>
        <p:spPr>
          <a:xfrm>
            <a:off x="0" y="3703156"/>
            <a:ext cx="12192000" cy="3154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Content Placeholder 2">
            <a:extLst>
              <a:ext uri="{FF2B5EF4-FFF2-40B4-BE49-F238E27FC236}">
                <a16:creationId xmlns:a16="http://schemas.microsoft.com/office/drawing/2014/main" id="{81B97BC5-1265-45E2-8B4E-8064D4892101}"/>
              </a:ext>
            </a:extLst>
          </p:cNvPr>
          <p:cNvSpPr>
            <a:spLocks noGrp="1"/>
          </p:cNvSpPr>
          <p:nvPr>
            <p:ph idx="1" hasCustomPrompt="1"/>
          </p:nvPr>
        </p:nvSpPr>
        <p:spPr>
          <a:xfrm>
            <a:off x="838200" y="1823300"/>
            <a:ext cx="10515600" cy="4351338"/>
          </a:xfrm>
        </p:spPr>
        <p:txBody>
          <a:bodyPr/>
          <a:lstStyle>
            <a:lvl1pPr marL="0" indent="0">
              <a:buFontTx/>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noProof="0"/>
              <a:t>Vermittlung folgender Aspekte:</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17" name="Content Placeholder 2">
            <a:extLst>
              <a:ext uri="{FF2B5EF4-FFF2-40B4-BE49-F238E27FC236}">
                <a16:creationId xmlns:a16="http://schemas.microsoft.com/office/drawing/2014/main" id="{98FA0E93-016D-4C94-8139-9CE4AB26BAAF}"/>
              </a:ext>
            </a:extLst>
          </p:cNvPr>
          <p:cNvSpPr>
            <a:spLocks noGrp="1"/>
          </p:cNvSpPr>
          <p:nvPr>
            <p:ph idx="17" hasCustomPrompt="1"/>
          </p:nvPr>
        </p:nvSpPr>
        <p:spPr>
          <a:xfrm>
            <a:off x="839788" y="3703156"/>
            <a:ext cx="10515600" cy="3154844"/>
          </a:xfrm>
          <a:solidFill>
            <a:srgbClr val="FFC000"/>
          </a:solidFill>
        </p:spPr>
        <p:txBody>
          <a:bodyPr/>
          <a:lstStyle>
            <a:lvl1pPr marL="0" indent="0">
              <a:lnSpc>
                <a:spcPct val="100000"/>
              </a:lnSpc>
              <a:spcBef>
                <a:spcPts val="1200"/>
              </a:spcBef>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err="1"/>
              <a:t>Voraussetzungen</a:t>
            </a:r>
            <a:r>
              <a:rPr lang="en-US" dirty="0"/>
              <a:t>:</a:t>
            </a:r>
          </a:p>
          <a:p>
            <a:pPr lvl="0"/>
            <a:r>
              <a:rPr lang="en-US" dirty="0" err="1"/>
              <a:t>Empfohlen</a:t>
            </a:r>
            <a:r>
              <a:rPr lang="en-US" dirty="0"/>
              <a:t> </a:t>
            </a:r>
            <a:r>
              <a:rPr lang="en-US" dirty="0" err="1"/>
              <a:t>für</a:t>
            </a:r>
            <a:r>
              <a:rPr lang="en-US" dirty="0"/>
              <a:t>:                                                                       </a:t>
            </a:r>
            <a:r>
              <a:rPr lang="en-US" dirty="0" err="1"/>
              <a:t>Vorbereitung</a:t>
            </a:r>
            <a:r>
              <a:rPr lang="en-US" dirty="0"/>
              <a:t>:</a:t>
            </a:r>
            <a:endParaRPr lang="de-DE" dirty="0"/>
          </a:p>
        </p:txBody>
      </p:sp>
      <p:sp>
        <p:nvSpPr>
          <p:cNvPr id="15" name="Footer Placeholder 5">
            <a:extLst>
              <a:ext uri="{FF2B5EF4-FFF2-40B4-BE49-F238E27FC236}">
                <a16:creationId xmlns:a16="http://schemas.microsoft.com/office/drawing/2014/main" id="{600CC83E-1BD1-7A41-86C3-2C01ADA2D2DC}"/>
              </a:ext>
            </a:extLst>
          </p:cNvPr>
          <p:cNvSpPr>
            <a:spLocks noGrp="1"/>
          </p:cNvSpPr>
          <p:nvPr>
            <p:ph type="ftr" sz="quarter" idx="11"/>
          </p:nvPr>
        </p:nvSpPr>
        <p:spPr>
          <a:xfrm>
            <a:off x="7391584" y="6537399"/>
            <a:ext cx="4141956" cy="161962"/>
          </a:xfrm>
        </p:spPr>
        <p:txBody>
          <a:bodyPr/>
          <a:lstStyle>
            <a:lvl1pPr>
              <a:defRPr>
                <a:latin typeface="Graphik" panose="020B0503030202060203" pitchFamily="34" charset="77"/>
              </a:defRPr>
            </a:lvl1pPr>
          </a:lstStyle>
          <a:p>
            <a:endParaRPr lang="en-US" dirty="0"/>
          </a:p>
        </p:txBody>
      </p:sp>
      <p:pic>
        <p:nvPicPr>
          <p:cNvPr id="4" name="Picture Placeholder 15">
            <a:extLst>
              <a:ext uri="{FF2B5EF4-FFF2-40B4-BE49-F238E27FC236}">
                <a16:creationId xmlns:a16="http://schemas.microsoft.com/office/drawing/2014/main" id="{23F8211E-C7E0-4037-A163-E10A13506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49388"/>
          </a:xfrm>
          <a:prstGeom prst="rect">
            <a:avLst/>
          </a:prstGeom>
        </p:spPr>
      </p:pic>
      <p:sp>
        <p:nvSpPr>
          <p:cNvPr id="18" name="Text Placeholder 2">
            <a:extLst>
              <a:ext uri="{FF2B5EF4-FFF2-40B4-BE49-F238E27FC236}">
                <a16:creationId xmlns:a16="http://schemas.microsoft.com/office/drawing/2014/main" id="{491BF72F-5E14-4759-A458-7654D8BCF299}"/>
              </a:ext>
            </a:extLst>
          </p:cNvPr>
          <p:cNvSpPr>
            <a:spLocks noGrp="1"/>
          </p:cNvSpPr>
          <p:nvPr>
            <p:ph type="body" sz="quarter" idx="14"/>
          </p:nvPr>
        </p:nvSpPr>
        <p:spPr>
          <a:xfrm>
            <a:off x="8072067" y="4198511"/>
            <a:ext cx="2964528"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20" name="Text Placeholder 2">
            <a:extLst>
              <a:ext uri="{FF2B5EF4-FFF2-40B4-BE49-F238E27FC236}">
                <a16:creationId xmlns:a16="http://schemas.microsoft.com/office/drawing/2014/main" id="{BA591DCE-1E8B-4D79-9355-B288AF887923}"/>
              </a:ext>
            </a:extLst>
          </p:cNvPr>
          <p:cNvSpPr>
            <a:spLocks noGrp="1"/>
          </p:cNvSpPr>
          <p:nvPr>
            <p:ph type="body" sz="quarter" idx="16"/>
          </p:nvPr>
        </p:nvSpPr>
        <p:spPr>
          <a:xfrm>
            <a:off x="2780559" y="4198511"/>
            <a:ext cx="3488962"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12" name="Title 1">
            <a:extLst>
              <a:ext uri="{FF2B5EF4-FFF2-40B4-BE49-F238E27FC236}">
                <a16:creationId xmlns:a16="http://schemas.microsoft.com/office/drawing/2014/main" id="{1BAC5371-6ACB-42B5-97C7-7612A463BB9F}"/>
              </a:ext>
            </a:extLst>
          </p:cNvPr>
          <p:cNvSpPr txBox="1">
            <a:spLocks/>
          </p:cNvSpPr>
          <p:nvPr userDrawn="1"/>
        </p:nvSpPr>
        <p:spPr>
          <a:xfrm>
            <a:off x="839788" y="4068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noProof="0"/>
              <a:t>Lernziele</a:t>
            </a:r>
          </a:p>
        </p:txBody>
      </p:sp>
      <p:sp>
        <p:nvSpPr>
          <p:cNvPr id="21" name="AMC_Footer">
            <a:extLst>
              <a:ext uri="{FF2B5EF4-FFF2-40B4-BE49-F238E27FC236}">
                <a16:creationId xmlns:a16="http://schemas.microsoft.com/office/drawing/2014/main" id="{CE32ED7B-6CA9-41D0-8CED-BF6E8ADB1EEA}"/>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333941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tzungsbedingung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FFC4A1-58EE-4031-B316-7A2D965A52A7}"/>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11" name="Content Placeholder 2">
            <a:extLst>
              <a:ext uri="{FF2B5EF4-FFF2-40B4-BE49-F238E27FC236}">
                <a16:creationId xmlns:a16="http://schemas.microsoft.com/office/drawing/2014/main" id="{8DED377E-E4DD-4946-B104-44D645B86A14}"/>
              </a:ext>
            </a:extLst>
          </p:cNvPr>
          <p:cNvSpPr>
            <a:spLocks noGrp="1"/>
          </p:cNvSpPr>
          <p:nvPr>
            <p:ph idx="1" hasCustomPrompt="1"/>
          </p:nvPr>
        </p:nvSpPr>
        <p:spPr>
          <a:xfrm>
            <a:off x="839788" y="1807398"/>
            <a:ext cx="10685904" cy="4351338"/>
          </a:xfrm>
        </p:spPr>
        <p:txBody>
          <a:bodyPr>
            <a:normAutofit/>
          </a:bodyPr>
          <a:lstStyle>
            <a:lvl1pPr marL="0" indent="0" algn="just">
              <a:lnSpc>
                <a:spcPct val="100000"/>
              </a:lnSpc>
              <a:spcBef>
                <a:spcPts val="600"/>
              </a:spcBef>
              <a:spcAft>
                <a:spcPts val="300"/>
              </a:spcAft>
              <a:buNone/>
              <a:defRPr sz="900">
                <a:latin typeface="+mn-lt"/>
              </a:defRPr>
            </a:lvl1pPr>
            <a:lvl2pPr>
              <a:defRPr>
                <a:latin typeface="+mn-lt"/>
              </a:defRPr>
            </a:lvl2pPr>
            <a:lvl3pPr>
              <a:defRPr>
                <a:latin typeface="+mn-lt"/>
              </a:defRPr>
            </a:lvl3pPr>
            <a:lvl4pPr>
              <a:defRPr>
                <a:latin typeface="+mn-lt"/>
              </a:defRPr>
            </a:lvl4pPr>
            <a:lvl5pPr>
              <a:defRPr>
                <a:latin typeface="+mn-lt"/>
              </a:defRPr>
            </a:lvl5pPr>
          </a:lstStyle>
          <a:p>
            <a:pPr fontAlgn="t"/>
            <a:r>
              <a:rPr lang="en-US" sz="800" dirty="0"/>
              <a:t>D</a:t>
            </a:r>
            <a:r>
              <a:rPr lang="de-DE" sz="8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10" name="Title 1">
            <a:extLst>
              <a:ext uri="{FF2B5EF4-FFF2-40B4-BE49-F238E27FC236}">
                <a16:creationId xmlns:a16="http://schemas.microsoft.com/office/drawing/2014/main" id="{E6A7BD0C-D58D-4504-888E-242BBE77B822}"/>
              </a:ext>
            </a:extLst>
          </p:cNvPr>
          <p:cNvSpPr txBox="1">
            <a:spLocks/>
          </p:cNvSpPr>
          <p:nvPr userDrawn="1"/>
        </p:nvSpPr>
        <p:spPr>
          <a:xfrm>
            <a:off x="839787" y="406881"/>
            <a:ext cx="106859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Nutzungsbedingungen</a:t>
            </a:r>
            <a:r>
              <a:rPr lang="en-US" dirty="0"/>
              <a:t> – </a:t>
            </a:r>
            <a:r>
              <a:rPr lang="en-US" dirty="0" err="1"/>
              <a:t>Digitale</a:t>
            </a:r>
            <a:r>
              <a:rPr lang="en-US" dirty="0"/>
              <a:t> </a:t>
            </a:r>
            <a:r>
              <a:rPr lang="en-US" dirty="0" err="1"/>
              <a:t>Lernwerkstatt</a:t>
            </a:r>
            <a:endParaRPr lang="de-DE" dirty="0"/>
          </a:p>
        </p:txBody>
      </p:sp>
      <p:sp>
        <p:nvSpPr>
          <p:cNvPr id="14" name="Footer Placeholder 4">
            <a:extLst>
              <a:ext uri="{FF2B5EF4-FFF2-40B4-BE49-F238E27FC236}">
                <a16:creationId xmlns:a16="http://schemas.microsoft.com/office/drawing/2014/main" id="{16FBDEC2-BA97-4900-ACC3-EADAF00A1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15" name="Slide Number Placeholder 5">
            <a:extLst>
              <a:ext uri="{FF2B5EF4-FFF2-40B4-BE49-F238E27FC236}">
                <a16:creationId xmlns:a16="http://schemas.microsoft.com/office/drawing/2014/main" id="{7569581B-9B99-430B-8155-5ACDC9DA9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Tree>
    <p:extLst>
      <p:ext uri="{BB962C8B-B14F-4D97-AF65-F5344CB8AC3E}">
        <p14:creationId xmlns:p14="http://schemas.microsoft.com/office/powerpoint/2010/main" val="2029866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zit">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241A5-C16C-46A8-A878-87D1F9C6B4A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D3D8450E-0C47-4339-84E5-1C9F29078DA4}"/>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9" name="Title 1">
            <a:extLst>
              <a:ext uri="{FF2B5EF4-FFF2-40B4-BE49-F238E27FC236}">
                <a16:creationId xmlns:a16="http://schemas.microsoft.com/office/drawing/2014/main" id="{B0BC9851-DA10-44AA-8EBC-C5AE88AC3B94}"/>
              </a:ext>
            </a:extLst>
          </p:cNvPr>
          <p:cNvSpPr>
            <a:spLocks noGrp="1"/>
          </p:cNvSpPr>
          <p:nvPr>
            <p:ph type="title"/>
          </p:nvPr>
        </p:nvSpPr>
        <p:spPr>
          <a:xfrm>
            <a:off x="6308650" y="945807"/>
            <a:ext cx="5438660" cy="822112"/>
          </a:xfrm>
        </p:spPr>
        <p:txBody>
          <a:bodyPr/>
          <a:lstStyle>
            <a:lvl1pPr>
              <a:defRPr>
                <a:latin typeface="+mj-lt"/>
              </a:defRPr>
            </a:lvl1pPr>
          </a:lstStyle>
          <a:p>
            <a:r>
              <a:rPr lang="en-US" dirty="0"/>
              <a:t>Click to edit Master title style</a:t>
            </a:r>
            <a:endParaRPr lang="de-DE" dirty="0"/>
          </a:p>
        </p:txBody>
      </p:sp>
      <p:sp>
        <p:nvSpPr>
          <p:cNvPr id="10" name="Content Placeholder 2">
            <a:extLst>
              <a:ext uri="{FF2B5EF4-FFF2-40B4-BE49-F238E27FC236}">
                <a16:creationId xmlns:a16="http://schemas.microsoft.com/office/drawing/2014/main" id="{DB702296-4219-441A-996B-028BD434EDAD}"/>
              </a:ext>
            </a:extLst>
          </p:cNvPr>
          <p:cNvSpPr>
            <a:spLocks noGrp="1"/>
          </p:cNvSpPr>
          <p:nvPr>
            <p:ph idx="1"/>
          </p:nvPr>
        </p:nvSpPr>
        <p:spPr>
          <a:xfrm>
            <a:off x="6308650" y="2005012"/>
            <a:ext cx="5045149"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4645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7" name="TextBox 6">
            <a:extLst>
              <a:ext uri="{FF2B5EF4-FFF2-40B4-BE49-F238E27FC236}">
                <a16:creationId xmlns:a16="http://schemas.microsoft.com/office/drawing/2014/main" id="{34BFF6D8-1043-4AFC-ADD8-CBAED8BE49C9}"/>
              </a:ext>
            </a:extLst>
          </p:cNvPr>
          <p:cNvSpPr txBox="1"/>
          <p:nvPr userDrawn="1"/>
        </p:nvSpPr>
        <p:spPr>
          <a:xfrm>
            <a:off x="838200" y="638735"/>
            <a:ext cx="5723021" cy="769441"/>
          </a:xfrm>
          <a:prstGeom prst="rect">
            <a:avLst/>
          </a:prstGeom>
          <a:noFill/>
        </p:spPr>
        <p:txBody>
          <a:bodyPr wrap="square" rtlCol="0">
            <a:spAutoFit/>
          </a:bodyPr>
          <a:lstStyle/>
          <a:p>
            <a:r>
              <a:rPr lang="de-DE" sz="4400" dirty="0">
                <a:solidFill>
                  <a:schemeClr val="tx1"/>
                </a:solidFill>
                <a:latin typeface="+mj-lt"/>
              </a:rPr>
              <a:t>Wie sehen Sie das?</a:t>
            </a:r>
          </a:p>
        </p:txBody>
      </p:sp>
    </p:spTree>
    <p:extLst>
      <p:ext uri="{BB962C8B-B14F-4D97-AF65-F5344CB8AC3E}">
        <p14:creationId xmlns:p14="http://schemas.microsoft.com/office/powerpoint/2010/main" val="3768579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Tren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b="-3704"/>
          <a:stretch/>
        </p:blipFill>
        <p:spPr>
          <a:xfrm rot="5400000">
            <a:off x="2441154" y="-2892848"/>
            <a:ext cx="6857999" cy="12643697"/>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22C8922A-D4E7-43B7-9254-67ECB555B61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10" name="Title 1">
            <a:extLst>
              <a:ext uri="{FF2B5EF4-FFF2-40B4-BE49-F238E27FC236}">
                <a16:creationId xmlns:a16="http://schemas.microsoft.com/office/drawing/2014/main" id="{49734978-A2E1-47A5-9C83-B3F899225534}"/>
              </a:ext>
            </a:extLst>
          </p:cNvPr>
          <p:cNvSpPr>
            <a:spLocks noGrp="1"/>
          </p:cNvSpPr>
          <p:nvPr>
            <p:ph type="ctrTitle"/>
          </p:nvPr>
        </p:nvSpPr>
        <p:spPr>
          <a:xfrm>
            <a:off x="992188" y="1291892"/>
            <a:ext cx="9144000" cy="2387600"/>
          </a:xfrm>
        </p:spPr>
        <p:txBody>
          <a:bodyPr anchor="b">
            <a:normAutofit/>
          </a:bodyPr>
          <a:lstStyle>
            <a:lvl1pPr algn="l">
              <a:defRPr sz="6600" b="1">
                <a:latin typeface="+mj-lt"/>
              </a:defRPr>
            </a:lvl1pPr>
          </a:lstStyle>
          <a:p>
            <a:endParaRPr lang="de-DE" dirty="0"/>
          </a:p>
        </p:txBody>
      </p:sp>
      <p:sp>
        <p:nvSpPr>
          <p:cNvPr id="11" name="Subtitle 2">
            <a:extLst>
              <a:ext uri="{FF2B5EF4-FFF2-40B4-BE49-F238E27FC236}">
                <a16:creationId xmlns:a16="http://schemas.microsoft.com/office/drawing/2014/main" id="{9CA79CD4-0B2F-4879-883B-8DE88B839B5D}"/>
              </a:ext>
            </a:extLst>
          </p:cNvPr>
          <p:cNvSpPr>
            <a:spLocks noGrp="1"/>
          </p:cNvSpPr>
          <p:nvPr>
            <p:ph type="subTitle" idx="1"/>
          </p:nvPr>
        </p:nvSpPr>
        <p:spPr>
          <a:xfrm>
            <a:off x="992188" y="36794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Tree>
    <p:extLst>
      <p:ext uri="{BB962C8B-B14F-4D97-AF65-F5344CB8AC3E}">
        <p14:creationId xmlns:p14="http://schemas.microsoft.com/office/powerpoint/2010/main" val="335534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90AB4-CE11-446D-BFB0-957BCCC337CB}"/>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3" name="Footer Placeholder 2">
            <a:extLst>
              <a:ext uri="{FF2B5EF4-FFF2-40B4-BE49-F238E27FC236}">
                <a16:creationId xmlns:a16="http://schemas.microsoft.com/office/drawing/2014/main" id="{4CE392C2-7BC1-44B1-9B27-52EA25404956}"/>
              </a:ext>
            </a:extLst>
          </p:cNvPr>
          <p:cNvSpPr>
            <a:spLocks noGrp="1"/>
          </p:cNvSpPr>
          <p:nvPr>
            <p:ph type="ftr" sz="quarter" idx="10"/>
          </p:nvPr>
        </p:nvSpPr>
        <p:spPr/>
        <p:txBody>
          <a:bodyPr/>
          <a:lstStyle/>
          <a:p>
            <a:endParaRPr lang="de-DE" dirty="0"/>
          </a:p>
        </p:txBody>
      </p:sp>
      <p:sp>
        <p:nvSpPr>
          <p:cNvPr id="4" name="Slide Number Placeholder 3">
            <a:extLst>
              <a:ext uri="{FF2B5EF4-FFF2-40B4-BE49-F238E27FC236}">
                <a16:creationId xmlns:a16="http://schemas.microsoft.com/office/drawing/2014/main" id="{C619E3BD-1228-483E-BA5F-AAE26F210F4C}"/>
              </a:ext>
            </a:extLst>
          </p:cNvPr>
          <p:cNvSpPr>
            <a:spLocks noGrp="1"/>
          </p:cNvSpPr>
          <p:nvPr>
            <p:ph type="sldNum" sz="quarter" idx="11"/>
          </p:nvPr>
        </p:nvSpPr>
        <p:spPr/>
        <p:txBody>
          <a:bodyPr/>
          <a:lstStyle/>
          <a:p>
            <a:fld id="{F89DD9CB-275F-4CA2-9703-A265EA73BB11}" type="slidenum">
              <a:rPr lang="de-DE" smtClean="0"/>
              <a:pPr/>
              <a:t>‹#›</a:t>
            </a:fld>
            <a:endParaRPr lang="de-DE" dirty="0"/>
          </a:p>
        </p:txBody>
      </p:sp>
      <p:sp>
        <p:nvSpPr>
          <p:cNvPr id="8" name="Rectangle 7">
            <a:extLst>
              <a:ext uri="{FF2B5EF4-FFF2-40B4-BE49-F238E27FC236}">
                <a16:creationId xmlns:a16="http://schemas.microsoft.com/office/drawing/2014/main" id="{CCD5ADB2-417A-4030-A18C-5C94E476C4F0}"/>
              </a:ext>
            </a:extLst>
          </p:cNvPr>
          <p:cNvSpPr/>
          <p:nvPr userDrawn="1"/>
        </p:nvSpPr>
        <p:spPr>
          <a:xfrm>
            <a:off x="839787" y="1797667"/>
            <a:ext cx="11026147" cy="2862322"/>
          </a:xfrm>
          <a:prstGeom prst="rect">
            <a:avLst/>
          </a:prstGeom>
        </p:spPr>
        <p:txBody>
          <a:bodyPr wrap="square">
            <a:spAutoFit/>
          </a:bodyPr>
          <a:lstStyle/>
          <a:p>
            <a:pPr algn="just" fontAlgn="t"/>
            <a:r>
              <a:rPr lang="en-US" sz="1000" dirty="0"/>
              <a:t>D</a:t>
            </a:r>
            <a:r>
              <a:rPr lang="de-DE" sz="10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9" name="TextBox 8">
            <a:extLst>
              <a:ext uri="{FF2B5EF4-FFF2-40B4-BE49-F238E27FC236}">
                <a16:creationId xmlns:a16="http://schemas.microsoft.com/office/drawing/2014/main" id="{45923B89-4043-4B09-A767-FADA044ADB4A}"/>
              </a:ext>
            </a:extLst>
          </p:cNvPr>
          <p:cNvSpPr txBox="1"/>
          <p:nvPr userDrawn="1"/>
        </p:nvSpPr>
        <p:spPr>
          <a:xfrm>
            <a:off x="839788" y="668676"/>
            <a:ext cx="11026147" cy="769441"/>
          </a:xfrm>
          <a:prstGeom prst="rect">
            <a:avLst/>
          </a:prstGeom>
          <a:noFill/>
        </p:spPr>
        <p:txBody>
          <a:bodyPr wrap="square" rtlCol="0">
            <a:spAutoFit/>
          </a:bodyPr>
          <a:lstStyle/>
          <a:p>
            <a:r>
              <a:rPr lang="de-DE" sz="4400" b="0" dirty="0">
                <a:latin typeface="+mj-lt"/>
              </a:rPr>
              <a:t>Nutzungsbedingungen – Digitale Lernwerkstatt</a:t>
            </a:r>
          </a:p>
        </p:txBody>
      </p:sp>
    </p:spTree>
    <p:extLst>
      <p:ext uri="{BB962C8B-B14F-4D97-AF65-F5344CB8AC3E}">
        <p14:creationId xmlns:p14="http://schemas.microsoft.com/office/powerpoint/2010/main" val="219884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D7BC482-758C-47EB-9B63-D0BC38B92CE5}"/>
              </a:ext>
            </a:extLst>
          </p:cNvPr>
          <p:cNvSpPr>
            <a:spLocks noGrp="1"/>
          </p:cNvSpPr>
          <p:nvPr>
            <p:ph type="title"/>
          </p:nvPr>
        </p:nvSpPr>
        <p:spPr>
          <a:xfrm>
            <a:off x="344730" y="946800"/>
            <a:ext cx="5438660" cy="822112"/>
          </a:xfrm>
        </p:spPr>
        <p:txBody>
          <a:bodyPr/>
          <a:lstStyle>
            <a:lvl1pPr>
              <a:defRPr>
                <a:latin typeface="+mj-lt"/>
              </a:defRPr>
            </a:lvl1pPr>
          </a:lstStyle>
          <a:p>
            <a:r>
              <a:rPr lang="en-US"/>
              <a:t>Click to edit Master title style</a:t>
            </a:r>
            <a:endParaRPr lang="de-DE" dirty="0"/>
          </a:p>
        </p:txBody>
      </p:sp>
      <p:sp>
        <p:nvSpPr>
          <p:cNvPr id="10" name="Content Placeholder 2">
            <a:extLst>
              <a:ext uri="{FF2B5EF4-FFF2-40B4-BE49-F238E27FC236}">
                <a16:creationId xmlns:a16="http://schemas.microsoft.com/office/drawing/2014/main" id="{49BEE963-ABDC-4EC6-AA6F-529E9D7D2EB1}"/>
              </a:ext>
            </a:extLst>
          </p:cNvPr>
          <p:cNvSpPr>
            <a:spLocks noGrp="1"/>
          </p:cNvSpPr>
          <p:nvPr>
            <p:ph idx="1"/>
          </p:nvPr>
        </p:nvSpPr>
        <p:spPr>
          <a:xfrm>
            <a:off x="344730" y="2005012"/>
            <a:ext cx="5043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1175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80208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81128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3827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36779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lamp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Content Placeholder 3">
            <a:extLst>
              <a:ext uri="{FF2B5EF4-FFF2-40B4-BE49-F238E27FC236}">
                <a16:creationId xmlns:a16="http://schemas.microsoft.com/office/drawing/2014/main" id="{C936FF59-91C5-4476-88BE-0937B3EBD97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7946720" y="533400"/>
            <a:ext cx="4899640" cy="5791200"/>
          </a:xfrm>
          <a:prstGeom prst="rect">
            <a:avLst/>
          </a:prstGeom>
        </p:spPr>
      </p:pic>
    </p:spTree>
    <p:extLst>
      <p:ext uri="{BB962C8B-B14F-4D97-AF65-F5344CB8AC3E}">
        <p14:creationId xmlns:p14="http://schemas.microsoft.com/office/powerpoint/2010/main" val="130281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mädch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a:stretch/>
        </p:blipFill>
        <p:spPr>
          <a:xfrm>
            <a:off x="1541907" y="1235829"/>
            <a:ext cx="10331116" cy="5958153"/>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a:xfrm>
            <a:off x="839788" y="407655"/>
            <a:ext cx="10515600" cy="1325563"/>
          </a:xfrm>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3430721-D2B7-4010-86A0-5E7186DE052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22204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rob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5107405" y="2187074"/>
            <a:ext cx="7006390" cy="4670926"/>
          </a:xfrm>
          <a:prstGeom prst="rect">
            <a:avLst/>
          </a:prstGeom>
        </p:spPr>
      </p:pic>
      <p:sp>
        <p:nvSpPr>
          <p:cNvPr id="8" name="Content Placeholder 2">
            <a:extLst>
              <a:ext uri="{FF2B5EF4-FFF2-40B4-BE49-F238E27FC236}">
                <a16:creationId xmlns:a16="http://schemas.microsoft.com/office/drawing/2014/main" id="{36B00A57-F87D-4563-8CDE-4290D0B2A0D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1440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des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1190847" y="1"/>
            <a:ext cx="13673822" cy="7806036"/>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132188ED-3C6F-4F67-A105-8C03509F561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07610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607C3-555C-45A0-B869-F68D168E18A9}"/>
              </a:ext>
            </a:extLst>
          </p:cNvPr>
          <p:cNvSpPr>
            <a:spLocks noGrp="1"/>
          </p:cNvSpPr>
          <p:nvPr>
            <p:ph type="title"/>
          </p:nvPr>
        </p:nvSpPr>
        <p:spPr>
          <a:xfrm>
            <a:off x="839788" y="406881"/>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1342A2DA-926E-40FE-B89A-1DE5350EDBFC}"/>
              </a:ext>
            </a:extLst>
          </p:cNvPr>
          <p:cNvSpPr>
            <a:spLocks noGrp="1"/>
          </p:cNvSpPr>
          <p:nvPr>
            <p:ph type="body" idx="1"/>
          </p:nvPr>
        </p:nvSpPr>
        <p:spPr>
          <a:xfrm>
            <a:off x="838200" y="18233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FA364330-BABD-4D47-8B0E-3DCB24449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6" name="Slide Number Placeholder 5">
            <a:extLst>
              <a:ext uri="{FF2B5EF4-FFF2-40B4-BE49-F238E27FC236}">
                <a16:creationId xmlns:a16="http://schemas.microsoft.com/office/drawing/2014/main" id="{36D7C054-5C6D-418A-86B0-75D6F87E0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
        <p:nvSpPr>
          <p:cNvPr id="7" name="AMC_Footer">
            <a:extLst>
              <a:ext uri="{FF2B5EF4-FFF2-40B4-BE49-F238E27FC236}">
                <a16:creationId xmlns:a16="http://schemas.microsoft.com/office/drawing/2014/main" id="{443E2237-3185-4EF4-93C9-450F9506099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343444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7" r:id="rId3"/>
    <p:sldLayoutId id="2147483665" r:id="rId4"/>
    <p:sldLayoutId id="2147483686" r:id="rId5"/>
    <p:sldLayoutId id="2147483684" r:id="rId6"/>
    <p:sldLayoutId id="2147483662" r:id="rId7"/>
    <p:sldLayoutId id="2147483654" r:id="rId8"/>
    <p:sldLayoutId id="2147483661" r:id="rId9"/>
    <p:sldLayoutId id="2147483652" r:id="rId10"/>
    <p:sldLayoutId id="2147483688" r:id="rId11"/>
    <p:sldLayoutId id="2147483663" r:id="rId12"/>
    <p:sldLayoutId id="2147483672" r:id="rId13"/>
    <p:sldLayoutId id="2147483680" r:id="rId14"/>
    <p:sldLayoutId id="2147483685" r:id="rId15"/>
    <p:sldLayoutId id="2147483655" r:id="rId16"/>
    <p:sldLayoutId id="2147483664" r:id="rId17"/>
    <p:sldLayoutId id="2147483689" r:id="rId18"/>
    <p:sldLayoutId id="214748369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97" userDrawn="1">
          <p15:clr>
            <a:srgbClr val="F26B43"/>
          </p15:clr>
        </p15:guide>
        <p15:guide id="3" pos="529" userDrawn="1">
          <p15:clr>
            <a:srgbClr val="F26B43"/>
          </p15:clr>
        </p15:guide>
        <p15:guide id="4" pos="733" userDrawn="1">
          <p15:clr>
            <a:srgbClr val="F26B43"/>
          </p15:clr>
        </p15:guide>
        <p15:guide id="5" orient="horz" pos="5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ddons.mozilla.org/de/firefox/addon/ghoster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flagfox.ne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duckduckgo.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s://adblockplus.org/d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www.datenparty.d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mozilla.org/de/lightbea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17C3-0BB7-4FD5-A030-8BDBDCE99E39}"/>
              </a:ext>
            </a:extLst>
          </p:cNvPr>
          <p:cNvSpPr>
            <a:spLocks noGrp="1"/>
          </p:cNvSpPr>
          <p:nvPr>
            <p:ph type="ctrTitle"/>
          </p:nvPr>
        </p:nvSpPr>
        <p:spPr/>
        <p:txBody>
          <a:bodyPr/>
          <a:lstStyle/>
          <a:p>
            <a:r>
              <a:rPr lang="de-DE"/>
              <a:t>Risiken der Digitalisierung </a:t>
            </a:r>
          </a:p>
        </p:txBody>
      </p:sp>
      <p:sp>
        <p:nvSpPr>
          <p:cNvPr id="3" name="Subtitle 2">
            <a:extLst>
              <a:ext uri="{FF2B5EF4-FFF2-40B4-BE49-F238E27FC236}">
                <a16:creationId xmlns:a16="http://schemas.microsoft.com/office/drawing/2014/main" id="{D85011CB-BA09-4722-AF06-B9ADBC4C282F}"/>
              </a:ext>
            </a:extLst>
          </p:cNvPr>
          <p:cNvSpPr>
            <a:spLocks noGrp="1"/>
          </p:cNvSpPr>
          <p:nvPr>
            <p:ph type="subTitle" idx="1"/>
          </p:nvPr>
        </p:nvSpPr>
        <p:spPr>
          <a:xfrm>
            <a:off x="839788" y="3527092"/>
            <a:ext cx="9144000" cy="1655762"/>
          </a:xfrm>
        </p:spPr>
        <p:txBody>
          <a:bodyPr/>
          <a:lstStyle/>
          <a:p>
            <a:r>
              <a:rPr lang="de-DE"/>
              <a:t>Nützliche Tools zur Datensicherheit im Netz</a:t>
            </a:r>
          </a:p>
        </p:txBody>
      </p:sp>
    </p:spTree>
    <p:extLst>
      <p:ext uri="{BB962C8B-B14F-4D97-AF65-F5344CB8AC3E}">
        <p14:creationId xmlns:p14="http://schemas.microsoft.com/office/powerpoint/2010/main" val="376238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746D-E2DC-4602-9423-BD0BB69D4CDE}"/>
              </a:ext>
            </a:extLst>
          </p:cNvPr>
          <p:cNvSpPr>
            <a:spLocks noGrp="1"/>
          </p:cNvSpPr>
          <p:nvPr>
            <p:ph type="title"/>
          </p:nvPr>
        </p:nvSpPr>
        <p:spPr/>
        <p:txBody>
          <a:bodyPr/>
          <a:lstStyle/>
          <a:p>
            <a:r>
              <a:rPr lang="de-DE" b="1">
                <a:solidFill>
                  <a:schemeClr val="accent4"/>
                </a:solidFill>
              </a:rPr>
              <a:t>Ghostery – Überblick </a:t>
            </a:r>
          </a:p>
        </p:txBody>
      </p:sp>
      <p:sp>
        <p:nvSpPr>
          <p:cNvPr id="3" name="Content Placeholder 2">
            <a:extLst>
              <a:ext uri="{FF2B5EF4-FFF2-40B4-BE49-F238E27FC236}">
                <a16:creationId xmlns:a16="http://schemas.microsoft.com/office/drawing/2014/main" id="{35E50C07-2F3C-44DE-B966-1639DA956316}"/>
              </a:ext>
            </a:extLst>
          </p:cNvPr>
          <p:cNvSpPr>
            <a:spLocks noGrp="1"/>
          </p:cNvSpPr>
          <p:nvPr>
            <p:ph idx="1"/>
          </p:nvPr>
        </p:nvSpPr>
        <p:spPr/>
        <p:txBody>
          <a:bodyPr/>
          <a:lstStyle/>
          <a:p>
            <a:r>
              <a:rPr lang="de-DE"/>
              <a:t>Weist auf versteckte Dienste hin</a:t>
            </a:r>
          </a:p>
          <a:p>
            <a:r>
              <a:rPr lang="de-DE"/>
              <a:t>Verhindert, dass Dienste im Hintergrund private Daten an den Seitenbetreiber übermittelt</a:t>
            </a:r>
          </a:p>
          <a:p>
            <a:r>
              <a:rPr lang="de-DE"/>
              <a:t>Add-on für verschiedene Web-Browser</a:t>
            </a:r>
          </a:p>
          <a:p>
            <a:r>
              <a:rPr lang="de-DE">
                <a:hlinkClick r:id="rId3"/>
              </a:rPr>
              <a:t>https://addons.mozilla.org/de/firefox/addon/ghostery/</a:t>
            </a:r>
            <a:endParaRPr lang="de-DE"/>
          </a:p>
          <a:p>
            <a:pPr marL="0" indent="0">
              <a:buNone/>
            </a:pPr>
            <a:endParaRPr lang="de-DE"/>
          </a:p>
          <a:p>
            <a:endParaRPr lang="de-DE"/>
          </a:p>
        </p:txBody>
      </p:sp>
      <p:pic>
        <p:nvPicPr>
          <p:cNvPr id="4" name="Picture 3">
            <a:extLst>
              <a:ext uri="{FF2B5EF4-FFF2-40B4-BE49-F238E27FC236}">
                <a16:creationId xmlns:a16="http://schemas.microsoft.com/office/drawing/2014/main" id="{52D1440D-F445-494A-9168-E0C344ACB3FE}"/>
              </a:ext>
            </a:extLst>
          </p:cNvPr>
          <p:cNvPicPr>
            <a:picLocks noChangeAspect="1"/>
          </p:cNvPicPr>
          <p:nvPr/>
        </p:nvPicPr>
        <p:blipFill>
          <a:blip r:embed="rId4"/>
          <a:stretch>
            <a:fillRect/>
          </a:stretch>
        </p:blipFill>
        <p:spPr>
          <a:xfrm>
            <a:off x="8398565" y="3008369"/>
            <a:ext cx="2543792" cy="2699534"/>
          </a:xfrm>
          <a:prstGeom prst="rect">
            <a:avLst/>
          </a:prstGeom>
        </p:spPr>
      </p:pic>
      <p:pic>
        <p:nvPicPr>
          <p:cNvPr id="5" name="Picture 4">
            <a:extLst>
              <a:ext uri="{FF2B5EF4-FFF2-40B4-BE49-F238E27FC236}">
                <a16:creationId xmlns:a16="http://schemas.microsoft.com/office/drawing/2014/main" id="{D5BF620B-12F0-4E77-9FEA-D37969C7BA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1"/>
          <a:stretch/>
        </p:blipFill>
        <p:spPr>
          <a:xfrm>
            <a:off x="947738" y="4169378"/>
            <a:ext cx="6263014" cy="2005260"/>
          </a:xfrm>
          <a:prstGeom prst="rect">
            <a:avLst/>
          </a:prstGeom>
        </p:spPr>
      </p:pic>
    </p:spTree>
    <p:extLst>
      <p:ext uri="{BB962C8B-B14F-4D97-AF65-F5344CB8AC3E}">
        <p14:creationId xmlns:p14="http://schemas.microsoft.com/office/powerpoint/2010/main" val="141047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7A0F-C372-4695-81A5-7757CB643DC1}"/>
              </a:ext>
            </a:extLst>
          </p:cNvPr>
          <p:cNvSpPr>
            <a:spLocks noGrp="1"/>
          </p:cNvSpPr>
          <p:nvPr>
            <p:ph type="title"/>
          </p:nvPr>
        </p:nvSpPr>
        <p:spPr/>
        <p:txBody>
          <a:bodyPr/>
          <a:lstStyle/>
          <a:p>
            <a:r>
              <a:rPr lang="de-DE" b="1">
                <a:solidFill>
                  <a:schemeClr val="accent4"/>
                </a:solidFill>
              </a:rPr>
              <a:t>Ghostery – Übung </a:t>
            </a:r>
          </a:p>
        </p:txBody>
      </p:sp>
      <p:sp>
        <p:nvSpPr>
          <p:cNvPr id="3" name="Content Placeholder 2">
            <a:extLst>
              <a:ext uri="{FF2B5EF4-FFF2-40B4-BE49-F238E27FC236}">
                <a16:creationId xmlns:a16="http://schemas.microsoft.com/office/drawing/2014/main" id="{A91C08A1-1D8C-4F79-968C-3F232410B432}"/>
              </a:ext>
            </a:extLst>
          </p:cNvPr>
          <p:cNvSpPr>
            <a:spLocks noGrp="1"/>
          </p:cNvSpPr>
          <p:nvPr>
            <p:ph idx="1"/>
          </p:nvPr>
        </p:nvSpPr>
        <p:spPr/>
        <p:txBody>
          <a:bodyPr/>
          <a:lstStyle/>
          <a:p>
            <a:pPr marL="457200" indent="-457200">
              <a:buFont typeface="+mj-lt"/>
              <a:buAutoNum type="arabicPeriod"/>
            </a:pPr>
            <a:r>
              <a:rPr lang="de-DE"/>
              <a:t>WWW.GHOSTERY.COM in Browser eingeben</a:t>
            </a:r>
          </a:p>
          <a:p>
            <a:pPr marL="457200" indent="-457200">
              <a:buFont typeface="+mj-lt"/>
              <a:buAutoNum type="arabicPeriod"/>
            </a:pPr>
            <a:r>
              <a:rPr lang="de-DE"/>
              <a:t>Auf „INSTALL IT NOW“ klicken </a:t>
            </a:r>
          </a:p>
          <a:p>
            <a:pPr marL="457200" indent="-457200">
              <a:buFont typeface="+mj-lt"/>
              <a:buAutoNum type="arabicPeriod"/>
            </a:pPr>
            <a:r>
              <a:rPr lang="de-DE"/>
              <a:t>Auf „ADD TO BROWSER“ klicken</a:t>
            </a:r>
          </a:p>
          <a:p>
            <a:pPr marL="457200" indent="-457200">
              <a:buFont typeface="+mj-lt"/>
              <a:buAutoNum type="arabicPeriod"/>
            </a:pPr>
            <a:r>
              <a:rPr lang="de-DE"/>
              <a:t>Browser aussuchen, z.B. Firefox </a:t>
            </a:r>
            <a:r>
              <a:rPr lang="de-DE">
                <a:sym typeface="Wingdings" panose="05000000000000000000" pitchFamily="2" charset="2"/>
              </a:rPr>
              <a:t> </a:t>
            </a:r>
            <a:r>
              <a:rPr lang="de-DE"/>
              <a:t>„ADD TO FIREFOX“ klicken</a:t>
            </a:r>
          </a:p>
          <a:p>
            <a:pPr marL="457200" indent="-457200">
              <a:buFont typeface="+mj-lt"/>
              <a:buAutoNum type="arabicPeriod"/>
            </a:pPr>
            <a:r>
              <a:rPr lang="de-DE"/>
              <a:t>Nach der Installation eine deiner beliebtesten Seiten aufrufen</a:t>
            </a:r>
          </a:p>
          <a:p>
            <a:pPr marL="457200" indent="-457200">
              <a:buFont typeface="+mj-lt"/>
              <a:buAutoNum type="arabicPeriod"/>
            </a:pPr>
            <a:r>
              <a:rPr lang="de-DE"/>
              <a:t>Klicke auf das Geister-Zeichen in der Menüleiste: </a:t>
            </a:r>
          </a:p>
          <a:p>
            <a:pPr marL="457200" indent="-457200">
              <a:buFont typeface="+mj-lt"/>
              <a:buAutoNum type="arabicPeriod"/>
            </a:pPr>
            <a:r>
              <a:rPr lang="de-DE"/>
              <a:t>Konfiguriere die Einstellungen für die entdeckten Tracker </a:t>
            </a:r>
            <a:br>
              <a:rPr lang="de-DE"/>
            </a:br>
            <a:r>
              <a:rPr lang="de-DE"/>
              <a:t>(z.B. immer blockieren, temporär blockieren, immer erlauben…)</a:t>
            </a:r>
          </a:p>
          <a:p>
            <a:endParaRPr lang="de-DE"/>
          </a:p>
        </p:txBody>
      </p:sp>
      <p:pic>
        <p:nvPicPr>
          <p:cNvPr id="4" name="Picture 3">
            <a:extLst>
              <a:ext uri="{FF2B5EF4-FFF2-40B4-BE49-F238E27FC236}">
                <a16:creationId xmlns:a16="http://schemas.microsoft.com/office/drawing/2014/main" id="{7D5DE0AE-CCD9-4C32-8BE6-EEB114E0F3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4283" y="2186463"/>
            <a:ext cx="1721923" cy="403762"/>
          </a:xfrm>
          <a:prstGeom prst="rect">
            <a:avLst/>
          </a:prstGeom>
        </p:spPr>
      </p:pic>
      <p:pic>
        <p:nvPicPr>
          <p:cNvPr id="5" name="Picture 4">
            <a:extLst>
              <a:ext uri="{FF2B5EF4-FFF2-40B4-BE49-F238E27FC236}">
                <a16:creationId xmlns:a16="http://schemas.microsoft.com/office/drawing/2014/main" id="{A7CBD5BC-11AD-439F-B98C-82B43D64B6A4}"/>
              </a:ext>
            </a:extLst>
          </p:cNvPr>
          <p:cNvPicPr>
            <a:picLocks noChangeAspect="1"/>
          </p:cNvPicPr>
          <p:nvPr/>
        </p:nvPicPr>
        <p:blipFill>
          <a:blip r:embed="rId4"/>
          <a:stretch>
            <a:fillRect/>
          </a:stretch>
        </p:blipFill>
        <p:spPr>
          <a:xfrm>
            <a:off x="6950736" y="2651334"/>
            <a:ext cx="1734477" cy="407286"/>
          </a:xfrm>
          <a:prstGeom prst="rect">
            <a:avLst/>
          </a:prstGeom>
        </p:spPr>
      </p:pic>
      <p:pic>
        <p:nvPicPr>
          <p:cNvPr id="6" name="Picture 5">
            <a:extLst>
              <a:ext uri="{FF2B5EF4-FFF2-40B4-BE49-F238E27FC236}">
                <a16:creationId xmlns:a16="http://schemas.microsoft.com/office/drawing/2014/main" id="{7D670A0F-1C4E-4A20-A866-1C671D487B54}"/>
              </a:ext>
            </a:extLst>
          </p:cNvPr>
          <p:cNvPicPr>
            <a:picLocks noChangeAspect="1"/>
          </p:cNvPicPr>
          <p:nvPr/>
        </p:nvPicPr>
        <p:blipFill>
          <a:blip r:embed="rId5"/>
          <a:stretch>
            <a:fillRect/>
          </a:stretch>
        </p:blipFill>
        <p:spPr>
          <a:xfrm>
            <a:off x="8270483" y="4205524"/>
            <a:ext cx="395723" cy="384417"/>
          </a:xfrm>
          <a:prstGeom prst="rect">
            <a:avLst/>
          </a:prstGeom>
        </p:spPr>
      </p:pic>
      <p:pic>
        <p:nvPicPr>
          <p:cNvPr id="7" name="Picture 6">
            <a:extLst>
              <a:ext uri="{FF2B5EF4-FFF2-40B4-BE49-F238E27FC236}">
                <a16:creationId xmlns:a16="http://schemas.microsoft.com/office/drawing/2014/main" id="{C52F5A9A-9193-4565-B6D3-34C07D25B90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11139" y="4589941"/>
            <a:ext cx="1742661" cy="2064934"/>
          </a:xfrm>
          <a:prstGeom prst="rect">
            <a:avLst/>
          </a:prstGeom>
        </p:spPr>
      </p:pic>
    </p:spTree>
    <p:extLst>
      <p:ext uri="{BB962C8B-B14F-4D97-AF65-F5344CB8AC3E}">
        <p14:creationId xmlns:p14="http://schemas.microsoft.com/office/powerpoint/2010/main" val="8544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BDE7-16E7-46E6-8D89-7555EEF1BF34}"/>
              </a:ext>
            </a:extLst>
          </p:cNvPr>
          <p:cNvSpPr>
            <a:spLocks noGrp="1"/>
          </p:cNvSpPr>
          <p:nvPr>
            <p:ph type="title"/>
          </p:nvPr>
        </p:nvSpPr>
        <p:spPr/>
        <p:txBody>
          <a:bodyPr/>
          <a:lstStyle/>
          <a:p>
            <a:r>
              <a:rPr lang="de-DE" b="1">
                <a:solidFill>
                  <a:schemeClr val="accent4"/>
                </a:solidFill>
              </a:rPr>
              <a:t>Flagfox – Überblick </a:t>
            </a:r>
          </a:p>
        </p:txBody>
      </p:sp>
      <p:sp>
        <p:nvSpPr>
          <p:cNvPr id="3" name="Content Placeholder 2">
            <a:extLst>
              <a:ext uri="{FF2B5EF4-FFF2-40B4-BE49-F238E27FC236}">
                <a16:creationId xmlns:a16="http://schemas.microsoft.com/office/drawing/2014/main" id="{62812540-BB6B-4C74-934A-234342AFB461}"/>
              </a:ext>
            </a:extLst>
          </p:cNvPr>
          <p:cNvSpPr>
            <a:spLocks noGrp="1"/>
          </p:cNvSpPr>
          <p:nvPr>
            <p:ph idx="1"/>
          </p:nvPr>
        </p:nvSpPr>
        <p:spPr/>
        <p:txBody>
          <a:bodyPr/>
          <a:lstStyle/>
          <a:p>
            <a:endParaRPr lang="de-DE"/>
          </a:p>
          <a:p>
            <a:endParaRPr lang="de-DE"/>
          </a:p>
          <a:p>
            <a:endParaRPr lang="de-DE"/>
          </a:p>
          <a:p>
            <a:r>
              <a:rPr lang="de-DE"/>
              <a:t>Zeigt die physische Lokation des aktuellen Webservers an</a:t>
            </a:r>
          </a:p>
          <a:p>
            <a:r>
              <a:rPr lang="de-DE"/>
              <a:t>Lokalisierung bis auf den Ort genau möglich</a:t>
            </a:r>
          </a:p>
          <a:p>
            <a:r>
              <a:rPr lang="de-DE"/>
              <a:t>Lokalisierung über interne Datenbank &amp; Server, es werden keine 		     Nutzerdaten an externe Server weitergegeben</a:t>
            </a:r>
          </a:p>
          <a:p>
            <a:r>
              <a:rPr lang="de-DE"/>
              <a:t>Verschiedene weitere Dienste</a:t>
            </a:r>
          </a:p>
          <a:p>
            <a:r>
              <a:rPr lang="de-DE">
                <a:hlinkClick r:id="rId3"/>
              </a:rPr>
              <a:t>https://flagfox.net/</a:t>
            </a:r>
            <a:endParaRPr lang="de-DE"/>
          </a:p>
          <a:p>
            <a:pPr marL="0" indent="0">
              <a:buNone/>
            </a:pPr>
            <a:endParaRPr lang="de-DE"/>
          </a:p>
          <a:p>
            <a:endParaRPr lang="de-DE"/>
          </a:p>
        </p:txBody>
      </p:sp>
      <p:pic>
        <p:nvPicPr>
          <p:cNvPr id="4" name="Picture 3">
            <a:extLst>
              <a:ext uri="{FF2B5EF4-FFF2-40B4-BE49-F238E27FC236}">
                <a16:creationId xmlns:a16="http://schemas.microsoft.com/office/drawing/2014/main" id="{ED870EF3-CC93-42A1-9F93-73FDE07F82B5}"/>
              </a:ext>
            </a:extLst>
          </p:cNvPr>
          <p:cNvPicPr>
            <a:picLocks noChangeAspect="1"/>
          </p:cNvPicPr>
          <p:nvPr/>
        </p:nvPicPr>
        <p:blipFill>
          <a:blip r:embed="rId4"/>
          <a:stretch>
            <a:fillRect/>
          </a:stretch>
        </p:blipFill>
        <p:spPr>
          <a:xfrm>
            <a:off x="947738" y="1696145"/>
            <a:ext cx="7264079" cy="1224283"/>
          </a:xfrm>
          <a:prstGeom prst="rect">
            <a:avLst/>
          </a:prstGeom>
        </p:spPr>
      </p:pic>
      <p:pic>
        <p:nvPicPr>
          <p:cNvPr id="5" name="Picture 4">
            <a:extLst>
              <a:ext uri="{FF2B5EF4-FFF2-40B4-BE49-F238E27FC236}">
                <a16:creationId xmlns:a16="http://schemas.microsoft.com/office/drawing/2014/main" id="{D3C1643E-98C0-44B6-913D-4D18199D08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33343" y="2906515"/>
            <a:ext cx="2738334" cy="1299301"/>
          </a:xfrm>
          <a:prstGeom prst="rect">
            <a:avLst/>
          </a:prstGeom>
        </p:spPr>
      </p:pic>
      <p:pic>
        <p:nvPicPr>
          <p:cNvPr id="6" name="Picture 5">
            <a:extLst>
              <a:ext uri="{FF2B5EF4-FFF2-40B4-BE49-F238E27FC236}">
                <a16:creationId xmlns:a16="http://schemas.microsoft.com/office/drawing/2014/main" id="{D69F7380-043F-4C3F-8A32-57A53C8C56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3343" y="4205816"/>
            <a:ext cx="2733672" cy="1606260"/>
          </a:xfrm>
          <a:prstGeom prst="rect">
            <a:avLst/>
          </a:prstGeom>
        </p:spPr>
      </p:pic>
    </p:spTree>
    <p:extLst>
      <p:ext uri="{BB962C8B-B14F-4D97-AF65-F5344CB8AC3E}">
        <p14:creationId xmlns:p14="http://schemas.microsoft.com/office/powerpoint/2010/main" val="94924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A1F8-B8F9-4AF8-9D34-B4ED8F2946BA}"/>
              </a:ext>
            </a:extLst>
          </p:cNvPr>
          <p:cNvSpPr>
            <a:spLocks noGrp="1"/>
          </p:cNvSpPr>
          <p:nvPr>
            <p:ph type="title"/>
          </p:nvPr>
        </p:nvSpPr>
        <p:spPr/>
        <p:txBody>
          <a:bodyPr/>
          <a:lstStyle/>
          <a:p>
            <a:r>
              <a:rPr lang="de-DE" b="1">
                <a:solidFill>
                  <a:schemeClr val="accent4"/>
                </a:solidFill>
              </a:rPr>
              <a:t>Flagfox – Übung </a:t>
            </a:r>
          </a:p>
        </p:txBody>
      </p:sp>
      <p:sp>
        <p:nvSpPr>
          <p:cNvPr id="3" name="Content Placeholder 2">
            <a:extLst>
              <a:ext uri="{FF2B5EF4-FFF2-40B4-BE49-F238E27FC236}">
                <a16:creationId xmlns:a16="http://schemas.microsoft.com/office/drawing/2014/main" id="{DD666D4F-2DF1-4702-8975-C8CE4C1B02C8}"/>
              </a:ext>
            </a:extLst>
          </p:cNvPr>
          <p:cNvSpPr>
            <a:spLocks noGrp="1"/>
          </p:cNvSpPr>
          <p:nvPr>
            <p:ph idx="1"/>
          </p:nvPr>
        </p:nvSpPr>
        <p:spPr/>
        <p:txBody>
          <a:bodyPr>
            <a:normAutofit lnSpcReduction="10000"/>
          </a:bodyPr>
          <a:lstStyle/>
          <a:p>
            <a:pPr marL="457200" indent="-457200">
              <a:buFont typeface="+mj-lt"/>
              <a:buAutoNum type="arabicPeriod"/>
            </a:pPr>
            <a:r>
              <a:rPr lang="de-DE"/>
              <a:t>HTTPS://FLAGFOX.NET in Browser eingeben</a:t>
            </a:r>
          </a:p>
          <a:p>
            <a:pPr marL="457200" indent="-457200">
              <a:buFont typeface="+mj-lt"/>
              <a:buAutoNum type="arabicPeriod"/>
            </a:pPr>
            <a:r>
              <a:rPr lang="de-DE"/>
              <a:t>Auf „ADD TO FIREFOX“ klicken </a:t>
            </a:r>
          </a:p>
          <a:p>
            <a:pPr marL="457200" indent="-457200">
              <a:buFont typeface="+mj-lt"/>
              <a:buAutoNum type="arabicPeriod"/>
            </a:pPr>
            <a:r>
              <a:rPr lang="de-DE"/>
              <a:t>Installationshinweise &amp; Befehle des Browsers akzeptieren</a:t>
            </a:r>
          </a:p>
          <a:p>
            <a:pPr marL="457200" indent="-457200">
              <a:buFont typeface="+mj-lt"/>
              <a:buAutoNum type="arabicPeriod"/>
            </a:pPr>
            <a:r>
              <a:rPr lang="de-DE"/>
              <a:t>Nach der Installation eine deiner beliebtesten Seiten aufrufen</a:t>
            </a:r>
          </a:p>
          <a:p>
            <a:pPr marL="457200" indent="-457200">
              <a:buFont typeface="+mj-lt"/>
              <a:buAutoNum type="arabicPeriod"/>
            </a:pPr>
            <a:r>
              <a:rPr lang="de-DE"/>
              <a:t>Klicke auf die Länderflagge im URL-Feld: 	           				    Geotool zeigt u.a die Server-Lokation an</a:t>
            </a:r>
          </a:p>
          <a:p>
            <a:pPr marL="457200" indent="-457200">
              <a:buFont typeface="+mj-lt"/>
              <a:buAutoNum type="arabicPeriod"/>
            </a:pPr>
            <a:r>
              <a:rPr lang="de-DE"/>
              <a:t>Bei Rechtsklick auf die Länderflagge werden 		         		     weitere Optionen angezeigt, z.B.: </a:t>
            </a:r>
          </a:p>
          <a:p>
            <a:pPr lvl="1"/>
            <a:r>
              <a:rPr lang="de-DE"/>
              <a:t>My Info: zeigt eigenen Standort an</a:t>
            </a:r>
          </a:p>
          <a:p>
            <a:pPr lvl="1"/>
            <a:r>
              <a:rPr lang="de-DE"/>
              <a:t>Tiny URL: verkürzt URLs, z.B. für leichtere Weitergabe</a:t>
            </a:r>
          </a:p>
          <a:p>
            <a:pPr lvl="1"/>
            <a:r>
              <a:rPr lang="de-DE"/>
              <a:t>Virus Scan: sucht nach Viren auf der aktuellen Seite</a:t>
            </a:r>
          </a:p>
          <a:p>
            <a:endParaRPr lang="de-DE"/>
          </a:p>
        </p:txBody>
      </p:sp>
      <p:pic>
        <p:nvPicPr>
          <p:cNvPr id="4" name="Picture 3">
            <a:extLst>
              <a:ext uri="{FF2B5EF4-FFF2-40B4-BE49-F238E27FC236}">
                <a16:creationId xmlns:a16="http://schemas.microsoft.com/office/drawing/2014/main" id="{13E0AC8C-947E-4980-950C-DA0E5E082E70}"/>
              </a:ext>
            </a:extLst>
          </p:cNvPr>
          <p:cNvPicPr>
            <a:picLocks noChangeAspect="1"/>
          </p:cNvPicPr>
          <p:nvPr/>
        </p:nvPicPr>
        <p:blipFill>
          <a:blip r:embed="rId3"/>
          <a:stretch>
            <a:fillRect/>
          </a:stretch>
        </p:blipFill>
        <p:spPr>
          <a:xfrm>
            <a:off x="9458325" y="2183151"/>
            <a:ext cx="1895475" cy="409575"/>
          </a:xfrm>
          <a:prstGeom prst="rect">
            <a:avLst/>
          </a:prstGeom>
        </p:spPr>
      </p:pic>
      <p:pic>
        <p:nvPicPr>
          <p:cNvPr id="5" name="Picture 4">
            <a:extLst>
              <a:ext uri="{FF2B5EF4-FFF2-40B4-BE49-F238E27FC236}">
                <a16:creationId xmlns:a16="http://schemas.microsoft.com/office/drawing/2014/main" id="{1D9DFC21-5C32-435F-A50D-DF9BA6FA7A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72650" y="3193569"/>
            <a:ext cx="1581150" cy="3257550"/>
          </a:xfrm>
          <a:prstGeom prst="rect">
            <a:avLst/>
          </a:prstGeom>
        </p:spPr>
      </p:pic>
    </p:spTree>
    <p:extLst>
      <p:ext uri="{BB962C8B-B14F-4D97-AF65-F5344CB8AC3E}">
        <p14:creationId xmlns:p14="http://schemas.microsoft.com/office/powerpoint/2010/main" val="368422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CA54-E8E0-4EDC-932A-4517BE22E5E0}"/>
              </a:ext>
            </a:extLst>
          </p:cNvPr>
          <p:cNvSpPr>
            <a:spLocks noGrp="1"/>
          </p:cNvSpPr>
          <p:nvPr>
            <p:ph type="title"/>
          </p:nvPr>
        </p:nvSpPr>
        <p:spPr/>
        <p:txBody>
          <a:bodyPr/>
          <a:lstStyle/>
          <a:p>
            <a:r>
              <a:rPr lang="de-DE" b="1">
                <a:solidFill>
                  <a:schemeClr val="accent4"/>
                </a:solidFill>
              </a:rPr>
              <a:t>DuckDuckGo – Überblick </a:t>
            </a:r>
          </a:p>
        </p:txBody>
      </p:sp>
      <p:sp>
        <p:nvSpPr>
          <p:cNvPr id="3" name="Content Placeholder 2">
            <a:extLst>
              <a:ext uri="{FF2B5EF4-FFF2-40B4-BE49-F238E27FC236}">
                <a16:creationId xmlns:a16="http://schemas.microsoft.com/office/drawing/2014/main" id="{C0E2CD8B-BF82-495E-9229-F6BE82161A07}"/>
              </a:ext>
            </a:extLst>
          </p:cNvPr>
          <p:cNvSpPr>
            <a:spLocks noGrp="1"/>
          </p:cNvSpPr>
          <p:nvPr>
            <p:ph idx="1"/>
          </p:nvPr>
        </p:nvSpPr>
        <p:spPr/>
        <p:txBody>
          <a:bodyPr/>
          <a:lstStyle/>
          <a:p>
            <a:pPr marL="285750" indent="-285750"/>
            <a:r>
              <a:rPr lang="de-DE"/>
              <a:t>Suchmaschine verfolgt nicht das Surfverhalten wie z.B. Google</a:t>
            </a:r>
          </a:p>
          <a:p>
            <a:pPr marL="285750" indent="-285750"/>
            <a:r>
              <a:rPr lang="de-DE"/>
              <a:t>Sammelt keine persönlichen Daten</a:t>
            </a:r>
          </a:p>
          <a:p>
            <a:pPr marL="285750" indent="-285750"/>
            <a:r>
              <a:rPr lang="de-DE">
                <a:hlinkClick r:id="rId3"/>
              </a:rPr>
              <a:t>https://duckduckgo.com/</a:t>
            </a:r>
            <a:r>
              <a:rPr lang="de-DE"/>
              <a:t> </a:t>
            </a:r>
          </a:p>
          <a:p>
            <a:pPr marL="0" indent="0">
              <a:buNone/>
            </a:pPr>
            <a:endParaRPr lang="de-DE"/>
          </a:p>
        </p:txBody>
      </p:sp>
      <p:pic>
        <p:nvPicPr>
          <p:cNvPr id="4" name="Picture 3">
            <a:extLst>
              <a:ext uri="{FF2B5EF4-FFF2-40B4-BE49-F238E27FC236}">
                <a16:creationId xmlns:a16="http://schemas.microsoft.com/office/drawing/2014/main" id="{BE3EE4A7-4254-43A5-95AE-85490CA52BC3}"/>
              </a:ext>
            </a:extLst>
          </p:cNvPr>
          <p:cNvPicPr>
            <a:picLocks noChangeAspect="1"/>
          </p:cNvPicPr>
          <p:nvPr/>
        </p:nvPicPr>
        <p:blipFill>
          <a:blip r:embed="rId4"/>
          <a:stretch>
            <a:fillRect/>
          </a:stretch>
        </p:blipFill>
        <p:spPr>
          <a:xfrm>
            <a:off x="4799151" y="2764688"/>
            <a:ext cx="6715125" cy="3409950"/>
          </a:xfrm>
          <a:prstGeom prst="rect">
            <a:avLst/>
          </a:prstGeom>
        </p:spPr>
      </p:pic>
    </p:spTree>
    <p:extLst>
      <p:ext uri="{BB962C8B-B14F-4D97-AF65-F5344CB8AC3E}">
        <p14:creationId xmlns:p14="http://schemas.microsoft.com/office/powerpoint/2010/main" val="52059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785C-AC61-4395-90FF-F98BB64883E5}"/>
              </a:ext>
            </a:extLst>
          </p:cNvPr>
          <p:cNvSpPr>
            <a:spLocks noGrp="1"/>
          </p:cNvSpPr>
          <p:nvPr>
            <p:ph type="title"/>
          </p:nvPr>
        </p:nvSpPr>
        <p:spPr/>
        <p:txBody>
          <a:bodyPr/>
          <a:lstStyle/>
          <a:p>
            <a:r>
              <a:rPr lang="de-DE" b="1">
                <a:solidFill>
                  <a:schemeClr val="accent4"/>
                </a:solidFill>
              </a:rPr>
              <a:t>DuckDuckGo – Übung </a:t>
            </a:r>
          </a:p>
        </p:txBody>
      </p:sp>
      <p:sp>
        <p:nvSpPr>
          <p:cNvPr id="3" name="Content Placeholder 2">
            <a:extLst>
              <a:ext uri="{FF2B5EF4-FFF2-40B4-BE49-F238E27FC236}">
                <a16:creationId xmlns:a16="http://schemas.microsoft.com/office/drawing/2014/main" id="{6E6FF2F2-FAEF-4779-B8AD-AFE24562C9F0}"/>
              </a:ext>
            </a:extLst>
          </p:cNvPr>
          <p:cNvSpPr>
            <a:spLocks noGrp="1"/>
          </p:cNvSpPr>
          <p:nvPr>
            <p:ph idx="1"/>
          </p:nvPr>
        </p:nvSpPr>
        <p:spPr/>
        <p:txBody>
          <a:bodyPr>
            <a:normAutofit lnSpcReduction="10000"/>
          </a:bodyPr>
          <a:lstStyle/>
          <a:p>
            <a:pPr marL="457200" indent="-457200">
              <a:buFont typeface="+mj-lt"/>
              <a:buAutoNum type="arabicPeriod"/>
            </a:pPr>
            <a:r>
              <a:rPr lang="de-DE"/>
              <a:t>HTTPS://DUCKDUCKGO.COM in Browser eingeben (benutze Firefox)</a:t>
            </a:r>
          </a:p>
          <a:p>
            <a:pPr marL="457200" indent="-457200">
              <a:buFont typeface="+mj-lt"/>
              <a:buAutoNum type="arabicPeriod"/>
            </a:pPr>
            <a:r>
              <a:rPr lang="de-DE"/>
              <a:t>Im Suchfeld in der Toolbar auf die Lupe klicken</a:t>
            </a:r>
          </a:p>
          <a:p>
            <a:pPr marL="457200" indent="-457200">
              <a:buFont typeface="+mj-lt"/>
              <a:buAutoNum type="arabicPeriod"/>
            </a:pPr>
            <a:endParaRPr lang="de-DE"/>
          </a:p>
          <a:p>
            <a:pPr marL="457200" indent="-457200">
              <a:buFont typeface="+mj-lt"/>
              <a:buAutoNum type="arabicPeriod"/>
            </a:pPr>
            <a:r>
              <a:rPr lang="de-DE"/>
              <a:t> Auf „Change Search Settings“ bzw. 		         			 „Sucheinstellungen ändern“ klicken</a:t>
            </a:r>
          </a:p>
          <a:p>
            <a:pPr marL="457200" indent="-457200">
              <a:buFont typeface="+mj-lt"/>
              <a:buAutoNum type="arabicPeriod"/>
            </a:pPr>
            <a:endParaRPr lang="de-DE"/>
          </a:p>
          <a:p>
            <a:pPr marL="457200" indent="-457200">
              <a:buFont typeface="+mj-lt"/>
              <a:buAutoNum type="arabicPeriod"/>
            </a:pPr>
            <a:endParaRPr lang="de-DE"/>
          </a:p>
          <a:p>
            <a:pPr marL="457200" indent="-457200">
              <a:buFont typeface="+mj-lt"/>
              <a:buAutoNum type="arabicPeriod"/>
            </a:pPr>
            <a:r>
              <a:rPr lang="de-DE"/>
              <a:t>Im Menü „Standardsuchmaschinen“ 				          DuckDuckGo auswählen</a:t>
            </a:r>
          </a:p>
          <a:p>
            <a:pPr marL="457200" indent="-457200">
              <a:buFont typeface="+mj-lt"/>
              <a:buAutoNum type="arabicPeriod"/>
            </a:pPr>
            <a:r>
              <a:rPr lang="de-DE"/>
              <a:t>Weiter unten kann man einstellen, welche anderen 		        Suchmaschinen man mit einem Klick erreichen möchte</a:t>
            </a:r>
          </a:p>
          <a:p>
            <a:endParaRPr lang="de-DE"/>
          </a:p>
        </p:txBody>
      </p:sp>
      <p:pic>
        <p:nvPicPr>
          <p:cNvPr id="4" name="Picture 3">
            <a:extLst>
              <a:ext uri="{FF2B5EF4-FFF2-40B4-BE49-F238E27FC236}">
                <a16:creationId xmlns:a16="http://schemas.microsoft.com/office/drawing/2014/main" id="{5454523D-54F3-4F92-AD8F-51687E3B7F89}"/>
              </a:ext>
            </a:extLst>
          </p:cNvPr>
          <p:cNvPicPr>
            <a:picLocks noChangeAspect="1"/>
          </p:cNvPicPr>
          <p:nvPr/>
        </p:nvPicPr>
        <p:blipFill>
          <a:blip r:embed="rId3"/>
          <a:stretch>
            <a:fillRect/>
          </a:stretch>
        </p:blipFill>
        <p:spPr>
          <a:xfrm>
            <a:off x="9842837" y="2129158"/>
            <a:ext cx="1914525" cy="352425"/>
          </a:xfrm>
          <a:prstGeom prst="rect">
            <a:avLst/>
          </a:prstGeom>
        </p:spPr>
      </p:pic>
      <p:grpSp>
        <p:nvGrpSpPr>
          <p:cNvPr id="5" name="Group 4">
            <a:extLst>
              <a:ext uri="{FF2B5EF4-FFF2-40B4-BE49-F238E27FC236}">
                <a16:creationId xmlns:a16="http://schemas.microsoft.com/office/drawing/2014/main" id="{AF6D451C-8AB5-442D-8BE3-DC67BDBFC1EC}"/>
              </a:ext>
            </a:extLst>
          </p:cNvPr>
          <p:cNvGrpSpPr/>
          <p:nvPr/>
        </p:nvGrpSpPr>
        <p:grpSpPr>
          <a:xfrm>
            <a:off x="9875826" y="2632395"/>
            <a:ext cx="1900453" cy="1262899"/>
            <a:chOff x="10201674" y="4484384"/>
            <a:chExt cx="2362201" cy="1695450"/>
          </a:xfrm>
        </p:grpSpPr>
        <p:pic>
          <p:nvPicPr>
            <p:cNvPr id="6" name="Picture 5">
              <a:extLst>
                <a:ext uri="{FF2B5EF4-FFF2-40B4-BE49-F238E27FC236}">
                  <a16:creationId xmlns:a16="http://schemas.microsoft.com/office/drawing/2014/main" id="{8CB65280-D3CA-4170-868D-851DFDE255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1674" y="4484384"/>
              <a:ext cx="2362201" cy="1695450"/>
            </a:xfrm>
            <a:prstGeom prst="rect">
              <a:avLst/>
            </a:prstGeom>
          </p:spPr>
        </p:pic>
        <p:sp>
          <p:nvSpPr>
            <p:cNvPr id="7" name="Rectangle 6">
              <a:extLst>
                <a:ext uri="{FF2B5EF4-FFF2-40B4-BE49-F238E27FC236}">
                  <a16:creationId xmlns:a16="http://schemas.microsoft.com/office/drawing/2014/main" id="{6C75E3A7-0600-4B57-8EA5-7651A2041F2B}"/>
                </a:ext>
              </a:extLst>
            </p:cNvPr>
            <p:cNvSpPr/>
            <p:nvPr/>
          </p:nvSpPr>
          <p:spPr>
            <a:xfrm>
              <a:off x="10356863" y="5867528"/>
              <a:ext cx="2051824" cy="298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oup 7">
            <a:extLst>
              <a:ext uri="{FF2B5EF4-FFF2-40B4-BE49-F238E27FC236}">
                <a16:creationId xmlns:a16="http://schemas.microsoft.com/office/drawing/2014/main" id="{B5C05E3B-1E0C-4552-B0C2-8DEE6738C3E8}"/>
              </a:ext>
            </a:extLst>
          </p:cNvPr>
          <p:cNvGrpSpPr/>
          <p:nvPr/>
        </p:nvGrpSpPr>
        <p:grpSpPr>
          <a:xfrm>
            <a:off x="8915669" y="4261752"/>
            <a:ext cx="2841693" cy="1943786"/>
            <a:chOff x="13938853" y="3673353"/>
            <a:chExt cx="3916848" cy="2682997"/>
          </a:xfrm>
        </p:grpSpPr>
        <p:pic>
          <p:nvPicPr>
            <p:cNvPr id="9" name="Picture 8">
              <a:extLst>
                <a:ext uri="{FF2B5EF4-FFF2-40B4-BE49-F238E27FC236}">
                  <a16:creationId xmlns:a16="http://schemas.microsoft.com/office/drawing/2014/main" id="{97FCADA6-6064-427B-A184-90997C3402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938853" y="3673353"/>
              <a:ext cx="3916848" cy="2580780"/>
            </a:xfrm>
            <a:prstGeom prst="rect">
              <a:avLst/>
            </a:prstGeom>
          </p:spPr>
        </p:pic>
        <p:sp>
          <p:nvSpPr>
            <p:cNvPr id="10" name="Rectangle 9">
              <a:extLst>
                <a:ext uri="{FF2B5EF4-FFF2-40B4-BE49-F238E27FC236}">
                  <a16:creationId xmlns:a16="http://schemas.microsoft.com/office/drawing/2014/main" id="{E799F4A4-7586-46C1-ACAD-604136B0798F}"/>
                </a:ext>
              </a:extLst>
            </p:cNvPr>
            <p:cNvSpPr/>
            <p:nvPr/>
          </p:nvSpPr>
          <p:spPr>
            <a:xfrm>
              <a:off x="13938853" y="4088527"/>
              <a:ext cx="1542707" cy="2267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015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01B3-4CD0-4C9C-A5DF-19C73B5713D2}"/>
              </a:ext>
            </a:extLst>
          </p:cNvPr>
          <p:cNvSpPr>
            <a:spLocks noGrp="1"/>
          </p:cNvSpPr>
          <p:nvPr>
            <p:ph type="title"/>
          </p:nvPr>
        </p:nvSpPr>
        <p:spPr/>
        <p:txBody>
          <a:bodyPr/>
          <a:lstStyle/>
          <a:p>
            <a:r>
              <a:rPr lang="de-DE" b="1">
                <a:solidFill>
                  <a:schemeClr val="accent4"/>
                </a:solidFill>
              </a:rPr>
              <a:t>Adblock Plus - Überblick</a:t>
            </a:r>
          </a:p>
        </p:txBody>
      </p:sp>
      <p:sp>
        <p:nvSpPr>
          <p:cNvPr id="3" name="Content Placeholder 2">
            <a:extLst>
              <a:ext uri="{FF2B5EF4-FFF2-40B4-BE49-F238E27FC236}">
                <a16:creationId xmlns:a16="http://schemas.microsoft.com/office/drawing/2014/main" id="{D3EE64FD-3F89-4265-919A-06A015EAF443}"/>
              </a:ext>
            </a:extLst>
          </p:cNvPr>
          <p:cNvSpPr>
            <a:spLocks noGrp="1"/>
          </p:cNvSpPr>
          <p:nvPr>
            <p:ph idx="1"/>
          </p:nvPr>
        </p:nvSpPr>
        <p:spPr/>
        <p:txBody>
          <a:bodyPr/>
          <a:lstStyle/>
          <a:p>
            <a:r>
              <a:rPr lang="de-DE"/>
              <a:t>Nachteil: Das Tool blockiert auch teilweise Inhalte, die direkt zu einer Seite gehören</a:t>
            </a:r>
          </a:p>
          <a:p>
            <a:r>
              <a:rPr lang="de-DE"/>
              <a:t>Die Aktionen laufen im Hintergrund ab und sind nicht gut nachzuvollziehen</a:t>
            </a:r>
          </a:p>
          <a:p>
            <a:r>
              <a:rPr lang="de-DE">
                <a:hlinkClick r:id="rId3"/>
              </a:rPr>
              <a:t>https://adblockplus.org/de/</a:t>
            </a:r>
            <a:endParaRPr lang="de-DE"/>
          </a:p>
          <a:p>
            <a:pPr marL="0" indent="0">
              <a:buNone/>
            </a:pPr>
            <a:r>
              <a:rPr lang="de-DE"/>
              <a:t> </a:t>
            </a:r>
          </a:p>
          <a:p>
            <a:endParaRPr lang="de-DE"/>
          </a:p>
          <a:p>
            <a:endParaRPr lang="de-DE"/>
          </a:p>
          <a:p>
            <a:endParaRPr lang="de-DE"/>
          </a:p>
        </p:txBody>
      </p:sp>
      <p:pic>
        <p:nvPicPr>
          <p:cNvPr id="4" name="Picture 3">
            <a:extLst>
              <a:ext uri="{FF2B5EF4-FFF2-40B4-BE49-F238E27FC236}">
                <a16:creationId xmlns:a16="http://schemas.microsoft.com/office/drawing/2014/main" id="{BCA1B1E1-6D9D-4710-BE23-2D404007AA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26400" y="3201227"/>
            <a:ext cx="4803503" cy="3360885"/>
          </a:xfrm>
          <a:prstGeom prst="rect">
            <a:avLst/>
          </a:prstGeom>
        </p:spPr>
      </p:pic>
    </p:spTree>
    <p:extLst>
      <p:ext uri="{BB962C8B-B14F-4D97-AF65-F5344CB8AC3E}">
        <p14:creationId xmlns:p14="http://schemas.microsoft.com/office/powerpoint/2010/main" val="5996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4228-9230-4322-B17D-D9687809DD03}"/>
              </a:ext>
            </a:extLst>
          </p:cNvPr>
          <p:cNvSpPr>
            <a:spLocks noGrp="1"/>
          </p:cNvSpPr>
          <p:nvPr>
            <p:ph type="title"/>
          </p:nvPr>
        </p:nvSpPr>
        <p:spPr/>
        <p:txBody>
          <a:bodyPr/>
          <a:lstStyle/>
          <a:p>
            <a:r>
              <a:rPr lang="de-DE" b="1">
                <a:solidFill>
                  <a:schemeClr val="accent4"/>
                </a:solidFill>
              </a:rPr>
              <a:t>Datenparty – Überblick </a:t>
            </a:r>
          </a:p>
        </p:txBody>
      </p:sp>
      <p:sp>
        <p:nvSpPr>
          <p:cNvPr id="3" name="Content Placeholder 2">
            <a:extLst>
              <a:ext uri="{FF2B5EF4-FFF2-40B4-BE49-F238E27FC236}">
                <a16:creationId xmlns:a16="http://schemas.microsoft.com/office/drawing/2014/main" id="{F6C28F51-4D71-4934-931A-D64865D7941C}"/>
              </a:ext>
            </a:extLst>
          </p:cNvPr>
          <p:cNvSpPr>
            <a:spLocks noGrp="1"/>
          </p:cNvSpPr>
          <p:nvPr>
            <p:ph idx="1"/>
          </p:nvPr>
        </p:nvSpPr>
        <p:spPr/>
        <p:txBody>
          <a:bodyPr/>
          <a:lstStyle/>
          <a:p>
            <a:r>
              <a:rPr lang="de-DE"/>
              <a:t>Infos über Datenschutz und Persönlichkeitsrechte</a:t>
            </a:r>
          </a:p>
          <a:p>
            <a:r>
              <a:rPr lang="de-DE"/>
              <a:t>Hilfe bei ungewollter Datenveröffentlichung</a:t>
            </a:r>
          </a:p>
          <a:p>
            <a:r>
              <a:rPr lang="de-DE"/>
              <a:t>Infos über Sicherheitslücken und Datenlecks in digitalen Medien</a:t>
            </a:r>
          </a:p>
          <a:p>
            <a:r>
              <a:rPr lang="de-DE"/>
              <a:t>Sicherheitstipps für Smartphones &amp; Social Media</a:t>
            </a:r>
          </a:p>
          <a:p>
            <a:r>
              <a:rPr lang="de-DE">
                <a:hlinkClick r:id="rId3"/>
              </a:rPr>
              <a:t>www.datenparty.de</a:t>
            </a:r>
            <a:endParaRPr lang="de-DE"/>
          </a:p>
          <a:p>
            <a:pPr marL="0" indent="0">
              <a:buNone/>
            </a:pPr>
            <a:r>
              <a:rPr lang="de-DE"/>
              <a:t> </a:t>
            </a:r>
          </a:p>
          <a:p>
            <a:endParaRPr lang="de-DE"/>
          </a:p>
        </p:txBody>
      </p:sp>
      <p:pic>
        <p:nvPicPr>
          <p:cNvPr id="4" name="Picture 3">
            <a:extLst>
              <a:ext uri="{FF2B5EF4-FFF2-40B4-BE49-F238E27FC236}">
                <a16:creationId xmlns:a16="http://schemas.microsoft.com/office/drawing/2014/main" id="{F9192CFB-6AED-47AB-A935-54C706C523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557" y="3637857"/>
            <a:ext cx="5829941" cy="2702477"/>
          </a:xfrm>
          <a:prstGeom prst="rect">
            <a:avLst/>
          </a:prstGeom>
        </p:spPr>
      </p:pic>
    </p:spTree>
    <p:extLst>
      <p:ext uri="{BB962C8B-B14F-4D97-AF65-F5344CB8AC3E}">
        <p14:creationId xmlns:p14="http://schemas.microsoft.com/office/powerpoint/2010/main" val="218465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D0D0-90A8-42AC-9DEA-927E331C9D4B}"/>
              </a:ext>
            </a:extLst>
          </p:cNvPr>
          <p:cNvSpPr>
            <a:spLocks noGrp="1"/>
          </p:cNvSpPr>
          <p:nvPr>
            <p:ph type="title"/>
          </p:nvPr>
        </p:nvSpPr>
        <p:spPr/>
        <p:txBody>
          <a:bodyPr/>
          <a:lstStyle/>
          <a:p>
            <a:r>
              <a:rPr lang="de-DE" b="1" dirty="0"/>
              <a:t>Check Point</a:t>
            </a:r>
          </a:p>
        </p:txBody>
      </p:sp>
      <p:sp>
        <p:nvSpPr>
          <p:cNvPr id="3" name="Content Placeholder 2">
            <a:extLst>
              <a:ext uri="{FF2B5EF4-FFF2-40B4-BE49-F238E27FC236}">
                <a16:creationId xmlns:a16="http://schemas.microsoft.com/office/drawing/2014/main" id="{8427C6CF-74DD-4F1A-9D3F-540B3DC23A27}"/>
              </a:ext>
            </a:extLst>
          </p:cNvPr>
          <p:cNvSpPr>
            <a:spLocks noGrp="1"/>
          </p:cNvSpPr>
          <p:nvPr>
            <p:ph idx="1"/>
          </p:nvPr>
        </p:nvSpPr>
        <p:spPr/>
        <p:txBody>
          <a:bodyPr/>
          <a:lstStyle/>
          <a:p>
            <a:r>
              <a:rPr lang="de-DE"/>
              <a:t>Mithilfe einfacher Werkzeuge könnt ihr eure </a:t>
            </a:r>
            <a:r>
              <a:rPr lang="de-DE" b="1"/>
              <a:t>Daten sichern</a:t>
            </a:r>
          </a:p>
          <a:p>
            <a:r>
              <a:rPr lang="de-DE"/>
              <a:t>Einige Dienste </a:t>
            </a:r>
            <a:r>
              <a:rPr lang="de-DE" b="1"/>
              <a:t>schränken den Zugriff durch Websites ein </a:t>
            </a:r>
            <a:r>
              <a:rPr lang="de-DE"/>
              <a:t>oder speichern keine Daten, während andere dich nur darüber </a:t>
            </a:r>
            <a:r>
              <a:rPr lang="de-DE" b="1"/>
              <a:t>informieren</a:t>
            </a:r>
          </a:p>
          <a:p>
            <a:r>
              <a:rPr lang="de-DE" b="1">
                <a:cs typeface="Arial" panose="020B0604020202020204" pitchFamily="34" charset="0"/>
              </a:rPr>
              <a:t>Um deine Daten zu schützen, solltest du in manchen Bereichen auf alternative Dienste umsteigen</a:t>
            </a:r>
          </a:p>
          <a:p>
            <a:endParaRPr lang="de-DE" b="1"/>
          </a:p>
          <a:p>
            <a:pPr marL="0" indent="0">
              <a:buNone/>
            </a:pPr>
            <a:endParaRPr lang="de-DE" sz="2000" dirty="0">
              <a:solidFill>
                <a:srgbClr val="000000"/>
              </a:solidFill>
              <a:cs typeface="Arial" pitchFamily="34" charset="0"/>
            </a:endParaRPr>
          </a:p>
          <a:p>
            <a:endParaRPr lang="de-DE" dirty="0"/>
          </a:p>
        </p:txBody>
      </p:sp>
    </p:spTree>
    <p:extLst>
      <p:ext uri="{BB962C8B-B14F-4D97-AF65-F5344CB8AC3E}">
        <p14:creationId xmlns:p14="http://schemas.microsoft.com/office/powerpoint/2010/main" val="326487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CC1009-DF27-440C-9BB2-36EF05D42074}"/>
              </a:ext>
            </a:extLst>
          </p:cNvPr>
          <p:cNvSpPr txBox="1"/>
          <p:nvPr/>
        </p:nvSpPr>
        <p:spPr>
          <a:xfrm>
            <a:off x="731203" y="2659559"/>
            <a:ext cx="49282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a:ln>
                  <a:noFill/>
                </a:ln>
                <a:solidFill>
                  <a:srgbClr val="FFC000"/>
                </a:solidFill>
                <a:effectLst/>
                <a:uLnTx/>
                <a:uFillTx/>
                <a:latin typeface="Calibri Light" panose="020F0302020204030204"/>
                <a:ea typeface="+mn-ea"/>
                <a:cs typeface="+mn-cs"/>
              </a:rPr>
              <a:t>Habt ihr Fragen?</a:t>
            </a:r>
          </a:p>
        </p:txBody>
      </p:sp>
    </p:spTree>
    <p:extLst>
      <p:ext uri="{BB962C8B-B14F-4D97-AF65-F5344CB8AC3E}">
        <p14:creationId xmlns:p14="http://schemas.microsoft.com/office/powerpoint/2010/main" val="250972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AAE7B7-E7D7-488E-BC88-DD160A7C67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95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EB475-FB79-442A-9028-0BEF3B24A9FD}"/>
              </a:ext>
            </a:extLst>
          </p:cNvPr>
          <p:cNvSpPr>
            <a:spLocks noGrp="1"/>
          </p:cNvSpPr>
          <p:nvPr>
            <p:ph type="title"/>
          </p:nvPr>
        </p:nvSpPr>
        <p:spPr/>
        <p:txBody>
          <a:bodyPr/>
          <a:lstStyle/>
          <a:p>
            <a:r>
              <a:rPr lang="de-DE" b="1">
                <a:solidFill>
                  <a:schemeClr val="accent4"/>
                </a:solidFill>
              </a:rPr>
              <a:t>Ansprechpartner und weiterführende Links </a:t>
            </a:r>
          </a:p>
        </p:txBody>
      </p:sp>
      <p:sp>
        <p:nvSpPr>
          <p:cNvPr id="5" name="Content Placeholder 4">
            <a:extLst>
              <a:ext uri="{FF2B5EF4-FFF2-40B4-BE49-F238E27FC236}">
                <a16:creationId xmlns:a16="http://schemas.microsoft.com/office/drawing/2014/main" id="{30EE233E-A5F3-455B-8835-52294BFA2564}"/>
              </a:ext>
            </a:extLst>
          </p:cNvPr>
          <p:cNvSpPr>
            <a:spLocks noGrp="1"/>
          </p:cNvSpPr>
          <p:nvPr>
            <p:ph idx="1"/>
          </p:nvPr>
        </p:nvSpPr>
        <p:spPr/>
        <p:txBody>
          <a:bodyPr/>
          <a:lstStyle/>
          <a:p>
            <a:r>
              <a:rPr lang="de-DE"/>
              <a:t>https://www.mozilla.org/de/lightbeam/ </a:t>
            </a:r>
          </a:p>
          <a:p>
            <a:r>
              <a:rPr lang="de-DE"/>
              <a:t>WWW.GHOSTERY.COM</a:t>
            </a:r>
          </a:p>
          <a:p>
            <a:r>
              <a:rPr lang="de-DE"/>
              <a:t>https://flagfox.net/</a:t>
            </a:r>
          </a:p>
          <a:p>
            <a:r>
              <a:rPr lang="de-DE"/>
              <a:t>https://duckduckgo.com/ </a:t>
            </a:r>
          </a:p>
          <a:p>
            <a:r>
              <a:rPr lang="de-DE"/>
              <a:t>https://adblockplus.org/de/</a:t>
            </a:r>
          </a:p>
          <a:p>
            <a:r>
              <a:rPr lang="de-DE"/>
              <a:t>www.datenparty.de</a:t>
            </a:r>
          </a:p>
          <a:p>
            <a:endParaRPr lang="de-DE"/>
          </a:p>
        </p:txBody>
      </p:sp>
    </p:spTree>
    <p:extLst>
      <p:ext uri="{BB962C8B-B14F-4D97-AF65-F5344CB8AC3E}">
        <p14:creationId xmlns:p14="http://schemas.microsoft.com/office/powerpoint/2010/main" val="91151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D59A4-E2C1-4D27-8C0C-31E54292BFAA}"/>
              </a:ext>
            </a:extLst>
          </p:cNvPr>
          <p:cNvSpPr>
            <a:spLocks noGrp="1"/>
          </p:cNvSpPr>
          <p:nvPr>
            <p:ph idx="1"/>
          </p:nvPr>
        </p:nvSpPr>
        <p:spPr/>
        <p:txBody>
          <a:bodyPr/>
          <a:lstStyle/>
          <a:p>
            <a:r>
              <a:rPr lang="de-DE" dirty="0"/>
              <a:t>Vermittlung folgender Aspekte:</a:t>
            </a:r>
          </a:p>
          <a:p>
            <a:pPr marL="342900" indent="-342900">
              <a:buFont typeface="Arial" panose="020B0604020202020204" pitchFamily="34" charset="0"/>
              <a:buChar char="•"/>
            </a:pPr>
            <a:r>
              <a:rPr lang="de-DE"/>
              <a:t>Verschiedene Tools nennen, um selbständig persönliche Daten im Netz besser vor fremder Verwendung zu schützen</a:t>
            </a:r>
          </a:p>
          <a:p>
            <a:pPr marL="342900" indent="-342900">
              <a:buFont typeface="Arial" panose="020B0604020202020204" pitchFamily="34" charset="0"/>
              <a:buChar char="•"/>
            </a:pPr>
            <a:r>
              <a:rPr lang="de-DE"/>
              <a:t>Die Tools installieren und verwenden </a:t>
            </a:r>
          </a:p>
          <a:p>
            <a:pPr marL="342900" indent="-342900">
              <a:buFont typeface="Arial" panose="020B0604020202020204" pitchFamily="34" charset="0"/>
              <a:buChar char="•"/>
            </a:pPr>
            <a:endParaRPr lang="de-DE" sz="2000" dirty="0"/>
          </a:p>
        </p:txBody>
      </p:sp>
      <p:sp>
        <p:nvSpPr>
          <p:cNvPr id="3" name="Content Placeholder 2">
            <a:extLst>
              <a:ext uri="{FF2B5EF4-FFF2-40B4-BE49-F238E27FC236}">
                <a16:creationId xmlns:a16="http://schemas.microsoft.com/office/drawing/2014/main" id="{C53EEF96-889E-4C45-BE68-A8AD1F9A83D6}"/>
              </a:ext>
            </a:extLst>
          </p:cNvPr>
          <p:cNvSpPr>
            <a:spLocks noGrp="1"/>
          </p:cNvSpPr>
          <p:nvPr>
            <p:ph idx="17"/>
          </p:nvPr>
        </p:nvSpPr>
        <p:spPr>
          <a:xfrm>
            <a:off x="838200" y="3703157"/>
            <a:ext cx="9625314" cy="2732368"/>
          </a:xfrm>
        </p:spPr>
        <p:txBody>
          <a:bodyPr/>
          <a:lstStyle/>
          <a:p>
            <a:r>
              <a:rPr lang="de-DE" dirty="0"/>
              <a:t>Voraussetzungen</a:t>
            </a:r>
            <a:r>
              <a:rPr lang="de-DE"/>
              <a:t>: 2.1, 2.2 </a:t>
            </a:r>
            <a:endParaRPr lang="de-DE" dirty="0"/>
          </a:p>
          <a:p>
            <a:r>
              <a:rPr lang="de-DE" dirty="0"/>
              <a:t>Empfohlen für:                                                                           Vorbereitung:</a:t>
            </a:r>
          </a:p>
        </p:txBody>
      </p:sp>
      <p:sp>
        <p:nvSpPr>
          <p:cNvPr id="5" name="Text Placeholder 4">
            <a:extLst>
              <a:ext uri="{FF2B5EF4-FFF2-40B4-BE49-F238E27FC236}">
                <a16:creationId xmlns:a16="http://schemas.microsoft.com/office/drawing/2014/main" id="{C7CF4C2B-D538-47B4-A204-28A29BEF3C72}"/>
              </a:ext>
            </a:extLst>
          </p:cNvPr>
          <p:cNvSpPr>
            <a:spLocks noGrp="1"/>
          </p:cNvSpPr>
          <p:nvPr>
            <p:ph type="body" sz="quarter" idx="16"/>
          </p:nvPr>
        </p:nvSpPr>
        <p:spPr/>
        <p:txBody>
          <a:bodyPr/>
          <a:lstStyle/>
          <a:p>
            <a:pPr marL="285750" indent="-285750">
              <a:lnSpc>
                <a:spcPct val="100000"/>
              </a:lnSpc>
            </a:pPr>
            <a:r>
              <a:rPr lang="de-DE" sz="1400" dirty="0">
                <a:solidFill>
                  <a:srgbClr val="000000"/>
                </a:solidFill>
              </a:rPr>
              <a:t>Gymnasium </a:t>
            </a:r>
          </a:p>
          <a:p>
            <a:pPr marL="285750" indent="-285750">
              <a:lnSpc>
                <a:spcPct val="100000"/>
              </a:lnSpc>
            </a:pPr>
            <a:r>
              <a:rPr lang="de-DE" sz="1400" dirty="0">
                <a:solidFill>
                  <a:srgbClr val="000000"/>
                </a:solidFill>
              </a:rPr>
              <a:t>Realschule</a:t>
            </a:r>
          </a:p>
          <a:p>
            <a:pPr marL="285750" indent="-285750">
              <a:lnSpc>
                <a:spcPct val="100000"/>
              </a:lnSpc>
            </a:pPr>
            <a:r>
              <a:rPr lang="de-DE" sz="1400" dirty="0">
                <a:solidFill>
                  <a:srgbClr val="000000"/>
                </a:solidFill>
              </a:rPr>
              <a:t>Hauptschule</a:t>
            </a:r>
          </a:p>
          <a:p>
            <a:pPr marL="285750" indent="-285750">
              <a:lnSpc>
                <a:spcPct val="100000"/>
              </a:lnSpc>
            </a:pPr>
            <a:r>
              <a:rPr lang="de-DE" sz="1400" dirty="0">
                <a:solidFill>
                  <a:srgbClr val="000000"/>
                </a:solidFill>
              </a:rPr>
              <a:t>Berufsschule</a:t>
            </a:r>
          </a:p>
          <a:p>
            <a:pPr marL="285750" indent="-285750">
              <a:lnSpc>
                <a:spcPct val="100000"/>
              </a:lnSpc>
            </a:pPr>
            <a:r>
              <a:rPr lang="de-DE" sz="1400" dirty="0">
                <a:solidFill>
                  <a:srgbClr val="000000"/>
                </a:solidFill>
              </a:rPr>
              <a:t>12-14 Jahre</a:t>
            </a:r>
          </a:p>
          <a:p>
            <a:pPr marL="285750" indent="-285750">
              <a:lnSpc>
                <a:spcPct val="100000"/>
              </a:lnSpc>
            </a:pPr>
            <a:r>
              <a:rPr lang="de-DE" sz="1400" dirty="0">
                <a:solidFill>
                  <a:srgbClr val="000000"/>
                </a:solidFill>
              </a:rPr>
              <a:t>14-16 Jahre</a:t>
            </a:r>
          </a:p>
          <a:p>
            <a:pPr marL="285750" indent="-285750">
              <a:lnSpc>
                <a:spcPct val="100000"/>
              </a:lnSpc>
            </a:pPr>
            <a:r>
              <a:rPr lang="de-DE" sz="1400" dirty="0">
                <a:solidFill>
                  <a:srgbClr val="000000"/>
                </a:solidFill>
              </a:rPr>
              <a:t>Ab 16 Jahren</a:t>
            </a:r>
          </a:p>
          <a:p>
            <a:endParaRPr lang="de-DE" dirty="0"/>
          </a:p>
        </p:txBody>
      </p:sp>
      <p:sp>
        <p:nvSpPr>
          <p:cNvPr id="8" name="Text Placeholder 7">
            <a:extLst>
              <a:ext uri="{FF2B5EF4-FFF2-40B4-BE49-F238E27FC236}">
                <a16:creationId xmlns:a16="http://schemas.microsoft.com/office/drawing/2014/main" id="{390E9722-9D19-41AC-B61E-15DABCC6B57E}"/>
              </a:ext>
            </a:extLst>
          </p:cNvPr>
          <p:cNvSpPr txBox="1">
            <a:spLocks noGrp="1"/>
          </p:cNvSpPr>
          <p:nvPr>
            <p:ph type="body" sz="quarter" idx="14"/>
          </p:nvPr>
        </p:nvSpPr>
        <p:spPr>
          <a:xfrm>
            <a:off x="8465978" y="4198511"/>
            <a:ext cx="2276842" cy="1896930"/>
          </a:xfrm>
          <a:prstGeom prst="rect">
            <a:avLst/>
          </a:prstGeom>
          <a:noFill/>
        </p:spPr>
        <p:txBody>
          <a:bodyPr wrap="none" rtlCol="0">
            <a:spAutoFit/>
          </a:bodyPr>
          <a:lstStyle/>
          <a:p>
            <a:pPr marL="285750" indent="-285750">
              <a:buFont typeface="Wingdings" panose="05000000000000000000" pitchFamily="2" charset="2"/>
              <a:buChar char="ü"/>
            </a:pPr>
            <a:r>
              <a:rPr lang="de-DE" sz="1400" dirty="0">
                <a:solidFill>
                  <a:srgbClr val="000000"/>
                </a:solidFill>
              </a:rPr>
              <a:t>Beamer und Leinwand</a:t>
            </a:r>
          </a:p>
          <a:p>
            <a:pPr marL="285750" indent="-285750">
              <a:buFont typeface="Wingdings" panose="05000000000000000000" pitchFamily="2" charset="2"/>
              <a:buChar char="ü"/>
            </a:pPr>
            <a:r>
              <a:rPr lang="de-DE" sz="1400" dirty="0">
                <a:solidFill>
                  <a:srgbClr val="000000"/>
                </a:solidFill>
              </a:rPr>
              <a:t>Computerraum</a:t>
            </a:r>
          </a:p>
          <a:p>
            <a:pPr marL="285750" indent="-285750">
              <a:buFont typeface="Wingdings" panose="05000000000000000000" pitchFamily="2" charset="2"/>
              <a:buChar char="ü"/>
            </a:pPr>
            <a:r>
              <a:rPr lang="de-DE" sz="1400">
                <a:solidFill>
                  <a:srgbClr val="000000"/>
                </a:solidFill>
              </a:rPr>
              <a:t>Ausdruck </a:t>
            </a:r>
            <a:r>
              <a:rPr lang="de-DE" sz="1400" dirty="0">
                <a:solidFill>
                  <a:srgbClr val="000000"/>
                </a:solidFill>
              </a:rPr>
              <a:t>Übungsblätter </a:t>
            </a:r>
          </a:p>
          <a:p>
            <a:pPr marL="285750" indent="-285750">
              <a:buFont typeface="Wingdings" panose="05000000000000000000" pitchFamily="2" charset="2"/>
              <a:buChar char="ü"/>
            </a:pPr>
            <a:r>
              <a:rPr lang="de-DE" sz="1400" dirty="0">
                <a:solidFill>
                  <a:srgbClr val="000000"/>
                </a:solidFill>
              </a:rPr>
              <a:t>Schreibutensilien</a:t>
            </a:r>
          </a:p>
          <a:p>
            <a:pPr marL="285750" indent="-285750">
              <a:buFont typeface="Wingdings" panose="05000000000000000000" pitchFamily="2" charset="2"/>
              <a:buChar char="ü"/>
            </a:pPr>
            <a:r>
              <a:rPr lang="de-DE" sz="1400">
                <a:solidFill>
                  <a:srgbClr val="000000"/>
                </a:solidFill>
              </a:rPr>
              <a:t>Flipchart/</a:t>
            </a:r>
            <a:r>
              <a:rPr lang="de-DE" sz="1400" dirty="0">
                <a:solidFill>
                  <a:srgbClr val="000000"/>
                </a:solidFill>
              </a:rPr>
              <a:t>Tafel</a:t>
            </a:r>
          </a:p>
          <a:p>
            <a:pPr marL="285750" indent="-285750">
              <a:buFont typeface="Wingdings" panose="05000000000000000000" pitchFamily="2" charset="2"/>
              <a:buChar char="ü"/>
            </a:pPr>
            <a:r>
              <a:rPr lang="de-DE" sz="1400" dirty="0">
                <a:solidFill>
                  <a:srgbClr val="000000"/>
                </a:solidFill>
              </a:rPr>
              <a:t>Plakate  </a:t>
            </a:r>
            <a:endParaRPr lang="de-DE" sz="1600" dirty="0">
              <a:solidFill>
                <a:srgbClr val="000000"/>
              </a:solidFill>
            </a:endParaRPr>
          </a:p>
        </p:txBody>
      </p:sp>
    </p:spTree>
    <p:extLst>
      <p:ext uri="{BB962C8B-B14F-4D97-AF65-F5344CB8AC3E}">
        <p14:creationId xmlns:p14="http://schemas.microsoft.com/office/powerpoint/2010/main" val="415983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DB4E5-6620-4B11-952A-DE0907C77F92}"/>
              </a:ext>
            </a:extLst>
          </p:cNvPr>
          <p:cNvSpPr>
            <a:spLocks noGrp="1"/>
          </p:cNvSpPr>
          <p:nvPr>
            <p:ph type="title"/>
          </p:nvPr>
        </p:nvSpPr>
        <p:spPr/>
        <p:txBody>
          <a:bodyPr/>
          <a:lstStyle/>
          <a:p>
            <a:r>
              <a:rPr lang="de-DE" b="1">
                <a:solidFill>
                  <a:schemeClr val="accent4"/>
                </a:solidFill>
              </a:rPr>
              <a:t>Diskussion zum Start</a:t>
            </a:r>
          </a:p>
        </p:txBody>
      </p:sp>
      <p:sp>
        <p:nvSpPr>
          <p:cNvPr id="7" name="Content Placeholder 6">
            <a:extLst>
              <a:ext uri="{FF2B5EF4-FFF2-40B4-BE49-F238E27FC236}">
                <a16:creationId xmlns:a16="http://schemas.microsoft.com/office/drawing/2014/main" id="{23A1625F-6D0A-4928-8D8A-4B74A95265C8}"/>
              </a:ext>
            </a:extLst>
          </p:cNvPr>
          <p:cNvSpPr>
            <a:spLocks noGrp="1"/>
          </p:cNvSpPr>
          <p:nvPr>
            <p:ph idx="1"/>
          </p:nvPr>
        </p:nvSpPr>
        <p:spPr/>
        <p:txBody>
          <a:bodyPr/>
          <a:lstStyle/>
          <a:p>
            <a:endParaRPr lang="de-DE"/>
          </a:p>
          <a:p>
            <a:endParaRPr lang="de-DE"/>
          </a:p>
          <a:p>
            <a:endParaRPr lang="de-DE"/>
          </a:p>
          <a:p>
            <a:endParaRPr lang="de-DE"/>
          </a:p>
          <a:p>
            <a:r>
              <a:rPr lang="de-DE"/>
              <a:t>Welche </a:t>
            </a:r>
            <a:r>
              <a:rPr lang="de-DE" b="1"/>
              <a:t>Tricks und Tools </a:t>
            </a:r>
            <a:r>
              <a:rPr lang="de-DE"/>
              <a:t>kennt ihr, um eure Daten im Netz zu schützen?</a:t>
            </a:r>
          </a:p>
          <a:p>
            <a:r>
              <a:rPr lang="de-DE"/>
              <a:t>Welche </a:t>
            </a:r>
            <a:r>
              <a:rPr lang="de-DE" b="1"/>
              <a:t>Grundsätze</a:t>
            </a:r>
            <a:r>
              <a:rPr lang="de-DE"/>
              <a:t> sollte man beachten?</a:t>
            </a:r>
          </a:p>
          <a:p>
            <a:r>
              <a:rPr lang="de-DE"/>
              <a:t>Habt ihr schon mal einen </a:t>
            </a:r>
            <a:r>
              <a:rPr lang="de-DE" b="1"/>
              <a:t>Fehler</a:t>
            </a:r>
            <a:r>
              <a:rPr lang="de-DE"/>
              <a:t> gemacht, wodurch persönliche Daten von euch veröffentlicht wurden? Mit welcher </a:t>
            </a:r>
            <a:r>
              <a:rPr lang="de-DE" b="1"/>
              <a:t>Konsequenz</a:t>
            </a:r>
            <a:r>
              <a:rPr lang="de-DE"/>
              <a:t>?</a:t>
            </a:r>
          </a:p>
          <a:p>
            <a:endParaRPr lang="de-DE"/>
          </a:p>
        </p:txBody>
      </p:sp>
    </p:spTree>
    <p:extLst>
      <p:ext uri="{BB962C8B-B14F-4D97-AF65-F5344CB8AC3E}">
        <p14:creationId xmlns:p14="http://schemas.microsoft.com/office/powerpoint/2010/main" val="390213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A065-B460-4031-81E6-A688BF1399EC}"/>
              </a:ext>
            </a:extLst>
          </p:cNvPr>
          <p:cNvSpPr>
            <a:spLocks noGrp="1"/>
          </p:cNvSpPr>
          <p:nvPr>
            <p:ph type="title"/>
          </p:nvPr>
        </p:nvSpPr>
        <p:spPr/>
        <p:txBody>
          <a:bodyPr/>
          <a:lstStyle/>
          <a:p>
            <a:r>
              <a:rPr lang="de-DE" b="1">
                <a:solidFill>
                  <a:schemeClr val="accent4"/>
                </a:solidFill>
              </a:rPr>
              <a:t>Grundsätze zum Umgang mit digitalen Daten</a:t>
            </a:r>
          </a:p>
        </p:txBody>
      </p:sp>
      <p:sp>
        <p:nvSpPr>
          <p:cNvPr id="3" name="Content Placeholder 2">
            <a:extLst>
              <a:ext uri="{FF2B5EF4-FFF2-40B4-BE49-F238E27FC236}">
                <a16:creationId xmlns:a16="http://schemas.microsoft.com/office/drawing/2014/main" id="{A3522DFD-99E7-4D4F-ABAA-60D4C1AB12A5}"/>
              </a:ext>
            </a:extLst>
          </p:cNvPr>
          <p:cNvSpPr>
            <a:spLocks noGrp="1"/>
          </p:cNvSpPr>
          <p:nvPr>
            <p:ph idx="1"/>
          </p:nvPr>
        </p:nvSpPr>
        <p:spPr/>
        <p:txBody>
          <a:bodyPr>
            <a:normAutofit fontScale="92500" lnSpcReduction="10000"/>
          </a:bodyPr>
          <a:lstStyle/>
          <a:p>
            <a:r>
              <a:rPr lang="de-DE" b="1"/>
              <a:t>Nutzungsbedingungen von Facebook &amp; Co. kennen </a:t>
            </a:r>
            <a:br>
              <a:rPr lang="de-DE"/>
            </a:br>
            <a:r>
              <a:rPr lang="de-DE"/>
              <a:t>z.B.: Wie werden die Daten weiterverwendet? Welche Rechte nehmen sich die Anbieter heraus?</a:t>
            </a:r>
          </a:p>
          <a:p>
            <a:r>
              <a:rPr lang="de-DE" b="1"/>
              <a:t>Datensparsamkeit üben </a:t>
            </a:r>
            <a:br>
              <a:rPr lang="de-DE"/>
            </a:br>
            <a:r>
              <a:rPr lang="de-DE"/>
              <a:t>Welche Infos sind wirklich notwendig, um den Dienst zu benutzen?</a:t>
            </a:r>
          </a:p>
          <a:p>
            <a:r>
              <a:rPr lang="de-DE" b="1"/>
              <a:t>Datenzugang kontrollieren</a:t>
            </a:r>
            <a:br>
              <a:rPr lang="de-DE"/>
            </a:br>
            <a:r>
              <a:rPr lang="de-DE"/>
              <a:t>Wer kann die Informationen sehen? Welche Zugangskontrollen gibt es?</a:t>
            </a:r>
          </a:p>
          <a:p>
            <a:r>
              <a:rPr lang="de-DE" b="1"/>
              <a:t>Kontakte pflegen </a:t>
            </a:r>
            <a:br>
              <a:rPr lang="de-DE"/>
            </a:br>
            <a:r>
              <a:rPr lang="de-DE"/>
              <a:t>Wen lasse ich als Kontakt zu? Welche Kontakte dürfen welche meiner Informationen sehen?</a:t>
            </a:r>
          </a:p>
          <a:p>
            <a:r>
              <a:rPr lang="de-DE" b="1"/>
              <a:t>Kontrollfragen stellen</a:t>
            </a:r>
            <a:br>
              <a:rPr lang="de-DE"/>
            </a:br>
            <a:r>
              <a:rPr lang="de-DE"/>
              <a:t>Könnten die Inhalte mir später peinlich sein oder unangenehme Konsequenzen haben? Könnte dadurch ein anderer geschädigt werden?</a:t>
            </a:r>
          </a:p>
          <a:p>
            <a:endParaRPr lang="de-DE"/>
          </a:p>
        </p:txBody>
      </p:sp>
    </p:spTree>
    <p:extLst>
      <p:ext uri="{BB962C8B-B14F-4D97-AF65-F5344CB8AC3E}">
        <p14:creationId xmlns:p14="http://schemas.microsoft.com/office/powerpoint/2010/main" val="159386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D17E-E54B-45E0-82FF-983E0D825D84}"/>
              </a:ext>
            </a:extLst>
          </p:cNvPr>
          <p:cNvSpPr>
            <a:spLocks noGrp="1"/>
          </p:cNvSpPr>
          <p:nvPr>
            <p:ph type="title"/>
          </p:nvPr>
        </p:nvSpPr>
        <p:spPr/>
        <p:txBody>
          <a:bodyPr/>
          <a:lstStyle/>
          <a:p>
            <a:r>
              <a:rPr lang="de-DE" b="1">
                <a:solidFill>
                  <a:schemeClr val="accent4"/>
                </a:solidFill>
              </a:rPr>
              <a:t>Die Tools </a:t>
            </a:r>
          </a:p>
        </p:txBody>
      </p:sp>
      <p:pic>
        <p:nvPicPr>
          <p:cNvPr id="4" name="Content Placeholder 3">
            <a:extLst>
              <a:ext uri="{FF2B5EF4-FFF2-40B4-BE49-F238E27FC236}">
                <a16:creationId xmlns:a16="http://schemas.microsoft.com/office/drawing/2014/main" id="{3794C57B-349B-472D-9A31-323FF8310B28}"/>
              </a:ext>
            </a:extLst>
          </p:cNvPr>
          <p:cNvPicPr>
            <a:picLocks noGrp="1" noChangeAspect="1"/>
          </p:cNvPicPr>
          <p:nvPr>
            <p:ph idx="1"/>
          </p:nvPr>
        </p:nvPicPr>
        <p:blipFill>
          <a:blip r:embed="rId2"/>
          <a:stretch>
            <a:fillRect/>
          </a:stretch>
        </p:blipFill>
        <p:spPr>
          <a:xfrm>
            <a:off x="947738" y="1699229"/>
            <a:ext cx="9269515" cy="4257669"/>
          </a:xfrm>
          <a:prstGeom prst="rect">
            <a:avLst/>
          </a:prstGeom>
        </p:spPr>
      </p:pic>
    </p:spTree>
    <p:extLst>
      <p:ext uri="{BB962C8B-B14F-4D97-AF65-F5344CB8AC3E}">
        <p14:creationId xmlns:p14="http://schemas.microsoft.com/office/powerpoint/2010/main" val="157808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FDC4-9C85-4FB1-97F6-EB50E171C33E}"/>
              </a:ext>
            </a:extLst>
          </p:cNvPr>
          <p:cNvSpPr>
            <a:spLocks noGrp="1"/>
          </p:cNvSpPr>
          <p:nvPr>
            <p:ph type="title"/>
          </p:nvPr>
        </p:nvSpPr>
        <p:spPr/>
        <p:txBody>
          <a:bodyPr/>
          <a:lstStyle/>
          <a:p>
            <a:r>
              <a:rPr lang="de-DE" b="1">
                <a:solidFill>
                  <a:schemeClr val="accent4"/>
                </a:solidFill>
              </a:rPr>
              <a:t>Lightbeam – Überblick </a:t>
            </a:r>
          </a:p>
        </p:txBody>
      </p:sp>
      <p:sp>
        <p:nvSpPr>
          <p:cNvPr id="3" name="Content Placeholder 2">
            <a:extLst>
              <a:ext uri="{FF2B5EF4-FFF2-40B4-BE49-F238E27FC236}">
                <a16:creationId xmlns:a16="http://schemas.microsoft.com/office/drawing/2014/main" id="{7F1E5E55-2465-4880-8187-9DDB8A29942C}"/>
              </a:ext>
            </a:extLst>
          </p:cNvPr>
          <p:cNvSpPr>
            <a:spLocks noGrp="1"/>
          </p:cNvSpPr>
          <p:nvPr>
            <p:ph idx="1"/>
          </p:nvPr>
        </p:nvSpPr>
        <p:spPr>
          <a:xfrm>
            <a:off x="838200" y="1823300"/>
            <a:ext cx="7534106" cy="4351338"/>
          </a:xfrm>
        </p:spPr>
        <p:txBody>
          <a:bodyPr/>
          <a:lstStyle/>
          <a:p>
            <a:r>
              <a:rPr lang="de-DE"/>
              <a:t>Zeichnet Ereignisse für jede besuchte Website und Dritt-Website auf (unbewusster Zugriff!)</a:t>
            </a:r>
          </a:p>
          <a:p>
            <a:r>
              <a:rPr lang="de-DE"/>
              <a:t>Erstellt Graphen dieser Bewegungen</a:t>
            </a:r>
          </a:p>
          <a:p>
            <a:r>
              <a:rPr lang="de-DE"/>
              <a:t>Life-Bild der Internetbewegungen und aller verknüpften Seiten</a:t>
            </a:r>
          </a:p>
          <a:p>
            <a:r>
              <a:rPr lang="de-DE"/>
              <a:t>Sichtbar: wer tauscht mit wem welche Daten aus?</a:t>
            </a:r>
          </a:p>
          <a:p>
            <a:r>
              <a:rPr lang="de-DE">
                <a:hlinkClick r:id="rId3"/>
              </a:rPr>
              <a:t>https://www.mozilla.org/de/lightbeam/</a:t>
            </a:r>
            <a:endParaRPr lang="de-DE"/>
          </a:p>
          <a:p>
            <a:pPr marL="0" indent="0">
              <a:buNone/>
            </a:pPr>
            <a:r>
              <a:rPr lang="de-DE"/>
              <a:t> </a:t>
            </a:r>
          </a:p>
          <a:p>
            <a:endParaRPr lang="de-DE"/>
          </a:p>
          <a:p>
            <a:endParaRPr lang="de-DE"/>
          </a:p>
        </p:txBody>
      </p:sp>
      <p:pic>
        <p:nvPicPr>
          <p:cNvPr id="4" name="Picture 3">
            <a:extLst>
              <a:ext uri="{FF2B5EF4-FFF2-40B4-BE49-F238E27FC236}">
                <a16:creationId xmlns:a16="http://schemas.microsoft.com/office/drawing/2014/main" id="{9C73CB8C-06AC-4026-A178-8FD16A0BAB58}"/>
              </a:ext>
            </a:extLst>
          </p:cNvPr>
          <p:cNvPicPr>
            <a:picLocks noChangeAspect="1"/>
          </p:cNvPicPr>
          <p:nvPr/>
        </p:nvPicPr>
        <p:blipFill>
          <a:blip r:embed="rId4"/>
          <a:stretch>
            <a:fillRect/>
          </a:stretch>
        </p:blipFill>
        <p:spPr>
          <a:xfrm>
            <a:off x="947738" y="5385376"/>
            <a:ext cx="7044064" cy="987887"/>
          </a:xfrm>
          <a:prstGeom prst="rect">
            <a:avLst/>
          </a:prstGeom>
        </p:spPr>
      </p:pic>
      <p:pic>
        <p:nvPicPr>
          <p:cNvPr id="5" name="Picture 4">
            <a:extLst>
              <a:ext uri="{FF2B5EF4-FFF2-40B4-BE49-F238E27FC236}">
                <a16:creationId xmlns:a16="http://schemas.microsoft.com/office/drawing/2014/main" id="{EC19EE50-40AB-4828-8D83-D5E9FEECACD2}"/>
              </a:ext>
            </a:extLst>
          </p:cNvPr>
          <p:cNvPicPr>
            <a:picLocks noChangeAspect="1"/>
          </p:cNvPicPr>
          <p:nvPr/>
        </p:nvPicPr>
        <p:blipFill>
          <a:blip r:embed="rId5"/>
          <a:stretch>
            <a:fillRect/>
          </a:stretch>
        </p:blipFill>
        <p:spPr>
          <a:xfrm>
            <a:off x="8372306" y="3183330"/>
            <a:ext cx="3482023" cy="3189933"/>
          </a:xfrm>
          <a:prstGeom prst="rect">
            <a:avLst/>
          </a:prstGeom>
        </p:spPr>
      </p:pic>
    </p:spTree>
    <p:extLst>
      <p:ext uri="{BB962C8B-B14F-4D97-AF65-F5344CB8AC3E}">
        <p14:creationId xmlns:p14="http://schemas.microsoft.com/office/powerpoint/2010/main" val="399204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598B-09C7-489B-BD01-E6E57FCE084E}"/>
              </a:ext>
            </a:extLst>
          </p:cNvPr>
          <p:cNvSpPr>
            <a:spLocks noGrp="1"/>
          </p:cNvSpPr>
          <p:nvPr>
            <p:ph type="title"/>
          </p:nvPr>
        </p:nvSpPr>
        <p:spPr/>
        <p:txBody>
          <a:bodyPr/>
          <a:lstStyle/>
          <a:p>
            <a:r>
              <a:rPr lang="de-DE" b="1">
                <a:solidFill>
                  <a:schemeClr val="accent4"/>
                </a:solidFill>
              </a:rPr>
              <a:t>Lightbeam – Übung </a:t>
            </a:r>
          </a:p>
        </p:txBody>
      </p:sp>
      <p:sp>
        <p:nvSpPr>
          <p:cNvPr id="3" name="Content Placeholder 2">
            <a:extLst>
              <a:ext uri="{FF2B5EF4-FFF2-40B4-BE49-F238E27FC236}">
                <a16:creationId xmlns:a16="http://schemas.microsoft.com/office/drawing/2014/main" id="{755C9227-E3D4-495A-AB36-A8E3CDD971DB}"/>
              </a:ext>
            </a:extLst>
          </p:cNvPr>
          <p:cNvSpPr>
            <a:spLocks noGrp="1"/>
          </p:cNvSpPr>
          <p:nvPr>
            <p:ph idx="1"/>
          </p:nvPr>
        </p:nvSpPr>
        <p:spPr/>
        <p:txBody>
          <a:bodyPr>
            <a:normAutofit fontScale="92500" lnSpcReduction="10000"/>
          </a:bodyPr>
          <a:lstStyle/>
          <a:p>
            <a:pPr marL="457200" indent="-457200">
              <a:buFont typeface="+mj-lt"/>
              <a:buAutoNum type="arabicPeriod"/>
            </a:pPr>
            <a:r>
              <a:rPr lang="de-DE"/>
              <a:t>https://www.mozilla.org/de/lightbeam/ in Browser eingeben (Firefox)</a:t>
            </a:r>
          </a:p>
          <a:p>
            <a:pPr marL="457200" indent="-457200">
              <a:buFont typeface="+mj-lt"/>
              <a:buAutoNum type="arabicPeriod"/>
            </a:pPr>
            <a:endParaRPr lang="de-DE"/>
          </a:p>
          <a:p>
            <a:pPr marL="457200" indent="-457200">
              <a:buFont typeface="+mj-lt"/>
              <a:buAutoNum type="arabicPeriod"/>
            </a:pPr>
            <a:r>
              <a:rPr lang="de-DE"/>
              <a:t>Klicken auf: </a:t>
            </a:r>
          </a:p>
          <a:p>
            <a:pPr marL="457200" indent="-457200">
              <a:buFont typeface="+mj-lt"/>
              <a:buAutoNum type="arabicPeriod"/>
            </a:pPr>
            <a:endParaRPr lang="de-DE"/>
          </a:p>
          <a:p>
            <a:pPr marL="457200" indent="-457200">
              <a:buFont typeface="+mj-lt"/>
              <a:buAutoNum type="arabicPeriod"/>
            </a:pPr>
            <a:r>
              <a:rPr lang="de-DE"/>
              <a:t>Klicken auf: </a:t>
            </a:r>
          </a:p>
          <a:p>
            <a:pPr marL="457200" indent="-457200">
              <a:buFont typeface="+mj-lt"/>
              <a:buAutoNum type="arabicPeriod"/>
            </a:pPr>
            <a:endParaRPr lang="de-DE"/>
          </a:p>
          <a:p>
            <a:pPr marL="457200" indent="-457200">
              <a:buFont typeface="+mj-lt"/>
              <a:buAutoNum type="arabicPeriod"/>
            </a:pPr>
            <a:r>
              <a:rPr lang="de-DE"/>
              <a:t>Das Lightbeam-Icon erscheint in der Toolbar: </a:t>
            </a:r>
          </a:p>
          <a:p>
            <a:pPr marL="457200" indent="-457200">
              <a:buFont typeface="+mj-lt"/>
              <a:buAutoNum type="arabicPeriod"/>
            </a:pPr>
            <a:endParaRPr lang="de-DE"/>
          </a:p>
          <a:p>
            <a:pPr marL="457200" indent="-457200">
              <a:buFont typeface="+mj-lt"/>
              <a:buAutoNum type="arabicPeriod"/>
            </a:pPr>
            <a:r>
              <a:rPr lang="de-DE"/>
              <a:t>Klicke auf das Icon – noch ist die Grafik leer:</a:t>
            </a:r>
          </a:p>
          <a:p>
            <a:pPr marL="457200" indent="-457200">
              <a:buFont typeface="+mj-lt"/>
              <a:buAutoNum type="arabicPeriod"/>
            </a:pPr>
            <a:endParaRPr lang="de-DE"/>
          </a:p>
          <a:p>
            <a:pPr marL="457200" indent="-457200">
              <a:buFont typeface="+mj-lt"/>
              <a:buAutoNum type="arabicPeriod"/>
            </a:pPr>
            <a:r>
              <a:rPr lang="de-DE"/>
              <a:t>Mache einige andere Übungen / surfe im Netz und schaue später nochmal nach!</a:t>
            </a:r>
          </a:p>
          <a:p>
            <a:endParaRPr lang="de-DE"/>
          </a:p>
        </p:txBody>
      </p:sp>
      <p:pic>
        <p:nvPicPr>
          <p:cNvPr id="4" name="Picture 3">
            <a:extLst>
              <a:ext uri="{FF2B5EF4-FFF2-40B4-BE49-F238E27FC236}">
                <a16:creationId xmlns:a16="http://schemas.microsoft.com/office/drawing/2014/main" id="{77577363-2974-4BCF-9DD3-0E8BCCFE5ECB}"/>
              </a:ext>
            </a:extLst>
          </p:cNvPr>
          <p:cNvPicPr>
            <a:picLocks noChangeAspect="1"/>
          </p:cNvPicPr>
          <p:nvPr/>
        </p:nvPicPr>
        <p:blipFill>
          <a:blip r:embed="rId3"/>
          <a:stretch>
            <a:fillRect/>
          </a:stretch>
        </p:blipFill>
        <p:spPr>
          <a:xfrm>
            <a:off x="2981195" y="2299899"/>
            <a:ext cx="3557587" cy="686275"/>
          </a:xfrm>
          <a:prstGeom prst="rect">
            <a:avLst/>
          </a:prstGeom>
        </p:spPr>
      </p:pic>
      <p:pic>
        <p:nvPicPr>
          <p:cNvPr id="5" name="Picture 4">
            <a:extLst>
              <a:ext uri="{FF2B5EF4-FFF2-40B4-BE49-F238E27FC236}">
                <a16:creationId xmlns:a16="http://schemas.microsoft.com/office/drawing/2014/main" id="{BDF5ECBF-9424-4B03-BD27-234E5AD66D10}"/>
              </a:ext>
            </a:extLst>
          </p:cNvPr>
          <p:cNvPicPr>
            <a:picLocks noChangeAspect="1"/>
          </p:cNvPicPr>
          <p:nvPr/>
        </p:nvPicPr>
        <p:blipFill>
          <a:blip r:embed="rId4"/>
          <a:stretch>
            <a:fillRect/>
          </a:stretch>
        </p:blipFill>
        <p:spPr>
          <a:xfrm>
            <a:off x="2981195" y="3190875"/>
            <a:ext cx="1733550" cy="476250"/>
          </a:xfrm>
          <a:prstGeom prst="rect">
            <a:avLst/>
          </a:prstGeom>
        </p:spPr>
      </p:pic>
      <p:pic>
        <p:nvPicPr>
          <p:cNvPr id="6" name="Picture 5">
            <a:extLst>
              <a:ext uri="{FF2B5EF4-FFF2-40B4-BE49-F238E27FC236}">
                <a16:creationId xmlns:a16="http://schemas.microsoft.com/office/drawing/2014/main" id="{5927B3B6-61C0-4550-9490-C510A6B36B71}"/>
              </a:ext>
            </a:extLst>
          </p:cNvPr>
          <p:cNvPicPr>
            <a:picLocks noChangeAspect="1"/>
          </p:cNvPicPr>
          <p:nvPr/>
        </p:nvPicPr>
        <p:blipFill>
          <a:blip r:embed="rId5"/>
          <a:stretch>
            <a:fillRect/>
          </a:stretch>
        </p:blipFill>
        <p:spPr>
          <a:xfrm>
            <a:off x="6538782" y="3797029"/>
            <a:ext cx="646773" cy="608727"/>
          </a:xfrm>
          <a:prstGeom prst="rect">
            <a:avLst/>
          </a:prstGeom>
        </p:spPr>
      </p:pic>
      <p:pic>
        <p:nvPicPr>
          <p:cNvPr id="7" name="Picture 6">
            <a:extLst>
              <a:ext uri="{FF2B5EF4-FFF2-40B4-BE49-F238E27FC236}">
                <a16:creationId xmlns:a16="http://schemas.microsoft.com/office/drawing/2014/main" id="{0D92080C-F8EB-4DDD-BB78-D3F8C177E8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49203" y="4400956"/>
            <a:ext cx="1579178" cy="1277276"/>
          </a:xfrm>
          <a:prstGeom prst="rect">
            <a:avLst/>
          </a:prstGeom>
        </p:spPr>
      </p:pic>
      <p:cxnSp>
        <p:nvCxnSpPr>
          <p:cNvPr id="8" name="Straight Arrow Connector 7">
            <a:extLst>
              <a:ext uri="{FF2B5EF4-FFF2-40B4-BE49-F238E27FC236}">
                <a16:creationId xmlns:a16="http://schemas.microsoft.com/office/drawing/2014/main" id="{22553382-78BE-4334-8A81-BADAF2600804}"/>
              </a:ext>
            </a:extLst>
          </p:cNvPr>
          <p:cNvCxnSpPr>
            <a:cxnSpLocks/>
          </p:cNvCxnSpPr>
          <p:nvPr/>
        </p:nvCxnSpPr>
        <p:spPr>
          <a:xfrm flipV="1">
            <a:off x="6414677" y="4932430"/>
            <a:ext cx="3186523" cy="18075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68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E60A-C988-49BD-8216-DE6280B9EBEB}"/>
              </a:ext>
            </a:extLst>
          </p:cNvPr>
          <p:cNvSpPr>
            <a:spLocks noGrp="1"/>
          </p:cNvSpPr>
          <p:nvPr>
            <p:ph type="title"/>
          </p:nvPr>
        </p:nvSpPr>
        <p:spPr/>
        <p:txBody>
          <a:bodyPr/>
          <a:lstStyle/>
          <a:p>
            <a:r>
              <a:rPr lang="de-DE" b="1">
                <a:solidFill>
                  <a:schemeClr val="accent4"/>
                </a:solidFill>
              </a:rPr>
              <a:t>Lightbeam - Beispiel</a:t>
            </a:r>
          </a:p>
        </p:txBody>
      </p:sp>
      <p:pic>
        <p:nvPicPr>
          <p:cNvPr id="4" name="Content Placeholder 3">
            <a:extLst>
              <a:ext uri="{FF2B5EF4-FFF2-40B4-BE49-F238E27FC236}">
                <a16:creationId xmlns:a16="http://schemas.microsoft.com/office/drawing/2014/main" id="{D0F1078E-391C-4F89-A442-60D46B39655B}"/>
              </a:ext>
            </a:extLst>
          </p:cNvPr>
          <p:cNvPicPr>
            <a:picLocks noGrp="1" noChangeAspect="1"/>
          </p:cNvPicPr>
          <p:nvPr>
            <p:ph idx="1"/>
          </p:nvPr>
        </p:nvPicPr>
        <p:blipFill>
          <a:blip r:embed="rId3"/>
          <a:stretch>
            <a:fillRect/>
          </a:stretch>
        </p:blipFill>
        <p:spPr>
          <a:xfrm>
            <a:off x="947738" y="1434632"/>
            <a:ext cx="6248537" cy="4810318"/>
          </a:xfrm>
          <a:prstGeom prst="rect">
            <a:avLst/>
          </a:prstGeom>
        </p:spPr>
      </p:pic>
    </p:spTree>
    <p:extLst>
      <p:ext uri="{BB962C8B-B14F-4D97-AF65-F5344CB8AC3E}">
        <p14:creationId xmlns:p14="http://schemas.microsoft.com/office/powerpoint/2010/main" val="4261876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5CC0186A734B44B623B07D96DEEE5D" ma:contentTypeVersion="11" ma:contentTypeDescription="Create a new document." ma:contentTypeScope="" ma:versionID="47e05fc27703e4041ca5ce11cb0295d4">
  <xsd:schema xmlns:xsd="http://www.w3.org/2001/XMLSchema" xmlns:xs="http://www.w3.org/2001/XMLSchema" xmlns:p="http://schemas.microsoft.com/office/2006/metadata/properties" xmlns:ns3="a7a551f8-a103-4eb9-9ded-44cb9a14d3b9" xmlns:ns4="374eff72-976a-4364-a8dc-c4901f38b466" targetNamespace="http://schemas.microsoft.com/office/2006/metadata/properties" ma:root="true" ma:fieldsID="2ccc2faec5f3676c651a18fff3253127" ns3:_="" ns4:_="">
    <xsd:import namespace="a7a551f8-a103-4eb9-9ded-44cb9a14d3b9"/>
    <xsd:import namespace="374eff72-976a-4364-a8dc-c4901f38b4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551f8-a103-4eb9-9ded-44cb9a14d3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eff72-976a-4364-a8dc-c4901f38b46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63FB6C-12B9-4F26-97E3-80DF554F9C0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74eff72-976a-4364-a8dc-c4901f38b466"/>
    <ds:schemaRef ds:uri="http://purl.org/dc/terms/"/>
    <ds:schemaRef ds:uri="http://schemas.openxmlformats.org/package/2006/metadata/core-properties"/>
    <ds:schemaRef ds:uri="a7a551f8-a103-4eb9-9ded-44cb9a14d3b9"/>
    <ds:schemaRef ds:uri="http://www.w3.org/XML/1998/namespace"/>
    <ds:schemaRef ds:uri="http://purl.org/dc/dcmitype/"/>
  </ds:schemaRefs>
</ds:datastoreItem>
</file>

<file path=customXml/itemProps2.xml><?xml version="1.0" encoding="utf-8"?>
<ds:datastoreItem xmlns:ds="http://schemas.openxmlformats.org/officeDocument/2006/customXml" ds:itemID="{F3782AF8-9FEA-4467-A472-599C8409F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551f8-a103-4eb9-9ded-44cb9a14d3b9"/>
    <ds:schemaRef ds:uri="374eff72-976a-4364-a8dc-c4901f38b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6193B4-0E83-42B7-A179-1B4A4FCC03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Widescreen</PresentationFormat>
  <Paragraphs>202</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Graphik</vt:lpstr>
      <vt:lpstr>Wingdings</vt:lpstr>
      <vt:lpstr>Office Theme</vt:lpstr>
      <vt:lpstr>Risiken der Digitalisierung </vt:lpstr>
      <vt:lpstr>PowerPoint Presentation</vt:lpstr>
      <vt:lpstr>PowerPoint Presentation</vt:lpstr>
      <vt:lpstr>Diskussion zum Start</vt:lpstr>
      <vt:lpstr>Grundsätze zum Umgang mit digitalen Daten</vt:lpstr>
      <vt:lpstr>Die Tools </vt:lpstr>
      <vt:lpstr>Lightbeam – Überblick </vt:lpstr>
      <vt:lpstr>Lightbeam – Übung </vt:lpstr>
      <vt:lpstr>Lightbeam - Beispiel</vt:lpstr>
      <vt:lpstr>Ghostery – Überblick </vt:lpstr>
      <vt:lpstr>Ghostery – Übung </vt:lpstr>
      <vt:lpstr>Flagfox – Überblick </vt:lpstr>
      <vt:lpstr>Flagfox – Übung </vt:lpstr>
      <vt:lpstr>DuckDuckGo – Überblick </vt:lpstr>
      <vt:lpstr>DuckDuckGo – Übung </vt:lpstr>
      <vt:lpstr>Adblock Plus - Überblick</vt:lpstr>
      <vt:lpstr>Datenparty – Überblick </vt:lpstr>
      <vt:lpstr>Check Point</vt:lpstr>
      <vt:lpstr>PowerPoint Presentation</vt:lpstr>
      <vt:lpstr>Ansprechpartner und weiterführende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Deringer, Jessica</dc:creator>
  <cp:lastModifiedBy>Kahabka, Diana</cp:lastModifiedBy>
  <cp:revision>44</cp:revision>
  <dcterms:created xsi:type="dcterms:W3CDTF">2019-08-20T11:37:50Z</dcterms:created>
  <dcterms:modified xsi:type="dcterms:W3CDTF">2020-11-26T08:03:45Z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0x010100E85CC0186A734B44B623B07D96DEEE5D</vt:lpwstr>
  </property>
</Properties>
</file>