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Lst>
  <p:notesMasterIdLst>
    <p:notesMasterId r:id="rId20"/>
  </p:notesMasterIdLst>
  <p:handoutMasterIdLst>
    <p:handoutMasterId r:id="rId21"/>
  </p:handoutMasterIdLst>
  <p:sldIdLst>
    <p:sldId id="256" r:id="rId6"/>
    <p:sldId id="300" r:id="rId7"/>
    <p:sldId id="259" r:id="rId8"/>
    <p:sldId id="274" r:id="rId9"/>
    <p:sldId id="275" r:id="rId10"/>
    <p:sldId id="276" r:id="rId11"/>
    <p:sldId id="277" r:id="rId12"/>
    <p:sldId id="279" r:id="rId13"/>
    <p:sldId id="278" r:id="rId14"/>
    <p:sldId id="281" r:id="rId15"/>
    <p:sldId id="280" r:id="rId16"/>
    <p:sldId id="282" r:id="rId17"/>
    <p:sldId id="271" r:id="rId18"/>
    <p:sldId id="28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54" autoAdjust="0"/>
  </p:normalViewPr>
  <p:slideViewPr>
    <p:cSldViewPr snapToGrid="0">
      <p:cViewPr varScale="1">
        <p:scale>
          <a:sx n="52" d="100"/>
          <a:sy n="52" d="100"/>
        </p:scale>
        <p:origin x="1228" y="40"/>
      </p:cViewPr>
      <p:guideLst/>
    </p:cSldViewPr>
  </p:slideViewPr>
  <p:notesTextViewPr>
    <p:cViewPr>
      <p:scale>
        <a:sx n="1" d="1"/>
        <a:sy n="1" d="1"/>
      </p:scale>
      <p:origin x="0" y="0"/>
    </p:cViewPr>
  </p:notesTextViewPr>
  <p:notesViewPr>
    <p:cSldViewPr snapToGrid="0" showGuides="1">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sterkamp, Hellen" userId="e401759a-2396-4a49-b5c4-89ccbbe61ac3" providerId="ADAL" clId="{2E438AB0-9CCE-49D4-83E1-485A31324D43}"/>
    <pc:docChg chg="delSld modSld">
      <pc:chgData name="Heisterkamp, Hellen" userId="e401759a-2396-4a49-b5c4-89ccbbe61ac3" providerId="ADAL" clId="{2E438AB0-9CCE-49D4-83E1-485A31324D43}" dt="2019-08-30T12:10:49.137" v="10" actId="20577"/>
      <pc:docMkLst>
        <pc:docMk/>
      </pc:docMkLst>
      <pc:sldChg chg="modSp">
        <pc:chgData name="Heisterkamp, Hellen" userId="e401759a-2396-4a49-b5c4-89ccbbe61ac3" providerId="ADAL" clId="{2E438AB0-9CCE-49D4-83E1-485A31324D43}" dt="2019-08-30T12:10:49.137" v="10" actId="20577"/>
        <pc:sldMkLst>
          <pc:docMk/>
          <pc:sldMk cId="4159834968" sldId="259"/>
        </pc:sldMkLst>
        <pc:spChg chg="mod">
          <ac:chgData name="Heisterkamp, Hellen" userId="e401759a-2396-4a49-b5c4-89ccbbe61ac3" providerId="ADAL" clId="{2E438AB0-9CCE-49D4-83E1-485A31324D43}" dt="2019-08-30T12:10:49.137" v="10" actId="20577"/>
          <ac:spMkLst>
            <pc:docMk/>
            <pc:sldMk cId="4159834968" sldId="259"/>
            <ac:spMk id="8" creationId="{390E9722-9D19-41AC-B61E-15DABCC6B5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4A33A7-5D25-4510-AE94-083C9B5288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0B970B6A-5C93-42DD-B29D-4F14116DAE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6A7D1-8FBC-485E-8B27-15711CFA4B8A}" type="datetimeFigureOut">
              <a:rPr lang="de-DE" smtClean="0"/>
              <a:t>27.11.2020</a:t>
            </a:fld>
            <a:endParaRPr lang="de-DE"/>
          </a:p>
        </p:txBody>
      </p:sp>
      <p:sp>
        <p:nvSpPr>
          <p:cNvPr id="4" name="Footer Placeholder 3">
            <a:extLst>
              <a:ext uri="{FF2B5EF4-FFF2-40B4-BE49-F238E27FC236}">
                <a16:creationId xmlns:a16="http://schemas.microsoft.com/office/drawing/2014/main" id="{592EE600-AA84-4B23-AB8B-2833C680D6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75566380-B9F8-4537-B271-1A669BE828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844F0-1523-41F5-87EB-CFD94DDFC8B2}" type="slidenum">
              <a:rPr lang="de-DE" smtClean="0"/>
              <a:t>‹#›</a:t>
            </a:fld>
            <a:endParaRPr lang="de-DE"/>
          </a:p>
        </p:txBody>
      </p:sp>
    </p:spTree>
    <p:extLst>
      <p:ext uri="{BB962C8B-B14F-4D97-AF65-F5344CB8AC3E}">
        <p14:creationId xmlns:p14="http://schemas.microsoft.com/office/powerpoint/2010/main" val="333626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A7530-256F-4BA6-B21E-3C641760B1D4}" type="datetimeFigureOut">
              <a:rPr lang="de-DE" smtClean="0"/>
              <a:t>27.11.2020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68790-3B45-40A7-A745-18ED7FB589B8}" type="slidenum">
              <a:rPr lang="de-DE" smtClean="0"/>
              <a:t>‹#›</a:t>
            </a:fld>
            <a:endParaRPr lang="de-DE"/>
          </a:p>
        </p:txBody>
      </p:sp>
    </p:spTree>
    <p:extLst>
      <p:ext uri="{BB962C8B-B14F-4D97-AF65-F5344CB8AC3E}">
        <p14:creationId xmlns:p14="http://schemas.microsoft.com/office/powerpoint/2010/main" val="353286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B62514A-D87F-4347-A64C-7D22A7C417CF}" type="slidenum">
              <a:rPr lang="de-DE" smtClean="0"/>
              <a:t>3</a:t>
            </a:fld>
            <a:endParaRPr lang="de-DE"/>
          </a:p>
        </p:txBody>
      </p:sp>
    </p:spTree>
    <p:extLst>
      <p:ext uri="{BB962C8B-B14F-4D97-AF65-F5344CB8AC3E}">
        <p14:creationId xmlns:p14="http://schemas.microsoft.com/office/powerpoint/2010/main" val="212448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en-US" dirty="0"/>
          </a:p>
          <a:p>
            <a:r>
              <a:rPr lang="en-US" dirty="0" err="1"/>
              <a:t>Generell</a:t>
            </a:r>
            <a:r>
              <a:rPr lang="en-US" baseline="0" dirty="0"/>
              <a:t> </a:t>
            </a:r>
            <a:r>
              <a:rPr lang="en-US" baseline="0" dirty="0" err="1"/>
              <a:t>ist</a:t>
            </a:r>
            <a:r>
              <a:rPr lang="en-US" baseline="0" dirty="0"/>
              <a:t> es </a:t>
            </a:r>
            <a:r>
              <a:rPr lang="en-US" baseline="0" dirty="0" err="1"/>
              <a:t>ratsam</a:t>
            </a:r>
            <a:r>
              <a:rPr lang="en-US" baseline="0" dirty="0"/>
              <a:t>, </a:t>
            </a:r>
            <a:r>
              <a:rPr lang="en-US" baseline="0" dirty="0" err="1"/>
              <a:t>mehrere</a:t>
            </a:r>
            <a:r>
              <a:rPr lang="en-US" baseline="0" dirty="0"/>
              <a:t> (</a:t>
            </a:r>
            <a:r>
              <a:rPr lang="en-US" baseline="0" dirty="0" err="1"/>
              <a:t>mindestens</a:t>
            </a:r>
            <a:r>
              <a:rPr lang="en-US" baseline="0" dirty="0"/>
              <a:t> </a:t>
            </a:r>
            <a:r>
              <a:rPr lang="en-US" baseline="0" dirty="0" err="1"/>
              <a:t>zwei</a:t>
            </a:r>
            <a:r>
              <a:rPr lang="en-US" baseline="0" dirty="0"/>
              <a:t>) </a:t>
            </a:r>
            <a:r>
              <a:rPr lang="en-US" baseline="0" dirty="0" err="1"/>
              <a:t>Postfächer</a:t>
            </a:r>
            <a:r>
              <a:rPr lang="en-US" baseline="0" dirty="0"/>
              <a:t> </a:t>
            </a:r>
            <a:r>
              <a:rPr lang="en-US" baseline="0" dirty="0" err="1"/>
              <a:t>für</a:t>
            </a:r>
            <a:r>
              <a:rPr lang="en-US" baseline="0" dirty="0"/>
              <a:t> </a:t>
            </a:r>
            <a:r>
              <a:rPr lang="en-US" baseline="0" dirty="0" err="1"/>
              <a:t>verschiedene</a:t>
            </a:r>
            <a:r>
              <a:rPr lang="en-US" baseline="0" dirty="0"/>
              <a:t> </a:t>
            </a:r>
            <a:r>
              <a:rPr lang="en-US" baseline="0" dirty="0" err="1"/>
              <a:t>Zwecke</a:t>
            </a:r>
            <a:r>
              <a:rPr lang="en-US" baseline="0" dirty="0"/>
              <a:t> </a:t>
            </a:r>
            <a:r>
              <a:rPr lang="en-US" baseline="0" dirty="0" err="1"/>
              <a:t>anzulegen</a:t>
            </a:r>
            <a:r>
              <a:rPr lang="en-US" baseline="0" dirty="0"/>
              <a:t>. </a:t>
            </a:r>
          </a:p>
          <a:p>
            <a:endParaRPr lang="en-US" baseline="0" dirty="0"/>
          </a:p>
          <a:p>
            <a:r>
              <a:rPr lang="en-US" baseline="0" dirty="0"/>
              <a:t>Ein </a:t>
            </a:r>
            <a:r>
              <a:rPr lang="en-US" baseline="0" dirty="0" err="1"/>
              <a:t>Postfach</a:t>
            </a:r>
            <a:r>
              <a:rPr lang="en-US" baseline="0" dirty="0"/>
              <a:t> </a:t>
            </a:r>
            <a:r>
              <a:rPr lang="en-US" baseline="0" dirty="0" err="1"/>
              <a:t>ist</a:t>
            </a:r>
            <a:r>
              <a:rPr lang="en-US" baseline="0" dirty="0"/>
              <a:t> </a:t>
            </a:r>
            <a:r>
              <a:rPr lang="en-US" baseline="0" dirty="0" err="1"/>
              <a:t>für</a:t>
            </a:r>
            <a:r>
              <a:rPr lang="en-US" baseline="0" dirty="0"/>
              <a:t> </a:t>
            </a:r>
            <a:r>
              <a:rPr lang="en-US" baseline="0" dirty="0" err="1"/>
              <a:t>eure</a:t>
            </a:r>
            <a:r>
              <a:rPr lang="en-US" baseline="0" dirty="0"/>
              <a:t> </a:t>
            </a:r>
            <a:r>
              <a:rPr lang="en-US" b="1" baseline="0" dirty="0" err="1"/>
              <a:t>regelmäßige</a:t>
            </a:r>
            <a:r>
              <a:rPr lang="en-US" b="1" baseline="0" dirty="0"/>
              <a:t> </a:t>
            </a:r>
            <a:r>
              <a:rPr lang="en-US" b="1" baseline="0" dirty="0" err="1"/>
              <a:t>Nutzung</a:t>
            </a:r>
            <a:r>
              <a:rPr lang="en-US" b="1" baseline="0" dirty="0"/>
              <a:t> </a:t>
            </a:r>
            <a:r>
              <a:rPr lang="en-US" baseline="0" dirty="0" err="1"/>
              <a:t>bestimmt</a:t>
            </a:r>
            <a:r>
              <a:rPr lang="en-US" baseline="0" dirty="0"/>
              <a:t>. Dieses </a:t>
            </a:r>
            <a:r>
              <a:rPr lang="en-US" baseline="0" dirty="0" err="1"/>
              <a:t>Postfach</a:t>
            </a:r>
            <a:r>
              <a:rPr lang="en-US" baseline="0" dirty="0"/>
              <a:t> </a:t>
            </a:r>
            <a:r>
              <a:rPr lang="en-US" baseline="0" dirty="0" err="1"/>
              <a:t>habt</a:t>
            </a:r>
            <a:r>
              <a:rPr lang="en-US" baseline="0" dirty="0"/>
              <a:t> </a:t>
            </a:r>
            <a:r>
              <a:rPr lang="en-US" baseline="0" dirty="0" err="1"/>
              <a:t>ihr</a:t>
            </a:r>
            <a:r>
              <a:rPr lang="en-US" baseline="0" dirty="0"/>
              <a:t> </a:t>
            </a:r>
            <a:r>
              <a:rPr lang="en-US" baseline="0" dirty="0" err="1"/>
              <a:t>im</a:t>
            </a:r>
            <a:r>
              <a:rPr lang="en-US" baseline="0" dirty="0"/>
              <a:t> </a:t>
            </a:r>
            <a:r>
              <a:rPr lang="en-US" baseline="0" dirty="0" err="1"/>
              <a:t>Idealfall</a:t>
            </a:r>
            <a:r>
              <a:rPr lang="en-US" baseline="0" dirty="0"/>
              <a:t> </a:t>
            </a:r>
            <a:r>
              <a:rPr lang="en-US" baseline="0" dirty="0" err="1"/>
              <a:t>über</a:t>
            </a:r>
            <a:r>
              <a:rPr lang="en-US" baseline="0" dirty="0"/>
              <a:t> </a:t>
            </a:r>
            <a:r>
              <a:rPr lang="en-US" baseline="0" dirty="0" err="1"/>
              <a:t>viele</a:t>
            </a:r>
            <a:r>
              <a:rPr lang="en-US" baseline="0" dirty="0"/>
              <a:t> Jahre und </a:t>
            </a:r>
            <a:r>
              <a:rPr lang="en-US" baseline="0" dirty="0" err="1"/>
              <a:t>benutzt</a:t>
            </a:r>
            <a:r>
              <a:rPr lang="en-US" baseline="0" dirty="0"/>
              <a:t> es </a:t>
            </a:r>
            <a:r>
              <a:rPr lang="en-US" baseline="0" dirty="0" err="1"/>
              <a:t>für</a:t>
            </a:r>
            <a:r>
              <a:rPr lang="en-US" baseline="0" dirty="0"/>
              <a:t> die </a:t>
            </a:r>
            <a:r>
              <a:rPr lang="en-US" baseline="0" dirty="0" err="1"/>
              <a:t>Kommunikation</a:t>
            </a:r>
            <a:r>
              <a:rPr lang="en-US" baseline="0" dirty="0"/>
              <a:t> </a:t>
            </a:r>
            <a:r>
              <a:rPr lang="en-US" baseline="0" dirty="0" err="1"/>
              <a:t>mit</a:t>
            </a:r>
            <a:r>
              <a:rPr lang="en-US" baseline="0" dirty="0"/>
              <a:t> </a:t>
            </a:r>
            <a:r>
              <a:rPr lang="en-US" baseline="0" dirty="0" err="1"/>
              <a:t>Freunden</a:t>
            </a:r>
            <a:r>
              <a:rPr lang="en-US" baseline="0" dirty="0"/>
              <a:t>, der </a:t>
            </a:r>
            <a:r>
              <a:rPr lang="en-US" baseline="0" dirty="0" err="1"/>
              <a:t>Familie</a:t>
            </a:r>
            <a:r>
              <a:rPr lang="en-US" baseline="0" dirty="0"/>
              <a:t>, in der Schule und in </a:t>
            </a:r>
            <a:r>
              <a:rPr lang="en-US" baseline="0" dirty="0" err="1"/>
              <a:t>Zukunft</a:t>
            </a:r>
            <a:r>
              <a:rPr lang="en-US" baseline="0" dirty="0"/>
              <a:t> </a:t>
            </a:r>
            <a:r>
              <a:rPr lang="en-US" baseline="0" dirty="0" err="1"/>
              <a:t>auch</a:t>
            </a:r>
            <a:r>
              <a:rPr lang="en-US" baseline="0" dirty="0"/>
              <a:t> </a:t>
            </a:r>
            <a:r>
              <a:rPr lang="en-US" baseline="0" dirty="0" err="1"/>
              <a:t>für</a:t>
            </a:r>
            <a:r>
              <a:rPr lang="en-US" baseline="0" dirty="0"/>
              <a:t> </a:t>
            </a:r>
            <a:r>
              <a:rPr lang="en-US" baseline="0" dirty="0" err="1"/>
              <a:t>Bewerbungen</a:t>
            </a:r>
            <a:r>
              <a:rPr lang="en-US" baseline="0" dirty="0"/>
              <a:t>.</a:t>
            </a:r>
          </a:p>
          <a:p>
            <a:r>
              <a:rPr lang="en-US" baseline="0" dirty="0" err="1"/>
              <a:t>Diese</a:t>
            </a:r>
            <a:r>
              <a:rPr lang="en-US" baseline="0" dirty="0"/>
              <a:t> E-Mail-</a:t>
            </a:r>
            <a:r>
              <a:rPr lang="en-US" baseline="0" dirty="0" err="1"/>
              <a:t>Adresse</a:t>
            </a:r>
            <a:r>
              <a:rPr lang="en-US" baseline="0" dirty="0"/>
              <a:t> </a:t>
            </a:r>
            <a:r>
              <a:rPr lang="en-US" baseline="0" dirty="0" err="1"/>
              <a:t>solltet</a:t>
            </a:r>
            <a:r>
              <a:rPr lang="en-US" baseline="0" dirty="0"/>
              <a:t> </a:t>
            </a:r>
            <a:r>
              <a:rPr lang="en-US" baseline="0" dirty="0" err="1"/>
              <a:t>ihr</a:t>
            </a:r>
            <a:r>
              <a:rPr lang="en-US" baseline="0" dirty="0"/>
              <a:t> gut </a:t>
            </a:r>
            <a:r>
              <a:rPr lang="en-US" baseline="0" dirty="0" err="1"/>
              <a:t>schützen</a:t>
            </a:r>
            <a:r>
              <a:rPr lang="en-US" baseline="0" dirty="0"/>
              <a:t> und </a:t>
            </a:r>
            <a:r>
              <a:rPr lang="en-US" baseline="0" dirty="0" err="1"/>
              <a:t>nur</a:t>
            </a:r>
            <a:r>
              <a:rPr lang="en-US" baseline="0" dirty="0"/>
              <a:t> an </a:t>
            </a:r>
            <a:r>
              <a:rPr lang="en-US" baseline="0" dirty="0" err="1"/>
              <a:t>vertrauenswürdige</a:t>
            </a:r>
            <a:r>
              <a:rPr lang="en-US" baseline="0" dirty="0"/>
              <a:t> </a:t>
            </a:r>
            <a:r>
              <a:rPr lang="en-US" baseline="0" dirty="0" err="1"/>
              <a:t>Personen</a:t>
            </a:r>
            <a:r>
              <a:rPr lang="en-US" baseline="0" dirty="0"/>
              <a:t> </a:t>
            </a:r>
            <a:r>
              <a:rPr lang="en-US" baseline="0" dirty="0" err="1"/>
              <a:t>oder</a:t>
            </a:r>
            <a:r>
              <a:rPr lang="en-US" baseline="0" dirty="0"/>
              <a:t> </a:t>
            </a:r>
            <a:r>
              <a:rPr lang="en-US" baseline="0" dirty="0" err="1"/>
              <a:t>Unternehmen</a:t>
            </a:r>
            <a:r>
              <a:rPr lang="en-US" baseline="0" dirty="0"/>
              <a:t> </a:t>
            </a:r>
            <a:r>
              <a:rPr lang="en-US" baseline="0" dirty="0" err="1"/>
              <a:t>rausgeben</a:t>
            </a:r>
            <a:r>
              <a:rPr lang="en-US" baseline="0" dirty="0"/>
              <a:t>, </a:t>
            </a:r>
            <a:r>
              <a:rPr lang="en-US" baseline="0" dirty="0" err="1"/>
              <a:t>damit</a:t>
            </a:r>
            <a:r>
              <a:rPr lang="en-US" baseline="0" dirty="0"/>
              <a:t> </a:t>
            </a:r>
            <a:r>
              <a:rPr lang="en-US" baseline="0" dirty="0" err="1"/>
              <a:t>ihr</a:t>
            </a:r>
            <a:r>
              <a:rPr lang="en-US" baseline="0" dirty="0"/>
              <a:t> </a:t>
            </a:r>
            <a:r>
              <a:rPr lang="en-US" baseline="0" dirty="0" err="1"/>
              <a:t>nicht</a:t>
            </a:r>
            <a:r>
              <a:rPr lang="en-US" baseline="0" dirty="0"/>
              <a:t> </a:t>
            </a:r>
            <a:r>
              <a:rPr lang="en-US" baseline="0" dirty="0" err="1"/>
              <a:t>zugespamt</a:t>
            </a:r>
            <a:r>
              <a:rPr lang="en-US" baseline="0" dirty="0"/>
              <a:t> </a:t>
            </a:r>
            <a:r>
              <a:rPr lang="en-US" baseline="0" dirty="0" err="1"/>
              <a:t>werdet</a:t>
            </a:r>
            <a:r>
              <a:rPr lang="en-US" baseline="0" dirty="0"/>
              <a:t>.</a:t>
            </a:r>
          </a:p>
          <a:p>
            <a:endParaRPr lang="en-US" baseline="0" dirty="0"/>
          </a:p>
          <a:p>
            <a:r>
              <a:rPr lang="en-US" baseline="0" dirty="0" err="1"/>
              <a:t>Neben</a:t>
            </a:r>
            <a:r>
              <a:rPr lang="en-US" baseline="0" dirty="0"/>
              <a:t> </a:t>
            </a:r>
            <a:r>
              <a:rPr lang="en-US" baseline="0" dirty="0" err="1"/>
              <a:t>einem</a:t>
            </a:r>
            <a:r>
              <a:rPr lang="en-US" baseline="0" dirty="0"/>
              <a:t> </a:t>
            </a:r>
            <a:r>
              <a:rPr lang="en-US" baseline="0" dirty="0" err="1"/>
              <a:t>persönlichen</a:t>
            </a:r>
            <a:r>
              <a:rPr lang="en-US" baseline="0" dirty="0"/>
              <a:t> </a:t>
            </a:r>
            <a:r>
              <a:rPr lang="en-US" baseline="0" dirty="0" err="1"/>
              <a:t>Postfach</a:t>
            </a:r>
            <a:r>
              <a:rPr lang="en-US" baseline="0" dirty="0"/>
              <a:t> </a:t>
            </a:r>
            <a:r>
              <a:rPr lang="en-US" baseline="0" dirty="0" err="1"/>
              <a:t>solltet</a:t>
            </a:r>
            <a:r>
              <a:rPr lang="en-US" baseline="0" dirty="0"/>
              <a:t> </a:t>
            </a:r>
            <a:r>
              <a:rPr lang="en-US" baseline="0" dirty="0" err="1"/>
              <a:t>ihr</a:t>
            </a:r>
            <a:r>
              <a:rPr lang="en-US" baseline="0" dirty="0"/>
              <a:t> </a:t>
            </a:r>
            <a:r>
              <a:rPr lang="en-US" baseline="0" dirty="0" err="1"/>
              <a:t>ein</a:t>
            </a:r>
            <a:r>
              <a:rPr lang="en-US" baseline="0" dirty="0"/>
              <a:t> </a:t>
            </a:r>
            <a:r>
              <a:rPr lang="en-US" baseline="0" dirty="0" err="1"/>
              <a:t>Postfach</a:t>
            </a:r>
            <a:r>
              <a:rPr lang="en-US" baseline="0" dirty="0"/>
              <a:t> </a:t>
            </a:r>
            <a:r>
              <a:rPr lang="en-US" baseline="0" dirty="0" err="1"/>
              <a:t>als</a:t>
            </a:r>
            <a:r>
              <a:rPr lang="en-US" baseline="0" dirty="0"/>
              <a:t> “</a:t>
            </a:r>
            <a:r>
              <a:rPr lang="en-US" b="1" baseline="0" dirty="0" err="1"/>
              <a:t>Müllschlucker</a:t>
            </a:r>
            <a:r>
              <a:rPr lang="en-US" baseline="0" dirty="0"/>
              <a:t>” </a:t>
            </a:r>
            <a:r>
              <a:rPr lang="en-US" baseline="0" dirty="0" err="1"/>
              <a:t>anlegen</a:t>
            </a:r>
            <a:r>
              <a:rPr lang="en-US" baseline="0" dirty="0"/>
              <a:t>, das </a:t>
            </a:r>
            <a:r>
              <a:rPr lang="en-US" baseline="0" dirty="0" err="1"/>
              <a:t>ihr</a:t>
            </a:r>
            <a:r>
              <a:rPr lang="en-US" baseline="0" dirty="0"/>
              <a:t> </a:t>
            </a:r>
            <a:r>
              <a:rPr lang="en-US" baseline="0" dirty="0" err="1"/>
              <a:t>nur</a:t>
            </a:r>
            <a:r>
              <a:rPr lang="en-US" baseline="0" dirty="0"/>
              <a:t> </a:t>
            </a:r>
            <a:r>
              <a:rPr lang="en-US" baseline="0" dirty="0" err="1"/>
              <a:t>unregelmäßig</a:t>
            </a:r>
            <a:r>
              <a:rPr lang="en-US" baseline="0" dirty="0"/>
              <a:t> </a:t>
            </a:r>
            <a:r>
              <a:rPr lang="en-US" baseline="0" dirty="0" err="1"/>
              <a:t>nutzt</a:t>
            </a:r>
            <a:r>
              <a:rPr lang="en-US" baseline="0" dirty="0"/>
              <a:t>, also </a:t>
            </a:r>
            <a:r>
              <a:rPr lang="en-US" baseline="0" dirty="0" err="1"/>
              <a:t>nur</a:t>
            </a:r>
            <a:r>
              <a:rPr lang="en-US" baseline="0" dirty="0"/>
              <a:t> </a:t>
            </a:r>
            <a:r>
              <a:rPr lang="en-US" baseline="0" dirty="0" err="1"/>
              <a:t>alle</a:t>
            </a:r>
            <a:r>
              <a:rPr lang="en-US" baseline="0" dirty="0"/>
              <a:t> </a:t>
            </a:r>
            <a:r>
              <a:rPr lang="en-US" baseline="0" dirty="0" err="1"/>
              <a:t>paar</a:t>
            </a:r>
            <a:r>
              <a:rPr lang="en-US" baseline="0" dirty="0"/>
              <a:t> </a:t>
            </a:r>
            <a:r>
              <a:rPr lang="en-US" baseline="0" dirty="0" err="1"/>
              <a:t>Tage</a:t>
            </a:r>
            <a:r>
              <a:rPr lang="en-US" baseline="0" dirty="0"/>
              <a:t> </a:t>
            </a:r>
            <a:r>
              <a:rPr lang="en-US" baseline="0" dirty="0" err="1"/>
              <a:t>oder</a:t>
            </a:r>
            <a:r>
              <a:rPr lang="en-US" baseline="0" dirty="0"/>
              <a:t> </a:t>
            </a:r>
            <a:r>
              <a:rPr lang="en-US" baseline="0" dirty="0" err="1"/>
              <a:t>Wochen</a:t>
            </a:r>
            <a:r>
              <a:rPr lang="en-US" baseline="0" dirty="0"/>
              <a:t> mal </a:t>
            </a:r>
            <a:r>
              <a:rPr lang="en-US" baseline="0" dirty="0" err="1"/>
              <a:t>reinschaut</a:t>
            </a:r>
            <a:r>
              <a:rPr lang="en-US" baseline="0" dirty="0"/>
              <a:t>. </a:t>
            </a:r>
            <a:r>
              <a:rPr lang="en-US" baseline="0" dirty="0" err="1"/>
              <a:t>Damit</a:t>
            </a:r>
            <a:r>
              <a:rPr lang="en-US" baseline="0" dirty="0"/>
              <a:t> </a:t>
            </a:r>
            <a:r>
              <a:rPr lang="en-US" baseline="0" dirty="0" err="1"/>
              <a:t>könnt</a:t>
            </a:r>
            <a:r>
              <a:rPr lang="en-US" baseline="0" dirty="0"/>
              <a:t> </a:t>
            </a:r>
            <a:r>
              <a:rPr lang="en-US" baseline="0" dirty="0" err="1"/>
              <a:t>ihr</a:t>
            </a:r>
            <a:r>
              <a:rPr lang="en-US" baseline="0" dirty="0"/>
              <a:t> </a:t>
            </a:r>
            <a:r>
              <a:rPr lang="en-US" baseline="0" dirty="0" err="1"/>
              <a:t>etwas</a:t>
            </a:r>
            <a:r>
              <a:rPr lang="en-US" baseline="0" dirty="0"/>
              <a:t> </a:t>
            </a:r>
            <a:r>
              <a:rPr lang="en-US" baseline="0" dirty="0" err="1"/>
              <a:t>offener</a:t>
            </a:r>
            <a:r>
              <a:rPr lang="en-US" baseline="0" dirty="0"/>
              <a:t> </a:t>
            </a:r>
            <a:r>
              <a:rPr lang="en-US" baseline="0" dirty="0" err="1"/>
              <a:t>umgehen</a:t>
            </a:r>
            <a:r>
              <a:rPr lang="en-US" baseline="0" dirty="0"/>
              <a:t> und dieses </a:t>
            </a:r>
            <a:r>
              <a:rPr lang="en-US" baseline="0" dirty="0" err="1"/>
              <a:t>Postfach</a:t>
            </a:r>
            <a:r>
              <a:rPr lang="en-US" baseline="0" dirty="0"/>
              <a:t> </a:t>
            </a:r>
            <a:r>
              <a:rPr lang="en-US" baseline="0" dirty="0" err="1"/>
              <a:t>für</a:t>
            </a:r>
            <a:r>
              <a:rPr lang="en-US" baseline="0" dirty="0"/>
              <a:t> </a:t>
            </a:r>
            <a:r>
              <a:rPr lang="en-US" baseline="0" dirty="0" err="1"/>
              <a:t>Anmeldungen</a:t>
            </a:r>
            <a:r>
              <a:rPr lang="en-US" baseline="0" dirty="0"/>
              <a:t>, Newsletter </a:t>
            </a:r>
            <a:r>
              <a:rPr lang="en-US" baseline="0" dirty="0" err="1"/>
              <a:t>usw</a:t>
            </a:r>
            <a:r>
              <a:rPr lang="en-US" baseline="0" dirty="0"/>
              <a:t>. </a:t>
            </a:r>
            <a:r>
              <a:rPr lang="en-US" baseline="0" dirty="0" err="1"/>
              <a:t>nutzen</a:t>
            </a:r>
            <a:r>
              <a:rPr lang="en-US" baseline="0" dirty="0"/>
              <a:t>. Manche </a:t>
            </a:r>
            <a:r>
              <a:rPr lang="en-US" baseline="0" dirty="0" err="1"/>
              <a:t>Internetdienste</a:t>
            </a:r>
            <a:r>
              <a:rPr lang="en-US" baseline="0" dirty="0"/>
              <a:t> </a:t>
            </a:r>
            <a:r>
              <a:rPr lang="en-US" baseline="0" dirty="0" err="1"/>
              <a:t>geben</a:t>
            </a:r>
            <a:r>
              <a:rPr lang="en-US" baseline="0" dirty="0"/>
              <a:t> </a:t>
            </a:r>
            <a:r>
              <a:rPr lang="en-US" baseline="0" dirty="0" err="1"/>
              <a:t>eure</a:t>
            </a:r>
            <a:r>
              <a:rPr lang="en-US" baseline="0" dirty="0"/>
              <a:t> E-Mail </a:t>
            </a:r>
            <a:r>
              <a:rPr lang="en-US" baseline="0" dirty="0" err="1"/>
              <a:t>Adressen</a:t>
            </a:r>
            <a:r>
              <a:rPr lang="en-US" baseline="0" dirty="0"/>
              <a:t> an </a:t>
            </a:r>
            <a:r>
              <a:rPr lang="en-US" baseline="0" dirty="0" err="1"/>
              <a:t>andere</a:t>
            </a:r>
            <a:r>
              <a:rPr lang="en-US" baseline="0" dirty="0"/>
              <a:t> </a:t>
            </a:r>
            <a:r>
              <a:rPr lang="en-US" baseline="0" dirty="0" err="1"/>
              <a:t>Unternehmen</a:t>
            </a:r>
            <a:r>
              <a:rPr lang="en-US" baseline="0" dirty="0"/>
              <a:t> </a:t>
            </a:r>
            <a:r>
              <a:rPr lang="en-US" baseline="0" dirty="0" err="1"/>
              <a:t>weiter</a:t>
            </a:r>
            <a:r>
              <a:rPr lang="en-US" baseline="0" dirty="0"/>
              <a:t>, die </a:t>
            </a:r>
            <a:r>
              <a:rPr lang="en-US" baseline="0" dirty="0" err="1"/>
              <a:t>euch</a:t>
            </a:r>
            <a:r>
              <a:rPr lang="en-US" baseline="0" dirty="0"/>
              <a:t> </a:t>
            </a:r>
            <a:r>
              <a:rPr lang="en-US" baseline="0" dirty="0" err="1"/>
              <a:t>dann</a:t>
            </a:r>
            <a:r>
              <a:rPr lang="en-US" baseline="0" dirty="0"/>
              <a:t> </a:t>
            </a:r>
            <a:r>
              <a:rPr lang="en-US" baseline="0" dirty="0" err="1"/>
              <a:t>mit</a:t>
            </a:r>
            <a:r>
              <a:rPr lang="en-US" baseline="0" dirty="0"/>
              <a:t> </a:t>
            </a:r>
            <a:r>
              <a:rPr lang="en-US" baseline="0" dirty="0" err="1"/>
              <a:t>Werbung</a:t>
            </a:r>
            <a:r>
              <a:rPr lang="en-US" baseline="0" dirty="0"/>
              <a:t> </a:t>
            </a:r>
            <a:r>
              <a:rPr lang="en-US" baseline="0" dirty="0" err="1"/>
              <a:t>zumüllen</a:t>
            </a:r>
            <a:r>
              <a:rPr lang="en-US" baseline="0" dirty="0"/>
              <a:t>, die </a:t>
            </a:r>
            <a:r>
              <a:rPr lang="en-US" baseline="0" dirty="0" err="1"/>
              <a:t>ihr</a:t>
            </a:r>
            <a:r>
              <a:rPr lang="en-US" baseline="0" dirty="0"/>
              <a:t> </a:t>
            </a:r>
            <a:r>
              <a:rPr lang="en-US" baseline="0" dirty="0" err="1"/>
              <a:t>eigentlich</a:t>
            </a:r>
            <a:r>
              <a:rPr lang="en-US" baseline="0" dirty="0"/>
              <a:t> gar </a:t>
            </a:r>
            <a:r>
              <a:rPr lang="en-US" baseline="0" dirty="0" err="1"/>
              <a:t>nicht</a:t>
            </a:r>
            <a:r>
              <a:rPr lang="en-US" baseline="0" dirty="0"/>
              <a:t> </a:t>
            </a:r>
            <a:r>
              <a:rPr lang="en-US" baseline="0" dirty="0" err="1"/>
              <a:t>haben</a:t>
            </a:r>
            <a:r>
              <a:rPr lang="en-US" baseline="0" dirty="0"/>
              <a:t> </a:t>
            </a:r>
            <a:r>
              <a:rPr lang="en-US" baseline="0" dirty="0" err="1"/>
              <a:t>wollt</a:t>
            </a:r>
            <a:r>
              <a:rPr lang="en-US" baseline="0" dirty="0"/>
              <a:t>. </a:t>
            </a:r>
            <a:r>
              <a:rPr lang="en-US" b="1" baseline="0" dirty="0" err="1"/>
              <a:t>Im</a:t>
            </a:r>
            <a:r>
              <a:rPr lang="en-US" b="1" baseline="0" dirty="0"/>
              <a:t> </a:t>
            </a:r>
            <a:r>
              <a:rPr lang="en-US" b="1" baseline="0" dirty="0" err="1"/>
              <a:t>schlimmsten</a:t>
            </a:r>
            <a:r>
              <a:rPr lang="en-US" b="1" baseline="0" dirty="0"/>
              <a:t> Fall </a:t>
            </a:r>
            <a:r>
              <a:rPr lang="en-US" baseline="0" dirty="0" err="1"/>
              <a:t>erhaltet</a:t>
            </a:r>
            <a:r>
              <a:rPr lang="en-US" baseline="0" dirty="0"/>
              <a:t> </a:t>
            </a:r>
            <a:r>
              <a:rPr lang="en-US" baseline="0" dirty="0" err="1"/>
              <a:t>ihr</a:t>
            </a:r>
            <a:r>
              <a:rPr lang="en-US" baseline="0" dirty="0"/>
              <a:t> </a:t>
            </a:r>
            <a:r>
              <a:rPr lang="en-US" baseline="0" dirty="0" err="1"/>
              <a:t>nicht</a:t>
            </a:r>
            <a:r>
              <a:rPr lang="en-US" baseline="0" dirty="0"/>
              <a:t> </a:t>
            </a:r>
            <a:r>
              <a:rPr lang="en-US" baseline="0" dirty="0" err="1"/>
              <a:t>nur</a:t>
            </a:r>
            <a:r>
              <a:rPr lang="en-US" baseline="0" dirty="0"/>
              <a:t> </a:t>
            </a:r>
            <a:r>
              <a:rPr lang="en-US" baseline="0" dirty="0" err="1"/>
              <a:t>ungewollte</a:t>
            </a:r>
            <a:r>
              <a:rPr lang="en-US" baseline="0" dirty="0"/>
              <a:t> </a:t>
            </a:r>
            <a:r>
              <a:rPr lang="en-US" baseline="0" dirty="0" err="1"/>
              <a:t>Werbung</a:t>
            </a:r>
            <a:r>
              <a:rPr lang="en-US" baseline="0" dirty="0"/>
              <a:t>, </a:t>
            </a:r>
            <a:r>
              <a:rPr lang="en-US" baseline="0" dirty="0" err="1"/>
              <a:t>sondern</a:t>
            </a:r>
            <a:r>
              <a:rPr lang="en-US" baseline="0" dirty="0"/>
              <a:t> </a:t>
            </a:r>
            <a:r>
              <a:rPr lang="en-US" baseline="0" dirty="0" err="1"/>
              <a:t>schädliche</a:t>
            </a:r>
            <a:r>
              <a:rPr lang="en-US" baseline="0" dirty="0"/>
              <a:t> Mails, die </a:t>
            </a:r>
            <a:r>
              <a:rPr lang="en-US" baseline="0" dirty="0" err="1"/>
              <a:t>euren</a:t>
            </a:r>
            <a:r>
              <a:rPr lang="en-US" baseline="0" dirty="0"/>
              <a:t> Computer </a:t>
            </a:r>
            <a:r>
              <a:rPr lang="en-US" baseline="0" dirty="0" err="1"/>
              <a:t>beim</a:t>
            </a:r>
            <a:r>
              <a:rPr lang="en-US" baseline="0" dirty="0"/>
              <a:t> </a:t>
            </a:r>
            <a:r>
              <a:rPr lang="en-US" baseline="0" dirty="0" err="1"/>
              <a:t>Öffnen</a:t>
            </a:r>
            <a:r>
              <a:rPr lang="en-US" baseline="0" dirty="0"/>
              <a:t> </a:t>
            </a:r>
            <a:r>
              <a:rPr lang="en-US" baseline="0" dirty="0" err="1"/>
              <a:t>mit</a:t>
            </a:r>
            <a:r>
              <a:rPr lang="en-US" baseline="0" dirty="0"/>
              <a:t> </a:t>
            </a:r>
            <a:r>
              <a:rPr lang="en-US" baseline="0" dirty="0" err="1"/>
              <a:t>Viren</a:t>
            </a:r>
            <a:r>
              <a:rPr lang="en-US" baseline="0" dirty="0"/>
              <a:t> </a:t>
            </a:r>
            <a:r>
              <a:rPr lang="en-US" baseline="0" dirty="0" err="1"/>
              <a:t>verseuchen</a:t>
            </a:r>
            <a:r>
              <a:rPr lang="en-US" baseline="0" dirty="0"/>
              <a:t> </a:t>
            </a:r>
            <a:r>
              <a:rPr lang="en-US" baseline="0" dirty="0" err="1"/>
              <a:t>oder</a:t>
            </a:r>
            <a:r>
              <a:rPr lang="en-US" baseline="0" dirty="0"/>
              <a:t> </a:t>
            </a:r>
            <a:r>
              <a:rPr lang="en-US" baseline="0" dirty="0" err="1"/>
              <a:t>eure</a:t>
            </a:r>
            <a:r>
              <a:rPr lang="en-US" baseline="0" dirty="0"/>
              <a:t> </a:t>
            </a:r>
            <a:r>
              <a:rPr lang="en-US" baseline="0" dirty="0" err="1"/>
              <a:t>Daten</a:t>
            </a:r>
            <a:r>
              <a:rPr lang="en-US" baseline="0" dirty="0"/>
              <a:t> </a:t>
            </a:r>
            <a:r>
              <a:rPr lang="en-US" baseline="0" dirty="0" err="1"/>
              <a:t>klauen</a:t>
            </a:r>
            <a:r>
              <a:rPr lang="en-US" baseline="0" dirty="0"/>
              <a:t>! </a:t>
            </a:r>
            <a:r>
              <a:rPr lang="en-US" baseline="0" dirty="0" err="1"/>
              <a:t>Mit</a:t>
            </a:r>
            <a:r>
              <a:rPr lang="en-US" baseline="0" dirty="0"/>
              <a:t> </a:t>
            </a:r>
            <a:r>
              <a:rPr lang="en-US" baseline="0" dirty="0" err="1"/>
              <a:t>einem</a:t>
            </a:r>
            <a:r>
              <a:rPr lang="en-US" baseline="0" dirty="0"/>
              <a:t> </a:t>
            </a:r>
            <a:r>
              <a:rPr lang="en-US" baseline="0" dirty="0" err="1"/>
              <a:t>Müllschlucker</a:t>
            </a:r>
            <a:r>
              <a:rPr lang="en-US" baseline="0" dirty="0"/>
              <a:t> </a:t>
            </a:r>
            <a:r>
              <a:rPr lang="en-US" baseline="0" dirty="0" err="1"/>
              <a:t>Postfach</a:t>
            </a:r>
            <a:r>
              <a:rPr lang="en-US" baseline="0" dirty="0"/>
              <a:t> </a:t>
            </a:r>
            <a:r>
              <a:rPr lang="en-US" baseline="0" dirty="0" err="1"/>
              <a:t>könnt</a:t>
            </a:r>
            <a:r>
              <a:rPr lang="en-US" baseline="0" dirty="0"/>
              <a:t> </a:t>
            </a:r>
            <a:r>
              <a:rPr lang="en-US" baseline="0" dirty="0" err="1"/>
              <a:t>ihr</a:t>
            </a:r>
            <a:r>
              <a:rPr lang="en-US" baseline="0" dirty="0"/>
              <a:t> das </a:t>
            </a:r>
            <a:r>
              <a:rPr lang="en-US" baseline="0" dirty="0" err="1"/>
              <a:t>vermeiden</a:t>
            </a:r>
            <a:r>
              <a:rPr lang="en-US" baseline="0" dirty="0"/>
              <a:t>.</a:t>
            </a:r>
          </a:p>
          <a:p>
            <a:endParaRPr lang="en-US" baseline="0" dirty="0"/>
          </a:p>
          <a:p>
            <a:endParaRPr lang="en-US" baseline="0" dirty="0"/>
          </a:p>
          <a:p>
            <a:endParaRPr lang="en-US" baseline="0"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5</a:t>
            </a:fld>
            <a:endParaRPr lang="de-DE"/>
          </a:p>
        </p:txBody>
      </p:sp>
    </p:spTree>
    <p:extLst>
      <p:ext uri="{BB962C8B-B14F-4D97-AF65-F5344CB8AC3E}">
        <p14:creationId xmlns:p14="http://schemas.microsoft.com/office/powerpoint/2010/main" val="361161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en-US" baseline="0" dirty="0"/>
          </a:p>
          <a:p>
            <a:r>
              <a:rPr lang="en-US" baseline="0" dirty="0" err="1"/>
              <a:t>Egal</a:t>
            </a:r>
            <a:r>
              <a:rPr lang="en-US" baseline="0" dirty="0"/>
              <a:t> </a:t>
            </a:r>
            <a:r>
              <a:rPr lang="en-US" baseline="0" dirty="0" err="1"/>
              <a:t>ob</a:t>
            </a:r>
            <a:r>
              <a:rPr lang="en-US" baseline="0" dirty="0"/>
              <a:t> </a:t>
            </a:r>
            <a:r>
              <a:rPr lang="en-US" baseline="0" dirty="0" err="1"/>
              <a:t>für</a:t>
            </a:r>
            <a:r>
              <a:rPr lang="en-US" baseline="0" dirty="0"/>
              <a:t> den </a:t>
            </a:r>
            <a:r>
              <a:rPr lang="en-US" baseline="0" dirty="0" err="1"/>
              <a:t>privaten</a:t>
            </a:r>
            <a:r>
              <a:rPr lang="en-US" baseline="0" dirty="0"/>
              <a:t> </a:t>
            </a:r>
            <a:r>
              <a:rPr lang="en-US" baseline="0" dirty="0" err="1"/>
              <a:t>Gebrauch</a:t>
            </a:r>
            <a:r>
              <a:rPr lang="en-US" baseline="0" dirty="0"/>
              <a:t> </a:t>
            </a:r>
            <a:r>
              <a:rPr lang="en-US" baseline="0" dirty="0" err="1"/>
              <a:t>oder</a:t>
            </a:r>
            <a:r>
              <a:rPr lang="en-US" baseline="0" dirty="0"/>
              <a:t> </a:t>
            </a:r>
            <a:r>
              <a:rPr lang="en-US" baseline="0" dirty="0" err="1"/>
              <a:t>als</a:t>
            </a:r>
            <a:r>
              <a:rPr lang="en-US" baseline="0" dirty="0"/>
              <a:t> </a:t>
            </a:r>
            <a:r>
              <a:rPr lang="en-US" baseline="0" dirty="0" err="1"/>
              <a:t>Müllschlucker</a:t>
            </a:r>
            <a:r>
              <a:rPr lang="en-US" baseline="0" dirty="0"/>
              <a:t>, es </a:t>
            </a:r>
            <a:r>
              <a:rPr lang="en-US" baseline="0" dirty="0" err="1"/>
              <a:t>ist</a:t>
            </a:r>
            <a:r>
              <a:rPr lang="en-US" baseline="0" dirty="0"/>
              <a:t> in den </a:t>
            </a:r>
            <a:r>
              <a:rPr lang="en-US" baseline="0" dirty="0" err="1"/>
              <a:t>meisten</a:t>
            </a:r>
            <a:r>
              <a:rPr lang="en-US" baseline="0" dirty="0"/>
              <a:t> </a:t>
            </a:r>
            <a:r>
              <a:rPr lang="en-US" baseline="0" dirty="0" err="1"/>
              <a:t>Fällen</a:t>
            </a:r>
            <a:r>
              <a:rPr lang="en-US" baseline="0" dirty="0"/>
              <a:t> </a:t>
            </a:r>
            <a:r>
              <a:rPr lang="en-US" baseline="0" dirty="0" err="1"/>
              <a:t>sinnvoll</a:t>
            </a:r>
            <a:r>
              <a:rPr lang="en-US" baseline="0" dirty="0"/>
              <a:t>, seine </a:t>
            </a:r>
            <a:r>
              <a:rPr lang="en-US" baseline="0" dirty="0" err="1"/>
              <a:t>Postfach</a:t>
            </a:r>
            <a:r>
              <a:rPr lang="en-US" baseline="0" dirty="0"/>
              <a:t> </a:t>
            </a:r>
            <a:r>
              <a:rPr lang="en-US" baseline="0" dirty="0" err="1"/>
              <a:t>bei</a:t>
            </a:r>
            <a:r>
              <a:rPr lang="en-US" baseline="0" dirty="0"/>
              <a:t> </a:t>
            </a:r>
            <a:r>
              <a:rPr lang="en-US" baseline="0" dirty="0" err="1"/>
              <a:t>einem</a:t>
            </a:r>
            <a:r>
              <a:rPr lang="en-US" baseline="0" dirty="0"/>
              <a:t> der </a:t>
            </a:r>
            <a:r>
              <a:rPr lang="en-US" baseline="0" dirty="0" err="1"/>
              <a:t>bekannten</a:t>
            </a:r>
            <a:r>
              <a:rPr lang="en-US" baseline="0" dirty="0"/>
              <a:t> und </a:t>
            </a:r>
            <a:r>
              <a:rPr lang="en-US" baseline="0" dirty="0" err="1"/>
              <a:t>vertrauenswürdigen</a:t>
            </a:r>
            <a:r>
              <a:rPr lang="en-US" baseline="0" dirty="0"/>
              <a:t> E-Mail </a:t>
            </a:r>
            <a:r>
              <a:rPr lang="en-US" baseline="0" dirty="0" err="1"/>
              <a:t>Diensten</a:t>
            </a:r>
            <a:r>
              <a:rPr lang="en-US" baseline="0" dirty="0"/>
              <a:t> </a:t>
            </a:r>
            <a:r>
              <a:rPr lang="en-US" baseline="0" dirty="0" err="1"/>
              <a:t>anzulegen</a:t>
            </a:r>
            <a:r>
              <a:rPr lang="en-US" baseline="0" dirty="0"/>
              <a:t>. Zu den </a:t>
            </a:r>
            <a:r>
              <a:rPr lang="en-US" baseline="0" dirty="0" err="1"/>
              <a:t>größten</a:t>
            </a:r>
            <a:r>
              <a:rPr lang="en-US" baseline="0" dirty="0"/>
              <a:t> </a:t>
            </a:r>
            <a:r>
              <a:rPr lang="en-US" baseline="0" dirty="0" err="1"/>
              <a:t>gehören</a:t>
            </a:r>
            <a:r>
              <a:rPr lang="en-US" baseline="0" dirty="0"/>
              <a:t> in Deutschland: Google Mail, GMX, Web.de und Yahoo. </a:t>
            </a:r>
            <a:r>
              <a:rPr lang="en-US" baseline="0" dirty="0" err="1"/>
              <a:t>Keiner</a:t>
            </a:r>
            <a:r>
              <a:rPr lang="en-US" baseline="0" dirty="0"/>
              <a:t> der </a:t>
            </a:r>
            <a:r>
              <a:rPr lang="en-US" baseline="0" dirty="0" err="1"/>
              <a:t>Dienste</a:t>
            </a:r>
            <a:r>
              <a:rPr lang="en-US" baseline="0" dirty="0"/>
              <a:t> </a:t>
            </a:r>
            <a:r>
              <a:rPr lang="en-US" baseline="0" dirty="0" err="1"/>
              <a:t>ist</a:t>
            </a:r>
            <a:r>
              <a:rPr lang="en-US" baseline="0" dirty="0"/>
              <a:t> </a:t>
            </a:r>
            <a:r>
              <a:rPr lang="en-US" baseline="0" dirty="0" err="1"/>
              <a:t>perfekt</a:t>
            </a:r>
            <a:r>
              <a:rPr lang="en-US" baseline="0" dirty="0"/>
              <a:t>, </a:t>
            </a:r>
            <a:r>
              <a:rPr lang="en-US" baseline="0" dirty="0" err="1"/>
              <a:t>aber</a:t>
            </a:r>
            <a:r>
              <a:rPr lang="en-US" baseline="0" dirty="0"/>
              <a:t> </a:t>
            </a:r>
            <a:r>
              <a:rPr lang="en-US" baseline="0" dirty="0" err="1"/>
              <a:t>sie</a:t>
            </a:r>
            <a:r>
              <a:rPr lang="en-US" baseline="0" dirty="0"/>
              <a:t> </a:t>
            </a:r>
            <a:r>
              <a:rPr lang="en-US" baseline="0" dirty="0" err="1"/>
              <a:t>schneiden</a:t>
            </a:r>
            <a:r>
              <a:rPr lang="en-US" baseline="0" dirty="0"/>
              <a:t> in </a:t>
            </a:r>
            <a:r>
              <a:rPr lang="en-US" baseline="0" dirty="0" err="1"/>
              <a:t>verschiedenen</a:t>
            </a:r>
            <a:r>
              <a:rPr lang="en-US" baseline="0" dirty="0"/>
              <a:t> Tests relative gut </a:t>
            </a:r>
            <a:r>
              <a:rPr lang="en-US" baseline="0" dirty="0" err="1"/>
              <a:t>gegen</a:t>
            </a:r>
            <a:r>
              <a:rPr lang="en-US" baseline="0" dirty="0"/>
              <a:t> die </a:t>
            </a:r>
            <a:r>
              <a:rPr lang="en-US" baseline="0" dirty="0" err="1"/>
              <a:t>Konkurrenz</a:t>
            </a:r>
            <a:r>
              <a:rPr lang="en-US" baseline="0" dirty="0"/>
              <a:t> ab.</a:t>
            </a:r>
          </a:p>
          <a:p>
            <a:endParaRPr lang="en-US" baseline="0" dirty="0"/>
          </a:p>
          <a:p>
            <a:r>
              <a:rPr lang="en-US" baseline="0" dirty="0" err="1"/>
              <a:t>Ihr</a:t>
            </a:r>
            <a:r>
              <a:rPr lang="en-US" baseline="0" dirty="0"/>
              <a:t> </a:t>
            </a:r>
            <a:r>
              <a:rPr lang="en-US" baseline="0" dirty="0" err="1"/>
              <a:t>könnt</a:t>
            </a:r>
            <a:r>
              <a:rPr lang="en-US" baseline="0" dirty="0"/>
              <a:t> </a:t>
            </a:r>
            <a:r>
              <a:rPr lang="en-US" baseline="0" dirty="0" err="1"/>
              <a:t>für</a:t>
            </a:r>
            <a:r>
              <a:rPr lang="en-US" baseline="0" dirty="0"/>
              <a:t> </a:t>
            </a:r>
            <a:r>
              <a:rPr lang="en-US" baseline="0" dirty="0" err="1"/>
              <a:t>euer</a:t>
            </a:r>
            <a:r>
              <a:rPr lang="en-US" baseline="0" dirty="0"/>
              <a:t> </a:t>
            </a:r>
            <a:r>
              <a:rPr lang="en-US" baseline="0" dirty="0" err="1"/>
              <a:t>persönliches</a:t>
            </a:r>
            <a:r>
              <a:rPr lang="en-US" baseline="0" dirty="0"/>
              <a:t> </a:t>
            </a:r>
            <a:r>
              <a:rPr lang="en-US" baseline="0" dirty="0" err="1"/>
              <a:t>Postfach</a:t>
            </a:r>
            <a:r>
              <a:rPr lang="en-US" baseline="0" dirty="0"/>
              <a:t> und den </a:t>
            </a:r>
            <a:r>
              <a:rPr lang="en-US" baseline="0" dirty="0" err="1"/>
              <a:t>Müllschlucker</a:t>
            </a:r>
            <a:r>
              <a:rPr lang="en-US" baseline="0" dirty="0"/>
              <a:t> </a:t>
            </a:r>
            <a:r>
              <a:rPr lang="en-US" baseline="0" dirty="0" err="1"/>
              <a:t>auch</a:t>
            </a:r>
            <a:r>
              <a:rPr lang="en-US" baseline="0" dirty="0"/>
              <a:t> </a:t>
            </a:r>
            <a:r>
              <a:rPr lang="en-US" baseline="0" dirty="0" err="1"/>
              <a:t>denselben</a:t>
            </a:r>
            <a:r>
              <a:rPr lang="en-US" baseline="0" dirty="0"/>
              <a:t> </a:t>
            </a:r>
            <a:r>
              <a:rPr lang="en-US" baseline="0" dirty="0" err="1"/>
              <a:t>Anbieter</a:t>
            </a:r>
            <a:r>
              <a:rPr lang="en-US" baseline="0" dirty="0"/>
              <a:t> </a:t>
            </a:r>
            <a:r>
              <a:rPr lang="en-US" baseline="0" dirty="0" err="1"/>
              <a:t>wählen</a:t>
            </a:r>
            <a:r>
              <a:rPr lang="en-US" baseline="0" dirty="0"/>
              <a:t> und </a:t>
            </a:r>
            <a:r>
              <a:rPr lang="en-US" baseline="0" dirty="0" err="1"/>
              <a:t>dort</a:t>
            </a:r>
            <a:r>
              <a:rPr lang="en-US" baseline="0" dirty="0"/>
              <a:t> </a:t>
            </a:r>
            <a:r>
              <a:rPr lang="en-US" baseline="0" dirty="0" err="1"/>
              <a:t>zwei</a:t>
            </a:r>
            <a:r>
              <a:rPr lang="en-US" baseline="0" dirty="0"/>
              <a:t> Mail </a:t>
            </a:r>
            <a:r>
              <a:rPr lang="en-US" baseline="0" dirty="0" err="1"/>
              <a:t>Adressen</a:t>
            </a:r>
            <a:r>
              <a:rPr lang="en-US" baseline="0" dirty="0"/>
              <a:t> </a:t>
            </a:r>
            <a:r>
              <a:rPr lang="en-US" baseline="0" dirty="0" err="1"/>
              <a:t>anlegen</a:t>
            </a:r>
            <a:r>
              <a:rPr lang="en-US" baseline="0" dirty="0"/>
              <a:t>.</a:t>
            </a:r>
          </a:p>
          <a:p>
            <a:endParaRPr lang="en-US" baseline="0"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6</a:t>
            </a:fld>
            <a:endParaRPr lang="de-DE"/>
          </a:p>
        </p:txBody>
      </p:sp>
    </p:spTree>
    <p:extLst>
      <p:ext uri="{BB962C8B-B14F-4D97-AF65-F5344CB8AC3E}">
        <p14:creationId xmlns:p14="http://schemas.microsoft.com/office/powerpoint/2010/main" val="70767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en-US" dirty="0"/>
          </a:p>
          <a:p>
            <a:r>
              <a:rPr lang="en-US" dirty="0" err="1"/>
              <a:t>Wenn</a:t>
            </a:r>
            <a:r>
              <a:rPr lang="en-US" dirty="0"/>
              <a:t> </a:t>
            </a:r>
            <a:r>
              <a:rPr lang="en-US" dirty="0" err="1"/>
              <a:t>ihr</a:t>
            </a:r>
            <a:r>
              <a:rPr lang="en-US" dirty="0"/>
              <a:t> </a:t>
            </a:r>
            <a:r>
              <a:rPr lang="en-US" dirty="0" err="1"/>
              <a:t>einen</a:t>
            </a:r>
            <a:r>
              <a:rPr lang="en-US" baseline="0" dirty="0"/>
              <a:t> </a:t>
            </a:r>
            <a:r>
              <a:rPr lang="en-US" baseline="0" dirty="0" err="1"/>
              <a:t>Internetdienst</a:t>
            </a:r>
            <a:r>
              <a:rPr lang="en-US" baseline="0" dirty="0"/>
              <a:t> </a:t>
            </a:r>
            <a:r>
              <a:rPr lang="en-US" baseline="0" dirty="0" err="1"/>
              <a:t>nur</a:t>
            </a:r>
            <a:r>
              <a:rPr lang="en-US" baseline="0" dirty="0"/>
              <a:t> </a:t>
            </a:r>
            <a:r>
              <a:rPr lang="en-US" baseline="0" dirty="0" err="1"/>
              <a:t>ein</a:t>
            </a:r>
            <a:r>
              <a:rPr lang="en-US" baseline="0" dirty="0"/>
              <a:t> Mal </a:t>
            </a:r>
            <a:r>
              <a:rPr lang="en-US" baseline="0" dirty="0" err="1"/>
              <a:t>ausprobieren</a:t>
            </a:r>
            <a:r>
              <a:rPr lang="en-US" baseline="0" dirty="0"/>
              <a:t> </a:t>
            </a:r>
            <a:r>
              <a:rPr lang="en-US" baseline="0" dirty="0" err="1"/>
              <a:t>wollt</a:t>
            </a:r>
            <a:r>
              <a:rPr lang="en-US" baseline="0" dirty="0"/>
              <a:t> (</a:t>
            </a:r>
            <a:r>
              <a:rPr lang="en-US" baseline="0" dirty="0" err="1"/>
              <a:t>Nachhilfe</a:t>
            </a:r>
            <a:r>
              <a:rPr lang="en-US" baseline="0" dirty="0"/>
              <a:t> </a:t>
            </a:r>
            <a:r>
              <a:rPr lang="en-US" baseline="0" dirty="0" err="1"/>
              <a:t>Plattform</a:t>
            </a:r>
            <a:r>
              <a:rPr lang="en-US" baseline="0" dirty="0"/>
              <a:t>, Blog), dem </a:t>
            </a:r>
            <a:r>
              <a:rPr lang="en-US" baseline="0" dirty="0" err="1"/>
              <a:t>Anbieter</a:t>
            </a:r>
            <a:r>
              <a:rPr lang="en-US" baseline="0" dirty="0"/>
              <a:t> </a:t>
            </a:r>
            <a:r>
              <a:rPr lang="en-US" baseline="0" dirty="0" err="1"/>
              <a:t>nicht</a:t>
            </a:r>
            <a:r>
              <a:rPr lang="en-US" baseline="0" dirty="0"/>
              <a:t> </a:t>
            </a:r>
            <a:r>
              <a:rPr lang="en-US" baseline="0" dirty="0" err="1"/>
              <a:t>vertraut</a:t>
            </a:r>
            <a:r>
              <a:rPr lang="en-US" baseline="0" dirty="0"/>
              <a:t> und in </a:t>
            </a:r>
            <a:r>
              <a:rPr lang="en-US" baseline="0" dirty="0" err="1"/>
              <a:t>Zukunft</a:t>
            </a:r>
            <a:r>
              <a:rPr lang="en-US" baseline="0" dirty="0"/>
              <a:t> </a:t>
            </a:r>
            <a:r>
              <a:rPr lang="en-US" baseline="0" dirty="0" err="1"/>
              <a:t>nicht</a:t>
            </a:r>
            <a:r>
              <a:rPr lang="en-US" baseline="0" dirty="0"/>
              <a:t> </a:t>
            </a:r>
            <a:r>
              <a:rPr lang="en-US" baseline="0" dirty="0" err="1"/>
              <a:t>mehr</a:t>
            </a:r>
            <a:r>
              <a:rPr lang="en-US" baseline="0" dirty="0"/>
              <a:t> auf </a:t>
            </a:r>
            <a:r>
              <a:rPr lang="en-US" baseline="0" dirty="0" err="1"/>
              <a:t>weitere</a:t>
            </a:r>
            <a:r>
              <a:rPr lang="en-US" baseline="0" dirty="0"/>
              <a:t> </a:t>
            </a:r>
            <a:r>
              <a:rPr lang="en-US" baseline="0" dirty="0" err="1"/>
              <a:t>Informationen</a:t>
            </a:r>
            <a:r>
              <a:rPr lang="en-US" baseline="0" dirty="0"/>
              <a:t> des </a:t>
            </a:r>
            <a:r>
              <a:rPr lang="en-US" baseline="0" dirty="0" err="1"/>
              <a:t>Anbieters</a:t>
            </a:r>
            <a:r>
              <a:rPr lang="en-US" baseline="0" dirty="0"/>
              <a:t> </a:t>
            </a:r>
            <a:r>
              <a:rPr lang="en-US" baseline="0" dirty="0" err="1"/>
              <a:t>angewiesen</a:t>
            </a:r>
            <a:r>
              <a:rPr lang="en-US" baseline="0" dirty="0"/>
              <a:t> </a:t>
            </a:r>
            <a:r>
              <a:rPr lang="en-US" baseline="0" dirty="0" err="1"/>
              <a:t>seid</a:t>
            </a:r>
            <a:r>
              <a:rPr lang="en-US" baseline="0" dirty="0"/>
              <a:t>, </a:t>
            </a:r>
            <a:r>
              <a:rPr lang="en-US" baseline="0" dirty="0" err="1"/>
              <a:t>könnt</a:t>
            </a:r>
            <a:r>
              <a:rPr lang="en-US" baseline="0" dirty="0"/>
              <a:t> </a:t>
            </a:r>
            <a:r>
              <a:rPr lang="en-US" baseline="0" dirty="0" err="1"/>
              <a:t>ihr</a:t>
            </a:r>
            <a:r>
              <a:rPr lang="en-US" baseline="0" dirty="0"/>
              <a:t> </a:t>
            </a:r>
            <a:r>
              <a:rPr lang="en-US" baseline="0" dirty="0" err="1"/>
              <a:t>auch</a:t>
            </a:r>
            <a:r>
              <a:rPr lang="en-US" baseline="0" dirty="0"/>
              <a:t> </a:t>
            </a:r>
            <a:r>
              <a:rPr lang="en-US" baseline="0" dirty="0" err="1"/>
              <a:t>eine</a:t>
            </a:r>
            <a:r>
              <a:rPr lang="en-US" baseline="0" dirty="0"/>
              <a:t> </a:t>
            </a:r>
            <a:r>
              <a:rPr lang="en-US" baseline="0" dirty="0" err="1"/>
              <a:t>temporäre</a:t>
            </a:r>
            <a:r>
              <a:rPr lang="en-US" baseline="0" dirty="0"/>
              <a:t>, also </a:t>
            </a:r>
            <a:r>
              <a:rPr lang="en-US" baseline="0" dirty="0" err="1"/>
              <a:t>zeitlich</a:t>
            </a:r>
            <a:r>
              <a:rPr lang="en-US" baseline="0" dirty="0"/>
              <a:t> </a:t>
            </a:r>
            <a:r>
              <a:rPr lang="en-US" baseline="0" dirty="0" err="1"/>
              <a:t>begrenzte</a:t>
            </a:r>
            <a:r>
              <a:rPr lang="en-US" baseline="0" dirty="0"/>
              <a:t>, E-Mail </a:t>
            </a:r>
            <a:r>
              <a:rPr lang="en-US" baseline="0" dirty="0" err="1"/>
              <a:t>Adresse</a:t>
            </a:r>
            <a:r>
              <a:rPr lang="en-US" baseline="0" dirty="0"/>
              <a:t> </a:t>
            </a:r>
            <a:r>
              <a:rPr lang="en-US" baseline="0" dirty="0" err="1"/>
              <a:t>anlegen</a:t>
            </a:r>
            <a:r>
              <a:rPr lang="en-US" baseline="0" dirty="0"/>
              <a:t>. </a:t>
            </a:r>
            <a:r>
              <a:rPr lang="en-US" baseline="0" dirty="0" err="1"/>
              <a:t>Dafür</a:t>
            </a:r>
            <a:r>
              <a:rPr lang="en-US" baseline="0" dirty="0"/>
              <a:t> </a:t>
            </a:r>
            <a:r>
              <a:rPr lang="en-US" baseline="0" dirty="0" err="1"/>
              <a:t>gibt</a:t>
            </a:r>
            <a:r>
              <a:rPr lang="en-US" baseline="0" dirty="0"/>
              <a:t> es </a:t>
            </a:r>
            <a:r>
              <a:rPr lang="en-US" baseline="0" dirty="0" err="1"/>
              <a:t>unzählige</a:t>
            </a:r>
            <a:r>
              <a:rPr lang="en-US" baseline="0" dirty="0"/>
              <a:t> </a:t>
            </a:r>
            <a:r>
              <a:rPr lang="en-US" baseline="0" dirty="0" err="1"/>
              <a:t>Anbieter</a:t>
            </a:r>
            <a:r>
              <a:rPr lang="en-US" baseline="0" dirty="0"/>
              <a:t>. </a:t>
            </a:r>
          </a:p>
          <a:p>
            <a:endParaRPr lang="en-US" baseline="0" dirty="0"/>
          </a:p>
          <a:p>
            <a:r>
              <a:rPr lang="en-US" baseline="0" dirty="0"/>
              <a:t>Die Mail-</a:t>
            </a:r>
            <a:r>
              <a:rPr lang="en-US" baseline="0" dirty="0" err="1"/>
              <a:t>Adressen</a:t>
            </a:r>
            <a:r>
              <a:rPr lang="en-US" baseline="0" dirty="0"/>
              <a:t> </a:t>
            </a:r>
            <a:r>
              <a:rPr lang="en-US" baseline="0" dirty="0" err="1"/>
              <a:t>sind</a:t>
            </a:r>
            <a:r>
              <a:rPr lang="en-US" baseline="0" dirty="0"/>
              <a:t> in der Regel </a:t>
            </a:r>
            <a:r>
              <a:rPr lang="en-US" baseline="0" dirty="0" err="1"/>
              <a:t>nur</a:t>
            </a:r>
            <a:r>
              <a:rPr lang="en-US" baseline="0" dirty="0"/>
              <a:t> </a:t>
            </a:r>
            <a:r>
              <a:rPr lang="en-US" baseline="0" dirty="0" err="1"/>
              <a:t>wenige</a:t>
            </a:r>
            <a:r>
              <a:rPr lang="en-US" baseline="0" dirty="0"/>
              <a:t> </a:t>
            </a:r>
            <a:r>
              <a:rPr lang="en-US" baseline="0" dirty="0" err="1"/>
              <a:t>Minuten</a:t>
            </a:r>
            <a:r>
              <a:rPr lang="en-US" baseline="0" dirty="0"/>
              <a:t> </a:t>
            </a:r>
            <a:r>
              <a:rPr lang="en-US" baseline="0" dirty="0" err="1"/>
              <a:t>oder</a:t>
            </a:r>
            <a:r>
              <a:rPr lang="en-US" baseline="0" dirty="0"/>
              <a:t> </a:t>
            </a:r>
            <a:r>
              <a:rPr lang="en-US" baseline="0" dirty="0" err="1"/>
              <a:t>Stunden</a:t>
            </a:r>
            <a:r>
              <a:rPr lang="en-US" baseline="0" dirty="0"/>
              <a:t> </a:t>
            </a:r>
            <a:r>
              <a:rPr lang="en-US" baseline="0" dirty="0" err="1"/>
              <a:t>aktiv</a:t>
            </a:r>
            <a:r>
              <a:rPr lang="en-US" baseline="0" dirty="0"/>
              <a:t> und </a:t>
            </a:r>
            <a:r>
              <a:rPr lang="en-US" baseline="0" dirty="0" err="1"/>
              <a:t>ihr</a:t>
            </a:r>
            <a:r>
              <a:rPr lang="en-US" baseline="0" dirty="0"/>
              <a:t> </a:t>
            </a:r>
            <a:r>
              <a:rPr lang="en-US" baseline="0" dirty="0" err="1"/>
              <a:t>könnt</a:t>
            </a:r>
            <a:r>
              <a:rPr lang="en-US" baseline="0" dirty="0"/>
              <a:t> </a:t>
            </a:r>
            <a:r>
              <a:rPr lang="en-US" baseline="0" dirty="0" err="1"/>
              <a:t>euch</a:t>
            </a:r>
            <a:r>
              <a:rPr lang="en-US" baseline="0" dirty="0"/>
              <a:t> </a:t>
            </a:r>
            <a:r>
              <a:rPr lang="en-US" baseline="0" dirty="0" err="1"/>
              <a:t>eure</a:t>
            </a:r>
            <a:r>
              <a:rPr lang="en-US" baseline="0" dirty="0"/>
              <a:t> </a:t>
            </a:r>
            <a:r>
              <a:rPr lang="en-US" baseline="0" dirty="0" err="1"/>
              <a:t>Mailadresse</a:t>
            </a:r>
            <a:r>
              <a:rPr lang="en-US" baseline="0" dirty="0"/>
              <a:t> </a:t>
            </a:r>
            <a:r>
              <a:rPr lang="en-US" baseline="0" dirty="0" err="1"/>
              <a:t>nicht</a:t>
            </a:r>
            <a:r>
              <a:rPr lang="en-US" baseline="0" dirty="0"/>
              <a:t> </a:t>
            </a:r>
            <a:r>
              <a:rPr lang="en-US" baseline="0" dirty="0" err="1"/>
              <a:t>aussuchen</a:t>
            </a:r>
            <a:r>
              <a:rPr lang="en-US" baseline="0" dirty="0"/>
              <a:t>. Es </a:t>
            </a:r>
            <a:r>
              <a:rPr lang="en-US" baseline="0" dirty="0" err="1"/>
              <a:t>ist</a:t>
            </a:r>
            <a:r>
              <a:rPr lang="en-US" baseline="0" dirty="0"/>
              <a:t> </a:t>
            </a:r>
            <a:r>
              <a:rPr lang="en-US" baseline="0" dirty="0" err="1"/>
              <a:t>aber</a:t>
            </a:r>
            <a:r>
              <a:rPr lang="en-US" baseline="0" dirty="0"/>
              <a:t> </a:t>
            </a:r>
            <a:r>
              <a:rPr lang="en-US" baseline="0" dirty="0" err="1"/>
              <a:t>völlig</a:t>
            </a:r>
            <a:r>
              <a:rPr lang="en-US" baseline="0" dirty="0"/>
              <a:t> </a:t>
            </a:r>
            <a:r>
              <a:rPr lang="en-US" baseline="0" dirty="0" err="1"/>
              <a:t>ausreichend</a:t>
            </a:r>
            <a:r>
              <a:rPr lang="en-US" baseline="0" dirty="0"/>
              <a:t>, um </a:t>
            </a:r>
            <a:r>
              <a:rPr lang="en-US" baseline="0" dirty="0" err="1"/>
              <a:t>bei</a:t>
            </a:r>
            <a:r>
              <a:rPr lang="en-US" baseline="0" dirty="0"/>
              <a:t> </a:t>
            </a:r>
            <a:r>
              <a:rPr lang="en-US" baseline="0" dirty="0" err="1"/>
              <a:t>einer</a:t>
            </a:r>
            <a:r>
              <a:rPr lang="en-US" baseline="0" dirty="0"/>
              <a:t> </a:t>
            </a:r>
            <a:r>
              <a:rPr lang="en-US" baseline="0" dirty="0" err="1"/>
              <a:t>Anmeldung</a:t>
            </a:r>
            <a:r>
              <a:rPr lang="en-US" baseline="0" dirty="0"/>
              <a:t> </a:t>
            </a:r>
            <a:r>
              <a:rPr lang="en-US" baseline="0" dirty="0" err="1"/>
              <a:t>kurz</a:t>
            </a:r>
            <a:r>
              <a:rPr lang="en-US" baseline="0" dirty="0"/>
              <a:t> auf die </a:t>
            </a:r>
            <a:r>
              <a:rPr lang="en-US" baseline="0" dirty="0" err="1"/>
              <a:t>Bestätigungsmail</a:t>
            </a:r>
            <a:r>
              <a:rPr lang="en-US" baseline="0" dirty="0"/>
              <a:t> </a:t>
            </a:r>
            <a:r>
              <a:rPr lang="en-US" baseline="0" dirty="0" err="1"/>
              <a:t>zu</a:t>
            </a:r>
            <a:r>
              <a:rPr lang="en-US" baseline="0" dirty="0"/>
              <a:t> </a:t>
            </a:r>
            <a:r>
              <a:rPr lang="en-US" baseline="0" dirty="0" err="1"/>
              <a:t>warten</a:t>
            </a:r>
            <a:r>
              <a:rPr lang="en-US" baseline="0" dirty="0"/>
              <a:t> und das </a:t>
            </a:r>
            <a:r>
              <a:rPr lang="en-US" baseline="0" dirty="0" err="1"/>
              <a:t>Konto</a:t>
            </a:r>
            <a:r>
              <a:rPr lang="en-US" baseline="0" dirty="0"/>
              <a:t> </a:t>
            </a:r>
            <a:r>
              <a:rPr lang="en-US" baseline="0" dirty="0" err="1"/>
              <a:t>danach</a:t>
            </a:r>
            <a:r>
              <a:rPr lang="en-US" baseline="0" dirty="0"/>
              <a:t> </a:t>
            </a:r>
            <a:r>
              <a:rPr lang="en-US" baseline="0" dirty="0" err="1"/>
              <a:t>direkt</a:t>
            </a:r>
            <a:r>
              <a:rPr lang="en-US" baseline="0" dirty="0"/>
              <a:t> </a:t>
            </a:r>
            <a:r>
              <a:rPr lang="en-US" baseline="0" dirty="0" err="1"/>
              <a:t>zu</a:t>
            </a:r>
            <a:r>
              <a:rPr lang="en-US" baseline="0" dirty="0"/>
              <a:t> </a:t>
            </a:r>
            <a:r>
              <a:rPr lang="en-US" baseline="0" dirty="0" err="1"/>
              <a:t>löschen</a:t>
            </a:r>
            <a:r>
              <a:rPr lang="en-US" baseline="0" dirty="0"/>
              <a:t>. So </a:t>
            </a:r>
            <a:r>
              <a:rPr lang="en-US" baseline="0" dirty="0" err="1"/>
              <a:t>vermeidet</a:t>
            </a:r>
            <a:r>
              <a:rPr lang="en-US" baseline="0" dirty="0"/>
              <a:t> </a:t>
            </a:r>
            <a:r>
              <a:rPr lang="en-US" baseline="0" dirty="0" err="1"/>
              <a:t>ihr</a:t>
            </a:r>
            <a:r>
              <a:rPr lang="en-US" baseline="0" dirty="0"/>
              <a:t>, </a:t>
            </a:r>
            <a:r>
              <a:rPr lang="en-US" baseline="0" dirty="0" err="1"/>
              <a:t>dass</a:t>
            </a:r>
            <a:r>
              <a:rPr lang="en-US" baseline="0" dirty="0"/>
              <a:t> </a:t>
            </a:r>
            <a:r>
              <a:rPr lang="en-US" baseline="0" dirty="0" err="1"/>
              <a:t>eure</a:t>
            </a:r>
            <a:r>
              <a:rPr lang="en-US" baseline="0" dirty="0"/>
              <a:t> private Mail </a:t>
            </a:r>
            <a:r>
              <a:rPr lang="en-US" baseline="0" dirty="0" err="1"/>
              <a:t>Adresse</a:t>
            </a:r>
            <a:r>
              <a:rPr lang="en-US" baseline="0" dirty="0"/>
              <a:t> </a:t>
            </a:r>
            <a:r>
              <a:rPr lang="en-US" baseline="0" dirty="0" err="1"/>
              <a:t>für</a:t>
            </a:r>
            <a:r>
              <a:rPr lang="en-US" baseline="0" dirty="0"/>
              <a:t> </a:t>
            </a:r>
            <a:r>
              <a:rPr lang="en-US" baseline="0" dirty="0" err="1"/>
              <a:t>andere</a:t>
            </a:r>
            <a:r>
              <a:rPr lang="en-US" baseline="0" dirty="0"/>
              <a:t> </a:t>
            </a:r>
            <a:r>
              <a:rPr lang="en-US" baseline="0" dirty="0" err="1"/>
              <a:t>Zwecke</a:t>
            </a:r>
            <a:r>
              <a:rPr lang="en-US" baseline="0" dirty="0"/>
              <a:t> </a:t>
            </a:r>
            <a:r>
              <a:rPr lang="en-US" baseline="0" dirty="0" err="1"/>
              <a:t>missbraucht</a:t>
            </a:r>
            <a:r>
              <a:rPr lang="en-US" baseline="0" dirty="0"/>
              <a:t> </a:t>
            </a:r>
            <a:r>
              <a:rPr lang="en-US" baseline="0" dirty="0" err="1"/>
              <a:t>wird</a:t>
            </a:r>
            <a:r>
              <a:rPr lang="en-US" baseline="0" dirty="0"/>
              <a:t>!</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7</a:t>
            </a:fld>
            <a:endParaRPr lang="de-DE"/>
          </a:p>
        </p:txBody>
      </p:sp>
    </p:spTree>
    <p:extLst>
      <p:ext uri="{BB962C8B-B14F-4D97-AF65-F5344CB8AC3E}">
        <p14:creationId xmlns:p14="http://schemas.microsoft.com/office/powerpoint/2010/main" val="209431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en-US" baseline="0" dirty="0"/>
          </a:p>
          <a:p>
            <a:r>
              <a:rPr lang="en-US" baseline="0" dirty="0"/>
              <a:t>Auch </a:t>
            </a:r>
            <a:r>
              <a:rPr lang="en-US" baseline="0" dirty="0" err="1"/>
              <a:t>wenn</a:t>
            </a:r>
            <a:r>
              <a:rPr lang="en-US" baseline="0" dirty="0"/>
              <a:t> es </a:t>
            </a:r>
            <a:r>
              <a:rPr lang="en-US" baseline="0" dirty="0" err="1"/>
              <a:t>für</a:t>
            </a:r>
            <a:r>
              <a:rPr lang="en-US" baseline="0" dirty="0"/>
              <a:t> </a:t>
            </a:r>
            <a:r>
              <a:rPr lang="en-US" baseline="0" dirty="0" err="1"/>
              <a:t>kurze</a:t>
            </a:r>
            <a:r>
              <a:rPr lang="en-US" baseline="0" dirty="0"/>
              <a:t> Zeit </a:t>
            </a:r>
            <a:r>
              <a:rPr lang="en-US" baseline="0" dirty="0" err="1"/>
              <a:t>witzig</a:t>
            </a:r>
            <a:r>
              <a:rPr lang="en-US" baseline="0" dirty="0"/>
              <a:t> </a:t>
            </a:r>
            <a:r>
              <a:rPr lang="en-US" baseline="0" dirty="0" err="1"/>
              <a:t>scheint</a:t>
            </a:r>
            <a:r>
              <a:rPr lang="en-US" baseline="0" dirty="0"/>
              <a:t>, </a:t>
            </a:r>
            <a:r>
              <a:rPr lang="en-US" baseline="0" dirty="0" err="1"/>
              <a:t>sind</a:t>
            </a:r>
            <a:r>
              <a:rPr lang="en-US" baseline="0" dirty="0"/>
              <a:t> Mail </a:t>
            </a:r>
            <a:r>
              <a:rPr lang="en-US" baseline="0" dirty="0" err="1"/>
              <a:t>Adressen</a:t>
            </a:r>
            <a:r>
              <a:rPr lang="en-US" baseline="0" dirty="0"/>
              <a:t> </a:t>
            </a:r>
            <a:r>
              <a:rPr lang="en-US" baseline="0" dirty="0" err="1"/>
              <a:t>wie</a:t>
            </a:r>
            <a:r>
              <a:rPr lang="en-US" baseline="0" dirty="0"/>
              <a:t> </a:t>
            </a:r>
            <a:r>
              <a:rPr lang="en-US" baseline="0" dirty="0" err="1"/>
              <a:t>crazygirl</a:t>
            </a:r>
            <a:r>
              <a:rPr lang="en-US" baseline="0" dirty="0"/>
              <a:t>, playboy </a:t>
            </a:r>
            <a:r>
              <a:rPr lang="en-US" baseline="0" dirty="0" err="1"/>
              <a:t>oder</a:t>
            </a:r>
            <a:r>
              <a:rPr lang="en-US" baseline="0" dirty="0"/>
              <a:t> </a:t>
            </a:r>
            <a:r>
              <a:rPr lang="en-US" baseline="0" dirty="0" err="1"/>
              <a:t>sonstige</a:t>
            </a:r>
            <a:r>
              <a:rPr lang="en-US" baseline="0" dirty="0"/>
              <a:t> </a:t>
            </a:r>
            <a:r>
              <a:rPr lang="en-US" baseline="0" dirty="0" err="1"/>
              <a:t>Pseudonyme</a:t>
            </a:r>
            <a:r>
              <a:rPr lang="en-US" baseline="0" dirty="0"/>
              <a:t> </a:t>
            </a:r>
            <a:r>
              <a:rPr lang="en-US" baseline="0" dirty="0" err="1"/>
              <a:t>für</a:t>
            </a:r>
            <a:r>
              <a:rPr lang="en-US" baseline="0" dirty="0"/>
              <a:t> </a:t>
            </a:r>
            <a:r>
              <a:rPr lang="en-US" baseline="0" dirty="0" err="1"/>
              <a:t>deine</a:t>
            </a:r>
            <a:r>
              <a:rPr lang="en-US" baseline="0" dirty="0"/>
              <a:t> </a:t>
            </a:r>
            <a:r>
              <a:rPr lang="en-US" baseline="0" dirty="0" err="1"/>
              <a:t>langfristige</a:t>
            </a:r>
            <a:r>
              <a:rPr lang="en-US" baseline="0" dirty="0"/>
              <a:t> </a:t>
            </a:r>
            <a:r>
              <a:rPr lang="en-US" baseline="0" dirty="0" err="1"/>
              <a:t>Mailadresse</a:t>
            </a:r>
            <a:r>
              <a:rPr lang="en-US" baseline="0" dirty="0"/>
              <a:t> </a:t>
            </a:r>
            <a:r>
              <a:rPr lang="en-US" baseline="0" dirty="0" err="1"/>
              <a:t>ungeeignet</a:t>
            </a:r>
            <a:r>
              <a:rPr lang="en-US" baseline="0" dirty="0"/>
              <a:t>.</a:t>
            </a:r>
          </a:p>
          <a:p>
            <a:endParaRPr lang="en-US" baseline="0" dirty="0"/>
          </a:p>
          <a:p>
            <a:r>
              <a:rPr lang="en-US" baseline="0" dirty="0"/>
              <a:t>Am </a:t>
            </a:r>
            <a:r>
              <a:rPr lang="en-US" baseline="0" dirty="0" err="1"/>
              <a:t>besten</a:t>
            </a:r>
            <a:r>
              <a:rPr lang="en-US" baseline="0" dirty="0"/>
              <a:t> </a:t>
            </a:r>
            <a:r>
              <a:rPr lang="en-US" baseline="0" dirty="0" err="1"/>
              <a:t>eignen</a:t>
            </a:r>
            <a:r>
              <a:rPr lang="en-US" baseline="0" dirty="0"/>
              <a:t> </a:t>
            </a:r>
            <a:r>
              <a:rPr lang="en-US" baseline="0" dirty="0" err="1"/>
              <a:t>sich</a:t>
            </a:r>
            <a:r>
              <a:rPr lang="en-US" baseline="0" dirty="0"/>
              <a:t> E-Mail </a:t>
            </a:r>
            <a:r>
              <a:rPr lang="en-US" baseline="0" dirty="0" err="1"/>
              <a:t>Adressen</a:t>
            </a:r>
            <a:r>
              <a:rPr lang="en-US" baseline="0" dirty="0"/>
              <a:t>, die </a:t>
            </a:r>
            <a:r>
              <a:rPr lang="en-US" baseline="0" dirty="0" err="1"/>
              <a:t>deinen</a:t>
            </a:r>
            <a:r>
              <a:rPr lang="en-US" baseline="0" dirty="0"/>
              <a:t> </a:t>
            </a:r>
            <a:r>
              <a:rPr lang="en-US" baseline="0" dirty="0" err="1"/>
              <a:t>Vor</a:t>
            </a:r>
            <a:r>
              <a:rPr lang="en-US" baseline="0" dirty="0"/>
              <a:t> und/</a:t>
            </a:r>
            <a:r>
              <a:rPr lang="en-US" baseline="0" dirty="0" err="1"/>
              <a:t>oder</a:t>
            </a:r>
            <a:r>
              <a:rPr lang="en-US" baseline="0" dirty="0"/>
              <a:t> </a:t>
            </a:r>
            <a:r>
              <a:rPr lang="en-US" baseline="0" dirty="0" err="1"/>
              <a:t>Nachnamen</a:t>
            </a:r>
            <a:r>
              <a:rPr lang="en-US" baseline="0" dirty="0"/>
              <a:t> </a:t>
            </a:r>
            <a:r>
              <a:rPr lang="en-US" baseline="0" dirty="0" err="1"/>
              <a:t>enthalten</a:t>
            </a:r>
            <a:r>
              <a:rPr lang="en-US" baseline="0" dirty="0"/>
              <a:t>. </a:t>
            </a:r>
            <a:r>
              <a:rPr lang="en-US" baseline="0" dirty="0" err="1"/>
              <a:t>Dabei</a:t>
            </a:r>
            <a:r>
              <a:rPr lang="en-US" baseline="0" dirty="0"/>
              <a:t> </a:t>
            </a:r>
            <a:r>
              <a:rPr lang="en-US" baseline="0" dirty="0" err="1"/>
              <a:t>kann</a:t>
            </a:r>
            <a:r>
              <a:rPr lang="en-US" baseline="0" dirty="0"/>
              <a:t> der </a:t>
            </a:r>
            <a:r>
              <a:rPr lang="en-US" baseline="0" dirty="0" err="1"/>
              <a:t>Vorname</a:t>
            </a:r>
            <a:r>
              <a:rPr lang="en-US" baseline="0" dirty="0"/>
              <a:t> </a:t>
            </a:r>
            <a:r>
              <a:rPr lang="en-US" baseline="0" dirty="0" err="1"/>
              <a:t>auch</a:t>
            </a:r>
            <a:r>
              <a:rPr lang="en-US" baseline="0" dirty="0"/>
              <a:t> hinter dem </a:t>
            </a:r>
            <a:r>
              <a:rPr lang="en-US" baseline="0" dirty="0" err="1"/>
              <a:t>Nachnamen</a:t>
            </a:r>
            <a:r>
              <a:rPr lang="en-US" baseline="0" dirty="0"/>
              <a:t> </a:t>
            </a:r>
            <a:r>
              <a:rPr lang="en-US" baseline="0" dirty="0" err="1"/>
              <a:t>stehen</a:t>
            </a:r>
            <a:r>
              <a:rPr lang="en-US" baseline="0" dirty="0"/>
              <a:t>, </a:t>
            </a:r>
            <a:r>
              <a:rPr lang="en-US" baseline="0" dirty="0" err="1"/>
              <a:t>oder</a:t>
            </a:r>
            <a:r>
              <a:rPr lang="en-US" baseline="0" dirty="0"/>
              <a:t> </a:t>
            </a:r>
            <a:r>
              <a:rPr lang="en-US" baseline="0" dirty="0" err="1"/>
              <a:t>abgekürzt</a:t>
            </a:r>
            <a:r>
              <a:rPr lang="en-US" baseline="0" dirty="0"/>
              <a:t> </a:t>
            </a:r>
            <a:r>
              <a:rPr lang="en-US" baseline="0" dirty="0" err="1"/>
              <a:t>werden</a:t>
            </a:r>
            <a:r>
              <a:rPr lang="en-US" baseline="0" dirty="0"/>
              <a:t>, falls </a:t>
            </a:r>
            <a:r>
              <a:rPr lang="en-US" baseline="0" dirty="0" err="1"/>
              <a:t>dein</a:t>
            </a:r>
            <a:r>
              <a:rPr lang="en-US" baseline="0" dirty="0"/>
              <a:t> Name </a:t>
            </a:r>
            <a:r>
              <a:rPr lang="en-US" baseline="0" dirty="0" err="1"/>
              <a:t>als</a:t>
            </a:r>
            <a:r>
              <a:rPr lang="en-US" baseline="0" dirty="0"/>
              <a:t> </a:t>
            </a:r>
            <a:r>
              <a:rPr lang="en-US" baseline="0" dirty="0" err="1"/>
              <a:t>Adresse</a:t>
            </a:r>
            <a:r>
              <a:rPr lang="en-US" baseline="0" dirty="0"/>
              <a:t> </a:t>
            </a:r>
            <a:r>
              <a:rPr lang="en-US" baseline="0" dirty="0" err="1"/>
              <a:t>schon</a:t>
            </a:r>
            <a:r>
              <a:rPr lang="en-US" baseline="0" dirty="0"/>
              <a:t> </a:t>
            </a:r>
            <a:r>
              <a:rPr lang="en-US" baseline="0" dirty="0" err="1"/>
              <a:t>vergeben</a:t>
            </a:r>
            <a:r>
              <a:rPr lang="en-US" baseline="0" dirty="0"/>
              <a:t> </a:t>
            </a:r>
            <a:r>
              <a:rPr lang="en-US" baseline="0" dirty="0" err="1"/>
              <a:t>ist</a:t>
            </a:r>
            <a:r>
              <a:rPr lang="en-US" baseline="0" dirty="0"/>
              <a:t>. So </a:t>
            </a:r>
            <a:r>
              <a:rPr lang="en-US" baseline="0" dirty="0" err="1"/>
              <a:t>seid</a:t>
            </a:r>
            <a:r>
              <a:rPr lang="en-US" baseline="0" dirty="0"/>
              <a:t> </a:t>
            </a:r>
            <a:r>
              <a:rPr lang="en-US" baseline="0" dirty="0" err="1"/>
              <a:t>ihr</a:t>
            </a:r>
            <a:r>
              <a:rPr lang="en-US" baseline="0" dirty="0"/>
              <a:t> </a:t>
            </a:r>
            <a:r>
              <a:rPr lang="en-US" baseline="0" dirty="0" err="1"/>
              <a:t>immer</a:t>
            </a:r>
            <a:r>
              <a:rPr lang="en-US" baseline="0" dirty="0"/>
              <a:t> </a:t>
            </a:r>
            <a:r>
              <a:rPr lang="en-US" baseline="0" dirty="0" err="1"/>
              <a:t>für</a:t>
            </a:r>
            <a:r>
              <a:rPr lang="en-US" baseline="0" dirty="0"/>
              <a:t> </a:t>
            </a:r>
            <a:r>
              <a:rPr lang="en-US" baseline="0" dirty="0" err="1"/>
              <a:t>andere</a:t>
            </a:r>
            <a:r>
              <a:rPr lang="en-US" baseline="0" dirty="0"/>
              <a:t> </a:t>
            </a:r>
            <a:r>
              <a:rPr lang="en-US" baseline="0" dirty="0" err="1"/>
              <a:t>identifizierbar</a:t>
            </a:r>
            <a:r>
              <a:rPr lang="en-US" baseline="0" dirty="0"/>
              <a:t> – das </a:t>
            </a:r>
            <a:r>
              <a:rPr lang="en-US" baseline="0" dirty="0" err="1"/>
              <a:t>verringert</a:t>
            </a:r>
            <a:r>
              <a:rPr lang="en-US" baseline="0" dirty="0"/>
              <a:t> die </a:t>
            </a:r>
            <a:r>
              <a:rPr lang="en-US" baseline="0" dirty="0" err="1"/>
              <a:t>Wahrscheinlichkeit</a:t>
            </a:r>
            <a:r>
              <a:rPr lang="en-US" baseline="0" dirty="0"/>
              <a:t>, </a:t>
            </a:r>
            <a:r>
              <a:rPr lang="en-US" baseline="0" dirty="0" err="1"/>
              <a:t>dass</a:t>
            </a:r>
            <a:r>
              <a:rPr lang="en-US" baseline="0" dirty="0"/>
              <a:t> </a:t>
            </a:r>
            <a:r>
              <a:rPr lang="en-US" baseline="0" dirty="0" err="1"/>
              <a:t>eure</a:t>
            </a:r>
            <a:r>
              <a:rPr lang="en-US" baseline="0" dirty="0"/>
              <a:t> Mails </a:t>
            </a:r>
            <a:r>
              <a:rPr lang="en-US" baseline="0" dirty="0" err="1"/>
              <a:t>als</a:t>
            </a:r>
            <a:r>
              <a:rPr lang="en-US" baseline="0" dirty="0"/>
              <a:t> </a:t>
            </a:r>
            <a:r>
              <a:rPr lang="en-US" baseline="0" dirty="0" err="1"/>
              <a:t>Werbung</a:t>
            </a:r>
            <a:r>
              <a:rPr lang="en-US" baseline="0" dirty="0"/>
              <a:t> </a:t>
            </a:r>
            <a:r>
              <a:rPr lang="en-US" baseline="0" dirty="0" err="1"/>
              <a:t>oder</a:t>
            </a:r>
            <a:r>
              <a:rPr lang="en-US" baseline="0" dirty="0"/>
              <a:t> Spam </a:t>
            </a:r>
            <a:r>
              <a:rPr lang="en-US" baseline="0" dirty="0" err="1"/>
              <a:t>gehalten</a:t>
            </a:r>
            <a:r>
              <a:rPr lang="en-US" baseline="0" dirty="0"/>
              <a:t> </a:t>
            </a:r>
            <a:r>
              <a:rPr lang="en-US" baseline="0" dirty="0" err="1"/>
              <a:t>werden</a:t>
            </a:r>
            <a:r>
              <a:rPr lang="en-US" baseline="0" dirty="0"/>
              <a:t>.</a:t>
            </a:r>
          </a:p>
          <a:p>
            <a:endParaRPr lang="en-US" baseline="0" dirty="0"/>
          </a:p>
          <a:p>
            <a:r>
              <a:rPr lang="en-US" baseline="0" dirty="0"/>
              <a:t>Ideal </a:t>
            </a:r>
            <a:r>
              <a:rPr lang="en-US" baseline="0" dirty="0" err="1"/>
              <a:t>ist</a:t>
            </a:r>
            <a:r>
              <a:rPr lang="en-US" baseline="0" dirty="0"/>
              <a:t> </a:t>
            </a:r>
            <a:r>
              <a:rPr lang="en-US" baseline="0" dirty="0" err="1"/>
              <a:t>eine</a:t>
            </a:r>
            <a:r>
              <a:rPr lang="en-US" baseline="0" dirty="0"/>
              <a:t> Mail </a:t>
            </a:r>
            <a:r>
              <a:rPr lang="en-US" baseline="0" dirty="0" err="1"/>
              <a:t>Adresse</a:t>
            </a:r>
            <a:r>
              <a:rPr lang="en-US" baseline="0" dirty="0"/>
              <a:t>, die du </a:t>
            </a:r>
            <a:r>
              <a:rPr lang="en-US" baseline="0" dirty="0" err="1"/>
              <a:t>ohne</a:t>
            </a:r>
            <a:r>
              <a:rPr lang="en-US" baseline="0" dirty="0"/>
              <a:t> </a:t>
            </a:r>
            <a:r>
              <a:rPr lang="en-US" baseline="0" dirty="0" err="1"/>
              <a:t>Bedenken</a:t>
            </a:r>
            <a:r>
              <a:rPr lang="en-US" baseline="0" dirty="0"/>
              <a:t> und </a:t>
            </a:r>
            <a:r>
              <a:rPr lang="en-US" baseline="0" dirty="0" err="1"/>
              <a:t>verständlich</a:t>
            </a:r>
            <a:r>
              <a:rPr lang="en-US" baseline="0" dirty="0"/>
              <a:t> an </a:t>
            </a:r>
            <a:r>
              <a:rPr lang="en-US" baseline="0" dirty="0" err="1"/>
              <a:t>deine</a:t>
            </a:r>
            <a:r>
              <a:rPr lang="en-US" baseline="0" dirty="0"/>
              <a:t> Oma </a:t>
            </a:r>
            <a:r>
              <a:rPr lang="en-US" baseline="0" dirty="0" err="1"/>
              <a:t>weitergeben</a:t>
            </a:r>
            <a:r>
              <a:rPr lang="en-US" baseline="0" dirty="0"/>
              <a:t> </a:t>
            </a:r>
            <a:r>
              <a:rPr lang="en-US" baseline="0" dirty="0" err="1"/>
              <a:t>kannst</a:t>
            </a:r>
            <a:r>
              <a:rPr lang="en-US" baseline="0" dirty="0"/>
              <a:t>.</a:t>
            </a:r>
          </a:p>
          <a:p>
            <a:endParaRPr lang="en-US" baseline="0" dirty="0"/>
          </a:p>
          <a:p>
            <a:r>
              <a:rPr lang="en-US" baseline="0" dirty="0" err="1"/>
              <a:t>Übung</a:t>
            </a:r>
            <a:r>
              <a:rPr lang="en-US" baseline="0" dirty="0"/>
              <a:t> </a:t>
            </a:r>
            <a:r>
              <a:rPr lang="en-US" baseline="0" dirty="0" err="1"/>
              <a:t>für</a:t>
            </a:r>
            <a:r>
              <a:rPr lang="en-US" baseline="0" dirty="0"/>
              <a:t> die </a:t>
            </a:r>
            <a:r>
              <a:rPr lang="en-US" baseline="0" dirty="0" err="1"/>
              <a:t>Teilnehmer</a:t>
            </a:r>
            <a:r>
              <a:rPr lang="en-US" baseline="0" dirty="0"/>
              <a:t>:</a:t>
            </a:r>
          </a:p>
          <a:p>
            <a:r>
              <a:rPr lang="en-US" baseline="0" dirty="0" err="1"/>
              <a:t>Wähle</a:t>
            </a:r>
            <a:r>
              <a:rPr lang="en-US" baseline="0" dirty="0"/>
              <a:t> </a:t>
            </a:r>
            <a:r>
              <a:rPr lang="en-US" baseline="0" dirty="0" err="1"/>
              <a:t>einen</a:t>
            </a:r>
            <a:r>
              <a:rPr lang="en-US" baseline="0" dirty="0"/>
              <a:t> </a:t>
            </a:r>
            <a:r>
              <a:rPr lang="en-US" baseline="0" dirty="0" err="1"/>
              <a:t>Namen</a:t>
            </a:r>
            <a:r>
              <a:rPr lang="en-US" baseline="0" dirty="0"/>
              <a:t> (Workshop </a:t>
            </a:r>
            <a:r>
              <a:rPr lang="en-US" baseline="0" dirty="0" err="1"/>
              <a:t>Leitung</a:t>
            </a:r>
            <a:r>
              <a:rPr lang="en-US" baseline="0" dirty="0"/>
              <a:t>, </a:t>
            </a:r>
            <a:r>
              <a:rPr lang="en-US" baseline="0" dirty="0" err="1"/>
              <a:t>Klassenlehrer</a:t>
            </a:r>
            <a:r>
              <a:rPr lang="en-US" baseline="0" dirty="0"/>
              <a:t> </a:t>
            </a:r>
            <a:r>
              <a:rPr lang="en-US" baseline="0" dirty="0" err="1"/>
              <a:t>oder</a:t>
            </a:r>
            <a:r>
              <a:rPr lang="en-US" baseline="0" dirty="0"/>
              <a:t> Schüler) und </a:t>
            </a:r>
            <a:r>
              <a:rPr lang="en-US" baseline="0" dirty="0" err="1"/>
              <a:t>zeige</a:t>
            </a:r>
            <a:r>
              <a:rPr lang="en-US" baseline="0" dirty="0"/>
              <a:t> </a:t>
            </a:r>
            <a:r>
              <a:rPr lang="en-US" baseline="0" dirty="0" err="1"/>
              <a:t>mit</a:t>
            </a:r>
            <a:r>
              <a:rPr lang="en-US" baseline="0" dirty="0"/>
              <a:t> </a:t>
            </a:r>
            <a:r>
              <a:rPr lang="en-US" baseline="0" dirty="0" err="1"/>
              <a:t>verschiedenen</a:t>
            </a:r>
            <a:r>
              <a:rPr lang="en-US" baseline="0" dirty="0"/>
              <a:t> </a:t>
            </a:r>
            <a:r>
              <a:rPr lang="en-US" baseline="0" dirty="0" err="1"/>
              <a:t>Beispielen</a:t>
            </a:r>
            <a:r>
              <a:rPr lang="en-US" baseline="0" dirty="0"/>
              <a:t>, </a:t>
            </a:r>
            <a:r>
              <a:rPr lang="en-US" baseline="0" dirty="0" err="1"/>
              <a:t>wie</a:t>
            </a:r>
            <a:r>
              <a:rPr lang="en-US" baseline="0" dirty="0"/>
              <a:t> der Name </a:t>
            </a:r>
            <a:r>
              <a:rPr lang="en-US" baseline="0" dirty="0" err="1"/>
              <a:t>als</a:t>
            </a:r>
            <a:r>
              <a:rPr lang="en-US" baseline="0" dirty="0"/>
              <a:t> Mail </a:t>
            </a:r>
            <a:r>
              <a:rPr lang="en-US" baseline="0" dirty="0" err="1"/>
              <a:t>Adresse</a:t>
            </a:r>
            <a:r>
              <a:rPr lang="en-US" baseline="0" dirty="0"/>
              <a:t> </a:t>
            </a:r>
            <a:r>
              <a:rPr lang="en-US" baseline="0" dirty="0" err="1"/>
              <a:t>aussehen</a:t>
            </a:r>
            <a:r>
              <a:rPr lang="en-US" baseline="0" dirty="0"/>
              <a:t> </a:t>
            </a:r>
            <a:r>
              <a:rPr lang="en-US" baseline="0" dirty="0" err="1"/>
              <a:t>könnte</a:t>
            </a:r>
            <a:r>
              <a:rPr lang="en-US" baseline="0" dirty="0"/>
              <a:t>.</a:t>
            </a:r>
          </a:p>
          <a:p>
            <a:r>
              <a:rPr lang="en-US" baseline="0" dirty="0" err="1"/>
              <a:t>Beispiele</a:t>
            </a:r>
            <a:r>
              <a:rPr lang="en-US" baseline="0" dirty="0"/>
              <a:t>: Achim Winter – </a:t>
            </a:r>
            <a:r>
              <a:rPr lang="en-US" baseline="0" dirty="0" err="1"/>
              <a:t>achimwinter</a:t>
            </a:r>
            <a:r>
              <a:rPr lang="en-US" baseline="0" dirty="0"/>
              <a:t>@ - </a:t>
            </a:r>
            <a:r>
              <a:rPr lang="en-US" baseline="0" dirty="0" err="1"/>
              <a:t>achim.winter</a:t>
            </a:r>
            <a:r>
              <a:rPr lang="en-US" baseline="0" dirty="0"/>
              <a:t>@ - </a:t>
            </a:r>
            <a:r>
              <a:rPr lang="en-US" baseline="0" dirty="0" err="1"/>
              <a:t>a.winter</a:t>
            </a:r>
            <a:r>
              <a:rPr lang="en-US" baseline="0" dirty="0"/>
              <a:t>@ - </a:t>
            </a:r>
            <a:r>
              <a:rPr lang="en-US" baseline="0" dirty="0" err="1"/>
              <a:t>winter_a</a:t>
            </a:r>
            <a:r>
              <a:rPr lang="en-US" baseline="0" dirty="0"/>
              <a:t>@ - </a:t>
            </a:r>
            <a:r>
              <a:rPr lang="en-US" baseline="0" dirty="0" err="1"/>
              <a:t>achim_w</a:t>
            </a:r>
            <a:r>
              <a:rPr lang="en-US" baseline="0" dirty="0"/>
              <a:t>@ - a.winter65@ - winter-a@</a:t>
            </a:r>
            <a:endParaRPr lang="en-US"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9</a:t>
            </a:fld>
            <a:endParaRPr lang="de-DE"/>
          </a:p>
        </p:txBody>
      </p:sp>
    </p:spTree>
    <p:extLst>
      <p:ext uri="{BB962C8B-B14F-4D97-AF65-F5344CB8AC3E}">
        <p14:creationId xmlns:p14="http://schemas.microsoft.com/office/powerpoint/2010/main" val="406850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en-US" baseline="0" dirty="0"/>
          </a:p>
          <a:p>
            <a:r>
              <a:rPr lang="en-US" baseline="0" dirty="0" err="1"/>
              <a:t>Ähnlich</a:t>
            </a:r>
            <a:r>
              <a:rPr lang="en-US" baseline="0" dirty="0"/>
              <a:t> </a:t>
            </a:r>
            <a:r>
              <a:rPr lang="en-US" baseline="0" dirty="0" err="1"/>
              <a:t>wie</a:t>
            </a:r>
            <a:r>
              <a:rPr lang="en-US" baseline="0" dirty="0"/>
              <a:t> </a:t>
            </a:r>
            <a:r>
              <a:rPr lang="en-US" baseline="0" dirty="0" err="1"/>
              <a:t>mit</a:t>
            </a:r>
            <a:r>
              <a:rPr lang="en-US" baseline="0" dirty="0"/>
              <a:t> </a:t>
            </a:r>
            <a:r>
              <a:rPr lang="en-US" baseline="0" dirty="0" err="1"/>
              <a:t>Schulheften</a:t>
            </a:r>
            <a:r>
              <a:rPr lang="en-US" baseline="0" dirty="0"/>
              <a:t> </a:t>
            </a:r>
            <a:r>
              <a:rPr lang="en-US" baseline="0" dirty="0" err="1"/>
              <a:t>ist</a:t>
            </a:r>
            <a:r>
              <a:rPr lang="en-US" baseline="0" dirty="0"/>
              <a:t> es </a:t>
            </a:r>
            <a:r>
              <a:rPr lang="en-US" baseline="0" dirty="0" err="1"/>
              <a:t>sinnvoll</a:t>
            </a:r>
            <a:r>
              <a:rPr lang="en-US" baseline="0" dirty="0"/>
              <a:t>, Mails </a:t>
            </a:r>
            <a:r>
              <a:rPr lang="en-US" baseline="0" dirty="0" err="1"/>
              <a:t>im</a:t>
            </a:r>
            <a:r>
              <a:rPr lang="en-US" baseline="0" dirty="0"/>
              <a:t> </a:t>
            </a:r>
            <a:r>
              <a:rPr lang="en-US" baseline="0" dirty="0" err="1"/>
              <a:t>Postfach</a:t>
            </a:r>
            <a:r>
              <a:rPr lang="en-US" baseline="0" dirty="0"/>
              <a:t> </a:t>
            </a:r>
            <a:r>
              <a:rPr lang="en-US" baseline="0" dirty="0" err="1"/>
              <a:t>zu</a:t>
            </a:r>
            <a:r>
              <a:rPr lang="en-US" baseline="0" dirty="0"/>
              <a:t> </a:t>
            </a:r>
            <a:r>
              <a:rPr lang="en-US" baseline="0" dirty="0" err="1"/>
              <a:t>ordnen</a:t>
            </a:r>
            <a:r>
              <a:rPr lang="en-US" baseline="0" dirty="0"/>
              <a:t>, um Chaos </a:t>
            </a:r>
            <a:r>
              <a:rPr lang="en-US" baseline="0" dirty="0" err="1"/>
              <a:t>zu</a:t>
            </a:r>
            <a:r>
              <a:rPr lang="en-US" baseline="0" dirty="0"/>
              <a:t> </a:t>
            </a:r>
            <a:r>
              <a:rPr lang="en-US" baseline="0" dirty="0" err="1"/>
              <a:t>vermeiden</a:t>
            </a:r>
            <a:r>
              <a:rPr lang="en-US" baseline="0" dirty="0"/>
              <a:t>.</a:t>
            </a:r>
          </a:p>
          <a:p>
            <a:endParaRPr lang="en-US" baseline="0" dirty="0"/>
          </a:p>
          <a:p>
            <a:r>
              <a:rPr lang="en-US" baseline="0" dirty="0"/>
              <a:t>So hast du </a:t>
            </a:r>
            <a:r>
              <a:rPr lang="en-US" baseline="0" dirty="0" err="1"/>
              <a:t>immer</a:t>
            </a:r>
            <a:r>
              <a:rPr lang="en-US" baseline="0" dirty="0"/>
              <a:t> </a:t>
            </a:r>
            <a:r>
              <a:rPr lang="en-US" baseline="0" dirty="0" err="1"/>
              <a:t>alles</a:t>
            </a:r>
            <a:r>
              <a:rPr lang="en-US" baseline="0" dirty="0"/>
              <a:t> </a:t>
            </a:r>
            <a:r>
              <a:rPr lang="en-US" baseline="0" dirty="0" err="1"/>
              <a:t>im</a:t>
            </a:r>
            <a:r>
              <a:rPr lang="en-US" baseline="0" dirty="0"/>
              <a:t> </a:t>
            </a:r>
            <a:r>
              <a:rPr lang="en-US" baseline="0" dirty="0" err="1"/>
              <a:t>Blick</a:t>
            </a:r>
            <a:r>
              <a:rPr lang="en-US" baseline="0" dirty="0"/>
              <a:t> und </a:t>
            </a:r>
            <a:r>
              <a:rPr lang="en-US" baseline="0" dirty="0" err="1"/>
              <a:t>kannst</a:t>
            </a:r>
            <a:r>
              <a:rPr lang="en-US" baseline="0" dirty="0"/>
              <a:t> </a:t>
            </a:r>
            <a:r>
              <a:rPr lang="en-US" baseline="0" dirty="0" err="1"/>
              <a:t>schneller</a:t>
            </a:r>
            <a:r>
              <a:rPr lang="en-US" baseline="0" dirty="0"/>
              <a:t> </a:t>
            </a:r>
            <a:r>
              <a:rPr lang="en-US" baseline="0" dirty="0" err="1"/>
              <a:t>wichtige</a:t>
            </a:r>
            <a:r>
              <a:rPr lang="en-US" baseline="0" dirty="0"/>
              <a:t> </a:t>
            </a:r>
            <a:r>
              <a:rPr lang="en-US" baseline="0" dirty="0" err="1"/>
              <a:t>Inhalte</a:t>
            </a:r>
            <a:r>
              <a:rPr lang="en-US" baseline="0" dirty="0"/>
              <a:t> </a:t>
            </a:r>
            <a:r>
              <a:rPr lang="en-US" baseline="0" dirty="0" err="1"/>
              <a:t>finden</a:t>
            </a:r>
            <a:r>
              <a:rPr lang="en-US" baseline="0" dirty="0"/>
              <a:t>. </a:t>
            </a:r>
            <a:r>
              <a:rPr lang="en-US" baseline="0" dirty="0" err="1"/>
              <a:t>Zum</a:t>
            </a:r>
            <a:r>
              <a:rPr lang="en-US" baseline="0" dirty="0"/>
              <a:t> </a:t>
            </a:r>
            <a:r>
              <a:rPr lang="en-US" baseline="0" dirty="0" err="1"/>
              <a:t>Beispiel</a:t>
            </a:r>
            <a:r>
              <a:rPr lang="en-US" baseline="0" dirty="0"/>
              <a:t> </a:t>
            </a:r>
            <a:r>
              <a:rPr lang="en-US" baseline="0" dirty="0" err="1"/>
              <a:t>kannst</a:t>
            </a:r>
            <a:r>
              <a:rPr lang="en-US" baseline="0" dirty="0"/>
              <a:t> du </a:t>
            </a:r>
            <a:r>
              <a:rPr lang="en-US" baseline="0" dirty="0" err="1"/>
              <a:t>nach</a:t>
            </a:r>
            <a:r>
              <a:rPr lang="en-US" baseline="0" dirty="0"/>
              <a:t> </a:t>
            </a:r>
            <a:r>
              <a:rPr lang="en-US" baseline="0" dirty="0" err="1"/>
              <a:t>Themenbereichen</a:t>
            </a:r>
            <a:r>
              <a:rPr lang="en-US" baseline="0" dirty="0"/>
              <a:t> (Schule, Verein, Privat) </a:t>
            </a:r>
            <a:r>
              <a:rPr lang="en-US" baseline="0" dirty="0" err="1"/>
              <a:t>oder</a:t>
            </a:r>
            <a:r>
              <a:rPr lang="en-US" baseline="0" dirty="0"/>
              <a:t> </a:t>
            </a:r>
            <a:r>
              <a:rPr lang="en-US" baseline="0" dirty="0" err="1"/>
              <a:t>nach</a:t>
            </a:r>
            <a:r>
              <a:rPr lang="en-US" baseline="0" dirty="0"/>
              <a:t> </a:t>
            </a:r>
            <a:r>
              <a:rPr lang="en-US" baseline="0" dirty="0" err="1"/>
              <a:t>verschiedenen</a:t>
            </a:r>
            <a:r>
              <a:rPr lang="en-US" baseline="0" dirty="0"/>
              <a:t> </a:t>
            </a:r>
            <a:r>
              <a:rPr lang="en-US" baseline="0" dirty="0" err="1"/>
              <a:t>Kontaktnetzwerken</a:t>
            </a:r>
            <a:r>
              <a:rPr lang="en-US" baseline="0" dirty="0"/>
              <a:t> (</a:t>
            </a:r>
            <a:r>
              <a:rPr lang="en-US" baseline="0" dirty="0" err="1"/>
              <a:t>Familie</a:t>
            </a:r>
            <a:r>
              <a:rPr lang="en-US" baseline="0" dirty="0"/>
              <a:t>, Freunde, Game-Gruppe) </a:t>
            </a:r>
            <a:r>
              <a:rPr lang="en-US" baseline="0" dirty="0" err="1"/>
              <a:t>Unterordner</a:t>
            </a:r>
            <a:r>
              <a:rPr lang="en-US" baseline="0" dirty="0"/>
              <a:t> </a:t>
            </a:r>
            <a:r>
              <a:rPr lang="en-US" baseline="0" dirty="0" err="1"/>
              <a:t>anlegen</a:t>
            </a:r>
            <a:r>
              <a:rPr lang="en-US" baseline="0" dirty="0"/>
              <a:t>.</a:t>
            </a:r>
            <a:endParaRPr lang="en-US"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11</a:t>
            </a:fld>
            <a:endParaRPr lang="de-DE"/>
          </a:p>
        </p:txBody>
      </p:sp>
    </p:spTree>
    <p:extLst>
      <p:ext uri="{BB962C8B-B14F-4D97-AF65-F5344CB8AC3E}">
        <p14:creationId xmlns:p14="http://schemas.microsoft.com/office/powerpoint/2010/main" val="418219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t>Hinweise:</a:t>
            </a:r>
          </a:p>
          <a:p>
            <a:endParaRPr lang="de-DE" sz="1200" dirty="0"/>
          </a:p>
          <a:p>
            <a:pPr>
              <a:spcAft>
                <a:spcPts val="600"/>
              </a:spcAft>
            </a:pPr>
            <a:r>
              <a:rPr lang="de-DE" sz="1200" b="0" dirty="0"/>
              <a:t>Spams</a:t>
            </a:r>
            <a:r>
              <a:rPr lang="de-DE" sz="1200" b="0" baseline="0" dirty="0"/>
              <a:t> sind unerwünschte E-Mails. 3 Kategorien von Spams:</a:t>
            </a:r>
            <a:endParaRPr lang="de-DE" sz="1200" b="0" dirty="0"/>
          </a:p>
          <a:p>
            <a:pPr marL="342900" indent="-342900">
              <a:buFont typeface="Arial" panose="020B0604020202020204" pitchFamily="34" charset="0"/>
              <a:buChar char="•"/>
            </a:pPr>
            <a:r>
              <a:rPr lang="de-DE" sz="1200" b="0" dirty="0"/>
              <a:t>Unverlangte Massen-E-Mail: </a:t>
            </a:r>
            <a:r>
              <a:rPr lang="de-DE" sz="1200" b="0" i="0" kern="1200" dirty="0">
                <a:solidFill>
                  <a:schemeClr val="tx1"/>
                </a:solidFill>
                <a:effectLst/>
                <a:latin typeface="+mn-lt"/>
                <a:ea typeface="+mn-ea"/>
                <a:cs typeface="+mn-cs"/>
              </a:rPr>
              <a:t>Es handelt sich dabei um E-Mails, die an eine große Anzahl Empfänger verschickt werden. Häufig handelt es sich dabei um E-Mail-Marketing-Aktionen. (Source:</a:t>
            </a:r>
            <a:r>
              <a:rPr lang="de-DE" sz="1200" b="0" i="0" kern="1200" baseline="0" dirty="0">
                <a:solidFill>
                  <a:schemeClr val="tx1"/>
                </a:solidFill>
                <a:effectLst/>
                <a:latin typeface="+mn-lt"/>
                <a:ea typeface="+mn-ea"/>
                <a:cs typeface="+mn-cs"/>
              </a:rPr>
              <a:t> Wikipedia</a:t>
            </a:r>
            <a:r>
              <a:rPr lang="de-DE" sz="1200" b="0" i="0" kern="1200" dirty="0">
                <a:solidFill>
                  <a:schemeClr val="tx1"/>
                </a:solidFill>
                <a:effectLst/>
                <a:latin typeface="+mn-lt"/>
                <a:ea typeface="+mn-ea"/>
                <a:cs typeface="+mn-cs"/>
              </a:rPr>
              <a:t>)</a:t>
            </a:r>
            <a:endParaRPr lang="de-DE" sz="1200" b="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a:t>Unverlangte kommerzielle E-Mail: </a:t>
            </a:r>
            <a:r>
              <a:rPr lang="en-US" sz="1200" b="0" i="0" kern="1200" dirty="0" err="1">
                <a:solidFill>
                  <a:schemeClr val="tx1"/>
                </a:solidFill>
                <a:effectLst/>
                <a:latin typeface="+mn-lt"/>
                <a:ea typeface="+mn-ea"/>
                <a:cs typeface="+mn-cs"/>
              </a:rPr>
              <a:t>Typische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Beispiele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dubiose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besonders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günstig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erscheinende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Angebote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für</a:t>
            </a:r>
            <a:r>
              <a:rPr lang="en-US" sz="1200" b="0" i="0" kern="1200" dirty="0">
                <a:solidFill>
                  <a:schemeClr val="tx1"/>
                </a:solidFill>
                <a:effectLst/>
                <a:latin typeface="+mn-lt"/>
                <a:ea typeface="+mn-ea"/>
                <a:cs typeface="+mn-cs"/>
              </a:rPr>
              <a:t> Sex,</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Pornographie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illegales</a:t>
            </a:r>
            <a:r>
              <a:rPr lang="en-US" sz="1200" b="0" i="0" kern="1200" dirty="0">
                <a:solidFill>
                  <a:schemeClr val="tx1"/>
                </a:solidFill>
                <a:effectLst/>
                <a:latin typeface="+mn-lt"/>
                <a:ea typeface="+mn-ea"/>
                <a:cs typeface="+mn-cs"/>
              </a:rPr>
              <a:t> Online-</a:t>
            </a:r>
            <a:r>
              <a:rPr lang="en-US" sz="1200" b="0" i="0" kern="1200" dirty="0" err="1">
                <a:solidFill>
                  <a:schemeClr val="tx1"/>
                </a:solidFill>
                <a:effectLst/>
                <a:latin typeface="+mn-lt"/>
                <a:ea typeface="+mn-ea"/>
                <a:cs typeface="+mn-cs"/>
              </a:rPr>
              <a:t>Glücksspiel</a:t>
            </a:r>
            <a:r>
              <a:rPr lang="en-US" sz="1200" b="0" i="0" kern="1200" dirty="0">
                <a:solidFill>
                  <a:schemeClr val="tx1"/>
                </a:solidFill>
                <a:effectLst/>
                <a:latin typeface="+mn-lt"/>
                <a:ea typeface="+mn-ea"/>
                <a:cs typeface="+mn-cs"/>
              </a:rPr>
              <a:t>-Casinos, </a:t>
            </a:r>
            <a:r>
              <a:rPr lang="en-US" sz="1200" b="0" i="0" kern="1200" dirty="0" err="1">
                <a:solidFill>
                  <a:schemeClr val="tx1"/>
                </a:solidFill>
                <a:effectLst/>
                <a:latin typeface="+mn-lt"/>
                <a:ea typeface="+mn-ea"/>
                <a:cs typeface="+mn-cs"/>
              </a:rPr>
              <a:t>gefälschte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Uhren</a:t>
            </a:r>
            <a:r>
              <a:rPr lang="en-US" sz="1200" b="0" i="0" kern="1200" dirty="0">
                <a:solidFill>
                  <a:schemeClr val="tx1"/>
                </a:solidFill>
                <a:effectLst/>
                <a:latin typeface="+mn-lt"/>
                <a:ea typeface="+mn-ea"/>
                <a:cs typeface="+mn-cs"/>
              </a:rPr>
              <a:t>, Software, </a:t>
            </a:r>
            <a:r>
              <a:rPr lang="en-US" sz="1200" b="0" i="0" kern="1200" dirty="0" err="1">
                <a:solidFill>
                  <a:schemeClr val="tx1"/>
                </a:solidFill>
                <a:effectLst/>
                <a:latin typeface="+mn-lt"/>
                <a:ea typeface="+mn-ea"/>
                <a:cs typeface="+mn-cs"/>
              </a:rPr>
              <a:t>Finanzdienstleistungen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Medikamente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usw</a:t>
            </a:r>
            <a:r>
              <a:rPr lang="en-US" sz="1200" b="0" i="0" kern="120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(Source:</a:t>
            </a:r>
            <a:r>
              <a:rPr lang="de-DE" sz="1200" b="0" i="0" kern="1200" baseline="0" dirty="0">
                <a:solidFill>
                  <a:schemeClr val="tx1"/>
                </a:solidFill>
                <a:effectLst/>
                <a:latin typeface="+mn-lt"/>
                <a:ea typeface="+mn-ea"/>
                <a:cs typeface="+mn-cs"/>
              </a:rPr>
              <a:t> Wikipedia</a:t>
            </a:r>
            <a:r>
              <a:rPr lang="de-DE" sz="1200" b="0" i="0" kern="1200" dirty="0">
                <a:solidFill>
                  <a:schemeClr val="tx1"/>
                </a:solidFill>
                <a:effectLst/>
                <a:latin typeface="+mn-lt"/>
                <a:ea typeface="+mn-ea"/>
                <a:cs typeface="+mn-cs"/>
              </a:rPr>
              <a:t>)</a:t>
            </a:r>
            <a:endParaRPr lang="de-DE" sz="1200" b="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a:t>„Phishing“ E-Mail: normalerweise</a:t>
            </a:r>
            <a:r>
              <a:rPr lang="de-DE" sz="1200" b="0" baseline="0" dirty="0"/>
              <a:t> vom unbekannten / komischen Absender: fordert, dass man auf einen Link klicken oder einen Anhang herunterladen soll. </a:t>
            </a:r>
            <a:r>
              <a:rPr lang="de-DE" sz="1200" b="0" i="0" kern="1200" dirty="0">
                <a:solidFill>
                  <a:schemeClr val="tx1"/>
                </a:solidFill>
                <a:effectLst/>
                <a:latin typeface="+mn-lt"/>
                <a:ea typeface="+mn-ea"/>
                <a:cs typeface="+mn-cs"/>
              </a:rPr>
              <a:t>Indem ihr Anhänge öffnet könnt ihr sich Schadsoftware einfangen.</a:t>
            </a:r>
            <a:r>
              <a:rPr lang="de-DE" sz="1200" b="0" baseline="0" dirty="0"/>
              <a:t> </a:t>
            </a:r>
            <a:r>
              <a:rPr lang="de-DE" sz="1200" b="0" i="0" kern="1200" dirty="0">
                <a:solidFill>
                  <a:schemeClr val="tx1"/>
                </a:solidFill>
                <a:effectLst/>
                <a:latin typeface="+mn-lt"/>
                <a:ea typeface="+mn-ea"/>
                <a:cs typeface="+mn-cs"/>
              </a:rPr>
              <a:t>Im schlimmsten Fall gelangt dadurch ein Virus auf euer System. </a:t>
            </a:r>
            <a:endParaRPr lang="de-DE" sz="1200" dirty="0"/>
          </a:p>
          <a:p>
            <a:endParaRPr lang="de-DE" sz="1200" dirty="0"/>
          </a:p>
          <a:p>
            <a:r>
              <a:rPr lang="de-DE" sz="1200" dirty="0"/>
              <a:t>Mit Spam sollte man vorsichtig</a:t>
            </a:r>
            <a:r>
              <a:rPr lang="de-DE" sz="1200" baseline="0" dirty="0"/>
              <a:t> umgehen, </a:t>
            </a:r>
            <a:r>
              <a:rPr lang="de-DE" sz="1200" b="0" i="0" kern="1200" dirty="0">
                <a:solidFill>
                  <a:schemeClr val="tx1"/>
                </a:solidFill>
                <a:effectLst/>
                <a:latin typeface="+mn-lt"/>
                <a:ea typeface="+mn-ea"/>
                <a:cs typeface="+mn-cs"/>
              </a:rPr>
              <a:t>um nicht von unerwünschten Personen belästigt oder sogar beschädigt</a:t>
            </a:r>
            <a:r>
              <a:rPr lang="de-DE" sz="1200" b="0" i="0" kern="1200" baseline="0" dirty="0">
                <a:solidFill>
                  <a:schemeClr val="tx1"/>
                </a:solidFill>
                <a:effectLst/>
                <a:latin typeface="+mn-lt"/>
                <a:ea typeface="+mn-ea"/>
                <a:cs typeface="+mn-cs"/>
              </a:rPr>
              <a:t> zu werden</a:t>
            </a:r>
            <a:endParaRPr lang="de-DE"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de-DE" sz="1200" b="0" dirty="0"/>
              <a:t>Richtig erkennen: vor allem bei komischen Emails solltet ihr immer vorsichtig sein.</a:t>
            </a:r>
          </a:p>
          <a:p>
            <a:pPr marL="342900" indent="-342900">
              <a:buFont typeface="Arial" panose="020B0604020202020204" pitchFamily="34" charset="0"/>
              <a:buChar char="•"/>
            </a:pPr>
            <a:r>
              <a:rPr lang="de-DE" sz="1200" b="0" dirty="0"/>
              <a:t>Auf keinen Link klicken &amp; Keinen Anhang herunterladen: ihr sollt auf keinen Fall in einer</a:t>
            </a:r>
            <a:r>
              <a:rPr lang="de-DE" sz="1200" b="0" baseline="0" dirty="0"/>
              <a:t> komischen Email </a:t>
            </a:r>
            <a:r>
              <a:rPr lang="de-DE" sz="1200" b="0" dirty="0"/>
              <a:t>auf den Link klicken oder den Anhang</a:t>
            </a:r>
            <a:r>
              <a:rPr lang="de-DE" sz="1200" b="0" baseline="0" dirty="0"/>
              <a:t> herunterladen, da sie meistens Viren beinhalten und können sehr schädlich sein.</a:t>
            </a:r>
            <a:endParaRPr lang="de-DE" sz="1200" b="0" dirty="0"/>
          </a:p>
          <a:p>
            <a:pPr marL="342900" indent="-342900">
              <a:buFont typeface="Arial" panose="020B0604020202020204" pitchFamily="34" charset="0"/>
              <a:buChar char="•"/>
            </a:pPr>
            <a:r>
              <a:rPr lang="de-DE" sz="1200" b="0" dirty="0"/>
              <a:t>Absender blockieren: es gibt immer</a:t>
            </a:r>
            <a:r>
              <a:rPr lang="de-DE" sz="1200" b="0" baseline="0" dirty="0"/>
              <a:t> die Option von jedem Email-Anbieter, bestimmten Absender zu blockieren.</a:t>
            </a:r>
            <a:endParaRPr lang="de-DE" sz="1200" b="0" dirty="0"/>
          </a:p>
          <a:p>
            <a:pPr marL="342900" indent="-342900">
              <a:buFont typeface="Arial" panose="020B0604020202020204" pitchFamily="34" charset="0"/>
              <a:buChar char="•"/>
            </a:pPr>
            <a:r>
              <a:rPr lang="de-DE" sz="1200" b="0" dirty="0"/>
              <a:t>In Spam/Junk-Ordner schieben: es gibt bei jedem</a:t>
            </a:r>
            <a:r>
              <a:rPr lang="de-DE" sz="1200" b="0" baseline="0" dirty="0"/>
              <a:t> Email-Konto einen „Spam“ Ordner als Default, die vom Email-Anbieter als Spam identifizierten Email werden automatisch in diesen Ordner geschoben, ihr könnt auch die von euch als Spam erkannten Emails in diesen Ordner bewegen, damit ähnliche Email auch in der Zukunft automatisch als Spam identifiziert werden. Es kann aber auch sein, dass manche automatisch als Spam identifizierte Email in der Tat keine Spam ist, deswegen sollt ihr euren Spam Ordner regelmäßig überprüfen, damit nicht wichtige Emails ignoriert werden. Und in dem Fall sollt ihr die Emails in einem normalen Ordner bewegen, damit sie nicht in der Zukunft wieder als Spam gekennzeichnet werden.</a:t>
            </a:r>
            <a:endParaRPr lang="de-DE" sz="1200" b="0" dirty="0"/>
          </a:p>
          <a:p>
            <a:pPr marL="342900" indent="-342900">
              <a:buFont typeface="Arial" panose="020B0604020202020204" pitchFamily="34" charset="0"/>
              <a:buChar char="•"/>
            </a:pPr>
            <a:r>
              <a:rPr lang="de-DE" sz="1200" b="0" dirty="0"/>
              <a:t>Regalmäßig Spam Ordner entleeren: um unnötige/schädliche</a:t>
            </a:r>
            <a:r>
              <a:rPr lang="de-DE" sz="1200" b="0" baseline="0" dirty="0"/>
              <a:t> Emails zu reduzieren und die regelmäßige Überprüfung des Spam Ordners zu vereinfachen, sollt ihr den Spam Ordner regelmäßig entleeren.</a:t>
            </a:r>
            <a:endParaRPr lang="de-DE" sz="1200" b="0"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12</a:t>
            </a:fld>
            <a:endParaRPr lang="de-DE"/>
          </a:p>
        </p:txBody>
      </p:sp>
    </p:spTree>
    <p:extLst>
      <p:ext uri="{BB962C8B-B14F-4D97-AF65-F5344CB8AC3E}">
        <p14:creationId xmlns:p14="http://schemas.microsoft.com/office/powerpoint/2010/main" val="236160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Hinweise: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Zum Abschluss auf die Erwartungen eingehen, die die Teilnehmer für sich notiert haben oder die am Flipchart stehen. Konkret darauf eingehen und nachhaken, wo noch Fragen offen sind. </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14</a:t>
            </a:fld>
            <a:endParaRPr lang="de-DE"/>
          </a:p>
        </p:txBody>
      </p:sp>
    </p:spTree>
    <p:extLst>
      <p:ext uri="{BB962C8B-B14F-4D97-AF65-F5344CB8AC3E}">
        <p14:creationId xmlns:p14="http://schemas.microsoft.com/office/powerpoint/2010/main" val="245752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60373-5565-4212-9B8B-3A419FF662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34"/>
            <a:ext cx="12192000" cy="6858000"/>
          </a:xfrm>
          <a:prstGeom prst="rect">
            <a:avLst/>
          </a:prstGeom>
        </p:spPr>
      </p:pic>
      <p:sp>
        <p:nvSpPr>
          <p:cNvPr id="2" name="Title 1">
            <a:extLst>
              <a:ext uri="{FF2B5EF4-FFF2-40B4-BE49-F238E27FC236}">
                <a16:creationId xmlns:a16="http://schemas.microsoft.com/office/drawing/2014/main" id="{DA91C95E-1F60-4FFE-951E-955247E1E80C}"/>
              </a:ext>
            </a:extLst>
          </p:cNvPr>
          <p:cNvSpPr>
            <a:spLocks noGrp="1"/>
          </p:cNvSpPr>
          <p:nvPr>
            <p:ph type="ctrTitle"/>
          </p:nvPr>
        </p:nvSpPr>
        <p:spPr>
          <a:xfrm>
            <a:off x="839788" y="1139492"/>
            <a:ext cx="9144000" cy="2387600"/>
          </a:xfrm>
        </p:spPr>
        <p:txBody>
          <a:bodyPr anchor="b">
            <a:normAutofit/>
          </a:bodyPr>
          <a:lstStyle>
            <a:lvl1pPr algn="l">
              <a:defRPr sz="6600" b="1">
                <a:latin typeface="+mj-lt"/>
              </a:defRPr>
            </a:lvl1pPr>
          </a:lstStyle>
          <a:p>
            <a:endParaRPr lang="de-DE" dirty="0"/>
          </a:p>
        </p:txBody>
      </p:sp>
      <p:sp>
        <p:nvSpPr>
          <p:cNvPr id="3" name="Subtitle 2">
            <a:extLst>
              <a:ext uri="{FF2B5EF4-FFF2-40B4-BE49-F238E27FC236}">
                <a16:creationId xmlns:a16="http://schemas.microsoft.com/office/drawing/2014/main" id="{E43D1D47-C51E-4BE4-BC39-63F5EED0BFED}"/>
              </a:ext>
            </a:extLst>
          </p:cNvPr>
          <p:cNvSpPr>
            <a:spLocks noGrp="1"/>
          </p:cNvSpPr>
          <p:nvPr>
            <p:ph type="subTitle" idx="1"/>
          </p:nvPr>
        </p:nvSpPr>
        <p:spPr>
          <a:xfrm>
            <a:off x="839788" y="35270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
        <p:nvSpPr>
          <p:cNvPr id="5" name="Footer Placeholder 4">
            <a:extLst>
              <a:ext uri="{FF2B5EF4-FFF2-40B4-BE49-F238E27FC236}">
                <a16:creationId xmlns:a16="http://schemas.microsoft.com/office/drawing/2014/main" id="{FAC8A9A6-7606-463C-A46F-29027323BCF9}"/>
              </a:ext>
            </a:extLst>
          </p:cNvPr>
          <p:cNvSpPr>
            <a:spLocks noGrp="1"/>
          </p:cNvSpPr>
          <p:nvPr>
            <p:ph type="ftr" sz="quarter" idx="11"/>
          </p:nvPr>
        </p:nvSpPr>
        <p:spPr/>
        <p:txBody>
          <a:bodyPr/>
          <a:lstStyle/>
          <a:p>
            <a:endParaRPr lang="de-DE" dirty="0"/>
          </a:p>
        </p:txBody>
      </p:sp>
      <p:sp>
        <p:nvSpPr>
          <p:cNvPr id="9" name="AMC_Footer">
            <a:extLst>
              <a:ext uri="{FF2B5EF4-FFF2-40B4-BE49-F238E27FC236}">
                <a16:creationId xmlns:a16="http://schemas.microsoft.com/office/drawing/2014/main" id="{1CF029F6-4DD9-4EA3-9B74-4EA2C6E36FE7}"/>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76092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5A8641BC-BE72-4905-B3F3-4C0EDA09C569}"/>
              </a:ext>
            </a:extLst>
          </p:cNvPr>
          <p:cNvSpPr>
            <a:spLocks noGrp="1"/>
          </p:cNvSpPr>
          <p:nvPr>
            <p:ph sz="half" idx="2"/>
          </p:nvPr>
        </p:nvSpPr>
        <p:spPr>
          <a:xfrm>
            <a:off x="6172200" y="1825625"/>
            <a:ext cx="5181600" cy="4351338"/>
          </a:xfrm>
          <a:solidFill>
            <a:schemeClr val="accent4"/>
          </a:solidFill>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03776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pi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5180012"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5" name="Rectangle 4">
            <a:extLst>
              <a:ext uri="{FF2B5EF4-FFF2-40B4-BE49-F238E27FC236}">
                <a16:creationId xmlns:a16="http://schemas.microsoft.com/office/drawing/2014/main" id="{A47FD3A1-E39B-40D4-9EF7-DD6A28E186B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147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bu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6F7C016-5434-4FF4-8E65-96FEB3DB6C04}"/>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2493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rnzie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7D12-8256-42E4-9F2A-419D2A014255}"/>
              </a:ext>
            </a:extLst>
          </p:cNvPr>
          <p:cNvSpPr/>
          <p:nvPr userDrawn="1"/>
        </p:nvSpPr>
        <p:spPr>
          <a:xfrm>
            <a:off x="0" y="3703156"/>
            <a:ext cx="12192000" cy="315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Content Placeholder 2">
            <a:extLst>
              <a:ext uri="{FF2B5EF4-FFF2-40B4-BE49-F238E27FC236}">
                <a16:creationId xmlns:a16="http://schemas.microsoft.com/office/drawing/2014/main" id="{81B97BC5-1265-45E2-8B4E-8064D4892101}"/>
              </a:ext>
            </a:extLst>
          </p:cNvPr>
          <p:cNvSpPr>
            <a:spLocks noGrp="1"/>
          </p:cNvSpPr>
          <p:nvPr>
            <p:ph idx="1" hasCustomPrompt="1"/>
          </p:nvPr>
        </p:nvSpPr>
        <p:spPr>
          <a:xfrm>
            <a:off x="838200" y="1823300"/>
            <a:ext cx="10515600" cy="4351338"/>
          </a:xfrm>
        </p:spPr>
        <p:txBody>
          <a:bodyPr/>
          <a:lstStyle>
            <a:lvl1pPr marL="0" indent="0">
              <a:buFontTx/>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noProof="0"/>
              <a:t>Vermittlung folgender Aspekte:</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7" name="Content Placeholder 2">
            <a:extLst>
              <a:ext uri="{FF2B5EF4-FFF2-40B4-BE49-F238E27FC236}">
                <a16:creationId xmlns:a16="http://schemas.microsoft.com/office/drawing/2014/main" id="{98FA0E93-016D-4C94-8139-9CE4AB26BAAF}"/>
              </a:ext>
            </a:extLst>
          </p:cNvPr>
          <p:cNvSpPr>
            <a:spLocks noGrp="1"/>
          </p:cNvSpPr>
          <p:nvPr>
            <p:ph idx="17" hasCustomPrompt="1"/>
          </p:nvPr>
        </p:nvSpPr>
        <p:spPr>
          <a:xfrm>
            <a:off x="839788" y="3703156"/>
            <a:ext cx="10515600" cy="3154844"/>
          </a:xfrm>
          <a:solidFill>
            <a:srgbClr val="FFC000"/>
          </a:solidFill>
        </p:spPr>
        <p:txBody>
          <a:bodyPr/>
          <a:lstStyle>
            <a:lvl1pPr marL="0" indent="0">
              <a:lnSpc>
                <a:spcPct val="100000"/>
              </a:lnSpc>
              <a:spcBef>
                <a:spcPts val="1200"/>
              </a:spcBef>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Voraussetzungen</a:t>
            </a:r>
            <a:r>
              <a:rPr lang="en-US" dirty="0"/>
              <a:t>:</a:t>
            </a:r>
          </a:p>
          <a:p>
            <a:pPr lvl="0"/>
            <a:r>
              <a:rPr lang="en-US" dirty="0" err="1"/>
              <a:t>Empfohlen</a:t>
            </a:r>
            <a:r>
              <a:rPr lang="en-US" dirty="0"/>
              <a:t> </a:t>
            </a:r>
            <a:r>
              <a:rPr lang="en-US" dirty="0" err="1"/>
              <a:t>für</a:t>
            </a:r>
            <a:r>
              <a:rPr lang="en-US" dirty="0"/>
              <a:t>:                                                                       </a:t>
            </a:r>
            <a:r>
              <a:rPr lang="en-US" dirty="0" err="1"/>
              <a:t>Vorbereitung</a:t>
            </a:r>
            <a:r>
              <a:rPr lang="en-US" dirty="0"/>
              <a:t>:</a:t>
            </a:r>
            <a:endParaRPr lang="de-DE" dirty="0"/>
          </a:p>
        </p:txBody>
      </p:sp>
      <p:sp>
        <p:nvSpPr>
          <p:cNvPr id="15" name="Footer Placeholder 5">
            <a:extLst>
              <a:ext uri="{FF2B5EF4-FFF2-40B4-BE49-F238E27FC236}">
                <a16:creationId xmlns:a16="http://schemas.microsoft.com/office/drawing/2014/main" id="{600CC83E-1BD1-7A41-86C3-2C01ADA2D2DC}"/>
              </a:ext>
            </a:extLst>
          </p:cNvPr>
          <p:cNvSpPr>
            <a:spLocks noGrp="1"/>
          </p:cNvSpPr>
          <p:nvPr>
            <p:ph type="ftr" sz="quarter" idx="11"/>
          </p:nvPr>
        </p:nvSpPr>
        <p:spPr>
          <a:xfrm>
            <a:off x="7391584" y="6537399"/>
            <a:ext cx="4141956" cy="161962"/>
          </a:xfrm>
        </p:spPr>
        <p:txBody>
          <a:bodyPr/>
          <a:lstStyle>
            <a:lvl1pPr>
              <a:defRPr>
                <a:latin typeface="Graphik" panose="020B0503030202060203" pitchFamily="34" charset="77"/>
              </a:defRPr>
            </a:lvl1pPr>
          </a:lstStyle>
          <a:p>
            <a:endParaRPr lang="en-US" dirty="0"/>
          </a:p>
        </p:txBody>
      </p:sp>
      <p:pic>
        <p:nvPicPr>
          <p:cNvPr id="4" name="Picture Placeholder 15">
            <a:extLst>
              <a:ext uri="{FF2B5EF4-FFF2-40B4-BE49-F238E27FC236}">
                <a16:creationId xmlns:a16="http://schemas.microsoft.com/office/drawing/2014/main" id="{23F8211E-C7E0-4037-A163-E10A13506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49388"/>
          </a:xfrm>
          <a:prstGeom prst="rect">
            <a:avLst/>
          </a:prstGeom>
        </p:spPr>
      </p:pic>
      <p:sp>
        <p:nvSpPr>
          <p:cNvPr id="18" name="Text Placeholder 2">
            <a:extLst>
              <a:ext uri="{FF2B5EF4-FFF2-40B4-BE49-F238E27FC236}">
                <a16:creationId xmlns:a16="http://schemas.microsoft.com/office/drawing/2014/main" id="{491BF72F-5E14-4759-A458-7654D8BCF299}"/>
              </a:ext>
            </a:extLst>
          </p:cNvPr>
          <p:cNvSpPr>
            <a:spLocks noGrp="1"/>
          </p:cNvSpPr>
          <p:nvPr>
            <p:ph type="body" sz="quarter" idx="14"/>
          </p:nvPr>
        </p:nvSpPr>
        <p:spPr>
          <a:xfrm>
            <a:off x="8072067" y="4198511"/>
            <a:ext cx="2964528"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20" name="Text Placeholder 2">
            <a:extLst>
              <a:ext uri="{FF2B5EF4-FFF2-40B4-BE49-F238E27FC236}">
                <a16:creationId xmlns:a16="http://schemas.microsoft.com/office/drawing/2014/main" id="{BA591DCE-1E8B-4D79-9355-B288AF887923}"/>
              </a:ext>
            </a:extLst>
          </p:cNvPr>
          <p:cNvSpPr>
            <a:spLocks noGrp="1"/>
          </p:cNvSpPr>
          <p:nvPr>
            <p:ph type="body" sz="quarter" idx="16"/>
          </p:nvPr>
        </p:nvSpPr>
        <p:spPr>
          <a:xfrm>
            <a:off x="2780559" y="4198511"/>
            <a:ext cx="3488962"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12" name="Title 1">
            <a:extLst>
              <a:ext uri="{FF2B5EF4-FFF2-40B4-BE49-F238E27FC236}">
                <a16:creationId xmlns:a16="http://schemas.microsoft.com/office/drawing/2014/main" id="{1BAC5371-6ACB-42B5-97C7-7612A463BB9F}"/>
              </a:ext>
            </a:extLst>
          </p:cNvPr>
          <p:cNvSpPr txBox="1">
            <a:spLocks/>
          </p:cNvSpPr>
          <p:nvPr userDrawn="1"/>
        </p:nvSpPr>
        <p:spPr>
          <a:xfrm>
            <a:off x="839788" y="406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noProof="0"/>
              <a:t>Lernziele</a:t>
            </a:r>
          </a:p>
        </p:txBody>
      </p:sp>
      <p:sp>
        <p:nvSpPr>
          <p:cNvPr id="21" name="AMC_Footer">
            <a:extLst>
              <a:ext uri="{FF2B5EF4-FFF2-40B4-BE49-F238E27FC236}">
                <a16:creationId xmlns:a16="http://schemas.microsoft.com/office/drawing/2014/main" id="{CE32ED7B-6CA9-41D0-8CED-BF6E8ADB1EEA}"/>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33941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FFC4A1-58EE-4031-B316-7A2D965A52A7}"/>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11" name="Content Placeholder 2">
            <a:extLst>
              <a:ext uri="{FF2B5EF4-FFF2-40B4-BE49-F238E27FC236}">
                <a16:creationId xmlns:a16="http://schemas.microsoft.com/office/drawing/2014/main" id="{8DED377E-E4DD-4946-B104-44D645B86A14}"/>
              </a:ext>
            </a:extLst>
          </p:cNvPr>
          <p:cNvSpPr>
            <a:spLocks noGrp="1"/>
          </p:cNvSpPr>
          <p:nvPr>
            <p:ph idx="1" hasCustomPrompt="1"/>
          </p:nvPr>
        </p:nvSpPr>
        <p:spPr>
          <a:xfrm>
            <a:off x="839788" y="1807398"/>
            <a:ext cx="10685904" cy="4351338"/>
          </a:xfrm>
        </p:spPr>
        <p:txBody>
          <a:bodyPr>
            <a:normAutofit/>
          </a:bodyPr>
          <a:lstStyle>
            <a:lvl1pPr marL="0" indent="0" algn="just">
              <a:lnSpc>
                <a:spcPct val="100000"/>
              </a:lnSpc>
              <a:spcBef>
                <a:spcPts val="600"/>
              </a:spcBef>
              <a:spcAft>
                <a:spcPts val="300"/>
              </a:spcAft>
              <a:buNone/>
              <a:defRPr sz="900">
                <a:latin typeface="+mn-lt"/>
              </a:defRPr>
            </a:lvl1pPr>
            <a:lvl2pPr>
              <a:defRPr>
                <a:latin typeface="+mn-lt"/>
              </a:defRPr>
            </a:lvl2pPr>
            <a:lvl3pPr>
              <a:defRPr>
                <a:latin typeface="+mn-lt"/>
              </a:defRPr>
            </a:lvl3pPr>
            <a:lvl4pPr>
              <a:defRPr>
                <a:latin typeface="+mn-lt"/>
              </a:defRPr>
            </a:lvl4pPr>
            <a:lvl5pPr>
              <a:defRPr>
                <a:latin typeface="+mn-lt"/>
              </a:defRPr>
            </a:lvl5pPr>
          </a:lstStyle>
          <a:p>
            <a:pPr fontAlgn="t"/>
            <a:r>
              <a:rPr lang="en-US" sz="800" dirty="0"/>
              <a:t>D</a:t>
            </a:r>
            <a:r>
              <a:rPr lang="de-DE" sz="8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10" name="Title 1">
            <a:extLst>
              <a:ext uri="{FF2B5EF4-FFF2-40B4-BE49-F238E27FC236}">
                <a16:creationId xmlns:a16="http://schemas.microsoft.com/office/drawing/2014/main" id="{E6A7BD0C-D58D-4504-888E-242BBE77B822}"/>
              </a:ext>
            </a:extLst>
          </p:cNvPr>
          <p:cNvSpPr txBox="1">
            <a:spLocks/>
          </p:cNvSpPr>
          <p:nvPr userDrawn="1"/>
        </p:nvSpPr>
        <p:spPr>
          <a:xfrm>
            <a:off x="839787" y="406881"/>
            <a:ext cx="10685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Nutzungsbedingungen</a:t>
            </a:r>
            <a:r>
              <a:rPr lang="en-US" dirty="0"/>
              <a:t> – </a:t>
            </a:r>
            <a:r>
              <a:rPr lang="en-US" dirty="0" err="1"/>
              <a:t>Digitale</a:t>
            </a:r>
            <a:r>
              <a:rPr lang="en-US" dirty="0"/>
              <a:t> </a:t>
            </a:r>
            <a:r>
              <a:rPr lang="en-US" dirty="0" err="1"/>
              <a:t>Lernwerkstatt</a:t>
            </a:r>
            <a:endParaRPr lang="de-DE" dirty="0"/>
          </a:p>
        </p:txBody>
      </p:sp>
      <p:sp>
        <p:nvSpPr>
          <p:cNvPr id="14" name="Footer Placeholder 4">
            <a:extLst>
              <a:ext uri="{FF2B5EF4-FFF2-40B4-BE49-F238E27FC236}">
                <a16:creationId xmlns:a16="http://schemas.microsoft.com/office/drawing/2014/main" id="{16FBDEC2-BA97-4900-ACC3-EADAF00A1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15" name="Slide Number Placeholder 5">
            <a:extLst>
              <a:ext uri="{FF2B5EF4-FFF2-40B4-BE49-F238E27FC236}">
                <a16:creationId xmlns:a16="http://schemas.microsoft.com/office/drawing/2014/main" id="{7569581B-9B99-430B-8155-5ACDC9DA9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Tree>
    <p:extLst>
      <p:ext uri="{BB962C8B-B14F-4D97-AF65-F5344CB8AC3E}">
        <p14:creationId xmlns:p14="http://schemas.microsoft.com/office/powerpoint/2010/main" val="202986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zi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241A5-C16C-46A8-A878-87D1F9C6B4A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D3D8450E-0C47-4339-84E5-1C9F29078DA4}"/>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9" name="Title 1">
            <a:extLst>
              <a:ext uri="{FF2B5EF4-FFF2-40B4-BE49-F238E27FC236}">
                <a16:creationId xmlns:a16="http://schemas.microsoft.com/office/drawing/2014/main" id="{B0BC9851-DA10-44AA-8EBC-C5AE88AC3B94}"/>
              </a:ext>
            </a:extLst>
          </p:cNvPr>
          <p:cNvSpPr>
            <a:spLocks noGrp="1"/>
          </p:cNvSpPr>
          <p:nvPr>
            <p:ph type="title"/>
          </p:nvPr>
        </p:nvSpPr>
        <p:spPr>
          <a:xfrm>
            <a:off x="6308650" y="945807"/>
            <a:ext cx="5438660" cy="822112"/>
          </a:xfrm>
        </p:spPr>
        <p:txBody>
          <a:bodyPr/>
          <a:lstStyle>
            <a:lvl1pPr>
              <a:defRPr>
                <a:latin typeface="+mj-lt"/>
              </a:defRPr>
            </a:lvl1pPr>
          </a:lstStyle>
          <a:p>
            <a:r>
              <a:rPr lang="en-US" dirty="0"/>
              <a:t>Click to edit Master title style</a:t>
            </a:r>
            <a:endParaRPr lang="de-DE" dirty="0"/>
          </a:p>
        </p:txBody>
      </p:sp>
      <p:sp>
        <p:nvSpPr>
          <p:cNvPr id="10" name="Content Placeholder 2">
            <a:extLst>
              <a:ext uri="{FF2B5EF4-FFF2-40B4-BE49-F238E27FC236}">
                <a16:creationId xmlns:a16="http://schemas.microsoft.com/office/drawing/2014/main" id="{DB702296-4219-441A-996B-028BD434EDAD}"/>
              </a:ext>
            </a:extLst>
          </p:cNvPr>
          <p:cNvSpPr>
            <a:spLocks noGrp="1"/>
          </p:cNvSpPr>
          <p:nvPr>
            <p:ph idx="1"/>
          </p:nvPr>
        </p:nvSpPr>
        <p:spPr>
          <a:xfrm>
            <a:off x="6308650" y="2005012"/>
            <a:ext cx="5045149"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4645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7" name="TextBox 6">
            <a:extLst>
              <a:ext uri="{FF2B5EF4-FFF2-40B4-BE49-F238E27FC236}">
                <a16:creationId xmlns:a16="http://schemas.microsoft.com/office/drawing/2014/main" id="{34BFF6D8-1043-4AFC-ADD8-CBAED8BE49C9}"/>
              </a:ext>
            </a:extLst>
          </p:cNvPr>
          <p:cNvSpPr txBox="1"/>
          <p:nvPr userDrawn="1"/>
        </p:nvSpPr>
        <p:spPr>
          <a:xfrm>
            <a:off x="838200" y="638735"/>
            <a:ext cx="5723021" cy="769441"/>
          </a:xfrm>
          <a:prstGeom prst="rect">
            <a:avLst/>
          </a:prstGeom>
          <a:noFill/>
        </p:spPr>
        <p:txBody>
          <a:bodyPr wrap="square" rtlCol="0">
            <a:spAutoFit/>
          </a:bodyPr>
          <a:lstStyle/>
          <a:p>
            <a:r>
              <a:rPr lang="de-DE" sz="4400" dirty="0">
                <a:solidFill>
                  <a:schemeClr val="tx1"/>
                </a:solidFill>
                <a:latin typeface="+mj-lt"/>
              </a:rPr>
              <a:t>Wie sehen Sie das?</a:t>
            </a:r>
          </a:p>
        </p:txBody>
      </p:sp>
    </p:spTree>
    <p:extLst>
      <p:ext uri="{BB962C8B-B14F-4D97-AF65-F5344CB8AC3E}">
        <p14:creationId xmlns:p14="http://schemas.microsoft.com/office/powerpoint/2010/main" val="376857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Tre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b="-3704"/>
          <a:stretch/>
        </p:blipFill>
        <p:spPr>
          <a:xfrm rot="5400000">
            <a:off x="2441154" y="-2892848"/>
            <a:ext cx="6857999" cy="12643697"/>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22C8922A-D4E7-43B7-9254-67ECB555B61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10" name="Title 1">
            <a:extLst>
              <a:ext uri="{FF2B5EF4-FFF2-40B4-BE49-F238E27FC236}">
                <a16:creationId xmlns:a16="http://schemas.microsoft.com/office/drawing/2014/main" id="{49734978-A2E1-47A5-9C83-B3F899225534}"/>
              </a:ext>
            </a:extLst>
          </p:cNvPr>
          <p:cNvSpPr>
            <a:spLocks noGrp="1"/>
          </p:cNvSpPr>
          <p:nvPr>
            <p:ph type="ctrTitle"/>
          </p:nvPr>
        </p:nvSpPr>
        <p:spPr>
          <a:xfrm>
            <a:off x="992188" y="1291892"/>
            <a:ext cx="9144000" cy="2387600"/>
          </a:xfrm>
        </p:spPr>
        <p:txBody>
          <a:bodyPr anchor="b">
            <a:normAutofit/>
          </a:bodyPr>
          <a:lstStyle>
            <a:lvl1pPr algn="l">
              <a:defRPr sz="6600" b="1">
                <a:latin typeface="+mj-lt"/>
              </a:defRPr>
            </a:lvl1pPr>
          </a:lstStyle>
          <a:p>
            <a:endParaRPr lang="de-DE" dirty="0"/>
          </a:p>
        </p:txBody>
      </p:sp>
      <p:sp>
        <p:nvSpPr>
          <p:cNvPr id="11" name="Subtitle 2">
            <a:extLst>
              <a:ext uri="{FF2B5EF4-FFF2-40B4-BE49-F238E27FC236}">
                <a16:creationId xmlns:a16="http://schemas.microsoft.com/office/drawing/2014/main" id="{9CA79CD4-0B2F-4879-883B-8DE88B839B5D}"/>
              </a:ext>
            </a:extLst>
          </p:cNvPr>
          <p:cNvSpPr>
            <a:spLocks noGrp="1"/>
          </p:cNvSpPr>
          <p:nvPr>
            <p:ph type="subTitle" idx="1"/>
          </p:nvPr>
        </p:nvSpPr>
        <p:spPr>
          <a:xfrm>
            <a:off x="992188" y="36794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335534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7BC482-758C-47EB-9B63-D0BC38B92CE5}"/>
              </a:ext>
            </a:extLst>
          </p:cNvPr>
          <p:cNvSpPr>
            <a:spLocks noGrp="1"/>
          </p:cNvSpPr>
          <p:nvPr>
            <p:ph type="title"/>
          </p:nvPr>
        </p:nvSpPr>
        <p:spPr>
          <a:xfrm>
            <a:off x="344730" y="946800"/>
            <a:ext cx="5438660" cy="822112"/>
          </a:xfrm>
        </p:spPr>
        <p:txBody>
          <a:bodyPr/>
          <a:lstStyle>
            <a:lvl1pPr>
              <a:defRPr>
                <a:latin typeface="+mj-lt"/>
              </a:defRPr>
            </a:lvl1pPr>
          </a:lstStyle>
          <a:p>
            <a:r>
              <a:rPr lang="en-US"/>
              <a:t>Click to edit Master title style</a:t>
            </a:r>
            <a:endParaRPr lang="de-DE" dirty="0"/>
          </a:p>
        </p:txBody>
      </p:sp>
      <p:sp>
        <p:nvSpPr>
          <p:cNvPr id="10" name="Content Placeholder 2">
            <a:extLst>
              <a:ext uri="{FF2B5EF4-FFF2-40B4-BE49-F238E27FC236}">
                <a16:creationId xmlns:a16="http://schemas.microsoft.com/office/drawing/2014/main" id="{49BEE963-ABDC-4EC6-AA6F-529E9D7D2EB1}"/>
              </a:ext>
            </a:extLst>
          </p:cNvPr>
          <p:cNvSpPr>
            <a:spLocks noGrp="1"/>
          </p:cNvSpPr>
          <p:nvPr>
            <p:ph idx="1"/>
          </p:nvPr>
        </p:nvSpPr>
        <p:spPr>
          <a:xfrm>
            <a:off x="344730" y="2005012"/>
            <a:ext cx="5043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69898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60373-5565-4212-9B8B-3A419FF662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34"/>
            <a:ext cx="12192000" cy="6858000"/>
          </a:xfrm>
          <a:prstGeom prst="rect">
            <a:avLst/>
          </a:prstGeom>
        </p:spPr>
      </p:pic>
      <p:sp>
        <p:nvSpPr>
          <p:cNvPr id="2" name="Title 1">
            <a:extLst>
              <a:ext uri="{FF2B5EF4-FFF2-40B4-BE49-F238E27FC236}">
                <a16:creationId xmlns:a16="http://schemas.microsoft.com/office/drawing/2014/main" id="{DA91C95E-1F60-4FFE-951E-955247E1E80C}"/>
              </a:ext>
            </a:extLst>
          </p:cNvPr>
          <p:cNvSpPr>
            <a:spLocks noGrp="1"/>
          </p:cNvSpPr>
          <p:nvPr>
            <p:ph type="ctrTitle"/>
          </p:nvPr>
        </p:nvSpPr>
        <p:spPr>
          <a:xfrm>
            <a:off x="839788" y="1139492"/>
            <a:ext cx="9144000" cy="2387600"/>
          </a:xfrm>
        </p:spPr>
        <p:txBody>
          <a:bodyPr anchor="b">
            <a:normAutofit/>
          </a:bodyPr>
          <a:lstStyle>
            <a:lvl1pPr algn="l">
              <a:defRPr sz="6600" b="1">
                <a:latin typeface="+mj-lt"/>
              </a:defRPr>
            </a:lvl1pPr>
          </a:lstStyle>
          <a:p>
            <a:endParaRPr lang="de-DE" dirty="0"/>
          </a:p>
        </p:txBody>
      </p:sp>
      <p:sp>
        <p:nvSpPr>
          <p:cNvPr id="3" name="Subtitle 2">
            <a:extLst>
              <a:ext uri="{FF2B5EF4-FFF2-40B4-BE49-F238E27FC236}">
                <a16:creationId xmlns:a16="http://schemas.microsoft.com/office/drawing/2014/main" id="{E43D1D47-C51E-4BE4-BC39-63F5EED0BFED}"/>
              </a:ext>
            </a:extLst>
          </p:cNvPr>
          <p:cNvSpPr>
            <a:spLocks noGrp="1"/>
          </p:cNvSpPr>
          <p:nvPr>
            <p:ph type="subTitle" idx="1"/>
          </p:nvPr>
        </p:nvSpPr>
        <p:spPr>
          <a:xfrm>
            <a:off x="839788" y="35270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
        <p:nvSpPr>
          <p:cNvPr id="5" name="Footer Placeholder 4">
            <a:extLst>
              <a:ext uri="{FF2B5EF4-FFF2-40B4-BE49-F238E27FC236}">
                <a16:creationId xmlns:a16="http://schemas.microsoft.com/office/drawing/2014/main" id="{FAC8A9A6-7606-463C-A46F-29027323BCF9}"/>
              </a:ext>
            </a:extLst>
          </p:cNvPr>
          <p:cNvSpPr>
            <a:spLocks noGrp="1"/>
          </p:cNvSpPr>
          <p:nvPr>
            <p:ph type="ftr" sz="quarter" idx="11"/>
          </p:nvPr>
        </p:nvSpPr>
        <p:spPr/>
        <p:txBody>
          <a:bodyPr/>
          <a:lstStyle/>
          <a:p>
            <a:endParaRPr lang="de-DE" dirty="0"/>
          </a:p>
        </p:txBody>
      </p:sp>
      <p:sp>
        <p:nvSpPr>
          <p:cNvPr id="9" name="AMC_Footer">
            <a:extLst>
              <a:ext uri="{FF2B5EF4-FFF2-40B4-BE49-F238E27FC236}">
                <a16:creationId xmlns:a16="http://schemas.microsoft.com/office/drawing/2014/main" id="{1CF029F6-4DD9-4EA3-9B74-4EA2C6E36FE7}"/>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5783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802088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42494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149244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1447104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87652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lamp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Content Placeholder 3">
            <a:extLst>
              <a:ext uri="{FF2B5EF4-FFF2-40B4-BE49-F238E27FC236}">
                <a16:creationId xmlns:a16="http://schemas.microsoft.com/office/drawing/2014/main" id="{C936FF59-91C5-4476-88BE-0937B3EBD97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7946720" y="533400"/>
            <a:ext cx="4899640" cy="5791200"/>
          </a:xfrm>
          <a:prstGeom prst="rect">
            <a:avLst/>
          </a:prstGeom>
        </p:spPr>
      </p:pic>
    </p:spTree>
    <p:extLst>
      <p:ext uri="{BB962C8B-B14F-4D97-AF65-F5344CB8AC3E}">
        <p14:creationId xmlns:p14="http://schemas.microsoft.com/office/powerpoint/2010/main" val="2664379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mädch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1541907" y="1235829"/>
            <a:ext cx="10331116" cy="5958153"/>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a:xfrm>
            <a:off x="839788" y="407655"/>
            <a:ext cx="10515600" cy="1325563"/>
          </a:xfrm>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3430721-D2B7-4010-86A0-5E7186DE052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461004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rob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5107405" y="2187074"/>
            <a:ext cx="7006390" cy="4670926"/>
          </a:xfrm>
          <a:prstGeom prst="rect">
            <a:avLst/>
          </a:prstGeom>
        </p:spPr>
      </p:pic>
      <p:sp>
        <p:nvSpPr>
          <p:cNvPr id="8" name="Content Placeholder 2">
            <a:extLst>
              <a:ext uri="{FF2B5EF4-FFF2-40B4-BE49-F238E27FC236}">
                <a16:creationId xmlns:a16="http://schemas.microsoft.com/office/drawing/2014/main" id="{36B00A57-F87D-4563-8CDE-4290D0B2A0D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44615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des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190847" y="1"/>
            <a:ext cx="13673822" cy="7806036"/>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132188ED-3C6F-4F67-A105-8C03509F561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035000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5A8641BC-BE72-4905-B3F3-4C0EDA09C569}"/>
              </a:ext>
            </a:extLst>
          </p:cNvPr>
          <p:cNvSpPr>
            <a:spLocks noGrp="1"/>
          </p:cNvSpPr>
          <p:nvPr>
            <p:ph sz="half" idx="2"/>
          </p:nvPr>
        </p:nvSpPr>
        <p:spPr>
          <a:xfrm>
            <a:off x="6172200" y="1825625"/>
            <a:ext cx="5181600" cy="4351338"/>
          </a:xfrm>
          <a:solidFill>
            <a:schemeClr val="accent4"/>
          </a:solidFill>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1537643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pi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5180012"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5" name="Rectangle 4">
            <a:extLst>
              <a:ext uri="{FF2B5EF4-FFF2-40B4-BE49-F238E27FC236}">
                <a16:creationId xmlns:a16="http://schemas.microsoft.com/office/drawing/2014/main" id="{A47FD3A1-E39B-40D4-9EF7-DD6A28E186B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849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811285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bu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6F7C016-5434-4FF4-8E65-96FEB3DB6C04}"/>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265383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rnzie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7D12-8256-42E4-9F2A-419D2A014255}"/>
              </a:ext>
            </a:extLst>
          </p:cNvPr>
          <p:cNvSpPr/>
          <p:nvPr userDrawn="1"/>
        </p:nvSpPr>
        <p:spPr>
          <a:xfrm>
            <a:off x="0" y="3703156"/>
            <a:ext cx="12192000" cy="315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Content Placeholder 2">
            <a:extLst>
              <a:ext uri="{FF2B5EF4-FFF2-40B4-BE49-F238E27FC236}">
                <a16:creationId xmlns:a16="http://schemas.microsoft.com/office/drawing/2014/main" id="{81B97BC5-1265-45E2-8B4E-8064D4892101}"/>
              </a:ext>
            </a:extLst>
          </p:cNvPr>
          <p:cNvSpPr>
            <a:spLocks noGrp="1"/>
          </p:cNvSpPr>
          <p:nvPr>
            <p:ph idx="1" hasCustomPrompt="1"/>
          </p:nvPr>
        </p:nvSpPr>
        <p:spPr>
          <a:xfrm>
            <a:off x="838200" y="1823300"/>
            <a:ext cx="10515600" cy="4351338"/>
          </a:xfrm>
        </p:spPr>
        <p:txBody>
          <a:bodyPr/>
          <a:lstStyle>
            <a:lvl1pPr marL="0" indent="0">
              <a:buFontTx/>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Vermittlung</a:t>
            </a:r>
            <a:r>
              <a:rPr lang="en-US" dirty="0"/>
              <a:t> </a:t>
            </a:r>
            <a:r>
              <a:rPr lang="en-US" dirty="0" err="1"/>
              <a:t>folgender</a:t>
            </a:r>
            <a:r>
              <a:rPr lang="en-US" dirty="0"/>
              <a:t> </a:t>
            </a:r>
            <a:r>
              <a:rPr lang="en-US" dirty="0" err="1"/>
              <a:t>Aspekte</a:t>
            </a:r>
            <a:r>
              <a:rPr lang="en-US" dirty="0"/>
              <a: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Content Placeholder 2">
            <a:extLst>
              <a:ext uri="{FF2B5EF4-FFF2-40B4-BE49-F238E27FC236}">
                <a16:creationId xmlns:a16="http://schemas.microsoft.com/office/drawing/2014/main" id="{98FA0E93-016D-4C94-8139-9CE4AB26BAAF}"/>
              </a:ext>
            </a:extLst>
          </p:cNvPr>
          <p:cNvSpPr>
            <a:spLocks noGrp="1"/>
          </p:cNvSpPr>
          <p:nvPr>
            <p:ph idx="17" hasCustomPrompt="1"/>
          </p:nvPr>
        </p:nvSpPr>
        <p:spPr>
          <a:xfrm>
            <a:off x="839788" y="3703156"/>
            <a:ext cx="10515600" cy="3154844"/>
          </a:xfrm>
          <a:solidFill>
            <a:srgbClr val="FFC000"/>
          </a:solidFill>
        </p:spPr>
        <p:txBody>
          <a:bodyPr/>
          <a:lstStyle>
            <a:lvl1pPr marL="0" indent="0">
              <a:lnSpc>
                <a:spcPct val="100000"/>
              </a:lnSpc>
              <a:spcBef>
                <a:spcPts val="1200"/>
              </a:spcBef>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Voraussetzungen</a:t>
            </a:r>
            <a:r>
              <a:rPr lang="en-US" dirty="0"/>
              <a:t>:</a:t>
            </a:r>
          </a:p>
          <a:p>
            <a:pPr lvl="0"/>
            <a:r>
              <a:rPr lang="en-US" dirty="0" err="1"/>
              <a:t>Empfohlen</a:t>
            </a:r>
            <a:r>
              <a:rPr lang="en-US" dirty="0"/>
              <a:t> </a:t>
            </a:r>
            <a:r>
              <a:rPr lang="en-US" dirty="0" err="1"/>
              <a:t>für</a:t>
            </a:r>
            <a:r>
              <a:rPr lang="en-US" dirty="0"/>
              <a:t>:                                                                       </a:t>
            </a:r>
            <a:r>
              <a:rPr lang="en-US" dirty="0" err="1"/>
              <a:t>Vorbereitung</a:t>
            </a:r>
            <a:r>
              <a:rPr lang="en-US" dirty="0"/>
              <a:t>:</a:t>
            </a:r>
            <a:endParaRPr lang="de-DE" dirty="0"/>
          </a:p>
        </p:txBody>
      </p:sp>
      <p:sp>
        <p:nvSpPr>
          <p:cNvPr id="15" name="Footer Placeholder 5">
            <a:extLst>
              <a:ext uri="{FF2B5EF4-FFF2-40B4-BE49-F238E27FC236}">
                <a16:creationId xmlns:a16="http://schemas.microsoft.com/office/drawing/2014/main" id="{600CC83E-1BD1-7A41-86C3-2C01ADA2D2DC}"/>
              </a:ext>
            </a:extLst>
          </p:cNvPr>
          <p:cNvSpPr>
            <a:spLocks noGrp="1"/>
          </p:cNvSpPr>
          <p:nvPr>
            <p:ph type="ftr" sz="quarter" idx="11"/>
          </p:nvPr>
        </p:nvSpPr>
        <p:spPr>
          <a:xfrm>
            <a:off x="7391584" y="6537399"/>
            <a:ext cx="4141956" cy="161962"/>
          </a:xfrm>
        </p:spPr>
        <p:txBody>
          <a:bodyPr/>
          <a:lstStyle>
            <a:lvl1pPr>
              <a:defRPr>
                <a:latin typeface="Graphik" panose="020B0503030202060203" pitchFamily="34" charset="77"/>
              </a:defRPr>
            </a:lvl1pPr>
          </a:lstStyle>
          <a:p>
            <a:endParaRPr lang="en-US" dirty="0"/>
          </a:p>
        </p:txBody>
      </p:sp>
      <p:pic>
        <p:nvPicPr>
          <p:cNvPr id="4" name="Picture Placeholder 15">
            <a:extLst>
              <a:ext uri="{FF2B5EF4-FFF2-40B4-BE49-F238E27FC236}">
                <a16:creationId xmlns:a16="http://schemas.microsoft.com/office/drawing/2014/main" id="{23F8211E-C7E0-4037-A163-E10A13506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49388"/>
          </a:xfrm>
          <a:prstGeom prst="rect">
            <a:avLst/>
          </a:prstGeom>
        </p:spPr>
      </p:pic>
      <p:sp>
        <p:nvSpPr>
          <p:cNvPr id="18" name="Text Placeholder 2">
            <a:extLst>
              <a:ext uri="{FF2B5EF4-FFF2-40B4-BE49-F238E27FC236}">
                <a16:creationId xmlns:a16="http://schemas.microsoft.com/office/drawing/2014/main" id="{491BF72F-5E14-4759-A458-7654D8BCF299}"/>
              </a:ext>
            </a:extLst>
          </p:cNvPr>
          <p:cNvSpPr>
            <a:spLocks noGrp="1"/>
          </p:cNvSpPr>
          <p:nvPr>
            <p:ph type="body" sz="quarter" idx="14"/>
          </p:nvPr>
        </p:nvSpPr>
        <p:spPr>
          <a:xfrm>
            <a:off x="8072067" y="4198511"/>
            <a:ext cx="2964528"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20" name="Text Placeholder 2">
            <a:extLst>
              <a:ext uri="{FF2B5EF4-FFF2-40B4-BE49-F238E27FC236}">
                <a16:creationId xmlns:a16="http://schemas.microsoft.com/office/drawing/2014/main" id="{BA591DCE-1E8B-4D79-9355-B288AF887923}"/>
              </a:ext>
            </a:extLst>
          </p:cNvPr>
          <p:cNvSpPr>
            <a:spLocks noGrp="1"/>
          </p:cNvSpPr>
          <p:nvPr>
            <p:ph type="body" sz="quarter" idx="16"/>
          </p:nvPr>
        </p:nvSpPr>
        <p:spPr>
          <a:xfrm>
            <a:off x="2780559" y="4198511"/>
            <a:ext cx="3488962"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12" name="Title 1">
            <a:extLst>
              <a:ext uri="{FF2B5EF4-FFF2-40B4-BE49-F238E27FC236}">
                <a16:creationId xmlns:a16="http://schemas.microsoft.com/office/drawing/2014/main" id="{1BAC5371-6ACB-42B5-97C7-7612A463BB9F}"/>
              </a:ext>
            </a:extLst>
          </p:cNvPr>
          <p:cNvSpPr txBox="1">
            <a:spLocks/>
          </p:cNvSpPr>
          <p:nvPr userDrawn="1"/>
        </p:nvSpPr>
        <p:spPr>
          <a:xfrm>
            <a:off x="839788" y="406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Lernziele</a:t>
            </a:r>
            <a:endParaRPr lang="de-DE" dirty="0"/>
          </a:p>
        </p:txBody>
      </p:sp>
      <p:sp>
        <p:nvSpPr>
          <p:cNvPr id="21" name="AMC_Footer">
            <a:extLst>
              <a:ext uri="{FF2B5EF4-FFF2-40B4-BE49-F238E27FC236}">
                <a16:creationId xmlns:a16="http://schemas.microsoft.com/office/drawing/2014/main" id="{CE32ED7B-6CA9-41D0-8CED-BF6E8ADB1EEA}"/>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2097625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FFC4A1-58EE-4031-B316-7A2D965A52A7}"/>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11" name="Content Placeholder 2">
            <a:extLst>
              <a:ext uri="{FF2B5EF4-FFF2-40B4-BE49-F238E27FC236}">
                <a16:creationId xmlns:a16="http://schemas.microsoft.com/office/drawing/2014/main" id="{8DED377E-E4DD-4946-B104-44D645B86A14}"/>
              </a:ext>
            </a:extLst>
          </p:cNvPr>
          <p:cNvSpPr>
            <a:spLocks noGrp="1"/>
          </p:cNvSpPr>
          <p:nvPr>
            <p:ph idx="1" hasCustomPrompt="1"/>
          </p:nvPr>
        </p:nvSpPr>
        <p:spPr>
          <a:xfrm>
            <a:off x="839788" y="1807398"/>
            <a:ext cx="10685904" cy="4351338"/>
          </a:xfrm>
        </p:spPr>
        <p:txBody>
          <a:bodyPr>
            <a:normAutofit/>
          </a:bodyPr>
          <a:lstStyle>
            <a:lvl1pPr marL="0" indent="0" algn="just">
              <a:lnSpc>
                <a:spcPct val="100000"/>
              </a:lnSpc>
              <a:spcBef>
                <a:spcPts val="600"/>
              </a:spcBef>
              <a:spcAft>
                <a:spcPts val="300"/>
              </a:spcAft>
              <a:buNone/>
              <a:defRPr sz="900">
                <a:latin typeface="+mn-lt"/>
              </a:defRPr>
            </a:lvl1pPr>
            <a:lvl2pPr>
              <a:defRPr>
                <a:latin typeface="+mn-lt"/>
              </a:defRPr>
            </a:lvl2pPr>
            <a:lvl3pPr>
              <a:defRPr>
                <a:latin typeface="+mn-lt"/>
              </a:defRPr>
            </a:lvl3pPr>
            <a:lvl4pPr>
              <a:defRPr>
                <a:latin typeface="+mn-lt"/>
              </a:defRPr>
            </a:lvl4pPr>
            <a:lvl5pPr>
              <a:defRPr>
                <a:latin typeface="+mn-lt"/>
              </a:defRPr>
            </a:lvl5pPr>
          </a:lstStyle>
          <a:p>
            <a:pPr fontAlgn="t"/>
            <a:r>
              <a:rPr lang="en-US" sz="800" dirty="0"/>
              <a:t>D</a:t>
            </a:r>
            <a:r>
              <a:rPr lang="de-DE" sz="8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10" name="Title 1">
            <a:extLst>
              <a:ext uri="{FF2B5EF4-FFF2-40B4-BE49-F238E27FC236}">
                <a16:creationId xmlns:a16="http://schemas.microsoft.com/office/drawing/2014/main" id="{E6A7BD0C-D58D-4504-888E-242BBE77B822}"/>
              </a:ext>
            </a:extLst>
          </p:cNvPr>
          <p:cNvSpPr txBox="1">
            <a:spLocks/>
          </p:cNvSpPr>
          <p:nvPr userDrawn="1"/>
        </p:nvSpPr>
        <p:spPr>
          <a:xfrm>
            <a:off x="839787" y="406881"/>
            <a:ext cx="10685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Nutzungsbedingungen</a:t>
            </a:r>
            <a:r>
              <a:rPr lang="en-US" dirty="0"/>
              <a:t> – </a:t>
            </a:r>
            <a:r>
              <a:rPr lang="en-US" dirty="0" err="1"/>
              <a:t>Digitale</a:t>
            </a:r>
            <a:r>
              <a:rPr lang="en-US" dirty="0"/>
              <a:t> </a:t>
            </a:r>
            <a:r>
              <a:rPr lang="en-US" dirty="0" err="1"/>
              <a:t>Lernwerkstatt</a:t>
            </a:r>
            <a:endParaRPr lang="de-DE" dirty="0"/>
          </a:p>
        </p:txBody>
      </p:sp>
      <p:sp>
        <p:nvSpPr>
          <p:cNvPr id="14" name="Footer Placeholder 4">
            <a:extLst>
              <a:ext uri="{FF2B5EF4-FFF2-40B4-BE49-F238E27FC236}">
                <a16:creationId xmlns:a16="http://schemas.microsoft.com/office/drawing/2014/main" id="{16FBDEC2-BA97-4900-ACC3-EADAF00A1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15" name="Slide Number Placeholder 5">
            <a:extLst>
              <a:ext uri="{FF2B5EF4-FFF2-40B4-BE49-F238E27FC236}">
                <a16:creationId xmlns:a16="http://schemas.microsoft.com/office/drawing/2014/main" id="{7569581B-9B99-430B-8155-5ACDC9DA9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Tree>
    <p:extLst>
      <p:ext uri="{BB962C8B-B14F-4D97-AF65-F5344CB8AC3E}">
        <p14:creationId xmlns:p14="http://schemas.microsoft.com/office/powerpoint/2010/main" val="1606294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zi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241A5-C16C-46A8-A878-87D1F9C6B4A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D3D8450E-0C47-4339-84E5-1C9F29078DA4}"/>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9" name="Title 1">
            <a:extLst>
              <a:ext uri="{FF2B5EF4-FFF2-40B4-BE49-F238E27FC236}">
                <a16:creationId xmlns:a16="http://schemas.microsoft.com/office/drawing/2014/main" id="{B0BC9851-DA10-44AA-8EBC-C5AE88AC3B94}"/>
              </a:ext>
            </a:extLst>
          </p:cNvPr>
          <p:cNvSpPr>
            <a:spLocks noGrp="1"/>
          </p:cNvSpPr>
          <p:nvPr>
            <p:ph type="title"/>
          </p:nvPr>
        </p:nvSpPr>
        <p:spPr>
          <a:xfrm>
            <a:off x="6308650" y="945807"/>
            <a:ext cx="5438660" cy="822112"/>
          </a:xfrm>
        </p:spPr>
        <p:txBody>
          <a:bodyPr/>
          <a:lstStyle>
            <a:lvl1pPr>
              <a:defRPr>
                <a:latin typeface="+mj-lt"/>
              </a:defRPr>
            </a:lvl1pPr>
          </a:lstStyle>
          <a:p>
            <a:r>
              <a:rPr lang="en-US" dirty="0"/>
              <a:t>Click to edit Master title style</a:t>
            </a:r>
            <a:endParaRPr lang="de-DE" dirty="0"/>
          </a:p>
        </p:txBody>
      </p:sp>
      <p:sp>
        <p:nvSpPr>
          <p:cNvPr id="10" name="Content Placeholder 2">
            <a:extLst>
              <a:ext uri="{FF2B5EF4-FFF2-40B4-BE49-F238E27FC236}">
                <a16:creationId xmlns:a16="http://schemas.microsoft.com/office/drawing/2014/main" id="{DB702296-4219-441A-996B-028BD434EDAD}"/>
              </a:ext>
            </a:extLst>
          </p:cNvPr>
          <p:cNvSpPr>
            <a:spLocks noGrp="1"/>
          </p:cNvSpPr>
          <p:nvPr>
            <p:ph idx="1"/>
          </p:nvPr>
        </p:nvSpPr>
        <p:spPr>
          <a:xfrm>
            <a:off x="6308650" y="2005012"/>
            <a:ext cx="5045149"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645161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7" name="TextBox 6">
            <a:extLst>
              <a:ext uri="{FF2B5EF4-FFF2-40B4-BE49-F238E27FC236}">
                <a16:creationId xmlns:a16="http://schemas.microsoft.com/office/drawing/2014/main" id="{34BFF6D8-1043-4AFC-ADD8-CBAED8BE49C9}"/>
              </a:ext>
            </a:extLst>
          </p:cNvPr>
          <p:cNvSpPr txBox="1"/>
          <p:nvPr userDrawn="1"/>
        </p:nvSpPr>
        <p:spPr>
          <a:xfrm>
            <a:off x="838200" y="638735"/>
            <a:ext cx="5723021" cy="769441"/>
          </a:xfrm>
          <a:prstGeom prst="rect">
            <a:avLst/>
          </a:prstGeom>
          <a:noFill/>
        </p:spPr>
        <p:txBody>
          <a:bodyPr wrap="square" rtlCol="0">
            <a:spAutoFit/>
          </a:bodyPr>
          <a:lstStyle/>
          <a:p>
            <a:r>
              <a:rPr lang="de-DE" sz="4400" dirty="0">
                <a:solidFill>
                  <a:schemeClr val="tx1"/>
                </a:solidFill>
                <a:latin typeface="+mj-lt"/>
              </a:rPr>
              <a:t>Wie sehen Sie das?</a:t>
            </a:r>
          </a:p>
        </p:txBody>
      </p:sp>
    </p:spTree>
    <p:extLst>
      <p:ext uri="{BB962C8B-B14F-4D97-AF65-F5344CB8AC3E}">
        <p14:creationId xmlns:p14="http://schemas.microsoft.com/office/powerpoint/2010/main" val="957036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chluss/Tre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b="-3704"/>
          <a:stretch/>
        </p:blipFill>
        <p:spPr>
          <a:xfrm rot="5400000">
            <a:off x="2441154" y="-2892848"/>
            <a:ext cx="6857999" cy="12643697"/>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22C8922A-D4E7-43B7-9254-67ECB555B61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10" name="Title 1">
            <a:extLst>
              <a:ext uri="{FF2B5EF4-FFF2-40B4-BE49-F238E27FC236}">
                <a16:creationId xmlns:a16="http://schemas.microsoft.com/office/drawing/2014/main" id="{49734978-A2E1-47A5-9C83-B3F899225534}"/>
              </a:ext>
            </a:extLst>
          </p:cNvPr>
          <p:cNvSpPr>
            <a:spLocks noGrp="1"/>
          </p:cNvSpPr>
          <p:nvPr>
            <p:ph type="ctrTitle"/>
          </p:nvPr>
        </p:nvSpPr>
        <p:spPr>
          <a:xfrm>
            <a:off x="992188" y="1291892"/>
            <a:ext cx="9144000" cy="2387600"/>
          </a:xfrm>
        </p:spPr>
        <p:txBody>
          <a:bodyPr anchor="b">
            <a:normAutofit/>
          </a:bodyPr>
          <a:lstStyle>
            <a:lvl1pPr algn="l">
              <a:defRPr sz="6600" b="1">
                <a:latin typeface="+mj-lt"/>
              </a:defRPr>
            </a:lvl1pPr>
          </a:lstStyle>
          <a:p>
            <a:endParaRPr lang="de-DE" dirty="0"/>
          </a:p>
        </p:txBody>
      </p:sp>
      <p:sp>
        <p:nvSpPr>
          <p:cNvPr id="11" name="Subtitle 2">
            <a:extLst>
              <a:ext uri="{FF2B5EF4-FFF2-40B4-BE49-F238E27FC236}">
                <a16:creationId xmlns:a16="http://schemas.microsoft.com/office/drawing/2014/main" id="{9CA79CD4-0B2F-4879-883B-8DE88B839B5D}"/>
              </a:ext>
            </a:extLst>
          </p:cNvPr>
          <p:cNvSpPr>
            <a:spLocks noGrp="1"/>
          </p:cNvSpPr>
          <p:nvPr>
            <p:ph type="subTitle" idx="1"/>
          </p:nvPr>
        </p:nvSpPr>
        <p:spPr>
          <a:xfrm>
            <a:off x="992188" y="36794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1538609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7BC482-758C-47EB-9B63-D0BC38B92CE5}"/>
              </a:ext>
            </a:extLst>
          </p:cNvPr>
          <p:cNvSpPr>
            <a:spLocks noGrp="1"/>
          </p:cNvSpPr>
          <p:nvPr>
            <p:ph type="title"/>
          </p:nvPr>
        </p:nvSpPr>
        <p:spPr>
          <a:xfrm>
            <a:off x="344730" y="946800"/>
            <a:ext cx="5438660" cy="822112"/>
          </a:xfrm>
        </p:spPr>
        <p:txBody>
          <a:bodyPr/>
          <a:lstStyle>
            <a:lvl1pPr>
              <a:defRPr>
                <a:latin typeface="+mj-lt"/>
              </a:defRPr>
            </a:lvl1pPr>
          </a:lstStyle>
          <a:p>
            <a:r>
              <a:rPr lang="en-US"/>
              <a:t>Click to edit Master title style</a:t>
            </a:r>
            <a:endParaRPr lang="de-DE" dirty="0"/>
          </a:p>
        </p:txBody>
      </p:sp>
      <p:sp>
        <p:nvSpPr>
          <p:cNvPr id="10" name="Content Placeholder 2">
            <a:extLst>
              <a:ext uri="{FF2B5EF4-FFF2-40B4-BE49-F238E27FC236}">
                <a16:creationId xmlns:a16="http://schemas.microsoft.com/office/drawing/2014/main" id="{49BEE963-ABDC-4EC6-AA6F-529E9D7D2EB1}"/>
              </a:ext>
            </a:extLst>
          </p:cNvPr>
          <p:cNvSpPr>
            <a:spLocks noGrp="1"/>
          </p:cNvSpPr>
          <p:nvPr>
            <p:ph idx="1"/>
          </p:nvPr>
        </p:nvSpPr>
        <p:spPr>
          <a:xfrm>
            <a:off x="344730" y="2005012"/>
            <a:ext cx="5043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860804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90AB4-CE11-446D-BFB0-957BCCC337CB}"/>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3" name="Footer Placeholder 2">
            <a:extLst>
              <a:ext uri="{FF2B5EF4-FFF2-40B4-BE49-F238E27FC236}">
                <a16:creationId xmlns:a16="http://schemas.microsoft.com/office/drawing/2014/main" id="{4CE392C2-7BC1-44B1-9B27-52EA25404956}"/>
              </a:ext>
            </a:extLst>
          </p:cNvPr>
          <p:cNvSpPr>
            <a:spLocks noGrp="1"/>
          </p:cNvSpPr>
          <p:nvPr>
            <p:ph type="ftr" sz="quarter" idx="10"/>
          </p:nvPr>
        </p:nvSpPr>
        <p:spPr/>
        <p:txBody>
          <a:bodyPr/>
          <a:lstStyle/>
          <a:p>
            <a:endParaRPr lang="de-DE" dirty="0"/>
          </a:p>
        </p:txBody>
      </p:sp>
      <p:sp>
        <p:nvSpPr>
          <p:cNvPr id="4" name="Slide Number Placeholder 3">
            <a:extLst>
              <a:ext uri="{FF2B5EF4-FFF2-40B4-BE49-F238E27FC236}">
                <a16:creationId xmlns:a16="http://schemas.microsoft.com/office/drawing/2014/main" id="{C619E3BD-1228-483E-BA5F-AAE26F210F4C}"/>
              </a:ext>
            </a:extLst>
          </p:cNvPr>
          <p:cNvSpPr>
            <a:spLocks noGrp="1"/>
          </p:cNvSpPr>
          <p:nvPr>
            <p:ph type="sldNum" sz="quarter" idx="11"/>
          </p:nvPr>
        </p:nvSpPr>
        <p:spPr/>
        <p:txBody>
          <a:bodyPr/>
          <a:lstStyle/>
          <a:p>
            <a:fld id="{F89DD9CB-275F-4CA2-9703-A265EA73BB11}" type="slidenum">
              <a:rPr lang="de-DE" smtClean="0"/>
              <a:pPr/>
              <a:t>‹#›</a:t>
            </a:fld>
            <a:endParaRPr lang="de-DE" dirty="0"/>
          </a:p>
        </p:txBody>
      </p:sp>
      <p:sp>
        <p:nvSpPr>
          <p:cNvPr id="8" name="Rectangle 7">
            <a:extLst>
              <a:ext uri="{FF2B5EF4-FFF2-40B4-BE49-F238E27FC236}">
                <a16:creationId xmlns:a16="http://schemas.microsoft.com/office/drawing/2014/main" id="{CCD5ADB2-417A-4030-A18C-5C94E476C4F0}"/>
              </a:ext>
            </a:extLst>
          </p:cNvPr>
          <p:cNvSpPr/>
          <p:nvPr userDrawn="1"/>
        </p:nvSpPr>
        <p:spPr>
          <a:xfrm>
            <a:off x="839787" y="1797667"/>
            <a:ext cx="11026147" cy="2862322"/>
          </a:xfrm>
          <a:prstGeom prst="rect">
            <a:avLst/>
          </a:prstGeom>
        </p:spPr>
        <p:txBody>
          <a:bodyPr wrap="square">
            <a:spAutoFit/>
          </a:bodyPr>
          <a:lstStyle/>
          <a:p>
            <a:pPr algn="just" fontAlgn="t"/>
            <a:r>
              <a:rPr lang="en-US" sz="1000" dirty="0"/>
              <a:t>D</a:t>
            </a:r>
            <a:r>
              <a:rPr lang="de-DE" sz="10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9" name="TextBox 8">
            <a:extLst>
              <a:ext uri="{FF2B5EF4-FFF2-40B4-BE49-F238E27FC236}">
                <a16:creationId xmlns:a16="http://schemas.microsoft.com/office/drawing/2014/main" id="{45923B89-4043-4B09-A767-FADA044ADB4A}"/>
              </a:ext>
            </a:extLst>
          </p:cNvPr>
          <p:cNvSpPr txBox="1"/>
          <p:nvPr userDrawn="1"/>
        </p:nvSpPr>
        <p:spPr>
          <a:xfrm>
            <a:off x="839788" y="668676"/>
            <a:ext cx="11026147" cy="769441"/>
          </a:xfrm>
          <a:prstGeom prst="rect">
            <a:avLst/>
          </a:prstGeom>
          <a:noFill/>
        </p:spPr>
        <p:txBody>
          <a:bodyPr wrap="square" rtlCol="0">
            <a:spAutoFit/>
          </a:bodyPr>
          <a:lstStyle/>
          <a:p>
            <a:r>
              <a:rPr lang="de-DE" sz="4400" b="0" dirty="0">
                <a:latin typeface="+mj-lt"/>
              </a:rPr>
              <a:t>Nutzungsbedingungen – Digitale Lernwerkstatt</a:t>
            </a:r>
          </a:p>
        </p:txBody>
      </p:sp>
    </p:spTree>
    <p:extLst>
      <p:ext uri="{BB962C8B-B14F-4D97-AF65-F5344CB8AC3E}">
        <p14:creationId xmlns:p14="http://schemas.microsoft.com/office/powerpoint/2010/main" val="18834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3827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36779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lamp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Content Placeholder 3">
            <a:extLst>
              <a:ext uri="{FF2B5EF4-FFF2-40B4-BE49-F238E27FC236}">
                <a16:creationId xmlns:a16="http://schemas.microsoft.com/office/drawing/2014/main" id="{C936FF59-91C5-4476-88BE-0937B3EBD97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7946720" y="533400"/>
            <a:ext cx="4899640" cy="5791200"/>
          </a:xfrm>
          <a:prstGeom prst="rect">
            <a:avLst/>
          </a:prstGeom>
        </p:spPr>
      </p:pic>
    </p:spTree>
    <p:extLst>
      <p:ext uri="{BB962C8B-B14F-4D97-AF65-F5344CB8AC3E}">
        <p14:creationId xmlns:p14="http://schemas.microsoft.com/office/powerpoint/2010/main" val="130281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mädch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1541907" y="1235829"/>
            <a:ext cx="10331116" cy="5958153"/>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a:xfrm>
            <a:off x="839788" y="407655"/>
            <a:ext cx="10515600" cy="1325563"/>
          </a:xfrm>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3430721-D2B7-4010-86A0-5E7186DE052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22204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rob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5107405" y="2187074"/>
            <a:ext cx="7006390" cy="4670926"/>
          </a:xfrm>
          <a:prstGeom prst="rect">
            <a:avLst/>
          </a:prstGeom>
        </p:spPr>
      </p:pic>
      <p:sp>
        <p:nvSpPr>
          <p:cNvPr id="8" name="Content Placeholder 2">
            <a:extLst>
              <a:ext uri="{FF2B5EF4-FFF2-40B4-BE49-F238E27FC236}">
                <a16:creationId xmlns:a16="http://schemas.microsoft.com/office/drawing/2014/main" id="{36B00A57-F87D-4563-8CDE-4290D0B2A0D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1440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des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190847" y="1"/>
            <a:ext cx="13673822" cy="7806036"/>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132188ED-3C6F-4F67-A105-8C03509F561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0761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07C3-555C-45A0-B869-F68D168E18A9}"/>
              </a:ext>
            </a:extLst>
          </p:cNvPr>
          <p:cNvSpPr>
            <a:spLocks noGrp="1"/>
          </p:cNvSpPr>
          <p:nvPr>
            <p:ph type="title"/>
          </p:nvPr>
        </p:nvSpPr>
        <p:spPr>
          <a:xfrm>
            <a:off x="839788" y="406881"/>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1342A2DA-926E-40FE-B89A-1DE5350EDBFC}"/>
              </a:ext>
            </a:extLst>
          </p:cNvPr>
          <p:cNvSpPr>
            <a:spLocks noGrp="1"/>
          </p:cNvSpPr>
          <p:nvPr>
            <p:ph type="body" idx="1"/>
          </p:nvPr>
        </p:nvSpPr>
        <p:spPr>
          <a:xfrm>
            <a:off x="838200" y="18233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FA364330-BABD-4D47-8B0E-3DCB2444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6" name="Slide Number Placeholder 5">
            <a:extLst>
              <a:ext uri="{FF2B5EF4-FFF2-40B4-BE49-F238E27FC236}">
                <a16:creationId xmlns:a16="http://schemas.microsoft.com/office/drawing/2014/main" id="{36D7C054-5C6D-418A-86B0-75D6F87E0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
        <p:nvSpPr>
          <p:cNvPr id="7" name="AMC_Footer">
            <a:extLst>
              <a:ext uri="{FF2B5EF4-FFF2-40B4-BE49-F238E27FC236}">
                <a16:creationId xmlns:a16="http://schemas.microsoft.com/office/drawing/2014/main" id="{443E2237-3185-4EF4-93C9-450F9506099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43444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65" r:id="rId4"/>
    <p:sldLayoutId id="2147483686" r:id="rId5"/>
    <p:sldLayoutId id="2147483684" r:id="rId6"/>
    <p:sldLayoutId id="2147483662" r:id="rId7"/>
    <p:sldLayoutId id="2147483654" r:id="rId8"/>
    <p:sldLayoutId id="2147483661" r:id="rId9"/>
    <p:sldLayoutId id="2147483652" r:id="rId10"/>
    <p:sldLayoutId id="2147483688" r:id="rId11"/>
    <p:sldLayoutId id="2147483663" r:id="rId12"/>
    <p:sldLayoutId id="2147483672" r:id="rId13"/>
    <p:sldLayoutId id="2147483680" r:id="rId14"/>
    <p:sldLayoutId id="2147483685" r:id="rId15"/>
    <p:sldLayoutId id="2147483655" r:id="rId16"/>
    <p:sldLayoutId id="2147483664" r:id="rId17"/>
    <p:sldLayoutId id="214748368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97" userDrawn="1">
          <p15:clr>
            <a:srgbClr val="F26B43"/>
          </p15:clr>
        </p15:guide>
        <p15:guide id="3" pos="529" userDrawn="1">
          <p15:clr>
            <a:srgbClr val="F26B43"/>
          </p15:clr>
        </p15:guide>
        <p15:guide id="4" pos="733" userDrawn="1">
          <p15:clr>
            <a:srgbClr val="F26B43"/>
          </p15:clr>
        </p15:guide>
        <p15:guide id="5" orient="horz" pos="5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07C3-555C-45A0-B869-F68D168E18A9}"/>
              </a:ext>
            </a:extLst>
          </p:cNvPr>
          <p:cNvSpPr>
            <a:spLocks noGrp="1"/>
          </p:cNvSpPr>
          <p:nvPr>
            <p:ph type="title"/>
          </p:nvPr>
        </p:nvSpPr>
        <p:spPr>
          <a:xfrm>
            <a:off x="839788" y="406881"/>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1342A2DA-926E-40FE-B89A-1DE5350EDBFC}"/>
              </a:ext>
            </a:extLst>
          </p:cNvPr>
          <p:cNvSpPr>
            <a:spLocks noGrp="1"/>
          </p:cNvSpPr>
          <p:nvPr>
            <p:ph type="body" idx="1"/>
          </p:nvPr>
        </p:nvSpPr>
        <p:spPr>
          <a:xfrm>
            <a:off x="838200" y="18233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FA364330-BABD-4D47-8B0E-3DCB2444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6" name="Slide Number Placeholder 5">
            <a:extLst>
              <a:ext uri="{FF2B5EF4-FFF2-40B4-BE49-F238E27FC236}">
                <a16:creationId xmlns:a16="http://schemas.microsoft.com/office/drawing/2014/main" id="{36D7C054-5C6D-418A-86B0-75D6F87E0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
        <p:nvSpPr>
          <p:cNvPr id="7" name="AMC_Footer">
            <a:extLst>
              <a:ext uri="{FF2B5EF4-FFF2-40B4-BE49-F238E27FC236}">
                <a16:creationId xmlns:a16="http://schemas.microsoft.com/office/drawing/2014/main" id="{443E2237-3185-4EF4-93C9-450F9506099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731231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97">
          <p15:clr>
            <a:srgbClr val="F26B43"/>
          </p15:clr>
        </p15:guide>
        <p15:guide id="3" pos="529">
          <p15:clr>
            <a:srgbClr val="F26B43"/>
          </p15:clr>
        </p15:guide>
        <p15:guide id="4" pos="733">
          <p15:clr>
            <a:srgbClr val="F26B43"/>
          </p15:clr>
        </p15:guide>
        <p15:guide id="5" orient="horz" pos="5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mailto:the.hacker.god@yahoo.com" TargetMode="External"/><Relationship Id="rId3" Type="http://schemas.openxmlformats.org/officeDocument/2006/relationships/image" Target="../media/image20.png"/><Relationship Id="rId7" Type="http://schemas.openxmlformats.org/officeDocument/2006/relationships/hyperlink" Target="mailto:h&#228;schenx44@web.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mailto:playboy51@gmail.com" TargetMode="External"/><Relationship Id="rId5" Type="http://schemas.openxmlformats.org/officeDocument/2006/relationships/hyperlink" Target="mailto:Crazygirl_04@gmx.ru" TargetMode="External"/><Relationship Id="rId10" Type="http://schemas.openxmlformats.org/officeDocument/2006/relationships/hyperlink" Target="mailto:tina_b_hauser@web.de" TargetMode="External"/><Relationship Id="rId4" Type="http://schemas.openxmlformats.org/officeDocument/2006/relationships/image" Target="../media/image21.png"/><Relationship Id="rId9" Type="http://schemas.openxmlformats.org/officeDocument/2006/relationships/hyperlink" Target="mailto:fackelmann.michael@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17C3-0BB7-4FD5-A030-8BDBDCE99E39}"/>
              </a:ext>
            </a:extLst>
          </p:cNvPr>
          <p:cNvSpPr>
            <a:spLocks noGrp="1"/>
          </p:cNvSpPr>
          <p:nvPr>
            <p:ph type="ctrTitle"/>
          </p:nvPr>
        </p:nvSpPr>
        <p:spPr/>
        <p:txBody>
          <a:bodyPr/>
          <a:lstStyle/>
          <a:p>
            <a:r>
              <a:rPr lang="de-DE"/>
              <a:t>Dein E-Mail-Postfach</a:t>
            </a:r>
          </a:p>
        </p:txBody>
      </p:sp>
      <p:sp>
        <p:nvSpPr>
          <p:cNvPr id="3" name="Subtitle 2">
            <a:extLst>
              <a:ext uri="{FF2B5EF4-FFF2-40B4-BE49-F238E27FC236}">
                <a16:creationId xmlns:a16="http://schemas.microsoft.com/office/drawing/2014/main" id="{D85011CB-BA09-4722-AF06-B9ADBC4C282F}"/>
              </a:ext>
            </a:extLst>
          </p:cNvPr>
          <p:cNvSpPr>
            <a:spLocks noGrp="1"/>
          </p:cNvSpPr>
          <p:nvPr>
            <p:ph type="subTitle" idx="1"/>
          </p:nvPr>
        </p:nvSpPr>
        <p:spPr>
          <a:xfrm>
            <a:off x="839788" y="3527092"/>
            <a:ext cx="9144000" cy="1655762"/>
          </a:xfrm>
        </p:spPr>
        <p:txBody>
          <a:bodyPr>
            <a:normAutofit fontScale="77500" lnSpcReduction="20000"/>
          </a:bodyPr>
          <a:lstStyle/>
          <a:p>
            <a:r>
              <a:rPr lang="de-DE"/>
              <a:t>Wie und wo lege ich eins an?</a:t>
            </a:r>
          </a:p>
          <a:p>
            <a:r>
              <a:rPr lang="de-DE"/>
              <a:t>Wie organisiere ich es?</a:t>
            </a:r>
          </a:p>
          <a:p>
            <a:r>
              <a:rPr lang="de-DE"/>
              <a:t>Wie sieht eine gute E-Mail-Adresse aus?</a:t>
            </a:r>
          </a:p>
        </p:txBody>
      </p:sp>
    </p:spTree>
    <p:extLst>
      <p:ext uri="{BB962C8B-B14F-4D97-AF65-F5344CB8AC3E}">
        <p14:creationId xmlns:p14="http://schemas.microsoft.com/office/powerpoint/2010/main" val="376238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867A64-0880-47D3-87D2-0485CBAFA8DF}"/>
              </a:ext>
            </a:extLst>
          </p:cNvPr>
          <p:cNvSpPr>
            <a:spLocks noGrp="1"/>
          </p:cNvSpPr>
          <p:nvPr>
            <p:ph type="title"/>
          </p:nvPr>
        </p:nvSpPr>
        <p:spPr/>
        <p:txBody>
          <a:bodyPr/>
          <a:lstStyle/>
          <a:p>
            <a:r>
              <a:rPr lang="de-DE" b="1">
                <a:solidFill>
                  <a:schemeClr val="accent4"/>
                </a:solidFill>
              </a:rPr>
              <a:t>Agenda</a:t>
            </a:r>
          </a:p>
        </p:txBody>
      </p:sp>
      <p:sp>
        <p:nvSpPr>
          <p:cNvPr id="10" name="Content Placeholder 9">
            <a:extLst>
              <a:ext uri="{FF2B5EF4-FFF2-40B4-BE49-F238E27FC236}">
                <a16:creationId xmlns:a16="http://schemas.microsoft.com/office/drawing/2014/main" id="{1E81D481-C460-4E9D-A70A-DC47F9EFC92F}"/>
              </a:ext>
            </a:extLst>
          </p:cNvPr>
          <p:cNvSpPr>
            <a:spLocks noGrp="1"/>
          </p:cNvSpPr>
          <p:nvPr>
            <p:ph idx="1"/>
          </p:nvPr>
        </p:nvSpPr>
        <p:spPr/>
        <p:txBody>
          <a:bodyPr/>
          <a:lstStyle/>
          <a:p>
            <a:r>
              <a:rPr lang="de-DE"/>
              <a:t>Dein E-Mail-Postfach anlegen</a:t>
            </a:r>
          </a:p>
          <a:p>
            <a:r>
              <a:rPr lang="de-DE"/>
              <a:t>Deine Mailadresse auswählen</a:t>
            </a:r>
          </a:p>
          <a:p>
            <a:r>
              <a:rPr lang="de-DE" b="1"/>
              <a:t>Dein Postfach organisieren</a:t>
            </a:r>
          </a:p>
        </p:txBody>
      </p:sp>
      <p:pic>
        <p:nvPicPr>
          <p:cNvPr id="11" name="Picture 10">
            <a:extLst>
              <a:ext uri="{FF2B5EF4-FFF2-40B4-BE49-F238E27FC236}">
                <a16:creationId xmlns:a16="http://schemas.microsoft.com/office/drawing/2014/main" id="{514E4C5C-C37A-4B1F-AA47-F31E288F01FE}"/>
              </a:ext>
            </a:extLst>
          </p:cNvPr>
          <p:cNvPicPr>
            <a:picLocks noChangeAspect="1"/>
          </p:cNvPicPr>
          <p:nvPr/>
        </p:nvPicPr>
        <p:blipFill>
          <a:blip r:embed="rId2"/>
          <a:stretch>
            <a:fillRect/>
          </a:stretch>
        </p:blipFill>
        <p:spPr>
          <a:xfrm>
            <a:off x="7305675" y="0"/>
            <a:ext cx="4886325" cy="6857094"/>
          </a:xfrm>
          <a:prstGeom prst="rect">
            <a:avLst/>
          </a:prstGeom>
        </p:spPr>
      </p:pic>
    </p:spTree>
    <p:extLst>
      <p:ext uri="{BB962C8B-B14F-4D97-AF65-F5344CB8AC3E}">
        <p14:creationId xmlns:p14="http://schemas.microsoft.com/office/powerpoint/2010/main" val="395951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AC65-091F-4825-B746-5CB8BB06AB76}"/>
              </a:ext>
            </a:extLst>
          </p:cNvPr>
          <p:cNvSpPr>
            <a:spLocks noGrp="1"/>
          </p:cNvSpPr>
          <p:nvPr>
            <p:ph type="title"/>
          </p:nvPr>
        </p:nvSpPr>
        <p:spPr/>
        <p:txBody>
          <a:bodyPr/>
          <a:lstStyle/>
          <a:p>
            <a:r>
              <a:rPr lang="de-DE" b="1"/>
              <a:t>Wie organisiere ich mein Postfach?</a:t>
            </a:r>
          </a:p>
        </p:txBody>
      </p:sp>
      <p:grpSp>
        <p:nvGrpSpPr>
          <p:cNvPr id="4" name="Group 3">
            <a:extLst>
              <a:ext uri="{FF2B5EF4-FFF2-40B4-BE49-F238E27FC236}">
                <a16:creationId xmlns:a16="http://schemas.microsoft.com/office/drawing/2014/main" id="{7BFA28DA-A4B5-404A-950B-3224468C66B7}"/>
              </a:ext>
            </a:extLst>
          </p:cNvPr>
          <p:cNvGrpSpPr/>
          <p:nvPr/>
        </p:nvGrpSpPr>
        <p:grpSpPr>
          <a:xfrm>
            <a:off x="8762579" y="1823300"/>
            <a:ext cx="2622696" cy="4046795"/>
            <a:chOff x="4864830" y="1217128"/>
            <a:chExt cx="2445370" cy="3218936"/>
          </a:xfrm>
        </p:grpSpPr>
        <p:sp>
          <p:nvSpPr>
            <p:cNvPr id="5" name="Rectangle 4">
              <a:extLst>
                <a:ext uri="{FF2B5EF4-FFF2-40B4-BE49-F238E27FC236}">
                  <a16:creationId xmlns:a16="http://schemas.microsoft.com/office/drawing/2014/main" id="{03B6E540-7874-4BE1-8FC5-B191015139EE}"/>
                </a:ext>
              </a:extLst>
            </p:cNvPr>
            <p:cNvSpPr/>
            <p:nvPr/>
          </p:nvSpPr>
          <p:spPr>
            <a:xfrm>
              <a:off x="4943475" y="1217128"/>
              <a:ext cx="2366725" cy="3218936"/>
            </a:xfrm>
            <a:prstGeom prst="rect">
              <a:avLst/>
            </a:prstGeom>
            <a:solidFill>
              <a:srgbClr val="3D4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7297998E-AA20-4992-B1F9-9F2D5D59965B}"/>
                </a:ext>
              </a:extLst>
            </p:cNvPr>
            <p:cNvSpPr/>
            <p:nvPr/>
          </p:nvSpPr>
          <p:spPr>
            <a:xfrm>
              <a:off x="5223330" y="1371036"/>
              <a:ext cx="1791833" cy="273976"/>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ea typeface="+mn-ea"/>
                  <a:cs typeface="+mn-cs"/>
                </a:rPr>
                <a:t>Verfassen</a:t>
              </a:r>
            </a:p>
          </p:txBody>
        </p:sp>
        <p:sp>
          <p:nvSpPr>
            <p:cNvPr id="7" name="Rectangle 6">
              <a:extLst>
                <a:ext uri="{FF2B5EF4-FFF2-40B4-BE49-F238E27FC236}">
                  <a16:creationId xmlns:a16="http://schemas.microsoft.com/office/drawing/2014/main" id="{180AA174-DD2B-44C8-A330-68043EE4670C}"/>
                </a:ext>
              </a:extLst>
            </p:cNvPr>
            <p:cNvSpPr/>
            <p:nvPr/>
          </p:nvSpPr>
          <p:spPr>
            <a:xfrm>
              <a:off x="5194765" y="1694889"/>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Posteingang</a:t>
              </a:r>
            </a:p>
          </p:txBody>
        </p:sp>
        <p:sp>
          <p:nvSpPr>
            <p:cNvPr id="8" name="Rectangle 7">
              <a:extLst>
                <a:ext uri="{FF2B5EF4-FFF2-40B4-BE49-F238E27FC236}">
                  <a16:creationId xmlns:a16="http://schemas.microsoft.com/office/drawing/2014/main" id="{9C6070AD-2FA0-4903-87A3-BB5A7C4AFE09}"/>
                </a:ext>
              </a:extLst>
            </p:cNvPr>
            <p:cNvSpPr/>
            <p:nvPr/>
          </p:nvSpPr>
          <p:spPr>
            <a:xfrm>
              <a:off x="5194765" y="1993288"/>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Entwurf</a:t>
              </a:r>
            </a:p>
          </p:txBody>
        </p:sp>
        <p:sp>
          <p:nvSpPr>
            <p:cNvPr id="9" name="Rectangle 8">
              <a:extLst>
                <a:ext uri="{FF2B5EF4-FFF2-40B4-BE49-F238E27FC236}">
                  <a16:creationId xmlns:a16="http://schemas.microsoft.com/office/drawing/2014/main" id="{3040950A-4194-4505-A534-6CAF95474B29}"/>
                </a:ext>
              </a:extLst>
            </p:cNvPr>
            <p:cNvSpPr/>
            <p:nvPr/>
          </p:nvSpPr>
          <p:spPr>
            <a:xfrm>
              <a:off x="5194765" y="2291687"/>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Gesendet</a:t>
              </a:r>
            </a:p>
          </p:txBody>
        </p:sp>
        <p:sp>
          <p:nvSpPr>
            <p:cNvPr id="10" name="Rectangle 9">
              <a:extLst>
                <a:ext uri="{FF2B5EF4-FFF2-40B4-BE49-F238E27FC236}">
                  <a16:creationId xmlns:a16="http://schemas.microsoft.com/office/drawing/2014/main" id="{8048029A-569F-4E1A-BE79-68E1FA20C70D}"/>
                </a:ext>
              </a:extLst>
            </p:cNvPr>
            <p:cNvSpPr/>
            <p:nvPr/>
          </p:nvSpPr>
          <p:spPr>
            <a:xfrm>
              <a:off x="5194765" y="2590086"/>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Spam</a:t>
              </a:r>
            </a:p>
          </p:txBody>
        </p:sp>
        <p:sp>
          <p:nvSpPr>
            <p:cNvPr id="11" name="Rectangle 10">
              <a:extLst>
                <a:ext uri="{FF2B5EF4-FFF2-40B4-BE49-F238E27FC236}">
                  <a16:creationId xmlns:a16="http://schemas.microsoft.com/office/drawing/2014/main" id="{89162F13-BED8-4FA0-B54A-82F86B34E072}"/>
                </a:ext>
              </a:extLst>
            </p:cNvPr>
            <p:cNvSpPr/>
            <p:nvPr/>
          </p:nvSpPr>
          <p:spPr>
            <a:xfrm>
              <a:off x="5194765" y="2888485"/>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Papierkorb</a:t>
              </a:r>
            </a:p>
          </p:txBody>
        </p:sp>
        <p:sp>
          <p:nvSpPr>
            <p:cNvPr id="12" name="Rectangle 11">
              <a:extLst>
                <a:ext uri="{FF2B5EF4-FFF2-40B4-BE49-F238E27FC236}">
                  <a16:creationId xmlns:a16="http://schemas.microsoft.com/office/drawing/2014/main" id="{0BF0AC72-079D-43A2-AE10-16C67E0AE05E}"/>
                </a:ext>
              </a:extLst>
            </p:cNvPr>
            <p:cNvSpPr/>
            <p:nvPr/>
          </p:nvSpPr>
          <p:spPr>
            <a:xfrm>
              <a:off x="5194765" y="3186884"/>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Ordner</a:t>
              </a:r>
            </a:p>
          </p:txBody>
        </p:sp>
        <p:sp>
          <p:nvSpPr>
            <p:cNvPr id="13" name="Rectangle 12">
              <a:extLst>
                <a:ext uri="{FF2B5EF4-FFF2-40B4-BE49-F238E27FC236}">
                  <a16:creationId xmlns:a16="http://schemas.microsoft.com/office/drawing/2014/main" id="{5AD31398-8E8D-46DB-A29C-0832019D3CBC}"/>
                </a:ext>
              </a:extLst>
            </p:cNvPr>
            <p:cNvSpPr/>
            <p:nvPr/>
          </p:nvSpPr>
          <p:spPr>
            <a:xfrm>
              <a:off x="5345243" y="3453578"/>
              <a:ext cx="1791833" cy="27397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Gelöschte Elemente</a:t>
              </a:r>
            </a:p>
          </p:txBody>
        </p:sp>
        <p:sp>
          <p:nvSpPr>
            <p:cNvPr id="14" name="Rectangle 13">
              <a:extLst>
                <a:ext uri="{FF2B5EF4-FFF2-40B4-BE49-F238E27FC236}">
                  <a16:creationId xmlns:a16="http://schemas.microsoft.com/office/drawing/2014/main" id="{2E9F4DA0-4E63-4AC2-9FD1-051CEDA086DF}"/>
                </a:ext>
              </a:extLst>
            </p:cNvPr>
            <p:cNvSpPr/>
            <p:nvPr/>
          </p:nvSpPr>
          <p:spPr>
            <a:xfrm>
              <a:off x="5345243" y="3681803"/>
              <a:ext cx="1964957" cy="38329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Gesendete Elemente</a:t>
              </a:r>
            </a:p>
          </p:txBody>
        </p:sp>
        <p:sp>
          <p:nvSpPr>
            <p:cNvPr id="15" name="Rectangle 14">
              <a:extLst>
                <a:ext uri="{FF2B5EF4-FFF2-40B4-BE49-F238E27FC236}">
                  <a16:creationId xmlns:a16="http://schemas.microsoft.com/office/drawing/2014/main" id="{4390E8FF-D5D4-48FF-BE69-482C7E6E0D83}"/>
                </a:ext>
              </a:extLst>
            </p:cNvPr>
            <p:cNvSpPr/>
            <p:nvPr/>
          </p:nvSpPr>
          <p:spPr>
            <a:xfrm>
              <a:off x="5345243" y="4019343"/>
              <a:ext cx="1964957" cy="38329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ea typeface="+mn-ea"/>
                  <a:cs typeface="+mn-cs"/>
                </a:rPr>
                <a:t>Junk-E-Mail</a:t>
              </a:r>
            </a:p>
          </p:txBody>
        </p:sp>
        <p:sp>
          <p:nvSpPr>
            <p:cNvPr id="16" name="Rectangle 15">
              <a:extLst>
                <a:ext uri="{FF2B5EF4-FFF2-40B4-BE49-F238E27FC236}">
                  <a16:creationId xmlns:a16="http://schemas.microsoft.com/office/drawing/2014/main" id="{8F6EA964-60EC-4E07-A595-441291DBC2DD}"/>
                </a:ext>
              </a:extLst>
            </p:cNvPr>
            <p:cNvSpPr/>
            <p:nvPr/>
          </p:nvSpPr>
          <p:spPr>
            <a:xfrm>
              <a:off x="5370863" y="3453578"/>
              <a:ext cx="1777536" cy="922191"/>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9CFA6D-12B2-450A-A9A8-4A97D529990C}"/>
                </a:ext>
              </a:extLst>
            </p:cNvPr>
            <p:cNvSpPr/>
            <p:nvPr/>
          </p:nvSpPr>
          <p:spPr>
            <a:xfrm rot="10800000">
              <a:off x="4864830" y="3100142"/>
              <a:ext cx="559059" cy="36933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ea typeface="+mn-ea"/>
                  <a:cs typeface="+mn-cs"/>
                </a:rPr>
                <a:t>^</a:t>
              </a:r>
            </a:p>
          </p:txBody>
        </p:sp>
        <p:sp>
          <p:nvSpPr>
            <p:cNvPr id="18" name="Rectangle 17">
              <a:extLst>
                <a:ext uri="{FF2B5EF4-FFF2-40B4-BE49-F238E27FC236}">
                  <a16:creationId xmlns:a16="http://schemas.microsoft.com/office/drawing/2014/main" id="{E66FE112-60D6-47BD-A940-A841F4B86C9C}"/>
                </a:ext>
              </a:extLst>
            </p:cNvPr>
            <p:cNvSpPr/>
            <p:nvPr/>
          </p:nvSpPr>
          <p:spPr>
            <a:xfrm rot="5400000">
              <a:off x="4848611" y="1639987"/>
              <a:ext cx="559059" cy="36933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ea typeface="+mn-ea"/>
                  <a:cs typeface="+mn-cs"/>
                </a:rPr>
                <a:t>^</a:t>
              </a:r>
            </a:p>
          </p:txBody>
        </p:sp>
      </p:grpSp>
      <p:pic>
        <p:nvPicPr>
          <p:cNvPr id="19" name="Picture 18">
            <a:extLst>
              <a:ext uri="{FF2B5EF4-FFF2-40B4-BE49-F238E27FC236}">
                <a16:creationId xmlns:a16="http://schemas.microsoft.com/office/drawing/2014/main" id="{821F756F-4F06-404E-8DCA-09BBEF966362}"/>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37000"/>
                    </a14:imgEffect>
                  </a14:imgLayer>
                </a14:imgProps>
              </a:ext>
              <a:ext uri="{28A0092B-C50C-407E-A947-70E740481C1C}">
                <a14:useLocalDpi xmlns:a14="http://schemas.microsoft.com/office/drawing/2010/main"/>
              </a:ext>
            </a:extLst>
          </a:blip>
          <a:stretch>
            <a:fillRect/>
          </a:stretch>
        </p:blipFill>
        <p:spPr>
          <a:xfrm>
            <a:off x="7450927" y="3482421"/>
            <a:ext cx="559059" cy="394399"/>
          </a:xfrm>
          <a:prstGeom prst="rect">
            <a:avLst/>
          </a:prstGeom>
        </p:spPr>
      </p:pic>
      <p:pic>
        <p:nvPicPr>
          <p:cNvPr id="20" name="Picture 19">
            <a:extLst>
              <a:ext uri="{FF2B5EF4-FFF2-40B4-BE49-F238E27FC236}">
                <a16:creationId xmlns:a16="http://schemas.microsoft.com/office/drawing/2014/main" id="{F987841A-3357-4E39-92A2-69E62ABE6DC8}"/>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37000"/>
                    </a14:imgEffect>
                  </a14:imgLayer>
                </a14:imgProps>
              </a:ext>
              <a:ext uri="{28A0092B-C50C-407E-A947-70E740481C1C}">
                <a14:useLocalDpi xmlns:a14="http://schemas.microsoft.com/office/drawing/2010/main"/>
              </a:ext>
            </a:extLst>
          </a:blip>
          <a:stretch>
            <a:fillRect/>
          </a:stretch>
        </p:blipFill>
        <p:spPr>
          <a:xfrm>
            <a:off x="5345244" y="3482421"/>
            <a:ext cx="559059" cy="394399"/>
          </a:xfrm>
          <a:prstGeom prst="rect">
            <a:avLst/>
          </a:prstGeom>
        </p:spPr>
      </p:pic>
      <p:pic>
        <p:nvPicPr>
          <p:cNvPr id="21" name="Picture 20">
            <a:extLst>
              <a:ext uri="{FF2B5EF4-FFF2-40B4-BE49-F238E27FC236}">
                <a16:creationId xmlns:a16="http://schemas.microsoft.com/office/drawing/2014/main" id="{03E881E7-B9FA-409E-B3AB-AE24E89CE5FC}"/>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37000"/>
                    </a14:imgEffect>
                  </a14:imgLayer>
                </a14:imgProps>
              </a:ext>
              <a:ext uri="{28A0092B-C50C-407E-A947-70E740481C1C}">
                <a14:useLocalDpi xmlns:a14="http://schemas.microsoft.com/office/drawing/2010/main"/>
              </a:ext>
            </a:extLst>
          </a:blip>
          <a:stretch>
            <a:fillRect/>
          </a:stretch>
        </p:blipFill>
        <p:spPr>
          <a:xfrm>
            <a:off x="3261504" y="3482421"/>
            <a:ext cx="559059" cy="394399"/>
          </a:xfrm>
          <a:prstGeom prst="rect">
            <a:avLst/>
          </a:prstGeom>
        </p:spPr>
      </p:pic>
      <p:pic>
        <p:nvPicPr>
          <p:cNvPr id="22" name="Picture 21">
            <a:extLst>
              <a:ext uri="{FF2B5EF4-FFF2-40B4-BE49-F238E27FC236}">
                <a16:creationId xmlns:a16="http://schemas.microsoft.com/office/drawing/2014/main" id="{E330E8AB-4193-4C47-BD6C-1861A2F81357}"/>
              </a:ext>
            </a:extLst>
          </p:cNvPr>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saturation sat="37000"/>
                    </a14:imgEffect>
                  </a14:imgLayer>
                </a14:imgProps>
              </a:ext>
              <a:ext uri="{28A0092B-C50C-407E-A947-70E740481C1C}">
                <a14:useLocalDpi xmlns:a14="http://schemas.microsoft.com/office/drawing/2010/main"/>
              </a:ext>
            </a:extLst>
          </a:blip>
          <a:stretch>
            <a:fillRect/>
          </a:stretch>
        </p:blipFill>
        <p:spPr>
          <a:xfrm>
            <a:off x="1141391" y="3482421"/>
            <a:ext cx="559059" cy="394399"/>
          </a:xfrm>
          <a:prstGeom prst="rect">
            <a:avLst/>
          </a:prstGeom>
        </p:spPr>
      </p:pic>
      <p:sp>
        <p:nvSpPr>
          <p:cNvPr id="23" name="Rectangle 22">
            <a:extLst>
              <a:ext uri="{FF2B5EF4-FFF2-40B4-BE49-F238E27FC236}">
                <a16:creationId xmlns:a16="http://schemas.microsoft.com/office/drawing/2014/main" id="{7765B97B-41DA-45D3-AF1A-4194360714FF}"/>
              </a:ext>
            </a:extLst>
          </p:cNvPr>
          <p:cNvSpPr/>
          <p:nvPr/>
        </p:nvSpPr>
        <p:spPr>
          <a:xfrm>
            <a:off x="1167980" y="2913676"/>
            <a:ext cx="726481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en-US" sz="2000" b="1" dirty="0" err="1">
                <a:solidFill>
                  <a:schemeClr val="tx1"/>
                </a:solidFill>
              </a:rPr>
              <a:t>Bei</a:t>
            </a:r>
            <a:r>
              <a:rPr lang="en-US" sz="2000" b="1" dirty="0">
                <a:solidFill>
                  <a:schemeClr val="tx1"/>
                </a:solidFill>
              </a:rPr>
              <a:t> den </a:t>
            </a:r>
            <a:r>
              <a:rPr lang="en-US" sz="2000" b="1" dirty="0" err="1">
                <a:solidFill>
                  <a:schemeClr val="tx1"/>
                </a:solidFill>
              </a:rPr>
              <a:t>meisten</a:t>
            </a:r>
            <a:r>
              <a:rPr lang="en-US" sz="2000" b="1" dirty="0">
                <a:solidFill>
                  <a:schemeClr val="tx1"/>
                </a:solidFill>
              </a:rPr>
              <a:t> </a:t>
            </a:r>
            <a:r>
              <a:rPr lang="en-US" sz="2000" b="1" dirty="0" err="1">
                <a:solidFill>
                  <a:schemeClr val="tx1"/>
                </a:solidFill>
              </a:rPr>
              <a:t>Anbietern</a:t>
            </a:r>
            <a:r>
              <a:rPr lang="en-US" sz="2000" b="1" dirty="0">
                <a:solidFill>
                  <a:schemeClr val="tx1"/>
                </a:solidFill>
              </a:rPr>
              <a:t> </a:t>
            </a:r>
            <a:r>
              <a:rPr lang="en-US" sz="2000" b="1" dirty="0" err="1">
                <a:solidFill>
                  <a:schemeClr val="tx1"/>
                </a:solidFill>
              </a:rPr>
              <a:t>kannst</a:t>
            </a:r>
            <a:r>
              <a:rPr lang="en-US" sz="2000" b="1" dirty="0">
                <a:solidFill>
                  <a:schemeClr val="tx1"/>
                </a:solidFill>
              </a:rPr>
              <a:t> du </a:t>
            </a:r>
            <a:r>
              <a:rPr lang="en-US" sz="2000" b="1" err="1">
                <a:solidFill>
                  <a:schemeClr val="tx1"/>
                </a:solidFill>
              </a:rPr>
              <a:t>Unterodner</a:t>
            </a:r>
            <a:r>
              <a:rPr lang="en-US" sz="2000" b="1">
                <a:solidFill>
                  <a:schemeClr val="tx1"/>
                </a:solidFill>
              </a:rPr>
              <a:t> anlegen:</a:t>
            </a:r>
            <a:endParaRPr lang="en-US" sz="2000" b="1" dirty="0"/>
          </a:p>
        </p:txBody>
      </p:sp>
      <p:sp>
        <p:nvSpPr>
          <p:cNvPr id="24" name="Rectangle 23">
            <a:extLst>
              <a:ext uri="{FF2B5EF4-FFF2-40B4-BE49-F238E27FC236}">
                <a16:creationId xmlns:a16="http://schemas.microsoft.com/office/drawing/2014/main" id="{C0C0EE08-0B40-4FDF-B52D-33A02EF22CE3}"/>
              </a:ext>
            </a:extLst>
          </p:cNvPr>
          <p:cNvSpPr/>
          <p:nvPr/>
        </p:nvSpPr>
        <p:spPr>
          <a:xfrm>
            <a:off x="520818" y="3923985"/>
            <a:ext cx="1801429" cy="3693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b="1" dirty="0" err="1">
                <a:solidFill>
                  <a:schemeClr val="bg1">
                    <a:lumMod val="50000"/>
                  </a:schemeClr>
                </a:solidFill>
              </a:rPr>
              <a:t>Freunde</a:t>
            </a:r>
            <a:endParaRPr lang="en-US" b="1" dirty="0">
              <a:solidFill>
                <a:schemeClr val="bg1">
                  <a:lumMod val="50000"/>
                </a:schemeClr>
              </a:solidFill>
            </a:endParaRPr>
          </a:p>
        </p:txBody>
      </p:sp>
      <p:sp>
        <p:nvSpPr>
          <p:cNvPr id="25" name="Rectangle 24">
            <a:extLst>
              <a:ext uri="{FF2B5EF4-FFF2-40B4-BE49-F238E27FC236}">
                <a16:creationId xmlns:a16="http://schemas.microsoft.com/office/drawing/2014/main" id="{1EEBDC28-D2C9-4470-AA1B-6A3DBF014AD1}"/>
              </a:ext>
            </a:extLst>
          </p:cNvPr>
          <p:cNvSpPr/>
          <p:nvPr/>
        </p:nvSpPr>
        <p:spPr>
          <a:xfrm>
            <a:off x="4720286" y="3923985"/>
            <a:ext cx="1801429" cy="3693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b="1" dirty="0" err="1">
                <a:solidFill>
                  <a:schemeClr val="bg1">
                    <a:lumMod val="50000"/>
                  </a:schemeClr>
                </a:solidFill>
              </a:rPr>
              <a:t>Schule</a:t>
            </a:r>
            <a:endParaRPr lang="en-US" b="1" dirty="0">
              <a:solidFill>
                <a:schemeClr val="bg1">
                  <a:lumMod val="50000"/>
                </a:schemeClr>
              </a:solidFill>
            </a:endParaRPr>
          </a:p>
        </p:txBody>
      </p:sp>
      <p:sp>
        <p:nvSpPr>
          <p:cNvPr id="26" name="Rectangle 25">
            <a:extLst>
              <a:ext uri="{FF2B5EF4-FFF2-40B4-BE49-F238E27FC236}">
                <a16:creationId xmlns:a16="http://schemas.microsoft.com/office/drawing/2014/main" id="{55337135-547A-4341-97EE-5DC6B1A31BEA}"/>
              </a:ext>
            </a:extLst>
          </p:cNvPr>
          <p:cNvSpPr/>
          <p:nvPr/>
        </p:nvSpPr>
        <p:spPr>
          <a:xfrm>
            <a:off x="2620552" y="3923985"/>
            <a:ext cx="1801429" cy="3693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b="1" dirty="0" err="1">
                <a:solidFill>
                  <a:schemeClr val="bg1">
                    <a:lumMod val="50000"/>
                  </a:schemeClr>
                </a:solidFill>
              </a:rPr>
              <a:t>Familie</a:t>
            </a:r>
            <a:endParaRPr lang="en-US" b="1" dirty="0">
              <a:solidFill>
                <a:schemeClr val="bg1">
                  <a:lumMod val="50000"/>
                </a:schemeClr>
              </a:solidFill>
            </a:endParaRPr>
          </a:p>
        </p:txBody>
      </p:sp>
      <p:sp>
        <p:nvSpPr>
          <p:cNvPr id="27" name="Rectangle 26">
            <a:extLst>
              <a:ext uri="{FF2B5EF4-FFF2-40B4-BE49-F238E27FC236}">
                <a16:creationId xmlns:a16="http://schemas.microsoft.com/office/drawing/2014/main" id="{A4AFFC78-A89B-4B2B-A656-8326DAC6B48A}"/>
              </a:ext>
            </a:extLst>
          </p:cNvPr>
          <p:cNvSpPr/>
          <p:nvPr/>
        </p:nvSpPr>
        <p:spPr>
          <a:xfrm>
            <a:off x="6820021" y="3923985"/>
            <a:ext cx="1801429" cy="3693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US" b="1" dirty="0" err="1">
                <a:solidFill>
                  <a:schemeClr val="bg1">
                    <a:lumMod val="50000"/>
                  </a:schemeClr>
                </a:solidFill>
              </a:rPr>
              <a:t>Bewerbungen</a:t>
            </a:r>
            <a:endParaRPr lang="en-US" b="1" dirty="0">
              <a:solidFill>
                <a:schemeClr val="bg1">
                  <a:lumMod val="50000"/>
                </a:schemeClr>
              </a:solidFill>
            </a:endParaRPr>
          </a:p>
        </p:txBody>
      </p:sp>
    </p:spTree>
    <p:extLst>
      <p:ext uri="{BB962C8B-B14F-4D97-AF65-F5344CB8AC3E}">
        <p14:creationId xmlns:p14="http://schemas.microsoft.com/office/powerpoint/2010/main" val="154739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A181-3B2B-463C-BB59-8BAA4013FAAE}"/>
              </a:ext>
            </a:extLst>
          </p:cNvPr>
          <p:cNvSpPr>
            <a:spLocks noGrp="1"/>
          </p:cNvSpPr>
          <p:nvPr>
            <p:ph type="title"/>
          </p:nvPr>
        </p:nvSpPr>
        <p:spPr/>
        <p:txBody>
          <a:bodyPr/>
          <a:lstStyle/>
          <a:p>
            <a:r>
              <a:rPr lang="de-DE" b="1">
                <a:solidFill>
                  <a:schemeClr val="accent4"/>
                </a:solidFill>
              </a:rPr>
              <a:t>Wie reagiere ich auf Spam-Mails?</a:t>
            </a:r>
          </a:p>
        </p:txBody>
      </p:sp>
      <p:sp>
        <p:nvSpPr>
          <p:cNvPr id="3" name="Content Placeholder 2">
            <a:extLst>
              <a:ext uri="{FF2B5EF4-FFF2-40B4-BE49-F238E27FC236}">
                <a16:creationId xmlns:a16="http://schemas.microsoft.com/office/drawing/2014/main" id="{D3F0DC9D-5BCA-4FD5-8ED6-10888ADC3C72}"/>
              </a:ext>
            </a:extLst>
          </p:cNvPr>
          <p:cNvSpPr>
            <a:spLocks noGrp="1"/>
          </p:cNvSpPr>
          <p:nvPr>
            <p:ph idx="1"/>
          </p:nvPr>
        </p:nvSpPr>
        <p:spPr/>
        <p:txBody>
          <a:bodyPr>
            <a:normAutofit fontScale="92500" lnSpcReduction="20000"/>
          </a:bodyPr>
          <a:lstStyle/>
          <a:p>
            <a:pPr marL="0" lvl="0" indent="0">
              <a:lnSpc>
                <a:spcPct val="100000"/>
              </a:lnSpc>
              <a:spcBef>
                <a:spcPts val="0"/>
              </a:spcBef>
              <a:spcAft>
                <a:spcPts val="600"/>
              </a:spcAft>
              <a:buNone/>
              <a:defRPr/>
            </a:pPr>
            <a:r>
              <a:rPr lang="de-DE" b="1"/>
              <a:t>Spam</a:t>
            </a:r>
          </a:p>
          <a:p>
            <a:pPr marL="342900" lvl="0" indent="-342900">
              <a:lnSpc>
                <a:spcPct val="100000"/>
              </a:lnSpc>
              <a:spcBef>
                <a:spcPts val="0"/>
              </a:spcBef>
              <a:defRPr/>
            </a:pPr>
            <a:r>
              <a:rPr lang="de-DE">
                <a:solidFill>
                  <a:srgbClr val="000000"/>
                </a:solidFill>
              </a:rPr>
              <a:t>Unverlangte Massen-E-Mail</a:t>
            </a:r>
          </a:p>
          <a:p>
            <a:pPr marL="342900" lvl="0" indent="-342900">
              <a:lnSpc>
                <a:spcPct val="100000"/>
              </a:lnSpc>
              <a:spcBef>
                <a:spcPts val="0"/>
              </a:spcBef>
              <a:defRPr/>
            </a:pPr>
            <a:r>
              <a:rPr lang="de-DE">
                <a:solidFill>
                  <a:srgbClr val="000000"/>
                </a:solidFill>
              </a:rPr>
              <a:t>Unverlangte kommerzielle E-Mail</a:t>
            </a:r>
          </a:p>
          <a:p>
            <a:pPr marL="342900" lvl="0" indent="-342900">
              <a:lnSpc>
                <a:spcPct val="100000"/>
              </a:lnSpc>
              <a:spcBef>
                <a:spcPts val="0"/>
              </a:spcBef>
              <a:defRPr/>
            </a:pPr>
            <a:r>
              <a:rPr lang="de-DE">
                <a:solidFill>
                  <a:srgbClr val="000000"/>
                </a:solidFill>
              </a:rPr>
              <a:t>„Phishing“ E-Mail</a:t>
            </a:r>
          </a:p>
          <a:p>
            <a:pPr marL="0" lvl="0" indent="0">
              <a:lnSpc>
                <a:spcPct val="100000"/>
              </a:lnSpc>
              <a:spcBef>
                <a:spcPts val="0"/>
              </a:spcBef>
              <a:buNone/>
              <a:defRPr/>
            </a:pPr>
            <a:endParaRPr lang="de-DE">
              <a:solidFill>
                <a:srgbClr val="000000"/>
              </a:solidFill>
            </a:endParaRPr>
          </a:p>
          <a:p>
            <a:pPr marL="0" lvl="0" indent="0">
              <a:lnSpc>
                <a:spcPct val="120000"/>
              </a:lnSpc>
              <a:spcBef>
                <a:spcPts val="0"/>
              </a:spcBef>
              <a:buNone/>
              <a:defRPr/>
            </a:pPr>
            <a:r>
              <a:rPr lang="de-DE" b="1"/>
              <a:t>Mit Vorsicht behandeln!</a:t>
            </a:r>
          </a:p>
          <a:p>
            <a:pPr marL="342900" lvl="0" indent="-342900">
              <a:lnSpc>
                <a:spcPct val="120000"/>
              </a:lnSpc>
              <a:spcBef>
                <a:spcPts val="0"/>
              </a:spcBef>
              <a:defRPr/>
            </a:pPr>
            <a:r>
              <a:rPr lang="de-DE">
                <a:solidFill>
                  <a:srgbClr val="000000"/>
                </a:solidFill>
              </a:rPr>
              <a:t>Richtig erkennen</a:t>
            </a:r>
          </a:p>
          <a:p>
            <a:pPr marL="342900" lvl="0" indent="-342900">
              <a:lnSpc>
                <a:spcPct val="100000"/>
              </a:lnSpc>
              <a:spcBef>
                <a:spcPts val="0"/>
              </a:spcBef>
              <a:defRPr/>
            </a:pPr>
            <a:r>
              <a:rPr lang="de-DE">
                <a:solidFill>
                  <a:srgbClr val="000000"/>
                </a:solidFill>
              </a:rPr>
              <a:t>Auf keinen Link klicken &amp; keinen Anhang herunterladen</a:t>
            </a:r>
          </a:p>
          <a:p>
            <a:pPr marL="342900" lvl="0" indent="-342900">
              <a:lnSpc>
                <a:spcPct val="100000"/>
              </a:lnSpc>
              <a:spcBef>
                <a:spcPts val="0"/>
              </a:spcBef>
              <a:defRPr/>
            </a:pPr>
            <a:r>
              <a:rPr lang="de-DE">
                <a:solidFill>
                  <a:srgbClr val="000000"/>
                </a:solidFill>
              </a:rPr>
              <a:t>Absender blockieren</a:t>
            </a:r>
          </a:p>
          <a:p>
            <a:pPr marL="342900" lvl="0" indent="-342900">
              <a:lnSpc>
                <a:spcPct val="100000"/>
              </a:lnSpc>
              <a:spcBef>
                <a:spcPts val="0"/>
              </a:spcBef>
              <a:defRPr/>
            </a:pPr>
            <a:r>
              <a:rPr lang="de-DE">
                <a:solidFill>
                  <a:srgbClr val="000000"/>
                </a:solidFill>
              </a:rPr>
              <a:t>In Spam/Junk-Ordner schieben</a:t>
            </a:r>
          </a:p>
          <a:p>
            <a:pPr marL="342900" lvl="0" indent="-342900">
              <a:lnSpc>
                <a:spcPct val="100000"/>
              </a:lnSpc>
              <a:spcBef>
                <a:spcPts val="0"/>
              </a:spcBef>
              <a:defRPr/>
            </a:pPr>
            <a:r>
              <a:rPr lang="de-DE">
                <a:solidFill>
                  <a:srgbClr val="000000"/>
                </a:solidFill>
              </a:rPr>
              <a:t>Regalmäßig Spam-Ordner entleeren</a:t>
            </a:r>
          </a:p>
          <a:p>
            <a:pPr marL="342900" lvl="0" indent="-342900">
              <a:lnSpc>
                <a:spcPct val="100000"/>
              </a:lnSpc>
              <a:spcBef>
                <a:spcPts val="0"/>
              </a:spcBef>
              <a:defRPr/>
            </a:pPr>
            <a:endParaRPr lang="de-DE" b="1">
              <a:solidFill>
                <a:srgbClr val="000000"/>
              </a:solidFill>
            </a:endParaRPr>
          </a:p>
          <a:p>
            <a:pPr marL="0" lvl="0" indent="0">
              <a:lnSpc>
                <a:spcPct val="100000"/>
              </a:lnSpc>
              <a:spcBef>
                <a:spcPts val="0"/>
              </a:spcBef>
              <a:buNone/>
              <a:defRPr/>
            </a:pPr>
            <a:r>
              <a:rPr lang="de-DE" b="1">
                <a:solidFill>
                  <a:schemeClr val="accent4"/>
                </a:solidFill>
              </a:rPr>
              <a:t>Du bist verantwortlich für Dein Postfach! Selbstorganisation und Sicherheit werden vom Arbeitgeber geschätzt!</a:t>
            </a:r>
          </a:p>
          <a:p>
            <a:endParaRPr lang="de-DE"/>
          </a:p>
        </p:txBody>
      </p:sp>
      <p:pic>
        <p:nvPicPr>
          <p:cNvPr id="4" name="Picture 3">
            <a:extLst>
              <a:ext uri="{FF2B5EF4-FFF2-40B4-BE49-F238E27FC236}">
                <a16:creationId xmlns:a16="http://schemas.microsoft.com/office/drawing/2014/main" id="{6450C672-5EC7-403D-93A5-889AA875CA7F}"/>
              </a:ext>
            </a:extLst>
          </p:cNvPr>
          <p:cNvPicPr>
            <a:picLocks noChangeAspect="1"/>
          </p:cNvPicPr>
          <p:nvPr/>
        </p:nvPicPr>
        <p:blipFill>
          <a:blip r:embed="rId3"/>
          <a:stretch>
            <a:fillRect/>
          </a:stretch>
        </p:blipFill>
        <p:spPr>
          <a:xfrm>
            <a:off x="8134349" y="1823300"/>
            <a:ext cx="2946649" cy="2250323"/>
          </a:xfrm>
          <a:prstGeom prst="rect">
            <a:avLst/>
          </a:prstGeom>
        </p:spPr>
      </p:pic>
    </p:spTree>
    <p:extLst>
      <p:ext uri="{BB962C8B-B14F-4D97-AF65-F5344CB8AC3E}">
        <p14:creationId xmlns:p14="http://schemas.microsoft.com/office/powerpoint/2010/main" val="273333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D0D0-90A8-42AC-9DEA-927E331C9D4B}"/>
              </a:ext>
            </a:extLst>
          </p:cNvPr>
          <p:cNvSpPr>
            <a:spLocks noGrp="1"/>
          </p:cNvSpPr>
          <p:nvPr>
            <p:ph type="title"/>
          </p:nvPr>
        </p:nvSpPr>
        <p:spPr/>
        <p:txBody>
          <a:bodyPr/>
          <a:lstStyle/>
          <a:p>
            <a:r>
              <a:rPr lang="de-DE" b="1" dirty="0"/>
              <a:t>Check Point</a:t>
            </a:r>
          </a:p>
        </p:txBody>
      </p:sp>
      <p:sp>
        <p:nvSpPr>
          <p:cNvPr id="3" name="Content Placeholder 2">
            <a:extLst>
              <a:ext uri="{FF2B5EF4-FFF2-40B4-BE49-F238E27FC236}">
                <a16:creationId xmlns:a16="http://schemas.microsoft.com/office/drawing/2014/main" id="{8427C6CF-74DD-4F1A-9D3F-540B3DC23A27}"/>
              </a:ext>
            </a:extLst>
          </p:cNvPr>
          <p:cNvSpPr>
            <a:spLocks noGrp="1"/>
          </p:cNvSpPr>
          <p:nvPr>
            <p:ph idx="1"/>
          </p:nvPr>
        </p:nvSpPr>
        <p:spPr/>
        <p:txBody>
          <a:bodyPr/>
          <a:lstStyle/>
          <a:p>
            <a:r>
              <a:rPr lang="de-DE"/>
              <a:t>E-Mail ist eines der </a:t>
            </a:r>
            <a:r>
              <a:rPr lang="de-DE" b="1"/>
              <a:t>meist gebrauchten </a:t>
            </a:r>
            <a:r>
              <a:rPr lang="de-DE"/>
              <a:t>Kommunikationsmittel</a:t>
            </a:r>
          </a:p>
          <a:p>
            <a:r>
              <a:rPr lang="de-DE"/>
              <a:t>Es gibt viele verschiedene </a:t>
            </a:r>
            <a:r>
              <a:rPr lang="de-DE" b="1"/>
              <a:t>Provider</a:t>
            </a:r>
            <a:r>
              <a:rPr lang="de-DE"/>
              <a:t>, bei denen man E-Mail-Postfächer anlegen kann</a:t>
            </a:r>
          </a:p>
          <a:p>
            <a:r>
              <a:rPr lang="de-DE" b="1"/>
              <a:t>Organisiere deine E-Mails sinnvoll und schütze dein E-Mail-Postfach vor Spam</a:t>
            </a:r>
          </a:p>
          <a:p>
            <a:endParaRPr lang="de-DE" sz="2000"/>
          </a:p>
          <a:p>
            <a:pPr marL="0" indent="0">
              <a:buNone/>
            </a:pPr>
            <a:endParaRPr lang="de-DE" sz="2000" dirty="0">
              <a:solidFill>
                <a:srgbClr val="000000"/>
              </a:solidFill>
              <a:cs typeface="Arial" pitchFamily="34" charset="0"/>
            </a:endParaRPr>
          </a:p>
          <a:p>
            <a:endParaRPr lang="de-DE" dirty="0"/>
          </a:p>
        </p:txBody>
      </p:sp>
    </p:spTree>
    <p:extLst>
      <p:ext uri="{BB962C8B-B14F-4D97-AF65-F5344CB8AC3E}">
        <p14:creationId xmlns:p14="http://schemas.microsoft.com/office/powerpoint/2010/main" val="326487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C1009-DF27-440C-9BB2-36EF05D42074}"/>
              </a:ext>
            </a:extLst>
          </p:cNvPr>
          <p:cNvSpPr txBox="1"/>
          <p:nvPr/>
        </p:nvSpPr>
        <p:spPr>
          <a:xfrm>
            <a:off x="731203" y="2659559"/>
            <a:ext cx="49282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a:ln>
                  <a:noFill/>
                </a:ln>
                <a:solidFill>
                  <a:srgbClr val="FFC000"/>
                </a:solidFill>
                <a:effectLst/>
                <a:uLnTx/>
                <a:uFillTx/>
                <a:latin typeface="Calibri Light" panose="020F0302020204030204"/>
                <a:ea typeface="+mn-ea"/>
                <a:cs typeface="+mn-cs"/>
              </a:rPr>
              <a:t>Habt ihr Fragen?</a:t>
            </a:r>
          </a:p>
        </p:txBody>
      </p:sp>
    </p:spTree>
    <p:extLst>
      <p:ext uri="{BB962C8B-B14F-4D97-AF65-F5344CB8AC3E}">
        <p14:creationId xmlns:p14="http://schemas.microsoft.com/office/powerpoint/2010/main" val="25097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AE7B7-E7D7-488E-BC88-DD160A7C6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9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D59A4-E2C1-4D27-8C0C-31E54292BFAA}"/>
              </a:ext>
            </a:extLst>
          </p:cNvPr>
          <p:cNvSpPr>
            <a:spLocks noGrp="1"/>
          </p:cNvSpPr>
          <p:nvPr>
            <p:ph idx="1"/>
          </p:nvPr>
        </p:nvSpPr>
        <p:spPr/>
        <p:txBody>
          <a:bodyPr/>
          <a:lstStyle/>
          <a:p>
            <a:r>
              <a:rPr lang="de-DE" sz="1600" dirty="0"/>
              <a:t>Vermittlung folgender Aspekte:</a:t>
            </a:r>
          </a:p>
          <a:p>
            <a:pPr marL="285750" indent="-285750">
              <a:buFont typeface="Wingdings" panose="05000000000000000000" pitchFamily="2" charset="2"/>
              <a:buChar char="§"/>
            </a:pPr>
            <a:r>
              <a:rPr lang="en-US" sz="1600"/>
              <a:t>Wissen, dass E-Mails ein sehr häufig verwendetes Kommunikationsmedium sind, sowohl im privaten Leben als auch in der Arbeit </a:t>
            </a:r>
          </a:p>
          <a:p>
            <a:pPr marL="285750" indent="-285750">
              <a:buFont typeface="Wingdings" panose="05000000000000000000" pitchFamily="2" charset="2"/>
              <a:buChar char="§"/>
            </a:pPr>
            <a:r>
              <a:rPr lang="en-US" sz="1600"/>
              <a:t>Lernen, wie man eine passende E-Mail-Adresse anlegt </a:t>
            </a:r>
          </a:p>
          <a:p>
            <a:pPr marL="285750" indent="-285750">
              <a:buFont typeface="Wingdings" panose="05000000000000000000" pitchFamily="2" charset="2"/>
              <a:buChar char="§"/>
            </a:pPr>
            <a:r>
              <a:rPr lang="en-US" sz="1600"/>
              <a:t>Wissen, wie man das Postfach organisieren kann</a:t>
            </a:r>
          </a:p>
          <a:p>
            <a:pPr marL="285750" indent="-285750">
              <a:buFont typeface="Wingdings" panose="05000000000000000000" pitchFamily="2" charset="2"/>
              <a:buChar char="§"/>
            </a:pPr>
            <a:r>
              <a:rPr lang="de-DE" sz="1600"/>
              <a:t>Erkennen von Spam-Mail und die richtige Reaktion </a:t>
            </a:r>
          </a:p>
          <a:p>
            <a:pPr marL="342900" indent="-342900">
              <a:buFont typeface="Arial" panose="020B0604020202020204" pitchFamily="34" charset="0"/>
              <a:buChar char="•"/>
            </a:pPr>
            <a:endParaRPr lang="de-DE" sz="2000" dirty="0"/>
          </a:p>
        </p:txBody>
      </p:sp>
      <p:sp>
        <p:nvSpPr>
          <p:cNvPr id="3" name="Content Placeholder 2">
            <a:extLst>
              <a:ext uri="{FF2B5EF4-FFF2-40B4-BE49-F238E27FC236}">
                <a16:creationId xmlns:a16="http://schemas.microsoft.com/office/drawing/2014/main" id="{C53EEF96-889E-4C45-BE68-A8AD1F9A83D6}"/>
              </a:ext>
            </a:extLst>
          </p:cNvPr>
          <p:cNvSpPr>
            <a:spLocks noGrp="1"/>
          </p:cNvSpPr>
          <p:nvPr>
            <p:ph idx="17"/>
          </p:nvPr>
        </p:nvSpPr>
        <p:spPr>
          <a:xfrm>
            <a:off x="838200" y="3703157"/>
            <a:ext cx="9625314" cy="2732368"/>
          </a:xfrm>
        </p:spPr>
        <p:txBody>
          <a:bodyPr/>
          <a:lstStyle/>
          <a:p>
            <a:r>
              <a:rPr lang="de-DE" dirty="0"/>
              <a:t>Voraussetzungen</a:t>
            </a:r>
            <a:r>
              <a:rPr lang="de-DE"/>
              <a:t>: keine</a:t>
            </a:r>
            <a:endParaRPr lang="de-DE" dirty="0"/>
          </a:p>
          <a:p>
            <a:r>
              <a:rPr lang="de-DE" dirty="0"/>
              <a:t>Empfohlen für:                                                                           Vorbereitung:</a:t>
            </a:r>
          </a:p>
        </p:txBody>
      </p:sp>
      <p:sp>
        <p:nvSpPr>
          <p:cNvPr id="5" name="Text Placeholder 4">
            <a:extLst>
              <a:ext uri="{FF2B5EF4-FFF2-40B4-BE49-F238E27FC236}">
                <a16:creationId xmlns:a16="http://schemas.microsoft.com/office/drawing/2014/main" id="{C7CF4C2B-D538-47B4-A204-28A29BEF3C72}"/>
              </a:ext>
            </a:extLst>
          </p:cNvPr>
          <p:cNvSpPr>
            <a:spLocks noGrp="1"/>
          </p:cNvSpPr>
          <p:nvPr>
            <p:ph type="body" sz="quarter" idx="16"/>
          </p:nvPr>
        </p:nvSpPr>
        <p:spPr/>
        <p:txBody>
          <a:bodyPr/>
          <a:lstStyle/>
          <a:p>
            <a:pPr marL="285750" indent="-285750">
              <a:lnSpc>
                <a:spcPct val="100000"/>
              </a:lnSpc>
            </a:pPr>
            <a:r>
              <a:rPr lang="de-DE" sz="1400" dirty="0">
                <a:solidFill>
                  <a:srgbClr val="000000"/>
                </a:solidFill>
              </a:rPr>
              <a:t>Gymnasium </a:t>
            </a:r>
          </a:p>
          <a:p>
            <a:pPr marL="285750" indent="-285750">
              <a:lnSpc>
                <a:spcPct val="100000"/>
              </a:lnSpc>
            </a:pPr>
            <a:r>
              <a:rPr lang="de-DE" sz="1400" dirty="0">
                <a:solidFill>
                  <a:srgbClr val="000000"/>
                </a:solidFill>
              </a:rPr>
              <a:t>Realschule</a:t>
            </a:r>
          </a:p>
          <a:p>
            <a:pPr marL="285750" indent="-285750">
              <a:lnSpc>
                <a:spcPct val="100000"/>
              </a:lnSpc>
            </a:pPr>
            <a:r>
              <a:rPr lang="de-DE" sz="1400" dirty="0">
                <a:solidFill>
                  <a:srgbClr val="000000"/>
                </a:solidFill>
              </a:rPr>
              <a:t>Hauptschule</a:t>
            </a:r>
          </a:p>
          <a:p>
            <a:pPr marL="285750" indent="-285750">
              <a:lnSpc>
                <a:spcPct val="100000"/>
              </a:lnSpc>
            </a:pPr>
            <a:r>
              <a:rPr lang="de-DE" sz="1400" dirty="0">
                <a:solidFill>
                  <a:srgbClr val="000000"/>
                </a:solidFill>
              </a:rPr>
              <a:t>Berufsschule</a:t>
            </a:r>
          </a:p>
          <a:p>
            <a:pPr marL="285750" indent="-285750">
              <a:lnSpc>
                <a:spcPct val="100000"/>
              </a:lnSpc>
            </a:pPr>
            <a:r>
              <a:rPr lang="de-DE" sz="1400" dirty="0">
                <a:solidFill>
                  <a:srgbClr val="000000"/>
                </a:solidFill>
              </a:rPr>
              <a:t>12-14 Jahre</a:t>
            </a:r>
          </a:p>
          <a:p>
            <a:pPr marL="285750" indent="-285750">
              <a:lnSpc>
                <a:spcPct val="100000"/>
              </a:lnSpc>
            </a:pPr>
            <a:r>
              <a:rPr lang="de-DE" sz="1400" dirty="0">
                <a:solidFill>
                  <a:srgbClr val="000000"/>
                </a:solidFill>
              </a:rPr>
              <a:t>14-16 Jahre</a:t>
            </a:r>
          </a:p>
          <a:p>
            <a:pPr marL="285750" indent="-285750">
              <a:lnSpc>
                <a:spcPct val="100000"/>
              </a:lnSpc>
            </a:pPr>
            <a:r>
              <a:rPr lang="de-DE" sz="1400" dirty="0">
                <a:solidFill>
                  <a:srgbClr val="000000"/>
                </a:solidFill>
              </a:rPr>
              <a:t>Ab 16 Jahren</a:t>
            </a:r>
          </a:p>
          <a:p>
            <a:endParaRPr lang="de-DE" dirty="0"/>
          </a:p>
        </p:txBody>
      </p:sp>
      <p:sp>
        <p:nvSpPr>
          <p:cNvPr id="8" name="Text Placeholder 7">
            <a:extLst>
              <a:ext uri="{FF2B5EF4-FFF2-40B4-BE49-F238E27FC236}">
                <a16:creationId xmlns:a16="http://schemas.microsoft.com/office/drawing/2014/main" id="{390E9722-9D19-41AC-B61E-15DABCC6B57E}"/>
              </a:ext>
            </a:extLst>
          </p:cNvPr>
          <p:cNvSpPr txBox="1">
            <a:spLocks noGrp="1"/>
          </p:cNvSpPr>
          <p:nvPr>
            <p:ph type="body" sz="quarter" idx="14"/>
          </p:nvPr>
        </p:nvSpPr>
        <p:spPr>
          <a:xfrm>
            <a:off x="8465978" y="4198511"/>
            <a:ext cx="2276842" cy="1896930"/>
          </a:xfrm>
          <a:prstGeom prst="rect">
            <a:avLst/>
          </a:prstGeom>
          <a:noFill/>
        </p:spPr>
        <p:txBody>
          <a:bodyPr wrap="none" rtlCol="0">
            <a:spAutoFit/>
          </a:bodyPr>
          <a:lstStyle/>
          <a:p>
            <a:pPr marL="285750" indent="-285750">
              <a:buFont typeface="Wingdings" panose="05000000000000000000" pitchFamily="2" charset="2"/>
              <a:buChar char="ü"/>
            </a:pPr>
            <a:r>
              <a:rPr lang="de-DE" sz="1400" dirty="0">
                <a:solidFill>
                  <a:srgbClr val="000000"/>
                </a:solidFill>
              </a:rPr>
              <a:t>Beamer und Leinwand</a:t>
            </a:r>
          </a:p>
          <a:p>
            <a:pPr marL="285750" indent="-285750">
              <a:buFont typeface="Wingdings" panose="05000000000000000000" pitchFamily="2" charset="2"/>
              <a:buChar char="ü"/>
            </a:pPr>
            <a:r>
              <a:rPr lang="de-DE" sz="1400" dirty="0">
                <a:solidFill>
                  <a:srgbClr val="000000"/>
                </a:solidFill>
              </a:rPr>
              <a:t>Computerraum</a:t>
            </a:r>
          </a:p>
          <a:p>
            <a:pPr marL="285750" indent="-285750">
              <a:buFont typeface="Wingdings" panose="05000000000000000000" pitchFamily="2" charset="2"/>
              <a:buChar char="ü"/>
            </a:pPr>
            <a:r>
              <a:rPr lang="de-DE" sz="1400" dirty="0">
                <a:solidFill>
                  <a:srgbClr val="000000"/>
                </a:solidFill>
              </a:rPr>
              <a:t>Ausdruck Übungsblätter </a:t>
            </a:r>
          </a:p>
          <a:p>
            <a:pPr marL="285750" indent="-285750">
              <a:buFont typeface="Wingdings" panose="05000000000000000000" pitchFamily="2" charset="2"/>
              <a:buChar char="ü"/>
            </a:pPr>
            <a:r>
              <a:rPr lang="de-DE" sz="1400" dirty="0">
                <a:solidFill>
                  <a:srgbClr val="000000"/>
                </a:solidFill>
              </a:rPr>
              <a:t>Schreibutensilien</a:t>
            </a:r>
          </a:p>
          <a:p>
            <a:pPr marL="285750" indent="-285750">
              <a:buFont typeface="Wingdings" panose="05000000000000000000" pitchFamily="2" charset="2"/>
              <a:buChar char="ü"/>
            </a:pPr>
            <a:r>
              <a:rPr lang="de-DE" sz="1400">
                <a:solidFill>
                  <a:srgbClr val="000000"/>
                </a:solidFill>
              </a:rPr>
              <a:t>Flipchart/</a:t>
            </a:r>
            <a:r>
              <a:rPr lang="de-DE" sz="1400" dirty="0">
                <a:solidFill>
                  <a:srgbClr val="000000"/>
                </a:solidFill>
              </a:rPr>
              <a:t>Tafel</a:t>
            </a:r>
          </a:p>
          <a:p>
            <a:pPr marL="285750" indent="-285750">
              <a:buFont typeface="Wingdings" panose="05000000000000000000" pitchFamily="2" charset="2"/>
              <a:buChar char="ü"/>
            </a:pPr>
            <a:r>
              <a:rPr lang="de-DE" sz="1400" dirty="0">
                <a:solidFill>
                  <a:srgbClr val="000000"/>
                </a:solidFill>
              </a:rPr>
              <a:t>Plakate  </a:t>
            </a:r>
            <a:endParaRPr lang="de-DE" sz="1600" dirty="0">
              <a:solidFill>
                <a:srgbClr val="000000"/>
              </a:solidFill>
            </a:endParaRPr>
          </a:p>
        </p:txBody>
      </p:sp>
    </p:spTree>
    <p:extLst>
      <p:ext uri="{BB962C8B-B14F-4D97-AF65-F5344CB8AC3E}">
        <p14:creationId xmlns:p14="http://schemas.microsoft.com/office/powerpoint/2010/main" val="415983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867A64-0880-47D3-87D2-0485CBAFA8DF}"/>
              </a:ext>
            </a:extLst>
          </p:cNvPr>
          <p:cNvSpPr>
            <a:spLocks noGrp="1"/>
          </p:cNvSpPr>
          <p:nvPr>
            <p:ph type="title"/>
          </p:nvPr>
        </p:nvSpPr>
        <p:spPr/>
        <p:txBody>
          <a:bodyPr/>
          <a:lstStyle/>
          <a:p>
            <a:r>
              <a:rPr lang="de-DE" b="1">
                <a:solidFill>
                  <a:schemeClr val="accent4"/>
                </a:solidFill>
              </a:rPr>
              <a:t>Agenda</a:t>
            </a:r>
          </a:p>
        </p:txBody>
      </p:sp>
      <p:sp>
        <p:nvSpPr>
          <p:cNvPr id="10" name="Content Placeholder 9">
            <a:extLst>
              <a:ext uri="{FF2B5EF4-FFF2-40B4-BE49-F238E27FC236}">
                <a16:creationId xmlns:a16="http://schemas.microsoft.com/office/drawing/2014/main" id="{1E81D481-C460-4E9D-A70A-DC47F9EFC92F}"/>
              </a:ext>
            </a:extLst>
          </p:cNvPr>
          <p:cNvSpPr>
            <a:spLocks noGrp="1"/>
          </p:cNvSpPr>
          <p:nvPr>
            <p:ph idx="1"/>
          </p:nvPr>
        </p:nvSpPr>
        <p:spPr/>
        <p:txBody>
          <a:bodyPr/>
          <a:lstStyle/>
          <a:p>
            <a:r>
              <a:rPr lang="de-DE" b="1"/>
              <a:t>Dein E-Mail-Postfach anlegen</a:t>
            </a:r>
          </a:p>
          <a:p>
            <a:r>
              <a:rPr lang="de-DE"/>
              <a:t>Deine Mailadresse auswählen</a:t>
            </a:r>
          </a:p>
          <a:p>
            <a:r>
              <a:rPr lang="de-DE"/>
              <a:t>Dein Postfach organisieren</a:t>
            </a:r>
          </a:p>
        </p:txBody>
      </p:sp>
      <p:pic>
        <p:nvPicPr>
          <p:cNvPr id="11" name="Picture 10">
            <a:extLst>
              <a:ext uri="{FF2B5EF4-FFF2-40B4-BE49-F238E27FC236}">
                <a16:creationId xmlns:a16="http://schemas.microsoft.com/office/drawing/2014/main" id="{514E4C5C-C37A-4B1F-AA47-F31E288F01FE}"/>
              </a:ext>
            </a:extLst>
          </p:cNvPr>
          <p:cNvPicPr>
            <a:picLocks noChangeAspect="1"/>
          </p:cNvPicPr>
          <p:nvPr/>
        </p:nvPicPr>
        <p:blipFill>
          <a:blip r:embed="rId2"/>
          <a:stretch>
            <a:fillRect/>
          </a:stretch>
        </p:blipFill>
        <p:spPr>
          <a:xfrm>
            <a:off x="7305675" y="0"/>
            <a:ext cx="4886325" cy="6857094"/>
          </a:xfrm>
          <a:prstGeom prst="rect">
            <a:avLst/>
          </a:prstGeom>
        </p:spPr>
      </p:pic>
    </p:spTree>
    <p:extLst>
      <p:ext uri="{BB962C8B-B14F-4D97-AF65-F5344CB8AC3E}">
        <p14:creationId xmlns:p14="http://schemas.microsoft.com/office/powerpoint/2010/main" val="254610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32D9-7F8C-44B1-BB17-FCE816DA860F}"/>
              </a:ext>
            </a:extLst>
          </p:cNvPr>
          <p:cNvSpPr>
            <a:spLocks noGrp="1"/>
          </p:cNvSpPr>
          <p:nvPr>
            <p:ph type="title"/>
          </p:nvPr>
        </p:nvSpPr>
        <p:spPr/>
        <p:txBody>
          <a:bodyPr/>
          <a:lstStyle/>
          <a:p>
            <a:r>
              <a:rPr lang="de-DE" b="1">
                <a:solidFill>
                  <a:schemeClr val="accent4"/>
                </a:solidFill>
              </a:rPr>
              <a:t>Ein Postfach – wofür?</a:t>
            </a:r>
          </a:p>
        </p:txBody>
      </p:sp>
      <p:sp>
        <p:nvSpPr>
          <p:cNvPr id="4" name="Rectangle 3">
            <a:extLst>
              <a:ext uri="{FF2B5EF4-FFF2-40B4-BE49-F238E27FC236}">
                <a16:creationId xmlns:a16="http://schemas.microsoft.com/office/drawing/2014/main" id="{B7D23C50-4C1E-432A-8D6C-2F098B1E5F12}"/>
              </a:ext>
            </a:extLst>
          </p:cNvPr>
          <p:cNvSpPr/>
          <p:nvPr/>
        </p:nvSpPr>
        <p:spPr>
          <a:xfrm>
            <a:off x="2400300" y="2089423"/>
            <a:ext cx="2877393"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DE" sz="2000" b="1">
                <a:solidFill>
                  <a:schemeClr val="tx1"/>
                </a:solidFill>
              </a:rPr>
              <a:t>Postfach für regelmäßige Nutzung</a:t>
            </a:r>
            <a:endParaRPr lang="de-DE" sz="2000" b="1"/>
          </a:p>
        </p:txBody>
      </p:sp>
      <p:sp>
        <p:nvSpPr>
          <p:cNvPr id="5" name="Rectangle 4">
            <a:extLst>
              <a:ext uri="{FF2B5EF4-FFF2-40B4-BE49-F238E27FC236}">
                <a16:creationId xmlns:a16="http://schemas.microsoft.com/office/drawing/2014/main" id="{9976A971-55B7-48B2-9F38-550FCEE8C2D3}"/>
              </a:ext>
            </a:extLst>
          </p:cNvPr>
          <p:cNvSpPr/>
          <p:nvPr/>
        </p:nvSpPr>
        <p:spPr>
          <a:xfrm>
            <a:off x="7116830" y="2089425"/>
            <a:ext cx="204386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de-DE" sz="2000" b="1">
                <a:solidFill>
                  <a:schemeClr val="tx1"/>
                </a:solidFill>
              </a:rPr>
              <a:t>Postfach als Müllschlucker</a:t>
            </a:r>
            <a:endParaRPr lang="de-DE" sz="2000" b="1"/>
          </a:p>
        </p:txBody>
      </p:sp>
      <p:sp>
        <p:nvSpPr>
          <p:cNvPr id="6" name="TextBox 5">
            <a:extLst>
              <a:ext uri="{FF2B5EF4-FFF2-40B4-BE49-F238E27FC236}">
                <a16:creationId xmlns:a16="http://schemas.microsoft.com/office/drawing/2014/main" id="{2F3F65F7-A0FE-4198-903E-356682F607D1}"/>
              </a:ext>
            </a:extLst>
          </p:cNvPr>
          <p:cNvSpPr txBox="1"/>
          <p:nvPr/>
        </p:nvSpPr>
        <p:spPr>
          <a:xfrm>
            <a:off x="2175527" y="2884713"/>
            <a:ext cx="3471406" cy="1477328"/>
          </a:xfrm>
          <a:prstGeom prst="rect">
            <a:avLst/>
          </a:prstGeom>
          <a:noFill/>
        </p:spPr>
        <p:txBody>
          <a:bodyPr wrap="square" rtlCol="0">
            <a:spAutoFit/>
          </a:bodyPr>
          <a:lstStyle/>
          <a:p>
            <a:pPr marL="285750" indent="-285750">
              <a:buSzPct val="100000"/>
              <a:buFont typeface="Arial" panose="020B0604020202020204" pitchFamily="34" charset="0"/>
              <a:buChar char="•"/>
            </a:pPr>
            <a:r>
              <a:rPr lang="de-DE" dirty="0"/>
              <a:t>Langfristige, regelmäßige Nutzung</a:t>
            </a:r>
          </a:p>
          <a:p>
            <a:pPr marL="285750" indent="-285750">
              <a:buSzPct val="100000"/>
              <a:buFont typeface="Arial" panose="020B0604020202020204" pitchFamily="34" charset="0"/>
              <a:buChar char="•"/>
            </a:pPr>
            <a:r>
              <a:rPr lang="de-DE" dirty="0"/>
              <a:t>Mails mit Freunden, Familie, in der Schule und in Zukunft für Bewerbungen</a:t>
            </a:r>
          </a:p>
        </p:txBody>
      </p:sp>
      <p:sp>
        <p:nvSpPr>
          <p:cNvPr id="7" name="TextBox 6">
            <a:extLst>
              <a:ext uri="{FF2B5EF4-FFF2-40B4-BE49-F238E27FC236}">
                <a16:creationId xmlns:a16="http://schemas.microsoft.com/office/drawing/2014/main" id="{C353613E-FA56-4D9C-86D9-22F02A2F8CD2}"/>
              </a:ext>
            </a:extLst>
          </p:cNvPr>
          <p:cNvSpPr txBox="1"/>
          <p:nvPr/>
        </p:nvSpPr>
        <p:spPr>
          <a:xfrm>
            <a:off x="6613963" y="2884713"/>
            <a:ext cx="3471406" cy="1477328"/>
          </a:xfrm>
          <a:prstGeom prst="rect">
            <a:avLst/>
          </a:prstGeom>
          <a:noFill/>
        </p:spPr>
        <p:txBody>
          <a:bodyPr wrap="square" rtlCol="0">
            <a:spAutoFit/>
          </a:bodyPr>
          <a:lstStyle/>
          <a:p>
            <a:pPr marL="285750" indent="-285750">
              <a:buSzPct val="100000"/>
              <a:buFont typeface="Arial" panose="020B0604020202020204" pitchFamily="34" charset="0"/>
              <a:buChar char="•"/>
            </a:pPr>
            <a:r>
              <a:rPr lang="de-DE" dirty="0"/>
              <a:t>Kurzfristige, unregelmäßige Nutzung</a:t>
            </a:r>
          </a:p>
          <a:p>
            <a:pPr marL="285750" indent="-285750">
              <a:buSzPct val="100000"/>
              <a:buFont typeface="Arial" panose="020B0604020202020204" pitchFamily="34" charset="0"/>
              <a:buChar char="•"/>
            </a:pPr>
            <a:r>
              <a:rPr lang="de-DE" dirty="0"/>
              <a:t>Anmelden bei Internetdiensten, für Newsletter und Zwecke, bei denen mit Spam zu rechnen ist</a:t>
            </a:r>
          </a:p>
        </p:txBody>
      </p:sp>
      <p:sp>
        <p:nvSpPr>
          <p:cNvPr id="8" name="Rectangle 7">
            <a:extLst>
              <a:ext uri="{FF2B5EF4-FFF2-40B4-BE49-F238E27FC236}">
                <a16:creationId xmlns:a16="http://schemas.microsoft.com/office/drawing/2014/main" id="{9F1AEA45-DB21-4333-A84B-E9C14C23F66E}"/>
              </a:ext>
            </a:extLst>
          </p:cNvPr>
          <p:cNvSpPr/>
          <p:nvPr/>
        </p:nvSpPr>
        <p:spPr>
          <a:xfrm>
            <a:off x="5768491" y="1273632"/>
            <a:ext cx="557836" cy="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24">
            <a:extLst>
              <a:ext uri="{FF2B5EF4-FFF2-40B4-BE49-F238E27FC236}">
                <a16:creationId xmlns:a16="http://schemas.microsoft.com/office/drawing/2014/main" id="{A9FE6850-5F09-4FD7-B65C-402B3E263511}"/>
              </a:ext>
            </a:extLst>
          </p:cNvPr>
          <p:cNvCxnSpPr>
            <a:stCxn id="8" idx="2"/>
            <a:endCxn id="4" idx="0"/>
          </p:cNvCxnSpPr>
          <p:nvPr/>
        </p:nvCxnSpPr>
        <p:spPr>
          <a:xfrm rot="5400000">
            <a:off x="4745108" y="787121"/>
            <a:ext cx="396191" cy="220841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7119C656-EF5B-4032-B6C8-2D4F78BED183}"/>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2470310" y="5058600"/>
            <a:ext cx="2737371" cy="1049787"/>
          </a:xfrm>
          <a:prstGeom prst="rect">
            <a:avLst/>
          </a:prstGeom>
        </p:spPr>
      </p:pic>
      <p:pic>
        <p:nvPicPr>
          <p:cNvPr id="11" name="Picture 10">
            <a:extLst>
              <a:ext uri="{FF2B5EF4-FFF2-40B4-BE49-F238E27FC236}">
                <a16:creationId xmlns:a16="http://schemas.microsoft.com/office/drawing/2014/main" id="{EE2F67F4-E735-41F2-A64D-FBB9C5808A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8100" y="4654673"/>
            <a:ext cx="1215773" cy="1559308"/>
          </a:xfrm>
          <a:prstGeom prst="rect">
            <a:avLst/>
          </a:prstGeom>
        </p:spPr>
      </p:pic>
      <p:cxnSp>
        <p:nvCxnSpPr>
          <p:cNvPr id="12" name="Elbow Connector 22">
            <a:extLst>
              <a:ext uri="{FF2B5EF4-FFF2-40B4-BE49-F238E27FC236}">
                <a16:creationId xmlns:a16="http://schemas.microsoft.com/office/drawing/2014/main" id="{D1DBFA8E-B8E4-47CE-886E-240742B1EB19}"/>
              </a:ext>
            </a:extLst>
          </p:cNvPr>
          <p:cNvCxnSpPr/>
          <p:nvPr/>
        </p:nvCxnSpPr>
        <p:spPr>
          <a:xfrm rot="16200000" flipH="1">
            <a:off x="6894990" y="845651"/>
            <a:ext cx="396193" cy="2091354"/>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470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A47A49-10D0-44DD-AEC6-7413804FC7D8}"/>
              </a:ext>
            </a:extLst>
          </p:cNvPr>
          <p:cNvSpPr>
            <a:spLocks noGrp="1"/>
          </p:cNvSpPr>
          <p:nvPr>
            <p:ph type="title"/>
          </p:nvPr>
        </p:nvSpPr>
        <p:spPr/>
        <p:txBody>
          <a:bodyPr/>
          <a:lstStyle/>
          <a:p>
            <a:r>
              <a:rPr lang="de-DE" b="1"/>
              <a:t>Wo lege ich das Postfach an?</a:t>
            </a:r>
          </a:p>
        </p:txBody>
      </p:sp>
      <p:sp>
        <p:nvSpPr>
          <p:cNvPr id="5" name="Content Placeholder 4">
            <a:extLst>
              <a:ext uri="{FF2B5EF4-FFF2-40B4-BE49-F238E27FC236}">
                <a16:creationId xmlns:a16="http://schemas.microsoft.com/office/drawing/2014/main" id="{BF14C5F2-A2DD-4DA0-A490-DE80FEEEA91A}"/>
              </a:ext>
            </a:extLst>
          </p:cNvPr>
          <p:cNvSpPr>
            <a:spLocks noGrp="1"/>
          </p:cNvSpPr>
          <p:nvPr>
            <p:ph idx="1"/>
          </p:nvPr>
        </p:nvSpPr>
        <p:spPr/>
        <p:txBody>
          <a:bodyPr/>
          <a:lstStyle/>
          <a:p>
            <a:pPr marL="0" indent="0">
              <a:spcAft>
                <a:spcPts val="600"/>
              </a:spcAft>
              <a:buNone/>
            </a:pPr>
            <a:r>
              <a:rPr lang="en-US" b="1"/>
              <a:t>Worauf du achten musst:</a:t>
            </a:r>
          </a:p>
          <a:p>
            <a:pPr>
              <a:spcAft>
                <a:spcPts val="600"/>
              </a:spcAft>
            </a:pPr>
            <a:r>
              <a:rPr lang="en-US"/>
              <a:t>Bekannter E-Mail-Anbieter</a:t>
            </a:r>
          </a:p>
          <a:p>
            <a:pPr>
              <a:spcAft>
                <a:spcPts val="600"/>
              </a:spcAft>
            </a:pPr>
            <a:r>
              <a:rPr lang="en-US"/>
              <a:t>Kosten der Nutzung – kostenlos oder kostenpflichtig?</a:t>
            </a:r>
          </a:p>
          <a:p>
            <a:pPr>
              <a:spcAft>
                <a:spcPts val="600"/>
              </a:spcAft>
            </a:pPr>
            <a:r>
              <a:rPr lang="en-US"/>
              <a:t>Speicherplatz und Speicherdauer</a:t>
            </a:r>
          </a:p>
          <a:p>
            <a:pPr>
              <a:spcAft>
                <a:spcPts val="600"/>
              </a:spcAft>
            </a:pPr>
            <a:r>
              <a:rPr lang="en-US"/>
              <a:t>Sicherheit – werden Daten verschlüsselt?</a:t>
            </a:r>
            <a:endParaRPr lang="de-DE"/>
          </a:p>
        </p:txBody>
      </p:sp>
      <p:pic>
        <p:nvPicPr>
          <p:cNvPr id="6" name="Picture 5">
            <a:extLst>
              <a:ext uri="{FF2B5EF4-FFF2-40B4-BE49-F238E27FC236}">
                <a16:creationId xmlns:a16="http://schemas.microsoft.com/office/drawing/2014/main" id="{FD9C1C3F-16BC-4EFB-9148-A8F99C2A1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9125" y="1654736"/>
            <a:ext cx="1661185" cy="1200034"/>
          </a:xfrm>
          <a:prstGeom prst="rect">
            <a:avLst/>
          </a:prstGeom>
        </p:spPr>
      </p:pic>
      <p:pic>
        <p:nvPicPr>
          <p:cNvPr id="7" name="Picture 6">
            <a:extLst>
              <a:ext uri="{FF2B5EF4-FFF2-40B4-BE49-F238E27FC236}">
                <a16:creationId xmlns:a16="http://schemas.microsoft.com/office/drawing/2014/main" id="{5E5CB807-6540-4D36-A18A-06A1DCD92D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1012" y="1298812"/>
            <a:ext cx="1200034" cy="1200034"/>
          </a:xfrm>
          <a:prstGeom prst="rect">
            <a:avLst/>
          </a:prstGeom>
        </p:spPr>
      </p:pic>
      <p:sp>
        <p:nvSpPr>
          <p:cNvPr id="8" name="Rectangle 7">
            <a:extLst>
              <a:ext uri="{FF2B5EF4-FFF2-40B4-BE49-F238E27FC236}">
                <a16:creationId xmlns:a16="http://schemas.microsoft.com/office/drawing/2014/main" id="{C549B313-4C44-406B-9658-7E31D2AE2247}"/>
              </a:ext>
            </a:extLst>
          </p:cNvPr>
          <p:cNvSpPr/>
          <p:nvPr/>
        </p:nvSpPr>
        <p:spPr>
          <a:xfrm>
            <a:off x="9069717" y="2597890"/>
            <a:ext cx="1937902" cy="600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Web.de</a:t>
            </a:r>
          </a:p>
        </p:txBody>
      </p:sp>
      <p:sp>
        <p:nvSpPr>
          <p:cNvPr id="9" name="Rectangle 8">
            <a:extLst>
              <a:ext uri="{FF2B5EF4-FFF2-40B4-BE49-F238E27FC236}">
                <a16:creationId xmlns:a16="http://schemas.microsoft.com/office/drawing/2014/main" id="{DE326D0C-BDE7-4BAD-ABEF-64745117436E}"/>
              </a:ext>
            </a:extLst>
          </p:cNvPr>
          <p:cNvSpPr/>
          <p:nvPr/>
        </p:nvSpPr>
        <p:spPr>
          <a:xfrm>
            <a:off x="8239125" y="1199768"/>
            <a:ext cx="1937902" cy="600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GMX</a:t>
            </a:r>
          </a:p>
        </p:txBody>
      </p:sp>
    </p:spTree>
    <p:extLst>
      <p:ext uri="{BB962C8B-B14F-4D97-AF65-F5344CB8AC3E}">
        <p14:creationId xmlns:p14="http://schemas.microsoft.com/office/powerpoint/2010/main" val="376222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9F6F86-3367-4016-AC17-009141417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8278" y="3961203"/>
            <a:ext cx="1175907" cy="1546928"/>
          </a:xfrm>
          <a:prstGeom prst="rect">
            <a:avLst/>
          </a:prstGeom>
        </p:spPr>
      </p:pic>
      <p:sp>
        <p:nvSpPr>
          <p:cNvPr id="2" name="Title 1">
            <a:extLst>
              <a:ext uri="{FF2B5EF4-FFF2-40B4-BE49-F238E27FC236}">
                <a16:creationId xmlns:a16="http://schemas.microsoft.com/office/drawing/2014/main" id="{CE53ADC0-4E27-45C9-949A-C6CDCF99E6EB}"/>
              </a:ext>
            </a:extLst>
          </p:cNvPr>
          <p:cNvSpPr>
            <a:spLocks noGrp="1"/>
          </p:cNvSpPr>
          <p:nvPr>
            <p:ph type="title"/>
          </p:nvPr>
        </p:nvSpPr>
        <p:spPr/>
        <p:txBody>
          <a:bodyPr/>
          <a:lstStyle/>
          <a:p>
            <a:r>
              <a:rPr lang="de-DE" b="1">
                <a:solidFill>
                  <a:schemeClr val="accent4"/>
                </a:solidFill>
              </a:rPr>
              <a:t>Zeitlich begrenzte Mail-Postfächer </a:t>
            </a:r>
          </a:p>
        </p:txBody>
      </p:sp>
      <p:sp>
        <p:nvSpPr>
          <p:cNvPr id="3" name="Content Placeholder 2">
            <a:extLst>
              <a:ext uri="{FF2B5EF4-FFF2-40B4-BE49-F238E27FC236}">
                <a16:creationId xmlns:a16="http://schemas.microsoft.com/office/drawing/2014/main" id="{62298059-3039-48D8-A0E9-FC9F12A4AABB}"/>
              </a:ext>
            </a:extLst>
          </p:cNvPr>
          <p:cNvSpPr>
            <a:spLocks noGrp="1"/>
          </p:cNvSpPr>
          <p:nvPr>
            <p:ph idx="1"/>
          </p:nvPr>
        </p:nvSpPr>
        <p:spPr/>
        <p:txBody>
          <a:bodyPr/>
          <a:lstStyle/>
          <a:p>
            <a:pPr>
              <a:spcAft>
                <a:spcPts val="600"/>
              </a:spcAft>
            </a:pPr>
            <a:r>
              <a:rPr lang="en-US"/>
              <a:t>Du vertraust dem Anbieter nicht?</a:t>
            </a:r>
          </a:p>
          <a:p>
            <a:pPr>
              <a:spcAft>
                <a:spcPts val="600"/>
              </a:spcAft>
            </a:pPr>
            <a:r>
              <a:rPr lang="en-US"/>
              <a:t>Du wirst die Adresse nur ein Mal verwenden?</a:t>
            </a:r>
          </a:p>
          <a:p>
            <a:pPr>
              <a:spcAft>
                <a:spcPts val="600"/>
              </a:spcAft>
            </a:pPr>
            <a:r>
              <a:rPr lang="en-US"/>
              <a:t>Du bist nicht auf weitere Informationen angewiesen?</a:t>
            </a:r>
          </a:p>
          <a:p>
            <a:endParaRPr lang="de-DE"/>
          </a:p>
        </p:txBody>
      </p:sp>
      <p:grpSp>
        <p:nvGrpSpPr>
          <p:cNvPr id="20" name="Group 19">
            <a:extLst>
              <a:ext uri="{FF2B5EF4-FFF2-40B4-BE49-F238E27FC236}">
                <a16:creationId xmlns:a16="http://schemas.microsoft.com/office/drawing/2014/main" id="{30828B1C-99AD-49ED-B6C7-267BF5A44EFE}"/>
              </a:ext>
            </a:extLst>
          </p:cNvPr>
          <p:cNvGrpSpPr/>
          <p:nvPr/>
        </p:nvGrpSpPr>
        <p:grpSpPr>
          <a:xfrm>
            <a:off x="4147230" y="3810221"/>
            <a:ext cx="3897540" cy="2474323"/>
            <a:chOff x="4203469" y="3396667"/>
            <a:chExt cx="3897540" cy="2474323"/>
          </a:xfrm>
        </p:grpSpPr>
        <p:sp>
          <p:nvSpPr>
            <p:cNvPr id="21" name="Rectangle 20">
              <a:extLst>
                <a:ext uri="{FF2B5EF4-FFF2-40B4-BE49-F238E27FC236}">
                  <a16:creationId xmlns:a16="http://schemas.microsoft.com/office/drawing/2014/main" id="{B20D67C4-951D-4D11-AD2E-91F0CDF8110A}"/>
                </a:ext>
              </a:extLst>
            </p:cNvPr>
            <p:cNvSpPr/>
            <p:nvPr/>
          </p:nvSpPr>
          <p:spPr>
            <a:xfrm>
              <a:off x="4203469" y="3396667"/>
              <a:ext cx="3897540" cy="2474323"/>
            </a:xfrm>
            <a:prstGeom prst="rect">
              <a:avLst/>
            </a:prstGeom>
            <a:noFill/>
            <a:ln w="25400" cap="flat" cmpd="sng" algn="ctr">
              <a:solidFill>
                <a:srgbClr val="E3DED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08A83341-9DB2-4AF3-9062-BB01809AE7B0}"/>
                </a:ext>
              </a:extLst>
            </p:cNvPr>
            <p:cNvSpPr/>
            <p:nvPr/>
          </p:nvSpPr>
          <p:spPr>
            <a:xfrm>
              <a:off x="4282591" y="3571226"/>
              <a:ext cx="1937902" cy="600017"/>
            </a:xfrm>
            <a:prstGeom prst="rect">
              <a:avLst/>
            </a:prstGeom>
            <a:solidFill>
              <a:srgbClr val="E3DEDC">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ea typeface="+mn-ea"/>
                  <a:cs typeface="+mn-cs"/>
                </a:rPr>
                <a:t>TempMail</a:t>
              </a:r>
              <a:endParaRPr kumimoji="0" lang="de-DE" sz="2000" b="1" i="0" u="none" strike="noStrike" kern="0" cap="none" spc="0" normalizeH="0" baseline="0" noProof="0" dirty="0">
                <a:ln>
                  <a:noFill/>
                </a:ln>
                <a:solidFill>
                  <a:srgbClr val="000000"/>
                </a:solidFill>
                <a:effectLst/>
                <a:uLnTx/>
                <a:uFillTx/>
                <a:ea typeface="+mn-ea"/>
                <a:cs typeface="+mn-cs"/>
              </a:endParaRPr>
            </a:p>
          </p:txBody>
        </p:sp>
        <p:sp>
          <p:nvSpPr>
            <p:cNvPr id="23" name="Rectangle 22">
              <a:extLst>
                <a:ext uri="{FF2B5EF4-FFF2-40B4-BE49-F238E27FC236}">
                  <a16:creationId xmlns:a16="http://schemas.microsoft.com/office/drawing/2014/main" id="{CB7BCFD2-5470-45EF-87CC-10505D419AC1}"/>
                </a:ext>
              </a:extLst>
            </p:cNvPr>
            <p:cNvSpPr/>
            <p:nvPr/>
          </p:nvSpPr>
          <p:spPr>
            <a:xfrm>
              <a:off x="6299614" y="3774415"/>
              <a:ext cx="1772701" cy="600017"/>
            </a:xfrm>
            <a:prstGeom prst="rect">
              <a:avLst/>
            </a:prstGeom>
            <a:solidFill>
              <a:srgbClr val="FF9A05">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err="1">
                  <a:ln>
                    <a:noFill/>
                  </a:ln>
                  <a:solidFill>
                    <a:srgbClr val="000000"/>
                  </a:solidFill>
                  <a:effectLst/>
                  <a:uLnTx/>
                  <a:uFillTx/>
                  <a:ea typeface="+mn-ea"/>
                  <a:cs typeface="+mn-cs"/>
                </a:rPr>
                <a:t>Mailinator</a:t>
              </a:r>
              <a:endParaRPr kumimoji="0" lang="de-DE" sz="2000" b="1" i="0" u="none" strike="noStrike" kern="0" cap="none" spc="0" normalizeH="0" baseline="0" noProof="0" dirty="0">
                <a:ln>
                  <a:noFill/>
                </a:ln>
                <a:solidFill>
                  <a:srgbClr val="000000"/>
                </a:solidFill>
                <a:effectLst/>
                <a:uLnTx/>
                <a:uFillTx/>
                <a:ea typeface="+mn-ea"/>
                <a:cs typeface="+mn-cs"/>
              </a:endParaRPr>
            </a:p>
          </p:txBody>
        </p:sp>
        <p:sp>
          <p:nvSpPr>
            <p:cNvPr id="24" name="Rectangle 23">
              <a:extLst>
                <a:ext uri="{FF2B5EF4-FFF2-40B4-BE49-F238E27FC236}">
                  <a16:creationId xmlns:a16="http://schemas.microsoft.com/office/drawing/2014/main" id="{0F771414-0893-42DC-A68E-C3ED783E2CBE}"/>
                </a:ext>
              </a:extLst>
            </p:cNvPr>
            <p:cNvSpPr/>
            <p:nvPr/>
          </p:nvSpPr>
          <p:spPr>
            <a:xfrm>
              <a:off x="4445152" y="4421099"/>
              <a:ext cx="1937902" cy="600017"/>
            </a:xfrm>
            <a:prstGeom prst="rect">
              <a:avLst/>
            </a:prstGeom>
            <a:solidFill>
              <a:srgbClr val="0033CC">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0000"/>
                  </a:solidFill>
                  <a:effectLst/>
                  <a:uLnTx/>
                  <a:uFillTx/>
                  <a:ea typeface="+mn-ea"/>
                  <a:cs typeface="+mn-cs"/>
                </a:rPr>
                <a:t>10 Minute Mail</a:t>
              </a:r>
            </a:p>
          </p:txBody>
        </p:sp>
        <p:sp>
          <p:nvSpPr>
            <p:cNvPr id="25" name="Rectangle 24">
              <a:extLst>
                <a:ext uri="{FF2B5EF4-FFF2-40B4-BE49-F238E27FC236}">
                  <a16:creationId xmlns:a16="http://schemas.microsoft.com/office/drawing/2014/main" id="{696D4AF9-0A72-4F6A-ADA5-03D97D9CF8F9}"/>
                </a:ext>
              </a:extLst>
            </p:cNvPr>
            <p:cNvSpPr/>
            <p:nvPr/>
          </p:nvSpPr>
          <p:spPr>
            <a:xfrm>
              <a:off x="4984830" y="5094577"/>
              <a:ext cx="2629568" cy="600017"/>
            </a:xfrm>
            <a:prstGeom prst="rect">
              <a:avLst/>
            </a:prstGeom>
            <a:solidFill>
              <a:srgbClr val="00A400">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000000"/>
                  </a:solidFill>
                  <a:effectLst/>
                  <a:uLnTx/>
                  <a:uFillTx/>
                  <a:ea typeface="+mn-ea"/>
                  <a:cs typeface="+mn-cs"/>
                </a:rPr>
                <a:t>Guerrillamail.com</a:t>
              </a:r>
            </a:p>
          </p:txBody>
        </p:sp>
      </p:grpSp>
      <p:pic>
        <p:nvPicPr>
          <p:cNvPr id="26" name="Picture 25">
            <a:extLst>
              <a:ext uri="{FF2B5EF4-FFF2-40B4-BE49-F238E27FC236}">
                <a16:creationId xmlns:a16="http://schemas.microsoft.com/office/drawing/2014/main" id="{78F472B5-018A-4B15-A639-7BD3410B08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0" y="1008290"/>
            <a:ext cx="1270907" cy="1630020"/>
          </a:xfrm>
          <a:prstGeom prst="rect">
            <a:avLst/>
          </a:prstGeom>
        </p:spPr>
      </p:pic>
      <p:pic>
        <p:nvPicPr>
          <p:cNvPr id="27" name="Picture 26">
            <a:extLst>
              <a:ext uri="{FF2B5EF4-FFF2-40B4-BE49-F238E27FC236}">
                <a16:creationId xmlns:a16="http://schemas.microsoft.com/office/drawing/2014/main" id="{B77CF1DA-BFED-42AD-8BC4-13EF57D3C899}"/>
              </a:ext>
            </a:extLst>
          </p:cNvPr>
          <p:cNvPicPr>
            <a:picLocks noChangeAspect="1"/>
          </p:cNvPicPr>
          <p:nvPr/>
        </p:nvPicPr>
        <p:blipFill>
          <a:blip r:embed="rId5" cstate="screen">
            <a:duotone>
              <a:srgbClr val="E3DEDC">
                <a:shade val="45000"/>
                <a:satMod val="135000"/>
              </a:srgbClr>
              <a:prstClr val="white"/>
            </a:duotone>
            <a:extLst>
              <a:ext uri="{28A0092B-C50C-407E-A947-70E740481C1C}">
                <a14:useLocalDpi xmlns:a14="http://schemas.microsoft.com/office/drawing/2010/main"/>
              </a:ext>
            </a:extLst>
          </a:blip>
          <a:stretch>
            <a:fillRect/>
          </a:stretch>
        </p:blipFill>
        <p:spPr>
          <a:xfrm>
            <a:off x="911268" y="3698216"/>
            <a:ext cx="2129495" cy="2129495"/>
          </a:xfrm>
          <a:prstGeom prst="rect">
            <a:avLst/>
          </a:prstGeom>
        </p:spPr>
      </p:pic>
    </p:spTree>
    <p:extLst>
      <p:ext uri="{BB962C8B-B14F-4D97-AF65-F5344CB8AC3E}">
        <p14:creationId xmlns:p14="http://schemas.microsoft.com/office/powerpoint/2010/main" val="319477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867A64-0880-47D3-87D2-0485CBAFA8DF}"/>
              </a:ext>
            </a:extLst>
          </p:cNvPr>
          <p:cNvSpPr>
            <a:spLocks noGrp="1"/>
          </p:cNvSpPr>
          <p:nvPr>
            <p:ph type="title"/>
          </p:nvPr>
        </p:nvSpPr>
        <p:spPr/>
        <p:txBody>
          <a:bodyPr/>
          <a:lstStyle/>
          <a:p>
            <a:r>
              <a:rPr lang="de-DE" b="1">
                <a:solidFill>
                  <a:schemeClr val="accent4"/>
                </a:solidFill>
              </a:rPr>
              <a:t>Agenda</a:t>
            </a:r>
          </a:p>
        </p:txBody>
      </p:sp>
      <p:sp>
        <p:nvSpPr>
          <p:cNvPr id="10" name="Content Placeholder 9">
            <a:extLst>
              <a:ext uri="{FF2B5EF4-FFF2-40B4-BE49-F238E27FC236}">
                <a16:creationId xmlns:a16="http://schemas.microsoft.com/office/drawing/2014/main" id="{1E81D481-C460-4E9D-A70A-DC47F9EFC92F}"/>
              </a:ext>
            </a:extLst>
          </p:cNvPr>
          <p:cNvSpPr>
            <a:spLocks noGrp="1"/>
          </p:cNvSpPr>
          <p:nvPr>
            <p:ph idx="1"/>
          </p:nvPr>
        </p:nvSpPr>
        <p:spPr/>
        <p:txBody>
          <a:bodyPr/>
          <a:lstStyle/>
          <a:p>
            <a:r>
              <a:rPr lang="de-DE"/>
              <a:t>Dein E-Mail-Postfach anlegen</a:t>
            </a:r>
          </a:p>
          <a:p>
            <a:r>
              <a:rPr lang="de-DE" b="1"/>
              <a:t>Deine Mailadresse auswählen</a:t>
            </a:r>
          </a:p>
          <a:p>
            <a:r>
              <a:rPr lang="de-DE"/>
              <a:t>Dein Postfach organisieren</a:t>
            </a:r>
          </a:p>
        </p:txBody>
      </p:sp>
      <p:pic>
        <p:nvPicPr>
          <p:cNvPr id="11" name="Picture 10">
            <a:extLst>
              <a:ext uri="{FF2B5EF4-FFF2-40B4-BE49-F238E27FC236}">
                <a16:creationId xmlns:a16="http://schemas.microsoft.com/office/drawing/2014/main" id="{514E4C5C-C37A-4B1F-AA47-F31E288F01FE}"/>
              </a:ext>
            </a:extLst>
          </p:cNvPr>
          <p:cNvPicPr>
            <a:picLocks noChangeAspect="1"/>
          </p:cNvPicPr>
          <p:nvPr/>
        </p:nvPicPr>
        <p:blipFill>
          <a:blip r:embed="rId2"/>
          <a:stretch>
            <a:fillRect/>
          </a:stretch>
        </p:blipFill>
        <p:spPr>
          <a:xfrm>
            <a:off x="7305675" y="0"/>
            <a:ext cx="4886325" cy="6857094"/>
          </a:xfrm>
          <a:prstGeom prst="rect">
            <a:avLst/>
          </a:prstGeom>
        </p:spPr>
      </p:pic>
    </p:spTree>
    <p:extLst>
      <p:ext uri="{BB962C8B-B14F-4D97-AF65-F5344CB8AC3E}">
        <p14:creationId xmlns:p14="http://schemas.microsoft.com/office/powerpoint/2010/main" val="195297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058D-DC28-40A1-9EF4-C5E7C514AC04}"/>
              </a:ext>
            </a:extLst>
          </p:cNvPr>
          <p:cNvSpPr>
            <a:spLocks noGrp="1"/>
          </p:cNvSpPr>
          <p:nvPr>
            <p:ph type="title"/>
          </p:nvPr>
        </p:nvSpPr>
        <p:spPr/>
        <p:txBody>
          <a:bodyPr/>
          <a:lstStyle/>
          <a:p>
            <a:r>
              <a:rPr lang="de-DE" b="1">
                <a:solidFill>
                  <a:schemeClr val="accent4"/>
                </a:solidFill>
              </a:rPr>
              <a:t>Deine Mailadresse </a:t>
            </a:r>
          </a:p>
        </p:txBody>
      </p:sp>
      <p:sp>
        <p:nvSpPr>
          <p:cNvPr id="3" name="Content Placeholder 2">
            <a:extLst>
              <a:ext uri="{FF2B5EF4-FFF2-40B4-BE49-F238E27FC236}">
                <a16:creationId xmlns:a16="http://schemas.microsoft.com/office/drawing/2014/main" id="{67380CE0-DD76-4DCB-8898-C7BDA877A37E}"/>
              </a:ext>
            </a:extLst>
          </p:cNvPr>
          <p:cNvSpPr>
            <a:spLocks noGrp="1"/>
          </p:cNvSpPr>
          <p:nvPr>
            <p:ph idx="1"/>
          </p:nvPr>
        </p:nvSpPr>
        <p:spPr/>
        <p:txBody>
          <a:bodyPr>
            <a:normAutofit fontScale="92500" lnSpcReduction="20000"/>
          </a:bodyPr>
          <a:lstStyle/>
          <a:p>
            <a:pPr>
              <a:spcAft>
                <a:spcPts val="600"/>
              </a:spcAft>
            </a:pPr>
            <a:endParaRPr lang="en-US" sz="2000"/>
          </a:p>
          <a:p>
            <a:pPr>
              <a:spcAft>
                <a:spcPts val="600"/>
              </a:spcAft>
            </a:pPr>
            <a:endParaRPr lang="en-US" sz="2000"/>
          </a:p>
          <a:p>
            <a:pPr>
              <a:spcAft>
                <a:spcPts val="600"/>
              </a:spcAft>
            </a:pPr>
            <a:endParaRPr lang="en-US" sz="2000"/>
          </a:p>
          <a:p>
            <a:pPr>
              <a:spcAft>
                <a:spcPts val="600"/>
              </a:spcAft>
            </a:pPr>
            <a:endParaRPr lang="en-US" sz="2000"/>
          </a:p>
          <a:p>
            <a:pPr>
              <a:spcAft>
                <a:spcPts val="600"/>
              </a:spcAft>
            </a:pPr>
            <a:endParaRPr lang="en-US" sz="2000"/>
          </a:p>
          <a:p>
            <a:pPr>
              <a:spcAft>
                <a:spcPts val="600"/>
              </a:spcAft>
            </a:pPr>
            <a:endParaRPr lang="en-US" sz="2000"/>
          </a:p>
          <a:p>
            <a:pPr>
              <a:spcAft>
                <a:spcPts val="600"/>
              </a:spcAft>
            </a:pPr>
            <a:r>
              <a:rPr lang="en-US" sz="2000"/>
              <a:t>Vermeide witzige oder “Spaß”-Adressen</a:t>
            </a:r>
          </a:p>
          <a:p>
            <a:pPr>
              <a:spcAft>
                <a:spcPts val="600"/>
              </a:spcAft>
            </a:pPr>
            <a:r>
              <a:rPr lang="en-US" sz="2000"/>
              <a:t>Wähle eine Adresse, die:</a:t>
            </a:r>
          </a:p>
          <a:p>
            <a:pPr lvl="1">
              <a:spcAft>
                <a:spcPts val="600"/>
              </a:spcAft>
            </a:pPr>
            <a:r>
              <a:rPr lang="en-US"/>
              <a:t>Vertrauen erweckt und seriös erscheint</a:t>
            </a:r>
          </a:p>
          <a:p>
            <a:pPr lvl="1">
              <a:spcAft>
                <a:spcPts val="600"/>
              </a:spcAft>
            </a:pPr>
            <a:r>
              <a:rPr lang="en-US"/>
              <a:t>du die nächsten 10 Jahre nutzen möchtest</a:t>
            </a:r>
          </a:p>
          <a:p>
            <a:pPr lvl="1">
              <a:spcAft>
                <a:spcPts val="600"/>
              </a:spcAft>
            </a:pPr>
            <a:r>
              <a:rPr lang="en-US"/>
              <a:t>selbst deine Oma verstehen würde</a:t>
            </a:r>
          </a:p>
          <a:p>
            <a:endParaRPr lang="de-DE"/>
          </a:p>
        </p:txBody>
      </p:sp>
      <p:pic>
        <p:nvPicPr>
          <p:cNvPr id="4" name="Picture 3">
            <a:extLst>
              <a:ext uri="{FF2B5EF4-FFF2-40B4-BE49-F238E27FC236}">
                <a16:creationId xmlns:a16="http://schemas.microsoft.com/office/drawing/2014/main" id="{014A5C21-F47C-4089-B6C1-8CFA27F33E1A}"/>
              </a:ext>
            </a:extLst>
          </p:cNvPr>
          <p:cNvPicPr>
            <a:picLocks noChangeAspect="1"/>
          </p:cNvPicPr>
          <p:nvPr/>
        </p:nvPicPr>
        <p:blipFill>
          <a:blip r:embed="rId3" cstate="screen">
            <a:duotone>
              <a:srgbClr val="FF0000">
                <a:shade val="45000"/>
                <a:satMod val="135000"/>
              </a:srgbClr>
              <a:prstClr val="white"/>
            </a:duotone>
            <a:extLst>
              <a:ext uri="{28A0092B-C50C-407E-A947-70E740481C1C}">
                <a14:useLocalDpi xmlns:a14="http://schemas.microsoft.com/office/drawing/2010/main"/>
              </a:ext>
            </a:extLst>
          </a:blip>
          <a:stretch>
            <a:fillRect/>
          </a:stretch>
        </p:blipFill>
        <p:spPr>
          <a:xfrm>
            <a:off x="2400301" y="1467117"/>
            <a:ext cx="2522696" cy="2522698"/>
          </a:xfrm>
          <a:prstGeom prst="rect">
            <a:avLst/>
          </a:prstGeom>
        </p:spPr>
      </p:pic>
      <p:pic>
        <p:nvPicPr>
          <p:cNvPr id="5" name="Picture 4">
            <a:extLst>
              <a:ext uri="{FF2B5EF4-FFF2-40B4-BE49-F238E27FC236}">
                <a16:creationId xmlns:a16="http://schemas.microsoft.com/office/drawing/2014/main" id="{8F1C37E6-BB8B-470B-9799-E8AFC6D6E454}"/>
              </a:ext>
            </a:extLst>
          </p:cNvPr>
          <p:cNvPicPr>
            <a:picLocks noChangeAspect="1"/>
          </p:cNvPicPr>
          <p:nvPr/>
        </p:nvPicPr>
        <p:blipFill>
          <a:blip r:embed="rId4" cstate="screen">
            <a:duotone>
              <a:srgbClr val="00A400">
                <a:shade val="45000"/>
                <a:satMod val="135000"/>
              </a:srgbClr>
              <a:prstClr val="white"/>
            </a:duotone>
            <a:extLst>
              <a:ext uri="{28A0092B-C50C-407E-A947-70E740481C1C}">
                <a14:useLocalDpi xmlns:a14="http://schemas.microsoft.com/office/drawing/2010/main"/>
              </a:ext>
            </a:extLst>
          </a:blip>
          <a:stretch>
            <a:fillRect/>
          </a:stretch>
        </p:blipFill>
        <p:spPr>
          <a:xfrm>
            <a:off x="7410496" y="1473921"/>
            <a:ext cx="2586794" cy="2586794"/>
          </a:xfrm>
          <a:prstGeom prst="rect">
            <a:avLst/>
          </a:prstGeom>
        </p:spPr>
      </p:pic>
      <p:sp>
        <p:nvSpPr>
          <p:cNvPr id="6" name="Rectangle 5">
            <a:extLst>
              <a:ext uri="{FF2B5EF4-FFF2-40B4-BE49-F238E27FC236}">
                <a16:creationId xmlns:a16="http://schemas.microsoft.com/office/drawing/2014/main" id="{F9325D3F-FAF1-4926-8628-29C250B9FF04}"/>
              </a:ext>
            </a:extLst>
          </p:cNvPr>
          <p:cNvSpPr/>
          <p:nvPr/>
        </p:nvSpPr>
        <p:spPr>
          <a:xfrm>
            <a:off x="2484554" y="1955378"/>
            <a:ext cx="3431988" cy="1785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b="1" dirty="0">
                <a:solidFill>
                  <a:schemeClr val="tx1"/>
                </a:solidFill>
                <a:hlinkClick r:id="rId5">
                  <a:extLst>
                    <a:ext uri="{A12FA001-AC4F-418D-AE19-62706E023703}">
                      <ahyp:hlinkClr xmlns:ahyp="http://schemas.microsoft.com/office/drawing/2018/hyperlinkcolor" val="tx"/>
                    </a:ext>
                  </a:extLst>
                </a:hlinkClick>
              </a:rPr>
              <a:t>Crazygirl_04@gmx.ru</a:t>
            </a:r>
            <a:endParaRPr lang="en-US" b="1" dirty="0">
              <a:solidFill>
                <a:schemeClr val="tx1"/>
              </a:solidFill>
            </a:endParaRPr>
          </a:p>
          <a:p>
            <a:pPr>
              <a:spcAft>
                <a:spcPts val="600"/>
              </a:spcAft>
            </a:pPr>
            <a:r>
              <a:rPr lang="en-US" b="1" dirty="0">
                <a:solidFill>
                  <a:schemeClr val="tx1"/>
                </a:solidFill>
                <a:hlinkClick r:id="rId6">
                  <a:extLst>
                    <a:ext uri="{A12FA001-AC4F-418D-AE19-62706E023703}">
                      <ahyp:hlinkClr xmlns:ahyp="http://schemas.microsoft.com/office/drawing/2018/hyperlinkcolor" val="tx"/>
                    </a:ext>
                  </a:extLst>
                </a:hlinkClick>
              </a:rPr>
              <a:t>playboy51@gmail.com</a:t>
            </a:r>
            <a:endParaRPr lang="en-US" b="1" dirty="0">
              <a:solidFill>
                <a:schemeClr val="tx1"/>
              </a:solidFill>
            </a:endParaRPr>
          </a:p>
          <a:p>
            <a:pPr>
              <a:spcAft>
                <a:spcPts val="600"/>
              </a:spcAft>
            </a:pPr>
            <a:r>
              <a:rPr lang="en-US" b="1" dirty="0">
                <a:solidFill>
                  <a:schemeClr val="tx1"/>
                </a:solidFill>
                <a:hlinkClick r:id="rId7">
                  <a:extLst>
                    <a:ext uri="{A12FA001-AC4F-418D-AE19-62706E023703}">
                      <ahyp:hlinkClr xmlns:ahyp="http://schemas.microsoft.com/office/drawing/2018/hyperlinkcolor" val="tx"/>
                    </a:ext>
                  </a:extLst>
                </a:hlinkClick>
              </a:rPr>
              <a:t>häschenx44@web.de</a:t>
            </a:r>
            <a:endParaRPr lang="en-US" b="1" dirty="0">
              <a:solidFill>
                <a:schemeClr val="tx1"/>
              </a:solidFill>
            </a:endParaRPr>
          </a:p>
          <a:p>
            <a:pPr>
              <a:spcAft>
                <a:spcPts val="600"/>
              </a:spcAft>
            </a:pPr>
            <a:r>
              <a:rPr lang="en-US" b="1" dirty="0">
                <a:solidFill>
                  <a:schemeClr val="tx1"/>
                </a:solidFill>
                <a:hlinkClick r:id="rId8">
                  <a:extLst>
                    <a:ext uri="{A12FA001-AC4F-418D-AE19-62706E023703}">
                      <ahyp:hlinkClr xmlns:ahyp="http://schemas.microsoft.com/office/drawing/2018/hyperlinkcolor" val="tx"/>
                    </a:ext>
                  </a:extLst>
                </a:hlinkClick>
              </a:rPr>
              <a:t>hacker.god@yahoo.com</a:t>
            </a:r>
            <a:endParaRPr lang="en-US" b="1" dirty="0">
              <a:solidFill>
                <a:schemeClr val="tx1"/>
              </a:solidFill>
            </a:endParaRPr>
          </a:p>
          <a:p>
            <a:pPr>
              <a:spcAft>
                <a:spcPts val="600"/>
              </a:spcAft>
            </a:pPr>
            <a:endParaRPr lang="en-US" b="1" dirty="0">
              <a:solidFill>
                <a:schemeClr val="tx1"/>
              </a:solidFill>
            </a:endParaRPr>
          </a:p>
        </p:txBody>
      </p:sp>
      <p:sp>
        <p:nvSpPr>
          <p:cNvPr id="7" name="Rectangle 6">
            <a:extLst>
              <a:ext uri="{FF2B5EF4-FFF2-40B4-BE49-F238E27FC236}">
                <a16:creationId xmlns:a16="http://schemas.microsoft.com/office/drawing/2014/main" id="{C69170DA-56FE-4546-8C2E-DF6439E73B4A}"/>
              </a:ext>
            </a:extLst>
          </p:cNvPr>
          <p:cNvSpPr/>
          <p:nvPr/>
        </p:nvSpPr>
        <p:spPr>
          <a:xfrm>
            <a:off x="7269005" y="1997503"/>
            <a:ext cx="4016188" cy="1785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600"/>
              </a:spcAft>
            </a:pPr>
            <a:r>
              <a:rPr lang="en-US" b="1" dirty="0">
                <a:solidFill>
                  <a:schemeClr val="tx1"/>
                </a:solidFill>
                <a:hlinkClick r:id="rId6">
                  <a:extLst>
                    <a:ext uri="{A12FA001-AC4F-418D-AE19-62706E023703}">
                      <ahyp:hlinkClr xmlns:ahyp="http://schemas.microsoft.com/office/drawing/2018/hyperlinkcolor" val="tx"/>
                    </a:ext>
                  </a:extLst>
                </a:hlinkClick>
              </a:rPr>
              <a:t>wiebke.schneider@gmx.de</a:t>
            </a:r>
          </a:p>
          <a:p>
            <a:pPr>
              <a:spcAft>
                <a:spcPts val="600"/>
              </a:spcAft>
            </a:pPr>
            <a:r>
              <a:rPr lang="en-US" b="1" dirty="0">
                <a:solidFill>
                  <a:schemeClr val="tx1"/>
                </a:solidFill>
                <a:hlinkClick r:id="rId9">
                  <a:extLst>
                    <a:ext uri="{A12FA001-AC4F-418D-AE19-62706E023703}">
                      <ahyp:hlinkClr xmlns:ahyp="http://schemas.microsoft.com/office/drawing/2018/hyperlinkcolor" val="tx"/>
                    </a:ext>
                  </a:extLst>
                </a:hlinkClick>
              </a:rPr>
              <a:t>fackelmann.michael@gmail.com</a:t>
            </a:r>
            <a:r>
              <a:rPr lang="en-US" b="1" dirty="0">
                <a:solidFill>
                  <a:schemeClr val="tx1"/>
                </a:solidFill>
              </a:rPr>
              <a:t> </a:t>
            </a:r>
          </a:p>
          <a:p>
            <a:pPr>
              <a:spcAft>
                <a:spcPts val="600"/>
              </a:spcAft>
            </a:pPr>
            <a:r>
              <a:rPr lang="en-US" b="1" dirty="0">
                <a:solidFill>
                  <a:schemeClr val="tx1"/>
                </a:solidFill>
                <a:hlinkClick r:id="rId10">
                  <a:extLst>
                    <a:ext uri="{A12FA001-AC4F-418D-AE19-62706E023703}">
                      <ahyp:hlinkClr xmlns:ahyp="http://schemas.microsoft.com/office/drawing/2018/hyperlinkcolor" val="tx"/>
                    </a:ext>
                  </a:extLst>
                </a:hlinkClick>
              </a:rPr>
              <a:t>tina_b_hauser@web.de</a:t>
            </a:r>
            <a:endParaRPr lang="en-US" b="1" dirty="0">
              <a:solidFill>
                <a:schemeClr val="tx1"/>
              </a:solidFill>
            </a:endParaRPr>
          </a:p>
          <a:p>
            <a:pPr>
              <a:spcAft>
                <a:spcPts val="600"/>
              </a:spcAft>
            </a:pPr>
            <a:r>
              <a:rPr lang="en-US" b="1" dirty="0">
                <a:solidFill>
                  <a:schemeClr val="tx1"/>
                </a:solidFill>
                <a:hlinkClick r:id="rId8">
                  <a:extLst>
                    <a:ext uri="{A12FA001-AC4F-418D-AE19-62706E023703}">
                      <ahyp:hlinkClr xmlns:ahyp="http://schemas.microsoft.com/office/drawing/2018/hyperlinkcolor" val="tx"/>
                    </a:ext>
                  </a:extLst>
                </a:hlinkClick>
              </a:rPr>
              <a:t>leylagulcan44@yahoo.com</a:t>
            </a:r>
            <a:endParaRPr lang="en-US" b="1" dirty="0">
              <a:solidFill>
                <a:schemeClr val="tx1"/>
              </a:solidFill>
            </a:endParaRPr>
          </a:p>
          <a:p>
            <a:pPr>
              <a:spcAft>
                <a:spcPts val="600"/>
              </a:spcAft>
            </a:pPr>
            <a:endParaRPr lang="en-US" b="1" dirty="0">
              <a:solidFill>
                <a:schemeClr val="tx1"/>
              </a:solidFill>
            </a:endParaRPr>
          </a:p>
        </p:txBody>
      </p:sp>
    </p:spTree>
    <p:extLst>
      <p:ext uri="{BB962C8B-B14F-4D97-AF65-F5344CB8AC3E}">
        <p14:creationId xmlns:p14="http://schemas.microsoft.com/office/powerpoint/2010/main" val="1439706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5CC0186A734B44B623B07D96DEEE5D" ma:contentTypeVersion="11" ma:contentTypeDescription="Create a new document." ma:contentTypeScope="" ma:versionID="47e05fc27703e4041ca5ce11cb0295d4">
  <xsd:schema xmlns:xsd="http://www.w3.org/2001/XMLSchema" xmlns:xs="http://www.w3.org/2001/XMLSchema" xmlns:p="http://schemas.microsoft.com/office/2006/metadata/properties" xmlns:ns3="a7a551f8-a103-4eb9-9ded-44cb9a14d3b9" xmlns:ns4="374eff72-976a-4364-a8dc-c4901f38b466" targetNamespace="http://schemas.microsoft.com/office/2006/metadata/properties" ma:root="true" ma:fieldsID="2ccc2faec5f3676c651a18fff3253127" ns3:_="" ns4:_="">
    <xsd:import namespace="a7a551f8-a103-4eb9-9ded-44cb9a14d3b9"/>
    <xsd:import namespace="374eff72-976a-4364-a8dc-c4901f38b4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551f8-a103-4eb9-9ded-44cb9a14d3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eff72-976a-4364-a8dc-c4901f38b46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F77CB-ADE3-46C5-8EA1-373BC2CA7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551f8-a103-4eb9-9ded-44cb9a14d3b9"/>
    <ds:schemaRef ds:uri="374eff72-976a-4364-a8dc-c4901f38b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6193B4-0E83-42B7-A179-1B4A4FCC037A}">
  <ds:schemaRefs>
    <ds:schemaRef ds:uri="http://schemas.microsoft.com/sharepoint/v3/contenttype/forms"/>
  </ds:schemaRefs>
</ds:datastoreItem>
</file>

<file path=customXml/itemProps3.xml><?xml version="1.0" encoding="utf-8"?>
<ds:datastoreItem xmlns:ds="http://schemas.openxmlformats.org/officeDocument/2006/customXml" ds:itemID="{F963FB6C-12B9-4F26-97E3-80DF554F9C0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74eff72-976a-4364-a8dc-c4901f38b466"/>
    <ds:schemaRef ds:uri="http://purl.org/dc/terms/"/>
    <ds:schemaRef ds:uri="http://schemas.openxmlformats.org/package/2006/metadata/core-properties"/>
    <ds:schemaRef ds:uri="a7a551f8-a103-4eb9-9ded-44cb9a14d3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1491</Words>
  <Application>Microsoft Office PowerPoint</Application>
  <PresentationFormat>Widescreen</PresentationFormat>
  <Paragraphs>178</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Graphik</vt:lpstr>
      <vt:lpstr>Wingdings</vt:lpstr>
      <vt:lpstr>Office Theme</vt:lpstr>
      <vt:lpstr>1_Office Theme</vt:lpstr>
      <vt:lpstr>Dein E-Mail-Postfach</vt:lpstr>
      <vt:lpstr>PowerPoint Presentation</vt:lpstr>
      <vt:lpstr>PowerPoint Presentation</vt:lpstr>
      <vt:lpstr>Agenda</vt:lpstr>
      <vt:lpstr>Ein Postfach – wofür?</vt:lpstr>
      <vt:lpstr>Wo lege ich das Postfach an?</vt:lpstr>
      <vt:lpstr>Zeitlich begrenzte Mail-Postfächer </vt:lpstr>
      <vt:lpstr>Agenda</vt:lpstr>
      <vt:lpstr>Deine Mailadresse </vt:lpstr>
      <vt:lpstr>Agenda</vt:lpstr>
      <vt:lpstr>Wie organisiere ich mein Postfach?</vt:lpstr>
      <vt:lpstr>Wie reagiere ich auf Spam-Mails?</vt:lpstr>
      <vt:lpstr>Check Point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Deringer, Jessica</dc:creator>
  <cp:lastModifiedBy>Kahabka, Diana</cp:lastModifiedBy>
  <cp:revision>45</cp:revision>
  <dcterms:created xsi:type="dcterms:W3CDTF">2019-08-20T11:37:50Z</dcterms:created>
  <dcterms:modified xsi:type="dcterms:W3CDTF">2020-11-27T06:21:10Z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0x010100E85CC0186A734B44B623B07D96DEEE5D</vt:lpwstr>
  </property>
</Properties>
</file>