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A51"/>
    <a:srgbClr val="009999"/>
    <a:srgbClr val="5C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05754-240E-4A40-946D-6609DDBF1F13}" v="6" dt="2024-09-08T10:31:32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offmann" userId="39afc2d9bb583cfe" providerId="LiveId" clId="{87F05754-240E-4A40-946D-6609DDBF1F13}"/>
    <pc:docChg chg="modSld">
      <pc:chgData name="Martina Hoffmann" userId="39afc2d9bb583cfe" providerId="LiveId" clId="{87F05754-240E-4A40-946D-6609DDBF1F13}" dt="2024-09-08T10:31:42.862" v="219" actId="14100"/>
      <pc:docMkLst>
        <pc:docMk/>
      </pc:docMkLst>
      <pc:sldChg chg="addSp modSp mod">
        <pc:chgData name="Martina Hoffmann" userId="39afc2d9bb583cfe" providerId="LiveId" clId="{87F05754-240E-4A40-946D-6609DDBF1F13}" dt="2024-09-08T09:23:20.896" v="149" actId="1035"/>
        <pc:sldMkLst>
          <pc:docMk/>
          <pc:sldMk cId="1987721413" sldId="256"/>
        </pc:sldMkLst>
        <pc:spChg chg="add mod">
          <ac:chgData name="Martina Hoffmann" userId="39afc2d9bb583cfe" providerId="LiveId" clId="{87F05754-240E-4A40-946D-6609DDBF1F13}" dt="2024-09-08T09:23:20.896" v="149" actId="1035"/>
          <ac:spMkLst>
            <pc:docMk/>
            <pc:sldMk cId="1987721413" sldId="256"/>
            <ac:spMk id="2" creationId="{DDA4D1E3-F07B-0783-C752-504084486E87}"/>
          </ac:spMkLst>
        </pc:spChg>
      </pc:sldChg>
      <pc:sldChg chg="addSp modSp mod">
        <pc:chgData name="Martina Hoffmann" userId="39afc2d9bb583cfe" providerId="LiveId" clId="{87F05754-240E-4A40-946D-6609DDBF1F13}" dt="2024-09-08T10:31:42.862" v="219" actId="14100"/>
        <pc:sldMkLst>
          <pc:docMk/>
          <pc:sldMk cId="3576826433" sldId="257"/>
        </pc:sldMkLst>
        <pc:spChg chg="mod">
          <ac:chgData name="Martina Hoffmann" userId="39afc2d9bb583cfe" providerId="LiveId" clId="{87F05754-240E-4A40-946D-6609DDBF1F13}" dt="2024-09-08T10:31:42.862" v="219" actId="14100"/>
          <ac:spMkLst>
            <pc:docMk/>
            <pc:sldMk cId="3576826433" sldId="257"/>
            <ac:spMk id="10" creationId="{8B6C6FF7-376E-A9BF-7271-C9F9BCFF1326}"/>
          </ac:spMkLst>
        </pc:spChg>
        <pc:spChg chg="mod">
          <ac:chgData name="Martina Hoffmann" userId="39afc2d9bb583cfe" providerId="LiveId" clId="{87F05754-240E-4A40-946D-6609DDBF1F13}" dt="2024-09-08T09:27:29.348" v="208" actId="20577"/>
          <ac:spMkLst>
            <pc:docMk/>
            <pc:sldMk cId="3576826433" sldId="257"/>
            <ac:spMk id="11" creationId="{445741B5-5FAC-4559-249E-DEBA621DE45A}"/>
          </ac:spMkLst>
        </pc:spChg>
        <pc:graphicFrameChg chg="mod modGraphic">
          <ac:chgData name="Martina Hoffmann" userId="39afc2d9bb583cfe" providerId="LiveId" clId="{87F05754-240E-4A40-946D-6609DDBF1F13}" dt="2024-09-08T09:15:18.273" v="132" actId="6549"/>
          <ac:graphicFrameMkLst>
            <pc:docMk/>
            <pc:sldMk cId="3576826433" sldId="257"/>
            <ac:graphicFrameMk id="4" creationId="{99881DA9-48C6-F69C-2B34-3F64BFCFB44A}"/>
          </ac:graphicFrameMkLst>
        </pc:graphicFrameChg>
        <pc:picChg chg="add mod">
          <ac:chgData name="Martina Hoffmann" userId="39afc2d9bb583cfe" providerId="LiveId" clId="{87F05754-240E-4A40-946D-6609DDBF1F13}" dt="2024-09-08T10:31:39.393" v="218" actId="1035"/>
          <ac:picMkLst>
            <pc:docMk/>
            <pc:sldMk cId="3576826433" sldId="257"/>
            <ac:picMk id="2" creationId="{BBE5734A-129A-E37D-584A-F0C841E011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5E502-9A92-A323-6110-F6CE74F3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3F0386-82A5-33E8-AEAC-FF05FA880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92C445-BA7A-866A-1D83-0764EF6C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E54E19-2549-8407-3E6D-47B3C00C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34BCFF-5E20-409D-171B-3CEE26D3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5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04232-0CBF-35B2-4291-8E0A36F8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164787-A895-A357-04B2-BB98F2661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23C93-BBDB-AE13-A4FF-1D095E86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6F417C-E076-39BB-3770-6AA9754B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17378-CE13-A250-3B52-E34E6A4E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1C8AD08-062D-1E0C-24EC-91787DA9E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55E6AF-B76E-B6D7-BF7B-B2F2EE9B9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9E86B-B08F-53E3-079E-7C108514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08C87D-B59F-91A8-D943-1350099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A2F70-AEC9-B9E9-568C-0CD6B7DB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7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FB94-EBB0-3B17-5A0E-AF665938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EDC7F-66B3-1485-6C16-C58499D61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CC8588-2DB9-E945-23E4-F64048FD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3144F4-CF44-EBE0-28BD-A2E2840F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DFB1E-C606-65C9-53F0-50515060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4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37B8B-DC18-676A-A657-9AD722EE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E9570A-0D37-A846-F48B-6CC1580A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EA1D15-DA2A-EC04-1A58-7372A45F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E3098-4BAC-A805-02C5-F9C1E684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D2237F-A04C-57E7-5450-43B4B3D1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0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8D4D8-8B22-93E5-F47D-2B48A58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3F086-655E-32E9-67F4-E4012171B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D0B5B-393F-D228-876C-7266FB1A7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162228-7E51-EC12-3CAA-B7E44CD0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2D06B8-0281-B049-1C5C-5ACFCB0D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F9441A-287A-514F-FFF2-849B691F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0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080E1-FF12-C643-D8CB-F94EA487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1E3D9-2D6C-E967-B3E5-47583EBDC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216B75-A5CA-9E1D-AB98-B110EA48A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87B187-6B1B-9C24-99AE-1E8AD2E67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B22925-9015-9C37-1CBC-C23D5419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8357F6-DB5E-3A8E-4566-3D4E813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61B112-7C57-FA26-96ED-EE8405FB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02B67E-2407-49FF-46ED-7DDE5DF3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3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7F9D8-D2B1-7B5C-F759-4EF6209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7A1B9E-0A98-7581-0884-D639E045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8462FE-D124-E3AC-234F-EF9DD1E1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B61E16-CE4B-AC9D-8050-5DAF1227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8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D4B4C-EDE1-E1B2-DEE6-C0C192EF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19FFC3-9CBB-50AB-FA64-3616993D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389604-7E17-1BF6-F603-B5F97D31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5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2CD80-EA22-D344-29BE-23CEB8AD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97ED1C-B93B-EC39-7179-52095445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AE23E7-9DE6-B08D-FA7B-6180A1877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1F3EA1-D93F-1EED-8BB3-265DEE4B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FDF75B-B926-76C9-34F1-69852A40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281C2D-9B02-5F91-7DC3-18C6EED0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F755C-094A-9648-DAD3-44C9D910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640D4B-F05D-6F6E-1E25-86CE1560A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F95C18-D5BF-8BB4-B967-F56D742B3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568B1B-0F9A-CCE2-D5E7-6C2B1C91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1ECA1B-66A1-AD46-0D41-B58B1ED0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7D1448-1892-714F-4514-121A7A80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92B6E1-E073-4ABE-F26F-DB66BFF7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F99D7-F367-89A3-7D70-1AAC79A2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4682C-881E-1569-9E6B-C19D3025E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AAB20-4869-460E-B6B7-6B7C2BE70B28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20951A-FE1B-01DC-5401-FEC3E2ED8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585D1A-B0EE-9A29-DC4D-0F6ACC9AC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9FBB3-8FD3-4BB8-9EC0-7D2A8DE04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0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pielplatz, Schuhwerk, Person, Pool enthält.&#10;&#10;Automatisch generierte Beschreibung">
            <a:extLst>
              <a:ext uri="{FF2B5EF4-FFF2-40B4-BE49-F238E27FC236}">
                <a16:creationId xmlns:a16="http://schemas.microsoft.com/office/drawing/2014/main" id="{DB83C8E9-8F79-4288-FBA6-D7B0E691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1544722"/>
            <a:ext cx="9698183" cy="53132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8E5710-0222-10FD-BDC7-865D2849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978" y="61304"/>
            <a:ext cx="1493518" cy="14935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DE6C29-6072-C3D3-F035-885244DF6B3D}"/>
              </a:ext>
            </a:extLst>
          </p:cNvPr>
          <p:cNvSpPr txBox="1"/>
          <p:nvPr/>
        </p:nvSpPr>
        <p:spPr>
          <a:xfrm>
            <a:off x="0" y="-132904"/>
            <a:ext cx="107234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0" dirty="0">
                <a:solidFill>
                  <a:srgbClr val="1A7A51"/>
                </a:solidFill>
              </a:rPr>
              <a:t>Kompetenzraster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390A37-C575-A0F8-2535-85B18A59C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" y="5853629"/>
            <a:ext cx="2363697" cy="9395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63F8887-DF04-525B-E560-D66D9EF00CB3}"/>
              </a:ext>
            </a:extLst>
          </p:cNvPr>
          <p:cNvSpPr txBox="1"/>
          <p:nvPr/>
        </p:nvSpPr>
        <p:spPr>
          <a:xfrm>
            <a:off x="0" y="3848278"/>
            <a:ext cx="11114567" cy="1785104"/>
          </a:xfrm>
          <a:custGeom>
            <a:avLst/>
            <a:gdLst>
              <a:gd name="connsiteX0" fmla="*/ 0 w 11114567"/>
              <a:gd name="connsiteY0" fmla="*/ 0 h 1785104"/>
              <a:gd name="connsiteX1" fmla="*/ 11114567 w 11114567"/>
              <a:gd name="connsiteY1" fmla="*/ 0 h 1785104"/>
              <a:gd name="connsiteX2" fmla="*/ 11114567 w 11114567"/>
              <a:gd name="connsiteY2" fmla="*/ 1785104 h 1785104"/>
              <a:gd name="connsiteX3" fmla="*/ 0 w 11114567"/>
              <a:gd name="connsiteY3" fmla="*/ 1785104 h 1785104"/>
              <a:gd name="connsiteX4" fmla="*/ 0 w 11114567"/>
              <a:gd name="connsiteY4" fmla="*/ 0 h 17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4567" h="1785104" fill="none" extrusionOk="0">
                <a:moveTo>
                  <a:pt x="0" y="0"/>
                </a:moveTo>
                <a:cubicBezTo>
                  <a:pt x="1809518" y="-33775"/>
                  <a:pt x="6772280" y="138873"/>
                  <a:pt x="11114567" y="0"/>
                </a:cubicBezTo>
                <a:cubicBezTo>
                  <a:pt x="11155162" y="291830"/>
                  <a:pt x="10994310" y="1327035"/>
                  <a:pt x="11114567" y="1785104"/>
                </a:cubicBezTo>
                <a:cubicBezTo>
                  <a:pt x="8083160" y="1647774"/>
                  <a:pt x="1555834" y="1647248"/>
                  <a:pt x="0" y="1785104"/>
                </a:cubicBezTo>
                <a:cubicBezTo>
                  <a:pt x="139063" y="1093479"/>
                  <a:pt x="-107809" y="648107"/>
                  <a:pt x="0" y="0"/>
                </a:cubicBezTo>
                <a:close/>
              </a:path>
              <a:path w="11114567" h="1785104" stroke="0" extrusionOk="0">
                <a:moveTo>
                  <a:pt x="0" y="0"/>
                </a:moveTo>
                <a:cubicBezTo>
                  <a:pt x="3201927" y="-101487"/>
                  <a:pt x="5770977" y="-162162"/>
                  <a:pt x="11114567" y="0"/>
                </a:cubicBezTo>
                <a:cubicBezTo>
                  <a:pt x="11031895" y="706135"/>
                  <a:pt x="10984384" y="1009291"/>
                  <a:pt x="11114567" y="1785104"/>
                </a:cubicBezTo>
                <a:cubicBezTo>
                  <a:pt x="7305101" y="1835169"/>
                  <a:pt x="4623441" y="1626655"/>
                  <a:pt x="0" y="1785104"/>
                </a:cubicBezTo>
                <a:cubicBezTo>
                  <a:pt x="-93806" y="1263228"/>
                  <a:pt x="116790" y="33949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999">
                  <a:shade val="30000"/>
                  <a:satMod val="115000"/>
                  <a:alpha val="30000"/>
                </a:srgbClr>
              </a:gs>
              <a:gs pos="100000">
                <a:srgbClr val="009999">
                  <a:shade val="67500"/>
                  <a:satMod val="115000"/>
                  <a:alpha val="90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0">
                <a:solidFill>
                  <a:srgbClr val="1A7A5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Kundengespräch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A4D1E3-F07B-0783-C752-504084486E87}"/>
              </a:ext>
            </a:extLst>
          </p:cNvPr>
          <p:cNvSpPr txBox="1"/>
          <p:nvPr/>
        </p:nvSpPr>
        <p:spPr>
          <a:xfrm>
            <a:off x="9385885" y="6439191"/>
            <a:ext cx="28015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700" dirty="0">
                <a:solidFill>
                  <a:schemeClr val="bg1"/>
                </a:solidFill>
              </a:rPr>
              <a:t>Bildquelle: iStock/</a:t>
            </a:r>
            <a:r>
              <a:rPr lang="de-DE" sz="700" dirty="0" err="1">
                <a:solidFill>
                  <a:schemeClr val="bg1"/>
                </a:solidFill>
              </a:rPr>
              <a:t>SPmemory</a:t>
            </a:r>
            <a:r>
              <a:rPr lang="de-DE" sz="700" dirty="0">
                <a:solidFill>
                  <a:schemeClr val="bg1"/>
                </a:solidFill>
              </a:rPr>
              <a:t> (bearbeitet)</a:t>
            </a:r>
          </a:p>
        </p:txBody>
      </p:sp>
    </p:spTree>
    <p:extLst>
      <p:ext uri="{BB962C8B-B14F-4D97-AF65-F5344CB8AC3E}">
        <p14:creationId xmlns:p14="http://schemas.microsoft.com/office/powerpoint/2010/main" val="198772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9881DA9-48C6-F69C-2B34-3F64BFCFB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32955"/>
              </p:ext>
            </p:extLst>
          </p:nvPr>
        </p:nvGraphicFramePr>
        <p:xfrm>
          <a:off x="1059694" y="1338169"/>
          <a:ext cx="10795138" cy="466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430">
                  <a:extLst>
                    <a:ext uri="{9D8B030D-6E8A-4147-A177-3AD203B41FA5}">
                      <a16:colId xmlns:a16="http://schemas.microsoft.com/office/drawing/2014/main" val="2425954179"/>
                    </a:ext>
                  </a:extLst>
                </a:gridCol>
                <a:gridCol w="3113354">
                  <a:extLst>
                    <a:ext uri="{9D8B030D-6E8A-4147-A177-3AD203B41FA5}">
                      <a16:colId xmlns:a16="http://schemas.microsoft.com/office/drawing/2014/main" val="2409923896"/>
                    </a:ext>
                  </a:extLst>
                </a:gridCol>
                <a:gridCol w="3113354">
                  <a:extLst>
                    <a:ext uri="{9D8B030D-6E8A-4147-A177-3AD203B41FA5}">
                      <a16:colId xmlns:a16="http://schemas.microsoft.com/office/drawing/2014/main" val="2561912070"/>
                    </a:ext>
                  </a:extLst>
                </a:gridCol>
              </a:tblGrid>
              <a:tr h="45614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Beschreibung</a:t>
                      </a:r>
                    </a:p>
                  </a:txBody>
                  <a:tcPr>
                    <a:solidFill>
                      <a:srgbClr val="5C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Beispiele</a:t>
                      </a:r>
                    </a:p>
                    <a:p>
                      <a:r>
                        <a:rPr lang="de-DE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 bzw. der Schüler … </a:t>
                      </a:r>
                    </a:p>
                  </a:txBody>
                  <a:tcPr>
                    <a:solidFill>
                      <a:srgbClr val="5C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Anmerkungen</a:t>
                      </a:r>
                    </a:p>
                  </a:txBody>
                  <a:tcPr>
                    <a:solidFill>
                      <a:srgbClr val="5C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4820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Führt souverän und kundenorientiert auch anspruchsvolle Gespräche. Kann auf schwierige oder unerwartete Situationen eingehen und bietet maßgeschneiderte Lösungen an.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versteht die Bedürfnisse des Kunden vollständig und bietet proaktive Lösungen an.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nutzt passende Gesprächstechniken, um auch in kritischen Situationen kundenorientiert zu bleiben.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kann auch schwierige Reklamationen und Verhandlungen sicher führen und erfolgreich abschließen.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6000655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Beherrscht die Gesprächsführung sicher und kann auf die individuellen Bedürfnisse der Kunden eingehen. Findet selbstständig Lösungen für die meisten Anliegen.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geht aktiv auf Kundenbedürfnisse ein und bietet passende Lösungen an.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führt das Gespräch sicher, auch bei schwierigen Themen.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kann komplexe Probleme eigenständig lösen oder an die richtige Stelle weiterleiten.</a:t>
                      </a:r>
                    </a:p>
                  </a:txBody>
                  <a:tcPr marL="9525" marR="9525" marT="9525" marB="9525"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964679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Versteht grundlegende Kundenbedürfnisse und kann ein strukturiertes Kundengespräch führen. Es gibt noch Unsicherheiten bei komplexeren Anliegen oder in stressigen Situationen.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kann Kundenbedürfnisse erkennen und einfache Lösungen anbieten.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reagiert freundlich und professionell, aber es fehlt an Tiefe bei Problemlösungen.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kann einfache Reklamationen bearbeiten, benötigt bei komplexen Fällen Unterstützung.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574558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Grundkenntnisse der Gesprächsführung. Kann einfache Kundenanfragen beantworten, wirkt aber unsicher und wenig kundenorientiert.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reagiert auf Kundenanfragen, ohne aktiv auf die Bedürfnisse einzugehen.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stellt wenig Rückfragen und bietet einfache Lösungen an.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unsicher in der Gesprächsführung, geringe Selbstständigkeit.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999">
                            <a:tint val="66000"/>
                            <a:satMod val="160000"/>
                          </a:srgbClr>
                        </a:gs>
                        <a:gs pos="50000">
                          <a:srgbClr val="009999">
                            <a:tint val="44500"/>
                            <a:satMod val="160000"/>
                          </a:srgbClr>
                        </a:gs>
                        <a:gs pos="100000">
                          <a:srgbClr val="0099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1527449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3894A82-16FE-B250-E3F4-B42B9ED11E8A}"/>
              </a:ext>
            </a:extLst>
          </p:cNvPr>
          <p:cNvSpPr txBox="1"/>
          <p:nvPr/>
        </p:nvSpPr>
        <p:spPr>
          <a:xfrm>
            <a:off x="0" y="-3432"/>
            <a:ext cx="12192000" cy="338554"/>
          </a:xfrm>
          <a:prstGeom prst="rect">
            <a:avLst/>
          </a:prstGeom>
          <a:solidFill>
            <a:srgbClr val="1A7A5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Kompetenzraster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724B1C-8B26-4D09-5510-281E29D1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" y="365473"/>
            <a:ext cx="454085" cy="4540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57B3C3A-97A4-D47F-EE17-BE911B6E11F7}"/>
              </a:ext>
            </a:extLst>
          </p:cNvPr>
          <p:cNvSpPr txBox="1"/>
          <p:nvPr/>
        </p:nvSpPr>
        <p:spPr>
          <a:xfrm>
            <a:off x="2500292" y="354333"/>
            <a:ext cx="9354540" cy="92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 exemplarische Kompetenzraster für ein Kundengespräch dient dazu, die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Kommunikationsfähigkeit sowie die fachlichen und sozialen Kompetenzen von Schülerinnen und Schüler im Umgang mit Kunden zu bewerten. Es hilft, die Fähigkeiten in der Gesprächsführung, Kundenorientierung und Problemlösung zu systematisieren. 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Dieses Raster ist als allgemeiner Leitfaden gedacht und kann je Ausbildungsberuf und spezifischen Anforderungen angepasst werden.</a:t>
            </a: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8B6C6FF7-376E-A9BF-7271-C9F9BCFF1326}"/>
              </a:ext>
            </a:extLst>
          </p:cNvPr>
          <p:cNvSpPr/>
          <p:nvPr/>
        </p:nvSpPr>
        <p:spPr>
          <a:xfrm>
            <a:off x="420786" y="1619455"/>
            <a:ext cx="599380" cy="4381095"/>
          </a:xfrm>
          <a:prstGeom prst="upArrow">
            <a:avLst/>
          </a:prstGeom>
          <a:gradFill flip="none" rotWithShape="1">
            <a:gsLst>
              <a:gs pos="0">
                <a:srgbClr val="1A7A51">
                  <a:shade val="30000"/>
                  <a:satMod val="115000"/>
                </a:srgbClr>
              </a:gs>
              <a:gs pos="50000">
                <a:srgbClr val="1A7A51">
                  <a:shade val="67500"/>
                  <a:satMod val="115000"/>
                </a:srgbClr>
              </a:gs>
              <a:gs pos="100000">
                <a:srgbClr val="1A7A51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de-DE" sz="1400" dirty="0"/>
              <a:t>Experte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45741B5-5FAC-4559-249E-DEBA621DE45A}"/>
              </a:ext>
            </a:extLst>
          </p:cNvPr>
          <p:cNvSpPr txBox="1"/>
          <p:nvPr/>
        </p:nvSpPr>
        <p:spPr>
          <a:xfrm>
            <a:off x="2500292" y="6071969"/>
            <a:ext cx="9354540" cy="7114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Beispiele für Anwendungsbereiche des Kompetenzrasters: Selbst- und Fremdeinschätzung zum Kundenumgang, Lehrerfeedback, Instrument zur Festlegung individueller Lernziele mit Blick auf die Verbesserung der Gesprächsführung oder den Umgang mit Reklamationen oder das prüfungsrelevante Format Kundengespräch etc.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121DE5-F60B-EC34-AC7E-669230019407}"/>
              </a:ext>
            </a:extLst>
          </p:cNvPr>
          <p:cNvSpPr txBox="1"/>
          <p:nvPr/>
        </p:nvSpPr>
        <p:spPr>
          <a:xfrm rot="21037018">
            <a:off x="566001" y="310062"/>
            <a:ext cx="1480842" cy="646331"/>
          </a:xfrm>
          <a:custGeom>
            <a:avLst/>
            <a:gdLst>
              <a:gd name="connsiteX0" fmla="*/ 0 w 1480842"/>
              <a:gd name="connsiteY0" fmla="*/ 0 h 646331"/>
              <a:gd name="connsiteX1" fmla="*/ 1480842 w 1480842"/>
              <a:gd name="connsiteY1" fmla="*/ 0 h 646331"/>
              <a:gd name="connsiteX2" fmla="*/ 1480842 w 1480842"/>
              <a:gd name="connsiteY2" fmla="*/ 646331 h 646331"/>
              <a:gd name="connsiteX3" fmla="*/ 0 w 1480842"/>
              <a:gd name="connsiteY3" fmla="*/ 646331 h 646331"/>
              <a:gd name="connsiteX4" fmla="*/ 0 w 148084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42" h="646331" fill="none" extrusionOk="0">
                <a:moveTo>
                  <a:pt x="0" y="0"/>
                </a:moveTo>
                <a:cubicBezTo>
                  <a:pt x="428724" y="17881"/>
                  <a:pt x="1076362" y="72713"/>
                  <a:pt x="1480842" y="0"/>
                </a:cubicBezTo>
                <a:cubicBezTo>
                  <a:pt x="1508860" y="300386"/>
                  <a:pt x="1463483" y="555476"/>
                  <a:pt x="1480842" y="646331"/>
                </a:cubicBezTo>
                <a:cubicBezTo>
                  <a:pt x="1122027" y="563932"/>
                  <a:pt x="549749" y="686497"/>
                  <a:pt x="0" y="646331"/>
                </a:cubicBezTo>
                <a:cubicBezTo>
                  <a:pt x="41281" y="554748"/>
                  <a:pt x="43087" y="116183"/>
                  <a:pt x="0" y="0"/>
                </a:cubicBezTo>
                <a:close/>
              </a:path>
              <a:path w="1480842" h="646331" stroke="0" extrusionOk="0">
                <a:moveTo>
                  <a:pt x="0" y="0"/>
                </a:moveTo>
                <a:cubicBezTo>
                  <a:pt x="486828" y="6841"/>
                  <a:pt x="1073981" y="103374"/>
                  <a:pt x="1480842" y="0"/>
                </a:cubicBezTo>
                <a:cubicBezTo>
                  <a:pt x="1496548" y="155220"/>
                  <a:pt x="1530739" y="457908"/>
                  <a:pt x="1480842" y="646331"/>
                </a:cubicBezTo>
                <a:cubicBezTo>
                  <a:pt x="1200486" y="564884"/>
                  <a:pt x="314333" y="595763"/>
                  <a:pt x="0" y="646331"/>
                </a:cubicBezTo>
                <a:cubicBezTo>
                  <a:pt x="-30818" y="527861"/>
                  <a:pt x="-3845" y="153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999">
                  <a:shade val="30000"/>
                  <a:satMod val="115000"/>
                  <a:alpha val="30000"/>
                </a:srgbClr>
              </a:gs>
              <a:gs pos="100000">
                <a:srgbClr val="009999">
                  <a:shade val="67500"/>
                  <a:satMod val="115000"/>
                  <a:alpha val="90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0">
                <a:solidFill>
                  <a:srgbClr val="1A7A51"/>
                </a:solidFill>
              </a:defRPr>
            </a:lvl1pPr>
          </a:lstStyle>
          <a:p>
            <a:pPr algn="ctr"/>
            <a:r>
              <a:rPr lang="de-DE" sz="1800" dirty="0">
                <a:solidFill>
                  <a:schemeClr val="bg1"/>
                </a:solidFill>
              </a:rPr>
              <a:t>Kunden-gespräch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E5734A-129A-E37D-584A-F0C841E0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" y="6348606"/>
            <a:ext cx="1164810" cy="4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Breitbild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Wingdings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Hoffmann</dc:creator>
  <cp:lastModifiedBy>Martina Hoffmann</cp:lastModifiedBy>
  <cp:revision>4</cp:revision>
  <cp:lastPrinted>2024-08-22T15:34:49Z</cp:lastPrinted>
  <dcterms:created xsi:type="dcterms:W3CDTF">2024-08-22T15:00:47Z</dcterms:created>
  <dcterms:modified xsi:type="dcterms:W3CDTF">2024-09-08T10:31:46Z</dcterms:modified>
</cp:coreProperties>
</file>