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792913" cy="992505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7A51"/>
    <a:srgbClr val="009999"/>
    <a:srgbClr val="5CA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8C9DC1-E89C-421E-9B80-4E189CACE0F7}" v="10" dt="2024-10-13T11:51:13.495"/>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9160" autoAdjust="0"/>
    <p:restoredTop sz="94660"/>
  </p:normalViewPr>
  <p:slideViewPr>
    <p:cSldViewPr snapToGrid="0">
      <p:cViewPr varScale="1">
        <p:scale>
          <a:sx n="101" d="100"/>
          <a:sy n="101" d="100"/>
        </p:scale>
        <p:origin x="688"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a Hoffmann" userId="39afc2d9bb583cfe" providerId="LiveId" clId="{E98C9DC1-E89C-421E-9B80-4E189CACE0F7}"/>
    <pc:docChg chg="undo custSel modSld">
      <pc:chgData name="Martina Hoffmann" userId="39afc2d9bb583cfe" providerId="LiveId" clId="{E98C9DC1-E89C-421E-9B80-4E189CACE0F7}" dt="2024-10-13T11:59:40.484" v="580" actId="114"/>
      <pc:docMkLst>
        <pc:docMk/>
      </pc:docMkLst>
      <pc:sldChg chg="modSp mod">
        <pc:chgData name="Martina Hoffmann" userId="39afc2d9bb583cfe" providerId="LiveId" clId="{E98C9DC1-E89C-421E-9B80-4E189CACE0F7}" dt="2024-10-13T11:47:51.696" v="25" actId="113"/>
        <pc:sldMkLst>
          <pc:docMk/>
          <pc:sldMk cId="1987721413" sldId="256"/>
        </pc:sldMkLst>
        <pc:spChg chg="mod">
          <ac:chgData name="Martina Hoffmann" userId="39afc2d9bb583cfe" providerId="LiveId" clId="{E98C9DC1-E89C-421E-9B80-4E189CACE0F7}" dt="2024-10-13T11:47:51.696" v="25" actId="113"/>
          <ac:spMkLst>
            <pc:docMk/>
            <pc:sldMk cId="1987721413" sldId="256"/>
            <ac:spMk id="11" creationId="{063F8887-DF04-525B-E560-D66D9EF00CB3}"/>
          </ac:spMkLst>
        </pc:spChg>
      </pc:sldChg>
      <pc:sldChg chg="modSp mod">
        <pc:chgData name="Martina Hoffmann" userId="39afc2d9bb583cfe" providerId="LiveId" clId="{E98C9DC1-E89C-421E-9B80-4E189CACE0F7}" dt="2024-10-13T11:59:40.484" v="580" actId="114"/>
        <pc:sldMkLst>
          <pc:docMk/>
          <pc:sldMk cId="3576826433" sldId="257"/>
        </pc:sldMkLst>
        <pc:spChg chg="mod">
          <ac:chgData name="Martina Hoffmann" userId="39afc2d9bb583cfe" providerId="LiveId" clId="{E98C9DC1-E89C-421E-9B80-4E189CACE0F7}" dt="2024-10-13T11:48:03.141" v="46" actId="113"/>
          <ac:spMkLst>
            <pc:docMk/>
            <pc:sldMk cId="3576826433" sldId="257"/>
            <ac:spMk id="5" creationId="{7E121DE5-F60B-EC34-AC7E-669230019407}"/>
          </ac:spMkLst>
        </pc:spChg>
        <pc:spChg chg="mod">
          <ac:chgData name="Martina Hoffmann" userId="39afc2d9bb583cfe" providerId="LiveId" clId="{E98C9DC1-E89C-421E-9B80-4E189CACE0F7}" dt="2024-10-13T11:59:40.484" v="580" actId="114"/>
          <ac:spMkLst>
            <pc:docMk/>
            <pc:sldMk cId="3576826433" sldId="257"/>
            <ac:spMk id="9" creationId="{F57B3C3A-97A4-D47F-EE17-BE911B6E11F7}"/>
          </ac:spMkLst>
        </pc:spChg>
        <pc:spChg chg="mod">
          <ac:chgData name="Martina Hoffmann" userId="39afc2d9bb583cfe" providerId="LiveId" clId="{E98C9DC1-E89C-421E-9B80-4E189CACE0F7}" dt="2024-10-13T11:52:39.845" v="169" actId="20577"/>
          <ac:spMkLst>
            <pc:docMk/>
            <pc:sldMk cId="3576826433" sldId="257"/>
            <ac:spMk id="11" creationId="{445741B5-5FAC-4559-249E-DEBA621DE45A}"/>
          </ac:spMkLst>
        </pc:spChg>
        <pc:graphicFrameChg chg="mod modGraphic">
          <ac:chgData name="Martina Hoffmann" userId="39afc2d9bb583cfe" providerId="LiveId" clId="{E98C9DC1-E89C-421E-9B80-4E189CACE0F7}" dt="2024-10-13T11:59:12.914" v="579" actId="20577"/>
          <ac:graphicFrameMkLst>
            <pc:docMk/>
            <pc:sldMk cId="3576826433" sldId="257"/>
            <ac:graphicFrameMk id="4" creationId="{99881DA9-48C6-F69C-2B34-3F64BFCFB44A}"/>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5E502-9A92-A323-6110-F6CE74F376C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E3F0386-82A5-33E8-AEAC-FF05FA880C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7792C445-BA7A-866A-1D83-0764EF6CA47A}"/>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5" name="Fußzeilenplatzhalter 4">
            <a:extLst>
              <a:ext uri="{FF2B5EF4-FFF2-40B4-BE49-F238E27FC236}">
                <a16:creationId xmlns:a16="http://schemas.microsoft.com/office/drawing/2014/main" id="{2FE54E19-2549-8407-3E6D-47B3C00C02C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34BCFF-5E20-409D-171B-3CEE26D3A6BD}"/>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10725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704232-0CBF-35B2-4291-8E0A36F8792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5164787-A895-A357-04B2-BB98F2661A2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423C93-BBDB-AE13-A4FF-1D095E86D621}"/>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5" name="Fußzeilenplatzhalter 4">
            <a:extLst>
              <a:ext uri="{FF2B5EF4-FFF2-40B4-BE49-F238E27FC236}">
                <a16:creationId xmlns:a16="http://schemas.microsoft.com/office/drawing/2014/main" id="{CB6F417C-E076-39BB-3770-6AA9754BD2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2717378-CE13-A250-3B52-E34E6A4E662C}"/>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99232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1C8AD08-062D-1E0C-24EC-91787DA9ECB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155E6AF-B76E-B6D7-BF7B-B2F2EE9B966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49E86B-B08F-53E3-079E-7C108514F8E6}"/>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5" name="Fußzeilenplatzhalter 4">
            <a:extLst>
              <a:ext uri="{FF2B5EF4-FFF2-40B4-BE49-F238E27FC236}">
                <a16:creationId xmlns:a16="http://schemas.microsoft.com/office/drawing/2014/main" id="{3808C87D-B59F-91A8-D943-13500992B01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22A2F70-AEC9-B9E9-568C-0CD6B7DB9C1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4020777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83FB94-EBB0-3B17-5A0E-AF6659380E0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6EEDC7F-66B3-1485-6C16-C58499D61A8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CC8588-2DB9-E945-23E4-F64048FD1355}"/>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5" name="Fußzeilenplatzhalter 4">
            <a:extLst>
              <a:ext uri="{FF2B5EF4-FFF2-40B4-BE49-F238E27FC236}">
                <a16:creationId xmlns:a16="http://schemas.microsoft.com/office/drawing/2014/main" id="{443144F4-CF44-EBE0-28BD-A2E2840FF8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B4DFB1E-C606-65C9-53F0-50515060A38F}"/>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66647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637B8B-DC18-676A-A657-9AD722EE3CA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EE9570A-0D37-A846-F48B-6CC1580AE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5EA1D15-DA2A-EC04-1A58-7372A45F2A2D}"/>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5" name="Fußzeilenplatzhalter 4">
            <a:extLst>
              <a:ext uri="{FF2B5EF4-FFF2-40B4-BE49-F238E27FC236}">
                <a16:creationId xmlns:a16="http://schemas.microsoft.com/office/drawing/2014/main" id="{EACE3098-4BAC-A805-02C5-F9C1E684373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D2237F-A04C-57E7-5450-43B4B3D10560}"/>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08400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E8D4D8-8B22-93E5-F47D-2B48A589A9F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553F086-655E-32E9-67F4-E4012171B28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DED0B5B-393F-D228-876C-7266FB1A7BE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5162228-7E51-EC12-3CAA-B7E44CD08D96}"/>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6" name="Fußzeilenplatzhalter 5">
            <a:extLst>
              <a:ext uri="{FF2B5EF4-FFF2-40B4-BE49-F238E27FC236}">
                <a16:creationId xmlns:a16="http://schemas.microsoft.com/office/drawing/2014/main" id="{D32D06B8-0281-B049-1C5C-5ACFCB0DAC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1F9441A-287A-514F-FFF2-849B691FB85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88303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D080E1-FF12-C643-D8CB-F94EA487C81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E21E3D9-2D6C-E967-B3E5-47583EBDC2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3216B75-A5CA-9E1D-AB98-B110EA48A18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387B187-6B1B-9C24-99AE-1E8AD2E678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9B22925-9015-9C37-1CBC-C23D54196D5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F8357F6-DB5E-3A8E-4566-3D4E8138A226}"/>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8" name="Fußzeilenplatzhalter 7">
            <a:extLst>
              <a:ext uri="{FF2B5EF4-FFF2-40B4-BE49-F238E27FC236}">
                <a16:creationId xmlns:a16="http://schemas.microsoft.com/office/drawing/2014/main" id="{FD61B112-7C57-FA26-96ED-EE8405FB0E6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802B67E-2407-49FF-46ED-7DDE5DF32E6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02430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77F9D8-D2B1-7B5C-F759-4EF620906D1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07A1B9E-0A98-7581-0884-D639E0450C1B}"/>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4" name="Fußzeilenplatzhalter 3">
            <a:extLst>
              <a:ext uri="{FF2B5EF4-FFF2-40B4-BE49-F238E27FC236}">
                <a16:creationId xmlns:a16="http://schemas.microsoft.com/office/drawing/2014/main" id="{A38462FE-D124-E3AC-234F-EF9DD1E14C8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8B61E16-CE4B-AC9D-8050-5DAF1227A61B}"/>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54828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D8D4B4C-EDE1-E1B2-DEE6-C0C192EF3BA3}"/>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3" name="Fußzeilenplatzhalter 2">
            <a:extLst>
              <a:ext uri="{FF2B5EF4-FFF2-40B4-BE49-F238E27FC236}">
                <a16:creationId xmlns:a16="http://schemas.microsoft.com/office/drawing/2014/main" id="{4619FFC3-9CBB-50AB-FA64-3616993D40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A389604-7E17-1BF6-F603-B5F97D311323}"/>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216584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A2CD80-EA22-D344-29BE-23CEB8ADAB1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897ED1C-B93B-EC39-7179-52095445F6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8AE23E7-9DE6-B08D-FA7B-6180A18772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51F3EA1-D93F-1EED-8BB3-265DEE4B74FE}"/>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6" name="Fußzeilenplatzhalter 5">
            <a:extLst>
              <a:ext uri="{FF2B5EF4-FFF2-40B4-BE49-F238E27FC236}">
                <a16:creationId xmlns:a16="http://schemas.microsoft.com/office/drawing/2014/main" id="{29FDF75B-B926-76C9-34F1-69852A40EF3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7281C2D-9B02-5F91-7DC3-18C6EED0ACA4}"/>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4542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F755C-094A-9648-DAD3-44C9D91080D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C640D4B-F05D-6F6E-1E25-86CE1560A2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8F95C18-D5BF-8BB4-B967-F56D742B37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B568B1B-0F9A-CCE2-D5E7-6C2B1C91ACCD}"/>
              </a:ext>
            </a:extLst>
          </p:cNvPr>
          <p:cNvSpPr>
            <a:spLocks noGrp="1"/>
          </p:cNvSpPr>
          <p:nvPr>
            <p:ph type="dt" sz="half" idx="10"/>
          </p:nvPr>
        </p:nvSpPr>
        <p:spPr/>
        <p:txBody>
          <a:bodyPr/>
          <a:lstStyle/>
          <a:p>
            <a:fld id="{7AFAAB20-4869-460E-B6B7-6B7C2BE70B28}" type="datetimeFigureOut">
              <a:rPr lang="de-DE" smtClean="0"/>
              <a:t>13.10.2024</a:t>
            </a:fld>
            <a:endParaRPr lang="de-DE"/>
          </a:p>
        </p:txBody>
      </p:sp>
      <p:sp>
        <p:nvSpPr>
          <p:cNvPr id="6" name="Fußzeilenplatzhalter 5">
            <a:extLst>
              <a:ext uri="{FF2B5EF4-FFF2-40B4-BE49-F238E27FC236}">
                <a16:creationId xmlns:a16="http://schemas.microsoft.com/office/drawing/2014/main" id="{7E1ECA1B-66A1-AD46-0D41-B58B1ED0C55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77D1448-1892-714F-4514-121A7A80EAA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52154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592B6E1-E073-4ABE-F26F-DB66BFF77B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4BF99D7-F367-89A3-7D70-1AAC79A285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54682C-881E-1569-9E6B-C19D3025EE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FAAB20-4869-460E-B6B7-6B7C2BE70B28}" type="datetimeFigureOut">
              <a:rPr lang="de-DE" smtClean="0"/>
              <a:t>13.10.2024</a:t>
            </a:fld>
            <a:endParaRPr lang="de-DE"/>
          </a:p>
        </p:txBody>
      </p:sp>
      <p:sp>
        <p:nvSpPr>
          <p:cNvPr id="5" name="Fußzeilenplatzhalter 4">
            <a:extLst>
              <a:ext uri="{FF2B5EF4-FFF2-40B4-BE49-F238E27FC236}">
                <a16:creationId xmlns:a16="http://schemas.microsoft.com/office/drawing/2014/main" id="{6320951A-FE1B-01DC-5401-FEC3E2ED8A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9585D1A-B0EE-9A29-DC4D-0F6ACC9AC5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E9FBB3-8FD3-4BB8-9EC0-7D2A8DE04199}" type="slidenum">
              <a:rPr lang="de-DE" smtClean="0"/>
              <a:t>‹Nr.›</a:t>
            </a:fld>
            <a:endParaRPr lang="de-DE"/>
          </a:p>
        </p:txBody>
      </p:sp>
    </p:spTree>
    <p:extLst>
      <p:ext uri="{BB962C8B-B14F-4D97-AF65-F5344CB8AC3E}">
        <p14:creationId xmlns:p14="http://schemas.microsoft.com/office/powerpoint/2010/main" val="2158309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Spielplatz, Schuhwerk, Person, Pool enthält.&#10;&#10;Automatisch generierte Beschreibung">
            <a:extLst>
              <a:ext uri="{FF2B5EF4-FFF2-40B4-BE49-F238E27FC236}">
                <a16:creationId xmlns:a16="http://schemas.microsoft.com/office/drawing/2014/main" id="{DB83C8E9-8F79-4288-FBA6-D7B0E69119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817" y="1544722"/>
            <a:ext cx="9698183" cy="5313278"/>
          </a:xfrm>
          <a:prstGeom prst="rect">
            <a:avLst/>
          </a:prstGeom>
        </p:spPr>
      </p:pic>
      <p:pic>
        <p:nvPicPr>
          <p:cNvPr id="8" name="Grafik 7">
            <a:extLst>
              <a:ext uri="{FF2B5EF4-FFF2-40B4-BE49-F238E27FC236}">
                <a16:creationId xmlns:a16="http://schemas.microsoft.com/office/drawing/2014/main" id="{218E5710-0222-10FD-BDC7-865D2849ACB4}"/>
              </a:ext>
            </a:extLst>
          </p:cNvPr>
          <p:cNvPicPr>
            <a:picLocks noChangeAspect="1"/>
          </p:cNvPicPr>
          <p:nvPr/>
        </p:nvPicPr>
        <p:blipFill>
          <a:blip r:embed="rId3"/>
          <a:stretch>
            <a:fillRect/>
          </a:stretch>
        </p:blipFill>
        <p:spPr>
          <a:xfrm>
            <a:off x="10631978" y="61304"/>
            <a:ext cx="1493518" cy="1493518"/>
          </a:xfrm>
          <a:prstGeom prst="rect">
            <a:avLst/>
          </a:prstGeom>
        </p:spPr>
      </p:pic>
      <p:sp>
        <p:nvSpPr>
          <p:cNvPr id="9" name="Textfeld 8">
            <a:extLst>
              <a:ext uri="{FF2B5EF4-FFF2-40B4-BE49-F238E27FC236}">
                <a16:creationId xmlns:a16="http://schemas.microsoft.com/office/drawing/2014/main" id="{03DE6C29-6072-C3D3-F035-885244DF6B3D}"/>
              </a:ext>
            </a:extLst>
          </p:cNvPr>
          <p:cNvSpPr txBox="1"/>
          <p:nvPr/>
        </p:nvSpPr>
        <p:spPr>
          <a:xfrm>
            <a:off x="0" y="-132904"/>
            <a:ext cx="10723418" cy="1785104"/>
          </a:xfrm>
          <a:prstGeom prst="rect">
            <a:avLst/>
          </a:prstGeom>
          <a:noFill/>
        </p:spPr>
        <p:txBody>
          <a:bodyPr wrap="square" rtlCol="0">
            <a:spAutoFit/>
          </a:bodyPr>
          <a:lstStyle/>
          <a:p>
            <a:r>
              <a:rPr lang="de-DE" sz="11000" dirty="0">
                <a:solidFill>
                  <a:srgbClr val="1A7A51"/>
                </a:solidFill>
              </a:rPr>
              <a:t>Kompetenzraster</a:t>
            </a:r>
          </a:p>
        </p:txBody>
      </p:sp>
      <p:pic>
        <p:nvPicPr>
          <p:cNvPr id="10" name="Grafik 9">
            <a:extLst>
              <a:ext uri="{FF2B5EF4-FFF2-40B4-BE49-F238E27FC236}">
                <a16:creationId xmlns:a16="http://schemas.microsoft.com/office/drawing/2014/main" id="{09390A37-C575-A0F8-2535-85B18A59C8D6}"/>
              </a:ext>
            </a:extLst>
          </p:cNvPr>
          <p:cNvPicPr>
            <a:picLocks noChangeAspect="1"/>
          </p:cNvPicPr>
          <p:nvPr/>
        </p:nvPicPr>
        <p:blipFill>
          <a:blip r:embed="rId4"/>
          <a:stretch>
            <a:fillRect/>
          </a:stretch>
        </p:blipFill>
        <p:spPr>
          <a:xfrm>
            <a:off x="71932" y="5853629"/>
            <a:ext cx="2363697" cy="939569"/>
          </a:xfrm>
          <a:prstGeom prst="rect">
            <a:avLst/>
          </a:prstGeom>
        </p:spPr>
      </p:pic>
      <p:sp>
        <p:nvSpPr>
          <p:cNvPr id="11" name="Textfeld 10">
            <a:extLst>
              <a:ext uri="{FF2B5EF4-FFF2-40B4-BE49-F238E27FC236}">
                <a16:creationId xmlns:a16="http://schemas.microsoft.com/office/drawing/2014/main" id="{063F8887-DF04-525B-E560-D66D9EF00CB3}"/>
              </a:ext>
            </a:extLst>
          </p:cNvPr>
          <p:cNvSpPr txBox="1"/>
          <p:nvPr/>
        </p:nvSpPr>
        <p:spPr>
          <a:xfrm>
            <a:off x="0" y="3848278"/>
            <a:ext cx="11114567" cy="1631216"/>
          </a:xfrm>
          <a:custGeom>
            <a:avLst/>
            <a:gdLst>
              <a:gd name="connsiteX0" fmla="*/ 0 w 11114567"/>
              <a:gd name="connsiteY0" fmla="*/ 0 h 1631216"/>
              <a:gd name="connsiteX1" fmla="*/ 11114567 w 11114567"/>
              <a:gd name="connsiteY1" fmla="*/ 0 h 1631216"/>
              <a:gd name="connsiteX2" fmla="*/ 11114567 w 11114567"/>
              <a:gd name="connsiteY2" fmla="*/ 1631216 h 1631216"/>
              <a:gd name="connsiteX3" fmla="*/ 0 w 11114567"/>
              <a:gd name="connsiteY3" fmla="*/ 1631216 h 1631216"/>
              <a:gd name="connsiteX4" fmla="*/ 0 w 11114567"/>
              <a:gd name="connsiteY4" fmla="*/ 0 h 1631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567" h="1631216" fill="none" extrusionOk="0">
                <a:moveTo>
                  <a:pt x="0" y="0"/>
                </a:moveTo>
                <a:cubicBezTo>
                  <a:pt x="1809518" y="-33775"/>
                  <a:pt x="6772280" y="138873"/>
                  <a:pt x="11114567" y="0"/>
                </a:cubicBezTo>
                <a:cubicBezTo>
                  <a:pt x="11031089" y="608769"/>
                  <a:pt x="11024965" y="991008"/>
                  <a:pt x="11114567" y="1631216"/>
                </a:cubicBezTo>
                <a:cubicBezTo>
                  <a:pt x="8083160" y="1493886"/>
                  <a:pt x="1555834" y="1493360"/>
                  <a:pt x="0" y="1631216"/>
                </a:cubicBezTo>
                <a:cubicBezTo>
                  <a:pt x="-124463" y="1300330"/>
                  <a:pt x="66042" y="164953"/>
                  <a:pt x="0" y="0"/>
                </a:cubicBezTo>
                <a:close/>
              </a:path>
              <a:path w="11114567" h="1631216" stroke="0" extrusionOk="0">
                <a:moveTo>
                  <a:pt x="0" y="0"/>
                </a:moveTo>
                <a:cubicBezTo>
                  <a:pt x="3201927" y="-101487"/>
                  <a:pt x="5770977" y="-162162"/>
                  <a:pt x="11114567" y="0"/>
                </a:cubicBezTo>
                <a:cubicBezTo>
                  <a:pt x="11140571" y="653161"/>
                  <a:pt x="11164447" y="820846"/>
                  <a:pt x="11114567" y="1631216"/>
                </a:cubicBezTo>
                <a:cubicBezTo>
                  <a:pt x="7305101" y="1681281"/>
                  <a:pt x="4623441" y="1472767"/>
                  <a:pt x="0" y="1631216"/>
                </a:cubicBezTo>
                <a:cubicBezTo>
                  <a:pt x="-102443" y="854561"/>
                  <a:pt x="-63950" y="718269"/>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r>
              <a:rPr lang="de-DE" sz="10000" dirty="0">
                <a:solidFill>
                  <a:schemeClr val="bg1"/>
                </a:solidFill>
              </a:rPr>
              <a:t>Fertigkeit </a:t>
            </a:r>
            <a:r>
              <a:rPr lang="de-DE" sz="10000" b="1" i="1" dirty="0">
                <a:solidFill>
                  <a:schemeClr val="bg1"/>
                </a:solidFill>
              </a:rPr>
              <a:t>Sprechen</a:t>
            </a:r>
          </a:p>
        </p:txBody>
      </p:sp>
      <p:sp>
        <p:nvSpPr>
          <p:cNvPr id="2" name="Textfeld 1">
            <a:extLst>
              <a:ext uri="{FF2B5EF4-FFF2-40B4-BE49-F238E27FC236}">
                <a16:creationId xmlns:a16="http://schemas.microsoft.com/office/drawing/2014/main" id="{DDA4D1E3-F07B-0783-C752-504084486E87}"/>
              </a:ext>
            </a:extLst>
          </p:cNvPr>
          <p:cNvSpPr txBox="1"/>
          <p:nvPr/>
        </p:nvSpPr>
        <p:spPr>
          <a:xfrm>
            <a:off x="9385885" y="6439191"/>
            <a:ext cx="2801510" cy="20005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de-DE" sz="700" dirty="0">
                <a:solidFill>
                  <a:schemeClr val="bg1"/>
                </a:solidFill>
              </a:rPr>
              <a:t>Bildquelle: iStock/</a:t>
            </a:r>
            <a:r>
              <a:rPr lang="de-DE" sz="700" dirty="0" err="1">
                <a:solidFill>
                  <a:schemeClr val="bg1"/>
                </a:solidFill>
              </a:rPr>
              <a:t>SPmemory</a:t>
            </a:r>
            <a:r>
              <a:rPr lang="de-DE" sz="700" dirty="0">
                <a:solidFill>
                  <a:schemeClr val="bg1"/>
                </a:solidFill>
              </a:rPr>
              <a:t> (bearbeitet)</a:t>
            </a:r>
          </a:p>
        </p:txBody>
      </p:sp>
    </p:spTree>
    <p:extLst>
      <p:ext uri="{BB962C8B-B14F-4D97-AF65-F5344CB8AC3E}">
        <p14:creationId xmlns:p14="http://schemas.microsoft.com/office/powerpoint/2010/main" val="1987721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99881DA9-48C6-F69C-2B34-3F64BFCFB44A}"/>
              </a:ext>
            </a:extLst>
          </p:cNvPr>
          <p:cNvGraphicFramePr>
            <a:graphicFrameLocks noGrp="1"/>
          </p:cNvGraphicFramePr>
          <p:nvPr>
            <p:extLst>
              <p:ext uri="{D42A27DB-BD31-4B8C-83A1-F6EECF244321}">
                <p14:modId xmlns:p14="http://schemas.microsoft.com/office/powerpoint/2010/main" val="3165341500"/>
              </p:ext>
            </p:extLst>
          </p:nvPr>
        </p:nvGraphicFramePr>
        <p:xfrm>
          <a:off x="1059694" y="1338169"/>
          <a:ext cx="10795138" cy="4662381"/>
        </p:xfrm>
        <a:graphic>
          <a:graphicData uri="http://schemas.openxmlformats.org/drawingml/2006/table">
            <a:tbl>
              <a:tblPr firstRow="1" bandRow="1">
                <a:tableStyleId>{5C22544A-7EE6-4342-B048-85BDC9FD1C3A}</a:tableStyleId>
              </a:tblPr>
              <a:tblGrid>
                <a:gridCol w="4568430">
                  <a:extLst>
                    <a:ext uri="{9D8B030D-6E8A-4147-A177-3AD203B41FA5}">
                      <a16:colId xmlns:a16="http://schemas.microsoft.com/office/drawing/2014/main" val="2425954179"/>
                    </a:ext>
                  </a:extLst>
                </a:gridCol>
                <a:gridCol w="3113354">
                  <a:extLst>
                    <a:ext uri="{9D8B030D-6E8A-4147-A177-3AD203B41FA5}">
                      <a16:colId xmlns:a16="http://schemas.microsoft.com/office/drawing/2014/main" val="2409923896"/>
                    </a:ext>
                  </a:extLst>
                </a:gridCol>
                <a:gridCol w="3113354">
                  <a:extLst>
                    <a:ext uri="{9D8B030D-6E8A-4147-A177-3AD203B41FA5}">
                      <a16:colId xmlns:a16="http://schemas.microsoft.com/office/drawing/2014/main" val="2561912070"/>
                    </a:ext>
                  </a:extLst>
                </a:gridCol>
              </a:tblGrid>
              <a:tr h="456141">
                <a:tc>
                  <a:txBody>
                    <a:bodyPr/>
                    <a:lstStyle/>
                    <a:p>
                      <a:r>
                        <a:rPr lang="de-DE" sz="1400" dirty="0">
                          <a:latin typeface="Arial" panose="020B0604020202020204" pitchFamily="34" charset="0"/>
                          <a:cs typeface="Arial" panose="020B0604020202020204" pitchFamily="34" charset="0"/>
                        </a:rPr>
                        <a:t>Beschreibung</a:t>
                      </a: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Beispiele</a:t>
                      </a:r>
                    </a:p>
                    <a:p>
                      <a:r>
                        <a:rPr lang="de-DE" sz="900" b="0" dirty="0">
                          <a:latin typeface="Arial" panose="020B0604020202020204" pitchFamily="34" charset="0"/>
                          <a:cs typeface="Arial" panose="020B0604020202020204" pitchFamily="34" charset="0"/>
                        </a:rPr>
                        <a:t>Die Schülerin bzw. der Schüler … </a:t>
                      </a: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Anmerkungen</a:t>
                      </a:r>
                    </a:p>
                  </a:txBody>
                  <a:tcPr>
                    <a:solidFill>
                      <a:srgbClr val="5CA7A7"/>
                    </a:solidFill>
                  </a:tcPr>
                </a:tc>
                <a:extLst>
                  <a:ext uri="{0D108BD9-81ED-4DB2-BD59-A6C34878D82A}">
                    <a16:rowId xmlns:a16="http://schemas.microsoft.com/office/drawing/2014/main" val="1357248204"/>
                  </a:ext>
                </a:extLst>
              </a:tr>
              <a:tr h="1051560">
                <a:tc>
                  <a:txBody>
                    <a:bodyPr/>
                    <a:lstStyle/>
                    <a:p>
                      <a:r>
                        <a:rPr lang="de-DE" sz="1200" kern="1200" dirty="0">
                          <a:solidFill>
                            <a:schemeClr val="dk1"/>
                          </a:solidFill>
                          <a:latin typeface="Arial" panose="020B0604020202020204" pitchFamily="34" charset="0"/>
                          <a:ea typeface="+mn-ea"/>
                          <a:cs typeface="Arial" panose="020B0604020202020204" pitchFamily="34" charset="0"/>
                        </a:rPr>
                        <a:t>Beherrscht die mündliche Kommunikation in der Zielsprache auf einem hohen Niveau. Kann flüssig und sicher sprechen, auch über komplexere Themen, und reagiert flexibel auf Rückfragen.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dirty="0">
                          <a:latin typeface="Arial" panose="020B0604020202020204" pitchFamily="34" charset="0"/>
                          <a:cs typeface="Arial" panose="020B0604020202020204" pitchFamily="34" charset="0"/>
                        </a:rPr>
                        <a:t>kann komplexere Gedanken klar ausdrücken und Meinungen differenziert darlegen.</a:t>
                      </a:r>
                    </a:p>
                    <a:p>
                      <a:pPr marL="171450" indent="-171450" algn="l" defTabSz="914400" rtl="0" eaLnBrk="1" latinLnBrk="0" hangingPunct="1">
                        <a:buFont typeface="Wingdings" panose="05000000000000000000" pitchFamily="2" charset="2"/>
                        <a:buChar char="§"/>
                      </a:pPr>
                      <a:r>
                        <a:rPr lang="de-DE" sz="900" dirty="0">
                          <a:latin typeface="Arial" panose="020B0604020202020204" pitchFamily="34" charset="0"/>
                          <a:cs typeface="Arial" panose="020B0604020202020204" pitchFamily="34" charset="0"/>
                        </a:rPr>
                        <a:t>nutzt korrekte Grammatik und erweiterte Wortschatzkenntnisse.</a:t>
                      </a:r>
                    </a:p>
                    <a:p>
                      <a:pPr marL="171450" indent="-171450" algn="l" defTabSz="914400" rtl="0" eaLnBrk="1" latinLnBrk="0" hangingPunct="1">
                        <a:buFont typeface="Wingdings" panose="05000000000000000000" pitchFamily="2" charset="2"/>
                        <a:buChar char="§"/>
                      </a:pPr>
                      <a:r>
                        <a:rPr lang="de-DE" sz="900" dirty="0">
                          <a:latin typeface="Arial" panose="020B0604020202020204" pitchFamily="34" charset="0"/>
                          <a:cs typeface="Arial" panose="020B0604020202020204" pitchFamily="34" charset="0"/>
                        </a:rPr>
                        <a:t>kann an Diskussionen teilnehmen und seine Position verteidigen.</a:t>
                      </a:r>
                      <a:endParaRPr lang="de-DE" sz="900" kern="1200" dirty="0">
                        <a:solidFill>
                          <a:schemeClr val="dk1"/>
                        </a:solidFill>
                        <a:effectLst/>
                        <a:latin typeface="Arial" panose="020B0604020202020204" pitchFamily="34" charset="0"/>
                        <a:ea typeface="+mn-ea"/>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956000655"/>
                  </a:ext>
                </a:extLst>
              </a:tr>
              <a:tr h="1051560">
                <a:tc>
                  <a:txBody>
                    <a:bodyPr/>
                    <a:lstStyle/>
                    <a:p>
                      <a:r>
                        <a:rPr lang="de-DE" sz="1200" kern="1200" dirty="0">
                          <a:solidFill>
                            <a:schemeClr val="dk1"/>
                          </a:solidFill>
                          <a:latin typeface="Arial" panose="020B0604020202020204" pitchFamily="34" charset="0"/>
                          <a:ea typeface="+mn-ea"/>
                          <a:cs typeface="Arial" panose="020B0604020202020204" pitchFamily="34" charset="0"/>
                        </a:rPr>
                        <a:t>Kann flüssiger sprechen, auch in längeren Sätzen. Die Verständigung ist in den meisten Situationen klar, auch wenn gelegentlich Fehler in der Grammatik oder Aussprache auftreten.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271463" indent="-182563" algn="l" defTabSz="914400" rtl="0" eaLnBrk="1" latinLnBrk="0" hangingPunct="1">
                        <a:lnSpc>
                          <a:spcPct val="100000"/>
                        </a:lnSpc>
                        <a:spcAft>
                          <a:spcPts val="0"/>
                        </a:spcAft>
                        <a:buFont typeface="Wingdings" panose="05000000000000000000" pitchFamily="2" charset="2"/>
                        <a:buChar char="§"/>
                      </a:pPr>
                      <a:r>
                        <a:rPr lang="de-DE" sz="900" dirty="0">
                          <a:latin typeface="Arial" panose="020B0604020202020204" pitchFamily="34" charset="0"/>
                          <a:cs typeface="Arial" panose="020B0604020202020204" pitchFamily="34" charset="0"/>
                        </a:rPr>
                        <a:t>kann Meinungen und Wünsche ausdrücken (</a:t>
                      </a:r>
                      <a:r>
                        <a:rPr lang="de-DE" sz="900" i="1" dirty="0">
                          <a:latin typeface="Arial" panose="020B0604020202020204" pitchFamily="34" charset="0"/>
                          <a:cs typeface="Arial" panose="020B0604020202020204" pitchFamily="34" charset="0"/>
                        </a:rPr>
                        <a:t>Ich denke, dass …, Ich möchte…</a:t>
                      </a:r>
                      <a:r>
                        <a:rPr lang="de-DE" sz="900" dirty="0">
                          <a:latin typeface="Arial" panose="020B0604020202020204" pitchFamily="34" charset="0"/>
                          <a:cs typeface="Arial" panose="020B0604020202020204" pitchFamily="34" charset="0"/>
                        </a:rPr>
                        <a:t>).</a:t>
                      </a:r>
                    </a:p>
                    <a:p>
                      <a:pPr marL="271463" indent="-182563" algn="l" defTabSz="914400" rtl="0" eaLnBrk="1" latinLnBrk="0" hangingPunct="1">
                        <a:lnSpc>
                          <a:spcPct val="100000"/>
                        </a:lnSpc>
                        <a:spcAft>
                          <a:spcPts val="0"/>
                        </a:spcAft>
                        <a:buFont typeface="Wingdings" panose="05000000000000000000" pitchFamily="2" charset="2"/>
                        <a:buChar char="§"/>
                      </a:pPr>
                      <a:r>
                        <a:rPr lang="de-DE" sz="900" dirty="0">
                          <a:latin typeface="Arial" panose="020B0604020202020204" pitchFamily="34" charset="0"/>
                          <a:cs typeface="Arial" panose="020B0604020202020204" pitchFamily="34" charset="0"/>
                        </a:rPr>
                        <a:t>fühlt sich sicherer in Gesprächen über vertraute Themen, benötigt aber manchmal Hilfe bei unbekannten Wörtern.</a:t>
                      </a:r>
                    </a:p>
                    <a:p>
                      <a:pPr marL="271463" indent="-182563" algn="l" defTabSz="914400" rtl="0" eaLnBrk="1" latinLnBrk="0" hangingPunct="1">
                        <a:lnSpc>
                          <a:spcPct val="100000"/>
                        </a:lnSpc>
                        <a:spcAft>
                          <a:spcPts val="0"/>
                        </a:spcAft>
                        <a:buFont typeface="Wingdings" panose="05000000000000000000" pitchFamily="2" charset="2"/>
                        <a:buChar char="§"/>
                      </a:pPr>
                      <a:r>
                        <a:rPr lang="de-DE" sz="900" dirty="0">
                          <a:latin typeface="Arial" panose="020B0604020202020204" pitchFamily="34" charset="0"/>
                          <a:cs typeface="Arial" panose="020B0604020202020204" pitchFamily="34" charset="0"/>
                        </a:rPr>
                        <a:t>kann an Gesprächen teilnehmen und Rückfragen stellen.</a:t>
                      </a:r>
                      <a:endParaRPr lang="de-DE" sz="900" kern="1200" dirty="0">
                        <a:solidFill>
                          <a:schemeClr val="dk1"/>
                        </a:solidFill>
                        <a:effectLst/>
                        <a:latin typeface="Arial" panose="020B0604020202020204" pitchFamily="34" charset="0"/>
                        <a:ea typeface="+mn-ea"/>
                        <a:cs typeface="Arial" panose="020B0604020202020204" pitchFamily="34" charset="0"/>
                      </a:endParaRPr>
                    </a:p>
                  </a:txBody>
                  <a:tcPr marL="9525" marR="9525" marT="9525" marB="9525">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1629646792"/>
                  </a:ext>
                </a:extLst>
              </a:tr>
              <a:tr h="1051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dk1"/>
                          </a:solidFill>
                          <a:latin typeface="Arial" panose="020B0604020202020204" pitchFamily="34" charset="0"/>
                          <a:ea typeface="+mn-ea"/>
                          <a:cs typeface="Arial" panose="020B0604020202020204" pitchFamily="34" charset="0"/>
                        </a:rPr>
                        <a:t>Kann einfache Sätze bilden und auf vertraute Themen reagieren. Es gibt noch Schwierigkeiten bei der Grammatik und Wortwahl, aber die Verständigung ist möglich.</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dirty="0">
                          <a:latin typeface="Arial" panose="020B0604020202020204" pitchFamily="34" charset="0"/>
                          <a:cs typeface="Arial" panose="020B0604020202020204" pitchFamily="34" charset="0"/>
                        </a:rPr>
                        <a:t>kann sich zu alltäglichen Themen, wie Essen, Familie oder Hobbys äußern.</a:t>
                      </a:r>
                    </a:p>
                    <a:p>
                      <a:pPr marL="171450" indent="-171450" algn="l" defTabSz="914400" rtl="0" eaLnBrk="1" latinLnBrk="0" hangingPunct="1">
                        <a:buFont typeface="Wingdings" panose="05000000000000000000" pitchFamily="2" charset="2"/>
                        <a:buChar char="§"/>
                      </a:pPr>
                      <a:r>
                        <a:rPr lang="de-DE" sz="900" dirty="0">
                          <a:latin typeface="Arial" panose="020B0604020202020204" pitchFamily="34" charset="0"/>
                          <a:cs typeface="Arial" panose="020B0604020202020204" pitchFamily="34" charset="0"/>
                        </a:rPr>
                        <a:t>verwendet einfache Fragen und Antworten (z. B. </a:t>
                      </a:r>
                      <a:r>
                        <a:rPr lang="de-DE" sz="900" i="1" dirty="0">
                          <a:latin typeface="Arial" panose="020B0604020202020204" pitchFamily="34" charset="0"/>
                          <a:cs typeface="Arial" panose="020B0604020202020204" pitchFamily="34" charset="0"/>
                        </a:rPr>
                        <a:t>Wo wohnst du?, Ich besuche …, Ich bin aus …</a:t>
                      </a:r>
                      <a:r>
                        <a:rPr lang="de-DE" sz="900" dirty="0">
                          <a:latin typeface="Arial" panose="020B0604020202020204" pitchFamily="34" charset="0"/>
                          <a:cs typeface="Arial" panose="020B0604020202020204" pitchFamily="34" charset="0"/>
                        </a:rPr>
                        <a:t>).</a:t>
                      </a:r>
                    </a:p>
                    <a:p>
                      <a:pPr marL="171450" indent="-171450" algn="l" defTabSz="914400" rtl="0" eaLnBrk="1" latinLnBrk="0" hangingPunct="1">
                        <a:buFont typeface="Wingdings" panose="05000000000000000000" pitchFamily="2" charset="2"/>
                        <a:buChar char="§"/>
                      </a:pPr>
                      <a:r>
                        <a:rPr lang="de-DE" sz="900" dirty="0">
                          <a:latin typeface="Arial" panose="020B0604020202020204" pitchFamily="34" charset="0"/>
                          <a:cs typeface="Arial" panose="020B0604020202020204" pitchFamily="34" charset="0"/>
                        </a:rPr>
                        <a:t>hat Probleme mit der Satzstruktur, kann aber meist verstanden werden.</a:t>
                      </a:r>
                      <a:endParaRPr lang="de-DE" sz="900" kern="1200" dirty="0">
                        <a:solidFill>
                          <a:schemeClr val="dk1"/>
                        </a:solidFill>
                        <a:effectLst/>
                        <a:latin typeface="Arial" panose="020B0604020202020204" pitchFamily="34" charset="0"/>
                        <a:ea typeface="+mn-ea"/>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3955745584"/>
                  </a:ext>
                </a:extLst>
              </a:tr>
              <a:tr h="1051560">
                <a:tc>
                  <a:txBody>
                    <a:bodyPr/>
                    <a:lstStyle/>
                    <a:p>
                      <a:r>
                        <a:rPr lang="de-DE" sz="1200" dirty="0">
                          <a:latin typeface="Arial" panose="020B0604020202020204" pitchFamily="34" charset="0"/>
                          <a:cs typeface="Arial" panose="020B0604020202020204" pitchFamily="34" charset="0"/>
                        </a:rPr>
                        <a:t>Kann nur einzelne Wörter oder einfache Sätze in der Zielsprache äußern. Das Verständnis ist oft eingeschränkt, und es kommt häufig zu Pausen oder Missverständnissen.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kann einfache Fragen mit </a:t>
                      </a:r>
                      <a:r>
                        <a:rPr lang="de-DE" sz="900" i="1" kern="1200" dirty="0">
                          <a:solidFill>
                            <a:schemeClr val="dk1"/>
                          </a:solidFill>
                          <a:effectLst/>
                          <a:latin typeface="Arial" panose="020B0604020202020204" pitchFamily="34" charset="0"/>
                          <a:ea typeface="+mn-ea"/>
                          <a:cs typeface="Arial" panose="020B0604020202020204" pitchFamily="34" charset="0"/>
                        </a:rPr>
                        <a:t>Ja</a:t>
                      </a:r>
                      <a:r>
                        <a:rPr lang="de-DE" sz="900" kern="1200" dirty="0">
                          <a:solidFill>
                            <a:schemeClr val="dk1"/>
                          </a:solidFill>
                          <a:effectLst/>
                          <a:latin typeface="Arial" panose="020B0604020202020204" pitchFamily="34" charset="0"/>
                          <a:ea typeface="+mn-ea"/>
                          <a:cs typeface="Arial" panose="020B0604020202020204" pitchFamily="34" charset="0"/>
                        </a:rPr>
                        <a:t> oder </a:t>
                      </a:r>
                      <a:r>
                        <a:rPr lang="de-DE" sz="900" i="1" kern="1200" dirty="0">
                          <a:solidFill>
                            <a:schemeClr val="dk1"/>
                          </a:solidFill>
                          <a:effectLst/>
                          <a:latin typeface="Arial" panose="020B0604020202020204" pitchFamily="34" charset="0"/>
                          <a:ea typeface="+mn-ea"/>
                          <a:cs typeface="Arial" panose="020B0604020202020204" pitchFamily="34" charset="0"/>
                        </a:rPr>
                        <a:t>Nein</a:t>
                      </a:r>
                      <a:r>
                        <a:rPr lang="de-DE" sz="900" kern="1200" dirty="0">
                          <a:solidFill>
                            <a:schemeClr val="dk1"/>
                          </a:solidFill>
                          <a:effectLst/>
                          <a:latin typeface="Arial" panose="020B0604020202020204" pitchFamily="34" charset="0"/>
                          <a:ea typeface="+mn-ea"/>
                          <a:cs typeface="Arial" panose="020B0604020202020204" pitchFamily="34" charset="0"/>
                        </a:rPr>
                        <a:t> beantworten.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verwendet grundlegende Sprachformeln, wie Begrüßungen und Verabschiedungen.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kann sich oft nur durch nonverbale Hinweise verständigen.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511527449"/>
                  </a:ext>
                </a:extLst>
              </a:tr>
            </a:tbl>
          </a:graphicData>
        </a:graphic>
      </p:graphicFrame>
      <p:sp>
        <p:nvSpPr>
          <p:cNvPr id="6" name="Textfeld 5">
            <a:extLst>
              <a:ext uri="{FF2B5EF4-FFF2-40B4-BE49-F238E27FC236}">
                <a16:creationId xmlns:a16="http://schemas.microsoft.com/office/drawing/2014/main" id="{83894A82-16FE-B250-E3F4-B42B9ED11E8A}"/>
              </a:ext>
            </a:extLst>
          </p:cNvPr>
          <p:cNvSpPr txBox="1"/>
          <p:nvPr/>
        </p:nvSpPr>
        <p:spPr>
          <a:xfrm>
            <a:off x="0" y="-3432"/>
            <a:ext cx="12192000" cy="338554"/>
          </a:xfrm>
          <a:prstGeom prst="rect">
            <a:avLst/>
          </a:prstGeom>
          <a:solidFill>
            <a:srgbClr val="1A7A51"/>
          </a:solidFill>
        </p:spPr>
        <p:txBody>
          <a:bodyPr wrap="square" rtlCol="0">
            <a:spAutoFit/>
          </a:bodyPr>
          <a:lstStyle/>
          <a:p>
            <a:r>
              <a:rPr lang="de-DE" sz="1600" dirty="0">
                <a:solidFill>
                  <a:schemeClr val="bg1"/>
                </a:solidFill>
              </a:rPr>
              <a:t>Kompetenzraster</a:t>
            </a:r>
          </a:p>
        </p:txBody>
      </p:sp>
      <p:pic>
        <p:nvPicPr>
          <p:cNvPr id="7" name="Grafik 6">
            <a:extLst>
              <a:ext uri="{FF2B5EF4-FFF2-40B4-BE49-F238E27FC236}">
                <a16:creationId xmlns:a16="http://schemas.microsoft.com/office/drawing/2014/main" id="{C5724B1C-8B26-4D09-5510-281E29D13D0A}"/>
              </a:ext>
            </a:extLst>
          </p:cNvPr>
          <p:cNvPicPr>
            <a:picLocks noChangeAspect="1"/>
          </p:cNvPicPr>
          <p:nvPr/>
        </p:nvPicPr>
        <p:blipFill>
          <a:blip r:embed="rId2"/>
          <a:stretch>
            <a:fillRect/>
          </a:stretch>
        </p:blipFill>
        <p:spPr>
          <a:xfrm>
            <a:off x="56680" y="365473"/>
            <a:ext cx="454085" cy="454085"/>
          </a:xfrm>
          <a:prstGeom prst="rect">
            <a:avLst/>
          </a:prstGeom>
        </p:spPr>
      </p:pic>
      <p:sp>
        <p:nvSpPr>
          <p:cNvPr id="9" name="Textfeld 8">
            <a:extLst>
              <a:ext uri="{FF2B5EF4-FFF2-40B4-BE49-F238E27FC236}">
                <a16:creationId xmlns:a16="http://schemas.microsoft.com/office/drawing/2014/main" id="{F57B3C3A-97A4-D47F-EE17-BE911B6E11F7}"/>
              </a:ext>
            </a:extLst>
          </p:cNvPr>
          <p:cNvSpPr txBox="1"/>
          <p:nvPr/>
        </p:nvSpPr>
        <p:spPr>
          <a:xfrm>
            <a:off x="2500292" y="481658"/>
            <a:ext cx="9354540" cy="711413"/>
          </a:xfrm>
          <a:prstGeom prst="rect">
            <a:avLst/>
          </a:prstGeom>
          <a:noFill/>
        </p:spPr>
        <p:txBody>
          <a:bodyPr wrap="square">
            <a:spAutoFit/>
          </a:bodyPr>
          <a:lstStyle/>
          <a:p>
            <a:pPr>
              <a:lnSpc>
                <a:spcPct val="115000"/>
              </a:lnSpc>
              <a:spcAft>
                <a:spcPts val="1000"/>
              </a:spcAft>
            </a:pPr>
            <a:r>
              <a:rPr lang="de-DE" sz="1200" dirty="0">
                <a:latin typeface="Arial" panose="020B0604020202020204" pitchFamily="34" charset="0"/>
                <a:cs typeface="Arial" panose="020B0604020202020204" pitchFamily="34" charset="0"/>
              </a:rPr>
              <a:t>Das exemplarische Kompetenzraster zur Fertigkeit </a:t>
            </a:r>
            <a:r>
              <a:rPr lang="de-DE" sz="1200" i="1" dirty="0">
                <a:latin typeface="Arial" panose="020B0604020202020204" pitchFamily="34" charset="0"/>
                <a:cs typeface="Arial" panose="020B0604020202020204" pitchFamily="34" charset="0"/>
              </a:rPr>
              <a:t>Sprechen</a:t>
            </a:r>
            <a:r>
              <a:rPr lang="de-DE" sz="1200" dirty="0">
                <a:latin typeface="Arial" panose="020B0604020202020204" pitchFamily="34" charset="0"/>
                <a:cs typeface="Arial" panose="020B0604020202020204" pitchFamily="34" charset="0"/>
              </a:rPr>
              <a:t> dient dazu, die mündliche Sprachkompetenz zu bewerten und zielgerichtet zu fördern. Es erfasst den Lernfortschritt vom einfachen Gebrauch der Zielsprache bis hin zur flüssigen und sicheren Anwendung. Dieses Raster ist als allgemeiner Leitfaden gedacht und kann je nach Zielgruppe und Sprachlevel angepasst werden.</a:t>
            </a:r>
          </a:p>
        </p:txBody>
      </p:sp>
      <p:sp>
        <p:nvSpPr>
          <p:cNvPr id="10" name="Pfeil: nach oben 9">
            <a:extLst>
              <a:ext uri="{FF2B5EF4-FFF2-40B4-BE49-F238E27FC236}">
                <a16:creationId xmlns:a16="http://schemas.microsoft.com/office/drawing/2014/main" id="{8B6C6FF7-376E-A9BF-7271-C9F9BCFF1326}"/>
              </a:ext>
            </a:extLst>
          </p:cNvPr>
          <p:cNvSpPr/>
          <p:nvPr/>
        </p:nvSpPr>
        <p:spPr>
          <a:xfrm>
            <a:off x="420786" y="1619455"/>
            <a:ext cx="599380" cy="4381095"/>
          </a:xfrm>
          <a:prstGeom prst="upArrow">
            <a:avLst/>
          </a:prstGeom>
          <a:gradFill flip="none" rotWithShape="1">
            <a:gsLst>
              <a:gs pos="0">
                <a:srgbClr val="1A7A51">
                  <a:shade val="30000"/>
                  <a:satMod val="115000"/>
                </a:srgbClr>
              </a:gs>
              <a:gs pos="50000">
                <a:srgbClr val="1A7A51">
                  <a:shade val="67500"/>
                  <a:satMod val="115000"/>
                </a:srgbClr>
              </a:gs>
              <a:gs pos="100000">
                <a:srgbClr val="1A7A51">
                  <a:shade val="100000"/>
                  <a:satMod val="115000"/>
                </a:srgbClr>
              </a:gs>
            </a:gsLst>
            <a:lin ang="5400000" scaled="1"/>
            <a:tileRect/>
          </a:gradFill>
          <a:ln w="19050">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r"/>
            <a:r>
              <a:rPr lang="de-DE" sz="1400" dirty="0"/>
              <a:t>Experte</a:t>
            </a:r>
          </a:p>
        </p:txBody>
      </p:sp>
      <p:sp>
        <p:nvSpPr>
          <p:cNvPr id="11" name="Textfeld 10">
            <a:extLst>
              <a:ext uri="{FF2B5EF4-FFF2-40B4-BE49-F238E27FC236}">
                <a16:creationId xmlns:a16="http://schemas.microsoft.com/office/drawing/2014/main" id="{445741B5-5FAC-4559-249E-DEBA621DE45A}"/>
              </a:ext>
            </a:extLst>
          </p:cNvPr>
          <p:cNvSpPr txBox="1"/>
          <p:nvPr/>
        </p:nvSpPr>
        <p:spPr>
          <a:xfrm>
            <a:off x="2500292" y="6071969"/>
            <a:ext cx="9354540" cy="711413"/>
          </a:xfrm>
          <a:prstGeom prst="rect">
            <a:avLst/>
          </a:prstGeom>
          <a:noFill/>
        </p:spPr>
        <p:txBody>
          <a:bodyPr wrap="square">
            <a:spAutoFit/>
          </a:bodyPr>
          <a:lstStyle>
            <a:defPPr>
              <a:defRPr lang="de-DE"/>
            </a:defPPr>
            <a:lvl1pPr>
              <a:lnSpc>
                <a:spcPct val="115000"/>
              </a:lnSpc>
              <a:spcAft>
                <a:spcPts val="1000"/>
              </a:spcAft>
              <a:defRPr sz="1200">
                <a:effectLst/>
                <a:latin typeface="Arial" panose="020B0604020202020204" pitchFamily="34" charset="0"/>
                <a:ea typeface="Times New Roman" panose="02020603050405020304" pitchFamily="18" charset="0"/>
                <a:cs typeface="Arial" panose="020B0604020202020204" pitchFamily="34" charset="0"/>
              </a:defRPr>
            </a:lvl1pPr>
          </a:lstStyle>
          <a:p>
            <a:r>
              <a:rPr lang="de-DE" dirty="0"/>
              <a:t>Beispiele für Anwendungsbereiche des Kompetenzrasters: Selbst- und Fremdeinschätzung des Lernfortschritts, Lehrerfeedback, Instrument zur Festlegung individueller Lernziele mit Blick auf die Verbesserung der Gesprächsführung, der Satzstruktur oder der Erweiterung des Wortschatzes</a:t>
            </a:r>
          </a:p>
        </p:txBody>
      </p:sp>
      <p:sp>
        <p:nvSpPr>
          <p:cNvPr id="5" name="Textfeld 4">
            <a:extLst>
              <a:ext uri="{FF2B5EF4-FFF2-40B4-BE49-F238E27FC236}">
                <a16:creationId xmlns:a16="http://schemas.microsoft.com/office/drawing/2014/main" id="{7E121DE5-F60B-EC34-AC7E-669230019407}"/>
              </a:ext>
            </a:extLst>
          </p:cNvPr>
          <p:cNvSpPr txBox="1"/>
          <p:nvPr/>
        </p:nvSpPr>
        <p:spPr>
          <a:xfrm rot="21037018">
            <a:off x="566001" y="310062"/>
            <a:ext cx="1480842" cy="646331"/>
          </a:xfrm>
          <a:custGeom>
            <a:avLst/>
            <a:gdLst>
              <a:gd name="connsiteX0" fmla="*/ 0 w 1480842"/>
              <a:gd name="connsiteY0" fmla="*/ 0 h 646331"/>
              <a:gd name="connsiteX1" fmla="*/ 1480842 w 1480842"/>
              <a:gd name="connsiteY1" fmla="*/ 0 h 646331"/>
              <a:gd name="connsiteX2" fmla="*/ 1480842 w 1480842"/>
              <a:gd name="connsiteY2" fmla="*/ 646331 h 646331"/>
              <a:gd name="connsiteX3" fmla="*/ 0 w 1480842"/>
              <a:gd name="connsiteY3" fmla="*/ 646331 h 646331"/>
              <a:gd name="connsiteX4" fmla="*/ 0 w 1480842"/>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0842" h="646331" fill="none" extrusionOk="0">
                <a:moveTo>
                  <a:pt x="0" y="0"/>
                </a:moveTo>
                <a:cubicBezTo>
                  <a:pt x="428724" y="17881"/>
                  <a:pt x="1076362" y="72713"/>
                  <a:pt x="1480842" y="0"/>
                </a:cubicBezTo>
                <a:cubicBezTo>
                  <a:pt x="1508860" y="300386"/>
                  <a:pt x="1463483" y="555476"/>
                  <a:pt x="1480842" y="646331"/>
                </a:cubicBezTo>
                <a:cubicBezTo>
                  <a:pt x="1122027" y="563932"/>
                  <a:pt x="549749" y="686497"/>
                  <a:pt x="0" y="646331"/>
                </a:cubicBezTo>
                <a:cubicBezTo>
                  <a:pt x="41281" y="554748"/>
                  <a:pt x="43087" y="116183"/>
                  <a:pt x="0" y="0"/>
                </a:cubicBezTo>
                <a:close/>
              </a:path>
              <a:path w="1480842" h="646331" stroke="0" extrusionOk="0">
                <a:moveTo>
                  <a:pt x="0" y="0"/>
                </a:moveTo>
                <a:cubicBezTo>
                  <a:pt x="486828" y="6841"/>
                  <a:pt x="1073981" y="103374"/>
                  <a:pt x="1480842" y="0"/>
                </a:cubicBezTo>
                <a:cubicBezTo>
                  <a:pt x="1496548" y="155220"/>
                  <a:pt x="1530739" y="457908"/>
                  <a:pt x="1480842" y="646331"/>
                </a:cubicBezTo>
                <a:cubicBezTo>
                  <a:pt x="1200486" y="564884"/>
                  <a:pt x="314333" y="595763"/>
                  <a:pt x="0" y="646331"/>
                </a:cubicBezTo>
                <a:cubicBezTo>
                  <a:pt x="-30818" y="527861"/>
                  <a:pt x="-3845" y="153755"/>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pPr algn="ctr"/>
            <a:r>
              <a:rPr lang="de-DE" sz="1800" dirty="0">
                <a:solidFill>
                  <a:schemeClr val="bg1"/>
                </a:solidFill>
              </a:rPr>
              <a:t>Fertigkeit </a:t>
            </a:r>
            <a:r>
              <a:rPr lang="de-DE" sz="1800" b="1" i="1" dirty="0">
                <a:solidFill>
                  <a:schemeClr val="bg1"/>
                </a:solidFill>
              </a:rPr>
              <a:t>Sprechen</a:t>
            </a:r>
          </a:p>
        </p:txBody>
      </p:sp>
      <p:pic>
        <p:nvPicPr>
          <p:cNvPr id="2" name="Grafik 1">
            <a:extLst>
              <a:ext uri="{FF2B5EF4-FFF2-40B4-BE49-F238E27FC236}">
                <a16:creationId xmlns:a16="http://schemas.microsoft.com/office/drawing/2014/main" id="{BBE5734A-129A-E37D-584A-F0C841E01176}"/>
              </a:ext>
            </a:extLst>
          </p:cNvPr>
          <p:cNvPicPr>
            <a:picLocks noChangeAspect="1"/>
          </p:cNvPicPr>
          <p:nvPr/>
        </p:nvPicPr>
        <p:blipFill>
          <a:blip r:embed="rId3"/>
          <a:stretch>
            <a:fillRect/>
          </a:stretch>
        </p:blipFill>
        <p:spPr>
          <a:xfrm>
            <a:off x="50102" y="6348606"/>
            <a:ext cx="1164810" cy="463012"/>
          </a:xfrm>
          <a:prstGeom prst="rect">
            <a:avLst/>
          </a:prstGeom>
        </p:spPr>
      </p:pic>
    </p:spTree>
    <p:extLst>
      <p:ext uri="{BB962C8B-B14F-4D97-AF65-F5344CB8AC3E}">
        <p14:creationId xmlns:p14="http://schemas.microsoft.com/office/powerpoint/2010/main" val="35768264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362</Words>
  <Application>Microsoft Office PowerPoint</Application>
  <PresentationFormat>Breitbild</PresentationFormat>
  <Paragraphs>28</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Aptos</vt:lpstr>
      <vt:lpstr>Aptos Display</vt:lpstr>
      <vt:lpstr>Arial</vt:lpstr>
      <vt:lpstr>Wingdings</vt:lpstr>
      <vt:lpstr>Office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Martina Hoffmann</dc:creator>
  <cp:lastModifiedBy>Martina Hoffmann</cp:lastModifiedBy>
  <cp:revision>5</cp:revision>
  <cp:lastPrinted>2024-08-22T15:34:49Z</cp:lastPrinted>
  <dcterms:created xsi:type="dcterms:W3CDTF">2024-08-22T15:00:47Z</dcterms:created>
  <dcterms:modified xsi:type="dcterms:W3CDTF">2024-10-13T11:59:49Z</dcterms:modified>
</cp:coreProperties>
</file>