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792913" cy="99250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A51"/>
    <a:srgbClr val="009999"/>
    <a:srgbClr val="5CA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8C9DC1-E89C-421E-9B80-4E189CACE0F7}" v="10" dt="2024-10-13T11:51:13.49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9160" autoAdjust="0"/>
    <p:restoredTop sz="94660"/>
  </p:normalViewPr>
  <p:slideViewPr>
    <p:cSldViewPr snapToGrid="0">
      <p:cViewPr varScale="1">
        <p:scale>
          <a:sx n="101" d="100"/>
          <a:sy n="101" d="100"/>
        </p:scale>
        <p:origin x="68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Hoffmann" userId="39afc2d9bb583cfe" providerId="LiveId" clId="{E98C9DC1-E89C-421E-9B80-4E189CACE0F7}"/>
    <pc:docChg chg="undo custSel modSld">
      <pc:chgData name="Martina Hoffmann" userId="39afc2d9bb583cfe" providerId="LiveId" clId="{E98C9DC1-E89C-421E-9B80-4E189CACE0F7}" dt="2024-10-13T11:59:40.484" v="580" actId="114"/>
      <pc:docMkLst>
        <pc:docMk/>
      </pc:docMkLst>
      <pc:sldChg chg="modSp mod">
        <pc:chgData name="Martina Hoffmann" userId="39afc2d9bb583cfe" providerId="LiveId" clId="{E98C9DC1-E89C-421E-9B80-4E189CACE0F7}" dt="2024-10-13T11:47:51.696" v="25" actId="113"/>
        <pc:sldMkLst>
          <pc:docMk/>
          <pc:sldMk cId="1987721413" sldId="256"/>
        </pc:sldMkLst>
        <pc:spChg chg="mod">
          <ac:chgData name="Martina Hoffmann" userId="39afc2d9bb583cfe" providerId="LiveId" clId="{E98C9DC1-E89C-421E-9B80-4E189CACE0F7}" dt="2024-10-13T11:47:51.696" v="25" actId="113"/>
          <ac:spMkLst>
            <pc:docMk/>
            <pc:sldMk cId="1987721413" sldId="256"/>
            <ac:spMk id="11" creationId="{063F8887-DF04-525B-E560-D66D9EF00CB3}"/>
          </ac:spMkLst>
        </pc:spChg>
      </pc:sldChg>
      <pc:sldChg chg="modSp mod">
        <pc:chgData name="Martina Hoffmann" userId="39afc2d9bb583cfe" providerId="LiveId" clId="{E98C9DC1-E89C-421E-9B80-4E189CACE0F7}" dt="2024-10-13T11:59:40.484" v="580" actId="114"/>
        <pc:sldMkLst>
          <pc:docMk/>
          <pc:sldMk cId="3576826433" sldId="257"/>
        </pc:sldMkLst>
        <pc:spChg chg="mod">
          <ac:chgData name="Martina Hoffmann" userId="39afc2d9bb583cfe" providerId="LiveId" clId="{E98C9DC1-E89C-421E-9B80-4E189CACE0F7}" dt="2024-10-13T11:48:03.141" v="46" actId="113"/>
          <ac:spMkLst>
            <pc:docMk/>
            <pc:sldMk cId="3576826433" sldId="257"/>
            <ac:spMk id="5" creationId="{7E121DE5-F60B-EC34-AC7E-669230019407}"/>
          </ac:spMkLst>
        </pc:spChg>
        <pc:spChg chg="mod">
          <ac:chgData name="Martina Hoffmann" userId="39afc2d9bb583cfe" providerId="LiveId" clId="{E98C9DC1-E89C-421E-9B80-4E189CACE0F7}" dt="2024-10-13T11:59:40.484" v="580" actId="114"/>
          <ac:spMkLst>
            <pc:docMk/>
            <pc:sldMk cId="3576826433" sldId="257"/>
            <ac:spMk id="9" creationId="{F57B3C3A-97A4-D47F-EE17-BE911B6E11F7}"/>
          </ac:spMkLst>
        </pc:spChg>
        <pc:spChg chg="mod">
          <ac:chgData name="Martina Hoffmann" userId="39afc2d9bb583cfe" providerId="LiveId" clId="{E98C9DC1-E89C-421E-9B80-4E189CACE0F7}" dt="2024-10-13T11:52:39.845" v="169" actId="20577"/>
          <ac:spMkLst>
            <pc:docMk/>
            <pc:sldMk cId="3576826433" sldId="257"/>
            <ac:spMk id="11" creationId="{445741B5-5FAC-4559-249E-DEBA621DE45A}"/>
          </ac:spMkLst>
        </pc:spChg>
        <pc:graphicFrameChg chg="mod modGraphic">
          <ac:chgData name="Martina Hoffmann" userId="39afc2d9bb583cfe" providerId="LiveId" clId="{E98C9DC1-E89C-421E-9B80-4E189CACE0F7}" dt="2024-10-13T11:59:12.914" v="579" actId="20577"/>
          <ac:graphicFrameMkLst>
            <pc:docMk/>
            <pc:sldMk cId="3576826433" sldId="257"/>
            <ac:graphicFrameMk id="4" creationId="{99881DA9-48C6-F69C-2B34-3F64BFCFB44A}"/>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5E502-9A92-A323-6110-F6CE74F376C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E3F0386-82A5-33E8-AEAC-FF05FA880C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792C445-BA7A-866A-1D83-0764EF6CA47A}"/>
              </a:ext>
            </a:extLst>
          </p:cNvPr>
          <p:cNvSpPr>
            <a:spLocks noGrp="1"/>
          </p:cNvSpPr>
          <p:nvPr>
            <p:ph type="dt" sz="half" idx="10"/>
          </p:nvPr>
        </p:nvSpPr>
        <p:spPr/>
        <p:txBody>
          <a:bodyPr/>
          <a:lstStyle/>
          <a:p>
            <a:fld id="{7AFAAB20-4869-460E-B6B7-6B7C2BE70B28}" type="datetimeFigureOut">
              <a:rPr lang="de-DE" smtClean="0"/>
              <a:t>13.10.2024</a:t>
            </a:fld>
            <a:endParaRPr lang="de-DE"/>
          </a:p>
        </p:txBody>
      </p:sp>
      <p:sp>
        <p:nvSpPr>
          <p:cNvPr id="5" name="Fußzeilenplatzhalter 4">
            <a:extLst>
              <a:ext uri="{FF2B5EF4-FFF2-40B4-BE49-F238E27FC236}">
                <a16:creationId xmlns:a16="http://schemas.microsoft.com/office/drawing/2014/main" id="{2FE54E19-2549-8407-3E6D-47B3C00C02C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34BCFF-5E20-409D-171B-3CEE26D3A6BD}"/>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10725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04232-0CBF-35B2-4291-8E0A36F8792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5164787-A895-A357-04B2-BB98F2661A2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423C93-BBDB-AE13-A4FF-1D095E86D621}"/>
              </a:ext>
            </a:extLst>
          </p:cNvPr>
          <p:cNvSpPr>
            <a:spLocks noGrp="1"/>
          </p:cNvSpPr>
          <p:nvPr>
            <p:ph type="dt" sz="half" idx="10"/>
          </p:nvPr>
        </p:nvSpPr>
        <p:spPr/>
        <p:txBody>
          <a:bodyPr/>
          <a:lstStyle/>
          <a:p>
            <a:fld id="{7AFAAB20-4869-460E-B6B7-6B7C2BE70B28}" type="datetimeFigureOut">
              <a:rPr lang="de-DE" smtClean="0"/>
              <a:t>13.10.2024</a:t>
            </a:fld>
            <a:endParaRPr lang="de-DE"/>
          </a:p>
        </p:txBody>
      </p:sp>
      <p:sp>
        <p:nvSpPr>
          <p:cNvPr id="5" name="Fußzeilenplatzhalter 4">
            <a:extLst>
              <a:ext uri="{FF2B5EF4-FFF2-40B4-BE49-F238E27FC236}">
                <a16:creationId xmlns:a16="http://schemas.microsoft.com/office/drawing/2014/main" id="{CB6F417C-E076-39BB-3770-6AA9754BD26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2717378-CE13-A250-3B52-E34E6A4E662C}"/>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99232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1C8AD08-062D-1E0C-24EC-91787DA9ECB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55E6AF-B76E-B6D7-BF7B-B2F2EE9B966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E49E86B-B08F-53E3-079E-7C108514F8E6}"/>
              </a:ext>
            </a:extLst>
          </p:cNvPr>
          <p:cNvSpPr>
            <a:spLocks noGrp="1"/>
          </p:cNvSpPr>
          <p:nvPr>
            <p:ph type="dt" sz="half" idx="10"/>
          </p:nvPr>
        </p:nvSpPr>
        <p:spPr/>
        <p:txBody>
          <a:bodyPr/>
          <a:lstStyle/>
          <a:p>
            <a:fld id="{7AFAAB20-4869-460E-B6B7-6B7C2BE70B28}" type="datetimeFigureOut">
              <a:rPr lang="de-DE" smtClean="0"/>
              <a:t>13.10.2024</a:t>
            </a:fld>
            <a:endParaRPr lang="de-DE"/>
          </a:p>
        </p:txBody>
      </p:sp>
      <p:sp>
        <p:nvSpPr>
          <p:cNvPr id="5" name="Fußzeilenplatzhalter 4">
            <a:extLst>
              <a:ext uri="{FF2B5EF4-FFF2-40B4-BE49-F238E27FC236}">
                <a16:creationId xmlns:a16="http://schemas.microsoft.com/office/drawing/2014/main" id="{3808C87D-B59F-91A8-D943-13500992B01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22A2F70-AEC9-B9E9-568C-0CD6B7DB9C1A}"/>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402077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3FB94-EBB0-3B17-5A0E-AF6659380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6EEDC7F-66B3-1485-6C16-C58499D61A8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0CC8588-2DB9-E945-23E4-F64048FD1355}"/>
              </a:ext>
            </a:extLst>
          </p:cNvPr>
          <p:cNvSpPr>
            <a:spLocks noGrp="1"/>
          </p:cNvSpPr>
          <p:nvPr>
            <p:ph type="dt" sz="half" idx="10"/>
          </p:nvPr>
        </p:nvSpPr>
        <p:spPr/>
        <p:txBody>
          <a:bodyPr/>
          <a:lstStyle/>
          <a:p>
            <a:fld id="{7AFAAB20-4869-460E-B6B7-6B7C2BE70B28}" type="datetimeFigureOut">
              <a:rPr lang="de-DE" smtClean="0"/>
              <a:t>13.10.2024</a:t>
            </a:fld>
            <a:endParaRPr lang="de-DE"/>
          </a:p>
        </p:txBody>
      </p:sp>
      <p:sp>
        <p:nvSpPr>
          <p:cNvPr id="5" name="Fußzeilenplatzhalter 4">
            <a:extLst>
              <a:ext uri="{FF2B5EF4-FFF2-40B4-BE49-F238E27FC236}">
                <a16:creationId xmlns:a16="http://schemas.microsoft.com/office/drawing/2014/main" id="{443144F4-CF44-EBE0-28BD-A2E2840FF88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B4DFB1E-C606-65C9-53F0-50515060A38F}"/>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66647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637B8B-DC18-676A-A657-9AD722EE3CA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EE9570A-0D37-A846-F48B-6CC1580AE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5EA1D15-DA2A-EC04-1A58-7372A45F2A2D}"/>
              </a:ext>
            </a:extLst>
          </p:cNvPr>
          <p:cNvSpPr>
            <a:spLocks noGrp="1"/>
          </p:cNvSpPr>
          <p:nvPr>
            <p:ph type="dt" sz="half" idx="10"/>
          </p:nvPr>
        </p:nvSpPr>
        <p:spPr/>
        <p:txBody>
          <a:bodyPr/>
          <a:lstStyle/>
          <a:p>
            <a:fld id="{7AFAAB20-4869-460E-B6B7-6B7C2BE70B28}" type="datetimeFigureOut">
              <a:rPr lang="de-DE" smtClean="0"/>
              <a:t>13.10.2024</a:t>
            </a:fld>
            <a:endParaRPr lang="de-DE"/>
          </a:p>
        </p:txBody>
      </p:sp>
      <p:sp>
        <p:nvSpPr>
          <p:cNvPr id="5" name="Fußzeilenplatzhalter 4">
            <a:extLst>
              <a:ext uri="{FF2B5EF4-FFF2-40B4-BE49-F238E27FC236}">
                <a16:creationId xmlns:a16="http://schemas.microsoft.com/office/drawing/2014/main" id="{EACE3098-4BAC-A805-02C5-F9C1E684373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3D2237F-A04C-57E7-5450-43B4B3D10560}"/>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08400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8D4D8-8B22-93E5-F47D-2B48A589A9F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53F086-655E-32E9-67F4-E4012171B28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DED0B5B-393F-D228-876C-7266FB1A7BE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5162228-7E51-EC12-3CAA-B7E44CD08D96}"/>
              </a:ext>
            </a:extLst>
          </p:cNvPr>
          <p:cNvSpPr>
            <a:spLocks noGrp="1"/>
          </p:cNvSpPr>
          <p:nvPr>
            <p:ph type="dt" sz="half" idx="10"/>
          </p:nvPr>
        </p:nvSpPr>
        <p:spPr/>
        <p:txBody>
          <a:bodyPr/>
          <a:lstStyle/>
          <a:p>
            <a:fld id="{7AFAAB20-4869-460E-B6B7-6B7C2BE70B28}" type="datetimeFigureOut">
              <a:rPr lang="de-DE" smtClean="0"/>
              <a:t>13.10.2024</a:t>
            </a:fld>
            <a:endParaRPr lang="de-DE"/>
          </a:p>
        </p:txBody>
      </p:sp>
      <p:sp>
        <p:nvSpPr>
          <p:cNvPr id="6" name="Fußzeilenplatzhalter 5">
            <a:extLst>
              <a:ext uri="{FF2B5EF4-FFF2-40B4-BE49-F238E27FC236}">
                <a16:creationId xmlns:a16="http://schemas.microsoft.com/office/drawing/2014/main" id="{D32D06B8-0281-B049-1C5C-5ACFCB0DAC5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1F9441A-287A-514F-FFF2-849B691FB852}"/>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388303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080E1-FF12-C643-D8CB-F94EA487C81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E21E3D9-2D6C-E967-B3E5-47583EBDC2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3216B75-A5CA-9E1D-AB98-B110EA48A18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387B187-6B1B-9C24-99AE-1E8AD2E67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9B22925-9015-9C37-1CBC-C23D54196D5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F8357F6-DB5E-3A8E-4566-3D4E8138A226}"/>
              </a:ext>
            </a:extLst>
          </p:cNvPr>
          <p:cNvSpPr>
            <a:spLocks noGrp="1"/>
          </p:cNvSpPr>
          <p:nvPr>
            <p:ph type="dt" sz="half" idx="10"/>
          </p:nvPr>
        </p:nvSpPr>
        <p:spPr/>
        <p:txBody>
          <a:bodyPr/>
          <a:lstStyle/>
          <a:p>
            <a:fld id="{7AFAAB20-4869-460E-B6B7-6B7C2BE70B28}" type="datetimeFigureOut">
              <a:rPr lang="de-DE" smtClean="0"/>
              <a:t>13.10.2024</a:t>
            </a:fld>
            <a:endParaRPr lang="de-DE"/>
          </a:p>
        </p:txBody>
      </p:sp>
      <p:sp>
        <p:nvSpPr>
          <p:cNvPr id="8" name="Fußzeilenplatzhalter 7">
            <a:extLst>
              <a:ext uri="{FF2B5EF4-FFF2-40B4-BE49-F238E27FC236}">
                <a16:creationId xmlns:a16="http://schemas.microsoft.com/office/drawing/2014/main" id="{FD61B112-7C57-FA26-96ED-EE8405FB0E6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802B67E-2407-49FF-46ED-7DDE5DF32E6A}"/>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02430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7F9D8-D2B1-7B5C-F759-4EF620906D1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07A1B9E-0A98-7581-0884-D639E0450C1B}"/>
              </a:ext>
            </a:extLst>
          </p:cNvPr>
          <p:cNvSpPr>
            <a:spLocks noGrp="1"/>
          </p:cNvSpPr>
          <p:nvPr>
            <p:ph type="dt" sz="half" idx="10"/>
          </p:nvPr>
        </p:nvSpPr>
        <p:spPr/>
        <p:txBody>
          <a:bodyPr/>
          <a:lstStyle/>
          <a:p>
            <a:fld id="{7AFAAB20-4869-460E-B6B7-6B7C2BE70B28}" type="datetimeFigureOut">
              <a:rPr lang="de-DE" smtClean="0"/>
              <a:t>13.10.2024</a:t>
            </a:fld>
            <a:endParaRPr lang="de-DE"/>
          </a:p>
        </p:txBody>
      </p:sp>
      <p:sp>
        <p:nvSpPr>
          <p:cNvPr id="4" name="Fußzeilenplatzhalter 3">
            <a:extLst>
              <a:ext uri="{FF2B5EF4-FFF2-40B4-BE49-F238E27FC236}">
                <a16:creationId xmlns:a16="http://schemas.microsoft.com/office/drawing/2014/main" id="{A38462FE-D124-E3AC-234F-EF9DD1E14C8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8B61E16-CE4B-AC9D-8050-5DAF1227A61B}"/>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35482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D8D4B4C-EDE1-E1B2-DEE6-C0C192EF3BA3}"/>
              </a:ext>
            </a:extLst>
          </p:cNvPr>
          <p:cNvSpPr>
            <a:spLocks noGrp="1"/>
          </p:cNvSpPr>
          <p:nvPr>
            <p:ph type="dt" sz="half" idx="10"/>
          </p:nvPr>
        </p:nvSpPr>
        <p:spPr/>
        <p:txBody>
          <a:bodyPr/>
          <a:lstStyle/>
          <a:p>
            <a:fld id="{7AFAAB20-4869-460E-B6B7-6B7C2BE70B28}" type="datetimeFigureOut">
              <a:rPr lang="de-DE" smtClean="0"/>
              <a:t>13.10.2024</a:t>
            </a:fld>
            <a:endParaRPr lang="de-DE"/>
          </a:p>
        </p:txBody>
      </p:sp>
      <p:sp>
        <p:nvSpPr>
          <p:cNvPr id="3" name="Fußzeilenplatzhalter 2">
            <a:extLst>
              <a:ext uri="{FF2B5EF4-FFF2-40B4-BE49-F238E27FC236}">
                <a16:creationId xmlns:a16="http://schemas.microsoft.com/office/drawing/2014/main" id="{4619FFC3-9CBB-50AB-FA64-3616993D40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A389604-7E17-1BF6-F603-B5F97D311323}"/>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21658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2CD80-EA22-D344-29BE-23CEB8ADAB1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897ED1C-B93B-EC39-7179-52095445F6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AE23E7-9DE6-B08D-FA7B-6180A1877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51F3EA1-D93F-1EED-8BB3-265DEE4B74FE}"/>
              </a:ext>
            </a:extLst>
          </p:cNvPr>
          <p:cNvSpPr>
            <a:spLocks noGrp="1"/>
          </p:cNvSpPr>
          <p:nvPr>
            <p:ph type="dt" sz="half" idx="10"/>
          </p:nvPr>
        </p:nvSpPr>
        <p:spPr/>
        <p:txBody>
          <a:bodyPr/>
          <a:lstStyle/>
          <a:p>
            <a:fld id="{7AFAAB20-4869-460E-B6B7-6B7C2BE70B28}" type="datetimeFigureOut">
              <a:rPr lang="de-DE" smtClean="0"/>
              <a:t>13.10.2024</a:t>
            </a:fld>
            <a:endParaRPr lang="de-DE"/>
          </a:p>
        </p:txBody>
      </p:sp>
      <p:sp>
        <p:nvSpPr>
          <p:cNvPr id="6" name="Fußzeilenplatzhalter 5">
            <a:extLst>
              <a:ext uri="{FF2B5EF4-FFF2-40B4-BE49-F238E27FC236}">
                <a16:creationId xmlns:a16="http://schemas.microsoft.com/office/drawing/2014/main" id="{29FDF75B-B926-76C9-34F1-69852A40EF3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7281C2D-9B02-5F91-7DC3-18C6EED0ACA4}"/>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4542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F755C-094A-9648-DAD3-44C9D91080D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C640D4B-F05D-6F6E-1E25-86CE1560A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8F95C18-D5BF-8BB4-B967-F56D742B3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B568B1B-0F9A-CCE2-D5E7-6C2B1C91ACCD}"/>
              </a:ext>
            </a:extLst>
          </p:cNvPr>
          <p:cNvSpPr>
            <a:spLocks noGrp="1"/>
          </p:cNvSpPr>
          <p:nvPr>
            <p:ph type="dt" sz="half" idx="10"/>
          </p:nvPr>
        </p:nvSpPr>
        <p:spPr/>
        <p:txBody>
          <a:bodyPr/>
          <a:lstStyle/>
          <a:p>
            <a:fld id="{7AFAAB20-4869-460E-B6B7-6B7C2BE70B28}" type="datetimeFigureOut">
              <a:rPr lang="de-DE" smtClean="0"/>
              <a:t>13.10.2024</a:t>
            </a:fld>
            <a:endParaRPr lang="de-DE"/>
          </a:p>
        </p:txBody>
      </p:sp>
      <p:sp>
        <p:nvSpPr>
          <p:cNvPr id="6" name="Fußzeilenplatzhalter 5">
            <a:extLst>
              <a:ext uri="{FF2B5EF4-FFF2-40B4-BE49-F238E27FC236}">
                <a16:creationId xmlns:a16="http://schemas.microsoft.com/office/drawing/2014/main" id="{7E1ECA1B-66A1-AD46-0D41-B58B1ED0C55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77D1448-1892-714F-4514-121A7A80EAA2}"/>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52154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92B6E1-E073-4ABE-F26F-DB66BFF77B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4BF99D7-F367-89A3-7D70-1AAC79A28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454682C-881E-1569-9E6B-C19D3025E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FAAB20-4869-460E-B6B7-6B7C2BE70B28}" type="datetimeFigureOut">
              <a:rPr lang="de-DE" smtClean="0"/>
              <a:t>13.10.2024</a:t>
            </a:fld>
            <a:endParaRPr lang="de-DE"/>
          </a:p>
        </p:txBody>
      </p:sp>
      <p:sp>
        <p:nvSpPr>
          <p:cNvPr id="5" name="Fußzeilenplatzhalter 4">
            <a:extLst>
              <a:ext uri="{FF2B5EF4-FFF2-40B4-BE49-F238E27FC236}">
                <a16:creationId xmlns:a16="http://schemas.microsoft.com/office/drawing/2014/main" id="{6320951A-FE1B-01DC-5401-FEC3E2ED8A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59585D1A-B0EE-9A29-DC4D-0F6ACC9AC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E9FBB3-8FD3-4BB8-9EC0-7D2A8DE04199}" type="slidenum">
              <a:rPr lang="de-DE" smtClean="0"/>
              <a:t>‹Nr.›</a:t>
            </a:fld>
            <a:endParaRPr lang="de-DE"/>
          </a:p>
        </p:txBody>
      </p:sp>
    </p:spTree>
    <p:extLst>
      <p:ext uri="{BB962C8B-B14F-4D97-AF65-F5344CB8AC3E}">
        <p14:creationId xmlns:p14="http://schemas.microsoft.com/office/powerpoint/2010/main" val="2158309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Spielplatz, Schuhwerk, Person, Pool enthält.&#10;&#10;Automatisch generierte Beschreibung">
            <a:extLst>
              <a:ext uri="{FF2B5EF4-FFF2-40B4-BE49-F238E27FC236}">
                <a16:creationId xmlns:a16="http://schemas.microsoft.com/office/drawing/2014/main" id="{DB83C8E9-8F79-4288-FBA6-D7B0E6911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17" y="1544722"/>
            <a:ext cx="9698183" cy="5313278"/>
          </a:xfrm>
          <a:prstGeom prst="rect">
            <a:avLst/>
          </a:prstGeom>
        </p:spPr>
      </p:pic>
      <p:pic>
        <p:nvPicPr>
          <p:cNvPr id="8" name="Grafik 7">
            <a:extLst>
              <a:ext uri="{FF2B5EF4-FFF2-40B4-BE49-F238E27FC236}">
                <a16:creationId xmlns:a16="http://schemas.microsoft.com/office/drawing/2014/main" id="{218E5710-0222-10FD-BDC7-865D2849ACB4}"/>
              </a:ext>
            </a:extLst>
          </p:cNvPr>
          <p:cNvPicPr>
            <a:picLocks noChangeAspect="1"/>
          </p:cNvPicPr>
          <p:nvPr/>
        </p:nvPicPr>
        <p:blipFill>
          <a:blip r:embed="rId3"/>
          <a:stretch>
            <a:fillRect/>
          </a:stretch>
        </p:blipFill>
        <p:spPr>
          <a:xfrm>
            <a:off x="10631978" y="61304"/>
            <a:ext cx="1493518" cy="1493518"/>
          </a:xfrm>
          <a:prstGeom prst="rect">
            <a:avLst/>
          </a:prstGeom>
        </p:spPr>
      </p:pic>
      <p:sp>
        <p:nvSpPr>
          <p:cNvPr id="9" name="Textfeld 8">
            <a:extLst>
              <a:ext uri="{FF2B5EF4-FFF2-40B4-BE49-F238E27FC236}">
                <a16:creationId xmlns:a16="http://schemas.microsoft.com/office/drawing/2014/main" id="{03DE6C29-6072-C3D3-F035-885244DF6B3D}"/>
              </a:ext>
            </a:extLst>
          </p:cNvPr>
          <p:cNvSpPr txBox="1"/>
          <p:nvPr/>
        </p:nvSpPr>
        <p:spPr>
          <a:xfrm>
            <a:off x="0" y="-132904"/>
            <a:ext cx="10723418" cy="1785104"/>
          </a:xfrm>
          <a:prstGeom prst="rect">
            <a:avLst/>
          </a:prstGeom>
          <a:noFill/>
        </p:spPr>
        <p:txBody>
          <a:bodyPr wrap="square" rtlCol="0">
            <a:spAutoFit/>
          </a:bodyPr>
          <a:lstStyle/>
          <a:p>
            <a:r>
              <a:rPr lang="de-DE" sz="11000" dirty="0">
                <a:solidFill>
                  <a:srgbClr val="1A7A51"/>
                </a:solidFill>
              </a:rPr>
              <a:t>Kompetenzraster</a:t>
            </a:r>
          </a:p>
        </p:txBody>
      </p:sp>
      <p:pic>
        <p:nvPicPr>
          <p:cNvPr id="10" name="Grafik 9">
            <a:extLst>
              <a:ext uri="{FF2B5EF4-FFF2-40B4-BE49-F238E27FC236}">
                <a16:creationId xmlns:a16="http://schemas.microsoft.com/office/drawing/2014/main" id="{09390A37-C575-A0F8-2535-85B18A59C8D6}"/>
              </a:ext>
            </a:extLst>
          </p:cNvPr>
          <p:cNvPicPr>
            <a:picLocks noChangeAspect="1"/>
          </p:cNvPicPr>
          <p:nvPr/>
        </p:nvPicPr>
        <p:blipFill>
          <a:blip r:embed="rId4"/>
          <a:stretch>
            <a:fillRect/>
          </a:stretch>
        </p:blipFill>
        <p:spPr>
          <a:xfrm>
            <a:off x="71932" y="5853629"/>
            <a:ext cx="2363697" cy="939569"/>
          </a:xfrm>
          <a:prstGeom prst="rect">
            <a:avLst/>
          </a:prstGeom>
        </p:spPr>
      </p:pic>
      <p:sp>
        <p:nvSpPr>
          <p:cNvPr id="11" name="Textfeld 10">
            <a:extLst>
              <a:ext uri="{FF2B5EF4-FFF2-40B4-BE49-F238E27FC236}">
                <a16:creationId xmlns:a16="http://schemas.microsoft.com/office/drawing/2014/main" id="{063F8887-DF04-525B-E560-D66D9EF00CB3}"/>
              </a:ext>
            </a:extLst>
          </p:cNvPr>
          <p:cNvSpPr txBox="1"/>
          <p:nvPr/>
        </p:nvSpPr>
        <p:spPr>
          <a:xfrm>
            <a:off x="0" y="3848278"/>
            <a:ext cx="11114567" cy="1631216"/>
          </a:xfrm>
          <a:custGeom>
            <a:avLst/>
            <a:gdLst>
              <a:gd name="connsiteX0" fmla="*/ 0 w 11114567"/>
              <a:gd name="connsiteY0" fmla="*/ 0 h 1631216"/>
              <a:gd name="connsiteX1" fmla="*/ 11114567 w 11114567"/>
              <a:gd name="connsiteY1" fmla="*/ 0 h 1631216"/>
              <a:gd name="connsiteX2" fmla="*/ 11114567 w 11114567"/>
              <a:gd name="connsiteY2" fmla="*/ 1631216 h 1631216"/>
              <a:gd name="connsiteX3" fmla="*/ 0 w 11114567"/>
              <a:gd name="connsiteY3" fmla="*/ 1631216 h 1631216"/>
              <a:gd name="connsiteX4" fmla="*/ 0 w 11114567"/>
              <a:gd name="connsiteY4" fmla="*/ 0 h 163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4567" h="1631216" fill="none" extrusionOk="0">
                <a:moveTo>
                  <a:pt x="0" y="0"/>
                </a:moveTo>
                <a:cubicBezTo>
                  <a:pt x="1809518" y="-33775"/>
                  <a:pt x="6772280" y="138873"/>
                  <a:pt x="11114567" y="0"/>
                </a:cubicBezTo>
                <a:cubicBezTo>
                  <a:pt x="11031089" y="608769"/>
                  <a:pt x="11024965" y="991008"/>
                  <a:pt x="11114567" y="1631216"/>
                </a:cubicBezTo>
                <a:cubicBezTo>
                  <a:pt x="8083160" y="1493886"/>
                  <a:pt x="1555834" y="1493360"/>
                  <a:pt x="0" y="1631216"/>
                </a:cubicBezTo>
                <a:cubicBezTo>
                  <a:pt x="-124463" y="1300330"/>
                  <a:pt x="66042" y="164953"/>
                  <a:pt x="0" y="0"/>
                </a:cubicBezTo>
                <a:close/>
              </a:path>
              <a:path w="11114567" h="1631216" stroke="0" extrusionOk="0">
                <a:moveTo>
                  <a:pt x="0" y="0"/>
                </a:moveTo>
                <a:cubicBezTo>
                  <a:pt x="3201927" y="-101487"/>
                  <a:pt x="5770977" y="-162162"/>
                  <a:pt x="11114567" y="0"/>
                </a:cubicBezTo>
                <a:cubicBezTo>
                  <a:pt x="11140571" y="653161"/>
                  <a:pt x="11164447" y="820846"/>
                  <a:pt x="11114567" y="1631216"/>
                </a:cubicBezTo>
                <a:cubicBezTo>
                  <a:pt x="7305101" y="1681281"/>
                  <a:pt x="4623441" y="1472767"/>
                  <a:pt x="0" y="1631216"/>
                </a:cubicBezTo>
                <a:cubicBezTo>
                  <a:pt x="-102443" y="854561"/>
                  <a:pt x="-63950" y="718269"/>
                  <a:pt x="0" y="0"/>
                </a:cubicBezTo>
                <a:close/>
              </a:path>
            </a:pathLst>
          </a:custGeom>
          <a:gradFill flip="none" rotWithShape="1">
            <a:gsLst>
              <a:gs pos="0">
                <a:srgbClr val="009999">
                  <a:shade val="30000"/>
                  <a:satMod val="115000"/>
                  <a:alpha val="30000"/>
                </a:srgbClr>
              </a:gs>
              <a:gs pos="100000">
                <a:srgbClr val="009999">
                  <a:shade val="67500"/>
                  <a:satMod val="115000"/>
                  <a:alpha val="90000"/>
                </a:srgbClr>
              </a:gs>
              <a:gs pos="100000">
                <a:srgbClr val="009999">
                  <a:shade val="100000"/>
                  <a:satMod val="115000"/>
                </a:srgbClr>
              </a:gs>
            </a:gsLst>
            <a:path path="circle">
              <a:fillToRect l="50000" t="50000" r="50000" b="50000"/>
            </a:path>
            <a:tileRect/>
          </a:gradFill>
          <a:ln w="12700">
            <a:solidFill>
              <a:srgbClr val="009999"/>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rtlCol="0">
            <a:spAutoFit/>
          </a:bodyPr>
          <a:lstStyle>
            <a:defPPr>
              <a:defRPr lang="de-DE"/>
            </a:defPPr>
            <a:lvl1pPr>
              <a:defRPr sz="11000">
                <a:solidFill>
                  <a:srgbClr val="1A7A51"/>
                </a:solidFill>
              </a:defRPr>
            </a:lvl1pPr>
          </a:lstStyle>
          <a:p>
            <a:r>
              <a:rPr lang="de-DE" sz="10000" dirty="0">
                <a:solidFill>
                  <a:schemeClr val="bg1"/>
                </a:solidFill>
              </a:rPr>
              <a:t>Fertigkeit </a:t>
            </a:r>
            <a:r>
              <a:rPr lang="de-DE" sz="10000" b="1" i="1" dirty="0">
                <a:solidFill>
                  <a:schemeClr val="bg1"/>
                </a:solidFill>
              </a:rPr>
              <a:t>Sprechen</a:t>
            </a:r>
          </a:p>
        </p:txBody>
      </p:sp>
      <p:sp>
        <p:nvSpPr>
          <p:cNvPr id="2" name="Textfeld 1">
            <a:extLst>
              <a:ext uri="{FF2B5EF4-FFF2-40B4-BE49-F238E27FC236}">
                <a16:creationId xmlns:a16="http://schemas.microsoft.com/office/drawing/2014/main" id="{DDA4D1E3-F07B-0783-C752-504084486E87}"/>
              </a:ext>
            </a:extLst>
          </p:cNvPr>
          <p:cNvSpPr txBox="1"/>
          <p:nvPr/>
        </p:nvSpPr>
        <p:spPr>
          <a:xfrm>
            <a:off x="9385885" y="6439191"/>
            <a:ext cx="2801510" cy="20005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700" dirty="0">
                <a:solidFill>
                  <a:schemeClr val="bg1"/>
                </a:solidFill>
              </a:rPr>
              <a:t>Bildquelle: iStock/</a:t>
            </a:r>
            <a:r>
              <a:rPr lang="de-DE" sz="700" dirty="0" err="1">
                <a:solidFill>
                  <a:schemeClr val="bg1"/>
                </a:solidFill>
              </a:rPr>
              <a:t>SPmemory</a:t>
            </a:r>
            <a:r>
              <a:rPr lang="de-DE" sz="700" dirty="0">
                <a:solidFill>
                  <a:schemeClr val="bg1"/>
                </a:solidFill>
              </a:rPr>
              <a:t> (bearbeitet)</a:t>
            </a:r>
          </a:p>
        </p:txBody>
      </p:sp>
    </p:spTree>
    <p:extLst>
      <p:ext uri="{BB962C8B-B14F-4D97-AF65-F5344CB8AC3E}">
        <p14:creationId xmlns:p14="http://schemas.microsoft.com/office/powerpoint/2010/main" val="198772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99881DA9-48C6-F69C-2B34-3F64BFCFB44A}"/>
              </a:ext>
            </a:extLst>
          </p:cNvPr>
          <p:cNvGraphicFramePr>
            <a:graphicFrameLocks noGrp="1"/>
          </p:cNvGraphicFramePr>
          <p:nvPr>
            <p:extLst>
              <p:ext uri="{D42A27DB-BD31-4B8C-83A1-F6EECF244321}">
                <p14:modId xmlns:p14="http://schemas.microsoft.com/office/powerpoint/2010/main" val="3165341500"/>
              </p:ext>
            </p:extLst>
          </p:nvPr>
        </p:nvGraphicFramePr>
        <p:xfrm>
          <a:off x="1059694" y="1338169"/>
          <a:ext cx="10795138" cy="4662381"/>
        </p:xfrm>
        <a:graphic>
          <a:graphicData uri="http://schemas.openxmlformats.org/drawingml/2006/table">
            <a:tbl>
              <a:tblPr firstRow="1" bandRow="1">
                <a:tableStyleId>{5C22544A-7EE6-4342-B048-85BDC9FD1C3A}</a:tableStyleId>
              </a:tblPr>
              <a:tblGrid>
                <a:gridCol w="4568430">
                  <a:extLst>
                    <a:ext uri="{9D8B030D-6E8A-4147-A177-3AD203B41FA5}">
                      <a16:colId xmlns:a16="http://schemas.microsoft.com/office/drawing/2014/main" val="2425954179"/>
                    </a:ext>
                  </a:extLst>
                </a:gridCol>
                <a:gridCol w="3113354">
                  <a:extLst>
                    <a:ext uri="{9D8B030D-6E8A-4147-A177-3AD203B41FA5}">
                      <a16:colId xmlns:a16="http://schemas.microsoft.com/office/drawing/2014/main" val="2409923896"/>
                    </a:ext>
                  </a:extLst>
                </a:gridCol>
                <a:gridCol w="3113354">
                  <a:extLst>
                    <a:ext uri="{9D8B030D-6E8A-4147-A177-3AD203B41FA5}">
                      <a16:colId xmlns:a16="http://schemas.microsoft.com/office/drawing/2014/main" val="2561912070"/>
                    </a:ext>
                  </a:extLst>
                </a:gridCol>
              </a:tblGrid>
              <a:tr h="456141">
                <a:tc>
                  <a:txBody>
                    <a:bodyPr/>
                    <a:lstStyle/>
                    <a:p>
                      <a:r>
                        <a:rPr lang="de-DE" sz="1400" dirty="0">
                          <a:latin typeface="Arial" panose="020B0604020202020204" pitchFamily="34" charset="0"/>
                          <a:cs typeface="Arial" panose="020B0604020202020204" pitchFamily="34" charset="0"/>
                        </a:rPr>
                        <a:t>Beschreibung</a:t>
                      </a:r>
                    </a:p>
                  </a:txBody>
                  <a:tcPr>
                    <a:solidFill>
                      <a:srgbClr val="5CA7A7"/>
                    </a:solidFill>
                  </a:tcPr>
                </a:tc>
                <a:tc>
                  <a:txBody>
                    <a:bodyPr/>
                    <a:lstStyle/>
                    <a:p>
                      <a:r>
                        <a:rPr lang="de-DE" sz="1400" dirty="0">
                          <a:latin typeface="Arial" panose="020B0604020202020204" pitchFamily="34" charset="0"/>
                          <a:cs typeface="Arial" panose="020B0604020202020204" pitchFamily="34" charset="0"/>
                        </a:rPr>
                        <a:t>Beispiele</a:t>
                      </a:r>
                    </a:p>
                    <a:p>
                      <a:r>
                        <a:rPr lang="de-DE" sz="900" b="0" dirty="0">
                          <a:latin typeface="Arial" panose="020B0604020202020204" pitchFamily="34" charset="0"/>
                          <a:cs typeface="Arial" panose="020B0604020202020204" pitchFamily="34" charset="0"/>
                        </a:rPr>
                        <a:t>Die Schülerin bzw. der Schüler … </a:t>
                      </a:r>
                    </a:p>
                  </a:txBody>
                  <a:tcPr>
                    <a:solidFill>
                      <a:srgbClr val="5CA7A7"/>
                    </a:solidFill>
                  </a:tcPr>
                </a:tc>
                <a:tc>
                  <a:txBody>
                    <a:bodyPr/>
                    <a:lstStyle/>
                    <a:p>
                      <a:r>
                        <a:rPr lang="de-DE" sz="1400" dirty="0">
                          <a:latin typeface="Arial" panose="020B0604020202020204" pitchFamily="34" charset="0"/>
                          <a:cs typeface="Arial" panose="020B0604020202020204" pitchFamily="34" charset="0"/>
                        </a:rPr>
                        <a:t>Anmerkungen</a:t>
                      </a:r>
                    </a:p>
                  </a:txBody>
                  <a:tcPr>
                    <a:solidFill>
                      <a:srgbClr val="5CA7A7"/>
                    </a:solidFill>
                  </a:tcPr>
                </a:tc>
                <a:extLst>
                  <a:ext uri="{0D108BD9-81ED-4DB2-BD59-A6C34878D82A}">
                    <a16:rowId xmlns:a16="http://schemas.microsoft.com/office/drawing/2014/main" val="1357248204"/>
                  </a:ext>
                </a:extLst>
              </a:tr>
              <a:tr h="1051560">
                <a:tc>
                  <a:txBody>
                    <a:bodyPr/>
                    <a:lstStyle/>
                    <a:p>
                      <a:r>
                        <a:rPr lang="de-DE" sz="1200" kern="1200" dirty="0">
                          <a:solidFill>
                            <a:schemeClr val="dk1"/>
                          </a:solidFill>
                          <a:latin typeface="Arial" panose="020B0604020202020204" pitchFamily="34" charset="0"/>
                          <a:ea typeface="+mn-ea"/>
                          <a:cs typeface="Arial" panose="020B0604020202020204" pitchFamily="34" charset="0"/>
                        </a:rPr>
                        <a:t>Beherrscht die mündliche Kommunikation in der Zielsprache auf einem hohen Niveau. Kann flüssig und sicher sprechen, auch über komplexere Themen, und reagiert flexibel auf Rückfragen.</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171450" indent="-171450" algn="l" defTabSz="914400" rtl="0" eaLnBrk="1" latinLnBrk="0" hangingPunct="1">
                        <a:buFont typeface="Wingdings" panose="05000000000000000000" pitchFamily="2" charset="2"/>
                        <a:buChar char="§"/>
                      </a:pPr>
                      <a:r>
                        <a:rPr lang="de-DE" sz="900" dirty="0">
                          <a:latin typeface="Arial" panose="020B0604020202020204" pitchFamily="34" charset="0"/>
                          <a:cs typeface="Arial" panose="020B0604020202020204" pitchFamily="34" charset="0"/>
                        </a:rPr>
                        <a:t>kann komplexere Gedanken klar ausdrücken und Meinungen differenziert darlegen.</a:t>
                      </a:r>
                    </a:p>
                    <a:p>
                      <a:pPr marL="171450" indent="-171450" algn="l" defTabSz="914400" rtl="0" eaLnBrk="1" latinLnBrk="0" hangingPunct="1">
                        <a:buFont typeface="Wingdings" panose="05000000000000000000" pitchFamily="2" charset="2"/>
                        <a:buChar char="§"/>
                      </a:pPr>
                      <a:r>
                        <a:rPr lang="de-DE" sz="900" dirty="0">
                          <a:latin typeface="Arial" panose="020B0604020202020204" pitchFamily="34" charset="0"/>
                          <a:cs typeface="Arial" panose="020B0604020202020204" pitchFamily="34" charset="0"/>
                        </a:rPr>
                        <a:t>nutzt korrekte Grammatik und erweiterte Wortschatzkenntnisse.</a:t>
                      </a:r>
                    </a:p>
                    <a:p>
                      <a:pPr marL="171450" indent="-171450" algn="l" defTabSz="914400" rtl="0" eaLnBrk="1" latinLnBrk="0" hangingPunct="1">
                        <a:buFont typeface="Wingdings" panose="05000000000000000000" pitchFamily="2" charset="2"/>
                        <a:buChar char="§"/>
                      </a:pPr>
                      <a:r>
                        <a:rPr lang="de-DE" sz="900" dirty="0">
                          <a:latin typeface="Arial" panose="020B0604020202020204" pitchFamily="34" charset="0"/>
                          <a:cs typeface="Arial" panose="020B0604020202020204" pitchFamily="34" charset="0"/>
                        </a:rPr>
                        <a:t>kann an Diskussionen teilnehmen und seine Position verteidigen.</a:t>
                      </a:r>
                      <a:endParaRPr lang="de-DE" sz="900" kern="1200" dirty="0">
                        <a:solidFill>
                          <a:schemeClr val="dk1"/>
                        </a:solidFill>
                        <a:effectLst/>
                        <a:latin typeface="Arial" panose="020B0604020202020204" pitchFamily="34" charset="0"/>
                        <a:ea typeface="+mn-ea"/>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2956000655"/>
                  </a:ext>
                </a:extLst>
              </a:tr>
              <a:tr h="1051560">
                <a:tc>
                  <a:txBody>
                    <a:bodyPr/>
                    <a:lstStyle/>
                    <a:p>
                      <a:r>
                        <a:rPr lang="de-DE" sz="1200" kern="1200" dirty="0">
                          <a:solidFill>
                            <a:schemeClr val="dk1"/>
                          </a:solidFill>
                          <a:latin typeface="Arial" panose="020B0604020202020204" pitchFamily="34" charset="0"/>
                          <a:ea typeface="+mn-ea"/>
                          <a:cs typeface="Arial" panose="020B0604020202020204" pitchFamily="34" charset="0"/>
                        </a:rPr>
                        <a:t>Kann flüssiger sprechen, auch in längeren Sätzen. Die Verständigung ist in den meisten Situationen klar, auch wenn gelegentlich Fehler in der Grammatik oder Aussprache auftreten.</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271463" indent="-182563" algn="l" defTabSz="914400" rtl="0" eaLnBrk="1" latinLnBrk="0" hangingPunct="1">
                        <a:lnSpc>
                          <a:spcPct val="100000"/>
                        </a:lnSpc>
                        <a:spcAft>
                          <a:spcPts val="0"/>
                        </a:spcAft>
                        <a:buFont typeface="Wingdings" panose="05000000000000000000" pitchFamily="2" charset="2"/>
                        <a:buChar char="§"/>
                      </a:pPr>
                      <a:r>
                        <a:rPr lang="de-DE" sz="900" dirty="0">
                          <a:latin typeface="Arial" panose="020B0604020202020204" pitchFamily="34" charset="0"/>
                          <a:cs typeface="Arial" panose="020B0604020202020204" pitchFamily="34" charset="0"/>
                        </a:rPr>
                        <a:t>kann Meinungen und Wünsche ausdrücken (</a:t>
                      </a:r>
                      <a:r>
                        <a:rPr lang="de-DE" sz="900" i="1" dirty="0">
                          <a:latin typeface="Arial" panose="020B0604020202020204" pitchFamily="34" charset="0"/>
                          <a:cs typeface="Arial" panose="020B0604020202020204" pitchFamily="34" charset="0"/>
                        </a:rPr>
                        <a:t>Ich denke, dass …, Ich möchte…</a:t>
                      </a:r>
                      <a:r>
                        <a:rPr lang="de-DE" sz="900" dirty="0">
                          <a:latin typeface="Arial" panose="020B0604020202020204" pitchFamily="34" charset="0"/>
                          <a:cs typeface="Arial" panose="020B0604020202020204" pitchFamily="34" charset="0"/>
                        </a:rPr>
                        <a:t>).</a:t>
                      </a:r>
                    </a:p>
                    <a:p>
                      <a:pPr marL="271463" indent="-182563" algn="l" defTabSz="914400" rtl="0" eaLnBrk="1" latinLnBrk="0" hangingPunct="1">
                        <a:lnSpc>
                          <a:spcPct val="100000"/>
                        </a:lnSpc>
                        <a:spcAft>
                          <a:spcPts val="0"/>
                        </a:spcAft>
                        <a:buFont typeface="Wingdings" panose="05000000000000000000" pitchFamily="2" charset="2"/>
                        <a:buChar char="§"/>
                      </a:pPr>
                      <a:r>
                        <a:rPr lang="de-DE" sz="900" dirty="0">
                          <a:latin typeface="Arial" panose="020B0604020202020204" pitchFamily="34" charset="0"/>
                          <a:cs typeface="Arial" panose="020B0604020202020204" pitchFamily="34" charset="0"/>
                        </a:rPr>
                        <a:t>fühlt sich sicherer in Gesprächen über vertraute Themen, benötigt aber manchmal Hilfe bei unbekannten Wörtern.</a:t>
                      </a:r>
                    </a:p>
                    <a:p>
                      <a:pPr marL="271463" indent="-182563" algn="l" defTabSz="914400" rtl="0" eaLnBrk="1" latinLnBrk="0" hangingPunct="1">
                        <a:lnSpc>
                          <a:spcPct val="100000"/>
                        </a:lnSpc>
                        <a:spcAft>
                          <a:spcPts val="0"/>
                        </a:spcAft>
                        <a:buFont typeface="Wingdings" panose="05000000000000000000" pitchFamily="2" charset="2"/>
                        <a:buChar char="§"/>
                      </a:pPr>
                      <a:r>
                        <a:rPr lang="de-DE" sz="900" dirty="0">
                          <a:latin typeface="Arial" panose="020B0604020202020204" pitchFamily="34" charset="0"/>
                          <a:cs typeface="Arial" panose="020B0604020202020204" pitchFamily="34" charset="0"/>
                        </a:rPr>
                        <a:t>kann an Gesprächen teilnehmen und Rückfragen stellen.</a:t>
                      </a:r>
                      <a:endParaRPr lang="de-DE"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1629646792"/>
                  </a:ext>
                </a:extLst>
              </a:tr>
              <a:tr h="1051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Arial" panose="020B0604020202020204" pitchFamily="34" charset="0"/>
                          <a:ea typeface="+mn-ea"/>
                          <a:cs typeface="Arial" panose="020B0604020202020204" pitchFamily="34" charset="0"/>
                        </a:rPr>
                        <a:t>Kann einfache Sätze bilden und auf vertraute Themen reagieren. Es gibt noch Schwierigkeiten bei der Grammatik und Wortwahl, aber die Verständigung ist möglich.</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171450" indent="-171450" algn="l" defTabSz="914400" rtl="0" eaLnBrk="1" latinLnBrk="0" hangingPunct="1">
                        <a:buFont typeface="Wingdings" panose="05000000000000000000" pitchFamily="2" charset="2"/>
                        <a:buChar char="§"/>
                      </a:pPr>
                      <a:r>
                        <a:rPr lang="de-DE" sz="900" dirty="0">
                          <a:latin typeface="Arial" panose="020B0604020202020204" pitchFamily="34" charset="0"/>
                          <a:cs typeface="Arial" panose="020B0604020202020204" pitchFamily="34" charset="0"/>
                        </a:rPr>
                        <a:t>kann sich zu alltäglichen Themen, wie Essen, Familie oder Hobbys äußern.</a:t>
                      </a:r>
                    </a:p>
                    <a:p>
                      <a:pPr marL="171450" indent="-171450" algn="l" defTabSz="914400" rtl="0" eaLnBrk="1" latinLnBrk="0" hangingPunct="1">
                        <a:buFont typeface="Wingdings" panose="05000000000000000000" pitchFamily="2" charset="2"/>
                        <a:buChar char="§"/>
                      </a:pPr>
                      <a:r>
                        <a:rPr lang="de-DE" sz="900" dirty="0">
                          <a:latin typeface="Arial" panose="020B0604020202020204" pitchFamily="34" charset="0"/>
                          <a:cs typeface="Arial" panose="020B0604020202020204" pitchFamily="34" charset="0"/>
                        </a:rPr>
                        <a:t>verwendet einfache Fragen und Antworten (z. B. </a:t>
                      </a:r>
                      <a:r>
                        <a:rPr lang="de-DE" sz="900" i="1" dirty="0">
                          <a:latin typeface="Arial" panose="020B0604020202020204" pitchFamily="34" charset="0"/>
                          <a:cs typeface="Arial" panose="020B0604020202020204" pitchFamily="34" charset="0"/>
                        </a:rPr>
                        <a:t>Wo wohnst du?, Ich besuche …, Ich bin aus …</a:t>
                      </a:r>
                      <a:r>
                        <a:rPr lang="de-DE" sz="900" dirty="0">
                          <a:latin typeface="Arial" panose="020B0604020202020204" pitchFamily="34" charset="0"/>
                          <a:cs typeface="Arial" panose="020B0604020202020204" pitchFamily="34" charset="0"/>
                        </a:rPr>
                        <a:t>).</a:t>
                      </a:r>
                    </a:p>
                    <a:p>
                      <a:pPr marL="171450" indent="-171450" algn="l" defTabSz="914400" rtl="0" eaLnBrk="1" latinLnBrk="0" hangingPunct="1">
                        <a:buFont typeface="Wingdings" panose="05000000000000000000" pitchFamily="2" charset="2"/>
                        <a:buChar char="§"/>
                      </a:pPr>
                      <a:r>
                        <a:rPr lang="de-DE" sz="900" dirty="0">
                          <a:latin typeface="Arial" panose="020B0604020202020204" pitchFamily="34" charset="0"/>
                          <a:cs typeface="Arial" panose="020B0604020202020204" pitchFamily="34" charset="0"/>
                        </a:rPr>
                        <a:t>hat Probleme mit der Satzstruktur, kann aber meist verstanden werden.</a:t>
                      </a:r>
                      <a:endParaRPr lang="de-DE" sz="900" kern="1200" dirty="0">
                        <a:solidFill>
                          <a:schemeClr val="dk1"/>
                        </a:solidFill>
                        <a:effectLst/>
                        <a:latin typeface="Arial" panose="020B0604020202020204" pitchFamily="34" charset="0"/>
                        <a:ea typeface="+mn-ea"/>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dirty="0">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3955745584"/>
                  </a:ext>
                </a:extLst>
              </a:tr>
              <a:tr h="1051560">
                <a:tc>
                  <a:txBody>
                    <a:bodyPr/>
                    <a:lstStyle/>
                    <a:p>
                      <a:r>
                        <a:rPr lang="de-DE" sz="1200" dirty="0">
                          <a:latin typeface="Arial" panose="020B0604020202020204" pitchFamily="34" charset="0"/>
                          <a:cs typeface="Arial" panose="020B0604020202020204" pitchFamily="34" charset="0"/>
                        </a:rPr>
                        <a:t>Kann nur einzelne Wörter oder einfache Sätze in der Zielsprache äußern. Das Verständnis ist oft eingeschränkt, und es kommt häufig zu Pausen oder Missverständnissen.</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kann einfache Fragen mit </a:t>
                      </a:r>
                      <a:r>
                        <a:rPr lang="de-DE" sz="900" i="1" kern="1200" dirty="0">
                          <a:solidFill>
                            <a:schemeClr val="dk1"/>
                          </a:solidFill>
                          <a:effectLst/>
                          <a:latin typeface="Arial" panose="020B0604020202020204" pitchFamily="34" charset="0"/>
                          <a:ea typeface="+mn-ea"/>
                          <a:cs typeface="Arial" panose="020B0604020202020204" pitchFamily="34" charset="0"/>
                        </a:rPr>
                        <a:t>Ja</a:t>
                      </a:r>
                      <a:r>
                        <a:rPr lang="de-DE" sz="900" kern="1200" dirty="0">
                          <a:solidFill>
                            <a:schemeClr val="dk1"/>
                          </a:solidFill>
                          <a:effectLst/>
                          <a:latin typeface="Arial" panose="020B0604020202020204" pitchFamily="34" charset="0"/>
                          <a:ea typeface="+mn-ea"/>
                          <a:cs typeface="Arial" panose="020B0604020202020204" pitchFamily="34" charset="0"/>
                        </a:rPr>
                        <a:t> oder </a:t>
                      </a:r>
                      <a:r>
                        <a:rPr lang="de-DE" sz="900" i="1" kern="1200" dirty="0">
                          <a:solidFill>
                            <a:schemeClr val="dk1"/>
                          </a:solidFill>
                          <a:effectLst/>
                          <a:latin typeface="Arial" panose="020B0604020202020204" pitchFamily="34" charset="0"/>
                          <a:ea typeface="+mn-ea"/>
                          <a:cs typeface="Arial" panose="020B0604020202020204" pitchFamily="34" charset="0"/>
                        </a:rPr>
                        <a:t>Nein</a:t>
                      </a:r>
                      <a:r>
                        <a:rPr lang="de-DE" sz="900" kern="1200" dirty="0">
                          <a:solidFill>
                            <a:schemeClr val="dk1"/>
                          </a:solidFill>
                          <a:effectLst/>
                          <a:latin typeface="Arial" panose="020B0604020202020204" pitchFamily="34" charset="0"/>
                          <a:ea typeface="+mn-ea"/>
                          <a:cs typeface="Arial" panose="020B0604020202020204" pitchFamily="34" charset="0"/>
                        </a:rPr>
                        <a:t> beantworten.</a:t>
                      </a:r>
                    </a:p>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verwendet grundlegende Sprachformeln, wie Begrüßungen und Verabschiedungen.</a:t>
                      </a:r>
                    </a:p>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kann sich oft nur durch nonverbale Hinweise verständigen.</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dirty="0">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2511527449"/>
                  </a:ext>
                </a:extLst>
              </a:tr>
            </a:tbl>
          </a:graphicData>
        </a:graphic>
      </p:graphicFrame>
      <p:sp>
        <p:nvSpPr>
          <p:cNvPr id="6" name="Textfeld 5">
            <a:extLst>
              <a:ext uri="{FF2B5EF4-FFF2-40B4-BE49-F238E27FC236}">
                <a16:creationId xmlns:a16="http://schemas.microsoft.com/office/drawing/2014/main" id="{83894A82-16FE-B250-E3F4-B42B9ED11E8A}"/>
              </a:ext>
            </a:extLst>
          </p:cNvPr>
          <p:cNvSpPr txBox="1"/>
          <p:nvPr/>
        </p:nvSpPr>
        <p:spPr>
          <a:xfrm>
            <a:off x="0" y="-3432"/>
            <a:ext cx="12192000" cy="338554"/>
          </a:xfrm>
          <a:prstGeom prst="rect">
            <a:avLst/>
          </a:prstGeom>
          <a:solidFill>
            <a:srgbClr val="1A7A51"/>
          </a:solidFill>
        </p:spPr>
        <p:txBody>
          <a:bodyPr wrap="square" rtlCol="0">
            <a:spAutoFit/>
          </a:bodyPr>
          <a:lstStyle/>
          <a:p>
            <a:r>
              <a:rPr lang="de-DE" sz="1600" dirty="0">
                <a:solidFill>
                  <a:schemeClr val="bg1"/>
                </a:solidFill>
              </a:rPr>
              <a:t>Kompetenzraster</a:t>
            </a:r>
          </a:p>
        </p:txBody>
      </p:sp>
      <p:pic>
        <p:nvPicPr>
          <p:cNvPr id="7" name="Grafik 6">
            <a:extLst>
              <a:ext uri="{FF2B5EF4-FFF2-40B4-BE49-F238E27FC236}">
                <a16:creationId xmlns:a16="http://schemas.microsoft.com/office/drawing/2014/main" id="{C5724B1C-8B26-4D09-5510-281E29D13D0A}"/>
              </a:ext>
            </a:extLst>
          </p:cNvPr>
          <p:cNvPicPr>
            <a:picLocks noChangeAspect="1"/>
          </p:cNvPicPr>
          <p:nvPr/>
        </p:nvPicPr>
        <p:blipFill>
          <a:blip r:embed="rId2"/>
          <a:stretch>
            <a:fillRect/>
          </a:stretch>
        </p:blipFill>
        <p:spPr>
          <a:xfrm>
            <a:off x="56680" y="365473"/>
            <a:ext cx="454085" cy="454085"/>
          </a:xfrm>
          <a:prstGeom prst="rect">
            <a:avLst/>
          </a:prstGeom>
        </p:spPr>
      </p:pic>
      <p:sp>
        <p:nvSpPr>
          <p:cNvPr id="9" name="Textfeld 8">
            <a:extLst>
              <a:ext uri="{FF2B5EF4-FFF2-40B4-BE49-F238E27FC236}">
                <a16:creationId xmlns:a16="http://schemas.microsoft.com/office/drawing/2014/main" id="{F57B3C3A-97A4-D47F-EE17-BE911B6E11F7}"/>
              </a:ext>
            </a:extLst>
          </p:cNvPr>
          <p:cNvSpPr txBox="1"/>
          <p:nvPr/>
        </p:nvSpPr>
        <p:spPr>
          <a:xfrm>
            <a:off x="2500292" y="481658"/>
            <a:ext cx="9354540" cy="711413"/>
          </a:xfrm>
          <a:prstGeom prst="rect">
            <a:avLst/>
          </a:prstGeom>
          <a:noFill/>
        </p:spPr>
        <p:txBody>
          <a:bodyPr wrap="square">
            <a:spAutoFit/>
          </a:bodyPr>
          <a:lstStyle/>
          <a:p>
            <a:pPr>
              <a:lnSpc>
                <a:spcPct val="115000"/>
              </a:lnSpc>
              <a:spcAft>
                <a:spcPts val="1000"/>
              </a:spcAft>
            </a:pPr>
            <a:r>
              <a:rPr lang="de-DE" sz="1200" dirty="0">
                <a:latin typeface="Arial" panose="020B0604020202020204" pitchFamily="34" charset="0"/>
                <a:cs typeface="Arial" panose="020B0604020202020204" pitchFamily="34" charset="0"/>
              </a:rPr>
              <a:t>Das exemplarische Kompetenzraster zur Fertigkeit </a:t>
            </a:r>
            <a:r>
              <a:rPr lang="de-DE" sz="1200" i="1" dirty="0">
                <a:latin typeface="Arial" panose="020B0604020202020204" pitchFamily="34" charset="0"/>
                <a:cs typeface="Arial" panose="020B0604020202020204" pitchFamily="34" charset="0"/>
              </a:rPr>
              <a:t>Sprechen</a:t>
            </a:r>
            <a:r>
              <a:rPr lang="de-DE" sz="1200" dirty="0">
                <a:latin typeface="Arial" panose="020B0604020202020204" pitchFamily="34" charset="0"/>
                <a:cs typeface="Arial" panose="020B0604020202020204" pitchFamily="34" charset="0"/>
              </a:rPr>
              <a:t> dient dazu, die mündliche Sprachkompetenz zu bewerten und zielgerichtet zu fördern. Es erfasst den Lernfortschritt vom einfachen Gebrauch der Zielsprache bis hin zur flüssigen und sicheren Anwendung. Dieses Raster ist als allgemeiner Leitfaden gedacht und kann je nach Zielgruppe und Sprachlevel angepasst werden.</a:t>
            </a:r>
          </a:p>
        </p:txBody>
      </p:sp>
      <p:sp>
        <p:nvSpPr>
          <p:cNvPr id="10" name="Pfeil: nach oben 9">
            <a:extLst>
              <a:ext uri="{FF2B5EF4-FFF2-40B4-BE49-F238E27FC236}">
                <a16:creationId xmlns:a16="http://schemas.microsoft.com/office/drawing/2014/main" id="{8B6C6FF7-376E-A9BF-7271-C9F9BCFF1326}"/>
              </a:ext>
            </a:extLst>
          </p:cNvPr>
          <p:cNvSpPr/>
          <p:nvPr/>
        </p:nvSpPr>
        <p:spPr>
          <a:xfrm>
            <a:off x="420786" y="1619455"/>
            <a:ext cx="599380" cy="4381095"/>
          </a:xfrm>
          <a:prstGeom prst="upArrow">
            <a:avLst/>
          </a:prstGeom>
          <a:gradFill flip="none" rotWithShape="1">
            <a:gsLst>
              <a:gs pos="0">
                <a:srgbClr val="1A7A51">
                  <a:shade val="30000"/>
                  <a:satMod val="115000"/>
                </a:srgbClr>
              </a:gs>
              <a:gs pos="50000">
                <a:srgbClr val="1A7A51">
                  <a:shade val="67500"/>
                  <a:satMod val="115000"/>
                </a:srgbClr>
              </a:gs>
              <a:gs pos="100000">
                <a:srgbClr val="1A7A51">
                  <a:shade val="100000"/>
                  <a:satMod val="115000"/>
                </a:srgbClr>
              </a:gs>
            </a:gsLst>
            <a:lin ang="54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r"/>
            <a:r>
              <a:rPr lang="de-DE" sz="1400" dirty="0"/>
              <a:t>Experte</a:t>
            </a:r>
          </a:p>
        </p:txBody>
      </p:sp>
      <p:sp>
        <p:nvSpPr>
          <p:cNvPr id="11" name="Textfeld 10">
            <a:extLst>
              <a:ext uri="{FF2B5EF4-FFF2-40B4-BE49-F238E27FC236}">
                <a16:creationId xmlns:a16="http://schemas.microsoft.com/office/drawing/2014/main" id="{445741B5-5FAC-4559-249E-DEBA621DE45A}"/>
              </a:ext>
            </a:extLst>
          </p:cNvPr>
          <p:cNvSpPr txBox="1"/>
          <p:nvPr/>
        </p:nvSpPr>
        <p:spPr>
          <a:xfrm>
            <a:off x="2500292" y="6071969"/>
            <a:ext cx="9354540" cy="711413"/>
          </a:xfrm>
          <a:prstGeom prst="rect">
            <a:avLst/>
          </a:prstGeom>
          <a:noFill/>
        </p:spPr>
        <p:txBody>
          <a:bodyPr wrap="square">
            <a:spAutoFit/>
          </a:bodyPr>
          <a:lstStyle>
            <a:defPPr>
              <a:defRPr lang="de-DE"/>
            </a:defPPr>
            <a:lvl1pPr>
              <a:lnSpc>
                <a:spcPct val="115000"/>
              </a:lnSpc>
              <a:spcAft>
                <a:spcPts val="1000"/>
              </a:spcAft>
              <a:defRPr sz="1200">
                <a:effectLst/>
                <a:latin typeface="Arial" panose="020B0604020202020204" pitchFamily="34" charset="0"/>
                <a:ea typeface="Times New Roman" panose="02020603050405020304" pitchFamily="18" charset="0"/>
                <a:cs typeface="Arial" panose="020B0604020202020204" pitchFamily="34" charset="0"/>
              </a:defRPr>
            </a:lvl1pPr>
          </a:lstStyle>
          <a:p>
            <a:r>
              <a:rPr lang="de-DE" dirty="0"/>
              <a:t>Beispiele für Anwendungsbereiche des Kompetenzrasters: Selbst- und Fremdeinschätzung des Lernfortschritts, Lehrerfeedback, Instrument zur Festlegung individueller Lernziele mit Blick auf die Verbesserung der Gesprächsführung, der Satzstruktur oder der Erweiterung des Wortschatzes</a:t>
            </a:r>
          </a:p>
        </p:txBody>
      </p:sp>
      <p:sp>
        <p:nvSpPr>
          <p:cNvPr id="5" name="Textfeld 4">
            <a:extLst>
              <a:ext uri="{FF2B5EF4-FFF2-40B4-BE49-F238E27FC236}">
                <a16:creationId xmlns:a16="http://schemas.microsoft.com/office/drawing/2014/main" id="{7E121DE5-F60B-EC34-AC7E-669230019407}"/>
              </a:ext>
            </a:extLst>
          </p:cNvPr>
          <p:cNvSpPr txBox="1"/>
          <p:nvPr/>
        </p:nvSpPr>
        <p:spPr>
          <a:xfrm rot="21037018">
            <a:off x="566001" y="310062"/>
            <a:ext cx="1480842" cy="646331"/>
          </a:xfrm>
          <a:custGeom>
            <a:avLst/>
            <a:gdLst>
              <a:gd name="connsiteX0" fmla="*/ 0 w 1480842"/>
              <a:gd name="connsiteY0" fmla="*/ 0 h 646331"/>
              <a:gd name="connsiteX1" fmla="*/ 1480842 w 1480842"/>
              <a:gd name="connsiteY1" fmla="*/ 0 h 646331"/>
              <a:gd name="connsiteX2" fmla="*/ 1480842 w 1480842"/>
              <a:gd name="connsiteY2" fmla="*/ 646331 h 646331"/>
              <a:gd name="connsiteX3" fmla="*/ 0 w 1480842"/>
              <a:gd name="connsiteY3" fmla="*/ 646331 h 646331"/>
              <a:gd name="connsiteX4" fmla="*/ 0 w 1480842"/>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842" h="646331" fill="none" extrusionOk="0">
                <a:moveTo>
                  <a:pt x="0" y="0"/>
                </a:moveTo>
                <a:cubicBezTo>
                  <a:pt x="428724" y="17881"/>
                  <a:pt x="1076362" y="72713"/>
                  <a:pt x="1480842" y="0"/>
                </a:cubicBezTo>
                <a:cubicBezTo>
                  <a:pt x="1508860" y="300386"/>
                  <a:pt x="1463483" y="555476"/>
                  <a:pt x="1480842" y="646331"/>
                </a:cubicBezTo>
                <a:cubicBezTo>
                  <a:pt x="1122027" y="563932"/>
                  <a:pt x="549749" y="686497"/>
                  <a:pt x="0" y="646331"/>
                </a:cubicBezTo>
                <a:cubicBezTo>
                  <a:pt x="41281" y="554748"/>
                  <a:pt x="43087" y="116183"/>
                  <a:pt x="0" y="0"/>
                </a:cubicBezTo>
                <a:close/>
              </a:path>
              <a:path w="1480842" h="646331" stroke="0" extrusionOk="0">
                <a:moveTo>
                  <a:pt x="0" y="0"/>
                </a:moveTo>
                <a:cubicBezTo>
                  <a:pt x="486828" y="6841"/>
                  <a:pt x="1073981" y="103374"/>
                  <a:pt x="1480842" y="0"/>
                </a:cubicBezTo>
                <a:cubicBezTo>
                  <a:pt x="1496548" y="155220"/>
                  <a:pt x="1530739" y="457908"/>
                  <a:pt x="1480842" y="646331"/>
                </a:cubicBezTo>
                <a:cubicBezTo>
                  <a:pt x="1200486" y="564884"/>
                  <a:pt x="314333" y="595763"/>
                  <a:pt x="0" y="646331"/>
                </a:cubicBezTo>
                <a:cubicBezTo>
                  <a:pt x="-30818" y="527861"/>
                  <a:pt x="-3845" y="153755"/>
                  <a:pt x="0" y="0"/>
                </a:cubicBezTo>
                <a:close/>
              </a:path>
            </a:pathLst>
          </a:custGeom>
          <a:gradFill flip="none" rotWithShape="1">
            <a:gsLst>
              <a:gs pos="0">
                <a:srgbClr val="009999">
                  <a:shade val="30000"/>
                  <a:satMod val="115000"/>
                  <a:alpha val="30000"/>
                </a:srgbClr>
              </a:gs>
              <a:gs pos="100000">
                <a:srgbClr val="009999">
                  <a:shade val="67500"/>
                  <a:satMod val="115000"/>
                  <a:alpha val="90000"/>
                </a:srgbClr>
              </a:gs>
              <a:gs pos="100000">
                <a:srgbClr val="009999">
                  <a:shade val="100000"/>
                  <a:satMod val="115000"/>
                </a:srgbClr>
              </a:gs>
            </a:gsLst>
            <a:path path="circle">
              <a:fillToRect l="50000" t="50000" r="50000" b="50000"/>
            </a:path>
            <a:tileRect/>
          </a:gradFill>
          <a:ln w="12700">
            <a:solidFill>
              <a:srgbClr val="009999"/>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rtlCol="0">
            <a:spAutoFit/>
          </a:bodyPr>
          <a:lstStyle>
            <a:defPPr>
              <a:defRPr lang="de-DE"/>
            </a:defPPr>
            <a:lvl1pPr>
              <a:defRPr sz="11000">
                <a:solidFill>
                  <a:srgbClr val="1A7A51"/>
                </a:solidFill>
              </a:defRPr>
            </a:lvl1pPr>
          </a:lstStyle>
          <a:p>
            <a:pPr algn="ctr"/>
            <a:r>
              <a:rPr lang="de-DE" sz="1800" dirty="0">
                <a:solidFill>
                  <a:schemeClr val="bg1"/>
                </a:solidFill>
              </a:rPr>
              <a:t>Fertigkeit </a:t>
            </a:r>
            <a:r>
              <a:rPr lang="de-DE" sz="1800" b="1" i="1" dirty="0">
                <a:solidFill>
                  <a:schemeClr val="bg1"/>
                </a:solidFill>
              </a:rPr>
              <a:t>Sprechen</a:t>
            </a:r>
          </a:p>
        </p:txBody>
      </p:sp>
      <p:pic>
        <p:nvPicPr>
          <p:cNvPr id="2" name="Grafik 1">
            <a:extLst>
              <a:ext uri="{FF2B5EF4-FFF2-40B4-BE49-F238E27FC236}">
                <a16:creationId xmlns:a16="http://schemas.microsoft.com/office/drawing/2014/main" id="{BBE5734A-129A-E37D-584A-F0C841E01176}"/>
              </a:ext>
            </a:extLst>
          </p:cNvPr>
          <p:cNvPicPr>
            <a:picLocks noChangeAspect="1"/>
          </p:cNvPicPr>
          <p:nvPr/>
        </p:nvPicPr>
        <p:blipFill>
          <a:blip r:embed="rId3"/>
          <a:stretch>
            <a:fillRect/>
          </a:stretch>
        </p:blipFill>
        <p:spPr>
          <a:xfrm>
            <a:off x="50102" y="6348606"/>
            <a:ext cx="1164810" cy="463012"/>
          </a:xfrm>
          <a:prstGeom prst="rect">
            <a:avLst/>
          </a:prstGeom>
        </p:spPr>
      </p:pic>
    </p:spTree>
    <p:extLst>
      <p:ext uri="{BB962C8B-B14F-4D97-AF65-F5344CB8AC3E}">
        <p14:creationId xmlns:p14="http://schemas.microsoft.com/office/powerpoint/2010/main" val="357682643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362</Words>
  <Application>Microsoft Office PowerPoint</Application>
  <PresentationFormat>Breitbild</PresentationFormat>
  <Paragraphs>28</Paragraphs>
  <Slides>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Aptos</vt:lpstr>
      <vt:lpstr>Aptos Display</vt:lpstr>
      <vt:lpstr>Arial</vt:lpstr>
      <vt:lpstr>Wingdings</vt:lpstr>
      <vt:lpstr>Office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Martina Hoffmann</dc:creator>
  <cp:lastModifiedBy>Martina Hoffmann</cp:lastModifiedBy>
  <cp:revision>5</cp:revision>
  <cp:lastPrinted>2024-08-22T15:34:49Z</cp:lastPrinted>
  <dcterms:created xsi:type="dcterms:W3CDTF">2024-08-22T15:00:47Z</dcterms:created>
  <dcterms:modified xsi:type="dcterms:W3CDTF">2024-10-13T11:59:49Z</dcterms:modified>
</cp:coreProperties>
</file>