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2192000" cy="6858000"/>
  <p:notesSz cx="6792913" cy="9925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A51"/>
    <a:srgbClr val="009999"/>
    <a:srgbClr val="5CA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D29AE7-7637-4364-8CD3-25592C29F5E9}" v="21" dt="2024-09-08T10:29:54.06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97" d="100"/>
          <a:sy n="97" d="100"/>
        </p:scale>
        <p:origin x="10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offmann" userId="39afc2d9bb583cfe" providerId="LiveId" clId="{B1D29AE7-7637-4364-8CD3-25592C29F5E9}"/>
    <pc:docChg chg="undo custSel modSld">
      <pc:chgData name="Martina Hoffmann" userId="39afc2d9bb583cfe" providerId="LiveId" clId="{B1D29AE7-7637-4364-8CD3-25592C29F5E9}" dt="2024-09-08T10:48:44.536" v="1618" actId="20577"/>
      <pc:docMkLst>
        <pc:docMk/>
      </pc:docMkLst>
      <pc:sldChg chg="modSp mod">
        <pc:chgData name="Martina Hoffmann" userId="39afc2d9bb583cfe" providerId="LiveId" clId="{B1D29AE7-7637-4364-8CD3-25592C29F5E9}" dt="2024-09-08T09:29:29.857" v="32" actId="255"/>
        <pc:sldMkLst>
          <pc:docMk/>
          <pc:sldMk cId="1987721413" sldId="256"/>
        </pc:sldMkLst>
        <pc:spChg chg="mod">
          <ac:chgData name="Martina Hoffmann" userId="39afc2d9bb583cfe" providerId="LiveId" clId="{B1D29AE7-7637-4364-8CD3-25592C29F5E9}" dt="2024-09-08T09:29:29.857" v="32" actId="255"/>
          <ac:spMkLst>
            <pc:docMk/>
            <pc:sldMk cId="1987721413" sldId="256"/>
            <ac:spMk id="11" creationId="{063F8887-DF04-525B-E560-D66D9EF00CB3}"/>
          </ac:spMkLst>
        </pc:spChg>
      </pc:sldChg>
      <pc:sldChg chg="addSp modSp mod">
        <pc:chgData name="Martina Hoffmann" userId="39afc2d9bb583cfe" providerId="LiveId" clId="{B1D29AE7-7637-4364-8CD3-25592C29F5E9}" dt="2024-09-08T10:48:44.536" v="1618" actId="20577"/>
        <pc:sldMkLst>
          <pc:docMk/>
          <pc:sldMk cId="3576826433" sldId="257"/>
        </pc:sldMkLst>
        <pc:spChg chg="mod">
          <ac:chgData name="Martina Hoffmann" userId="39afc2d9bb583cfe" providerId="LiveId" clId="{B1D29AE7-7637-4364-8CD3-25592C29F5E9}" dt="2024-09-08T09:29:37.548" v="54" actId="20577"/>
          <ac:spMkLst>
            <pc:docMk/>
            <pc:sldMk cId="3576826433" sldId="257"/>
            <ac:spMk id="5" creationId="{7E121DE5-F60B-EC34-AC7E-669230019407}"/>
          </ac:spMkLst>
        </pc:spChg>
        <pc:spChg chg="mod">
          <ac:chgData name="Martina Hoffmann" userId="39afc2d9bb583cfe" providerId="LiveId" clId="{B1D29AE7-7637-4364-8CD3-25592C29F5E9}" dt="2024-09-08T10:28:30.934" v="1433" actId="20577"/>
          <ac:spMkLst>
            <pc:docMk/>
            <pc:sldMk cId="3576826433" sldId="257"/>
            <ac:spMk id="9" creationId="{F57B3C3A-97A4-D47F-EE17-BE911B6E11F7}"/>
          </ac:spMkLst>
        </pc:spChg>
        <pc:spChg chg="mod">
          <ac:chgData name="Martina Hoffmann" userId="39afc2d9bb583cfe" providerId="LiveId" clId="{B1D29AE7-7637-4364-8CD3-25592C29F5E9}" dt="2024-09-08T09:58:51.827" v="484" actId="14100"/>
          <ac:spMkLst>
            <pc:docMk/>
            <pc:sldMk cId="3576826433" sldId="257"/>
            <ac:spMk id="10" creationId="{8B6C6FF7-376E-A9BF-7271-C9F9BCFF1326}"/>
          </ac:spMkLst>
        </pc:spChg>
        <pc:spChg chg="mod">
          <ac:chgData name="Martina Hoffmann" userId="39afc2d9bb583cfe" providerId="LiveId" clId="{B1D29AE7-7637-4364-8CD3-25592C29F5E9}" dt="2024-09-08T10:29:37.755" v="1504" actId="1035"/>
          <ac:spMkLst>
            <pc:docMk/>
            <pc:sldMk cId="3576826433" sldId="257"/>
            <ac:spMk id="11" creationId="{445741B5-5FAC-4559-249E-DEBA621DE45A}"/>
          </ac:spMkLst>
        </pc:spChg>
        <pc:graphicFrameChg chg="mod modGraphic">
          <ac:chgData name="Martina Hoffmann" userId="39afc2d9bb583cfe" providerId="LiveId" clId="{B1D29AE7-7637-4364-8CD3-25592C29F5E9}" dt="2024-09-08T10:48:44.536" v="1618" actId="20577"/>
          <ac:graphicFrameMkLst>
            <pc:docMk/>
            <pc:sldMk cId="3576826433" sldId="257"/>
            <ac:graphicFrameMk id="4" creationId="{99881DA9-48C6-F69C-2B34-3F64BFCFB44A}"/>
          </ac:graphicFrameMkLst>
        </pc:graphicFrameChg>
        <pc:picChg chg="add mod">
          <ac:chgData name="Martina Hoffmann" userId="39afc2d9bb583cfe" providerId="LiveId" clId="{B1D29AE7-7637-4364-8CD3-25592C29F5E9}" dt="2024-09-08T10:30:08.036" v="1511" actId="1036"/>
          <ac:picMkLst>
            <pc:docMk/>
            <pc:sldMk cId="3576826433" sldId="257"/>
            <ac:picMk id="2" creationId="{BBE5734A-129A-E37D-584A-F0C841E011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3225"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100" y="0"/>
            <a:ext cx="2943225" cy="496888"/>
          </a:xfrm>
          <a:prstGeom prst="rect">
            <a:avLst/>
          </a:prstGeom>
        </p:spPr>
        <p:txBody>
          <a:bodyPr vert="horz" lIns="91440" tIns="45720" rIns="91440" bIns="45720" rtlCol="0"/>
          <a:lstStyle>
            <a:lvl1pPr algn="r">
              <a:defRPr sz="1200"/>
            </a:lvl1pPr>
          </a:lstStyle>
          <a:p>
            <a:fld id="{D0B3E512-263A-4E44-B6BE-206A081347B6}" type="datetimeFigureOut">
              <a:rPr lang="de-DE" smtClean="0"/>
              <a:t>08.09.2024</a:t>
            </a:fld>
            <a:endParaRPr lang="de-DE"/>
          </a:p>
        </p:txBody>
      </p:sp>
      <p:sp>
        <p:nvSpPr>
          <p:cNvPr id="4" name="Folienbildplatzhalter 3"/>
          <p:cNvSpPr>
            <a:spLocks noGrp="1" noRot="1" noChangeAspect="1"/>
          </p:cNvSpPr>
          <p:nvPr>
            <p:ph type="sldImg" idx="2"/>
          </p:nvPr>
        </p:nvSpPr>
        <p:spPr>
          <a:xfrm>
            <a:off x="419100" y="1241425"/>
            <a:ext cx="5954713"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4013"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163"/>
            <a:ext cx="2943225"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100" y="9428163"/>
            <a:ext cx="2943225" cy="496887"/>
          </a:xfrm>
          <a:prstGeom prst="rect">
            <a:avLst/>
          </a:prstGeom>
        </p:spPr>
        <p:txBody>
          <a:bodyPr vert="horz" lIns="91440" tIns="45720" rIns="91440" bIns="45720" rtlCol="0" anchor="b"/>
          <a:lstStyle>
            <a:lvl1pPr algn="r">
              <a:defRPr sz="1200"/>
            </a:lvl1pPr>
          </a:lstStyle>
          <a:p>
            <a:fld id="{49A9ABAE-B59A-4ADB-962A-FF28B7E51EED}" type="slidenum">
              <a:rPr lang="de-DE" smtClean="0"/>
              <a:t>‹Nr.›</a:t>
            </a:fld>
            <a:endParaRPr lang="de-DE"/>
          </a:p>
        </p:txBody>
      </p:sp>
    </p:spTree>
    <p:extLst>
      <p:ext uri="{BB962C8B-B14F-4D97-AF65-F5344CB8AC3E}">
        <p14:creationId xmlns:p14="http://schemas.microsoft.com/office/powerpoint/2010/main" val="355494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9A9ABAE-B59A-4ADB-962A-FF28B7E51EED}" type="slidenum">
              <a:rPr lang="de-DE" smtClean="0"/>
              <a:t>2</a:t>
            </a:fld>
            <a:endParaRPr lang="de-DE"/>
          </a:p>
        </p:txBody>
      </p:sp>
    </p:spTree>
    <p:extLst>
      <p:ext uri="{BB962C8B-B14F-4D97-AF65-F5344CB8AC3E}">
        <p14:creationId xmlns:p14="http://schemas.microsoft.com/office/powerpoint/2010/main" val="682758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5E502-9A92-A323-6110-F6CE74F376C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E3F0386-82A5-33E8-AEAC-FF05FA880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792C445-BA7A-866A-1D83-0764EF6CA47A}"/>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2FE54E19-2549-8407-3E6D-47B3C00C02C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34BCFF-5E20-409D-171B-3CEE26D3A6BD}"/>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10725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04232-0CBF-35B2-4291-8E0A36F8792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5164787-A895-A357-04B2-BB98F2661A2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423C93-BBDB-AE13-A4FF-1D095E86D621}"/>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CB6F417C-E076-39BB-3770-6AA9754BD26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2717378-CE13-A250-3B52-E34E6A4E662C}"/>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99232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1C8AD08-062D-1E0C-24EC-91787DA9ECB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55E6AF-B76E-B6D7-BF7B-B2F2EE9B966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E49E86B-B08F-53E3-079E-7C108514F8E6}"/>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3808C87D-B59F-91A8-D943-13500992B01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22A2F70-AEC9-B9E9-568C-0CD6B7DB9C1A}"/>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402077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3FB94-EBB0-3B17-5A0E-AF6659380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6EEDC7F-66B3-1485-6C16-C58499D61A8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0CC8588-2DB9-E945-23E4-F64048FD1355}"/>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443144F4-CF44-EBE0-28BD-A2E2840FF8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B4DFB1E-C606-65C9-53F0-50515060A38F}"/>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66647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37B8B-DC18-676A-A657-9AD722EE3CA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EE9570A-0D37-A846-F48B-6CC1580AE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5EA1D15-DA2A-EC04-1A58-7372A45F2A2D}"/>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EACE3098-4BAC-A805-02C5-F9C1E68437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D2237F-A04C-57E7-5450-43B4B3D10560}"/>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08400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8D4D8-8B22-93E5-F47D-2B48A589A9F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53F086-655E-32E9-67F4-E4012171B28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ED0B5B-393F-D228-876C-7266FB1A7BE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5162228-7E51-EC12-3CAA-B7E44CD08D96}"/>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6" name="Fußzeilenplatzhalter 5">
            <a:extLst>
              <a:ext uri="{FF2B5EF4-FFF2-40B4-BE49-F238E27FC236}">
                <a16:creationId xmlns:a16="http://schemas.microsoft.com/office/drawing/2014/main" id="{D32D06B8-0281-B049-1C5C-5ACFCB0DAC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1F9441A-287A-514F-FFF2-849B691FB852}"/>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38830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080E1-FF12-C643-D8CB-F94EA487C81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E21E3D9-2D6C-E967-B3E5-47583EBDC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3216B75-A5CA-9E1D-AB98-B110EA48A18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387B187-6B1B-9C24-99AE-1E8AD2E67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9B22925-9015-9C37-1CBC-C23D54196D5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F8357F6-DB5E-3A8E-4566-3D4E8138A226}"/>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8" name="Fußzeilenplatzhalter 7">
            <a:extLst>
              <a:ext uri="{FF2B5EF4-FFF2-40B4-BE49-F238E27FC236}">
                <a16:creationId xmlns:a16="http://schemas.microsoft.com/office/drawing/2014/main" id="{FD61B112-7C57-FA26-96ED-EE8405FB0E6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802B67E-2407-49FF-46ED-7DDE5DF32E6A}"/>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02430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7F9D8-D2B1-7B5C-F759-4EF620906D1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07A1B9E-0A98-7581-0884-D639E0450C1B}"/>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4" name="Fußzeilenplatzhalter 3">
            <a:extLst>
              <a:ext uri="{FF2B5EF4-FFF2-40B4-BE49-F238E27FC236}">
                <a16:creationId xmlns:a16="http://schemas.microsoft.com/office/drawing/2014/main" id="{A38462FE-D124-E3AC-234F-EF9DD1E14C8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8B61E16-CE4B-AC9D-8050-5DAF1227A61B}"/>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35482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8D4B4C-EDE1-E1B2-DEE6-C0C192EF3BA3}"/>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3" name="Fußzeilenplatzhalter 2">
            <a:extLst>
              <a:ext uri="{FF2B5EF4-FFF2-40B4-BE49-F238E27FC236}">
                <a16:creationId xmlns:a16="http://schemas.microsoft.com/office/drawing/2014/main" id="{4619FFC3-9CBB-50AB-FA64-3616993D40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A389604-7E17-1BF6-F603-B5F97D311323}"/>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21658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2CD80-EA22-D344-29BE-23CEB8ADAB1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897ED1C-B93B-EC39-7179-52095445F6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AE23E7-9DE6-B08D-FA7B-6180A1877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51F3EA1-D93F-1EED-8BB3-265DEE4B74FE}"/>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6" name="Fußzeilenplatzhalter 5">
            <a:extLst>
              <a:ext uri="{FF2B5EF4-FFF2-40B4-BE49-F238E27FC236}">
                <a16:creationId xmlns:a16="http://schemas.microsoft.com/office/drawing/2014/main" id="{29FDF75B-B926-76C9-34F1-69852A40EF3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7281C2D-9B02-5F91-7DC3-18C6EED0ACA4}"/>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454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F755C-094A-9648-DAD3-44C9D91080D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C640D4B-F05D-6F6E-1E25-86CE1560A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8F95C18-D5BF-8BB4-B967-F56D742B3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B568B1B-0F9A-CCE2-D5E7-6C2B1C91ACCD}"/>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6" name="Fußzeilenplatzhalter 5">
            <a:extLst>
              <a:ext uri="{FF2B5EF4-FFF2-40B4-BE49-F238E27FC236}">
                <a16:creationId xmlns:a16="http://schemas.microsoft.com/office/drawing/2014/main" id="{7E1ECA1B-66A1-AD46-0D41-B58B1ED0C55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77D1448-1892-714F-4514-121A7A80EAA2}"/>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52154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92B6E1-E073-4ABE-F26F-DB66BFF77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4BF99D7-F367-89A3-7D70-1AAC79A28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54682C-881E-1569-9E6B-C19D3025E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6320951A-FE1B-01DC-5401-FEC3E2ED8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9585D1A-B0EE-9A29-DC4D-0F6ACC9AC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E9FBB3-8FD3-4BB8-9EC0-7D2A8DE04199}" type="slidenum">
              <a:rPr lang="de-DE" smtClean="0"/>
              <a:t>‹Nr.›</a:t>
            </a:fld>
            <a:endParaRPr lang="de-DE"/>
          </a:p>
        </p:txBody>
      </p:sp>
    </p:spTree>
    <p:extLst>
      <p:ext uri="{BB962C8B-B14F-4D97-AF65-F5344CB8AC3E}">
        <p14:creationId xmlns:p14="http://schemas.microsoft.com/office/powerpoint/2010/main" val="2158309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Spielplatz, Schuhwerk, Person, Pool enthält.&#10;&#10;Automatisch generierte Beschreibung">
            <a:extLst>
              <a:ext uri="{FF2B5EF4-FFF2-40B4-BE49-F238E27FC236}">
                <a16:creationId xmlns:a16="http://schemas.microsoft.com/office/drawing/2014/main" id="{DB83C8E9-8F79-4288-FBA6-D7B0E6911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7" y="1544722"/>
            <a:ext cx="9698183" cy="5313278"/>
          </a:xfrm>
          <a:prstGeom prst="rect">
            <a:avLst/>
          </a:prstGeom>
        </p:spPr>
      </p:pic>
      <p:pic>
        <p:nvPicPr>
          <p:cNvPr id="8" name="Grafik 7">
            <a:extLst>
              <a:ext uri="{FF2B5EF4-FFF2-40B4-BE49-F238E27FC236}">
                <a16:creationId xmlns:a16="http://schemas.microsoft.com/office/drawing/2014/main" id="{218E5710-0222-10FD-BDC7-865D2849ACB4}"/>
              </a:ext>
            </a:extLst>
          </p:cNvPr>
          <p:cNvPicPr>
            <a:picLocks noChangeAspect="1"/>
          </p:cNvPicPr>
          <p:nvPr/>
        </p:nvPicPr>
        <p:blipFill>
          <a:blip r:embed="rId3"/>
          <a:stretch>
            <a:fillRect/>
          </a:stretch>
        </p:blipFill>
        <p:spPr>
          <a:xfrm>
            <a:off x="10631978" y="61304"/>
            <a:ext cx="1493518" cy="1493518"/>
          </a:xfrm>
          <a:prstGeom prst="rect">
            <a:avLst/>
          </a:prstGeom>
        </p:spPr>
      </p:pic>
      <p:sp>
        <p:nvSpPr>
          <p:cNvPr id="9" name="Textfeld 8">
            <a:extLst>
              <a:ext uri="{FF2B5EF4-FFF2-40B4-BE49-F238E27FC236}">
                <a16:creationId xmlns:a16="http://schemas.microsoft.com/office/drawing/2014/main" id="{03DE6C29-6072-C3D3-F035-885244DF6B3D}"/>
              </a:ext>
            </a:extLst>
          </p:cNvPr>
          <p:cNvSpPr txBox="1"/>
          <p:nvPr/>
        </p:nvSpPr>
        <p:spPr>
          <a:xfrm>
            <a:off x="0" y="-132904"/>
            <a:ext cx="10723418" cy="1785104"/>
          </a:xfrm>
          <a:prstGeom prst="rect">
            <a:avLst/>
          </a:prstGeom>
          <a:noFill/>
        </p:spPr>
        <p:txBody>
          <a:bodyPr wrap="square" rtlCol="0">
            <a:spAutoFit/>
          </a:bodyPr>
          <a:lstStyle/>
          <a:p>
            <a:r>
              <a:rPr lang="de-DE" sz="11000" dirty="0">
                <a:solidFill>
                  <a:srgbClr val="1A7A51"/>
                </a:solidFill>
              </a:rPr>
              <a:t>Kompetenzraster</a:t>
            </a:r>
          </a:p>
        </p:txBody>
      </p:sp>
      <p:pic>
        <p:nvPicPr>
          <p:cNvPr id="10" name="Grafik 9">
            <a:extLst>
              <a:ext uri="{FF2B5EF4-FFF2-40B4-BE49-F238E27FC236}">
                <a16:creationId xmlns:a16="http://schemas.microsoft.com/office/drawing/2014/main" id="{09390A37-C575-A0F8-2535-85B18A59C8D6}"/>
              </a:ext>
            </a:extLst>
          </p:cNvPr>
          <p:cNvPicPr>
            <a:picLocks noChangeAspect="1"/>
          </p:cNvPicPr>
          <p:nvPr/>
        </p:nvPicPr>
        <p:blipFill>
          <a:blip r:embed="rId4"/>
          <a:stretch>
            <a:fillRect/>
          </a:stretch>
        </p:blipFill>
        <p:spPr>
          <a:xfrm>
            <a:off x="71932" y="5853629"/>
            <a:ext cx="2363697" cy="939569"/>
          </a:xfrm>
          <a:prstGeom prst="rect">
            <a:avLst/>
          </a:prstGeom>
        </p:spPr>
      </p:pic>
      <p:sp>
        <p:nvSpPr>
          <p:cNvPr id="11" name="Textfeld 10">
            <a:extLst>
              <a:ext uri="{FF2B5EF4-FFF2-40B4-BE49-F238E27FC236}">
                <a16:creationId xmlns:a16="http://schemas.microsoft.com/office/drawing/2014/main" id="{063F8887-DF04-525B-E560-D66D9EF00CB3}"/>
              </a:ext>
            </a:extLst>
          </p:cNvPr>
          <p:cNvSpPr txBox="1"/>
          <p:nvPr/>
        </p:nvSpPr>
        <p:spPr>
          <a:xfrm>
            <a:off x="0" y="3848278"/>
            <a:ext cx="11114567" cy="1631216"/>
          </a:xfrm>
          <a:custGeom>
            <a:avLst/>
            <a:gdLst>
              <a:gd name="connsiteX0" fmla="*/ 0 w 11114567"/>
              <a:gd name="connsiteY0" fmla="*/ 0 h 1631216"/>
              <a:gd name="connsiteX1" fmla="*/ 11114567 w 11114567"/>
              <a:gd name="connsiteY1" fmla="*/ 0 h 1631216"/>
              <a:gd name="connsiteX2" fmla="*/ 11114567 w 11114567"/>
              <a:gd name="connsiteY2" fmla="*/ 1631216 h 1631216"/>
              <a:gd name="connsiteX3" fmla="*/ 0 w 11114567"/>
              <a:gd name="connsiteY3" fmla="*/ 1631216 h 1631216"/>
              <a:gd name="connsiteX4" fmla="*/ 0 w 11114567"/>
              <a:gd name="connsiteY4" fmla="*/ 0 h 163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567" h="1631216" fill="none" extrusionOk="0">
                <a:moveTo>
                  <a:pt x="0" y="0"/>
                </a:moveTo>
                <a:cubicBezTo>
                  <a:pt x="1809518" y="-33775"/>
                  <a:pt x="6772280" y="138873"/>
                  <a:pt x="11114567" y="0"/>
                </a:cubicBezTo>
                <a:cubicBezTo>
                  <a:pt x="11031089" y="608769"/>
                  <a:pt x="11024965" y="991008"/>
                  <a:pt x="11114567" y="1631216"/>
                </a:cubicBezTo>
                <a:cubicBezTo>
                  <a:pt x="8083160" y="1493886"/>
                  <a:pt x="1555834" y="1493360"/>
                  <a:pt x="0" y="1631216"/>
                </a:cubicBezTo>
                <a:cubicBezTo>
                  <a:pt x="-124463" y="1300330"/>
                  <a:pt x="66042" y="164953"/>
                  <a:pt x="0" y="0"/>
                </a:cubicBezTo>
                <a:close/>
              </a:path>
              <a:path w="11114567" h="1631216" stroke="0" extrusionOk="0">
                <a:moveTo>
                  <a:pt x="0" y="0"/>
                </a:moveTo>
                <a:cubicBezTo>
                  <a:pt x="3201927" y="-101487"/>
                  <a:pt x="5770977" y="-162162"/>
                  <a:pt x="11114567" y="0"/>
                </a:cubicBezTo>
                <a:cubicBezTo>
                  <a:pt x="11140571" y="653161"/>
                  <a:pt x="11164447" y="820846"/>
                  <a:pt x="11114567" y="1631216"/>
                </a:cubicBezTo>
                <a:cubicBezTo>
                  <a:pt x="7305101" y="1681281"/>
                  <a:pt x="4623441" y="1472767"/>
                  <a:pt x="0" y="1631216"/>
                </a:cubicBezTo>
                <a:cubicBezTo>
                  <a:pt x="-102443" y="854561"/>
                  <a:pt x="-63950" y="718269"/>
                  <a:pt x="0" y="0"/>
                </a:cubicBezTo>
                <a:close/>
              </a:path>
            </a:pathLst>
          </a:custGeom>
          <a:gradFill flip="none" rotWithShape="1">
            <a:gsLst>
              <a:gs pos="0">
                <a:srgbClr val="009999">
                  <a:shade val="30000"/>
                  <a:satMod val="115000"/>
                  <a:alpha val="30000"/>
                </a:srgbClr>
              </a:gs>
              <a:gs pos="100000">
                <a:srgbClr val="009999">
                  <a:shade val="67500"/>
                  <a:satMod val="115000"/>
                  <a:alpha val="90000"/>
                </a:srgbClr>
              </a:gs>
              <a:gs pos="100000">
                <a:srgbClr val="009999">
                  <a:shade val="100000"/>
                  <a:satMod val="115000"/>
                </a:srgbClr>
              </a:gs>
            </a:gsLst>
            <a:path path="circle">
              <a:fillToRect l="50000" t="50000" r="50000" b="50000"/>
            </a:path>
            <a:tileRect/>
          </a:gradFill>
          <a:ln w="12700">
            <a:solidFill>
              <a:srgbClr val="009999"/>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defPPr>
              <a:defRPr lang="de-DE"/>
            </a:defPPr>
            <a:lvl1pPr>
              <a:defRPr sz="11000">
                <a:solidFill>
                  <a:srgbClr val="1A7A51"/>
                </a:solidFill>
              </a:defRPr>
            </a:lvl1pPr>
          </a:lstStyle>
          <a:p>
            <a:r>
              <a:rPr lang="de-DE" sz="10000" dirty="0">
                <a:solidFill>
                  <a:schemeClr val="bg1"/>
                </a:solidFill>
              </a:rPr>
              <a:t>Fachliche Anleitung</a:t>
            </a:r>
          </a:p>
        </p:txBody>
      </p:sp>
      <p:sp>
        <p:nvSpPr>
          <p:cNvPr id="2" name="Textfeld 1">
            <a:extLst>
              <a:ext uri="{FF2B5EF4-FFF2-40B4-BE49-F238E27FC236}">
                <a16:creationId xmlns:a16="http://schemas.microsoft.com/office/drawing/2014/main" id="{DDA4D1E3-F07B-0783-C752-504084486E87}"/>
              </a:ext>
            </a:extLst>
          </p:cNvPr>
          <p:cNvSpPr txBox="1"/>
          <p:nvPr/>
        </p:nvSpPr>
        <p:spPr>
          <a:xfrm>
            <a:off x="9385885" y="6439191"/>
            <a:ext cx="2801510" cy="200055"/>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700" dirty="0">
                <a:solidFill>
                  <a:schemeClr val="bg1"/>
                </a:solidFill>
              </a:rPr>
              <a:t>Bildquelle: iStock/</a:t>
            </a:r>
            <a:r>
              <a:rPr lang="de-DE" sz="700" dirty="0" err="1">
                <a:solidFill>
                  <a:schemeClr val="bg1"/>
                </a:solidFill>
              </a:rPr>
              <a:t>SPmemory</a:t>
            </a:r>
            <a:r>
              <a:rPr lang="de-DE" sz="700" dirty="0">
                <a:solidFill>
                  <a:schemeClr val="bg1"/>
                </a:solidFill>
              </a:rPr>
              <a:t> (bearbeitet)</a:t>
            </a:r>
          </a:p>
        </p:txBody>
      </p:sp>
    </p:spTree>
    <p:extLst>
      <p:ext uri="{BB962C8B-B14F-4D97-AF65-F5344CB8AC3E}">
        <p14:creationId xmlns:p14="http://schemas.microsoft.com/office/powerpoint/2010/main" val="198772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99881DA9-48C6-F69C-2B34-3F64BFCFB44A}"/>
              </a:ext>
            </a:extLst>
          </p:cNvPr>
          <p:cNvGraphicFramePr>
            <a:graphicFrameLocks noGrp="1"/>
          </p:cNvGraphicFramePr>
          <p:nvPr>
            <p:extLst>
              <p:ext uri="{D42A27DB-BD31-4B8C-83A1-F6EECF244321}">
                <p14:modId xmlns:p14="http://schemas.microsoft.com/office/powerpoint/2010/main" val="362064753"/>
              </p:ext>
            </p:extLst>
          </p:nvPr>
        </p:nvGraphicFramePr>
        <p:xfrm>
          <a:off x="1059694" y="1338169"/>
          <a:ext cx="10795138" cy="4799541"/>
        </p:xfrm>
        <a:graphic>
          <a:graphicData uri="http://schemas.openxmlformats.org/drawingml/2006/table">
            <a:tbl>
              <a:tblPr firstRow="1" bandRow="1">
                <a:tableStyleId>{5C22544A-7EE6-4342-B048-85BDC9FD1C3A}</a:tableStyleId>
              </a:tblPr>
              <a:tblGrid>
                <a:gridCol w="4568430">
                  <a:extLst>
                    <a:ext uri="{9D8B030D-6E8A-4147-A177-3AD203B41FA5}">
                      <a16:colId xmlns:a16="http://schemas.microsoft.com/office/drawing/2014/main" val="2425954179"/>
                    </a:ext>
                  </a:extLst>
                </a:gridCol>
                <a:gridCol w="3113354">
                  <a:extLst>
                    <a:ext uri="{9D8B030D-6E8A-4147-A177-3AD203B41FA5}">
                      <a16:colId xmlns:a16="http://schemas.microsoft.com/office/drawing/2014/main" val="2409923896"/>
                    </a:ext>
                  </a:extLst>
                </a:gridCol>
                <a:gridCol w="3113354">
                  <a:extLst>
                    <a:ext uri="{9D8B030D-6E8A-4147-A177-3AD203B41FA5}">
                      <a16:colId xmlns:a16="http://schemas.microsoft.com/office/drawing/2014/main" val="2561912070"/>
                    </a:ext>
                  </a:extLst>
                </a:gridCol>
              </a:tblGrid>
              <a:tr h="456141">
                <a:tc>
                  <a:txBody>
                    <a:bodyPr/>
                    <a:lstStyle/>
                    <a:p>
                      <a:r>
                        <a:rPr lang="de-DE" sz="1400" dirty="0">
                          <a:latin typeface="Arial" panose="020B0604020202020204" pitchFamily="34" charset="0"/>
                          <a:cs typeface="Arial" panose="020B0604020202020204" pitchFamily="34" charset="0"/>
                        </a:rPr>
                        <a:t>Beschreibung</a:t>
                      </a:r>
                    </a:p>
                  </a:txBody>
                  <a:tcPr>
                    <a:solidFill>
                      <a:srgbClr val="5CA7A7"/>
                    </a:solidFill>
                  </a:tcPr>
                </a:tc>
                <a:tc>
                  <a:txBody>
                    <a:bodyPr/>
                    <a:lstStyle/>
                    <a:p>
                      <a:r>
                        <a:rPr lang="de-DE" sz="1400" dirty="0">
                          <a:latin typeface="Arial" panose="020B0604020202020204" pitchFamily="34" charset="0"/>
                          <a:cs typeface="Arial" panose="020B0604020202020204" pitchFamily="34" charset="0"/>
                        </a:rPr>
                        <a:t>Beispiele</a:t>
                      </a:r>
                      <a:endParaRPr lang="de-DE" sz="900" b="0" dirty="0">
                        <a:solidFill>
                          <a:schemeClr val="bg1"/>
                        </a:solidFill>
                        <a:latin typeface="Arial" panose="020B0604020202020204" pitchFamily="34" charset="0"/>
                        <a:cs typeface="Arial" panose="020B0604020202020204" pitchFamily="34" charset="0"/>
                      </a:endParaRPr>
                    </a:p>
                    <a:p>
                      <a:r>
                        <a:rPr lang="de-DE" sz="900" b="0" kern="1200" dirty="0">
                          <a:solidFill>
                            <a:schemeClr val="bg1"/>
                          </a:solidFill>
                          <a:effectLst/>
                          <a:latin typeface="Arial" panose="020B0604020202020204" pitchFamily="34" charset="0"/>
                          <a:ea typeface="+mn-ea"/>
                          <a:cs typeface="Arial" panose="020B0604020202020204" pitchFamily="34" charset="0"/>
                        </a:rPr>
                        <a:t>Die Schülerin bzw. der Schüler …</a:t>
                      </a:r>
                      <a:endParaRPr lang="de-DE" sz="900" b="0" dirty="0">
                        <a:solidFill>
                          <a:schemeClr val="bg1"/>
                        </a:solidFill>
                        <a:latin typeface="Arial" panose="020B0604020202020204" pitchFamily="34" charset="0"/>
                        <a:cs typeface="Arial" panose="020B0604020202020204" pitchFamily="34" charset="0"/>
                      </a:endParaRPr>
                    </a:p>
                  </a:txBody>
                  <a:tcPr>
                    <a:solidFill>
                      <a:srgbClr val="5CA7A7"/>
                    </a:solidFill>
                  </a:tcPr>
                </a:tc>
                <a:tc>
                  <a:txBody>
                    <a:bodyPr/>
                    <a:lstStyle/>
                    <a:p>
                      <a:r>
                        <a:rPr lang="de-DE" sz="1400" dirty="0">
                          <a:latin typeface="Arial" panose="020B0604020202020204" pitchFamily="34" charset="0"/>
                          <a:cs typeface="Arial" panose="020B0604020202020204" pitchFamily="34" charset="0"/>
                        </a:rPr>
                        <a:t>Anmerkungen</a:t>
                      </a:r>
                    </a:p>
                  </a:txBody>
                  <a:tcPr>
                    <a:solidFill>
                      <a:srgbClr val="5CA7A7"/>
                    </a:solidFill>
                  </a:tcPr>
                </a:tc>
                <a:extLst>
                  <a:ext uri="{0D108BD9-81ED-4DB2-BD59-A6C34878D82A}">
                    <a16:rowId xmlns:a16="http://schemas.microsoft.com/office/drawing/2014/main" val="1357248204"/>
                  </a:ext>
                </a:extLst>
              </a:tr>
              <a:tr h="1051560">
                <a:tc>
                  <a:txBody>
                    <a:bodyPr/>
                    <a:lstStyle/>
                    <a:p>
                      <a:r>
                        <a:rPr lang="de-DE" sz="1200" kern="1200" dirty="0">
                          <a:solidFill>
                            <a:schemeClr val="dk1"/>
                          </a:solidFill>
                          <a:effectLst/>
                          <a:latin typeface="Arial" panose="020B0604020202020204" pitchFamily="34" charset="0"/>
                          <a:ea typeface="+mn-ea"/>
                          <a:cs typeface="Arial" panose="020B0604020202020204" pitchFamily="34" charset="0"/>
                        </a:rPr>
                        <a:t>Beherrscht die fachliche Anleitung auf höchstem Niveau. Kann selbst komplexe (Fach-)Themen strukturiert und verständlich vermitteln und auf alle fachlichen Rückfragen präzise eingehen.</a:t>
                      </a:r>
                      <a:endParaRPr lang="de-DE" sz="1200"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strukturiert die fachliche Anleitung durchgehend sachlogisch, mit klaren und verständlichen fachlichen Erklärungen bzw. Definitionen, auch bei komplexen (Fach-)Themen.</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nutzt verschiedene passende Techniken, um (Fach-)Inhalte zu vermitteln und zu veranschaulichen.</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reagiert souverän auf fachliche Rückfragen, auch bei schwierigen (Fach-)Themen.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2956000655"/>
                  </a:ext>
                </a:extLst>
              </a:tr>
              <a:tr h="1051560">
                <a:tc>
                  <a:txBody>
                    <a:bodyPr/>
                    <a:lstStyle/>
                    <a:p>
                      <a:r>
                        <a:rPr lang="de-DE" sz="1200" dirty="0">
                          <a:latin typeface="Arial" panose="020B0604020202020204" pitchFamily="34" charset="0"/>
                          <a:cs typeface="Arial" panose="020B0604020202020204" pitchFamily="34" charset="0"/>
                        </a:rPr>
                        <a:t>Führt eine gut strukturierte und inhaltlich fundierte fachliche Anleitung durch. Die (Fach-)Inhalte werden verständlich erklärt und auf fachliche Rückfragen wird sicher reagiert.</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269875" indent="-177800" algn="l" defTabSz="914400" rtl="0" eaLnBrk="1" latinLnBrk="0" hangingPunct="1">
                        <a:lnSpc>
                          <a:spcPct val="100000"/>
                        </a:lnSpc>
                        <a:spcAft>
                          <a:spcPts val="0"/>
                        </a:spcAft>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strukturiert die fachliche Anleitung gut und verständlich und schafft so einen sachlogischen Aufbau.</a:t>
                      </a:r>
                    </a:p>
                    <a:p>
                      <a:pPr marL="269875" indent="-177800" algn="l" defTabSz="914400" rtl="0" eaLnBrk="1" latinLnBrk="0" hangingPunct="1">
                        <a:lnSpc>
                          <a:spcPct val="100000"/>
                        </a:lnSpc>
                        <a:spcAft>
                          <a:spcPts val="0"/>
                        </a:spcAft>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vermittelt die (Fach-)Inhalte klar und nachvollziehbar, auch unter Verwendung passender Fachbegriffe.</a:t>
                      </a:r>
                    </a:p>
                    <a:p>
                      <a:pPr marL="269875" indent="-177800" algn="l" defTabSz="914400" rtl="0" eaLnBrk="1" latinLnBrk="0" hangingPunct="1">
                        <a:lnSpc>
                          <a:spcPct val="100000"/>
                        </a:lnSpc>
                        <a:spcAft>
                          <a:spcPts val="0"/>
                        </a:spcAft>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reagiert sicher auf  fachliche Rückfragen und erklärt komplexere Sachverhalte.</a:t>
                      </a:r>
                    </a:p>
                  </a:txBody>
                  <a:tcPr marL="9525" marR="9525" marT="9525" marB="9525">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1629646792"/>
                  </a:ext>
                </a:extLst>
              </a:tr>
              <a:tr h="1051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cs typeface="Arial" panose="020B0604020202020204" pitchFamily="34" charset="0"/>
                        </a:rPr>
                        <a:t>Versteht die Grundlagen der fachlichen Anleitung und kann einfache (Fach-)Inhalte vermitteln. Es gibt noch Unsicherheiten in der Struktur und Tiefe der fachlichen Erklärung.</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verwendet in der fachlichen Anleitung eine erkennbare Struktur, aber es fehlen teilweise sachlogische Übergänge.</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gibt (Fach-)Inhalte klar, jedoch nicht immer tiefgehend wieder.</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kann einfache Rückfragen beantworten, reagiert aber bei komplexeren Fragen unsicher.</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3955745584"/>
                  </a:ext>
                </a:extLst>
              </a:tr>
              <a:tr h="1051560">
                <a:tc>
                  <a:txBody>
                    <a:bodyPr/>
                    <a:lstStyle/>
                    <a:p>
                      <a:r>
                        <a:rPr lang="de-DE" sz="1200" dirty="0">
                          <a:latin typeface="Arial" panose="020B0604020202020204" pitchFamily="34" charset="0"/>
                          <a:cs typeface="Arial" panose="020B0604020202020204" pitchFamily="34" charset="0"/>
                        </a:rPr>
                        <a:t>Grundkenntnisse der fachlichen Anleitung. Die Anleitung ist einfach und unstrukturiert, der (Fach-)Inhalt wird nur oberflächlich erklärt.</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leitet unvollständig oder unklar an.</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nennt </a:t>
                      </a:r>
                      <a:r>
                        <a:rPr lang="de-DE" sz="900" kern="1200">
                          <a:solidFill>
                            <a:schemeClr val="dk1"/>
                          </a:solidFill>
                          <a:effectLst/>
                          <a:latin typeface="Arial" panose="020B0604020202020204" pitchFamily="34" charset="0"/>
                          <a:ea typeface="+mn-ea"/>
                          <a:cs typeface="Arial" panose="020B0604020202020204" pitchFamily="34" charset="0"/>
                        </a:rPr>
                        <a:t>zwar einzelne </a:t>
                      </a:r>
                      <a:r>
                        <a:rPr lang="de-DE" sz="900" kern="1200" dirty="0">
                          <a:solidFill>
                            <a:schemeClr val="dk1"/>
                          </a:solidFill>
                          <a:effectLst/>
                          <a:latin typeface="Arial" panose="020B0604020202020204" pitchFamily="34" charset="0"/>
                          <a:ea typeface="+mn-ea"/>
                          <a:cs typeface="Arial" panose="020B0604020202020204" pitchFamily="34" charset="0"/>
                        </a:rPr>
                        <a:t>Fachbegriffe und grundlegende fachliche Schritte, aber ohne (fachliche) Erklärungen.</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reagiert unsicher auf fachliche Rückfragen.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2511527449"/>
                  </a:ext>
                </a:extLst>
              </a:tr>
            </a:tbl>
          </a:graphicData>
        </a:graphic>
      </p:graphicFrame>
      <p:sp>
        <p:nvSpPr>
          <p:cNvPr id="6" name="Textfeld 5">
            <a:extLst>
              <a:ext uri="{FF2B5EF4-FFF2-40B4-BE49-F238E27FC236}">
                <a16:creationId xmlns:a16="http://schemas.microsoft.com/office/drawing/2014/main" id="{83894A82-16FE-B250-E3F4-B42B9ED11E8A}"/>
              </a:ext>
            </a:extLst>
          </p:cNvPr>
          <p:cNvSpPr txBox="1"/>
          <p:nvPr/>
        </p:nvSpPr>
        <p:spPr>
          <a:xfrm>
            <a:off x="0" y="-3432"/>
            <a:ext cx="12192000" cy="338554"/>
          </a:xfrm>
          <a:prstGeom prst="rect">
            <a:avLst/>
          </a:prstGeom>
          <a:solidFill>
            <a:srgbClr val="1A7A51"/>
          </a:solidFill>
        </p:spPr>
        <p:txBody>
          <a:bodyPr wrap="square" rtlCol="0">
            <a:spAutoFit/>
          </a:bodyPr>
          <a:lstStyle/>
          <a:p>
            <a:r>
              <a:rPr lang="de-DE" sz="1600" dirty="0">
                <a:solidFill>
                  <a:schemeClr val="bg1"/>
                </a:solidFill>
              </a:rPr>
              <a:t>Kompetenzraster</a:t>
            </a:r>
          </a:p>
        </p:txBody>
      </p:sp>
      <p:pic>
        <p:nvPicPr>
          <p:cNvPr id="7" name="Grafik 6">
            <a:extLst>
              <a:ext uri="{FF2B5EF4-FFF2-40B4-BE49-F238E27FC236}">
                <a16:creationId xmlns:a16="http://schemas.microsoft.com/office/drawing/2014/main" id="{C5724B1C-8B26-4D09-5510-281E29D13D0A}"/>
              </a:ext>
            </a:extLst>
          </p:cNvPr>
          <p:cNvPicPr>
            <a:picLocks noChangeAspect="1"/>
          </p:cNvPicPr>
          <p:nvPr/>
        </p:nvPicPr>
        <p:blipFill>
          <a:blip r:embed="rId3"/>
          <a:stretch>
            <a:fillRect/>
          </a:stretch>
        </p:blipFill>
        <p:spPr>
          <a:xfrm>
            <a:off x="56680" y="365473"/>
            <a:ext cx="454085" cy="454085"/>
          </a:xfrm>
          <a:prstGeom prst="rect">
            <a:avLst/>
          </a:prstGeom>
        </p:spPr>
      </p:pic>
      <p:sp>
        <p:nvSpPr>
          <p:cNvPr id="9" name="Textfeld 8">
            <a:extLst>
              <a:ext uri="{FF2B5EF4-FFF2-40B4-BE49-F238E27FC236}">
                <a16:creationId xmlns:a16="http://schemas.microsoft.com/office/drawing/2014/main" id="{F57B3C3A-97A4-D47F-EE17-BE911B6E11F7}"/>
              </a:ext>
            </a:extLst>
          </p:cNvPr>
          <p:cNvSpPr txBox="1"/>
          <p:nvPr/>
        </p:nvSpPr>
        <p:spPr>
          <a:xfrm>
            <a:off x="2500292" y="354333"/>
            <a:ext cx="9354540" cy="923779"/>
          </a:xfrm>
          <a:prstGeom prst="rect">
            <a:avLst/>
          </a:prstGeom>
          <a:noFill/>
        </p:spPr>
        <p:txBody>
          <a:bodyPr wrap="square">
            <a:spAutoFit/>
          </a:bodyPr>
          <a:lstStyle/>
          <a:p>
            <a:pPr>
              <a:lnSpc>
                <a:spcPct val="115000"/>
              </a:lnSpc>
              <a:spcAft>
                <a:spcPts val="1000"/>
              </a:spcAft>
            </a:pPr>
            <a:r>
              <a:rPr lang="de-DE" sz="1200" dirty="0">
                <a:effectLst/>
                <a:latin typeface="Arial" panose="020B0604020202020204" pitchFamily="34" charset="0"/>
                <a:ea typeface="Times New Roman" panose="02020603050405020304" pitchFamily="18" charset="0"/>
                <a:cs typeface="Arial" panose="020B0604020202020204" pitchFamily="34" charset="0"/>
              </a:rPr>
              <a:t>Das exemplarische Kompetenzraster für eine fachliche Anleitung kann helfen, die Fähigkeit von Schülerinnen und Schüler zu bewerten, komplexe Themen zu erklären und anzuleiten. Das Raster beinhaltet beispielhaft Kompetenzen in der Vorbereitung, Durchführung und Nachbereitung von fachlichen Anleitungen. Dieses K</a:t>
            </a:r>
            <a:r>
              <a:rPr lang="de-DE" sz="1200" dirty="0">
                <a:latin typeface="Arial" panose="020B0604020202020204" pitchFamily="34" charset="0"/>
                <a:ea typeface="Times New Roman" panose="02020603050405020304" pitchFamily="18" charset="0"/>
                <a:cs typeface="Arial" panose="020B0604020202020204" pitchFamily="34" charset="0"/>
              </a:rPr>
              <a:t>ompetenzr</a:t>
            </a:r>
            <a:r>
              <a:rPr lang="de-DE" sz="1200" dirty="0">
                <a:effectLst/>
                <a:latin typeface="Arial" panose="020B0604020202020204" pitchFamily="34" charset="0"/>
                <a:ea typeface="Times New Roman" panose="02020603050405020304" pitchFamily="18" charset="0"/>
                <a:cs typeface="Arial" panose="020B0604020202020204" pitchFamily="34" charset="0"/>
              </a:rPr>
              <a:t>aster ist als allgemeiner Leitfaden gedacht und kann je Ausbildungsberuf und spezifischen Anforderungen angepasst werden.</a:t>
            </a:r>
            <a:endParaRPr lang="de-DE"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Pfeil: nach oben 9">
            <a:extLst>
              <a:ext uri="{FF2B5EF4-FFF2-40B4-BE49-F238E27FC236}">
                <a16:creationId xmlns:a16="http://schemas.microsoft.com/office/drawing/2014/main" id="{8B6C6FF7-376E-A9BF-7271-C9F9BCFF1326}"/>
              </a:ext>
            </a:extLst>
          </p:cNvPr>
          <p:cNvSpPr/>
          <p:nvPr/>
        </p:nvSpPr>
        <p:spPr>
          <a:xfrm>
            <a:off x="420786" y="1619455"/>
            <a:ext cx="599380" cy="4518255"/>
          </a:xfrm>
          <a:prstGeom prst="upArrow">
            <a:avLst/>
          </a:prstGeom>
          <a:gradFill flip="none" rotWithShape="1">
            <a:gsLst>
              <a:gs pos="0">
                <a:srgbClr val="1A7A51">
                  <a:shade val="30000"/>
                  <a:satMod val="115000"/>
                </a:srgbClr>
              </a:gs>
              <a:gs pos="50000">
                <a:srgbClr val="1A7A51">
                  <a:shade val="67500"/>
                  <a:satMod val="115000"/>
                </a:srgbClr>
              </a:gs>
              <a:gs pos="100000">
                <a:srgbClr val="1A7A51">
                  <a:shade val="100000"/>
                  <a:satMod val="115000"/>
                </a:srgbClr>
              </a:gs>
            </a:gsLst>
            <a:lin ang="54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r"/>
            <a:r>
              <a:rPr lang="de-DE" sz="1400" dirty="0"/>
              <a:t>Experte</a:t>
            </a:r>
          </a:p>
        </p:txBody>
      </p:sp>
      <p:sp>
        <p:nvSpPr>
          <p:cNvPr id="11" name="Textfeld 10">
            <a:extLst>
              <a:ext uri="{FF2B5EF4-FFF2-40B4-BE49-F238E27FC236}">
                <a16:creationId xmlns:a16="http://schemas.microsoft.com/office/drawing/2014/main" id="{445741B5-5FAC-4559-249E-DEBA621DE45A}"/>
              </a:ext>
            </a:extLst>
          </p:cNvPr>
          <p:cNvSpPr txBox="1"/>
          <p:nvPr/>
        </p:nvSpPr>
        <p:spPr>
          <a:xfrm>
            <a:off x="2500292" y="6137752"/>
            <a:ext cx="9354540" cy="711413"/>
          </a:xfrm>
          <a:prstGeom prst="rect">
            <a:avLst/>
          </a:prstGeom>
          <a:noFill/>
        </p:spPr>
        <p:txBody>
          <a:bodyPr wrap="square">
            <a:spAutoFit/>
          </a:bodyPr>
          <a:lstStyle>
            <a:defPPr>
              <a:defRPr lang="de-DE"/>
            </a:defPPr>
            <a:lvl1pPr>
              <a:lnSpc>
                <a:spcPct val="115000"/>
              </a:lnSpc>
              <a:spcAft>
                <a:spcPts val="1000"/>
              </a:spcAft>
              <a:defRPr sz="1200">
                <a:effectLst/>
                <a:latin typeface="Arial" panose="020B0604020202020204" pitchFamily="34" charset="0"/>
                <a:ea typeface="Times New Roman" panose="02020603050405020304" pitchFamily="18" charset="0"/>
                <a:cs typeface="Arial" panose="020B0604020202020204" pitchFamily="34" charset="0"/>
              </a:defRPr>
            </a:lvl1pPr>
          </a:lstStyle>
          <a:p>
            <a:r>
              <a:rPr lang="de-DE" dirty="0"/>
              <a:t>Beispiele für Anwendungsbereiche des Kompetenzrasters: Selbst- und Fremdeinschätzung zu fachlichen und sprachlichen Kompetenzen, Lehrerfeedback, Instrument zur Festlegung individueller Lernziele mit Blick auf Verbesserung der Vermittlungstechniken oder die Vertiefung fachlicher Inhalte sowie die strukturierte Wiedergabe von Fachinhalten etc.</a:t>
            </a:r>
          </a:p>
        </p:txBody>
      </p:sp>
      <p:sp>
        <p:nvSpPr>
          <p:cNvPr id="5" name="Textfeld 4">
            <a:extLst>
              <a:ext uri="{FF2B5EF4-FFF2-40B4-BE49-F238E27FC236}">
                <a16:creationId xmlns:a16="http://schemas.microsoft.com/office/drawing/2014/main" id="{7E121DE5-F60B-EC34-AC7E-669230019407}"/>
              </a:ext>
            </a:extLst>
          </p:cNvPr>
          <p:cNvSpPr txBox="1"/>
          <p:nvPr/>
        </p:nvSpPr>
        <p:spPr>
          <a:xfrm rot="21037018">
            <a:off x="566001" y="310062"/>
            <a:ext cx="1480842" cy="646331"/>
          </a:xfrm>
          <a:custGeom>
            <a:avLst/>
            <a:gdLst>
              <a:gd name="connsiteX0" fmla="*/ 0 w 1480842"/>
              <a:gd name="connsiteY0" fmla="*/ 0 h 646331"/>
              <a:gd name="connsiteX1" fmla="*/ 1480842 w 1480842"/>
              <a:gd name="connsiteY1" fmla="*/ 0 h 646331"/>
              <a:gd name="connsiteX2" fmla="*/ 1480842 w 1480842"/>
              <a:gd name="connsiteY2" fmla="*/ 646331 h 646331"/>
              <a:gd name="connsiteX3" fmla="*/ 0 w 1480842"/>
              <a:gd name="connsiteY3" fmla="*/ 646331 h 646331"/>
              <a:gd name="connsiteX4" fmla="*/ 0 w 1480842"/>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842" h="646331" fill="none" extrusionOk="0">
                <a:moveTo>
                  <a:pt x="0" y="0"/>
                </a:moveTo>
                <a:cubicBezTo>
                  <a:pt x="428724" y="17881"/>
                  <a:pt x="1076362" y="72713"/>
                  <a:pt x="1480842" y="0"/>
                </a:cubicBezTo>
                <a:cubicBezTo>
                  <a:pt x="1508860" y="300386"/>
                  <a:pt x="1463483" y="555476"/>
                  <a:pt x="1480842" y="646331"/>
                </a:cubicBezTo>
                <a:cubicBezTo>
                  <a:pt x="1122027" y="563932"/>
                  <a:pt x="549749" y="686497"/>
                  <a:pt x="0" y="646331"/>
                </a:cubicBezTo>
                <a:cubicBezTo>
                  <a:pt x="41281" y="554748"/>
                  <a:pt x="43087" y="116183"/>
                  <a:pt x="0" y="0"/>
                </a:cubicBezTo>
                <a:close/>
              </a:path>
              <a:path w="1480842" h="646331" stroke="0" extrusionOk="0">
                <a:moveTo>
                  <a:pt x="0" y="0"/>
                </a:moveTo>
                <a:cubicBezTo>
                  <a:pt x="486828" y="6841"/>
                  <a:pt x="1073981" y="103374"/>
                  <a:pt x="1480842" y="0"/>
                </a:cubicBezTo>
                <a:cubicBezTo>
                  <a:pt x="1496548" y="155220"/>
                  <a:pt x="1530739" y="457908"/>
                  <a:pt x="1480842" y="646331"/>
                </a:cubicBezTo>
                <a:cubicBezTo>
                  <a:pt x="1200486" y="564884"/>
                  <a:pt x="314333" y="595763"/>
                  <a:pt x="0" y="646331"/>
                </a:cubicBezTo>
                <a:cubicBezTo>
                  <a:pt x="-30818" y="527861"/>
                  <a:pt x="-3845" y="153755"/>
                  <a:pt x="0" y="0"/>
                </a:cubicBezTo>
                <a:close/>
              </a:path>
            </a:pathLst>
          </a:custGeom>
          <a:gradFill flip="none" rotWithShape="1">
            <a:gsLst>
              <a:gs pos="0">
                <a:srgbClr val="009999">
                  <a:shade val="30000"/>
                  <a:satMod val="115000"/>
                  <a:alpha val="30000"/>
                </a:srgbClr>
              </a:gs>
              <a:gs pos="100000">
                <a:srgbClr val="009999">
                  <a:shade val="67500"/>
                  <a:satMod val="115000"/>
                  <a:alpha val="90000"/>
                </a:srgbClr>
              </a:gs>
              <a:gs pos="100000">
                <a:srgbClr val="009999">
                  <a:shade val="100000"/>
                  <a:satMod val="115000"/>
                </a:srgbClr>
              </a:gs>
            </a:gsLst>
            <a:path path="circle">
              <a:fillToRect l="50000" t="50000" r="50000" b="50000"/>
            </a:path>
            <a:tileRect/>
          </a:gradFill>
          <a:ln w="12700">
            <a:solidFill>
              <a:srgbClr val="009999"/>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defPPr>
              <a:defRPr lang="de-DE"/>
            </a:defPPr>
            <a:lvl1pPr>
              <a:defRPr sz="11000">
                <a:solidFill>
                  <a:srgbClr val="1A7A51"/>
                </a:solidFill>
              </a:defRPr>
            </a:lvl1pPr>
          </a:lstStyle>
          <a:p>
            <a:pPr algn="ctr"/>
            <a:r>
              <a:rPr lang="de-DE" sz="1800" dirty="0">
                <a:solidFill>
                  <a:schemeClr val="bg1"/>
                </a:solidFill>
              </a:rPr>
              <a:t>Fachliche Anleitung</a:t>
            </a:r>
          </a:p>
        </p:txBody>
      </p:sp>
      <p:pic>
        <p:nvPicPr>
          <p:cNvPr id="2" name="Grafik 1">
            <a:extLst>
              <a:ext uri="{FF2B5EF4-FFF2-40B4-BE49-F238E27FC236}">
                <a16:creationId xmlns:a16="http://schemas.microsoft.com/office/drawing/2014/main" id="{BBE5734A-129A-E37D-584A-F0C841E01176}"/>
              </a:ext>
            </a:extLst>
          </p:cNvPr>
          <p:cNvPicPr>
            <a:picLocks noChangeAspect="1"/>
          </p:cNvPicPr>
          <p:nvPr/>
        </p:nvPicPr>
        <p:blipFill>
          <a:blip r:embed="rId4"/>
          <a:stretch>
            <a:fillRect/>
          </a:stretch>
        </p:blipFill>
        <p:spPr>
          <a:xfrm>
            <a:off x="52199" y="6343342"/>
            <a:ext cx="1164810" cy="463012"/>
          </a:xfrm>
          <a:prstGeom prst="rect">
            <a:avLst/>
          </a:prstGeom>
        </p:spPr>
      </p:pic>
    </p:spTree>
    <p:extLst>
      <p:ext uri="{BB962C8B-B14F-4D97-AF65-F5344CB8AC3E}">
        <p14:creationId xmlns:p14="http://schemas.microsoft.com/office/powerpoint/2010/main" val="357682643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Breitbild</PresentationFormat>
  <Paragraphs>29</Paragraphs>
  <Slides>2</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Aptos</vt:lpstr>
      <vt:lpstr>Aptos Display</vt:lpstr>
      <vt:lpstr>Arial</vt:lpstr>
      <vt:lpstr>Wingdings</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Martina Hoffmann</dc:creator>
  <cp:lastModifiedBy>Martina Hoffmann</cp:lastModifiedBy>
  <cp:revision>5</cp:revision>
  <cp:lastPrinted>2024-08-22T15:34:49Z</cp:lastPrinted>
  <dcterms:created xsi:type="dcterms:W3CDTF">2024-08-22T15:00:47Z</dcterms:created>
  <dcterms:modified xsi:type="dcterms:W3CDTF">2024-09-08T10:48:50Z</dcterms:modified>
</cp:coreProperties>
</file>