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792913" cy="992505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7A51"/>
    <a:srgbClr val="009999"/>
    <a:srgbClr val="5CA7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5C5059-482C-4E5E-98C6-A4F318ACCD9B}" v="2" dt="2024-09-08T10:30:25.148"/>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3" autoAdjust="0"/>
    <p:restoredTop sz="94660"/>
  </p:normalViewPr>
  <p:slideViewPr>
    <p:cSldViewPr snapToGrid="0">
      <p:cViewPr varScale="1">
        <p:scale>
          <a:sx n="97" d="100"/>
          <a:sy n="97" d="100"/>
        </p:scale>
        <p:origin x="100"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a Hoffmann" userId="39afc2d9bb583cfe" providerId="LiveId" clId="{7B6244D9-2F86-4A60-BB12-EE839A46937C}"/>
    <pc:docChg chg="undo custSel modSld">
      <pc:chgData name="Martina Hoffmann" userId="39afc2d9bb583cfe" providerId="LiveId" clId="{7B6244D9-2F86-4A60-BB12-EE839A46937C}" dt="2024-08-22T16:16:07.113" v="158" actId="166"/>
      <pc:docMkLst>
        <pc:docMk/>
      </pc:docMkLst>
      <pc:sldChg chg="modSp mod">
        <pc:chgData name="Martina Hoffmann" userId="39afc2d9bb583cfe" providerId="LiveId" clId="{7B6244D9-2F86-4A60-BB12-EE839A46937C}" dt="2024-08-22T15:42:52.404" v="142" actId="14100"/>
        <pc:sldMkLst>
          <pc:docMk/>
          <pc:sldMk cId="1987721413" sldId="256"/>
        </pc:sldMkLst>
        <pc:spChg chg="mod">
          <ac:chgData name="Martina Hoffmann" userId="39afc2d9bb583cfe" providerId="LiveId" clId="{7B6244D9-2F86-4A60-BB12-EE839A46937C}" dt="2024-08-22T15:42:52.404" v="142" actId="14100"/>
          <ac:spMkLst>
            <pc:docMk/>
            <pc:sldMk cId="1987721413" sldId="256"/>
            <ac:spMk id="11" creationId="{063F8887-DF04-525B-E560-D66D9EF00CB3}"/>
          </ac:spMkLst>
        </pc:spChg>
      </pc:sldChg>
      <pc:sldChg chg="modSp mod">
        <pc:chgData name="Martina Hoffmann" userId="39afc2d9bb583cfe" providerId="LiveId" clId="{7B6244D9-2F86-4A60-BB12-EE839A46937C}" dt="2024-08-22T16:16:07.113" v="158" actId="166"/>
        <pc:sldMkLst>
          <pc:docMk/>
          <pc:sldMk cId="3576826433" sldId="257"/>
        </pc:sldMkLst>
        <pc:spChg chg="mod ord">
          <ac:chgData name="Martina Hoffmann" userId="39afc2d9bb583cfe" providerId="LiveId" clId="{7B6244D9-2F86-4A60-BB12-EE839A46937C}" dt="2024-08-22T16:16:07.113" v="158" actId="166"/>
          <ac:spMkLst>
            <pc:docMk/>
            <pc:sldMk cId="3576826433" sldId="257"/>
            <ac:spMk id="5" creationId="{7E121DE5-F60B-EC34-AC7E-669230019407}"/>
          </ac:spMkLst>
        </pc:spChg>
        <pc:spChg chg="mod">
          <ac:chgData name="Martina Hoffmann" userId="39afc2d9bb583cfe" providerId="LiveId" clId="{7B6244D9-2F86-4A60-BB12-EE839A46937C}" dt="2024-08-22T15:43:01.241" v="143" actId="2085"/>
          <ac:spMkLst>
            <pc:docMk/>
            <pc:sldMk cId="3576826433" sldId="257"/>
            <ac:spMk id="10" creationId="{8B6C6FF7-376E-A9BF-7271-C9F9BCFF1326}"/>
          </ac:spMkLst>
        </pc:spChg>
        <pc:graphicFrameChg chg="modGraphic">
          <ac:chgData name="Martina Hoffmann" userId="39afc2d9bb583cfe" providerId="LiveId" clId="{7B6244D9-2F86-4A60-BB12-EE839A46937C}" dt="2024-08-22T15:40:11.925" v="79" actId="242"/>
          <ac:graphicFrameMkLst>
            <pc:docMk/>
            <pc:sldMk cId="3576826433" sldId="257"/>
            <ac:graphicFrameMk id="4" creationId="{99881DA9-48C6-F69C-2B34-3F64BFCFB44A}"/>
          </ac:graphicFrameMkLst>
        </pc:graphicFrameChg>
      </pc:sldChg>
    </pc:docChg>
  </pc:docChgLst>
  <pc:docChgLst>
    <pc:chgData name="Martina Hoffmann" userId="39afc2d9bb583cfe" providerId="LiveId" clId="{AD5C5059-482C-4E5E-98C6-A4F318ACCD9B}"/>
    <pc:docChg chg="custSel modSld">
      <pc:chgData name="Martina Hoffmann" userId="39afc2d9bb583cfe" providerId="LiveId" clId="{AD5C5059-482C-4E5E-98C6-A4F318ACCD9B}" dt="2024-09-08T10:30:38.297" v="234" actId="1035"/>
      <pc:docMkLst>
        <pc:docMk/>
      </pc:docMkLst>
      <pc:sldChg chg="addSp modSp mod">
        <pc:chgData name="Martina Hoffmann" userId="39afc2d9bb583cfe" providerId="LiveId" clId="{AD5C5059-482C-4E5E-98C6-A4F318ACCD9B}" dt="2024-09-08T09:20:12.272" v="215" actId="20577"/>
        <pc:sldMkLst>
          <pc:docMk/>
          <pc:sldMk cId="1987721413" sldId="256"/>
        </pc:sldMkLst>
        <pc:spChg chg="add mod">
          <ac:chgData name="Martina Hoffmann" userId="39afc2d9bb583cfe" providerId="LiveId" clId="{AD5C5059-482C-4E5E-98C6-A4F318ACCD9B}" dt="2024-09-08T09:20:12.272" v="215" actId="20577"/>
          <ac:spMkLst>
            <pc:docMk/>
            <pc:sldMk cId="1987721413" sldId="256"/>
            <ac:spMk id="2" creationId="{DDA4D1E3-F07B-0783-C752-504084486E87}"/>
          </ac:spMkLst>
        </pc:spChg>
      </pc:sldChg>
      <pc:sldChg chg="addSp modSp mod">
        <pc:chgData name="Martina Hoffmann" userId="39afc2d9bb583cfe" providerId="LiveId" clId="{AD5C5059-482C-4E5E-98C6-A4F318ACCD9B}" dt="2024-09-08T10:30:38.297" v="234" actId="1035"/>
        <pc:sldMkLst>
          <pc:docMk/>
          <pc:sldMk cId="3576826433" sldId="257"/>
        </pc:sldMkLst>
        <pc:spChg chg="mod">
          <ac:chgData name="Martina Hoffmann" userId="39afc2d9bb583cfe" providerId="LiveId" clId="{AD5C5059-482C-4E5E-98C6-A4F318ACCD9B}" dt="2024-09-08T09:19:07.874" v="153" actId="20577"/>
          <ac:spMkLst>
            <pc:docMk/>
            <pc:sldMk cId="3576826433" sldId="257"/>
            <ac:spMk id="11" creationId="{445741B5-5FAC-4559-249E-DEBA621DE45A}"/>
          </ac:spMkLst>
        </pc:spChg>
        <pc:graphicFrameChg chg="modGraphic">
          <ac:chgData name="Martina Hoffmann" userId="39afc2d9bb583cfe" providerId="LiveId" clId="{AD5C5059-482C-4E5E-98C6-A4F318ACCD9B}" dt="2024-09-08T09:18:24.883" v="37" actId="113"/>
          <ac:graphicFrameMkLst>
            <pc:docMk/>
            <pc:sldMk cId="3576826433" sldId="257"/>
            <ac:graphicFrameMk id="4" creationId="{99881DA9-48C6-F69C-2B34-3F64BFCFB44A}"/>
          </ac:graphicFrameMkLst>
        </pc:graphicFrameChg>
        <pc:picChg chg="add mod">
          <ac:chgData name="Martina Hoffmann" userId="39afc2d9bb583cfe" providerId="LiveId" clId="{AD5C5059-482C-4E5E-98C6-A4F318ACCD9B}" dt="2024-09-08T10:30:38.297" v="234" actId="1035"/>
          <ac:picMkLst>
            <pc:docMk/>
            <pc:sldMk cId="3576826433" sldId="257"/>
            <ac:picMk id="2" creationId="{BBE5734A-129A-E37D-584A-F0C841E01176}"/>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65E502-9A92-A323-6110-F6CE74F376C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EE3F0386-82A5-33E8-AEAC-FF05FA880C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7792C445-BA7A-866A-1D83-0764EF6CA47A}"/>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2FE54E19-2549-8407-3E6D-47B3C00C02C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34BCFF-5E20-409D-171B-3CEE26D3A6BD}"/>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10725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704232-0CBF-35B2-4291-8E0A36F87920}"/>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5164787-A895-A357-04B2-BB98F2661A2D}"/>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423C93-BBDB-AE13-A4FF-1D095E86D621}"/>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CB6F417C-E076-39BB-3770-6AA9754BD26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2717378-CE13-A250-3B52-E34E6A4E662C}"/>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992320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61C8AD08-062D-1E0C-24EC-91787DA9ECB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3155E6AF-B76E-B6D7-BF7B-B2F2EE9B9660}"/>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E49E86B-B08F-53E3-079E-7C108514F8E6}"/>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3808C87D-B59F-91A8-D943-13500992B01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22A2F70-AEC9-B9E9-568C-0CD6B7DB9C1A}"/>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4020777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83FB94-EBB0-3B17-5A0E-AF6659380E0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6EEDC7F-66B3-1485-6C16-C58499D61A84}"/>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0CC8588-2DB9-E945-23E4-F64048FD1355}"/>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443144F4-CF44-EBE0-28BD-A2E2840FF88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B4DFB1E-C606-65C9-53F0-50515060A38F}"/>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666476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637B8B-DC18-676A-A657-9AD722EE3CA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CEE9570A-0D37-A846-F48B-6CC1580AE8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45EA1D15-DA2A-EC04-1A58-7372A45F2A2D}"/>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EACE3098-4BAC-A805-02C5-F9C1E684373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3D2237F-A04C-57E7-5450-43B4B3D10560}"/>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084007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E8D4D8-8B22-93E5-F47D-2B48A589A9F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553F086-655E-32E9-67F4-E4012171B283}"/>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9DED0B5B-393F-D228-876C-7266FB1A7BE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5162228-7E51-EC12-3CAA-B7E44CD08D96}"/>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6" name="Fußzeilenplatzhalter 5">
            <a:extLst>
              <a:ext uri="{FF2B5EF4-FFF2-40B4-BE49-F238E27FC236}">
                <a16:creationId xmlns:a16="http://schemas.microsoft.com/office/drawing/2014/main" id="{D32D06B8-0281-B049-1C5C-5ACFCB0DAC5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1F9441A-287A-514F-FFF2-849B691FB852}"/>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388303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D080E1-FF12-C643-D8CB-F94EA487C816}"/>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E21E3D9-2D6C-E967-B3E5-47583EBDC2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3216B75-A5CA-9E1D-AB98-B110EA48A18F}"/>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2387B187-6B1B-9C24-99AE-1E8AD2E678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9B22925-9015-9C37-1CBC-C23D54196D5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F8357F6-DB5E-3A8E-4566-3D4E8138A226}"/>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8" name="Fußzeilenplatzhalter 7">
            <a:extLst>
              <a:ext uri="{FF2B5EF4-FFF2-40B4-BE49-F238E27FC236}">
                <a16:creationId xmlns:a16="http://schemas.microsoft.com/office/drawing/2014/main" id="{FD61B112-7C57-FA26-96ED-EE8405FB0E6F}"/>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802B67E-2407-49FF-46ED-7DDE5DF32E6A}"/>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024307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77F9D8-D2B1-7B5C-F759-4EF620906D1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07A1B9E-0A98-7581-0884-D639E0450C1B}"/>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4" name="Fußzeilenplatzhalter 3">
            <a:extLst>
              <a:ext uri="{FF2B5EF4-FFF2-40B4-BE49-F238E27FC236}">
                <a16:creationId xmlns:a16="http://schemas.microsoft.com/office/drawing/2014/main" id="{A38462FE-D124-E3AC-234F-EF9DD1E14C87}"/>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8B61E16-CE4B-AC9D-8050-5DAF1227A61B}"/>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354828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D8D4B4C-EDE1-E1B2-DEE6-C0C192EF3BA3}"/>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3" name="Fußzeilenplatzhalter 2">
            <a:extLst>
              <a:ext uri="{FF2B5EF4-FFF2-40B4-BE49-F238E27FC236}">
                <a16:creationId xmlns:a16="http://schemas.microsoft.com/office/drawing/2014/main" id="{4619FFC3-9CBB-50AB-FA64-3616993D40B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A389604-7E17-1BF6-F603-B5F97D311323}"/>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216584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A2CD80-EA22-D344-29BE-23CEB8ADAB1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7897ED1C-B93B-EC39-7179-52095445F6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98AE23E7-9DE6-B08D-FA7B-6180A18772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51F3EA1-D93F-1EED-8BB3-265DEE4B74FE}"/>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6" name="Fußzeilenplatzhalter 5">
            <a:extLst>
              <a:ext uri="{FF2B5EF4-FFF2-40B4-BE49-F238E27FC236}">
                <a16:creationId xmlns:a16="http://schemas.microsoft.com/office/drawing/2014/main" id="{29FDF75B-B926-76C9-34F1-69852A40EF3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7281C2D-9B02-5F91-7DC3-18C6EED0ACA4}"/>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4542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0F755C-094A-9648-DAD3-44C9D91080D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1C640D4B-F05D-6F6E-1E25-86CE1560A2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18F95C18-D5BF-8BB4-B967-F56D742B37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B568B1B-0F9A-CCE2-D5E7-6C2B1C91ACCD}"/>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6" name="Fußzeilenplatzhalter 5">
            <a:extLst>
              <a:ext uri="{FF2B5EF4-FFF2-40B4-BE49-F238E27FC236}">
                <a16:creationId xmlns:a16="http://schemas.microsoft.com/office/drawing/2014/main" id="{7E1ECA1B-66A1-AD46-0D41-B58B1ED0C55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77D1448-1892-714F-4514-121A7A80EAA2}"/>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521547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592B6E1-E073-4ABE-F26F-DB66BFF77B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4BF99D7-F367-89A3-7D70-1AAC79A285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454682C-881E-1569-9E6B-C19D3025EE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6320951A-FE1B-01DC-5401-FEC3E2ED8A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59585D1A-B0EE-9A29-DC4D-0F6ACC9AC5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E9FBB3-8FD3-4BB8-9EC0-7D2A8DE04199}" type="slidenum">
              <a:rPr lang="de-DE" smtClean="0"/>
              <a:t>‹Nr.›</a:t>
            </a:fld>
            <a:endParaRPr lang="de-DE"/>
          </a:p>
        </p:txBody>
      </p:sp>
    </p:spTree>
    <p:extLst>
      <p:ext uri="{BB962C8B-B14F-4D97-AF65-F5344CB8AC3E}">
        <p14:creationId xmlns:p14="http://schemas.microsoft.com/office/powerpoint/2010/main" val="2158309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Spielplatz, Schuhwerk, Person, Pool enthält.&#10;&#10;Automatisch generierte Beschreibung">
            <a:extLst>
              <a:ext uri="{FF2B5EF4-FFF2-40B4-BE49-F238E27FC236}">
                <a16:creationId xmlns:a16="http://schemas.microsoft.com/office/drawing/2014/main" id="{DB83C8E9-8F79-4288-FBA6-D7B0E69119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3817" y="1544722"/>
            <a:ext cx="9698183" cy="5313278"/>
          </a:xfrm>
          <a:prstGeom prst="rect">
            <a:avLst/>
          </a:prstGeom>
        </p:spPr>
      </p:pic>
      <p:pic>
        <p:nvPicPr>
          <p:cNvPr id="8" name="Grafik 7">
            <a:extLst>
              <a:ext uri="{FF2B5EF4-FFF2-40B4-BE49-F238E27FC236}">
                <a16:creationId xmlns:a16="http://schemas.microsoft.com/office/drawing/2014/main" id="{218E5710-0222-10FD-BDC7-865D2849ACB4}"/>
              </a:ext>
            </a:extLst>
          </p:cNvPr>
          <p:cNvPicPr>
            <a:picLocks noChangeAspect="1"/>
          </p:cNvPicPr>
          <p:nvPr/>
        </p:nvPicPr>
        <p:blipFill>
          <a:blip r:embed="rId3"/>
          <a:stretch>
            <a:fillRect/>
          </a:stretch>
        </p:blipFill>
        <p:spPr>
          <a:xfrm>
            <a:off x="10631978" y="61304"/>
            <a:ext cx="1493518" cy="1493518"/>
          </a:xfrm>
          <a:prstGeom prst="rect">
            <a:avLst/>
          </a:prstGeom>
        </p:spPr>
      </p:pic>
      <p:sp>
        <p:nvSpPr>
          <p:cNvPr id="9" name="Textfeld 8">
            <a:extLst>
              <a:ext uri="{FF2B5EF4-FFF2-40B4-BE49-F238E27FC236}">
                <a16:creationId xmlns:a16="http://schemas.microsoft.com/office/drawing/2014/main" id="{03DE6C29-6072-C3D3-F035-885244DF6B3D}"/>
              </a:ext>
            </a:extLst>
          </p:cNvPr>
          <p:cNvSpPr txBox="1"/>
          <p:nvPr/>
        </p:nvSpPr>
        <p:spPr>
          <a:xfrm>
            <a:off x="0" y="-132904"/>
            <a:ext cx="10723418" cy="1785104"/>
          </a:xfrm>
          <a:prstGeom prst="rect">
            <a:avLst/>
          </a:prstGeom>
          <a:noFill/>
        </p:spPr>
        <p:txBody>
          <a:bodyPr wrap="square" rtlCol="0">
            <a:spAutoFit/>
          </a:bodyPr>
          <a:lstStyle/>
          <a:p>
            <a:r>
              <a:rPr lang="de-DE" sz="11000" dirty="0">
                <a:solidFill>
                  <a:srgbClr val="1A7A51"/>
                </a:solidFill>
              </a:rPr>
              <a:t>Kompetenzraster</a:t>
            </a:r>
          </a:p>
        </p:txBody>
      </p:sp>
      <p:pic>
        <p:nvPicPr>
          <p:cNvPr id="10" name="Grafik 9">
            <a:extLst>
              <a:ext uri="{FF2B5EF4-FFF2-40B4-BE49-F238E27FC236}">
                <a16:creationId xmlns:a16="http://schemas.microsoft.com/office/drawing/2014/main" id="{09390A37-C575-A0F8-2535-85B18A59C8D6}"/>
              </a:ext>
            </a:extLst>
          </p:cNvPr>
          <p:cNvPicPr>
            <a:picLocks noChangeAspect="1"/>
          </p:cNvPicPr>
          <p:nvPr/>
        </p:nvPicPr>
        <p:blipFill>
          <a:blip r:embed="rId4"/>
          <a:stretch>
            <a:fillRect/>
          </a:stretch>
        </p:blipFill>
        <p:spPr>
          <a:xfrm>
            <a:off x="71932" y="5853629"/>
            <a:ext cx="2363697" cy="939569"/>
          </a:xfrm>
          <a:prstGeom prst="rect">
            <a:avLst/>
          </a:prstGeom>
        </p:spPr>
      </p:pic>
      <p:sp>
        <p:nvSpPr>
          <p:cNvPr id="11" name="Textfeld 10">
            <a:extLst>
              <a:ext uri="{FF2B5EF4-FFF2-40B4-BE49-F238E27FC236}">
                <a16:creationId xmlns:a16="http://schemas.microsoft.com/office/drawing/2014/main" id="{063F8887-DF04-525B-E560-D66D9EF00CB3}"/>
              </a:ext>
            </a:extLst>
          </p:cNvPr>
          <p:cNvSpPr txBox="1"/>
          <p:nvPr/>
        </p:nvSpPr>
        <p:spPr>
          <a:xfrm>
            <a:off x="0" y="3848278"/>
            <a:ext cx="8025669" cy="1785104"/>
          </a:xfrm>
          <a:custGeom>
            <a:avLst/>
            <a:gdLst>
              <a:gd name="connsiteX0" fmla="*/ 0 w 8025669"/>
              <a:gd name="connsiteY0" fmla="*/ 0 h 1785104"/>
              <a:gd name="connsiteX1" fmla="*/ 8025669 w 8025669"/>
              <a:gd name="connsiteY1" fmla="*/ 0 h 1785104"/>
              <a:gd name="connsiteX2" fmla="*/ 8025669 w 8025669"/>
              <a:gd name="connsiteY2" fmla="*/ 1785104 h 1785104"/>
              <a:gd name="connsiteX3" fmla="*/ 0 w 8025669"/>
              <a:gd name="connsiteY3" fmla="*/ 1785104 h 1785104"/>
              <a:gd name="connsiteX4" fmla="*/ 0 w 8025669"/>
              <a:gd name="connsiteY4" fmla="*/ 0 h 17851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5669" h="1785104" fill="none" extrusionOk="0">
                <a:moveTo>
                  <a:pt x="0" y="0"/>
                </a:moveTo>
                <a:cubicBezTo>
                  <a:pt x="1620821" y="-33775"/>
                  <a:pt x="6898098" y="138873"/>
                  <a:pt x="8025669" y="0"/>
                </a:cubicBezTo>
                <a:cubicBezTo>
                  <a:pt x="8066264" y="291830"/>
                  <a:pt x="7905412" y="1327035"/>
                  <a:pt x="8025669" y="1785104"/>
                </a:cubicBezTo>
                <a:cubicBezTo>
                  <a:pt x="6808018" y="1647774"/>
                  <a:pt x="1221233" y="1647248"/>
                  <a:pt x="0" y="1785104"/>
                </a:cubicBezTo>
                <a:cubicBezTo>
                  <a:pt x="139063" y="1093479"/>
                  <a:pt x="-107809" y="648107"/>
                  <a:pt x="0" y="0"/>
                </a:cubicBezTo>
                <a:close/>
              </a:path>
              <a:path w="8025669" h="1785104" stroke="0" extrusionOk="0">
                <a:moveTo>
                  <a:pt x="0" y="0"/>
                </a:moveTo>
                <a:cubicBezTo>
                  <a:pt x="3428441" y="-101487"/>
                  <a:pt x="5547144" y="-162162"/>
                  <a:pt x="8025669" y="0"/>
                </a:cubicBezTo>
                <a:cubicBezTo>
                  <a:pt x="7942997" y="706135"/>
                  <a:pt x="7895486" y="1009291"/>
                  <a:pt x="8025669" y="1785104"/>
                </a:cubicBezTo>
                <a:cubicBezTo>
                  <a:pt x="6248491" y="1835169"/>
                  <a:pt x="2775404" y="1626655"/>
                  <a:pt x="0" y="1785104"/>
                </a:cubicBezTo>
                <a:cubicBezTo>
                  <a:pt x="-93806" y="1263228"/>
                  <a:pt x="116790" y="339490"/>
                  <a:pt x="0" y="0"/>
                </a:cubicBezTo>
                <a:close/>
              </a:path>
            </a:pathLst>
          </a:custGeom>
          <a:gradFill flip="none" rotWithShape="1">
            <a:gsLst>
              <a:gs pos="0">
                <a:srgbClr val="009999">
                  <a:shade val="30000"/>
                  <a:satMod val="115000"/>
                  <a:alpha val="30000"/>
                </a:srgbClr>
              </a:gs>
              <a:gs pos="100000">
                <a:srgbClr val="009999">
                  <a:shade val="67500"/>
                  <a:satMod val="115000"/>
                  <a:alpha val="90000"/>
                </a:srgbClr>
              </a:gs>
              <a:gs pos="100000">
                <a:srgbClr val="009999">
                  <a:shade val="100000"/>
                  <a:satMod val="115000"/>
                </a:srgbClr>
              </a:gs>
            </a:gsLst>
            <a:path path="circle">
              <a:fillToRect l="50000" t="50000" r="50000" b="50000"/>
            </a:path>
            <a:tileRect/>
          </a:gradFill>
          <a:ln w="12700">
            <a:solidFill>
              <a:srgbClr val="009999"/>
            </a:soli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wrap="square" rtlCol="0">
            <a:spAutoFit/>
          </a:bodyPr>
          <a:lstStyle>
            <a:defPPr>
              <a:defRPr lang="de-DE"/>
            </a:defPPr>
            <a:lvl1pPr>
              <a:defRPr sz="11000">
                <a:solidFill>
                  <a:srgbClr val="1A7A51"/>
                </a:solidFill>
              </a:defRPr>
            </a:lvl1pPr>
          </a:lstStyle>
          <a:p>
            <a:r>
              <a:rPr lang="de-DE" dirty="0">
                <a:solidFill>
                  <a:schemeClr val="bg1"/>
                </a:solidFill>
              </a:rPr>
              <a:t>Fachsprache</a:t>
            </a:r>
          </a:p>
        </p:txBody>
      </p:sp>
      <p:sp>
        <p:nvSpPr>
          <p:cNvPr id="2" name="Textfeld 1">
            <a:extLst>
              <a:ext uri="{FF2B5EF4-FFF2-40B4-BE49-F238E27FC236}">
                <a16:creationId xmlns:a16="http://schemas.microsoft.com/office/drawing/2014/main" id="{DDA4D1E3-F07B-0783-C752-504084486E87}"/>
              </a:ext>
            </a:extLst>
          </p:cNvPr>
          <p:cNvSpPr txBox="1"/>
          <p:nvPr/>
        </p:nvSpPr>
        <p:spPr>
          <a:xfrm>
            <a:off x="9390490" y="6440553"/>
            <a:ext cx="2801510" cy="200055"/>
          </a:xfrm>
          <a:prstGeom prst="rect">
            <a:avLst/>
          </a:prstGeom>
          <a:noFill/>
        </p:spPr>
        <p:txBody>
          <a:bodyPr wrap="square" rtlCol="0">
            <a:spAutoFit/>
          </a:bodyPr>
          <a:lstStyle/>
          <a:p>
            <a:pPr algn="r"/>
            <a:r>
              <a:rPr lang="de-DE" sz="700" dirty="0">
                <a:solidFill>
                  <a:schemeClr val="bg1"/>
                </a:solidFill>
              </a:rPr>
              <a:t>Bildquelle: iStock/</a:t>
            </a:r>
            <a:r>
              <a:rPr lang="de-DE" sz="700" dirty="0" err="1">
                <a:solidFill>
                  <a:schemeClr val="bg1"/>
                </a:solidFill>
              </a:rPr>
              <a:t>SPmemory</a:t>
            </a:r>
            <a:r>
              <a:rPr lang="de-DE" sz="700" dirty="0">
                <a:solidFill>
                  <a:schemeClr val="bg1"/>
                </a:solidFill>
              </a:rPr>
              <a:t> (bearbeitet)</a:t>
            </a:r>
          </a:p>
        </p:txBody>
      </p:sp>
    </p:spTree>
    <p:extLst>
      <p:ext uri="{BB962C8B-B14F-4D97-AF65-F5344CB8AC3E}">
        <p14:creationId xmlns:p14="http://schemas.microsoft.com/office/powerpoint/2010/main" val="1987721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a:extLst>
              <a:ext uri="{FF2B5EF4-FFF2-40B4-BE49-F238E27FC236}">
                <a16:creationId xmlns:a16="http://schemas.microsoft.com/office/drawing/2014/main" id="{99881DA9-48C6-F69C-2B34-3F64BFCFB44A}"/>
              </a:ext>
            </a:extLst>
          </p:cNvPr>
          <p:cNvGraphicFramePr>
            <a:graphicFrameLocks noGrp="1"/>
          </p:cNvGraphicFramePr>
          <p:nvPr>
            <p:extLst>
              <p:ext uri="{D42A27DB-BD31-4B8C-83A1-F6EECF244321}">
                <p14:modId xmlns:p14="http://schemas.microsoft.com/office/powerpoint/2010/main" val="797074070"/>
              </p:ext>
            </p:extLst>
          </p:nvPr>
        </p:nvGraphicFramePr>
        <p:xfrm>
          <a:off x="1059694" y="1272383"/>
          <a:ext cx="10795138" cy="4805627"/>
        </p:xfrm>
        <a:graphic>
          <a:graphicData uri="http://schemas.openxmlformats.org/drawingml/2006/table">
            <a:tbl>
              <a:tblPr firstRow="1" bandRow="1">
                <a:tableStyleId>{5C22544A-7EE6-4342-B048-85BDC9FD1C3A}</a:tableStyleId>
              </a:tblPr>
              <a:tblGrid>
                <a:gridCol w="4568430">
                  <a:extLst>
                    <a:ext uri="{9D8B030D-6E8A-4147-A177-3AD203B41FA5}">
                      <a16:colId xmlns:a16="http://schemas.microsoft.com/office/drawing/2014/main" val="2425954179"/>
                    </a:ext>
                  </a:extLst>
                </a:gridCol>
                <a:gridCol w="3113354">
                  <a:extLst>
                    <a:ext uri="{9D8B030D-6E8A-4147-A177-3AD203B41FA5}">
                      <a16:colId xmlns:a16="http://schemas.microsoft.com/office/drawing/2014/main" val="2409923896"/>
                    </a:ext>
                  </a:extLst>
                </a:gridCol>
                <a:gridCol w="3113354">
                  <a:extLst>
                    <a:ext uri="{9D8B030D-6E8A-4147-A177-3AD203B41FA5}">
                      <a16:colId xmlns:a16="http://schemas.microsoft.com/office/drawing/2014/main" val="2561912070"/>
                    </a:ext>
                  </a:extLst>
                </a:gridCol>
              </a:tblGrid>
              <a:tr h="485627">
                <a:tc>
                  <a:txBody>
                    <a:bodyPr/>
                    <a:lstStyle/>
                    <a:p>
                      <a:r>
                        <a:rPr lang="de-DE" sz="1400" dirty="0">
                          <a:latin typeface="Arial" panose="020B0604020202020204" pitchFamily="34" charset="0"/>
                          <a:cs typeface="Arial" panose="020B0604020202020204" pitchFamily="34" charset="0"/>
                        </a:rPr>
                        <a:t>Beschreibung</a:t>
                      </a:r>
                    </a:p>
                  </a:txBody>
                  <a:tcPr>
                    <a:solidFill>
                      <a:srgbClr val="5CA7A7"/>
                    </a:solidFill>
                  </a:tcPr>
                </a:tc>
                <a:tc>
                  <a:txBody>
                    <a:bodyPr/>
                    <a:lstStyle/>
                    <a:p>
                      <a:r>
                        <a:rPr lang="de-DE" sz="1400" dirty="0">
                          <a:latin typeface="Arial" panose="020B0604020202020204" pitchFamily="34" charset="0"/>
                          <a:cs typeface="Arial" panose="020B0604020202020204" pitchFamily="34" charset="0"/>
                        </a:rPr>
                        <a:t>Beispiele</a:t>
                      </a:r>
                      <a:endParaRPr lang="de-DE" sz="900" b="0" dirty="0">
                        <a:latin typeface="Arial" panose="020B0604020202020204" pitchFamily="34" charset="0"/>
                        <a:cs typeface="Arial" panose="020B0604020202020204" pitchFamily="34" charset="0"/>
                      </a:endParaRPr>
                    </a:p>
                    <a:p>
                      <a:r>
                        <a:rPr lang="de-DE" sz="900" b="0" dirty="0">
                          <a:latin typeface="Arial" panose="020B0604020202020204" pitchFamily="34" charset="0"/>
                          <a:cs typeface="Arial" panose="020B0604020202020204" pitchFamily="34" charset="0"/>
                        </a:rPr>
                        <a:t>Die Schülerin bzw. der Schüler …</a:t>
                      </a:r>
                    </a:p>
                  </a:txBody>
                  <a:tcPr>
                    <a:solidFill>
                      <a:srgbClr val="5CA7A7"/>
                    </a:solidFill>
                  </a:tcPr>
                </a:tc>
                <a:tc>
                  <a:txBody>
                    <a:bodyPr/>
                    <a:lstStyle/>
                    <a:p>
                      <a:r>
                        <a:rPr lang="de-DE" sz="1400" dirty="0">
                          <a:latin typeface="Arial" panose="020B0604020202020204" pitchFamily="34" charset="0"/>
                          <a:cs typeface="Arial" panose="020B0604020202020204" pitchFamily="34" charset="0"/>
                        </a:rPr>
                        <a:t>Anmerkungen</a:t>
                      </a:r>
                    </a:p>
                  </a:txBody>
                  <a:tcPr>
                    <a:solidFill>
                      <a:srgbClr val="5CA7A7"/>
                    </a:solidFill>
                  </a:tcPr>
                </a:tc>
                <a:extLst>
                  <a:ext uri="{0D108BD9-81ED-4DB2-BD59-A6C34878D82A}">
                    <a16:rowId xmlns:a16="http://schemas.microsoft.com/office/drawing/2014/main" val="1357248204"/>
                  </a:ext>
                </a:extLst>
              </a:tr>
              <a:tr h="1080000">
                <a:tc>
                  <a:txBody>
                    <a:bodyPr/>
                    <a:lstStyle/>
                    <a:p>
                      <a:r>
                        <a:rPr lang="de-DE" sz="1200" kern="1200" dirty="0">
                          <a:solidFill>
                            <a:schemeClr val="dk1"/>
                          </a:solidFill>
                          <a:effectLst/>
                          <a:latin typeface="Arial" panose="020B0604020202020204" pitchFamily="34" charset="0"/>
                          <a:ea typeface="+mn-ea"/>
                          <a:cs typeface="Arial" panose="020B0604020202020204" pitchFamily="34" charset="0"/>
                        </a:rPr>
                        <a:t>Die Fachsprache wird sehr sicher und präzise in allen beruflichen Kontexten verwendet. Die Schülerin bzw. der Schüler kann auch schwierige Sachverhalte klar und korrekt ausdrücken.</a:t>
                      </a:r>
                      <a:r>
                        <a:rPr lang="de-DE" sz="1200" dirty="0">
                          <a:latin typeface="Arial" panose="020B0604020202020204" pitchFamily="34" charset="0"/>
                          <a:cs typeface="Arial" panose="020B0604020202020204" pitchFamily="34" charset="0"/>
                        </a:rPr>
                        <a:t>	</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171450" indent="-171450">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verwendet Fachsprache fließend und fehlerfrei</a:t>
                      </a:r>
                    </a:p>
                    <a:p>
                      <a:pPr marL="171450" indent="-171450">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erstellt eigenständig komplexe Fachaussagen und fachsprachliche Texte </a:t>
                      </a:r>
                    </a:p>
                    <a:p>
                      <a:pPr marL="171450" indent="-171450">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kann Fachsprache an andere (z.B. Auszubildende) weitervermitteln</a:t>
                      </a:r>
                      <a:endParaRPr lang="de-DE" sz="900" dirty="0">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2956000655"/>
                  </a:ext>
                </a:extLst>
              </a:tr>
              <a:tr h="1080000">
                <a:tc>
                  <a:txBody>
                    <a:bodyPr/>
                    <a:lstStyle/>
                    <a:p>
                      <a:r>
                        <a:rPr lang="de-DE" sz="1200" dirty="0">
                          <a:latin typeface="Arial" panose="020B0604020202020204" pitchFamily="34" charset="0"/>
                          <a:cs typeface="Arial" panose="020B0604020202020204" pitchFamily="34" charset="0"/>
                        </a:rPr>
                        <a:t>Die Fachsprache wird sicher und korrekt in den meisten beruflichen Kontexten verwendet. </a:t>
                      </a:r>
                      <a:r>
                        <a:rPr lang="de-DE" sz="1200" kern="1200" dirty="0">
                          <a:solidFill>
                            <a:schemeClr val="dk1"/>
                          </a:solidFill>
                          <a:effectLst/>
                          <a:latin typeface="Arial" panose="020B0604020202020204" pitchFamily="34" charset="0"/>
                          <a:ea typeface="+mn-ea"/>
                          <a:cs typeface="Arial" panose="020B0604020202020204" pitchFamily="34" charset="0"/>
                        </a:rPr>
                        <a:t>Die Schülerin bzw. der Schüler </a:t>
                      </a:r>
                      <a:r>
                        <a:rPr lang="de-DE" sz="1200" dirty="0">
                          <a:latin typeface="Arial" panose="020B0604020202020204" pitchFamily="34" charset="0"/>
                          <a:cs typeface="Arial" panose="020B0604020202020204" pitchFamily="34" charset="0"/>
                        </a:rPr>
                        <a:t>kann Fachtexte gut verstehen und erstellen.</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266700" indent="-177800" algn="l" defTabSz="914400" rtl="0" eaLnBrk="1" latinLnBrk="0" hangingPunct="1">
                        <a:lnSpc>
                          <a:spcPct val="100000"/>
                        </a:lnSpc>
                        <a:spcAft>
                          <a:spcPts val="0"/>
                        </a:spcAft>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verwendet die Fachsprache korrekt in mündlichen und schriftlichen Aufgaben</a:t>
                      </a:r>
                    </a:p>
                    <a:p>
                      <a:pPr marL="266700" indent="-177800" algn="l" defTabSz="914400" rtl="0" eaLnBrk="1" latinLnBrk="0" hangingPunct="1">
                        <a:lnSpc>
                          <a:spcPct val="100000"/>
                        </a:lnSpc>
                        <a:spcAft>
                          <a:spcPts val="0"/>
                        </a:spcAft>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versteht komplexe Fachtexte sowie komplexe fachliche Äußerungen und kann diese zusammenfassen</a:t>
                      </a:r>
                    </a:p>
                  </a:txBody>
                  <a:tcPr marL="9525" marR="9525" marT="9525" marB="9525">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1629646792"/>
                  </a:ext>
                </a:extLst>
              </a:tr>
              <a:tr h="108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Arial" panose="020B0604020202020204" pitchFamily="34" charset="0"/>
                          <a:cs typeface="Arial" panose="020B0604020202020204" pitchFamily="34" charset="0"/>
                        </a:rPr>
                        <a:t>Die Fachsprache wird in bekannten Kontexten korrekt verwendet. Es gibt noch Unsicherheiten bei der Anwendung in neuen Situationen.</a:t>
                      </a:r>
                    </a:p>
                    <a:p>
                      <a:endParaRPr lang="de-DE" sz="1200" dirty="0">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kann gängige Fachbegriffe korrekt verwenden</a:t>
                      </a:r>
                    </a:p>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kann einfache Fachtexte sowie fachliche Äußerungen eigenständig verstehen</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dirty="0">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3955745584"/>
                  </a:ext>
                </a:extLst>
              </a:tr>
              <a:tr h="1080000">
                <a:tc>
                  <a:txBody>
                    <a:bodyPr/>
                    <a:lstStyle/>
                    <a:p>
                      <a:r>
                        <a:rPr lang="de-DE" sz="1200" dirty="0">
                          <a:latin typeface="Arial" panose="020B0604020202020204" pitchFamily="34" charset="0"/>
                          <a:cs typeface="Arial" panose="020B0604020202020204" pitchFamily="34" charset="0"/>
                        </a:rPr>
                        <a:t>Die Fachsprache wird nur ansatzweise verstanden und verwendet. Grundbegriffe sind bekannt, werden aber unsicher angewendet.</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kennt einige Fachbegriffe, kann sie aber nicht korrekt in Sätze einbauen</a:t>
                      </a:r>
                    </a:p>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versteht einfache Fachtexte mit Unterstützung</a:t>
                      </a:r>
                    </a:p>
                    <a:p>
                      <a:pPr marL="171450" indent="-171450" algn="l" defTabSz="914400" rtl="0" eaLnBrk="1" latinLnBrk="0" hangingPunct="1">
                        <a:buFont typeface="Wingdings" panose="05000000000000000000" pitchFamily="2" charset="2"/>
                        <a:buChar char="§"/>
                      </a:pPr>
                      <a:endParaRPr lang="de-DE" sz="900" kern="1200" dirty="0">
                        <a:solidFill>
                          <a:schemeClr val="dk1"/>
                        </a:solidFill>
                        <a:effectLst/>
                        <a:latin typeface="Arial" panose="020B0604020202020204" pitchFamily="34" charset="0"/>
                        <a:ea typeface="+mn-ea"/>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dirty="0">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2511527449"/>
                  </a:ext>
                </a:extLst>
              </a:tr>
            </a:tbl>
          </a:graphicData>
        </a:graphic>
      </p:graphicFrame>
      <p:sp>
        <p:nvSpPr>
          <p:cNvPr id="6" name="Textfeld 5">
            <a:extLst>
              <a:ext uri="{FF2B5EF4-FFF2-40B4-BE49-F238E27FC236}">
                <a16:creationId xmlns:a16="http://schemas.microsoft.com/office/drawing/2014/main" id="{83894A82-16FE-B250-E3F4-B42B9ED11E8A}"/>
              </a:ext>
            </a:extLst>
          </p:cNvPr>
          <p:cNvSpPr txBox="1"/>
          <p:nvPr/>
        </p:nvSpPr>
        <p:spPr>
          <a:xfrm>
            <a:off x="0" y="-3432"/>
            <a:ext cx="12192000" cy="338554"/>
          </a:xfrm>
          <a:prstGeom prst="rect">
            <a:avLst/>
          </a:prstGeom>
          <a:solidFill>
            <a:srgbClr val="1A7A51"/>
          </a:solidFill>
        </p:spPr>
        <p:txBody>
          <a:bodyPr wrap="square" rtlCol="0">
            <a:spAutoFit/>
          </a:bodyPr>
          <a:lstStyle/>
          <a:p>
            <a:r>
              <a:rPr lang="de-DE" sz="1600" dirty="0">
                <a:solidFill>
                  <a:schemeClr val="bg1"/>
                </a:solidFill>
              </a:rPr>
              <a:t>Kompetenzraster</a:t>
            </a:r>
          </a:p>
        </p:txBody>
      </p:sp>
      <p:pic>
        <p:nvPicPr>
          <p:cNvPr id="7" name="Grafik 6">
            <a:extLst>
              <a:ext uri="{FF2B5EF4-FFF2-40B4-BE49-F238E27FC236}">
                <a16:creationId xmlns:a16="http://schemas.microsoft.com/office/drawing/2014/main" id="{C5724B1C-8B26-4D09-5510-281E29D13D0A}"/>
              </a:ext>
            </a:extLst>
          </p:cNvPr>
          <p:cNvPicPr>
            <a:picLocks noChangeAspect="1"/>
          </p:cNvPicPr>
          <p:nvPr/>
        </p:nvPicPr>
        <p:blipFill>
          <a:blip r:embed="rId2"/>
          <a:stretch>
            <a:fillRect/>
          </a:stretch>
        </p:blipFill>
        <p:spPr>
          <a:xfrm>
            <a:off x="56680" y="365473"/>
            <a:ext cx="454085" cy="454085"/>
          </a:xfrm>
          <a:prstGeom prst="rect">
            <a:avLst/>
          </a:prstGeom>
        </p:spPr>
      </p:pic>
      <p:sp>
        <p:nvSpPr>
          <p:cNvPr id="9" name="Textfeld 8">
            <a:extLst>
              <a:ext uri="{FF2B5EF4-FFF2-40B4-BE49-F238E27FC236}">
                <a16:creationId xmlns:a16="http://schemas.microsoft.com/office/drawing/2014/main" id="{F57B3C3A-97A4-D47F-EE17-BE911B6E11F7}"/>
              </a:ext>
            </a:extLst>
          </p:cNvPr>
          <p:cNvSpPr txBox="1"/>
          <p:nvPr/>
        </p:nvSpPr>
        <p:spPr>
          <a:xfrm>
            <a:off x="2500292" y="436221"/>
            <a:ext cx="9354540" cy="711413"/>
          </a:xfrm>
          <a:prstGeom prst="rect">
            <a:avLst/>
          </a:prstGeom>
          <a:noFill/>
        </p:spPr>
        <p:txBody>
          <a:bodyPr wrap="square">
            <a:spAutoFit/>
          </a:bodyPr>
          <a:lstStyle/>
          <a:p>
            <a:pPr>
              <a:lnSpc>
                <a:spcPct val="115000"/>
              </a:lnSpc>
              <a:spcAft>
                <a:spcPts val="1000"/>
              </a:spcAft>
            </a:pPr>
            <a:r>
              <a:rPr lang="de-DE" sz="1200" dirty="0">
                <a:effectLst/>
                <a:latin typeface="Arial" panose="020B0604020202020204" pitchFamily="34" charset="0"/>
                <a:ea typeface="Times New Roman" panose="02020603050405020304" pitchFamily="18" charset="0"/>
                <a:cs typeface="Arial" panose="020B0604020202020204" pitchFamily="34" charset="0"/>
              </a:rPr>
              <a:t>Das exemplarische Kompetenzraster zur Verwendung von Fachsprache kann dazu dienen, den Lernfortschritt in der Beherrschung der Fachsprache systematisch zu erfassen und zu bewerten. Dieses Raster ist als allgemeiner Leitfaden gedacht und kann je nach Ausbildungsberuf und spezifischen Anforderungen angepasst werden.</a:t>
            </a:r>
            <a:endParaRPr lang="de-DE"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10" name="Pfeil: nach oben 9">
            <a:extLst>
              <a:ext uri="{FF2B5EF4-FFF2-40B4-BE49-F238E27FC236}">
                <a16:creationId xmlns:a16="http://schemas.microsoft.com/office/drawing/2014/main" id="{8B6C6FF7-376E-A9BF-7271-C9F9BCFF1326}"/>
              </a:ext>
            </a:extLst>
          </p:cNvPr>
          <p:cNvSpPr/>
          <p:nvPr/>
        </p:nvSpPr>
        <p:spPr>
          <a:xfrm>
            <a:off x="420786" y="1553670"/>
            <a:ext cx="599380" cy="4524339"/>
          </a:xfrm>
          <a:prstGeom prst="upArrow">
            <a:avLst/>
          </a:prstGeom>
          <a:gradFill flip="none" rotWithShape="1">
            <a:gsLst>
              <a:gs pos="0">
                <a:srgbClr val="1A7A51">
                  <a:shade val="30000"/>
                  <a:satMod val="115000"/>
                </a:srgbClr>
              </a:gs>
              <a:gs pos="50000">
                <a:srgbClr val="1A7A51">
                  <a:shade val="67500"/>
                  <a:satMod val="115000"/>
                </a:srgbClr>
              </a:gs>
              <a:gs pos="100000">
                <a:srgbClr val="1A7A51">
                  <a:shade val="100000"/>
                  <a:satMod val="115000"/>
                </a:srgbClr>
              </a:gs>
            </a:gsLst>
            <a:lin ang="5400000" scaled="1"/>
            <a:tileRect/>
          </a:gradFill>
          <a:ln w="19050">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r"/>
            <a:r>
              <a:rPr lang="de-DE" sz="1400" dirty="0"/>
              <a:t>Experte</a:t>
            </a:r>
          </a:p>
        </p:txBody>
      </p:sp>
      <p:sp>
        <p:nvSpPr>
          <p:cNvPr id="11" name="Textfeld 10">
            <a:extLst>
              <a:ext uri="{FF2B5EF4-FFF2-40B4-BE49-F238E27FC236}">
                <a16:creationId xmlns:a16="http://schemas.microsoft.com/office/drawing/2014/main" id="{445741B5-5FAC-4559-249E-DEBA621DE45A}"/>
              </a:ext>
            </a:extLst>
          </p:cNvPr>
          <p:cNvSpPr txBox="1"/>
          <p:nvPr/>
        </p:nvSpPr>
        <p:spPr>
          <a:xfrm>
            <a:off x="2500292" y="6243003"/>
            <a:ext cx="9354540" cy="499047"/>
          </a:xfrm>
          <a:prstGeom prst="rect">
            <a:avLst/>
          </a:prstGeom>
          <a:noFill/>
        </p:spPr>
        <p:txBody>
          <a:bodyPr wrap="square">
            <a:spAutoFit/>
          </a:bodyPr>
          <a:lstStyle>
            <a:defPPr>
              <a:defRPr lang="de-DE"/>
            </a:defPPr>
            <a:lvl1pPr>
              <a:lnSpc>
                <a:spcPct val="115000"/>
              </a:lnSpc>
              <a:spcAft>
                <a:spcPts val="1000"/>
              </a:spcAft>
              <a:defRPr sz="1200">
                <a:effectLst/>
                <a:latin typeface="Arial" panose="020B0604020202020204" pitchFamily="34" charset="0"/>
                <a:ea typeface="Times New Roman" panose="02020603050405020304" pitchFamily="18" charset="0"/>
                <a:cs typeface="Arial" panose="020B0604020202020204" pitchFamily="34" charset="0"/>
              </a:defRPr>
            </a:lvl1pPr>
          </a:lstStyle>
          <a:p>
            <a:r>
              <a:rPr lang="de-DE" dirty="0"/>
              <a:t>Beispiele für Anwendungsbereiche des Kompetenzrasters: Selbst- und Fremdeinschätzung, Lehrerfeedback, Instrument zur Festlegung individueller Lernziele, Festlegung des Schwerpunkts Fachsprache im Rahmen der berufssprachlichen Förderstunden etc.</a:t>
            </a:r>
          </a:p>
        </p:txBody>
      </p:sp>
      <p:sp>
        <p:nvSpPr>
          <p:cNvPr id="5" name="Textfeld 4">
            <a:extLst>
              <a:ext uri="{FF2B5EF4-FFF2-40B4-BE49-F238E27FC236}">
                <a16:creationId xmlns:a16="http://schemas.microsoft.com/office/drawing/2014/main" id="{7E121DE5-F60B-EC34-AC7E-669230019407}"/>
              </a:ext>
            </a:extLst>
          </p:cNvPr>
          <p:cNvSpPr txBox="1"/>
          <p:nvPr/>
        </p:nvSpPr>
        <p:spPr>
          <a:xfrm rot="21037018">
            <a:off x="539337" y="352166"/>
            <a:ext cx="1533582" cy="369332"/>
          </a:xfrm>
          <a:custGeom>
            <a:avLst/>
            <a:gdLst>
              <a:gd name="connsiteX0" fmla="*/ 0 w 1533582"/>
              <a:gd name="connsiteY0" fmla="*/ 0 h 369332"/>
              <a:gd name="connsiteX1" fmla="*/ 1533582 w 1533582"/>
              <a:gd name="connsiteY1" fmla="*/ 0 h 369332"/>
              <a:gd name="connsiteX2" fmla="*/ 1533582 w 1533582"/>
              <a:gd name="connsiteY2" fmla="*/ 369332 h 369332"/>
              <a:gd name="connsiteX3" fmla="*/ 0 w 1533582"/>
              <a:gd name="connsiteY3" fmla="*/ 369332 h 369332"/>
              <a:gd name="connsiteX4" fmla="*/ 0 w 1533582"/>
              <a:gd name="connsiteY4" fmla="*/ 0 h 36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582" h="369332" fill="none" extrusionOk="0">
                <a:moveTo>
                  <a:pt x="0" y="0"/>
                </a:moveTo>
                <a:cubicBezTo>
                  <a:pt x="473945" y="-12053"/>
                  <a:pt x="1322614" y="-28392"/>
                  <a:pt x="1533582" y="0"/>
                </a:cubicBezTo>
                <a:cubicBezTo>
                  <a:pt x="1536670" y="50394"/>
                  <a:pt x="1541153" y="190070"/>
                  <a:pt x="1533582" y="369332"/>
                </a:cubicBezTo>
                <a:cubicBezTo>
                  <a:pt x="951368" y="414197"/>
                  <a:pt x="186766" y="471622"/>
                  <a:pt x="0" y="369332"/>
                </a:cubicBezTo>
                <a:cubicBezTo>
                  <a:pt x="32971" y="200808"/>
                  <a:pt x="-15083" y="162891"/>
                  <a:pt x="0" y="0"/>
                </a:cubicBezTo>
                <a:close/>
              </a:path>
              <a:path w="1533582" h="369332" stroke="0" extrusionOk="0">
                <a:moveTo>
                  <a:pt x="0" y="0"/>
                </a:moveTo>
                <a:cubicBezTo>
                  <a:pt x="171981" y="-23910"/>
                  <a:pt x="973287" y="48822"/>
                  <a:pt x="1533582" y="0"/>
                </a:cubicBezTo>
                <a:cubicBezTo>
                  <a:pt x="1524359" y="84307"/>
                  <a:pt x="1541930" y="312649"/>
                  <a:pt x="1533582" y="369332"/>
                </a:cubicBezTo>
                <a:cubicBezTo>
                  <a:pt x="992691" y="287036"/>
                  <a:pt x="399422" y="417088"/>
                  <a:pt x="0" y="369332"/>
                </a:cubicBezTo>
                <a:cubicBezTo>
                  <a:pt x="10731" y="248138"/>
                  <a:pt x="-12155" y="54238"/>
                  <a:pt x="0" y="0"/>
                </a:cubicBezTo>
                <a:close/>
              </a:path>
            </a:pathLst>
          </a:custGeom>
          <a:gradFill flip="none" rotWithShape="1">
            <a:gsLst>
              <a:gs pos="0">
                <a:srgbClr val="009999">
                  <a:shade val="30000"/>
                  <a:satMod val="115000"/>
                  <a:alpha val="30000"/>
                </a:srgbClr>
              </a:gs>
              <a:gs pos="100000">
                <a:srgbClr val="009999">
                  <a:shade val="67500"/>
                  <a:satMod val="115000"/>
                  <a:alpha val="90000"/>
                </a:srgbClr>
              </a:gs>
              <a:gs pos="100000">
                <a:srgbClr val="009999">
                  <a:shade val="100000"/>
                  <a:satMod val="115000"/>
                </a:srgbClr>
              </a:gs>
            </a:gsLst>
            <a:path path="circle">
              <a:fillToRect l="50000" t="50000" r="50000" b="50000"/>
            </a:path>
            <a:tileRect/>
          </a:gradFill>
          <a:ln w="12700">
            <a:solidFill>
              <a:srgbClr val="009999"/>
            </a:soli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wrap="square" rtlCol="0">
            <a:spAutoFit/>
          </a:bodyPr>
          <a:lstStyle>
            <a:defPPr>
              <a:defRPr lang="de-DE"/>
            </a:defPPr>
            <a:lvl1pPr>
              <a:defRPr sz="11000">
                <a:solidFill>
                  <a:srgbClr val="1A7A51"/>
                </a:solidFill>
              </a:defRPr>
            </a:lvl1pPr>
          </a:lstStyle>
          <a:p>
            <a:pPr algn="ctr"/>
            <a:r>
              <a:rPr lang="de-DE" sz="1800" dirty="0">
                <a:solidFill>
                  <a:schemeClr val="bg1"/>
                </a:solidFill>
              </a:rPr>
              <a:t>Fachsprache</a:t>
            </a:r>
          </a:p>
        </p:txBody>
      </p:sp>
      <p:pic>
        <p:nvPicPr>
          <p:cNvPr id="2" name="Grafik 1">
            <a:extLst>
              <a:ext uri="{FF2B5EF4-FFF2-40B4-BE49-F238E27FC236}">
                <a16:creationId xmlns:a16="http://schemas.microsoft.com/office/drawing/2014/main" id="{BBE5734A-129A-E37D-584A-F0C841E01176}"/>
              </a:ext>
            </a:extLst>
          </p:cNvPr>
          <p:cNvPicPr>
            <a:picLocks noChangeAspect="1"/>
          </p:cNvPicPr>
          <p:nvPr/>
        </p:nvPicPr>
        <p:blipFill>
          <a:blip r:embed="rId3"/>
          <a:stretch>
            <a:fillRect/>
          </a:stretch>
        </p:blipFill>
        <p:spPr>
          <a:xfrm>
            <a:off x="59135" y="6344360"/>
            <a:ext cx="1164810" cy="463012"/>
          </a:xfrm>
          <a:prstGeom prst="rect">
            <a:avLst/>
          </a:prstGeom>
        </p:spPr>
      </p:pic>
    </p:spTree>
    <p:extLst>
      <p:ext uri="{BB962C8B-B14F-4D97-AF65-F5344CB8AC3E}">
        <p14:creationId xmlns:p14="http://schemas.microsoft.com/office/powerpoint/2010/main" val="35768264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262</Words>
  <Application>Microsoft Office PowerPoint</Application>
  <PresentationFormat>Breitbild</PresentationFormat>
  <Paragraphs>25</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Aptos</vt:lpstr>
      <vt:lpstr>Aptos Display</vt:lpstr>
      <vt:lpstr>Arial</vt:lpstr>
      <vt:lpstr>Wingdings</vt:lpstr>
      <vt:lpstr>Office</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Martina Hoffmann</dc:creator>
  <cp:lastModifiedBy>Martina Hoffmann</cp:lastModifiedBy>
  <cp:revision>1</cp:revision>
  <cp:lastPrinted>2024-08-22T15:34:49Z</cp:lastPrinted>
  <dcterms:created xsi:type="dcterms:W3CDTF">2024-08-22T15:00:47Z</dcterms:created>
  <dcterms:modified xsi:type="dcterms:W3CDTF">2024-09-08T10:30:40Z</dcterms:modified>
</cp:coreProperties>
</file>