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A51"/>
    <a:srgbClr val="009999"/>
    <a:srgbClr val="5C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507C6-1B56-4559-91C7-3B563809077E}" v="12" dt="2024-09-08T10:31:08.78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7" d="100"/>
          <a:sy n="97" d="100"/>
        </p:scale>
        <p:origin x="1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ffmann" userId="39afc2d9bb583cfe" providerId="LiveId" clId="{DAF507C6-1B56-4559-91C7-3B563809077E}"/>
    <pc:docChg chg="custSel modSld">
      <pc:chgData name="Martina Hoffmann" userId="39afc2d9bb583cfe" providerId="LiveId" clId="{DAF507C6-1B56-4559-91C7-3B563809077E}" dt="2024-09-08T10:31:19.302" v="410" actId="1036"/>
      <pc:docMkLst>
        <pc:docMk/>
      </pc:docMkLst>
      <pc:sldChg chg="addSp modSp mod">
        <pc:chgData name="Martina Hoffmann" userId="39afc2d9bb583cfe" providerId="LiveId" clId="{DAF507C6-1B56-4559-91C7-3B563809077E}" dt="2024-09-08T09:25:26.297" v="339" actId="20577"/>
        <pc:sldMkLst>
          <pc:docMk/>
          <pc:sldMk cId="1987721413" sldId="256"/>
        </pc:sldMkLst>
        <pc:spChg chg="add mod">
          <ac:chgData name="Martina Hoffmann" userId="39afc2d9bb583cfe" providerId="LiveId" clId="{DAF507C6-1B56-4559-91C7-3B563809077E}" dt="2024-09-08T09:25:00.386" v="323" actId="1036"/>
          <ac:spMkLst>
            <pc:docMk/>
            <pc:sldMk cId="1987721413" sldId="256"/>
            <ac:spMk id="2" creationId="{DDA4D1E3-F07B-0783-C752-504084486E87}"/>
          </ac:spMkLst>
        </pc:spChg>
        <pc:spChg chg="mod">
          <ac:chgData name="Martina Hoffmann" userId="39afc2d9bb583cfe" providerId="LiveId" clId="{DAF507C6-1B56-4559-91C7-3B563809077E}" dt="2024-09-08T09:25:26.297" v="339" actId="20577"/>
          <ac:spMkLst>
            <pc:docMk/>
            <pc:sldMk cId="1987721413" sldId="256"/>
            <ac:spMk id="11" creationId="{063F8887-DF04-525B-E560-D66D9EF00CB3}"/>
          </ac:spMkLst>
        </pc:spChg>
      </pc:sldChg>
      <pc:sldChg chg="addSp modSp mod">
        <pc:chgData name="Martina Hoffmann" userId="39afc2d9bb583cfe" providerId="LiveId" clId="{DAF507C6-1B56-4559-91C7-3B563809077E}" dt="2024-09-08T10:31:19.302" v="410" actId="1036"/>
        <pc:sldMkLst>
          <pc:docMk/>
          <pc:sldMk cId="3576826433" sldId="257"/>
        </pc:sldMkLst>
        <pc:spChg chg="mod ord">
          <ac:chgData name="Martina Hoffmann" userId="39afc2d9bb583cfe" providerId="LiveId" clId="{DAF507C6-1B56-4559-91C7-3B563809077E}" dt="2024-09-08T09:26:15.040" v="394" actId="20577"/>
          <ac:spMkLst>
            <pc:docMk/>
            <pc:sldMk cId="3576826433" sldId="257"/>
            <ac:spMk id="5" creationId="{7E121DE5-F60B-EC34-AC7E-669230019407}"/>
          </ac:spMkLst>
        </pc:spChg>
        <pc:spChg chg="mod">
          <ac:chgData name="Martina Hoffmann" userId="39afc2d9bb583cfe" providerId="LiveId" clId="{DAF507C6-1B56-4559-91C7-3B563809077E}" dt="2024-08-22T15:41:11.652" v="4" actId="6549"/>
          <ac:spMkLst>
            <pc:docMk/>
            <pc:sldMk cId="3576826433" sldId="257"/>
            <ac:spMk id="9" creationId="{F57B3C3A-97A4-D47F-EE17-BE911B6E11F7}"/>
          </ac:spMkLst>
        </pc:spChg>
        <pc:spChg chg="mod">
          <ac:chgData name="Martina Hoffmann" userId="39afc2d9bb583cfe" providerId="LiveId" clId="{DAF507C6-1B56-4559-91C7-3B563809077E}" dt="2024-09-08T09:26:32.583" v="401" actId="20577"/>
          <ac:spMkLst>
            <pc:docMk/>
            <pc:sldMk cId="3576826433" sldId="257"/>
            <ac:spMk id="11" creationId="{445741B5-5FAC-4559-249E-DEBA621DE45A}"/>
          </ac:spMkLst>
        </pc:spChg>
        <pc:graphicFrameChg chg="mod modGraphic">
          <ac:chgData name="Martina Hoffmann" userId="39afc2d9bb583cfe" providerId="LiveId" clId="{DAF507C6-1B56-4559-91C7-3B563809077E}" dt="2024-09-08T09:25:50.380" v="377" actId="255"/>
          <ac:graphicFrameMkLst>
            <pc:docMk/>
            <pc:sldMk cId="3576826433" sldId="257"/>
            <ac:graphicFrameMk id="4" creationId="{99881DA9-48C6-F69C-2B34-3F64BFCFB44A}"/>
          </ac:graphicFrameMkLst>
        </pc:graphicFrameChg>
        <pc:picChg chg="add mod">
          <ac:chgData name="Martina Hoffmann" userId="39afc2d9bb583cfe" providerId="LiveId" clId="{DAF507C6-1B56-4559-91C7-3B563809077E}" dt="2024-09-08T10:31:19.302" v="410" actId="1036"/>
          <ac:picMkLst>
            <pc:docMk/>
            <pc:sldMk cId="3576826433" sldId="257"/>
            <ac:picMk id="2" creationId="{BBE5734A-129A-E37D-584A-F0C841E0117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E502-9A92-A323-6110-F6CE74F376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3F0386-82A5-33E8-AEAC-FF05FA88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792C445-BA7A-866A-1D83-0764EF6CA47A}"/>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2FE54E19-2549-8407-3E6D-47B3C00C02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34BCFF-5E20-409D-171B-3CEE26D3A6BD}"/>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1072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4232-0CBF-35B2-4291-8E0A36F879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164787-A895-A357-04B2-BB98F2661A2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423C93-BBDB-AE13-A4FF-1D095E86D621}"/>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CB6F417C-E076-39BB-3770-6AA9754BD2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717378-CE13-A250-3B52-E34E6A4E662C}"/>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9923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C8AD08-062D-1E0C-24EC-91787DA9EC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55E6AF-B76E-B6D7-BF7B-B2F2EE9B96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49E86B-B08F-53E3-079E-7C108514F8E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3808C87D-B59F-91A8-D943-13500992B0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A2F70-AEC9-B9E9-568C-0CD6B7DB9C1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4020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3FB94-EBB0-3B17-5A0E-AF6659380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EDC7F-66B3-1485-6C16-C58499D61A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CC8588-2DB9-E945-23E4-F64048FD1355}"/>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443144F4-CF44-EBE0-28BD-A2E2840FF8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4DFB1E-C606-65C9-53F0-50515060A38F}"/>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6664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37B8B-DC18-676A-A657-9AD722EE3C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E9570A-0D37-A846-F48B-6CC1580AE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EA1D15-DA2A-EC04-1A58-7372A45F2A2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EACE3098-4BAC-A805-02C5-F9C1E6843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D2237F-A04C-57E7-5450-43B4B3D10560}"/>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0840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D4D8-8B22-93E5-F47D-2B48A589A9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3F086-655E-32E9-67F4-E4012171B2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ED0B5B-393F-D228-876C-7266FB1A7B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162228-7E51-EC12-3CAA-B7E44CD08D9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D32D06B8-0281-B049-1C5C-5ACFCB0DAC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9441A-287A-514F-FFF2-849B691FB85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88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0E1-FF12-C643-D8CB-F94EA487C8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21E3D9-2D6C-E967-B3E5-47583EBDC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216B75-A5CA-9E1D-AB98-B110EA48A1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87B187-6B1B-9C24-99AE-1E8AD2E67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B22925-9015-9C37-1CBC-C23D54196D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F8357F6-DB5E-3A8E-4566-3D4E8138A22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8" name="Fußzeilenplatzhalter 7">
            <a:extLst>
              <a:ext uri="{FF2B5EF4-FFF2-40B4-BE49-F238E27FC236}">
                <a16:creationId xmlns:a16="http://schemas.microsoft.com/office/drawing/2014/main" id="{FD61B112-7C57-FA26-96ED-EE8405FB0E6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802B67E-2407-49FF-46ED-7DDE5DF32E6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0243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7F9D8-D2B1-7B5C-F759-4EF620906D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7A1B9E-0A98-7581-0884-D639E0450C1B}"/>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4" name="Fußzeilenplatzhalter 3">
            <a:extLst>
              <a:ext uri="{FF2B5EF4-FFF2-40B4-BE49-F238E27FC236}">
                <a16:creationId xmlns:a16="http://schemas.microsoft.com/office/drawing/2014/main" id="{A38462FE-D124-E3AC-234F-EF9DD1E14C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B61E16-CE4B-AC9D-8050-5DAF1227A61B}"/>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5482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D4B4C-EDE1-E1B2-DEE6-C0C192EF3BA3}"/>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3" name="Fußzeilenplatzhalter 2">
            <a:extLst>
              <a:ext uri="{FF2B5EF4-FFF2-40B4-BE49-F238E27FC236}">
                <a16:creationId xmlns:a16="http://schemas.microsoft.com/office/drawing/2014/main" id="{4619FFC3-9CBB-50AB-FA64-3616993D40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389604-7E17-1BF6-F603-B5F97D311323}"/>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2165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2CD80-EA22-D344-29BE-23CEB8AD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97ED1C-B93B-EC39-7179-52095445F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E23E7-9DE6-B08D-FA7B-6180A18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1F3EA1-D93F-1EED-8BB3-265DEE4B74FE}"/>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29FDF75B-B926-76C9-34F1-69852A40EF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281C2D-9B02-5F91-7DC3-18C6EED0ACA4}"/>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454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F755C-094A-9648-DAD3-44C9D91080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640D4B-F05D-6F6E-1E25-86CE1560A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F95C18-D5BF-8BB4-B967-F56D742B3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568B1B-0F9A-CCE2-D5E7-6C2B1C91ACC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7E1ECA1B-66A1-AD46-0D41-B58B1ED0C5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7D1448-1892-714F-4514-121A7A80EAA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5215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92B6E1-E073-4ABE-F26F-DB66BFF77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BF99D7-F367-89A3-7D70-1AAC79A2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4682C-881E-1569-9E6B-C19D3025E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6320951A-FE1B-01DC-5401-FEC3E2ED8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9585D1A-B0EE-9A29-DC4D-0F6ACC9AC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9FBB3-8FD3-4BB8-9EC0-7D2A8DE04199}" type="slidenum">
              <a:rPr lang="de-DE" smtClean="0"/>
              <a:t>‹Nr.›</a:t>
            </a:fld>
            <a:endParaRPr lang="de-DE"/>
          </a:p>
        </p:txBody>
      </p:sp>
    </p:spTree>
    <p:extLst>
      <p:ext uri="{BB962C8B-B14F-4D97-AF65-F5344CB8AC3E}">
        <p14:creationId xmlns:p14="http://schemas.microsoft.com/office/powerpoint/2010/main" val="215830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pielplatz, Schuhwerk, Person, Pool enthält.&#10;&#10;Automatisch generierte Beschreibung">
            <a:extLst>
              <a:ext uri="{FF2B5EF4-FFF2-40B4-BE49-F238E27FC236}">
                <a16:creationId xmlns:a16="http://schemas.microsoft.com/office/drawing/2014/main" id="{DB83C8E9-8F79-4288-FBA6-D7B0E691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1544722"/>
            <a:ext cx="9698183" cy="5313278"/>
          </a:xfrm>
          <a:prstGeom prst="rect">
            <a:avLst/>
          </a:prstGeom>
        </p:spPr>
      </p:pic>
      <p:pic>
        <p:nvPicPr>
          <p:cNvPr id="8" name="Grafik 7">
            <a:extLst>
              <a:ext uri="{FF2B5EF4-FFF2-40B4-BE49-F238E27FC236}">
                <a16:creationId xmlns:a16="http://schemas.microsoft.com/office/drawing/2014/main" id="{218E5710-0222-10FD-BDC7-865D2849ACB4}"/>
              </a:ext>
            </a:extLst>
          </p:cNvPr>
          <p:cNvPicPr>
            <a:picLocks noChangeAspect="1"/>
          </p:cNvPicPr>
          <p:nvPr/>
        </p:nvPicPr>
        <p:blipFill>
          <a:blip r:embed="rId3"/>
          <a:stretch>
            <a:fillRect/>
          </a:stretch>
        </p:blipFill>
        <p:spPr>
          <a:xfrm>
            <a:off x="10631978" y="61304"/>
            <a:ext cx="1493518" cy="1493518"/>
          </a:xfrm>
          <a:prstGeom prst="rect">
            <a:avLst/>
          </a:prstGeom>
        </p:spPr>
      </p:pic>
      <p:sp>
        <p:nvSpPr>
          <p:cNvPr id="9" name="Textfeld 8">
            <a:extLst>
              <a:ext uri="{FF2B5EF4-FFF2-40B4-BE49-F238E27FC236}">
                <a16:creationId xmlns:a16="http://schemas.microsoft.com/office/drawing/2014/main" id="{03DE6C29-6072-C3D3-F035-885244DF6B3D}"/>
              </a:ext>
            </a:extLst>
          </p:cNvPr>
          <p:cNvSpPr txBox="1"/>
          <p:nvPr/>
        </p:nvSpPr>
        <p:spPr>
          <a:xfrm>
            <a:off x="0" y="-132904"/>
            <a:ext cx="10723418" cy="1785104"/>
          </a:xfrm>
          <a:prstGeom prst="rect">
            <a:avLst/>
          </a:prstGeom>
          <a:noFill/>
        </p:spPr>
        <p:txBody>
          <a:bodyPr wrap="square" rtlCol="0">
            <a:spAutoFit/>
          </a:bodyPr>
          <a:lstStyle/>
          <a:p>
            <a:r>
              <a:rPr lang="de-DE" sz="11000" dirty="0">
                <a:solidFill>
                  <a:srgbClr val="1A7A51"/>
                </a:solidFill>
              </a:rPr>
              <a:t>Kompetenzraster</a:t>
            </a:r>
          </a:p>
        </p:txBody>
      </p:sp>
      <p:pic>
        <p:nvPicPr>
          <p:cNvPr id="10" name="Grafik 9">
            <a:extLst>
              <a:ext uri="{FF2B5EF4-FFF2-40B4-BE49-F238E27FC236}">
                <a16:creationId xmlns:a16="http://schemas.microsoft.com/office/drawing/2014/main" id="{09390A37-C575-A0F8-2535-85B18A59C8D6}"/>
              </a:ext>
            </a:extLst>
          </p:cNvPr>
          <p:cNvPicPr>
            <a:picLocks noChangeAspect="1"/>
          </p:cNvPicPr>
          <p:nvPr/>
        </p:nvPicPr>
        <p:blipFill>
          <a:blip r:embed="rId4"/>
          <a:stretch>
            <a:fillRect/>
          </a:stretch>
        </p:blipFill>
        <p:spPr>
          <a:xfrm>
            <a:off x="71932" y="5853629"/>
            <a:ext cx="2363697" cy="939569"/>
          </a:xfrm>
          <a:prstGeom prst="rect">
            <a:avLst/>
          </a:prstGeom>
        </p:spPr>
      </p:pic>
      <p:sp>
        <p:nvSpPr>
          <p:cNvPr id="11" name="Textfeld 10">
            <a:extLst>
              <a:ext uri="{FF2B5EF4-FFF2-40B4-BE49-F238E27FC236}">
                <a16:creationId xmlns:a16="http://schemas.microsoft.com/office/drawing/2014/main" id="{063F8887-DF04-525B-E560-D66D9EF00CB3}"/>
              </a:ext>
            </a:extLst>
          </p:cNvPr>
          <p:cNvSpPr txBox="1"/>
          <p:nvPr/>
        </p:nvSpPr>
        <p:spPr>
          <a:xfrm>
            <a:off x="0" y="3848278"/>
            <a:ext cx="11114567" cy="1631216"/>
          </a:xfrm>
          <a:custGeom>
            <a:avLst/>
            <a:gdLst>
              <a:gd name="connsiteX0" fmla="*/ 0 w 11114567"/>
              <a:gd name="connsiteY0" fmla="*/ 0 h 1631216"/>
              <a:gd name="connsiteX1" fmla="*/ 11114567 w 11114567"/>
              <a:gd name="connsiteY1" fmla="*/ 0 h 1631216"/>
              <a:gd name="connsiteX2" fmla="*/ 11114567 w 11114567"/>
              <a:gd name="connsiteY2" fmla="*/ 1631216 h 1631216"/>
              <a:gd name="connsiteX3" fmla="*/ 0 w 11114567"/>
              <a:gd name="connsiteY3" fmla="*/ 1631216 h 1631216"/>
              <a:gd name="connsiteX4" fmla="*/ 0 w 11114567"/>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567" h="1631216" fill="none" extrusionOk="0">
                <a:moveTo>
                  <a:pt x="0" y="0"/>
                </a:moveTo>
                <a:cubicBezTo>
                  <a:pt x="1809518" y="-33775"/>
                  <a:pt x="6772280" y="138873"/>
                  <a:pt x="11114567" y="0"/>
                </a:cubicBezTo>
                <a:cubicBezTo>
                  <a:pt x="11031089" y="608769"/>
                  <a:pt x="11024965" y="991008"/>
                  <a:pt x="11114567" y="1631216"/>
                </a:cubicBezTo>
                <a:cubicBezTo>
                  <a:pt x="8083160" y="1493886"/>
                  <a:pt x="1555834" y="1493360"/>
                  <a:pt x="0" y="1631216"/>
                </a:cubicBezTo>
                <a:cubicBezTo>
                  <a:pt x="-124463" y="1300330"/>
                  <a:pt x="66042" y="164953"/>
                  <a:pt x="0" y="0"/>
                </a:cubicBezTo>
                <a:close/>
              </a:path>
              <a:path w="11114567" h="1631216" stroke="0" extrusionOk="0">
                <a:moveTo>
                  <a:pt x="0" y="0"/>
                </a:moveTo>
                <a:cubicBezTo>
                  <a:pt x="3201927" y="-101487"/>
                  <a:pt x="5770977" y="-162162"/>
                  <a:pt x="11114567" y="0"/>
                </a:cubicBezTo>
                <a:cubicBezTo>
                  <a:pt x="11140571" y="653161"/>
                  <a:pt x="11164447" y="820846"/>
                  <a:pt x="11114567" y="1631216"/>
                </a:cubicBezTo>
                <a:cubicBezTo>
                  <a:pt x="7305101" y="1681281"/>
                  <a:pt x="4623441" y="1472767"/>
                  <a:pt x="0" y="1631216"/>
                </a:cubicBezTo>
                <a:cubicBezTo>
                  <a:pt x="-102443" y="854561"/>
                  <a:pt x="-63950" y="718269"/>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r>
              <a:rPr lang="de-DE" sz="10000" dirty="0">
                <a:solidFill>
                  <a:schemeClr val="bg1"/>
                </a:solidFill>
              </a:rPr>
              <a:t>Expertengespräch</a:t>
            </a:r>
          </a:p>
        </p:txBody>
      </p:sp>
      <p:sp>
        <p:nvSpPr>
          <p:cNvPr id="2" name="Textfeld 1">
            <a:extLst>
              <a:ext uri="{FF2B5EF4-FFF2-40B4-BE49-F238E27FC236}">
                <a16:creationId xmlns:a16="http://schemas.microsoft.com/office/drawing/2014/main" id="{DDA4D1E3-F07B-0783-C752-504084486E87}"/>
              </a:ext>
            </a:extLst>
          </p:cNvPr>
          <p:cNvSpPr txBox="1"/>
          <p:nvPr/>
        </p:nvSpPr>
        <p:spPr>
          <a:xfrm>
            <a:off x="9382566" y="6437933"/>
            <a:ext cx="2801510" cy="20005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700" dirty="0">
                <a:solidFill>
                  <a:schemeClr val="bg1"/>
                </a:solidFill>
              </a:rPr>
              <a:t>Bildquelle: iStock/</a:t>
            </a:r>
            <a:r>
              <a:rPr lang="de-DE" sz="700" dirty="0" err="1">
                <a:solidFill>
                  <a:schemeClr val="bg1"/>
                </a:solidFill>
              </a:rPr>
              <a:t>SPmemory</a:t>
            </a:r>
            <a:r>
              <a:rPr lang="de-DE" sz="700" dirty="0">
                <a:solidFill>
                  <a:schemeClr val="bg1"/>
                </a:solidFill>
              </a:rPr>
              <a:t> (bearbeitet)</a:t>
            </a:r>
          </a:p>
        </p:txBody>
      </p:sp>
    </p:spTree>
    <p:extLst>
      <p:ext uri="{BB962C8B-B14F-4D97-AF65-F5344CB8AC3E}">
        <p14:creationId xmlns:p14="http://schemas.microsoft.com/office/powerpoint/2010/main" val="19877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99881DA9-48C6-F69C-2B34-3F64BFCFB44A}"/>
              </a:ext>
            </a:extLst>
          </p:cNvPr>
          <p:cNvGraphicFramePr>
            <a:graphicFrameLocks noGrp="1"/>
          </p:cNvGraphicFramePr>
          <p:nvPr>
            <p:extLst>
              <p:ext uri="{D42A27DB-BD31-4B8C-83A1-F6EECF244321}">
                <p14:modId xmlns:p14="http://schemas.microsoft.com/office/powerpoint/2010/main" val="2162096257"/>
              </p:ext>
            </p:extLst>
          </p:nvPr>
        </p:nvGraphicFramePr>
        <p:xfrm>
          <a:off x="1059694" y="1272383"/>
          <a:ext cx="10795138" cy="4805627"/>
        </p:xfrm>
        <a:graphic>
          <a:graphicData uri="http://schemas.openxmlformats.org/drawingml/2006/table">
            <a:tbl>
              <a:tblPr firstRow="1" bandRow="1">
                <a:tableStyleId>{5C22544A-7EE6-4342-B048-85BDC9FD1C3A}</a:tableStyleId>
              </a:tblPr>
              <a:tblGrid>
                <a:gridCol w="4568430">
                  <a:extLst>
                    <a:ext uri="{9D8B030D-6E8A-4147-A177-3AD203B41FA5}">
                      <a16:colId xmlns:a16="http://schemas.microsoft.com/office/drawing/2014/main" val="2425954179"/>
                    </a:ext>
                  </a:extLst>
                </a:gridCol>
                <a:gridCol w="3113354">
                  <a:extLst>
                    <a:ext uri="{9D8B030D-6E8A-4147-A177-3AD203B41FA5}">
                      <a16:colId xmlns:a16="http://schemas.microsoft.com/office/drawing/2014/main" val="2409923896"/>
                    </a:ext>
                  </a:extLst>
                </a:gridCol>
                <a:gridCol w="3113354">
                  <a:extLst>
                    <a:ext uri="{9D8B030D-6E8A-4147-A177-3AD203B41FA5}">
                      <a16:colId xmlns:a16="http://schemas.microsoft.com/office/drawing/2014/main" val="2561912070"/>
                    </a:ext>
                  </a:extLst>
                </a:gridCol>
              </a:tblGrid>
              <a:tr h="485627">
                <a:tc>
                  <a:txBody>
                    <a:bodyPr/>
                    <a:lstStyle/>
                    <a:p>
                      <a:r>
                        <a:rPr lang="de-DE" sz="1400" dirty="0">
                          <a:latin typeface="Arial" panose="020B0604020202020204" pitchFamily="34" charset="0"/>
                          <a:cs typeface="Arial" panose="020B0604020202020204" pitchFamily="34" charset="0"/>
                        </a:rPr>
                        <a:t>Beschreibung</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Beispiele</a:t>
                      </a:r>
                    </a:p>
                    <a:p>
                      <a:r>
                        <a:rPr lang="de-DE" sz="900" b="0" dirty="0">
                          <a:latin typeface="Arial" panose="020B0604020202020204" pitchFamily="34" charset="0"/>
                          <a:cs typeface="Arial" panose="020B0604020202020204" pitchFamily="34" charset="0"/>
                        </a:rPr>
                        <a:t>Die Schülerin bzw. der Schüler …</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Anmerkungen</a:t>
                      </a:r>
                    </a:p>
                  </a:txBody>
                  <a:tcPr>
                    <a:solidFill>
                      <a:srgbClr val="5CA7A7"/>
                    </a:solidFill>
                  </a:tcPr>
                </a:tc>
                <a:extLst>
                  <a:ext uri="{0D108BD9-81ED-4DB2-BD59-A6C34878D82A}">
                    <a16:rowId xmlns:a16="http://schemas.microsoft.com/office/drawing/2014/main" val="1357248204"/>
                  </a:ext>
                </a:extLst>
              </a:tr>
              <a:tr h="1080000">
                <a:tc>
                  <a:txBody>
                    <a:bodyPr/>
                    <a:lstStyle/>
                    <a:p>
                      <a:r>
                        <a:rPr lang="de-DE" sz="1200" kern="1200" dirty="0">
                          <a:solidFill>
                            <a:schemeClr val="dk1"/>
                          </a:solidFill>
                          <a:effectLst/>
                          <a:latin typeface="Arial" panose="020B0604020202020204" pitchFamily="34" charset="0"/>
                          <a:ea typeface="+mn-ea"/>
                          <a:cs typeface="Arial" panose="020B0604020202020204" pitchFamily="34" charset="0"/>
                        </a:rPr>
                        <a:t>Beherrscht die Durchführung von Expertengesprächen auf höchstem Niveau. Kann komplexe (Rück-)Fragen stellen, das Gespräch leiten und tiefgehende fachliche Analysen vornehmen.</a:t>
                      </a:r>
                      <a:r>
                        <a:rPr lang="de-DE" sz="1200" dirty="0">
                          <a:latin typeface="Arial" panose="020B0604020202020204" pitchFamily="34" charset="0"/>
                          <a:cs typeface="Arial" panose="020B0604020202020204" pitchFamily="34" charset="0"/>
                        </a:rPr>
                        <a:t>	</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leitet das Fachgespräch souverän und stellt hochkomplexe, analytische (Rück-)Fragen</a:t>
                      </a:r>
                    </a:p>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nutzt Antworten, um fundierte Schlussfolgerungen zu ziehen und innovative Ideen zu entwickeln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956000655"/>
                  </a:ext>
                </a:extLst>
              </a:tr>
              <a:tr h="1080000">
                <a:tc>
                  <a:txBody>
                    <a:bodyPr/>
                    <a:lstStyle/>
                    <a:p>
                      <a:r>
                        <a:rPr lang="de-DE" sz="1200" dirty="0">
                          <a:latin typeface="Arial" panose="020B0604020202020204" pitchFamily="34" charset="0"/>
                          <a:cs typeface="Arial" panose="020B0604020202020204" pitchFamily="34" charset="0"/>
                        </a:rPr>
                        <a:t>Führt ein strukturiertes Expertengespräch durch, stellt gezielte (Rück-)Fragen und reagiert flexibel auf die Antworten des anderen Experten. Analysiert die Fachergebnisse klar und präzise.</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2667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stellt gezielte, themenrelevante (Rück-)Fragen.</a:t>
                      </a:r>
                    </a:p>
                    <a:p>
                      <a:pPr marL="2667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nutzt Antworten, um tiefere fachliche Einblicke zu gewinnen</a:t>
                      </a:r>
                    </a:p>
                    <a:p>
                      <a:pPr marL="2667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analysiert und fasst die fachlichen Ergebnisse strukturiert zusammen</a:t>
                      </a:r>
                    </a:p>
                  </a:txBody>
                  <a:tcPr marL="9525" marR="9525" marT="9525" marB="9525">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1629646792"/>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Versteht die Struktur eines Expertengesprächs und kann vorbereitete (Rück-)Fragen stellen. Beginnt, Antworten zu analysieren und weiterführende (Rück-)Fragen zu stellen.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stellt vorbereitete, relevante (Rück-)Fragen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Antworten grob fachlich analysieren und darauf aufbauend nachfragen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3955745584"/>
                  </a:ext>
                </a:extLst>
              </a:tr>
              <a:tr h="1080000">
                <a:tc>
                  <a:txBody>
                    <a:bodyPr/>
                    <a:lstStyle/>
                    <a:p>
                      <a:r>
                        <a:rPr lang="de-DE" sz="1200" dirty="0">
                          <a:latin typeface="Arial" panose="020B0604020202020204" pitchFamily="34" charset="0"/>
                          <a:cs typeface="Arial" panose="020B0604020202020204" pitchFamily="34" charset="0"/>
                        </a:rPr>
                        <a:t>Grundlegendes Verständnis von Expertengesprächen. Kann einfache (Rück-)Fragen stellen, hat jedoch Schwierigkeiten, das Gespräch zu strukturieren.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stellt oberflächliche (Rück-)Fragen ohne Tiefgang</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hält sich an vorgegebene (Rück-)Fragen, ohne flexibel auf Antworten einzugehen</a:t>
                      </a:r>
                    </a:p>
                    <a:p>
                      <a:pPr marL="171450" indent="-171450" algn="l" defTabSz="914400" rtl="0" eaLnBrk="1" latinLnBrk="0" hangingPunct="1">
                        <a:buFont typeface="Wingdings" panose="05000000000000000000" pitchFamily="2" charset="2"/>
                        <a:buChar char="§"/>
                      </a:pP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511527449"/>
                  </a:ext>
                </a:extLst>
              </a:tr>
            </a:tbl>
          </a:graphicData>
        </a:graphic>
      </p:graphicFrame>
      <p:sp>
        <p:nvSpPr>
          <p:cNvPr id="6" name="Textfeld 5">
            <a:extLst>
              <a:ext uri="{FF2B5EF4-FFF2-40B4-BE49-F238E27FC236}">
                <a16:creationId xmlns:a16="http://schemas.microsoft.com/office/drawing/2014/main" id="{83894A82-16FE-B250-E3F4-B42B9ED11E8A}"/>
              </a:ext>
            </a:extLst>
          </p:cNvPr>
          <p:cNvSpPr txBox="1"/>
          <p:nvPr/>
        </p:nvSpPr>
        <p:spPr>
          <a:xfrm>
            <a:off x="0" y="-3432"/>
            <a:ext cx="12192000" cy="338554"/>
          </a:xfrm>
          <a:prstGeom prst="rect">
            <a:avLst/>
          </a:prstGeom>
          <a:solidFill>
            <a:srgbClr val="1A7A51"/>
          </a:solidFill>
        </p:spPr>
        <p:txBody>
          <a:bodyPr wrap="square" rtlCol="0">
            <a:spAutoFit/>
          </a:bodyPr>
          <a:lstStyle/>
          <a:p>
            <a:r>
              <a:rPr lang="de-DE" sz="1600" dirty="0">
                <a:solidFill>
                  <a:schemeClr val="bg1"/>
                </a:solidFill>
              </a:rPr>
              <a:t>Kompetenzraster</a:t>
            </a:r>
          </a:p>
        </p:txBody>
      </p:sp>
      <p:pic>
        <p:nvPicPr>
          <p:cNvPr id="7" name="Grafik 6">
            <a:extLst>
              <a:ext uri="{FF2B5EF4-FFF2-40B4-BE49-F238E27FC236}">
                <a16:creationId xmlns:a16="http://schemas.microsoft.com/office/drawing/2014/main" id="{C5724B1C-8B26-4D09-5510-281E29D13D0A}"/>
              </a:ext>
            </a:extLst>
          </p:cNvPr>
          <p:cNvPicPr>
            <a:picLocks noChangeAspect="1"/>
          </p:cNvPicPr>
          <p:nvPr/>
        </p:nvPicPr>
        <p:blipFill>
          <a:blip r:embed="rId2"/>
          <a:stretch>
            <a:fillRect/>
          </a:stretch>
        </p:blipFill>
        <p:spPr>
          <a:xfrm>
            <a:off x="56680" y="365473"/>
            <a:ext cx="454085" cy="454085"/>
          </a:xfrm>
          <a:prstGeom prst="rect">
            <a:avLst/>
          </a:prstGeom>
        </p:spPr>
      </p:pic>
      <p:sp>
        <p:nvSpPr>
          <p:cNvPr id="9" name="Textfeld 8">
            <a:extLst>
              <a:ext uri="{FF2B5EF4-FFF2-40B4-BE49-F238E27FC236}">
                <a16:creationId xmlns:a16="http://schemas.microsoft.com/office/drawing/2014/main" id="{F57B3C3A-97A4-D47F-EE17-BE911B6E11F7}"/>
              </a:ext>
            </a:extLst>
          </p:cNvPr>
          <p:cNvSpPr txBox="1"/>
          <p:nvPr/>
        </p:nvSpPr>
        <p:spPr>
          <a:xfrm>
            <a:off x="2500292" y="436221"/>
            <a:ext cx="9354540" cy="711413"/>
          </a:xfrm>
          <a:prstGeom prst="rect">
            <a:avLst/>
          </a:prstGeom>
          <a:noFill/>
        </p:spPr>
        <p:txBody>
          <a:bodyPr wrap="square">
            <a:spAutoFit/>
          </a:bodyPr>
          <a:lstStyle/>
          <a:p>
            <a:pPr>
              <a:lnSpc>
                <a:spcPct val="115000"/>
              </a:lnSpc>
              <a:spcAft>
                <a:spcPts val="100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Das exemplarische Kompetenzraster für ein Expertengespräch kann dazu verwendet werden, die Fähigkeiten und Fertigkeiten der in Bezug auf die Vorbereitung, Durchführung und Nachbereitung von Expertengesprächen systematisch zu bewerten. Dieses Raster ist als allgemeiner Leitfaden gedacht und kann je Ausbildungsberuf und spezifischen Anforderungen angepasst werden.</a:t>
            </a:r>
            <a:endParaRPr lang="de-D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Pfeil: nach oben 9">
            <a:extLst>
              <a:ext uri="{FF2B5EF4-FFF2-40B4-BE49-F238E27FC236}">
                <a16:creationId xmlns:a16="http://schemas.microsoft.com/office/drawing/2014/main" id="{8B6C6FF7-376E-A9BF-7271-C9F9BCFF1326}"/>
              </a:ext>
            </a:extLst>
          </p:cNvPr>
          <p:cNvSpPr/>
          <p:nvPr/>
        </p:nvSpPr>
        <p:spPr>
          <a:xfrm>
            <a:off x="420786" y="1553670"/>
            <a:ext cx="599380" cy="4524339"/>
          </a:xfrm>
          <a:prstGeom prst="upArrow">
            <a:avLst/>
          </a:prstGeom>
          <a:gradFill flip="none" rotWithShape="1">
            <a:gsLst>
              <a:gs pos="0">
                <a:srgbClr val="1A7A51">
                  <a:shade val="30000"/>
                  <a:satMod val="115000"/>
                </a:srgbClr>
              </a:gs>
              <a:gs pos="50000">
                <a:srgbClr val="1A7A51">
                  <a:shade val="67500"/>
                  <a:satMod val="115000"/>
                </a:srgbClr>
              </a:gs>
              <a:gs pos="100000">
                <a:srgbClr val="1A7A51">
                  <a:shade val="100000"/>
                  <a:satMod val="115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a:r>
              <a:rPr lang="de-DE" sz="1400" dirty="0"/>
              <a:t>Experte</a:t>
            </a:r>
          </a:p>
        </p:txBody>
      </p:sp>
      <p:sp>
        <p:nvSpPr>
          <p:cNvPr id="11" name="Textfeld 10">
            <a:extLst>
              <a:ext uri="{FF2B5EF4-FFF2-40B4-BE49-F238E27FC236}">
                <a16:creationId xmlns:a16="http://schemas.microsoft.com/office/drawing/2014/main" id="{445741B5-5FAC-4559-249E-DEBA621DE45A}"/>
              </a:ext>
            </a:extLst>
          </p:cNvPr>
          <p:cNvSpPr txBox="1"/>
          <p:nvPr/>
        </p:nvSpPr>
        <p:spPr>
          <a:xfrm>
            <a:off x="2500292" y="6243003"/>
            <a:ext cx="9354540" cy="499047"/>
          </a:xfrm>
          <a:prstGeom prst="rect">
            <a:avLst/>
          </a:prstGeom>
          <a:noFill/>
        </p:spPr>
        <p:txBody>
          <a:bodyPr wrap="square">
            <a:spAutoFit/>
          </a:bodyPr>
          <a:lstStyle>
            <a:defPPr>
              <a:defRPr lang="de-DE"/>
            </a:defPPr>
            <a:lvl1pPr>
              <a:lnSpc>
                <a:spcPct val="115000"/>
              </a:lnSpc>
              <a:spcAft>
                <a:spcPts val="1000"/>
              </a:spcAft>
              <a:defRPr sz="1200">
                <a:effectLst/>
                <a:latin typeface="Arial" panose="020B0604020202020204" pitchFamily="34" charset="0"/>
                <a:ea typeface="Times New Roman" panose="02020603050405020304" pitchFamily="18" charset="0"/>
                <a:cs typeface="Arial" panose="020B0604020202020204" pitchFamily="34" charset="0"/>
              </a:defRPr>
            </a:lvl1pPr>
          </a:lstStyle>
          <a:p>
            <a:r>
              <a:rPr lang="de-DE" dirty="0"/>
              <a:t>Beispiele für Anwendungsbereiche des Kompetenzrasters: Selbst- und Fremdeinschätzung, Lehrerfeedback, Instrument zur Festlegung individueller Lernziele mit Blick auf das </a:t>
            </a:r>
            <a:r>
              <a:rPr lang="de-DE"/>
              <a:t>prüfungsrelevante Format Fachgespräch </a:t>
            </a:r>
            <a:r>
              <a:rPr lang="de-DE" dirty="0"/>
              <a:t>etc.</a:t>
            </a:r>
          </a:p>
        </p:txBody>
      </p:sp>
      <p:sp>
        <p:nvSpPr>
          <p:cNvPr id="5" name="Textfeld 4">
            <a:extLst>
              <a:ext uri="{FF2B5EF4-FFF2-40B4-BE49-F238E27FC236}">
                <a16:creationId xmlns:a16="http://schemas.microsoft.com/office/drawing/2014/main" id="{7E121DE5-F60B-EC34-AC7E-669230019407}"/>
              </a:ext>
            </a:extLst>
          </p:cNvPr>
          <p:cNvSpPr txBox="1"/>
          <p:nvPr/>
        </p:nvSpPr>
        <p:spPr>
          <a:xfrm rot="21037018">
            <a:off x="566001" y="310062"/>
            <a:ext cx="1480842" cy="646331"/>
          </a:xfrm>
          <a:custGeom>
            <a:avLst/>
            <a:gdLst>
              <a:gd name="connsiteX0" fmla="*/ 0 w 1480842"/>
              <a:gd name="connsiteY0" fmla="*/ 0 h 646331"/>
              <a:gd name="connsiteX1" fmla="*/ 1480842 w 1480842"/>
              <a:gd name="connsiteY1" fmla="*/ 0 h 646331"/>
              <a:gd name="connsiteX2" fmla="*/ 1480842 w 1480842"/>
              <a:gd name="connsiteY2" fmla="*/ 646331 h 646331"/>
              <a:gd name="connsiteX3" fmla="*/ 0 w 1480842"/>
              <a:gd name="connsiteY3" fmla="*/ 646331 h 646331"/>
              <a:gd name="connsiteX4" fmla="*/ 0 w 148084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42" h="646331" fill="none" extrusionOk="0">
                <a:moveTo>
                  <a:pt x="0" y="0"/>
                </a:moveTo>
                <a:cubicBezTo>
                  <a:pt x="428724" y="17881"/>
                  <a:pt x="1076362" y="72713"/>
                  <a:pt x="1480842" y="0"/>
                </a:cubicBezTo>
                <a:cubicBezTo>
                  <a:pt x="1508860" y="300386"/>
                  <a:pt x="1463483" y="555476"/>
                  <a:pt x="1480842" y="646331"/>
                </a:cubicBezTo>
                <a:cubicBezTo>
                  <a:pt x="1122027" y="563932"/>
                  <a:pt x="549749" y="686497"/>
                  <a:pt x="0" y="646331"/>
                </a:cubicBezTo>
                <a:cubicBezTo>
                  <a:pt x="41281" y="554748"/>
                  <a:pt x="43087" y="116183"/>
                  <a:pt x="0" y="0"/>
                </a:cubicBezTo>
                <a:close/>
              </a:path>
              <a:path w="1480842" h="646331" stroke="0" extrusionOk="0">
                <a:moveTo>
                  <a:pt x="0" y="0"/>
                </a:moveTo>
                <a:cubicBezTo>
                  <a:pt x="486828" y="6841"/>
                  <a:pt x="1073981" y="103374"/>
                  <a:pt x="1480842" y="0"/>
                </a:cubicBezTo>
                <a:cubicBezTo>
                  <a:pt x="1496548" y="155220"/>
                  <a:pt x="1530739" y="457908"/>
                  <a:pt x="1480842" y="646331"/>
                </a:cubicBezTo>
                <a:cubicBezTo>
                  <a:pt x="1200486" y="564884"/>
                  <a:pt x="314333" y="595763"/>
                  <a:pt x="0" y="646331"/>
                </a:cubicBezTo>
                <a:cubicBezTo>
                  <a:pt x="-30818" y="527861"/>
                  <a:pt x="-3845" y="153755"/>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pPr algn="ctr"/>
            <a:r>
              <a:rPr lang="de-DE" sz="1800" dirty="0">
                <a:solidFill>
                  <a:schemeClr val="bg1"/>
                </a:solidFill>
              </a:rPr>
              <a:t>Experten-gespräch</a:t>
            </a:r>
          </a:p>
        </p:txBody>
      </p:sp>
      <p:pic>
        <p:nvPicPr>
          <p:cNvPr id="2" name="Grafik 1">
            <a:extLst>
              <a:ext uri="{FF2B5EF4-FFF2-40B4-BE49-F238E27FC236}">
                <a16:creationId xmlns:a16="http://schemas.microsoft.com/office/drawing/2014/main" id="{BBE5734A-129A-E37D-584A-F0C841E01176}"/>
              </a:ext>
            </a:extLst>
          </p:cNvPr>
          <p:cNvPicPr>
            <a:picLocks noChangeAspect="1"/>
          </p:cNvPicPr>
          <p:nvPr/>
        </p:nvPicPr>
        <p:blipFill>
          <a:blip r:embed="rId3"/>
          <a:stretch>
            <a:fillRect/>
          </a:stretch>
        </p:blipFill>
        <p:spPr>
          <a:xfrm>
            <a:off x="50102" y="6344175"/>
            <a:ext cx="1164810" cy="463012"/>
          </a:xfrm>
          <a:prstGeom prst="rect">
            <a:avLst/>
          </a:prstGeom>
        </p:spPr>
      </p:pic>
    </p:spTree>
    <p:extLst>
      <p:ext uri="{BB962C8B-B14F-4D97-AF65-F5344CB8AC3E}">
        <p14:creationId xmlns:p14="http://schemas.microsoft.com/office/powerpoint/2010/main" val="35768264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Breitbild</PresentationFormat>
  <Paragraphs>25</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Hoffmann</dc:creator>
  <cp:lastModifiedBy>Martina Hoffmann</cp:lastModifiedBy>
  <cp:revision>2</cp:revision>
  <cp:lastPrinted>2024-08-22T15:34:49Z</cp:lastPrinted>
  <dcterms:created xsi:type="dcterms:W3CDTF">2024-08-22T15:00:47Z</dcterms:created>
  <dcterms:modified xsi:type="dcterms:W3CDTF">2024-09-08T10:31:20Z</dcterms:modified>
</cp:coreProperties>
</file>