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omments/modernComment_106_EAD2820E.xml" ContentType="application/vnd.ms-powerpoint.comments+xml"/>
  <Override PartName="/ppt/comments/modernComment_112_FDD4FC9.xml" ContentType="application/vnd.ms-powerpoint.comments+xml"/>
  <Override PartName="/ppt/comments/modernComment_100_2B52F1F4.xml" ContentType="application/vnd.ms-powerpoint.comments+xml"/>
  <Override PartName="/ppt/comments/modernComment_105_60447217.xml" ContentType="application/vnd.ms-powerpoint.comments+xml"/>
  <Override PartName="/ppt/comments/modernComment_113_B3CF0833.xml" ContentType="application/vnd.ms-powerpoint.comments+xml"/>
  <Override PartName="/ppt/comments/modernComment_110_E485BEEE.xml" ContentType="application/vnd.ms-powerpoint.comments+xml"/>
  <Override PartName="/ppt/comments/modernComment_102_E9432781.xml" ContentType="application/vnd.ms-powerpoint.comments+xml"/>
  <Override PartName="/ppt/comments/modernComment_109_BA6F4D0.xml" ContentType="application/vnd.ms-powerpoint.comments+xml"/>
  <Override PartName="/ppt/comments/modernComment_10D_688A0289.xml" ContentType="application/vnd.ms-powerpoint.comments+xml"/>
  <Override PartName="/ppt/comments/modernComment_10E_C903FE50.xml" ContentType="application/vnd.ms-powerpoint.comments+xml"/>
  <Override PartName="/ppt/comments/modernComment_111_E300DA9A.xml" ContentType="application/vnd.ms-powerpoint.comments+xml"/>
  <Override PartName="/ppt/comments/modernComment_104_3FA93A79.xml" ContentType="application/vnd.ms-powerpoint.comment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4"/>
  </p:notesMasterIdLst>
  <p:sldIdLst>
    <p:sldId id="277" r:id="rId2"/>
    <p:sldId id="262" r:id="rId3"/>
    <p:sldId id="274" r:id="rId4"/>
    <p:sldId id="256" r:id="rId5"/>
    <p:sldId id="257" r:id="rId6"/>
    <p:sldId id="261" r:id="rId7"/>
    <p:sldId id="263" r:id="rId8"/>
    <p:sldId id="275" r:id="rId9"/>
    <p:sldId id="272" r:id="rId10"/>
    <p:sldId id="264" r:id="rId11"/>
    <p:sldId id="258" r:id="rId12"/>
    <p:sldId id="265" r:id="rId13"/>
    <p:sldId id="266" r:id="rId14"/>
    <p:sldId id="271" r:id="rId15"/>
    <p:sldId id="267" r:id="rId16"/>
    <p:sldId id="259" r:id="rId17"/>
    <p:sldId id="268" r:id="rId18"/>
    <p:sldId id="269" r:id="rId19"/>
    <p:sldId id="270" r:id="rId20"/>
    <p:sldId id="273" r:id="rId21"/>
    <p:sldId id="260" r:id="rId22"/>
    <p:sldId id="276" r:id="rId23"/>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BE39E1C-F57C-5DC0-DF74-207BE7513D5F}" name="Thomas Mönkemeyer" initials="TM" userId="S::t.moenkemeyer@bs25.hibb.hamburg::b1e8c6bf-fa83-40ab-8263-cb3e1ec1b1d1"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EPIZ Praktikum" initials="EP" lastIdx="5" clrIdx="0">
    <p:extLst>
      <p:ext uri="{19B8F6BF-5375-455C-9EA6-DF929625EA0E}">
        <p15:presenceInfo xmlns:p15="http://schemas.microsoft.com/office/powerpoint/2012/main" userId="EPIZ Praktikum" providerId="None"/>
      </p:ext>
    </p:extLst>
  </p:cmAuthor>
  <p:cmAuthor id="2" name="Besucher_in" initials="B" lastIdx="9" clrIdx="1">
    <p:extLst>
      <p:ext uri="{19B8F6BF-5375-455C-9EA6-DF929625EA0E}">
        <p15:presenceInfo xmlns:p15="http://schemas.microsoft.com/office/powerpoint/2012/main" userId="Besucher_i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16DB7"/>
    <a:srgbClr val="FFFFFF"/>
    <a:srgbClr val="ABDADF"/>
    <a:srgbClr val="6CB8A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07" autoAdjust="0"/>
    <p:restoredTop sz="94658"/>
  </p:normalViewPr>
  <p:slideViewPr>
    <p:cSldViewPr snapToGrid="0">
      <p:cViewPr varScale="1">
        <p:scale>
          <a:sx n="118" d="100"/>
          <a:sy n="118" d="100"/>
        </p:scale>
        <p:origin x="9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8/10/relationships/authors" Target="authors.xml"/></Relationships>
</file>

<file path=ppt/comments/modernComment_10D_688A0289.xml><?xml version="1.0" encoding="utf-8"?>
<p188:cmLst xmlns:a="http://schemas.openxmlformats.org/drawingml/2006/main" xmlns:r="http://schemas.openxmlformats.org/officeDocument/2006/relationships" xmlns:p188="http://schemas.microsoft.com/office/powerpoint/2018/8/main">
  <p188:cm id="{0F920CCA-26F8-7F4F-B8DB-CF7F296F7569}" authorId="{3BE39E1C-F57C-5DC0-DF74-207BE7513D5F}" created="2025-02-28T18:33:25.578">
    <ac:txMkLst xmlns:ac="http://schemas.microsoft.com/office/drawing/2013/main/command">
      <pc:docMk xmlns:pc="http://schemas.microsoft.com/office/powerpoint/2013/main/command"/>
      <pc:sldMk xmlns:pc="http://schemas.microsoft.com/office/powerpoint/2013/main/command" cId="1753875081" sldId="269"/>
      <ac:spMk id="13" creationId="{00000000-0000-0000-0000-000000000000}"/>
      <ac:txMk cp="142" len="19">
        <ac:context len="311" hash="4153661369"/>
      </ac:txMk>
    </ac:txMkLst>
    <p188:pos x="3218993" y="1757611"/>
    <p188:txBody>
      <a:bodyPr/>
      <a:lstStyle/>
      <a:p>
        <a:r>
          <a:rPr lang="de-DE"/>
          <a:t>… welchem konkreten Kreislauf (technisch, biologisch, sozial) setzt die Idee an? </a:t>
        </a:r>
      </a:p>
    </p188:txBody>
  </p188:cm>
  <p188:cm id="{212C135C-1EDA-F446-B269-BEAD3CFE9462}" authorId="{3BE39E1C-F57C-5DC0-DF74-207BE7513D5F}" created="2025-02-28T18:34:34.610">
    <ac:txMkLst xmlns:ac="http://schemas.microsoft.com/office/drawing/2013/main/command">
      <pc:docMk xmlns:pc="http://schemas.microsoft.com/office/powerpoint/2013/main/command"/>
      <pc:sldMk xmlns:pc="http://schemas.microsoft.com/office/powerpoint/2013/main/command" cId="1753875081" sldId="269"/>
      <ac:spMk id="13" creationId="{00000000-0000-0000-0000-000000000000}"/>
      <ac:txMk cp="259" len="51">
        <ac:context len="311" hash="4153661369"/>
      </ac:txMk>
    </ac:txMkLst>
    <p188:pos x="5124795" y="2575759"/>
    <p188:txBody>
      <a:bodyPr/>
      <a:lstStyle/>
      <a:p>
        <a:r>
          <a:rPr lang="de-DE"/>
          <a:t>verstehe die Frage nicht</a:t>
        </a:r>
      </a:p>
    </p188:txBody>
  </p188:cm>
  <p188:cm id="{CF7884B8-CC51-754C-A526-270154D81FEC}" authorId="{3BE39E1C-F57C-5DC0-DF74-207BE7513D5F}" created="2025-02-28T18:36:21.271">
    <ac:txMkLst xmlns:ac="http://schemas.microsoft.com/office/drawing/2013/main/command">
      <pc:docMk xmlns:pc="http://schemas.microsoft.com/office/powerpoint/2013/main/command"/>
      <pc:sldMk xmlns:pc="http://schemas.microsoft.com/office/powerpoint/2013/main/command" cId="1753875081" sldId="269"/>
      <ac:spMk id="13" creationId="{00000000-0000-0000-0000-000000000000}"/>
      <ac:txMk cp="199" len="59">
        <ac:context len="311" hash="4153661369"/>
      </ac:txMk>
    </ac:txMkLst>
    <p188:pos x="6231700" y="2306251"/>
    <p188:txBody>
      <a:bodyPr/>
      <a:lstStyle/>
      <a:p>
        <a:r>
          <a:rPr lang="de-DE"/>
          <a:t>Muss man hierfür zuvor den Begriff „Stakeholder“ einführen? Verantwortung von Rollen im Betrieb, Branche etc. sowie deren Wirkmacht unterscheiden?</a:t>
        </a:r>
      </a:p>
    </p188:txBody>
  </p188:cm>
  <p188:cm id="{5694400A-36CB-454F-BDBB-48FB3BD49F63}" authorId="{3BE39E1C-F57C-5DC0-DF74-207BE7513D5F}" created="2025-02-28T18:36:58.991">
    <ac:txMkLst xmlns:ac="http://schemas.microsoft.com/office/drawing/2013/main/command">
      <pc:docMk xmlns:pc="http://schemas.microsoft.com/office/powerpoint/2013/main/command"/>
      <pc:sldMk xmlns:pc="http://schemas.microsoft.com/office/powerpoint/2013/main/command" cId="1753875081" sldId="269"/>
      <ac:spMk id="2" creationId="{00000000-0000-0000-0000-000000000000}"/>
      <ac:txMk cp="97" len="11">
        <ac:context len="201" hash="4293517862"/>
      </ac:txMk>
    </ac:txMkLst>
    <p188:pos x="2997613" y="933467"/>
    <p188:txBody>
      <a:bodyPr/>
      <a:lstStyle/>
      <a:p>
        <a:r>
          <a:rPr lang="de-DE"/>
          <a:t>Ihrerseits oder eurerseits?</a:t>
        </a:r>
      </a:p>
    </p188:txBody>
  </p188:cm>
</p188:cmLst>
</file>

<file path=ppt/comments/modernComment_10E_C903FE50.xml><?xml version="1.0" encoding="utf-8"?>
<p188:cmLst xmlns:a="http://schemas.openxmlformats.org/drawingml/2006/main" xmlns:r="http://schemas.openxmlformats.org/officeDocument/2006/relationships" xmlns:p188="http://schemas.microsoft.com/office/powerpoint/2018/8/main">
  <p188:cm id="{1799A050-C48B-8E40-9A8B-BD11A2020CD1}" authorId="{3BE39E1C-F57C-5DC0-DF74-207BE7513D5F}" created="2025-02-28T18:37:53.792">
    <ac:txMkLst xmlns:ac="http://schemas.microsoft.com/office/drawing/2013/main/command">
      <pc:docMk xmlns:pc="http://schemas.microsoft.com/office/powerpoint/2013/main/command"/>
      <pc:sldMk xmlns:pc="http://schemas.microsoft.com/office/powerpoint/2013/main/command" cId="3372482128" sldId="270"/>
      <ac:spMk id="13" creationId="{00000000-0000-0000-0000-000000000000}"/>
      <ac:txMk cp="143" len="2">
        <ac:context len="236" hash="3168223239"/>
      </ac:txMk>
    </ac:txMkLst>
    <p188:pos x="1967709" y="1760190"/>
    <p188:txBody>
      <a:bodyPr/>
      <a:lstStyle/>
      <a:p>
        <a:r>
          <a:rPr lang="de-DE"/>
          <a:t>so kann weg</a:t>
        </a:r>
      </a:p>
    </p188:txBody>
  </p188:cm>
  <p188:cm id="{D3A9CB55-EB9F-8A46-A95F-3FB862F96AFF}" authorId="{3BE39E1C-F57C-5DC0-DF74-207BE7513D5F}" created="2025-02-28T18:38:34.583">
    <ac:txMkLst xmlns:ac="http://schemas.microsoft.com/office/drawing/2013/main/command">
      <pc:docMk xmlns:pc="http://schemas.microsoft.com/office/powerpoint/2013/main/command"/>
      <pc:sldMk xmlns:pc="http://schemas.microsoft.com/office/powerpoint/2013/main/command" cId="3372482128" sldId="270"/>
      <ac:spMk id="13" creationId="{00000000-0000-0000-0000-000000000000}"/>
      <ac:txMk cp="181" len="23">
        <ac:context len="236" hash="3168223239"/>
      </ac:txMk>
    </ac:txMkLst>
    <p188:pos x="4412526" y="2029698"/>
    <p188:txBody>
      <a:bodyPr/>
      <a:lstStyle/>
      <a:p>
        <a:r>
          <a:rPr lang="de-DE"/>
          <a:t>rückblickend anders gestaltet werden sollen?</a:t>
        </a:r>
      </a:p>
    </p188:txBody>
  </p188:cm>
</p188:cmLst>
</file>

<file path=ppt/comments/modernComment_100_2B52F1F4.xml><?xml version="1.0" encoding="utf-8"?>
<p188:cmLst xmlns:a="http://schemas.openxmlformats.org/drawingml/2006/main" xmlns:r="http://schemas.openxmlformats.org/officeDocument/2006/relationships" xmlns:p188="http://schemas.microsoft.com/office/powerpoint/2018/8/main">
  <p188:cm id="{C76FDE68-07DB-5D4A-9E3C-1B5536523660}" authorId="{3BE39E1C-F57C-5DC0-DF74-207BE7513D5F}" created="2025-02-28T17:55:12.859">
    <ac:txMkLst xmlns:ac="http://schemas.microsoft.com/office/drawing/2013/main/command">
      <pc:docMk xmlns:pc="http://schemas.microsoft.com/office/powerpoint/2013/main/command"/>
      <pc:sldMk xmlns:pc="http://schemas.microsoft.com/office/powerpoint/2013/main/command" cId="726856180" sldId="256"/>
      <ac:spMk id="10" creationId="{00000000-0000-0000-0000-000000000000}"/>
      <ac:txMk cp="15" len="21">
        <ac:context len="427" hash="4028704467"/>
      </ac:txMk>
    </ac:txMkLst>
    <p188:pos x="3731930" y="422274"/>
    <p188:txBody>
      <a:bodyPr/>
      <a:lstStyle/>
      <a:p>
        <a:r>
          <a:rPr lang="de-DE"/>
          <a:t>Am besten immer direkt ansprechen: „Bearbeiten Sie als Teil einer Gruppe …“</a:t>
        </a:r>
      </a:p>
    </p188:txBody>
  </p188:cm>
  <p188:cm id="{8D823748-D152-0644-AE2B-3C2723A37DFD}" authorId="{3BE39E1C-F57C-5DC0-DF74-207BE7513D5F}" created="2025-02-28T17:58:01.657">
    <ac:txMkLst xmlns:ac="http://schemas.microsoft.com/office/drawing/2013/main/command">
      <pc:docMk xmlns:pc="http://schemas.microsoft.com/office/powerpoint/2013/main/command"/>
      <pc:sldMk xmlns:pc="http://schemas.microsoft.com/office/powerpoint/2013/main/command" cId="726856180" sldId="256"/>
      <ac:spMk id="10" creationId="{00000000-0000-0000-0000-000000000000}"/>
      <ac:txMk cp="153" len="7">
        <ac:context len="427" hash="4028704467"/>
      </ac:txMk>
    </ac:txMkLst>
    <p188:pos x="914302" y="1793874"/>
    <p188:txBody>
      <a:bodyPr/>
      <a:lstStyle/>
      <a:p>
        <a:r>
          <a:rPr lang="de-DE"/>
          <a:t>Die Branchen sind zu groß. Weshalb hier nicht gleich der konkrete Betrieb? Im Vorfeld könnte man bereits gegebenen Lösungen in der eigenen Branche suchen (quasi zur Einstimmung). Da gibt es ja bereits einiges.</a:t>
        </a:r>
      </a:p>
    </p188:txBody>
  </p188:cm>
  <p188:cm id="{5A1C3C79-52D2-FA4A-A063-79E40C96EE9F}" authorId="{3BE39E1C-F57C-5DC0-DF74-207BE7513D5F}" created="2025-02-28T17:58:37.111">
    <ac:txMkLst xmlns:ac="http://schemas.microsoft.com/office/drawing/2013/main/command">
      <pc:docMk xmlns:pc="http://schemas.microsoft.com/office/powerpoint/2013/main/command"/>
      <pc:sldMk xmlns:pc="http://schemas.microsoft.com/office/powerpoint/2013/main/command" cId="726856180" sldId="256"/>
      <ac:spMk id="10" creationId="{00000000-0000-0000-0000-000000000000}"/>
      <ac:txMk cp="324" len="4">
        <ac:context len="427" hash="4028704467"/>
      </ac:txMk>
    </ac:txMkLst>
    <p188:pos x="3019548" y="2336135"/>
    <p188:txBody>
      <a:bodyPr/>
      <a:lstStyle/>
      <a:p>
        <a:r>
          <a:rPr lang="de-DE"/>
          <a:t>und oder „oder“?
</a:t>
        </a:r>
      </a:p>
    </p188:txBody>
  </p188:cm>
  <p188:cm id="{B7F51A86-A620-6A40-9A44-346F4A42CA18}" authorId="{3BE39E1C-F57C-5DC0-DF74-207BE7513D5F}" created="2025-02-28T18:01:56.708">
    <ac:txMkLst xmlns:ac="http://schemas.microsoft.com/office/drawing/2013/main/command">
      <pc:docMk xmlns:pc="http://schemas.microsoft.com/office/powerpoint/2013/main/command"/>
      <pc:sldMk xmlns:pc="http://schemas.microsoft.com/office/powerpoint/2013/main/command" cId="726856180" sldId="256"/>
      <ac:spMk id="10" creationId="{00000000-0000-0000-0000-000000000000}"/>
      <ac:txMk cp="270" len="47">
        <ac:context len="427" hash="4028704467"/>
      </ac:txMk>
    </ac:txMkLst>
    <p188:pos x="6368804" y="2070321"/>
    <p188:txBody>
      <a:bodyPr/>
      <a:lstStyle/>
      <a:p>
        <a:r>
          <a:rPr lang="de-DE"/>
          <a:t>der Hinweis zur Suffizienz, Konsistenz und Suffizienz müsste meines Erachtens im Vorfeld erfolgen. Dann könnte man hier z.B. beauftragen Lösungen zu entwerfen, die sich effizient oder konsistent in Kreisläufen verankern. </a:t>
        </a:r>
      </a:p>
    </p188:txBody>
  </p188:cm>
</p188:cmLst>
</file>

<file path=ppt/comments/modernComment_102_E9432781.xml><?xml version="1.0" encoding="utf-8"?>
<p188:cmLst xmlns:a="http://schemas.openxmlformats.org/drawingml/2006/main" xmlns:r="http://schemas.openxmlformats.org/officeDocument/2006/relationships" xmlns:p188="http://schemas.microsoft.com/office/powerpoint/2018/8/main">
  <p188:cm id="{0CBE0458-A4B3-4E46-A82F-9EEB5BB4B18C}" authorId="{3BE39E1C-F57C-5DC0-DF74-207BE7513D5F}" created="2025-02-28T18:28:23.550">
    <ac:txMkLst xmlns:ac="http://schemas.microsoft.com/office/drawing/2013/main/command">
      <pc:docMk xmlns:pc="http://schemas.microsoft.com/office/powerpoint/2013/main/command"/>
      <pc:sldMk xmlns:pc="http://schemas.microsoft.com/office/powerpoint/2013/main/command" cId="3913492353" sldId="258"/>
      <ac:graphicFrameMk id="12" creationId="{00000000-0000-0000-0000-000000000000}"/>
      <ac:tblMk/>
      <ac:tcMk rowId="2135659575" colId="2589724526"/>
      <ac:txMk cp="32" len="21">
        <ac:context len="54" hash="3377795879"/>
      </ac:txMk>
    </ac:txMkLst>
    <p188:pos x="5895447" y="751548"/>
    <p188:txBody>
      <a:bodyPr/>
      <a:lstStyle/>
      <a:p>
        <a:r>
          <a:rPr lang="de-DE"/>
          <a:t>schwieriger Begriff</a:t>
        </a:r>
      </a:p>
    </p188:txBody>
  </p188:cm>
  <p188:cm id="{3CDABE4C-22F9-964C-8C9E-163865666320}" authorId="{3BE39E1C-F57C-5DC0-DF74-207BE7513D5F}" created="2025-02-28T18:28:54.765">
    <ac:txMkLst xmlns:ac="http://schemas.microsoft.com/office/drawing/2013/main/command">
      <pc:docMk xmlns:pc="http://schemas.microsoft.com/office/powerpoint/2013/main/command"/>
      <pc:sldMk xmlns:pc="http://schemas.microsoft.com/office/powerpoint/2013/main/command" cId="3913492353" sldId="258"/>
      <ac:graphicFrameMk id="12" creationId="{00000000-0000-0000-0000-000000000000}"/>
      <ac:tblMk/>
      <ac:tcMk rowId="3752010531" colId="2589724526"/>
      <ac:txMk cp="58" len="18">
        <ac:context len="77" hash="2065836351"/>
      </ac:txMk>
    </ac:txMkLst>
    <p188:pos x="2295598" y="1406066"/>
    <p188:txBody>
      <a:bodyPr/>
      <a:lstStyle/>
      <a:p>
        <a:r>
          <a:rPr lang="de-DE"/>
          <a:t>sprachlich unklar
</a:t>
        </a:r>
      </a:p>
    </p188:txBody>
  </p188:cm>
</p188:cmLst>
</file>

<file path=ppt/comments/modernComment_104_3FA93A79.xml><?xml version="1.0" encoding="utf-8"?>
<p188:cmLst xmlns:a="http://schemas.openxmlformats.org/drawingml/2006/main" xmlns:r="http://schemas.openxmlformats.org/officeDocument/2006/relationships" xmlns:p188="http://schemas.microsoft.com/office/powerpoint/2018/8/main">
  <p188:cm id="{A2CC745F-35B9-734A-974F-008FB3E31102}" authorId="{3BE39E1C-F57C-5DC0-DF74-207BE7513D5F}" created="2025-02-28T18:40:32.529">
    <ac:txMkLst xmlns:ac="http://schemas.microsoft.com/office/drawing/2013/main/command">
      <pc:docMk xmlns:pc="http://schemas.microsoft.com/office/powerpoint/2013/main/command"/>
      <pc:sldMk xmlns:pc="http://schemas.microsoft.com/office/powerpoint/2013/main/command" cId="1068055161" sldId="260"/>
      <ac:spMk id="12" creationId="{00000000-0000-0000-0000-000000000000}"/>
      <ac:txMk cp="20" len="8">
        <ac:context len="106" hash="1595547090"/>
      </ac:txMk>
    </ac:txMkLst>
    <p188:pos x="3096136" y="507202"/>
    <p188:txBody>
      <a:bodyPr/>
      <a:lstStyle/>
      <a:p>
        <a:r>
          <a:rPr lang="de-DE"/>
          <a:t>… was Sie …</a:t>
        </a:r>
      </a:p>
    </p188:txBody>
  </p188:cm>
</p188:cmLst>
</file>

<file path=ppt/comments/modernComment_105_60447217.xml><?xml version="1.0" encoding="utf-8"?>
<p188:cmLst xmlns:a="http://schemas.openxmlformats.org/drawingml/2006/main" xmlns:r="http://schemas.openxmlformats.org/officeDocument/2006/relationships" xmlns:p188="http://schemas.microsoft.com/office/powerpoint/2018/8/main">
  <p188:cm id="{4DCE069A-B1B1-0744-9151-7B7D39AC6B10}" authorId="{3BE39E1C-F57C-5DC0-DF74-207BE7513D5F}" created="2025-02-28T18:04:15.700">
    <ac:txMkLst xmlns:ac="http://schemas.microsoft.com/office/drawing/2013/main/command">
      <pc:docMk xmlns:pc="http://schemas.microsoft.com/office/powerpoint/2013/main/command"/>
      <pc:sldMk xmlns:pc="http://schemas.microsoft.com/office/powerpoint/2013/main/command" cId="1615098391" sldId="261"/>
      <ac:spMk id="4" creationId="{00000000-0000-0000-0000-000000000000}"/>
      <ac:txMk cp="87" len="11">
        <ac:context len="192" hash="622845423"/>
      </ac:txMk>
    </ac:txMkLst>
    <p188:pos x="3062687" y="1240981"/>
    <p188:txBody>
      <a:bodyPr/>
      <a:lstStyle/>
      <a:p>
        <a:r>
          <a:rPr lang="de-DE"/>
          <a:t>oder konsequent „Scrum-Master“?</a:t>
        </a:r>
      </a:p>
    </p188:txBody>
  </p188:cm>
</p188:cmLst>
</file>

<file path=ppt/comments/modernComment_106_EAD2820E.xml><?xml version="1.0" encoding="utf-8"?>
<p188:cmLst xmlns:a="http://schemas.openxmlformats.org/drawingml/2006/main" xmlns:r="http://schemas.openxmlformats.org/officeDocument/2006/relationships" xmlns:p188="http://schemas.microsoft.com/office/powerpoint/2018/8/main">
  <p188:cm id="{3A41BDD5-6265-754F-9823-7D8A8D57CD5D}" authorId="{3BE39E1C-F57C-5DC0-DF74-207BE7513D5F}" created="2025-02-28T17:45:41.522">
    <ac:deMkLst xmlns:ac="http://schemas.microsoft.com/office/drawing/2013/main/command">
      <pc:docMk xmlns:pc="http://schemas.microsoft.com/office/powerpoint/2013/main/command"/>
      <pc:sldMk xmlns:pc="http://schemas.microsoft.com/office/powerpoint/2013/main/command" cId="3939664398" sldId="262"/>
      <ac:spMk id="14" creationId="{00000000-0000-0000-0000-000000000000}"/>
    </ac:deMkLst>
    <p188:txBody>
      <a:bodyPr/>
      <a:lstStyle/>
      <a:p>
        <a:r>
          <a:rPr lang="de-DE"/>
          <a:t>Muss es nicht bearbeiten lauten? Zudem: 
Sie erarbeiten … als Gruppe? Sprachlich verquer.</a:t>
        </a:r>
      </a:p>
    </p188:txBody>
  </p188:cm>
  <p188:cm id="{C069CA0F-BEBC-9C4F-8E68-13D13E4186FC}" authorId="{3BE39E1C-F57C-5DC0-DF74-207BE7513D5F}" created="2025-02-28T18:31:55.304">
    <ac:txMkLst xmlns:ac="http://schemas.microsoft.com/office/drawing/2013/main/command">
      <pc:docMk xmlns:pc="http://schemas.microsoft.com/office/powerpoint/2013/main/command"/>
      <pc:sldMk xmlns:pc="http://schemas.microsoft.com/office/powerpoint/2013/main/command" cId="3939664398" sldId="262"/>
      <ac:spMk id="14" creationId="{00000000-0000-0000-0000-000000000000}"/>
      <ac:txMk cp="64" len="16">
        <ac:context len="757" hash="3516817286"/>
      </ac:txMk>
    </ac:txMkLst>
    <p188:pos x="6886218" y="660331"/>
    <p188:txBody>
      <a:bodyPr/>
      <a:lstStyle/>
      <a:p>
        <a:r>
          <a:rPr lang="de-DE"/>
          <a:t>Durch die Folien weiter unten ist irgendwann unklar, von wem der Auftrag zum Produkt / Prozess kommen soll. Wer Ist hier auf Folie 1 angesprochen? Lehrende oder Lernende?</a:t>
        </a:r>
      </a:p>
    </p188:txBody>
  </p188:cm>
</p188:cmLst>
</file>

<file path=ppt/comments/modernComment_109_BA6F4D0.xml><?xml version="1.0" encoding="utf-8"?>
<p188:cmLst xmlns:a="http://schemas.openxmlformats.org/drawingml/2006/main" xmlns:r="http://schemas.openxmlformats.org/officeDocument/2006/relationships" xmlns:p188="http://schemas.microsoft.com/office/powerpoint/2018/8/main">
  <p188:cm id="{7D84CE89-07EE-164F-9EF9-9DF0A9841C2D}" authorId="{3BE39E1C-F57C-5DC0-DF74-207BE7513D5F}" created="2025-02-28T18:29:29.987">
    <ac:txMkLst xmlns:ac="http://schemas.microsoft.com/office/drawing/2013/main/command">
      <pc:docMk xmlns:pc="http://schemas.microsoft.com/office/powerpoint/2013/main/command"/>
      <pc:sldMk xmlns:pc="http://schemas.microsoft.com/office/powerpoint/2013/main/command" cId="195491024" sldId="265"/>
      <ac:spMk id="13" creationId="{00000000-0000-0000-0000-000000000000}"/>
      <ac:txMk cp="68" len="3">
        <ac:context len="142" hash="3650624153"/>
      </ac:txMk>
    </ac:txMkLst>
    <p188:pos x="3979389" y="1208971"/>
    <p188:txBody>
      <a:bodyPr/>
      <a:lstStyle/>
      <a:p>
        <a:r>
          <a:rPr lang="de-DE"/>
          <a:t>bei Aufzählungen redundant</a:t>
        </a:r>
      </a:p>
    </p188:txBody>
  </p188:cm>
  <p188:cm id="{EE54D196-5A9E-504F-89BD-251EDF522E9E}" authorId="{3BE39E1C-F57C-5DC0-DF74-207BE7513D5F}" created="2025-02-28T18:30:06.127">
    <ac:txMkLst xmlns:ac="http://schemas.microsoft.com/office/drawing/2013/main/command">
      <pc:docMk xmlns:pc="http://schemas.microsoft.com/office/powerpoint/2013/main/command"/>
      <pc:sldMk xmlns:pc="http://schemas.microsoft.com/office/powerpoint/2013/main/command" cId="195491024" sldId="265"/>
      <ac:spMk id="15" creationId="{00000000-0000-0000-0000-000000000000}"/>
      <ac:txMk cp="93" len="5">
        <ac:context len="161" hash="3323854136"/>
      </ac:txMk>
    </ac:txMkLst>
    <p188:pos x="1741725" y="1131575"/>
    <p188:txBody>
      <a:bodyPr/>
      <a:lstStyle/>
      <a:p>
        <a:r>
          <a:rPr lang="de-DE"/>
          <a:t>oder Ihrer? Du oder Sie?</a:t>
        </a:r>
      </a:p>
    </p188:txBody>
  </p188:cm>
</p188:cmLst>
</file>

<file path=ppt/comments/modernComment_110_E485BEEE.xml><?xml version="1.0" encoding="utf-8"?>
<p188:cmLst xmlns:a="http://schemas.openxmlformats.org/drawingml/2006/main" xmlns:r="http://schemas.openxmlformats.org/officeDocument/2006/relationships" xmlns:p188="http://schemas.microsoft.com/office/powerpoint/2018/8/main">
  <p188:cm id="{08744947-C456-784E-82B8-48EAC28A5F0D}" authorId="{3BE39E1C-F57C-5DC0-DF74-207BE7513D5F}" created="2025-02-28T18:20:43.172">
    <ac:txMkLst xmlns:ac="http://schemas.microsoft.com/office/drawing/2013/main/command">
      <pc:docMk xmlns:pc="http://schemas.microsoft.com/office/powerpoint/2013/main/command"/>
      <pc:sldMk xmlns:pc="http://schemas.microsoft.com/office/powerpoint/2013/main/command" cId="3833970414" sldId="272"/>
      <ac:spMk id="11" creationId="{00000000-0000-0000-0000-000000000000}"/>
      <ac:txMk cp="83" len="40">
        <ac:context len="237" hash="2029098884"/>
      </ac:txMk>
    </ac:txMkLst>
    <p188:pos x="4707866" y="941743"/>
    <p188:txBody>
      <a:bodyPr/>
      <a:lstStyle/>
      <a:p>
        <a:r>
          <a:rPr lang="de-DE"/>
          <a:t>mein Betrieb und ich klingt besser</a:t>
        </a:r>
      </a:p>
    </p188:txBody>
  </p188:cm>
  <p188:cm id="{FFEC9919-2E45-9C4A-BE11-74E069875E8D}" authorId="{3BE39E1C-F57C-5DC0-DF74-207BE7513D5F}" created="2025-02-28T18:21:55.745">
    <ac:txMkLst xmlns:ac="http://schemas.microsoft.com/office/drawing/2013/main/command">
      <pc:docMk xmlns:pc="http://schemas.microsoft.com/office/powerpoint/2013/main/command"/>
      <pc:sldMk xmlns:pc="http://schemas.microsoft.com/office/powerpoint/2013/main/command" cId="3833970414" sldId="272"/>
      <ac:spMk id="11" creationId="{00000000-0000-0000-0000-000000000000}"/>
      <ac:txMk cp="11" len="11">
        <ac:context len="237" hash="2029098884"/>
      </ac:txMk>
    </ac:txMkLst>
    <p188:pos x="1531529" y="662610"/>
    <p188:txBody>
      <a:bodyPr/>
      <a:lstStyle/>
      <a:p>
        <a:r>
          <a:rPr lang="de-DE"/>
          <a:t>Vielleicht besser: „Im Zielwissen beschreiben Sie die konkrete Vision ….“ </a:t>
        </a:r>
      </a:p>
    </p188:txBody>
  </p188:cm>
  <p188:cm id="{27763860-4E70-4944-86EF-087D99FA7BAD}" authorId="{3BE39E1C-F57C-5DC0-DF74-207BE7513D5F}" created="2025-02-28T18:23:16.536">
    <ac:txMkLst xmlns:ac="http://schemas.microsoft.com/office/drawing/2013/main/command">
      <pc:docMk xmlns:pc="http://schemas.microsoft.com/office/powerpoint/2013/main/command"/>
      <pc:sldMk xmlns:pc="http://schemas.microsoft.com/office/powerpoint/2013/main/command" cId="3833970414" sldId="272"/>
      <ac:spMk id="11" creationId="{00000000-0000-0000-0000-000000000000}"/>
      <ac:txMk cp="161" len="75">
        <ac:context len="237" hash="2029098884"/>
      </ac:txMk>
    </ac:txMkLst>
    <p188:pos x="4823369" y="1759890"/>
    <p188:txBody>
      <a:bodyPr/>
      <a:lstStyle/>
      <a:p>
        <a:r>
          <a:rPr lang="de-DE"/>
          <a:t>Benennung des Ziels, einens Kreislaufprozesses oder eines kreislauffähiges Produktes.</a:t>
        </a:r>
      </a:p>
    </p188:txBody>
  </p188:cm>
</p188:cmLst>
</file>

<file path=ppt/comments/modernComment_111_E300DA9A.xml><?xml version="1.0" encoding="utf-8"?>
<p188:cmLst xmlns:a="http://schemas.openxmlformats.org/drawingml/2006/main" xmlns:r="http://schemas.openxmlformats.org/officeDocument/2006/relationships" xmlns:p188="http://schemas.microsoft.com/office/powerpoint/2018/8/main">
  <p188:cm id="{D493F56C-C250-2946-B999-BFCB9B05000B}" authorId="{3BE39E1C-F57C-5DC0-DF74-207BE7513D5F}" created="2025-02-28T18:39:15.099">
    <ac:txMkLst xmlns:ac="http://schemas.microsoft.com/office/drawing/2013/main/command">
      <pc:docMk xmlns:pc="http://schemas.microsoft.com/office/powerpoint/2013/main/command"/>
      <pc:sldMk xmlns:pc="http://schemas.microsoft.com/office/powerpoint/2013/main/command" cId="3808483994" sldId="273"/>
      <ac:spMk id="17" creationId="{00000000-0000-0000-0000-000000000000}"/>
      <ac:txMk cp="349" len="8">
        <ac:context len="457" hash="1031406204"/>
      </ac:txMk>
    </ac:txMkLst>
    <p188:pos x="3575128" y="3403531"/>
    <p188:txBody>
      <a:bodyPr/>
      <a:lstStyle/>
      <a:p>
        <a:r>
          <a:rPr lang="de-DE"/>
          <a:t>überlegen Sie</a:t>
        </a:r>
      </a:p>
    </p188:txBody>
  </p188:cm>
  <p188:cm id="{8F79C483-0F8E-F74A-9423-E6305E8702CA}" authorId="{3BE39E1C-F57C-5DC0-DF74-207BE7513D5F}" created="2025-02-28T18:39:58.545">
    <ac:txMkLst xmlns:ac="http://schemas.microsoft.com/office/drawing/2013/main/command">
      <pc:docMk xmlns:pc="http://schemas.microsoft.com/office/powerpoint/2013/main/command"/>
      <pc:sldMk xmlns:pc="http://schemas.microsoft.com/office/powerpoint/2013/main/command" cId="3808483994" sldId="273"/>
      <ac:spMk id="17" creationId="{00000000-0000-0000-0000-000000000000}"/>
      <ac:txMk cp="436" len="20">
        <ac:context len="457" hash="1031406204"/>
      </ac:txMk>
    </ac:txMkLst>
    <p188:pos x="3632879" y="4221679"/>
    <p188:txBody>
      <a:bodyPr/>
      <a:lstStyle/>
      <a:p>
        <a:r>
          <a:rPr lang="de-DE"/>
          <a:t>weshalb? wohin? Besser: sichern Sie ihre Ideen an einem vereinbarten Ort.</a:t>
        </a:r>
      </a:p>
    </p188:txBody>
  </p188:cm>
</p188:cmLst>
</file>

<file path=ppt/comments/modernComment_112_FDD4FC9.xml><?xml version="1.0" encoding="utf-8"?>
<p188:cmLst xmlns:a="http://schemas.openxmlformats.org/drawingml/2006/main" xmlns:r="http://schemas.openxmlformats.org/officeDocument/2006/relationships" xmlns:p188="http://schemas.microsoft.com/office/powerpoint/2018/8/main">
  <p188:cm id="{7D3A9F71-657E-1746-A06D-8B27248F2C76}" authorId="{3BE39E1C-F57C-5DC0-DF74-207BE7513D5F}" created="2025-02-28T17:47:44.371">
    <ac:txMkLst xmlns:ac="http://schemas.microsoft.com/office/drawing/2013/main/command">
      <pc:docMk xmlns:pc="http://schemas.microsoft.com/office/powerpoint/2013/main/command"/>
      <pc:sldMk xmlns:pc="http://schemas.microsoft.com/office/powerpoint/2013/main/command" cId="266162121" sldId="274"/>
      <ac:spMk id="14" creationId="{00000000-0000-0000-0000-000000000000}"/>
      <ac:txMk cp="9" len="5">
        <ac:context len="769" hash="455501877"/>
      </ac:txMk>
    </ac:txMkLst>
    <p188:pos x="1530990" y="422274"/>
    <p188:txBody>
      <a:bodyPr/>
      <a:lstStyle/>
      <a:p>
        <a:r>
          <a:rPr lang="de-DE"/>
          <a:t>Wer ist mit dem Sie gemeint? Schüler*innen / Lehrkräfte? Unklar. Daher vielleicht lieber „Die Arbeitsweise“ ohne Ansprache.</a:t>
        </a:r>
      </a:p>
    </p188:txBody>
  </p188:cm>
  <p188:cm id="{4D290F3F-7E1A-A942-87A2-2F92FED03F07}" authorId="{3BE39E1C-F57C-5DC0-DF74-207BE7513D5F}" created="2025-02-28T17:50:21.544">
    <ac:txMkLst xmlns:ac="http://schemas.microsoft.com/office/drawing/2013/main/command">
      <pc:docMk xmlns:pc="http://schemas.microsoft.com/office/powerpoint/2013/main/command"/>
      <pc:sldMk xmlns:pc="http://schemas.microsoft.com/office/powerpoint/2013/main/command" cId="266162121" sldId="274"/>
      <ac:spMk id="14" creationId="{00000000-0000-0000-0000-000000000000}"/>
      <ac:txMk cp="667" len="100">
        <ac:context len="769" hash="455501877"/>
      </ac:txMk>
    </ac:txMkLst>
    <p188:pos x="7984953" y="4260628"/>
    <p188:txBody>
      <a:bodyPr/>
      <a:lstStyle/>
      <a:p>
        <a:r>
          <a:rPr lang="de-DE"/>
          <a:t>Sprachlich holprig am Ende.
</a:t>
        </a:r>
      </a:p>
    </p188:txBody>
  </p188:cm>
  <p188:cm id="{BABF17AD-1C74-914B-A59F-FD32A4931847}" authorId="{3BE39E1C-F57C-5DC0-DF74-207BE7513D5F}" created="2025-02-28T17:54:23.255">
    <ac:txMkLst xmlns:ac="http://schemas.microsoft.com/office/drawing/2013/main/command">
      <pc:docMk xmlns:pc="http://schemas.microsoft.com/office/powerpoint/2013/main/command"/>
      <pc:sldMk xmlns:pc="http://schemas.microsoft.com/office/powerpoint/2013/main/command" cId="266162121" sldId="274"/>
      <ac:spMk id="14" creationId="{00000000-0000-0000-0000-000000000000}"/>
      <ac:txMk cp="599" len="31">
        <ac:context len="769" hash="455501877"/>
      </ac:txMk>
    </ac:txMkLst>
    <p188:pos x="4635697" y="3707735"/>
    <p188:txBody>
      <a:bodyPr/>
      <a:lstStyle/>
      <a:p>
        <a:r>
          <a:rPr lang="de-DE"/>
          <a:t>Keine gute Formulierung, wenn die Betriebe das Material wertschätzen sollen. Vielleicht lieber: „Hürden des Handels in Kreisläufen im eigenen Betrieb erkennen und Lösungsmöglichkeiten entwickeln.“</a:t>
        </a:r>
      </a:p>
    </p188:txBody>
  </p188:cm>
</p188:cmLst>
</file>

<file path=ppt/comments/modernComment_113_B3CF0833.xml><?xml version="1.0" encoding="utf-8"?>
<p188:cmLst xmlns:a="http://schemas.openxmlformats.org/drawingml/2006/main" xmlns:r="http://schemas.openxmlformats.org/officeDocument/2006/relationships" xmlns:p188="http://schemas.microsoft.com/office/powerpoint/2018/8/main">
  <p188:cm id="{EA122DB7-638C-3A4C-B5F4-0F1752785169}" authorId="{3BE39E1C-F57C-5DC0-DF74-207BE7513D5F}" created="2025-02-28T18:06:02.647">
    <ac:txMkLst xmlns:ac="http://schemas.microsoft.com/office/drawing/2013/main/command">
      <pc:docMk xmlns:pc="http://schemas.microsoft.com/office/powerpoint/2013/main/command"/>
      <pc:sldMk xmlns:pc="http://schemas.microsoft.com/office/powerpoint/2013/main/command" cId="3016689715" sldId="275"/>
      <ac:spMk id="10" creationId="{00000000-0000-0000-0000-000000000000}"/>
      <ac:txMk cp="10" len="4">
        <ac:context len="35" hash="775418532"/>
      </ac:txMk>
    </ac:txMkLst>
    <p188:pos x="1998917" y="380390"/>
    <p188:txBody>
      <a:bodyPr/>
      <a:lstStyle/>
      <a:p>
        <a:r>
          <a:rPr lang="de-DE"/>
          <a:t>euer oder Ihr? Zuvor ist die Sie-Form gewählt worden.</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CFDFB8-12A6-44CF-B4BC-4288F301EFB2}" type="datetimeFigureOut">
              <a:rPr lang="de-DE" smtClean="0"/>
              <a:t>27.05.2025</a:t>
            </a:fld>
            <a:endParaRPr lang="de-DE"/>
          </a:p>
        </p:txBody>
      </p:sp>
      <p:sp>
        <p:nvSpPr>
          <p:cNvPr id="4" name="Folienbildplatzhalt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E67EBBE-8CC3-48F3-BE10-D0BDB2B3000D}" type="slidenum">
              <a:rPr lang="de-DE" smtClean="0"/>
              <a:t>‹Nr.›</a:t>
            </a:fld>
            <a:endParaRPr lang="de-DE"/>
          </a:p>
        </p:txBody>
      </p:sp>
    </p:spTree>
    <p:extLst>
      <p:ext uri="{BB962C8B-B14F-4D97-AF65-F5344CB8AC3E}">
        <p14:creationId xmlns:p14="http://schemas.microsoft.com/office/powerpoint/2010/main" val="225763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digitaleneuordnung.de/blog/eduscrum/" TargetMode="External"/><Relationship Id="rId2" Type="http://schemas.openxmlformats.org/officeDocument/2006/relationships/slide" Target="../slides/slide2.xml"/><Relationship Id="rId1" Type="http://schemas.openxmlformats.org/officeDocument/2006/relationships/notesMaster" Target="../notesMasters/notesMaster1.xml"/><Relationship Id="rId4" Type="http://schemas.openxmlformats.org/officeDocument/2006/relationships/hyperlink" Target="https://www.youtube.com/watch?v=v0-HYUogYKk" TargetMode="Externa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digitaleneuordnung.de/blog/eduscrum/" TargetMode="External"/><Relationship Id="rId2" Type="http://schemas.openxmlformats.org/officeDocument/2006/relationships/slide" Target="../slides/slide3.xml"/><Relationship Id="rId1" Type="http://schemas.openxmlformats.org/officeDocument/2006/relationships/notesMaster" Target="../notesMasters/notesMaster1.xml"/><Relationship Id="rId4" Type="http://schemas.openxmlformats.org/officeDocument/2006/relationships/hyperlink" Target="https://www.youtube.com/watch?v=v0-HYUogYKk" TargetMode="Externa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epiz-berlin.de/FEB/KG/CSPlatform"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dirty="0">
                <a:solidFill>
                  <a:schemeClr val="tx1"/>
                </a:solidFill>
                <a:effectLst/>
                <a:latin typeface="+mn-lt"/>
                <a:ea typeface="+mn-ea"/>
                <a:cs typeface="+mn-cs"/>
              </a:rPr>
              <a:t>Mehr zur Methode finden Sie hier: </a:t>
            </a:r>
            <a:r>
              <a:rPr lang="de-DE" sz="1200" u="sng" kern="1200" dirty="0">
                <a:solidFill>
                  <a:schemeClr val="tx1"/>
                </a:solidFill>
                <a:effectLst/>
                <a:latin typeface="+mn-lt"/>
                <a:ea typeface="+mn-ea"/>
                <a:cs typeface="+mn-cs"/>
                <a:hlinkClick r:id="rId3"/>
              </a:rPr>
              <a:t>https://digitaleneuordnung.de/blog/eduscrum/</a:t>
            </a:r>
            <a:r>
              <a:rPr lang="de-DE" sz="1200" kern="1200" dirty="0">
                <a:solidFill>
                  <a:schemeClr val="tx1"/>
                </a:solidFill>
                <a:effectLst/>
                <a:latin typeface="+mn-lt"/>
                <a:ea typeface="+mn-ea"/>
                <a:cs typeface="+mn-cs"/>
              </a:rPr>
              <a:t> und hier </a:t>
            </a:r>
            <a:r>
              <a:rPr lang="de-DE" sz="1200" u="sng" kern="1200" dirty="0">
                <a:solidFill>
                  <a:schemeClr val="tx1"/>
                </a:solidFill>
                <a:effectLst/>
                <a:latin typeface="+mn-lt"/>
                <a:ea typeface="+mn-ea"/>
                <a:cs typeface="+mn-cs"/>
                <a:hlinkClick r:id="rId4"/>
              </a:rPr>
              <a:t>https://www.youtube.com/watch?v=v0-HYUogYKk</a:t>
            </a:r>
            <a:r>
              <a:rPr lang="de-DE" sz="1200" kern="1200" dirty="0">
                <a:solidFill>
                  <a:schemeClr val="tx1"/>
                </a:solidFill>
                <a:effectLst/>
                <a:latin typeface="+mn-lt"/>
                <a:ea typeface="+mn-ea"/>
                <a:cs typeface="+mn-cs"/>
              </a:rPr>
              <a:t>. </a:t>
            </a:r>
            <a:br>
              <a:rPr lang="de-DE" sz="1200" kern="1200" dirty="0">
                <a:solidFill>
                  <a:schemeClr val="tx1"/>
                </a:solidFill>
                <a:effectLst/>
                <a:latin typeface="+mn-lt"/>
                <a:ea typeface="+mn-ea"/>
                <a:cs typeface="+mn-cs"/>
              </a:rPr>
            </a:br>
            <a:r>
              <a:rPr lang="de-DE" sz="1200" kern="1200" dirty="0">
                <a:solidFill>
                  <a:schemeClr val="tx1"/>
                </a:solidFill>
                <a:effectLst/>
                <a:latin typeface="+mn-lt"/>
                <a:ea typeface="+mn-ea"/>
                <a:cs typeface="+mn-cs"/>
              </a:rPr>
              <a:t>Sie ist relativ umfangreich, es ist daher auch möglich, Elemente auszulassen. Jedoch lohnt es sich, sie komplett durchzuführen, da so die Fähigkeiten an Projekten zu arbeiten gestärkt wird und sinnvolle Tools mit auf den Weg gegeben werden. Außerdem kann sie als Erarbeitung eines Gesellen*</a:t>
            </a:r>
            <a:r>
              <a:rPr lang="de-DE" sz="1200" kern="1200" dirty="0" err="1">
                <a:solidFill>
                  <a:schemeClr val="tx1"/>
                </a:solidFill>
                <a:effectLst/>
                <a:latin typeface="+mn-lt"/>
                <a:ea typeface="+mn-ea"/>
                <a:cs typeface="+mn-cs"/>
              </a:rPr>
              <a:t>innestückes</a:t>
            </a:r>
            <a:r>
              <a:rPr lang="de-DE" sz="1200" kern="1200" dirty="0">
                <a:solidFill>
                  <a:schemeClr val="tx1"/>
                </a:solidFill>
                <a:effectLst/>
                <a:latin typeface="+mn-lt"/>
                <a:ea typeface="+mn-ea"/>
                <a:cs typeface="+mn-cs"/>
              </a:rPr>
              <a:t> dienen.</a:t>
            </a:r>
            <a:endParaRPr lang="de-DE" dirty="0"/>
          </a:p>
        </p:txBody>
      </p:sp>
      <p:sp>
        <p:nvSpPr>
          <p:cNvPr id="4" name="Foliennummernplatzhalter 3"/>
          <p:cNvSpPr>
            <a:spLocks noGrp="1"/>
          </p:cNvSpPr>
          <p:nvPr>
            <p:ph type="sldNum" sz="quarter" idx="10"/>
          </p:nvPr>
        </p:nvSpPr>
        <p:spPr/>
        <p:txBody>
          <a:bodyPr/>
          <a:lstStyle/>
          <a:p>
            <a:fld id="{AE67EBBE-8CC3-48F3-BE10-D0BDB2B3000D}" type="slidenum">
              <a:rPr lang="de-DE" smtClean="0"/>
              <a:t>2</a:t>
            </a:fld>
            <a:endParaRPr lang="de-DE"/>
          </a:p>
        </p:txBody>
      </p:sp>
    </p:spTree>
    <p:extLst>
      <p:ext uri="{BB962C8B-B14F-4D97-AF65-F5344CB8AC3E}">
        <p14:creationId xmlns:p14="http://schemas.microsoft.com/office/powerpoint/2010/main" val="1383153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sz="1200" kern="1200" dirty="0">
                <a:solidFill>
                  <a:schemeClr val="tx1"/>
                </a:solidFill>
                <a:effectLst/>
                <a:latin typeface="+mn-lt"/>
                <a:ea typeface="+mn-ea"/>
                <a:cs typeface="+mn-cs"/>
              </a:rPr>
              <a:t>Mehr zur Methode finden Sie hier: </a:t>
            </a:r>
            <a:r>
              <a:rPr lang="de-DE" sz="1200" u="sng" kern="1200" dirty="0">
                <a:solidFill>
                  <a:schemeClr val="tx1"/>
                </a:solidFill>
                <a:effectLst/>
                <a:latin typeface="+mn-lt"/>
                <a:ea typeface="+mn-ea"/>
                <a:cs typeface="+mn-cs"/>
                <a:hlinkClick r:id="rId3"/>
              </a:rPr>
              <a:t>https://digitaleneuordnung.de/blog/eduscrum/</a:t>
            </a:r>
            <a:r>
              <a:rPr lang="de-DE" sz="1200" kern="1200" dirty="0">
                <a:solidFill>
                  <a:schemeClr val="tx1"/>
                </a:solidFill>
                <a:effectLst/>
                <a:latin typeface="+mn-lt"/>
                <a:ea typeface="+mn-ea"/>
                <a:cs typeface="+mn-cs"/>
              </a:rPr>
              <a:t> und hier </a:t>
            </a:r>
            <a:r>
              <a:rPr lang="de-DE" sz="1200" u="sng" kern="1200" dirty="0">
                <a:solidFill>
                  <a:schemeClr val="tx1"/>
                </a:solidFill>
                <a:effectLst/>
                <a:latin typeface="+mn-lt"/>
                <a:ea typeface="+mn-ea"/>
                <a:cs typeface="+mn-cs"/>
                <a:hlinkClick r:id="rId4"/>
              </a:rPr>
              <a:t>https://www.youtube.com/watch?v=v0-HYUogYKk</a:t>
            </a:r>
            <a:r>
              <a:rPr lang="de-DE" sz="1200" kern="1200" dirty="0">
                <a:solidFill>
                  <a:schemeClr val="tx1"/>
                </a:solidFill>
                <a:effectLst/>
                <a:latin typeface="+mn-lt"/>
                <a:ea typeface="+mn-ea"/>
                <a:cs typeface="+mn-cs"/>
              </a:rPr>
              <a:t>. </a:t>
            </a:r>
            <a:br>
              <a:rPr lang="de-DE" sz="1200" kern="1200" dirty="0">
                <a:solidFill>
                  <a:schemeClr val="tx1"/>
                </a:solidFill>
                <a:effectLst/>
                <a:latin typeface="+mn-lt"/>
                <a:ea typeface="+mn-ea"/>
                <a:cs typeface="+mn-cs"/>
              </a:rPr>
            </a:br>
            <a:r>
              <a:rPr lang="de-DE" sz="1200" kern="1200" dirty="0">
                <a:solidFill>
                  <a:schemeClr val="tx1"/>
                </a:solidFill>
                <a:effectLst/>
                <a:latin typeface="+mn-lt"/>
                <a:ea typeface="+mn-ea"/>
                <a:cs typeface="+mn-cs"/>
              </a:rPr>
              <a:t>Sie ist relativ umfangreich, es ist daher auch möglich, Elemente auszulassen. Jedoch lohnt es sich, sie komplett durchzuführen, da so die Fähigkeiten an Projekten zu arbeiten gestärkt wird und sinnvolle Tools mit auf den Weg gegeben werden. Außerdem kann sie als Erarbeitung eines Gesellen*</a:t>
            </a:r>
            <a:r>
              <a:rPr lang="de-DE" sz="1200" kern="1200" dirty="0" err="1">
                <a:solidFill>
                  <a:schemeClr val="tx1"/>
                </a:solidFill>
                <a:effectLst/>
                <a:latin typeface="+mn-lt"/>
                <a:ea typeface="+mn-ea"/>
                <a:cs typeface="+mn-cs"/>
              </a:rPr>
              <a:t>innestückes</a:t>
            </a:r>
            <a:r>
              <a:rPr lang="de-DE" sz="1200" kern="1200" dirty="0">
                <a:solidFill>
                  <a:schemeClr val="tx1"/>
                </a:solidFill>
                <a:effectLst/>
                <a:latin typeface="+mn-lt"/>
                <a:ea typeface="+mn-ea"/>
                <a:cs typeface="+mn-cs"/>
              </a:rPr>
              <a:t> dienen.</a:t>
            </a:r>
            <a:endParaRPr lang="de-DE" dirty="0"/>
          </a:p>
        </p:txBody>
      </p:sp>
      <p:sp>
        <p:nvSpPr>
          <p:cNvPr id="4" name="Foliennummernplatzhalter 3"/>
          <p:cNvSpPr>
            <a:spLocks noGrp="1"/>
          </p:cNvSpPr>
          <p:nvPr>
            <p:ph type="sldNum" sz="quarter" idx="10"/>
          </p:nvPr>
        </p:nvSpPr>
        <p:spPr/>
        <p:txBody>
          <a:bodyPr/>
          <a:lstStyle/>
          <a:p>
            <a:fld id="{AE67EBBE-8CC3-48F3-BE10-D0BDB2B3000D}" type="slidenum">
              <a:rPr lang="de-DE" smtClean="0"/>
              <a:t>3</a:t>
            </a:fld>
            <a:endParaRPr lang="de-DE"/>
          </a:p>
        </p:txBody>
      </p:sp>
    </p:spTree>
    <p:extLst>
      <p:ext uri="{BB962C8B-B14F-4D97-AF65-F5344CB8AC3E}">
        <p14:creationId xmlns:p14="http://schemas.microsoft.com/office/powerpoint/2010/main" val="33741679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Der Arbeitsauftrag kann angepasst und spezifiziert werden. </a:t>
            </a:r>
          </a:p>
        </p:txBody>
      </p:sp>
      <p:sp>
        <p:nvSpPr>
          <p:cNvPr id="4" name="Foliennummernplatzhalter 3"/>
          <p:cNvSpPr>
            <a:spLocks noGrp="1"/>
          </p:cNvSpPr>
          <p:nvPr>
            <p:ph type="sldNum" sz="quarter" idx="10"/>
          </p:nvPr>
        </p:nvSpPr>
        <p:spPr/>
        <p:txBody>
          <a:bodyPr/>
          <a:lstStyle/>
          <a:p>
            <a:fld id="{AE67EBBE-8CC3-48F3-BE10-D0BDB2B3000D}" type="slidenum">
              <a:rPr lang="de-DE" smtClean="0"/>
              <a:t>4</a:t>
            </a:fld>
            <a:endParaRPr lang="de-DE"/>
          </a:p>
        </p:txBody>
      </p:sp>
    </p:spTree>
    <p:extLst>
      <p:ext uri="{BB962C8B-B14F-4D97-AF65-F5344CB8AC3E}">
        <p14:creationId xmlns:p14="http://schemas.microsoft.com/office/powerpoint/2010/main" val="39964315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Grundlage</a:t>
            </a:r>
            <a:r>
              <a:rPr lang="de-DE" baseline="0" dirty="0"/>
              <a:t> für Ziel und Systemwissen können vorherige Methoden aus diesem Heft sein.</a:t>
            </a:r>
            <a:endParaRPr lang="de-DE" dirty="0"/>
          </a:p>
        </p:txBody>
      </p:sp>
      <p:sp>
        <p:nvSpPr>
          <p:cNvPr id="4" name="Foliennummernplatzhalter 3"/>
          <p:cNvSpPr>
            <a:spLocks noGrp="1"/>
          </p:cNvSpPr>
          <p:nvPr>
            <p:ph type="sldNum" sz="quarter" idx="10"/>
          </p:nvPr>
        </p:nvSpPr>
        <p:spPr/>
        <p:txBody>
          <a:bodyPr/>
          <a:lstStyle/>
          <a:p>
            <a:fld id="{AE67EBBE-8CC3-48F3-BE10-D0BDB2B3000D}" type="slidenum">
              <a:rPr lang="de-DE" smtClean="0"/>
              <a:t>9</a:t>
            </a:fld>
            <a:endParaRPr lang="de-DE"/>
          </a:p>
        </p:txBody>
      </p:sp>
    </p:spTree>
    <p:extLst>
      <p:ext uri="{BB962C8B-B14F-4D97-AF65-F5344CB8AC3E}">
        <p14:creationId xmlns:p14="http://schemas.microsoft.com/office/powerpoint/2010/main" val="31144987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AE67EBBE-8CC3-48F3-BE10-D0BDB2B3000D}" type="slidenum">
              <a:rPr lang="de-DE" smtClean="0"/>
              <a:t>13</a:t>
            </a:fld>
            <a:endParaRPr lang="de-DE"/>
          </a:p>
        </p:txBody>
      </p:sp>
    </p:spTree>
    <p:extLst>
      <p:ext uri="{BB962C8B-B14F-4D97-AF65-F5344CB8AC3E}">
        <p14:creationId xmlns:p14="http://schemas.microsoft.com/office/powerpoint/2010/main" val="27717027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sz="1200" kern="1200" dirty="0">
                <a:solidFill>
                  <a:schemeClr val="tx1"/>
                </a:solidFill>
                <a:effectLst/>
                <a:latin typeface="+mn-lt"/>
                <a:ea typeface="+mn-ea"/>
                <a:cs typeface="+mn-cs"/>
              </a:rPr>
              <a:t>Sollten die Gruppen nicht so weit sein, ist es auch möglich einen weiteren Sprint dieser</a:t>
            </a:r>
            <a:r>
              <a:rPr lang="de-DE" sz="1200" kern="1200" baseline="0" dirty="0">
                <a:solidFill>
                  <a:schemeClr val="tx1"/>
                </a:solidFill>
                <a:effectLst/>
                <a:latin typeface="+mn-lt"/>
                <a:ea typeface="+mn-ea"/>
                <a:cs typeface="+mn-cs"/>
              </a:rPr>
              <a:t> Art </a:t>
            </a:r>
            <a:r>
              <a:rPr lang="de-DE" sz="1200" kern="1200" dirty="0">
                <a:solidFill>
                  <a:schemeClr val="tx1"/>
                </a:solidFill>
                <a:effectLst/>
                <a:latin typeface="+mn-lt"/>
                <a:ea typeface="+mn-ea"/>
                <a:cs typeface="+mn-cs"/>
              </a:rPr>
              <a:t>durchzuführen. </a:t>
            </a:r>
          </a:p>
          <a:p>
            <a:endParaRPr lang="de-DE" dirty="0"/>
          </a:p>
        </p:txBody>
      </p:sp>
      <p:sp>
        <p:nvSpPr>
          <p:cNvPr id="4" name="Foliennummernplatzhalter 3"/>
          <p:cNvSpPr>
            <a:spLocks noGrp="1"/>
          </p:cNvSpPr>
          <p:nvPr>
            <p:ph type="sldNum" sz="quarter" idx="10"/>
          </p:nvPr>
        </p:nvSpPr>
        <p:spPr/>
        <p:txBody>
          <a:bodyPr/>
          <a:lstStyle/>
          <a:p>
            <a:fld id="{AE67EBBE-8CC3-48F3-BE10-D0BDB2B3000D}" type="slidenum">
              <a:rPr lang="de-DE" smtClean="0"/>
              <a:t>15</a:t>
            </a:fld>
            <a:endParaRPr lang="de-DE"/>
          </a:p>
        </p:txBody>
      </p:sp>
    </p:spTree>
    <p:extLst>
      <p:ext uri="{BB962C8B-B14F-4D97-AF65-F5344CB8AC3E}">
        <p14:creationId xmlns:p14="http://schemas.microsoft.com/office/powerpoint/2010/main" val="16926310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smtClean="0"/>
              <a:t>Link zur </a:t>
            </a:r>
            <a:r>
              <a:rPr lang="de-DE" dirty="0" err="1" smtClean="0"/>
              <a:t>Platform</a:t>
            </a:r>
            <a:r>
              <a:rPr lang="de-DE" dirty="0" smtClean="0"/>
              <a:t>: </a:t>
            </a:r>
            <a:r>
              <a:rPr lang="de-DE" sz="1200" u="sng" kern="1200" dirty="0" smtClean="0">
                <a:solidFill>
                  <a:schemeClr val="tx1"/>
                </a:solidFill>
                <a:effectLst/>
                <a:latin typeface="+mn-lt"/>
                <a:ea typeface="+mn-ea"/>
                <a:cs typeface="+mn-cs"/>
                <a:hlinkClick r:id="rId3"/>
              </a:rPr>
              <a:t>https://epiz-berlin.de/FEB/KG/CSPlatform</a:t>
            </a:r>
            <a:r>
              <a:rPr lang="de-DE" sz="1200" kern="1200" dirty="0" smtClean="0">
                <a:solidFill>
                  <a:schemeClr val="tx1"/>
                </a:solidFill>
                <a:effectLst/>
                <a:latin typeface="+mn-lt"/>
                <a:ea typeface="+mn-ea"/>
                <a:cs typeface="+mn-cs"/>
              </a:rPr>
              <a:t> </a:t>
            </a:r>
          </a:p>
          <a:p>
            <a:endParaRPr lang="de-DE" dirty="0"/>
          </a:p>
        </p:txBody>
      </p:sp>
      <p:sp>
        <p:nvSpPr>
          <p:cNvPr id="4" name="Foliennummernplatzhalter 3"/>
          <p:cNvSpPr>
            <a:spLocks noGrp="1"/>
          </p:cNvSpPr>
          <p:nvPr>
            <p:ph type="sldNum" sz="quarter" idx="10"/>
          </p:nvPr>
        </p:nvSpPr>
        <p:spPr/>
        <p:txBody>
          <a:bodyPr/>
          <a:lstStyle/>
          <a:p>
            <a:fld id="{AE67EBBE-8CC3-48F3-BE10-D0BDB2B3000D}" type="slidenum">
              <a:rPr lang="de-DE" smtClean="0"/>
              <a:t>20</a:t>
            </a:fld>
            <a:endParaRPr lang="de-DE"/>
          </a:p>
        </p:txBody>
      </p:sp>
    </p:spTree>
    <p:extLst>
      <p:ext uri="{BB962C8B-B14F-4D97-AF65-F5344CB8AC3E}">
        <p14:creationId xmlns:p14="http://schemas.microsoft.com/office/powerpoint/2010/main" val="1392729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Hinweis zur</a:t>
            </a:r>
            <a:r>
              <a:rPr lang="de-DE" baseline="0" dirty="0"/>
              <a:t> </a:t>
            </a:r>
            <a:r>
              <a:rPr lang="de-DE" sz="1200" kern="1200" dirty="0">
                <a:solidFill>
                  <a:schemeClr val="tx1"/>
                </a:solidFill>
                <a:effectLst/>
                <a:latin typeface="+mn-lt"/>
                <a:ea typeface="+mn-ea"/>
                <a:cs typeface="+mn-cs"/>
              </a:rPr>
              <a:t>Bewertung</a:t>
            </a:r>
          </a:p>
          <a:p>
            <a:r>
              <a:rPr lang="de-DE" sz="1200" kern="1200" dirty="0">
                <a:solidFill>
                  <a:schemeClr val="tx1"/>
                </a:solidFill>
                <a:effectLst/>
                <a:latin typeface="+mn-lt"/>
                <a:ea typeface="+mn-ea"/>
                <a:cs typeface="+mn-cs"/>
              </a:rPr>
              <a:t>Bei </a:t>
            </a:r>
            <a:r>
              <a:rPr lang="de-DE" sz="1200" kern="1200" dirty="0" err="1">
                <a:solidFill>
                  <a:schemeClr val="tx1"/>
                </a:solidFill>
                <a:effectLst/>
                <a:latin typeface="+mn-lt"/>
                <a:ea typeface="+mn-ea"/>
                <a:cs typeface="+mn-cs"/>
              </a:rPr>
              <a:t>EduScrum</a:t>
            </a:r>
            <a:r>
              <a:rPr lang="de-DE" sz="1200" kern="1200" dirty="0">
                <a:solidFill>
                  <a:schemeClr val="tx1"/>
                </a:solidFill>
                <a:effectLst/>
                <a:latin typeface="+mn-lt"/>
                <a:ea typeface="+mn-ea"/>
                <a:cs typeface="+mn-cs"/>
              </a:rPr>
              <a:t> geht in erster Linie um den Prozess, daher sollte auch bei der Bewertung die Vorgehensweise der Teams und weniger deren Ergebnis bewertet werden. Die Teams sind erfolgreich, wenn sie die beste Vorgehensweise finden, Aufgaben zu bewältigen und alle Kriterien beachten.</a:t>
            </a:r>
          </a:p>
        </p:txBody>
      </p:sp>
      <p:sp>
        <p:nvSpPr>
          <p:cNvPr id="4" name="Foliennummernplatzhalter 3"/>
          <p:cNvSpPr>
            <a:spLocks noGrp="1"/>
          </p:cNvSpPr>
          <p:nvPr>
            <p:ph type="sldNum" sz="quarter" idx="10"/>
          </p:nvPr>
        </p:nvSpPr>
        <p:spPr/>
        <p:txBody>
          <a:bodyPr/>
          <a:lstStyle/>
          <a:p>
            <a:fld id="{AE67EBBE-8CC3-48F3-BE10-D0BDB2B3000D}" type="slidenum">
              <a:rPr lang="de-DE" smtClean="0"/>
              <a:t>21</a:t>
            </a:fld>
            <a:endParaRPr lang="de-DE"/>
          </a:p>
        </p:txBody>
      </p:sp>
    </p:spTree>
    <p:extLst>
      <p:ext uri="{BB962C8B-B14F-4D97-AF65-F5344CB8AC3E}">
        <p14:creationId xmlns:p14="http://schemas.microsoft.com/office/powerpoint/2010/main" val="24182163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fld id="{7C0E4CC8-05F7-4044-BA31-221624C91132}" type="slidenum">
              <a:rPr lang="de-DE" smtClean="0"/>
              <a:pPr/>
              <a:t>22</a:t>
            </a:fld>
            <a:endParaRPr lang="de-DE"/>
          </a:p>
        </p:txBody>
      </p:sp>
    </p:spTree>
    <p:extLst>
      <p:ext uri="{BB962C8B-B14F-4D97-AF65-F5344CB8AC3E}">
        <p14:creationId xmlns:p14="http://schemas.microsoft.com/office/powerpoint/2010/main" val="607932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de-DE"/>
              <a:t>Titelmasterformat durch Klicken bearbeiten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Formatvorlage des Untertitelmasters durch Klicken bearbeiten</a:t>
            </a:r>
            <a:endParaRPr lang="en-US" dirty="0"/>
          </a:p>
        </p:txBody>
      </p:sp>
      <p:sp>
        <p:nvSpPr>
          <p:cNvPr id="4" name="Date Placeholder 3"/>
          <p:cNvSpPr>
            <a:spLocks noGrp="1"/>
          </p:cNvSpPr>
          <p:nvPr>
            <p:ph type="dt" sz="half" idx="10"/>
          </p:nvPr>
        </p:nvSpPr>
        <p:spPr/>
        <p:txBody>
          <a:bodyPr/>
          <a:lstStyle/>
          <a:p>
            <a:fld id="{4F2F0B0B-BB4B-4C15-A0A8-355FB1BEB07B}" type="datetimeFigureOut">
              <a:rPr lang="de-DE" smtClean="0"/>
              <a:t>27.05.2025</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3589914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idx="1"/>
          </p:nvPr>
        </p:nvSpPr>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4F2F0B0B-BB4B-4C15-A0A8-355FB1BEB07B}" type="datetimeFigureOut">
              <a:rPr lang="de-DE" smtClean="0"/>
              <a:t>27.05.2025</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28851862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3"/>
            <a:ext cx="7886700" cy="2852737"/>
          </a:xfrm>
        </p:spPr>
        <p:txBody>
          <a:bodyPr anchor="b"/>
          <a:lstStyle>
            <a:lvl1pPr>
              <a:defRPr sz="6000"/>
            </a:lvl1pPr>
          </a:lstStyle>
          <a:p>
            <a:r>
              <a:rPr lang="de-DE"/>
              <a:t>Titelmasterformat durch Klicken bearbeiten</a:t>
            </a:r>
            <a:endParaRPr lang="en-US" dirty="0"/>
          </a:p>
        </p:txBody>
      </p:sp>
      <p:sp>
        <p:nvSpPr>
          <p:cNvPr id="3" name="Text Placeholder 2"/>
          <p:cNvSpPr>
            <a:spLocks noGrp="1"/>
          </p:cNvSpPr>
          <p:nvPr>
            <p:ph type="body" idx="1"/>
          </p:nvPr>
        </p:nvSpPr>
        <p:spPr>
          <a:xfrm>
            <a:off x="623888" y="4589468"/>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Formatvorlagen des Textmasters bearbeiten</a:t>
            </a:r>
          </a:p>
        </p:txBody>
      </p:sp>
      <p:sp>
        <p:nvSpPr>
          <p:cNvPr id="4" name="Date Placeholder 3"/>
          <p:cNvSpPr>
            <a:spLocks noGrp="1"/>
          </p:cNvSpPr>
          <p:nvPr>
            <p:ph type="dt" sz="half" idx="10"/>
          </p:nvPr>
        </p:nvSpPr>
        <p:spPr/>
        <p:txBody>
          <a:bodyPr/>
          <a:lstStyle/>
          <a:p>
            <a:fld id="{4F2F0B0B-BB4B-4C15-A0A8-355FB1BEB07B}" type="datetimeFigureOut">
              <a:rPr lang="de-DE" smtClean="0"/>
              <a:t>27.05.2025</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36370033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Date Placeholder 4"/>
          <p:cNvSpPr>
            <a:spLocks noGrp="1"/>
          </p:cNvSpPr>
          <p:nvPr>
            <p:ph type="dt" sz="half" idx="10"/>
          </p:nvPr>
        </p:nvSpPr>
        <p:spPr/>
        <p:txBody>
          <a:bodyPr/>
          <a:lstStyle/>
          <a:p>
            <a:fld id="{4F2F0B0B-BB4B-4C15-A0A8-355FB1BEB07B}" type="datetimeFigureOut">
              <a:rPr lang="de-DE" smtClean="0"/>
              <a:t>27.05.2025</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32823174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de-DE"/>
              <a:t>Titelmasterformat durch Klicken bearbeiten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4" name="Content Placeholder 3"/>
          <p:cNvSpPr>
            <a:spLocks noGrp="1"/>
          </p:cNvSpPr>
          <p:nvPr>
            <p:ph sz="half" idx="2"/>
          </p:nvPr>
        </p:nvSpPr>
        <p:spPr>
          <a:xfrm>
            <a:off x="629842" y="2505075"/>
            <a:ext cx="3868340"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Formatvorlagen des Textmasters bearbeiten</a:t>
            </a:r>
          </a:p>
        </p:txBody>
      </p:sp>
      <p:sp>
        <p:nvSpPr>
          <p:cNvPr id="6" name="Content Placeholder 5"/>
          <p:cNvSpPr>
            <a:spLocks noGrp="1"/>
          </p:cNvSpPr>
          <p:nvPr>
            <p:ph sz="quarter" idx="4"/>
          </p:nvPr>
        </p:nvSpPr>
        <p:spPr>
          <a:xfrm>
            <a:off x="4629152" y="2505075"/>
            <a:ext cx="3887391" cy="3684588"/>
          </a:xfr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7" name="Date Placeholder 6"/>
          <p:cNvSpPr>
            <a:spLocks noGrp="1"/>
          </p:cNvSpPr>
          <p:nvPr>
            <p:ph type="dt" sz="half" idx="10"/>
          </p:nvPr>
        </p:nvSpPr>
        <p:spPr/>
        <p:txBody>
          <a:bodyPr/>
          <a:lstStyle/>
          <a:p>
            <a:fld id="{4F2F0B0B-BB4B-4C15-A0A8-355FB1BEB07B}" type="datetimeFigureOut">
              <a:rPr lang="de-DE" smtClean="0"/>
              <a:t>27.05.2025</a:t>
            </a:fld>
            <a:endParaRPr lang="de-DE"/>
          </a:p>
        </p:txBody>
      </p:sp>
      <p:sp>
        <p:nvSpPr>
          <p:cNvPr id="8" name="Footer Placeholder 7"/>
          <p:cNvSpPr>
            <a:spLocks noGrp="1"/>
          </p:cNvSpPr>
          <p:nvPr>
            <p:ph type="ftr" sz="quarter" idx="11"/>
          </p:nvPr>
        </p:nvSpPr>
        <p:spPr/>
        <p:txBody>
          <a:bodyPr/>
          <a:lstStyle/>
          <a:p>
            <a:endParaRPr lang="de-DE"/>
          </a:p>
        </p:txBody>
      </p:sp>
      <p:sp>
        <p:nvSpPr>
          <p:cNvPr id="9" name="Slide Number Placeholder 8"/>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23955174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Date Placeholder 2"/>
          <p:cNvSpPr>
            <a:spLocks noGrp="1"/>
          </p:cNvSpPr>
          <p:nvPr>
            <p:ph type="dt" sz="half" idx="10"/>
          </p:nvPr>
        </p:nvSpPr>
        <p:spPr/>
        <p:txBody>
          <a:bodyPr/>
          <a:lstStyle/>
          <a:p>
            <a:fld id="{4F2F0B0B-BB4B-4C15-A0A8-355FB1BEB07B}" type="datetimeFigureOut">
              <a:rPr lang="de-DE" smtClean="0"/>
              <a:t>27.05.2025</a:t>
            </a:fld>
            <a:endParaRPr lang="de-DE"/>
          </a:p>
        </p:txBody>
      </p:sp>
      <p:sp>
        <p:nvSpPr>
          <p:cNvPr id="4" name="Footer Placeholder 3"/>
          <p:cNvSpPr>
            <a:spLocks noGrp="1"/>
          </p:cNvSpPr>
          <p:nvPr>
            <p:ph type="ftr" sz="quarter" idx="11"/>
          </p:nvPr>
        </p:nvSpPr>
        <p:spPr/>
        <p:txBody>
          <a:bodyPr/>
          <a:lstStyle/>
          <a:p>
            <a:endParaRPr lang="de-DE"/>
          </a:p>
        </p:txBody>
      </p:sp>
      <p:sp>
        <p:nvSpPr>
          <p:cNvPr id="5" name="Slide Number Placeholder 4"/>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3284105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F2F0B0B-BB4B-4C15-A0A8-355FB1BEB07B}" type="datetimeFigureOut">
              <a:rPr lang="de-DE" smtClean="0"/>
              <a:t>27.05.2025</a:t>
            </a:fld>
            <a:endParaRPr lang="de-DE"/>
          </a:p>
        </p:txBody>
      </p:sp>
      <p:sp>
        <p:nvSpPr>
          <p:cNvPr id="3" name="Footer Placeholder 2"/>
          <p:cNvSpPr>
            <a:spLocks noGrp="1"/>
          </p:cNvSpPr>
          <p:nvPr>
            <p:ph type="ftr" sz="quarter" idx="11"/>
          </p:nvPr>
        </p:nvSpPr>
        <p:spPr/>
        <p:txBody>
          <a:bodyPr/>
          <a:lstStyle/>
          <a:p>
            <a:endParaRPr lang="de-DE"/>
          </a:p>
        </p:txBody>
      </p:sp>
      <p:sp>
        <p:nvSpPr>
          <p:cNvPr id="4" name="Slide Number Placeholder 3"/>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3767784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de-DE"/>
              <a:t>Titelmasterformat durch Klicken bearbeiten</a:t>
            </a:r>
            <a:endParaRPr lang="en-US" dirty="0"/>
          </a:p>
        </p:txBody>
      </p:sp>
      <p:sp>
        <p:nvSpPr>
          <p:cNvPr id="3" name="Content Placeholder 2"/>
          <p:cNvSpPr>
            <a:spLocks noGrp="1"/>
          </p:cNvSpPr>
          <p:nvPr>
            <p:ph idx="1"/>
          </p:nvPr>
        </p:nvSpPr>
        <p:spPr>
          <a:xfrm>
            <a:off x="3887391" y="987430"/>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e Placeholder 4"/>
          <p:cNvSpPr>
            <a:spLocks noGrp="1"/>
          </p:cNvSpPr>
          <p:nvPr>
            <p:ph type="dt" sz="half" idx="10"/>
          </p:nvPr>
        </p:nvSpPr>
        <p:spPr/>
        <p:txBody>
          <a:bodyPr/>
          <a:lstStyle/>
          <a:p>
            <a:fld id="{4F2F0B0B-BB4B-4C15-A0A8-355FB1BEB07B}" type="datetimeFigureOut">
              <a:rPr lang="de-DE" smtClean="0"/>
              <a:t>27.05.2025</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21989626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de-DE"/>
              <a:t>Titelmasterformat durch Klicken bearbeiten</a:t>
            </a:r>
            <a:endParaRPr lang="en-US" dirty="0"/>
          </a:p>
        </p:txBody>
      </p:sp>
      <p:sp>
        <p:nvSpPr>
          <p:cNvPr id="3" name="Picture Placeholder 2"/>
          <p:cNvSpPr>
            <a:spLocks noGrp="1" noChangeAspect="1"/>
          </p:cNvSpPr>
          <p:nvPr>
            <p:ph type="pic" idx="1"/>
          </p:nvPr>
        </p:nvSpPr>
        <p:spPr>
          <a:xfrm>
            <a:off x="3887391" y="987430"/>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Formatvorlagen des Textmasters bearbeiten</a:t>
            </a:r>
          </a:p>
        </p:txBody>
      </p:sp>
      <p:sp>
        <p:nvSpPr>
          <p:cNvPr id="5" name="Date Placeholder 4"/>
          <p:cNvSpPr>
            <a:spLocks noGrp="1"/>
          </p:cNvSpPr>
          <p:nvPr>
            <p:ph type="dt" sz="half" idx="10"/>
          </p:nvPr>
        </p:nvSpPr>
        <p:spPr/>
        <p:txBody>
          <a:bodyPr/>
          <a:lstStyle/>
          <a:p>
            <a:fld id="{4F2F0B0B-BB4B-4C15-A0A8-355FB1BEB07B}" type="datetimeFigureOut">
              <a:rPr lang="de-DE" smtClean="0"/>
              <a:t>27.05.2025</a:t>
            </a:fld>
            <a:endParaRPr lang="de-DE"/>
          </a:p>
        </p:txBody>
      </p:sp>
      <p:sp>
        <p:nvSpPr>
          <p:cNvPr id="6" name="Footer Placeholder 5"/>
          <p:cNvSpPr>
            <a:spLocks noGrp="1"/>
          </p:cNvSpPr>
          <p:nvPr>
            <p:ph type="ftr" sz="quarter" idx="11"/>
          </p:nvPr>
        </p:nvSpPr>
        <p:spPr/>
        <p:txBody>
          <a:bodyPr/>
          <a:lstStyle/>
          <a:p>
            <a:endParaRPr lang="de-DE"/>
          </a:p>
        </p:txBody>
      </p:sp>
      <p:sp>
        <p:nvSpPr>
          <p:cNvPr id="7" name="Slide Number Placeholder 6"/>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1381058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a:t>Titelmasterformat durch Klicken bearbeiten</a:t>
            </a:r>
            <a:endParaRPr lang="en-US" dirty="0"/>
          </a:p>
        </p:txBody>
      </p:sp>
      <p:sp>
        <p:nvSpPr>
          <p:cNvPr id="3" name="Vertical Text Placeholder 2"/>
          <p:cNvSpPr>
            <a:spLocks noGrp="1"/>
          </p:cNvSpPr>
          <p:nvPr>
            <p:ph type="body" orient="vert" idx="1"/>
          </p:nvPr>
        </p:nvSpPr>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4F2F0B0B-BB4B-4C15-A0A8-355FB1BEB07B}" type="datetimeFigureOut">
              <a:rPr lang="de-DE" smtClean="0"/>
              <a:t>27.05.2025</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35044155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de-DE"/>
              <a:t>Titelmasterformat durch Klicken bearbeiten</a:t>
            </a:r>
            <a:endParaRPr lang="en-US" dirty="0"/>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4F2F0B0B-BB4B-4C15-A0A8-355FB1BEB07B}" type="datetimeFigureOut">
              <a:rPr lang="de-DE" smtClean="0"/>
              <a:t>27.05.2025</a:t>
            </a:fld>
            <a:endParaRPr lang="de-DE"/>
          </a:p>
        </p:txBody>
      </p:sp>
      <p:sp>
        <p:nvSpPr>
          <p:cNvPr id="5" name="Footer Placeholder 4"/>
          <p:cNvSpPr>
            <a:spLocks noGrp="1"/>
          </p:cNvSpPr>
          <p:nvPr>
            <p:ph type="ftr" sz="quarter" idx="11"/>
          </p:nvPr>
        </p:nvSpPr>
        <p:spPr/>
        <p:txBody>
          <a:bodyPr/>
          <a:lstStyle/>
          <a:p>
            <a:endParaRPr lang="de-DE"/>
          </a:p>
        </p:txBody>
      </p:sp>
      <p:sp>
        <p:nvSpPr>
          <p:cNvPr id="6" name="Slide Number Placeholder 5"/>
          <p:cNvSpPr>
            <a:spLocks noGrp="1"/>
          </p:cNvSpPr>
          <p:nvPr>
            <p:ph type="sldNum" sz="quarter" idx="12"/>
          </p:nvPr>
        </p:nvSpPr>
        <p:spPr/>
        <p:txBody>
          <a:bodyPr/>
          <a:lstStyle/>
          <a:p>
            <a:fld id="{9F6DF116-5CD0-4D96-8EAB-D4759740438B}" type="slidenum">
              <a:rPr lang="de-DE" smtClean="0"/>
              <a:t>‹Nr.›</a:t>
            </a:fld>
            <a:endParaRPr lang="de-DE"/>
          </a:p>
        </p:txBody>
      </p:sp>
    </p:spTree>
    <p:extLst>
      <p:ext uri="{BB962C8B-B14F-4D97-AF65-F5344CB8AC3E}">
        <p14:creationId xmlns:p14="http://schemas.microsoft.com/office/powerpoint/2010/main" val="1776914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de-DE"/>
              <a:t>Titelmasterformat durch Klicken bearbeiten</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2"/>
          </p:nvPr>
        </p:nvSpPr>
        <p:spPr>
          <a:xfrm>
            <a:off x="628650" y="6356355"/>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2F0B0B-BB4B-4C15-A0A8-355FB1BEB07B}" type="datetimeFigureOut">
              <a:rPr lang="de-DE" smtClean="0"/>
              <a:t>27.05.2025</a:t>
            </a:fld>
            <a:endParaRPr lang="de-DE"/>
          </a:p>
        </p:txBody>
      </p:sp>
      <p:sp>
        <p:nvSpPr>
          <p:cNvPr id="5" name="Footer Placeholder 4"/>
          <p:cNvSpPr>
            <a:spLocks noGrp="1"/>
          </p:cNvSpPr>
          <p:nvPr>
            <p:ph type="ftr" sz="quarter" idx="3"/>
          </p:nvPr>
        </p:nvSpPr>
        <p:spPr>
          <a:xfrm>
            <a:off x="3028950" y="6356355"/>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a:p>
        </p:txBody>
      </p:sp>
      <p:sp>
        <p:nvSpPr>
          <p:cNvPr id="6" name="Slide Number Placeholder 5"/>
          <p:cNvSpPr>
            <a:spLocks noGrp="1"/>
          </p:cNvSpPr>
          <p:nvPr>
            <p:ph type="sldNum" sz="quarter" idx="4"/>
          </p:nvPr>
        </p:nvSpPr>
        <p:spPr>
          <a:xfrm>
            <a:off x="6457950" y="6356355"/>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6DF116-5CD0-4D96-8EAB-D4759740438B}" type="slidenum">
              <a:rPr lang="de-DE" smtClean="0"/>
              <a:t>‹Nr.›</a:t>
            </a:fld>
            <a:endParaRPr lang="de-DE"/>
          </a:p>
        </p:txBody>
      </p:sp>
    </p:spTree>
    <p:extLst>
      <p:ext uri="{BB962C8B-B14F-4D97-AF65-F5344CB8AC3E}">
        <p14:creationId xmlns:p14="http://schemas.microsoft.com/office/powerpoint/2010/main" val="8897972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18/10/relationships/comments" Target="../comments/modernComment_106_EAD2820E.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microsoft.com/office/2018/10/relationships/comments" Target="../comments/modernComment_112_FDD4FC9.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microsoft.com/office/2018/10/relationships/comments" Target="../comments/modernComment_100_2B52F1F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4" Type="http://schemas.microsoft.com/office/2018/10/relationships/comments" Target="../comments/modernComment_105_6044721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4" Type="http://schemas.microsoft.com/office/2018/10/relationships/comments" Target="../comments/modernComment_113_B3CF0833.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microsoft.com/office/2018/10/relationships/comments" Target="../comments/modernComment_110_E485BEEE.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microsoft.com/office/2018/10/relationships/comments" Target="../comments/modernComment_102_E9432781.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microsoft.com/office/2018/10/relationships/comments" Target="../comments/modernComment_109_BA6F4D0.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microsoft.com/office/2018/10/relationships/comments" Target="../comments/modernComment_10D_688A0289.xm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1.xml"/><Relationship Id="rId4" Type="http://schemas.microsoft.com/office/2018/10/relationships/comments" Target="../comments/modernComment_10E_C903FE50.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microsoft.com/office/2018/10/relationships/comments" Target="../comments/modernComment_111_E300DA9A.xml"/><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microsoft.com/office/2018/10/relationships/comments" Target="../comments/modernComment_104_3FA93A79.xml"/><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ussdiagramm: Grenzstelle 5"/>
          <p:cNvSpPr/>
          <p:nvPr/>
        </p:nvSpPr>
        <p:spPr>
          <a:xfrm>
            <a:off x="1561095" y="395035"/>
            <a:ext cx="6050475" cy="2911896"/>
          </a:xfrm>
          <a:prstGeom prst="flowChartTerminator">
            <a:avLst/>
          </a:prstGeom>
          <a:solidFill>
            <a:schemeClr val="accent3">
              <a:lumMod val="40000"/>
              <a:lumOff val="6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de-DE"/>
          </a:p>
        </p:txBody>
      </p:sp>
      <p:sp>
        <p:nvSpPr>
          <p:cNvPr id="2" name="Titel 1"/>
          <p:cNvSpPr>
            <a:spLocks noGrp="1"/>
          </p:cNvSpPr>
          <p:nvPr>
            <p:ph type="ctrTitle"/>
          </p:nvPr>
        </p:nvSpPr>
        <p:spPr>
          <a:xfrm>
            <a:off x="437132" y="332249"/>
            <a:ext cx="8120849" cy="2535237"/>
          </a:xfrm>
        </p:spPr>
        <p:txBody>
          <a:bodyPr>
            <a:normAutofit/>
          </a:bodyPr>
          <a:lstStyle/>
          <a:p>
            <a:r>
              <a:rPr lang="de-DE" b="1" dirty="0" err="1" smtClean="0"/>
              <a:t>CircuScrum</a:t>
            </a:r>
            <a:r>
              <a:rPr lang="de-DE" dirty="0" smtClean="0"/>
              <a:t> </a:t>
            </a:r>
            <a:br>
              <a:rPr lang="de-DE" dirty="0" smtClean="0"/>
            </a:br>
            <a:r>
              <a:rPr lang="de-DE" sz="4800" dirty="0"/>
              <a:t>Projektarbeit  zur </a:t>
            </a:r>
            <a:r>
              <a:rPr lang="de-DE" sz="4800" dirty="0" smtClean="0"/>
              <a:t>Kreislaufgesellschaft</a:t>
            </a:r>
            <a:endParaRPr lang="de-DE" sz="4800" dirty="0"/>
          </a:p>
        </p:txBody>
      </p:sp>
      <p:pic>
        <p:nvPicPr>
          <p:cNvPr id="4" name="Grafik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5795" y="127516"/>
            <a:ext cx="841927" cy="839586"/>
          </a:xfrm>
          <a:prstGeom prst="rect">
            <a:avLst/>
          </a:prstGeom>
        </p:spPr>
      </p:pic>
      <p:pic>
        <p:nvPicPr>
          <p:cNvPr id="5" name="Grafik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5009" y="3369717"/>
            <a:ext cx="3182646" cy="3182646"/>
          </a:xfrm>
          <a:prstGeom prst="rect">
            <a:avLst/>
          </a:prstGeom>
        </p:spPr>
      </p:pic>
    </p:spTree>
    <p:extLst>
      <p:ext uri="{BB962C8B-B14F-4D97-AF65-F5344CB8AC3E}">
        <p14:creationId xmlns:p14="http://schemas.microsoft.com/office/powerpoint/2010/main" val="154502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chtungspfeil 3"/>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Kickoff</a:t>
            </a:r>
            <a:endParaRPr lang="de-DE" dirty="0">
              <a:solidFill>
                <a:schemeClr val="tx1"/>
              </a:solidFill>
            </a:endParaRPr>
          </a:p>
        </p:txBody>
      </p:sp>
      <p:sp>
        <p:nvSpPr>
          <p:cNvPr id="6" name="Chevron 5"/>
          <p:cNvSpPr/>
          <p:nvPr/>
        </p:nvSpPr>
        <p:spPr>
          <a:xfrm>
            <a:off x="1814257" y="6276100"/>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7" name="Chevron 6"/>
          <p:cNvSpPr/>
          <p:nvPr/>
        </p:nvSpPr>
        <p:spPr>
          <a:xfrm>
            <a:off x="3665909" y="6276104"/>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8" name="Chevron 7"/>
          <p:cNvSpPr/>
          <p:nvPr/>
        </p:nvSpPr>
        <p:spPr>
          <a:xfrm>
            <a:off x="5482239" y="6276108"/>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9" name="Chevron 8"/>
          <p:cNvSpPr/>
          <p:nvPr/>
        </p:nvSpPr>
        <p:spPr>
          <a:xfrm>
            <a:off x="7348447" y="6276112"/>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5" name="Richtungspfeil 4"/>
          <p:cNvSpPr/>
          <p:nvPr/>
        </p:nvSpPr>
        <p:spPr>
          <a:xfrm>
            <a:off x="0" y="6276112"/>
            <a:ext cx="2103122" cy="573579"/>
          </a:xfrm>
          <a:prstGeom prst="homePlate">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14" name="Textfeld 13"/>
          <p:cNvSpPr txBox="1"/>
          <p:nvPr/>
        </p:nvSpPr>
        <p:spPr>
          <a:xfrm>
            <a:off x="426135" y="1293087"/>
            <a:ext cx="7057293" cy="4524315"/>
          </a:xfrm>
          <a:prstGeom prst="rect">
            <a:avLst/>
          </a:prstGeom>
          <a:noFill/>
        </p:spPr>
        <p:txBody>
          <a:bodyPr wrap="square" rtlCol="0">
            <a:spAutoFit/>
          </a:bodyPr>
          <a:lstStyle/>
          <a:p>
            <a:r>
              <a:rPr lang="de-DE" b="1" dirty="0"/>
              <a:t>Methode:</a:t>
            </a:r>
          </a:p>
          <a:p>
            <a:r>
              <a:rPr lang="de-DE" dirty="0"/>
              <a:t>I</a:t>
            </a:r>
            <a:r>
              <a:rPr lang="de-DE" dirty="0" smtClean="0"/>
              <a:t>n </a:t>
            </a:r>
            <a:r>
              <a:rPr lang="de-DE" dirty="0"/>
              <a:t>den nächsten drei Doppelstunden </a:t>
            </a:r>
            <a:r>
              <a:rPr lang="de-DE" dirty="0" smtClean="0"/>
              <a:t>erarbeiten Sie in Gruppen einen </a:t>
            </a:r>
            <a:r>
              <a:rPr lang="de-DE" dirty="0"/>
              <a:t>Arbeitsauftrag </a:t>
            </a:r>
            <a:r>
              <a:rPr lang="de-DE" dirty="0" smtClean="0"/>
              <a:t>mittels </a:t>
            </a:r>
            <a:r>
              <a:rPr lang="de-DE" dirty="0"/>
              <a:t>der Methode </a:t>
            </a:r>
            <a:r>
              <a:rPr lang="de-DE" dirty="0" err="1" smtClean="0"/>
              <a:t>EduScrum</a:t>
            </a:r>
            <a:r>
              <a:rPr lang="de-DE" dirty="0" smtClean="0"/>
              <a:t>. </a:t>
            </a:r>
            <a:r>
              <a:rPr lang="de-DE" dirty="0"/>
              <a:t>Diese Methode setzt sich aus mehreren Lerneinheiten zusammen, sogenannten </a:t>
            </a:r>
            <a:r>
              <a:rPr lang="de-DE" b="1" i="1" dirty="0"/>
              <a:t>Sprints</a:t>
            </a:r>
            <a:r>
              <a:rPr lang="de-DE" dirty="0"/>
              <a:t>. Jede </a:t>
            </a:r>
            <a:r>
              <a:rPr lang="de-DE" dirty="0" smtClean="0"/>
              <a:t>Doppelstunde </a:t>
            </a:r>
            <a:r>
              <a:rPr lang="de-DE" dirty="0"/>
              <a:t>stellt einen Sprint dar. </a:t>
            </a:r>
          </a:p>
          <a:p>
            <a:endParaRPr lang="de-DE" dirty="0"/>
          </a:p>
          <a:p>
            <a:pPr marL="285750" indent="-285750">
              <a:buFont typeface="Arial" panose="020B0604020202020204" pitchFamily="34" charset="0"/>
              <a:buChar char="•"/>
            </a:pPr>
            <a:r>
              <a:rPr lang="de-DE" dirty="0"/>
              <a:t>Jeder Sprint beginnt mit einem </a:t>
            </a:r>
            <a:r>
              <a:rPr lang="de-DE" i="1" dirty="0" err="1" smtClean="0"/>
              <a:t>StandUp</a:t>
            </a:r>
            <a:r>
              <a:rPr lang="de-DE" dirty="0" smtClean="0"/>
              <a:t>: berichtet </a:t>
            </a:r>
            <a:r>
              <a:rPr lang="de-DE" dirty="0"/>
              <a:t>jede </a:t>
            </a:r>
            <a:r>
              <a:rPr lang="de-DE" dirty="0" smtClean="0"/>
              <a:t>Gruppe dem </a:t>
            </a:r>
            <a:r>
              <a:rPr lang="de-DE" dirty="0" err="1" smtClean="0"/>
              <a:t>Product</a:t>
            </a:r>
            <a:r>
              <a:rPr lang="de-DE" dirty="0" smtClean="0"/>
              <a:t> </a:t>
            </a:r>
            <a:r>
              <a:rPr lang="de-DE" dirty="0" err="1" smtClean="0"/>
              <a:t>Owner</a:t>
            </a:r>
            <a:r>
              <a:rPr lang="de-DE" dirty="0" smtClean="0"/>
              <a:t> (Lehrkraft), </a:t>
            </a:r>
            <a:r>
              <a:rPr lang="de-DE" dirty="0"/>
              <a:t>wo sie gerade steht und was sie heute macht, um ihr Ziel zu erreichen.</a:t>
            </a:r>
          </a:p>
          <a:p>
            <a:pPr marL="285750" indent="-285750">
              <a:buFont typeface="Arial" panose="020B0604020202020204" pitchFamily="34" charset="0"/>
              <a:buChar char="•"/>
            </a:pPr>
            <a:r>
              <a:rPr lang="de-DE" dirty="0"/>
              <a:t>Der Sprint endet mit einem </a:t>
            </a:r>
            <a:r>
              <a:rPr lang="de-DE" i="1" dirty="0"/>
              <a:t>Review</a:t>
            </a:r>
            <a:r>
              <a:rPr lang="de-DE" dirty="0"/>
              <a:t>. Dort wird </a:t>
            </a:r>
            <a:r>
              <a:rPr lang="de-DE" dirty="0" smtClean="0"/>
              <a:t>zusammengefasst, </a:t>
            </a:r>
            <a:r>
              <a:rPr lang="de-DE" dirty="0"/>
              <a:t>was im Sprint geschafft wurde und welche Aufgaben für den nächsten Sprint anstehen. Hier soll auch die Arbeitsweise im Sprint reflektiert werden.</a:t>
            </a:r>
          </a:p>
          <a:p>
            <a:pPr marL="285750" indent="-285750">
              <a:buFont typeface="Arial" panose="020B0604020202020204" pitchFamily="34" charset="0"/>
              <a:buChar char="•"/>
            </a:pPr>
            <a:r>
              <a:rPr lang="de-DE" dirty="0"/>
              <a:t>Am Ende des letzten Sprints werden die Ideen vorgestellt, dabei soll das Ergebnis so festgehalten werden, dass es auch ohne weitere Erklärung verständlich ist. </a:t>
            </a:r>
          </a:p>
        </p:txBody>
      </p:sp>
      <p:pic>
        <p:nvPicPr>
          <p:cNvPr id="11" name="Grafik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pic>
        <p:nvPicPr>
          <p:cNvPr id="3" name="Grafik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39776" y="4381052"/>
            <a:ext cx="1810191" cy="1810191"/>
          </a:xfrm>
          <a:prstGeom prst="rect">
            <a:avLst/>
          </a:prstGeom>
        </p:spPr>
      </p:pic>
    </p:spTree>
    <p:extLst>
      <p:ext uri="{BB962C8B-B14F-4D97-AF65-F5344CB8AC3E}">
        <p14:creationId xmlns:p14="http://schemas.microsoft.com/office/powerpoint/2010/main" val="3939664398"/>
      </p:ext>
    </p:extLst>
  </p:cSld>
  <p:clrMapOvr>
    <a:masterClrMapping/>
  </p:clrMapOvr>
  <p:extLst mod="1">
    <p:ext uri="{6950BFC3-D8DA-4A85-94F7-54DA5524770B}">
      <p188:commentRel xmlns:p188="http://schemas.microsoft.com/office/powerpoint/2018/8/main" xmlns="" r:id="rId5"/>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chtungspfeil 3"/>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Rollenverteilung</a:t>
            </a:r>
            <a:endParaRPr lang="de-DE" dirty="0">
              <a:solidFill>
                <a:schemeClr val="tx1"/>
              </a:solidFill>
            </a:endParaRPr>
          </a:p>
        </p:txBody>
      </p:sp>
      <p:sp>
        <p:nvSpPr>
          <p:cNvPr id="6" name="Chevron 5"/>
          <p:cNvSpPr/>
          <p:nvPr/>
        </p:nvSpPr>
        <p:spPr>
          <a:xfrm>
            <a:off x="1814257" y="6276100"/>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7" name="Chevron 6"/>
          <p:cNvSpPr/>
          <p:nvPr/>
        </p:nvSpPr>
        <p:spPr>
          <a:xfrm>
            <a:off x="3665909" y="6276104"/>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8" name="Chevron 7"/>
          <p:cNvSpPr/>
          <p:nvPr/>
        </p:nvSpPr>
        <p:spPr>
          <a:xfrm>
            <a:off x="5482239" y="6276108"/>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9" name="Chevron 8"/>
          <p:cNvSpPr/>
          <p:nvPr/>
        </p:nvSpPr>
        <p:spPr>
          <a:xfrm>
            <a:off x="7348447" y="6276112"/>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5" name="Richtungspfeil 4"/>
          <p:cNvSpPr/>
          <p:nvPr/>
        </p:nvSpPr>
        <p:spPr>
          <a:xfrm>
            <a:off x="0" y="6276112"/>
            <a:ext cx="2103122" cy="573579"/>
          </a:xfrm>
          <a:prstGeom prst="homePlate">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14" name="Textfeld 13"/>
          <p:cNvSpPr txBox="1"/>
          <p:nvPr/>
        </p:nvSpPr>
        <p:spPr>
          <a:xfrm>
            <a:off x="361605" y="1332098"/>
            <a:ext cx="8166933" cy="5078313"/>
          </a:xfrm>
          <a:prstGeom prst="rect">
            <a:avLst/>
          </a:prstGeom>
          <a:noFill/>
        </p:spPr>
        <p:txBody>
          <a:bodyPr wrap="square" rtlCol="0">
            <a:spAutoFit/>
          </a:bodyPr>
          <a:lstStyle/>
          <a:p>
            <a:r>
              <a:rPr lang="de-DE" b="1" dirty="0"/>
              <a:t>So </a:t>
            </a:r>
            <a:r>
              <a:rPr lang="de-DE" b="1" dirty="0" smtClean="0"/>
              <a:t>wird bei </a:t>
            </a:r>
            <a:r>
              <a:rPr lang="de-DE" b="1" dirty="0" err="1" smtClean="0"/>
              <a:t>EduScrum</a:t>
            </a:r>
            <a:r>
              <a:rPr lang="de-DE" b="1" dirty="0" smtClean="0"/>
              <a:t> gearbeitet:</a:t>
            </a:r>
            <a:endParaRPr lang="de-DE" b="1" dirty="0"/>
          </a:p>
          <a:p>
            <a:pPr marL="285750" indent="-285750">
              <a:buFont typeface="Arial" panose="020B0604020202020204" pitchFamily="34" charset="0"/>
              <a:buChar char="•"/>
            </a:pPr>
            <a:r>
              <a:rPr lang="de-DE" dirty="0" smtClean="0"/>
              <a:t>Die Schüler*innen werden </a:t>
            </a:r>
            <a:r>
              <a:rPr lang="de-DE" dirty="0"/>
              <a:t>als </a:t>
            </a:r>
            <a:r>
              <a:rPr lang="de-DE" b="1" dirty="0"/>
              <a:t>Entwickler*innen beauftragt </a:t>
            </a:r>
            <a:r>
              <a:rPr lang="de-DE" dirty="0"/>
              <a:t>ihren Betrieb kreislauffähiger zu gestalten und eine Idee im Sinne der Kreislaufgesellschaft zu </a:t>
            </a:r>
            <a:r>
              <a:rPr lang="de-DE" dirty="0" smtClean="0"/>
              <a:t>entwickeln.</a:t>
            </a:r>
            <a:endParaRPr lang="de-DE" dirty="0"/>
          </a:p>
          <a:p>
            <a:pPr marL="285750" indent="-285750">
              <a:buFont typeface="Arial" panose="020B0604020202020204" pitchFamily="34" charset="0"/>
              <a:buChar char="•"/>
            </a:pPr>
            <a:r>
              <a:rPr lang="de-DE" dirty="0"/>
              <a:t>Die Lehrkraft wird zum </a:t>
            </a:r>
            <a:r>
              <a:rPr lang="de-DE" b="1" i="1" dirty="0" err="1"/>
              <a:t>Product</a:t>
            </a:r>
            <a:r>
              <a:rPr lang="de-DE" b="1" i="1" dirty="0"/>
              <a:t> </a:t>
            </a:r>
            <a:r>
              <a:rPr lang="de-DE" b="1" i="1" dirty="0" err="1"/>
              <a:t>Owner</a:t>
            </a:r>
            <a:r>
              <a:rPr lang="de-DE" b="1" dirty="0"/>
              <a:t> </a:t>
            </a:r>
            <a:r>
              <a:rPr lang="de-DE" dirty="0"/>
              <a:t>und gilt als Vermittler*in zwischen imaginären Auftraggeber*innen und den Schüler*innen. </a:t>
            </a:r>
          </a:p>
          <a:p>
            <a:pPr marL="285750" indent="-285750">
              <a:buFont typeface="Arial" panose="020B0604020202020204" pitchFamily="34" charset="0"/>
              <a:buChar char="•"/>
            </a:pPr>
            <a:r>
              <a:rPr lang="de-DE" dirty="0"/>
              <a:t>Die Lehrkraft </a:t>
            </a:r>
            <a:r>
              <a:rPr lang="de-DE" dirty="0" smtClean="0"/>
              <a:t>hat zudem die Funktion als </a:t>
            </a:r>
            <a:r>
              <a:rPr lang="de-DE" b="1" dirty="0" smtClean="0"/>
              <a:t>Berater*in </a:t>
            </a:r>
            <a:r>
              <a:rPr lang="de-DE" b="1" dirty="0"/>
              <a:t>und Interessenvertretung </a:t>
            </a:r>
            <a:r>
              <a:rPr lang="de-DE" dirty="0"/>
              <a:t>der </a:t>
            </a:r>
            <a:r>
              <a:rPr lang="de-DE" dirty="0" smtClean="0"/>
              <a:t>Auftraggeber*innen. </a:t>
            </a:r>
            <a:endParaRPr lang="de-DE" dirty="0"/>
          </a:p>
          <a:p>
            <a:endParaRPr lang="de-DE" dirty="0"/>
          </a:p>
          <a:p>
            <a:r>
              <a:rPr lang="de-DE" b="1" dirty="0" smtClean="0"/>
              <a:t>Ziele:</a:t>
            </a:r>
            <a:endParaRPr lang="de-DE" b="1" dirty="0"/>
          </a:p>
          <a:p>
            <a:pPr marL="285750" indent="-285750">
              <a:buFont typeface="Arial" panose="020B0604020202020204" pitchFamily="34" charset="0"/>
              <a:buChar char="•"/>
            </a:pPr>
            <a:r>
              <a:rPr lang="de-DE" dirty="0"/>
              <a:t>Die Anwendbarkeit des Konzeptes der </a:t>
            </a:r>
            <a:r>
              <a:rPr lang="de-DE" dirty="0" smtClean="0"/>
              <a:t>Kreislaufgesellschaft im </a:t>
            </a:r>
            <a:r>
              <a:rPr lang="de-DE" dirty="0"/>
              <a:t>eigenen Beruf entdecken und auf dieser Grundlage eigene Ideen zur Implementierung entwickeln.</a:t>
            </a:r>
          </a:p>
          <a:p>
            <a:pPr marL="285750" indent="-285750">
              <a:buFont typeface="Arial" panose="020B0604020202020204" pitchFamily="34" charset="0"/>
              <a:buChar char="•"/>
            </a:pPr>
            <a:r>
              <a:rPr lang="de-DE" dirty="0" smtClean="0"/>
              <a:t>Herausforderungen von kreislauffähigem Handeln </a:t>
            </a:r>
            <a:r>
              <a:rPr lang="de-DE" dirty="0"/>
              <a:t>im eigenen Betrieb identifizieren und Lösungsmöglichkeiten entwickeln.</a:t>
            </a:r>
          </a:p>
          <a:p>
            <a:pPr marL="285750" indent="-285750">
              <a:buFont typeface="Arial" panose="020B0604020202020204" pitchFamily="34" charset="0"/>
              <a:buChar char="•"/>
            </a:pPr>
            <a:r>
              <a:rPr lang="de-DE" dirty="0"/>
              <a:t>Projektbezogenes Arbeiten zu einem spezifischen Auftrag und Selbstorganisation </a:t>
            </a:r>
            <a:r>
              <a:rPr lang="de-DE" dirty="0" smtClean="0"/>
              <a:t>seiner Erfüllung.</a:t>
            </a:r>
            <a:endParaRPr lang="de-DE" b="1" dirty="0"/>
          </a:p>
          <a:p>
            <a:endParaRPr lang="de-DE" dirty="0"/>
          </a:p>
        </p:txBody>
      </p:sp>
      <p:pic>
        <p:nvPicPr>
          <p:cNvPr id="11" name="Grafik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Tree>
    <p:extLst>
      <p:ext uri="{BB962C8B-B14F-4D97-AF65-F5344CB8AC3E}">
        <p14:creationId xmlns:p14="http://schemas.microsoft.com/office/powerpoint/2010/main" val="266162121"/>
      </p:ext>
    </p:extLst>
  </p:cSld>
  <p:clrMapOvr>
    <a:masterClrMapping/>
  </p:clrMapOvr>
  <p:extLst mod="1">
    <p:ext uri="{6950BFC3-D8DA-4A85-94F7-54DA5524770B}">
      <p188:commentRel xmlns:p188="http://schemas.microsoft.com/office/powerpoint/2018/8/main" xmlns="" r:id="rId4"/>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ichtungspfeil 3"/>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Arbeitsauftrag</a:t>
            </a:r>
          </a:p>
        </p:txBody>
      </p:sp>
      <p:sp>
        <p:nvSpPr>
          <p:cNvPr id="6" name="Chevron 5"/>
          <p:cNvSpPr/>
          <p:nvPr/>
        </p:nvSpPr>
        <p:spPr>
          <a:xfrm>
            <a:off x="1814257" y="6276100"/>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7" name="Chevron 6"/>
          <p:cNvSpPr/>
          <p:nvPr/>
        </p:nvSpPr>
        <p:spPr>
          <a:xfrm>
            <a:off x="3665909" y="6276104"/>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8" name="Chevron 7"/>
          <p:cNvSpPr/>
          <p:nvPr/>
        </p:nvSpPr>
        <p:spPr>
          <a:xfrm>
            <a:off x="5482239" y="6276108"/>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9" name="Chevron 8"/>
          <p:cNvSpPr/>
          <p:nvPr/>
        </p:nvSpPr>
        <p:spPr>
          <a:xfrm>
            <a:off x="7348447" y="6276112"/>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5" name="Richtungspfeil 4"/>
          <p:cNvSpPr/>
          <p:nvPr/>
        </p:nvSpPr>
        <p:spPr>
          <a:xfrm>
            <a:off x="0" y="6276112"/>
            <a:ext cx="2103122" cy="573579"/>
          </a:xfrm>
          <a:prstGeom prst="homePlate">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pic>
        <p:nvPicPr>
          <p:cNvPr id="21" name="Grafik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10" name="Rechteck 9"/>
          <p:cNvSpPr/>
          <p:nvPr/>
        </p:nvSpPr>
        <p:spPr>
          <a:xfrm>
            <a:off x="361605" y="1332098"/>
            <a:ext cx="7157781" cy="2585323"/>
          </a:xfrm>
          <a:prstGeom prst="rect">
            <a:avLst/>
          </a:prstGeom>
        </p:spPr>
        <p:txBody>
          <a:bodyPr wrap="square">
            <a:spAutoFit/>
          </a:bodyPr>
          <a:lstStyle/>
          <a:p>
            <a:r>
              <a:rPr lang="de-DE" dirty="0"/>
              <a:t>Bearbeiten Sie gemeinsam als Gruppe den folgenden Arbeitsauftrag.</a:t>
            </a:r>
          </a:p>
          <a:p>
            <a:endParaRPr lang="de-DE" b="1" dirty="0"/>
          </a:p>
          <a:p>
            <a:endParaRPr lang="de-DE" b="1" dirty="0"/>
          </a:p>
          <a:p>
            <a:r>
              <a:rPr lang="de-DE" b="1" dirty="0"/>
              <a:t>Arbeitsauftrag:</a:t>
            </a:r>
          </a:p>
          <a:p>
            <a:r>
              <a:rPr lang="de-DE" dirty="0"/>
              <a:t>Entwickeln Sie eine Idee für </a:t>
            </a:r>
            <a:r>
              <a:rPr lang="de-DE" b="1" dirty="0"/>
              <a:t>ein Produkt oder einen Prozess </a:t>
            </a:r>
            <a:r>
              <a:rPr lang="de-DE" dirty="0"/>
              <a:t>in Ihrer Branche, das den </a:t>
            </a:r>
            <a:r>
              <a:rPr lang="de-DE" b="1" dirty="0"/>
              <a:t>Prinzipien der Kreislaufgesellschaft </a:t>
            </a:r>
            <a:r>
              <a:rPr lang="de-DE" dirty="0"/>
              <a:t>folgt. Ihre Aufgabe ist es, eine innovative Lösung zu entwerfen, die Kreisläufe schließt, Ressourcen effizient nutzt und der Gemeinschaft zugutekommt. Achten Sie darauf, dass Ihre Idee </a:t>
            </a:r>
            <a:r>
              <a:rPr lang="de-DE" b="1" dirty="0"/>
              <a:t>realistisch umsetzbar </a:t>
            </a:r>
            <a:r>
              <a:rPr lang="de-DE" dirty="0"/>
              <a:t>bleibt.</a:t>
            </a:r>
          </a:p>
        </p:txBody>
      </p:sp>
      <p:sp>
        <p:nvSpPr>
          <p:cNvPr id="15" name="Abgerundetes Rechteck 14"/>
          <p:cNvSpPr/>
          <p:nvPr/>
        </p:nvSpPr>
        <p:spPr>
          <a:xfrm>
            <a:off x="4159239" y="4936622"/>
            <a:ext cx="3252835" cy="1072108"/>
          </a:xfrm>
          <a:prstGeom prst="roundRect">
            <a:avLst/>
          </a:prstGeom>
          <a:solidFill>
            <a:schemeClr val="accent1">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de-DE" dirty="0">
                <a:solidFill>
                  <a:schemeClr val="tx1"/>
                </a:solidFill>
              </a:rPr>
              <a:t>Haben Sie Fragen zur Methode oder zum Arbeitsauftrag? </a:t>
            </a:r>
          </a:p>
        </p:txBody>
      </p:sp>
      <p:pic>
        <p:nvPicPr>
          <p:cNvPr id="12" name="Grafik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46366" y="3621955"/>
            <a:ext cx="1769434" cy="1769434"/>
          </a:xfrm>
          <a:prstGeom prst="rect">
            <a:avLst/>
          </a:prstGeom>
        </p:spPr>
      </p:pic>
    </p:spTree>
    <p:extLst>
      <p:ext uri="{BB962C8B-B14F-4D97-AF65-F5344CB8AC3E}">
        <p14:creationId xmlns:p14="http://schemas.microsoft.com/office/powerpoint/2010/main" val="726856180"/>
      </p:ext>
    </p:extLst>
  </p:cSld>
  <p:clrMapOvr>
    <a:masterClrMapping/>
  </p:clrMapOvr>
  <p:extLst mod="1">
    <p:ext uri="{6950BFC3-D8DA-4A85-94F7-54DA5524770B}">
      <p188:commentRel xmlns:p188="http://schemas.microsoft.com/office/powerpoint/2018/8/main" xmlns="" r:id="rId5"/>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hevron 6"/>
          <p:cNvSpPr/>
          <p:nvPr/>
        </p:nvSpPr>
        <p:spPr>
          <a:xfrm>
            <a:off x="3665909" y="5943593"/>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8" name="Chevron 7"/>
          <p:cNvSpPr/>
          <p:nvPr/>
        </p:nvSpPr>
        <p:spPr>
          <a:xfrm>
            <a:off x="5482239" y="5943597"/>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9" name="Chevron 8"/>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5" name="Richtungspfeil 4"/>
          <p:cNvSpPr/>
          <p:nvPr/>
        </p:nvSpPr>
        <p:spPr>
          <a:xfrm>
            <a:off x="0" y="5943601"/>
            <a:ext cx="2103122" cy="573579"/>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Sprint 1</a:t>
            </a:r>
          </a:p>
        </p:txBody>
      </p:sp>
      <p:sp>
        <p:nvSpPr>
          <p:cNvPr id="2" name="Textfeld 1"/>
          <p:cNvSpPr txBox="1"/>
          <p:nvPr/>
        </p:nvSpPr>
        <p:spPr>
          <a:xfrm>
            <a:off x="361605" y="1332098"/>
            <a:ext cx="7573107" cy="1200329"/>
          </a:xfrm>
          <a:prstGeom prst="rect">
            <a:avLst/>
          </a:prstGeom>
          <a:noFill/>
        </p:spPr>
        <p:txBody>
          <a:bodyPr wrap="square" rtlCol="0">
            <a:spAutoFit/>
          </a:bodyPr>
          <a:lstStyle/>
          <a:p>
            <a:r>
              <a:rPr lang="de-DE" b="1" dirty="0"/>
              <a:t>Ziel:</a:t>
            </a:r>
          </a:p>
          <a:p>
            <a:r>
              <a:rPr lang="de-DE" dirty="0"/>
              <a:t>Herausarbeiten von </a:t>
            </a:r>
            <a:r>
              <a:rPr lang="de-DE" b="1" dirty="0"/>
              <a:t>Systemwissen</a:t>
            </a:r>
            <a:r>
              <a:rPr lang="de-DE" dirty="0"/>
              <a:t> und </a:t>
            </a:r>
            <a:r>
              <a:rPr lang="de-DE" b="1" dirty="0"/>
              <a:t>Zielwissen</a:t>
            </a:r>
          </a:p>
          <a:p>
            <a:endParaRPr lang="de-DE" dirty="0"/>
          </a:p>
          <a:p>
            <a:r>
              <a:rPr lang="de-DE" b="1" dirty="0"/>
              <a:t>Ablauf</a:t>
            </a:r>
          </a:p>
        </p:txBody>
      </p:sp>
      <p:graphicFrame>
        <p:nvGraphicFramePr>
          <p:cNvPr id="3" name="Tabelle 2"/>
          <p:cNvGraphicFramePr>
            <a:graphicFrameLocks noGrp="1"/>
          </p:cNvGraphicFramePr>
          <p:nvPr>
            <p:extLst>
              <p:ext uri="{D42A27DB-BD31-4B8C-83A1-F6EECF244321}">
                <p14:modId xmlns:p14="http://schemas.microsoft.com/office/powerpoint/2010/main" val="3410451053"/>
              </p:ext>
            </p:extLst>
          </p:nvPr>
        </p:nvGraphicFramePr>
        <p:xfrm>
          <a:off x="558125" y="2588418"/>
          <a:ext cx="7644935" cy="1925320"/>
        </p:xfrm>
        <a:graphic>
          <a:graphicData uri="http://schemas.openxmlformats.org/drawingml/2006/table">
            <a:tbl>
              <a:tblPr firstRow="1" bandRow="1">
                <a:tableStyleId>{5C22544A-7EE6-4342-B048-85BDC9FD1C3A}</a:tableStyleId>
              </a:tblPr>
              <a:tblGrid>
                <a:gridCol w="537553">
                  <a:extLst>
                    <a:ext uri="{9D8B030D-6E8A-4147-A177-3AD203B41FA5}">
                      <a16:colId xmlns:a16="http://schemas.microsoft.com/office/drawing/2014/main" val="3494364776"/>
                    </a:ext>
                  </a:extLst>
                </a:gridCol>
                <a:gridCol w="6076604">
                  <a:extLst>
                    <a:ext uri="{9D8B030D-6E8A-4147-A177-3AD203B41FA5}">
                      <a16:colId xmlns:a16="http://schemas.microsoft.com/office/drawing/2014/main" val="2589724526"/>
                    </a:ext>
                  </a:extLst>
                </a:gridCol>
                <a:gridCol w="1030778">
                  <a:extLst>
                    <a:ext uri="{9D8B030D-6E8A-4147-A177-3AD203B41FA5}">
                      <a16:colId xmlns:a16="http://schemas.microsoft.com/office/drawing/2014/main" val="4248855199"/>
                    </a:ext>
                  </a:extLst>
                </a:gridCol>
              </a:tblGrid>
              <a:tr h="370840">
                <a:tc>
                  <a:txBody>
                    <a:bodyPr/>
                    <a:lstStyle/>
                    <a:p>
                      <a:pPr algn="l"/>
                      <a:r>
                        <a:rPr lang="de-DE" b="0" dirty="0">
                          <a:solidFill>
                            <a:schemeClr val="tx1"/>
                          </a:solidFill>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buNone/>
                      </a:pPr>
                      <a:r>
                        <a:rPr lang="de-DE" b="0" i="1" dirty="0" err="1">
                          <a:solidFill>
                            <a:schemeClr val="tx1"/>
                          </a:solidFill>
                        </a:rPr>
                        <a:t>Teaming</a:t>
                      </a:r>
                      <a:r>
                        <a:rPr lang="de-DE" b="0" i="1" dirty="0">
                          <a:solidFill>
                            <a:schemeClr val="tx1"/>
                          </a:solidFill>
                        </a:rPr>
                        <a:t>: </a:t>
                      </a:r>
                      <a:r>
                        <a:rPr lang="de-DE" b="0" dirty="0">
                          <a:solidFill>
                            <a:schemeClr val="tx1"/>
                          </a:solidFill>
                        </a:rPr>
                        <a:t>Schüler*innen finden sich in Gruppen zusammen &amp; bestimmen eine Teamleitung.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e-DE" sz="1800" b="0" dirty="0">
                          <a:solidFill>
                            <a:schemeClr val="tx1"/>
                          </a:solidFill>
                        </a:rPr>
                        <a:t>15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32140966"/>
                  </a:ext>
                </a:extLst>
              </a:tr>
              <a:tr h="370840">
                <a:tc>
                  <a:txBody>
                    <a:bodyPr/>
                    <a:lstStyle/>
                    <a:p>
                      <a:pPr algn="l"/>
                      <a:r>
                        <a:rPr lang="de-DE" dirty="0"/>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b="0" i="1" dirty="0">
                          <a:solidFill>
                            <a:schemeClr val="tx1"/>
                          </a:solidFill>
                        </a:rPr>
                        <a:t>Erarbeitung:</a:t>
                      </a:r>
                      <a:r>
                        <a:rPr lang="de-DE" b="0" dirty="0">
                          <a:solidFill>
                            <a:schemeClr val="tx1"/>
                          </a:solidFill>
                        </a:rPr>
                        <a:t> </a:t>
                      </a:r>
                      <a:r>
                        <a:rPr lang="de-DE" dirty="0"/>
                        <a:t>Herausarbeiten von </a:t>
                      </a:r>
                      <a:r>
                        <a:rPr lang="de-DE" b="0" dirty="0">
                          <a:solidFill>
                            <a:schemeClr val="tx1"/>
                          </a:solidFill>
                        </a:rPr>
                        <a:t>System- und Zielwissen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e-DE" sz="1800" b="0" dirty="0"/>
                        <a:t>60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35659575"/>
                  </a:ext>
                </a:extLst>
              </a:tr>
              <a:tr h="370840">
                <a:tc>
                  <a:txBody>
                    <a:bodyPr/>
                    <a:lstStyle/>
                    <a:p>
                      <a:pPr algn="l"/>
                      <a:r>
                        <a:rPr lang="de-DE" dirty="0"/>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buNone/>
                      </a:pPr>
                      <a:r>
                        <a:rPr lang="de-DE" b="0" i="1" dirty="0">
                          <a:solidFill>
                            <a:schemeClr val="tx1"/>
                          </a:solidFill>
                        </a:rPr>
                        <a:t>Review:</a:t>
                      </a:r>
                      <a:r>
                        <a:rPr lang="de-DE" b="0" i="1" baseline="0" dirty="0">
                          <a:solidFill>
                            <a:schemeClr val="tx1"/>
                          </a:solidFill>
                        </a:rPr>
                        <a:t> </a:t>
                      </a:r>
                      <a:r>
                        <a:rPr lang="de-DE" b="0" dirty="0">
                          <a:solidFill>
                            <a:schemeClr val="tx1"/>
                          </a:solidFill>
                        </a:rPr>
                        <a:t>Teamleitungen stellen die</a:t>
                      </a:r>
                      <a:r>
                        <a:rPr lang="de-DE" b="0" baseline="0" dirty="0">
                          <a:solidFill>
                            <a:schemeClr val="tx1"/>
                          </a:solidFill>
                        </a:rPr>
                        <a:t> herausgearbeiteten Problemlagen, Zielsetzungen sowie geplante Schritte für den nächsten Sprint vor.</a:t>
                      </a:r>
                      <a:endParaRPr lang="de-DE" b="0" dirty="0">
                        <a:solidFill>
                          <a:schemeClr val="dk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e-DE" sz="1800" b="0" dirty="0"/>
                        <a:t>15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52010531"/>
                  </a:ext>
                </a:extLst>
              </a:tr>
            </a:tbl>
          </a:graphicData>
        </a:graphic>
      </p:graphicFrame>
      <p:sp>
        <p:nvSpPr>
          <p:cNvPr id="12" name="Chevron 11"/>
          <p:cNvSpPr/>
          <p:nvPr/>
        </p:nvSpPr>
        <p:spPr>
          <a:xfrm>
            <a:off x="2986350" y="6525487"/>
            <a:ext cx="3308466" cy="332514"/>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13" name="Chevron 12"/>
          <p:cNvSpPr/>
          <p:nvPr/>
        </p:nvSpPr>
        <p:spPr>
          <a:xfrm>
            <a:off x="6054782" y="6525469"/>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14" name="Richtungspfeil 13"/>
          <p:cNvSpPr/>
          <p:nvPr/>
        </p:nvSpPr>
        <p:spPr>
          <a:xfrm>
            <a:off x="0" y="6525503"/>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Teaming</a:t>
            </a:r>
            <a:endParaRPr lang="de-DE" dirty="0">
              <a:solidFill>
                <a:schemeClr val="tx1"/>
              </a:solidFill>
            </a:endParaRPr>
          </a:p>
        </p:txBody>
      </p:sp>
      <p:sp>
        <p:nvSpPr>
          <p:cNvPr id="6" name="Chevron 5"/>
          <p:cNvSpPr/>
          <p:nvPr/>
        </p:nvSpPr>
        <p:spPr>
          <a:xfrm>
            <a:off x="1814257" y="5943589"/>
            <a:ext cx="2140525"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pic>
        <p:nvPicPr>
          <p:cNvPr id="15" name="Grafik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Tree>
    <p:extLst>
      <p:ext uri="{BB962C8B-B14F-4D97-AF65-F5344CB8AC3E}">
        <p14:creationId xmlns:p14="http://schemas.microsoft.com/office/powerpoint/2010/main" val="34772730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hevron 6"/>
          <p:cNvSpPr/>
          <p:nvPr/>
        </p:nvSpPr>
        <p:spPr>
          <a:xfrm>
            <a:off x="3665909" y="5943598"/>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8" name="Chevron 7"/>
          <p:cNvSpPr/>
          <p:nvPr/>
        </p:nvSpPr>
        <p:spPr>
          <a:xfrm>
            <a:off x="5482239" y="5943602"/>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9" name="Chevron 8"/>
          <p:cNvSpPr/>
          <p:nvPr/>
        </p:nvSpPr>
        <p:spPr>
          <a:xfrm>
            <a:off x="7348447" y="5943606"/>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5" name="Richtungspfeil 4"/>
          <p:cNvSpPr/>
          <p:nvPr/>
        </p:nvSpPr>
        <p:spPr>
          <a:xfrm>
            <a:off x="0" y="5943594"/>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err="1">
                <a:solidFill>
                  <a:schemeClr val="tx1"/>
                </a:solidFill>
              </a:rPr>
              <a:t>Teaming</a:t>
            </a:r>
            <a:endParaRPr lang="de-DE" sz="2400" dirty="0">
              <a:solidFill>
                <a:schemeClr val="tx1"/>
              </a:solidFill>
            </a:endParaRPr>
          </a:p>
        </p:txBody>
      </p:sp>
      <p:sp>
        <p:nvSpPr>
          <p:cNvPr id="4" name="Textfeld 3"/>
          <p:cNvSpPr txBox="1"/>
          <p:nvPr/>
        </p:nvSpPr>
        <p:spPr>
          <a:xfrm>
            <a:off x="360997" y="1332098"/>
            <a:ext cx="7552326" cy="1754326"/>
          </a:xfrm>
          <a:prstGeom prst="rect">
            <a:avLst/>
          </a:prstGeom>
          <a:noFill/>
        </p:spPr>
        <p:txBody>
          <a:bodyPr wrap="square" rtlCol="0">
            <a:spAutoFit/>
          </a:bodyPr>
          <a:lstStyle/>
          <a:p>
            <a:r>
              <a:rPr lang="de-DE" b="1" dirty="0"/>
              <a:t>Ablauf:</a:t>
            </a:r>
          </a:p>
          <a:p>
            <a:endParaRPr lang="de-DE" dirty="0"/>
          </a:p>
          <a:p>
            <a:r>
              <a:rPr lang="de-DE" dirty="0"/>
              <a:t>1. Finden Sie sich in Gruppen von ca. 5 Personen zusammen.</a:t>
            </a:r>
          </a:p>
          <a:p>
            <a:r>
              <a:rPr lang="de-DE" dirty="0"/>
              <a:t>2. Wählen Sie eine Teamleitung. Diese kann über alle Sprints hinweg bestehen bleiben oder aber nach jedem Sprint wechseln.</a:t>
            </a:r>
          </a:p>
          <a:p>
            <a:endParaRPr lang="de-DE" dirty="0"/>
          </a:p>
        </p:txBody>
      </p:sp>
      <p:sp>
        <p:nvSpPr>
          <p:cNvPr id="14" name="Chevron 13"/>
          <p:cNvSpPr/>
          <p:nvPr/>
        </p:nvSpPr>
        <p:spPr>
          <a:xfrm>
            <a:off x="2986350" y="6525487"/>
            <a:ext cx="3308466" cy="332514"/>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17" name="Chevron 16"/>
          <p:cNvSpPr/>
          <p:nvPr/>
        </p:nvSpPr>
        <p:spPr>
          <a:xfrm>
            <a:off x="6054782" y="6525469"/>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13" name="Richtungspfeil 12"/>
          <p:cNvSpPr/>
          <p:nvPr/>
        </p:nvSpPr>
        <p:spPr>
          <a:xfrm>
            <a:off x="0" y="6525503"/>
            <a:ext cx="3233650" cy="332497"/>
          </a:xfrm>
          <a:prstGeom prst="homePlate">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Teaming</a:t>
            </a:r>
            <a:endParaRPr lang="de-DE" dirty="0">
              <a:solidFill>
                <a:schemeClr val="tx1"/>
              </a:solidFill>
            </a:endParaRPr>
          </a:p>
        </p:txBody>
      </p:sp>
      <p:sp>
        <p:nvSpPr>
          <p:cNvPr id="6" name="Chevron 5"/>
          <p:cNvSpPr/>
          <p:nvPr/>
        </p:nvSpPr>
        <p:spPr>
          <a:xfrm>
            <a:off x="1814257" y="5943594"/>
            <a:ext cx="2140525"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pic>
        <p:nvPicPr>
          <p:cNvPr id="18" name="Grafik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15" name="Abgerundetes Rechteck 14"/>
          <p:cNvSpPr/>
          <p:nvPr/>
        </p:nvSpPr>
        <p:spPr>
          <a:xfrm>
            <a:off x="2096241" y="3813583"/>
            <a:ext cx="4267237" cy="1463962"/>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de-DE" b="1" dirty="0">
                <a:solidFill>
                  <a:schemeClr val="tx1"/>
                </a:solidFill>
              </a:rPr>
              <a:t>Tipp</a:t>
            </a:r>
            <a:r>
              <a:rPr lang="de-DE" dirty="0">
                <a:solidFill>
                  <a:schemeClr val="tx1"/>
                </a:solidFill>
              </a:rPr>
              <a:t>: Es ist sicherlich spannend, mit </a:t>
            </a:r>
            <a:r>
              <a:rPr lang="de-DE" dirty="0" smtClean="0">
                <a:solidFill>
                  <a:schemeClr val="tx1"/>
                </a:solidFill>
              </a:rPr>
              <a:t>Mitschüler*innen zusammenzuarbeiten</a:t>
            </a:r>
            <a:r>
              <a:rPr lang="de-DE" dirty="0">
                <a:solidFill>
                  <a:schemeClr val="tx1"/>
                </a:solidFill>
              </a:rPr>
              <a:t>, die in einem anderen Bereich arbeiten als Sie selbst.</a:t>
            </a:r>
            <a:endParaRPr lang="de-DE" dirty="0"/>
          </a:p>
        </p:txBody>
      </p:sp>
      <p:pic>
        <p:nvPicPr>
          <p:cNvPr id="20" name="Grafik 1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78162" y="3065957"/>
            <a:ext cx="1650274" cy="1650274"/>
          </a:xfrm>
          <a:prstGeom prst="rect">
            <a:avLst/>
          </a:prstGeom>
        </p:spPr>
      </p:pic>
    </p:spTree>
    <p:extLst>
      <p:ext uri="{BB962C8B-B14F-4D97-AF65-F5344CB8AC3E}">
        <p14:creationId xmlns:p14="http://schemas.microsoft.com/office/powerpoint/2010/main" val="1615098391"/>
      </p:ext>
    </p:extLst>
  </p:cSld>
  <p:clrMapOvr>
    <a:masterClrMapping/>
  </p:clrMapOvr>
  <p:extLst mod="1">
    <p:ext uri="{6950BFC3-D8DA-4A85-94F7-54DA5524770B}">
      <p188:commentRel xmlns:p188="http://schemas.microsoft.com/office/powerpoint/2018/8/main" xmlns="" r:id="rId4"/>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Erarbeitung</a:t>
            </a:r>
            <a:endParaRPr lang="de-DE" dirty="0">
              <a:solidFill>
                <a:schemeClr val="tx1"/>
              </a:solidFill>
            </a:endParaRPr>
          </a:p>
        </p:txBody>
      </p:sp>
      <p:sp>
        <p:nvSpPr>
          <p:cNvPr id="2" name="Textfeld 1"/>
          <p:cNvSpPr txBox="1"/>
          <p:nvPr/>
        </p:nvSpPr>
        <p:spPr>
          <a:xfrm>
            <a:off x="361604" y="1330199"/>
            <a:ext cx="3697187" cy="2308324"/>
          </a:xfrm>
          <a:prstGeom prst="rect">
            <a:avLst/>
          </a:prstGeom>
          <a:noFill/>
        </p:spPr>
        <p:txBody>
          <a:bodyPr wrap="square" rtlCol="0">
            <a:spAutoFit/>
          </a:bodyPr>
          <a:lstStyle/>
          <a:p>
            <a:r>
              <a:rPr lang="de-DE" b="1" dirty="0"/>
              <a:t>Ablauf:</a:t>
            </a:r>
          </a:p>
          <a:p>
            <a:pPr marL="342900" indent="-342900">
              <a:buAutoNum type="arabicPeriod"/>
            </a:pPr>
            <a:r>
              <a:rPr lang="de-DE" dirty="0"/>
              <a:t>Erstellen Sie ein </a:t>
            </a:r>
            <a:r>
              <a:rPr lang="de-DE" dirty="0" err="1"/>
              <a:t>ScrumBoard</a:t>
            </a:r>
            <a:r>
              <a:rPr lang="de-DE" dirty="0"/>
              <a:t> digital oder auf Papier.</a:t>
            </a:r>
          </a:p>
          <a:p>
            <a:pPr marL="342900" indent="-342900">
              <a:buAutoNum type="arabicPeriod"/>
            </a:pPr>
            <a:r>
              <a:rPr lang="de-DE" dirty="0"/>
              <a:t>Erarbeiten Sie gemeinsam das Zielwissen und das Systemwissen heraus.</a:t>
            </a:r>
          </a:p>
          <a:p>
            <a:pPr marL="342900" indent="-342900">
              <a:buAutoNum type="arabicPeriod"/>
            </a:pPr>
            <a:r>
              <a:rPr lang="de-DE" dirty="0"/>
              <a:t>Halten Sie </a:t>
            </a:r>
            <a:r>
              <a:rPr lang="de-DE" dirty="0" smtClean="0"/>
              <a:t>die </a:t>
            </a:r>
            <a:r>
              <a:rPr lang="de-DE" dirty="0"/>
              <a:t>Ergebnisse auf dem </a:t>
            </a:r>
            <a:r>
              <a:rPr lang="de-DE" dirty="0" err="1"/>
              <a:t>ScrumBoard</a:t>
            </a:r>
            <a:r>
              <a:rPr lang="de-DE" dirty="0"/>
              <a:t> fest.</a:t>
            </a:r>
          </a:p>
        </p:txBody>
      </p:sp>
      <p:sp>
        <p:nvSpPr>
          <p:cNvPr id="13" name="Chevron 12"/>
          <p:cNvSpPr/>
          <p:nvPr/>
        </p:nvSpPr>
        <p:spPr>
          <a:xfrm>
            <a:off x="3665913" y="5943597"/>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14" name="Chevron 13"/>
          <p:cNvSpPr/>
          <p:nvPr/>
        </p:nvSpPr>
        <p:spPr>
          <a:xfrm>
            <a:off x="5492629" y="5942444"/>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15" name="Chevron 14"/>
          <p:cNvSpPr/>
          <p:nvPr/>
        </p:nvSpPr>
        <p:spPr>
          <a:xfrm>
            <a:off x="7348448" y="5943597"/>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16" name="Richtungspfeil 15"/>
          <p:cNvSpPr/>
          <p:nvPr/>
        </p:nvSpPr>
        <p:spPr>
          <a:xfrm>
            <a:off x="4" y="5942445"/>
            <a:ext cx="2103122" cy="574740"/>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18" name="Chevron 17"/>
          <p:cNvSpPr/>
          <p:nvPr/>
        </p:nvSpPr>
        <p:spPr>
          <a:xfrm>
            <a:off x="6054786" y="6525468"/>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19" name="Richtungspfeil 18"/>
          <p:cNvSpPr/>
          <p:nvPr/>
        </p:nvSpPr>
        <p:spPr>
          <a:xfrm>
            <a:off x="4" y="6525502"/>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Teaming</a:t>
            </a:r>
            <a:endParaRPr lang="de-DE" dirty="0">
              <a:solidFill>
                <a:schemeClr val="tx1"/>
              </a:solidFill>
            </a:endParaRPr>
          </a:p>
        </p:txBody>
      </p:sp>
      <p:sp>
        <p:nvSpPr>
          <p:cNvPr id="20" name="Chevron 19"/>
          <p:cNvSpPr/>
          <p:nvPr/>
        </p:nvSpPr>
        <p:spPr>
          <a:xfrm>
            <a:off x="1814256" y="5943592"/>
            <a:ext cx="2140525"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17" name="Chevron 16"/>
          <p:cNvSpPr/>
          <p:nvPr/>
        </p:nvSpPr>
        <p:spPr>
          <a:xfrm>
            <a:off x="2986354" y="6525486"/>
            <a:ext cx="3308466" cy="332514"/>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pic>
        <p:nvPicPr>
          <p:cNvPr id="21" name="Grafik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3" name="Abgerundetes Rechteck 22"/>
          <p:cNvSpPr/>
          <p:nvPr/>
        </p:nvSpPr>
        <p:spPr>
          <a:xfrm>
            <a:off x="4058791" y="922714"/>
            <a:ext cx="4763984" cy="3143222"/>
          </a:xfrm>
          <a:prstGeom prst="roundRect">
            <a:avLst/>
          </a:prstGeom>
          <a:solidFill>
            <a:schemeClr val="accent1">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de-DE" b="1" dirty="0" err="1">
                <a:solidFill>
                  <a:schemeClr val="tx1"/>
                </a:solidFill>
              </a:rPr>
              <a:t>ScrumBoards</a:t>
            </a:r>
            <a:endParaRPr lang="de-DE" b="1" dirty="0">
              <a:solidFill>
                <a:schemeClr val="tx1"/>
              </a:solidFill>
            </a:endParaRPr>
          </a:p>
          <a:p>
            <a:r>
              <a:rPr lang="de-DE" dirty="0">
                <a:solidFill>
                  <a:schemeClr val="tx1"/>
                </a:solidFill>
              </a:rPr>
              <a:t>Auf den </a:t>
            </a:r>
            <a:r>
              <a:rPr lang="de-DE" dirty="0" err="1">
                <a:solidFill>
                  <a:schemeClr val="tx1"/>
                </a:solidFill>
              </a:rPr>
              <a:t>ScrumBoards</a:t>
            </a:r>
            <a:r>
              <a:rPr lang="de-DE" dirty="0">
                <a:solidFill>
                  <a:schemeClr val="tx1"/>
                </a:solidFill>
              </a:rPr>
              <a:t> werden die Sprints als Arbeitspakete mit spezifischen vorgegebenen Kriterien festgehalten.</a:t>
            </a:r>
          </a:p>
          <a:p>
            <a:r>
              <a:rPr lang="de-DE" dirty="0">
                <a:solidFill>
                  <a:schemeClr val="tx1"/>
                </a:solidFill>
              </a:rPr>
              <a:t>Halten Sie eine </a:t>
            </a:r>
            <a:r>
              <a:rPr lang="de-DE" i="1" dirty="0">
                <a:solidFill>
                  <a:schemeClr val="tx1"/>
                </a:solidFill>
              </a:rPr>
              <a:t>Definition </a:t>
            </a:r>
            <a:r>
              <a:rPr lang="de-DE" i="1" dirty="0" err="1">
                <a:solidFill>
                  <a:schemeClr val="tx1"/>
                </a:solidFill>
              </a:rPr>
              <a:t>of</a:t>
            </a:r>
            <a:r>
              <a:rPr lang="de-DE" i="1" dirty="0">
                <a:solidFill>
                  <a:schemeClr val="tx1"/>
                </a:solidFill>
              </a:rPr>
              <a:t> Fun </a:t>
            </a:r>
            <a:r>
              <a:rPr lang="de-DE" dirty="0">
                <a:solidFill>
                  <a:schemeClr val="tx1"/>
                </a:solidFill>
              </a:rPr>
              <a:t>fest, die beschreibt, wie Sie gerne lernen und miteinander arbeiten möchten. </a:t>
            </a:r>
          </a:p>
          <a:p>
            <a:r>
              <a:rPr lang="de-DE" dirty="0">
                <a:solidFill>
                  <a:schemeClr val="tx1"/>
                </a:solidFill>
              </a:rPr>
              <a:t>Sie können die </a:t>
            </a:r>
            <a:r>
              <a:rPr lang="de-DE" dirty="0" err="1">
                <a:solidFill>
                  <a:schemeClr val="tx1"/>
                </a:solidFill>
              </a:rPr>
              <a:t>ScrumBoards</a:t>
            </a:r>
            <a:r>
              <a:rPr lang="de-DE" dirty="0">
                <a:solidFill>
                  <a:schemeClr val="tx1"/>
                </a:solidFill>
              </a:rPr>
              <a:t> nutzen, um </a:t>
            </a:r>
            <a:r>
              <a:rPr lang="de-DE" dirty="0" err="1">
                <a:solidFill>
                  <a:schemeClr val="tx1"/>
                </a:solidFill>
              </a:rPr>
              <a:t>ToDos</a:t>
            </a:r>
            <a:r>
              <a:rPr lang="de-DE" dirty="0">
                <a:solidFill>
                  <a:schemeClr val="tx1"/>
                </a:solidFill>
              </a:rPr>
              <a:t> und laufenden Aufgaben festzuhalten. Notieren Sie außerdem Hindernisse, auf die Sie stoßen. </a:t>
            </a:r>
            <a:endParaRPr lang="de-DE" b="1" dirty="0">
              <a:solidFill>
                <a:schemeClr val="tx1"/>
              </a:solidFill>
            </a:endParaRPr>
          </a:p>
        </p:txBody>
      </p:sp>
      <p:sp>
        <p:nvSpPr>
          <p:cNvPr id="24" name="Abgerundetes Rechteck 23"/>
          <p:cNvSpPr/>
          <p:nvPr/>
        </p:nvSpPr>
        <p:spPr>
          <a:xfrm>
            <a:off x="1974679" y="4443064"/>
            <a:ext cx="3136257" cy="1121101"/>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de-DE" dirty="0">
                <a:solidFill>
                  <a:schemeClr val="tx1"/>
                </a:solidFill>
              </a:rPr>
              <a:t>Als digitale Tools für die </a:t>
            </a:r>
            <a:r>
              <a:rPr lang="de-DE" dirty="0" err="1">
                <a:solidFill>
                  <a:schemeClr val="tx1"/>
                </a:solidFill>
              </a:rPr>
              <a:t>ScrumBoards</a:t>
            </a:r>
            <a:r>
              <a:rPr lang="de-DE" dirty="0">
                <a:solidFill>
                  <a:schemeClr val="tx1"/>
                </a:solidFill>
              </a:rPr>
              <a:t> eignen sich zum Beispiel </a:t>
            </a:r>
            <a:r>
              <a:rPr lang="de-DE" b="1" dirty="0" err="1">
                <a:solidFill>
                  <a:schemeClr val="tx1"/>
                </a:solidFill>
              </a:rPr>
              <a:t>Trello</a:t>
            </a:r>
            <a:r>
              <a:rPr lang="de-DE" dirty="0">
                <a:solidFill>
                  <a:schemeClr val="tx1"/>
                </a:solidFill>
              </a:rPr>
              <a:t> oder </a:t>
            </a:r>
            <a:r>
              <a:rPr lang="de-DE" b="1" dirty="0">
                <a:solidFill>
                  <a:schemeClr val="tx1"/>
                </a:solidFill>
              </a:rPr>
              <a:t>Miro.</a:t>
            </a:r>
          </a:p>
        </p:txBody>
      </p:sp>
      <p:pic>
        <p:nvPicPr>
          <p:cNvPr id="25" name="Grafik 2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46646" y="4178477"/>
            <a:ext cx="1650274" cy="1650274"/>
          </a:xfrm>
          <a:prstGeom prst="rect">
            <a:avLst/>
          </a:prstGeom>
        </p:spPr>
      </p:pic>
    </p:spTree>
    <p:extLst>
      <p:ext uri="{BB962C8B-B14F-4D97-AF65-F5344CB8AC3E}">
        <p14:creationId xmlns:p14="http://schemas.microsoft.com/office/powerpoint/2010/main" val="1734585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338066"/>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000" dirty="0">
                <a:solidFill>
                  <a:schemeClr val="tx1"/>
                </a:solidFill>
              </a:rPr>
              <a:t>So könnte </a:t>
            </a:r>
            <a:r>
              <a:rPr lang="de-DE" sz="2000" dirty="0" smtClean="0">
                <a:solidFill>
                  <a:schemeClr val="tx1"/>
                </a:solidFill>
              </a:rPr>
              <a:t>Ihr </a:t>
            </a:r>
            <a:r>
              <a:rPr lang="de-DE" sz="2000" dirty="0" err="1">
                <a:solidFill>
                  <a:schemeClr val="tx1"/>
                </a:solidFill>
              </a:rPr>
              <a:t>ScrumBoard</a:t>
            </a:r>
            <a:r>
              <a:rPr lang="de-DE" sz="2000" dirty="0">
                <a:solidFill>
                  <a:schemeClr val="tx1"/>
                </a:solidFill>
              </a:rPr>
              <a:t> aussehen</a:t>
            </a:r>
          </a:p>
        </p:txBody>
      </p:sp>
      <p:sp>
        <p:nvSpPr>
          <p:cNvPr id="13" name="Chevron 12"/>
          <p:cNvSpPr/>
          <p:nvPr/>
        </p:nvSpPr>
        <p:spPr>
          <a:xfrm>
            <a:off x="3665913" y="5943597"/>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14" name="Chevron 13"/>
          <p:cNvSpPr/>
          <p:nvPr/>
        </p:nvSpPr>
        <p:spPr>
          <a:xfrm>
            <a:off x="5492629" y="5942444"/>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15" name="Chevron 14"/>
          <p:cNvSpPr/>
          <p:nvPr/>
        </p:nvSpPr>
        <p:spPr>
          <a:xfrm>
            <a:off x="7348448" y="5943597"/>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16" name="Richtungspfeil 15"/>
          <p:cNvSpPr/>
          <p:nvPr/>
        </p:nvSpPr>
        <p:spPr>
          <a:xfrm>
            <a:off x="4" y="5942445"/>
            <a:ext cx="2103122" cy="574740"/>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18" name="Chevron 17"/>
          <p:cNvSpPr/>
          <p:nvPr/>
        </p:nvSpPr>
        <p:spPr>
          <a:xfrm>
            <a:off x="6054786" y="6525468"/>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19" name="Richtungspfeil 18"/>
          <p:cNvSpPr/>
          <p:nvPr/>
        </p:nvSpPr>
        <p:spPr>
          <a:xfrm>
            <a:off x="4" y="6525502"/>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Teaming</a:t>
            </a:r>
            <a:endParaRPr lang="de-DE" dirty="0">
              <a:solidFill>
                <a:schemeClr val="tx1"/>
              </a:solidFill>
            </a:endParaRPr>
          </a:p>
        </p:txBody>
      </p:sp>
      <p:sp>
        <p:nvSpPr>
          <p:cNvPr id="20" name="Chevron 19"/>
          <p:cNvSpPr/>
          <p:nvPr/>
        </p:nvSpPr>
        <p:spPr>
          <a:xfrm>
            <a:off x="1814256" y="5943592"/>
            <a:ext cx="2140525"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17" name="Chevron 16"/>
          <p:cNvSpPr/>
          <p:nvPr/>
        </p:nvSpPr>
        <p:spPr>
          <a:xfrm>
            <a:off x="2986354" y="6525486"/>
            <a:ext cx="3308466" cy="332514"/>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pic>
        <p:nvPicPr>
          <p:cNvPr id="21" name="Grafik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5" name="Textfeld 4"/>
          <p:cNvSpPr txBox="1"/>
          <p:nvPr/>
        </p:nvSpPr>
        <p:spPr>
          <a:xfrm>
            <a:off x="4860057" y="210533"/>
            <a:ext cx="2488391" cy="584775"/>
          </a:xfrm>
          <a:prstGeom prst="rect">
            <a:avLst/>
          </a:prstGeom>
          <a:noFill/>
        </p:spPr>
        <p:txBody>
          <a:bodyPr wrap="square" rtlCol="0">
            <a:spAutoFit/>
          </a:bodyPr>
          <a:lstStyle/>
          <a:p>
            <a:pPr algn="ctr"/>
            <a:r>
              <a:rPr lang="de-DE" sz="1600" dirty="0"/>
              <a:t>Legen Sie einen Namen für das Team fest</a:t>
            </a:r>
          </a:p>
        </p:txBody>
      </p:sp>
      <p:sp>
        <p:nvSpPr>
          <p:cNvPr id="8" name="Textfeld 7"/>
          <p:cNvSpPr txBox="1"/>
          <p:nvPr/>
        </p:nvSpPr>
        <p:spPr>
          <a:xfrm>
            <a:off x="4" y="4921657"/>
            <a:ext cx="1780359" cy="584775"/>
          </a:xfrm>
          <a:prstGeom prst="rect">
            <a:avLst/>
          </a:prstGeom>
          <a:noFill/>
        </p:spPr>
        <p:txBody>
          <a:bodyPr wrap="square" rtlCol="0">
            <a:spAutoFit/>
          </a:bodyPr>
          <a:lstStyle/>
          <a:p>
            <a:pPr algn="ctr"/>
            <a:r>
              <a:rPr lang="de-DE" sz="1600" dirty="0"/>
              <a:t>Hier steht die Definition </a:t>
            </a:r>
            <a:r>
              <a:rPr lang="de-DE" sz="1600" dirty="0" err="1"/>
              <a:t>of</a:t>
            </a:r>
            <a:r>
              <a:rPr lang="de-DE" sz="1600" dirty="0"/>
              <a:t> F</a:t>
            </a:r>
            <a:r>
              <a:rPr lang="de-DE" sz="1600" dirty="0" smtClean="0"/>
              <a:t>un</a:t>
            </a:r>
            <a:endParaRPr lang="de-DE" sz="1600" dirty="0"/>
          </a:p>
        </p:txBody>
      </p:sp>
      <p:sp>
        <p:nvSpPr>
          <p:cNvPr id="26" name="Textfeld 25"/>
          <p:cNvSpPr txBox="1"/>
          <p:nvPr/>
        </p:nvSpPr>
        <p:spPr>
          <a:xfrm>
            <a:off x="7424763" y="4111168"/>
            <a:ext cx="1946338" cy="1077218"/>
          </a:xfrm>
          <a:prstGeom prst="rect">
            <a:avLst/>
          </a:prstGeom>
          <a:noFill/>
        </p:spPr>
        <p:txBody>
          <a:bodyPr wrap="square" rtlCol="0">
            <a:spAutoFit/>
          </a:bodyPr>
          <a:lstStyle/>
          <a:p>
            <a:pPr algn="ctr"/>
            <a:r>
              <a:rPr lang="de-DE" sz="1600" dirty="0" smtClean="0"/>
              <a:t>Hier werden (mögliche) Hindernisse </a:t>
            </a:r>
            <a:r>
              <a:rPr lang="de-DE" sz="1600" dirty="0"/>
              <a:t>festhalten</a:t>
            </a:r>
          </a:p>
        </p:txBody>
      </p:sp>
      <p:cxnSp>
        <p:nvCxnSpPr>
          <p:cNvPr id="9" name="Gekrümmter Verbinder 8"/>
          <p:cNvCxnSpPr/>
          <p:nvPr/>
        </p:nvCxnSpPr>
        <p:spPr>
          <a:xfrm rot="5400000">
            <a:off x="4853566" y="670732"/>
            <a:ext cx="294420" cy="281438"/>
          </a:xfrm>
          <a:prstGeom prst="curvedConnector3">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 name="Gerade Verbindung mit Pfeil 23"/>
          <p:cNvCxnSpPr/>
          <p:nvPr/>
        </p:nvCxnSpPr>
        <p:spPr>
          <a:xfrm>
            <a:off x="1331162" y="5534625"/>
            <a:ext cx="572456" cy="0"/>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 name="Gekrümmter Verbinder 26"/>
          <p:cNvCxnSpPr>
            <a:stCxn id="26" idx="2"/>
          </p:cNvCxnSpPr>
          <p:nvPr/>
        </p:nvCxnSpPr>
        <p:spPr>
          <a:xfrm rot="5400000">
            <a:off x="7951393" y="4861927"/>
            <a:ext cx="120081" cy="772998"/>
          </a:xfrm>
          <a:prstGeom prst="curvedConnector2">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4" name="Textfeld 53"/>
          <p:cNvSpPr txBox="1"/>
          <p:nvPr/>
        </p:nvSpPr>
        <p:spPr>
          <a:xfrm rot="16200000">
            <a:off x="63268" y="2992847"/>
            <a:ext cx="3560081" cy="338554"/>
          </a:xfrm>
          <a:prstGeom prst="rect">
            <a:avLst/>
          </a:prstGeom>
          <a:noFill/>
        </p:spPr>
        <p:txBody>
          <a:bodyPr wrap="square" rtlCol="0">
            <a:spAutoFit/>
          </a:bodyPr>
          <a:lstStyle/>
          <a:p>
            <a:r>
              <a:rPr lang="de-DE" sz="1600" dirty="0"/>
              <a:t>Hier sind die einzelnen Sprints unterteilt</a:t>
            </a:r>
          </a:p>
        </p:txBody>
      </p:sp>
      <p:pic>
        <p:nvPicPr>
          <p:cNvPr id="2" name="Grafik 1"/>
          <p:cNvPicPr>
            <a:picLocks noChangeAspect="1"/>
          </p:cNvPicPr>
          <p:nvPr/>
        </p:nvPicPr>
        <p:blipFill>
          <a:blip r:embed="rId3"/>
          <a:stretch>
            <a:fillRect/>
          </a:stretch>
        </p:blipFill>
        <p:spPr>
          <a:xfrm>
            <a:off x="1979430" y="1063535"/>
            <a:ext cx="5588755" cy="4780919"/>
          </a:xfrm>
          <a:prstGeom prst="rect">
            <a:avLst/>
          </a:prstGeom>
        </p:spPr>
      </p:pic>
    </p:spTree>
    <p:extLst>
      <p:ext uri="{BB962C8B-B14F-4D97-AF65-F5344CB8AC3E}">
        <p14:creationId xmlns:p14="http://schemas.microsoft.com/office/powerpoint/2010/main" val="3016689715"/>
      </p:ext>
    </p:extLst>
  </p:cSld>
  <p:clrMapOvr>
    <a:masterClrMapping/>
  </p:clrMapOvr>
  <p:timing>
    <p:tnLst>
      <p:par>
        <p:cTn id="1" dur="indefinite" restart="never" nodeType="tmRoot"/>
      </p:par>
    </p:tnLst>
  </p:timing>
  <p:extLst mod="1">
    <p:ext uri="{6950BFC3-D8DA-4A85-94F7-54DA5524770B}">
      <p188:commentRel xmlns:p188="http://schemas.microsoft.com/office/powerpoint/2018/8/main" xmlns="" r:id="rId4"/>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bgerundetes Rechteck 2"/>
          <p:cNvSpPr/>
          <p:nvPr/>
        </p:nvSpPr>
        <p:spPr>
          <a:xfrm>
            <a:off x="3283783" y="3513506"/>
            <a:ext cx="5542005" cy="2263266"/>
          </a:xfrm>
          <a:prstGeom prst="roundRect">
            <a:avLst/>
          </a:prstGeom>
          <a:solidFill>
            <a:schemeClr val="accent1">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de-DE" b="1" dirty="0">
                <a:solidFill>
                  <a:schemeClr val="tx1"/>
                </a:solidFill>
              </a:rPr>
              <a:t>Systemwissen</a:t>
            </a:r>
            <a:endParaRPr lang="de-DE" dirty="0">
              <a:solidFill>
                <a:schemeClr val="tx1"/>
              </a:solidFill>
            </a:endParaRPr>
          </a:p>
          <a:p>
            <a:pPr marL="285750" indent="-285750">
              <a:buFont typeface="Arial" panose="020B0604020202020204" pitchFamily="34" charset="0"/>
              <a:buChar char="•"/>
            </a:pPr>
            <a:r>
              <a:rPr lang="de-DE" dirty="0">
                <a:solidFill>
                  <a:schemeClr val="tx1"/>
                </a:solidFill>
              </a:rPr>
              <a:t>Systemwissen meint:</a:t>
            </a:r>
            <a:r>
              <a:rPr lang="de-DE" dirty="0">
                <a:solidFill>
                  <a:srgbClr val="FF0000"/>
                </a:solidFill>
              </a:rPr>
              <a:t> </a:t>
            </a:r>
            <a:r>
              <a:rPr lang="de-DE" dirty="0">
                <a:solidFill>
                  <a:schemeClr val="tx1"/>
                </a:solidFill>
              </a:rPr>
              <a:t>Kreisläufe zu verstehen und Probleme in der eigenen Branche zu identifizieren. </a:t>
            </a:r>
          </a:p>
          <a:p>
            <a:pPr marL="285750" indent="-285750">
              <a:buFont typeface="Arial" panose="020B0604020202020204" pitchFamily="34" charset="0"/>
              <a:buChar char="•"/>
            </a:pPr>
            <a:r>
              <a:rPr lang="de-DE" dirty="0">
                <a:solidFill>
                  <a:schemeClr val="tx1"/>
                </a:solidFill>
              </a:rPr>
              <a:t>Es sollen Akteur*innen, </a:t>
            </a:r>
            <a:r>
              <a:rPr lang="de-DE" dirty="0" smtClean="0">
                <a:solidFill>
                  <a:schemeClr val="tx1"/>
                </a:solidFill>
              </a:rPr>
              <a:t>Handlungsabläufe und Orte des </a:t>
            </a:r>
            <a:r>
              <a:rPr lang="de-DE" dirty="0">
                <a:solidFill>
                  <a:schemeClr val="tx1"/>
                </a:solidFill>
              </a:rPr>
              <a:t>Berufsalltages analysiert werden, um Hebelpunkte zu finden, an denen Verbesserungen im Sinne einer</a:t>
            </a:r>
            <a:r>
              <a:rPr lang="de-DE" dirty="0">
                <a:solidFill>
                  <a:srgbClr val="FF0000"/>
                </a:solidFill>
              </a:rPr>
              <a:t> </a:t>
            </a:r>
            <a:r>
              <a:rPr lang="de-DE" dirty="0">
                <a:solidFill>
                  <a:schemeClr val="tx1"/>
                </a:solidFill>
              </a:rPr>
              <a:t>Kreislaufgesellschaft ansetzen können. </a:t>
            </a:r>
          </a:p>
        </p:txBody>
      </p:sp>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Erarbeitung</a:t>
            </a:r>
            <a:endParaRPr lang="de-DE" dirty="0">
              <a:solidFill>
                <a:schemeClr val="tx1"/>
              </a:solidFill>
            </a:endParaRPr>
          </a:p>
        </p:txBody>
      </p:sp>
      <p:sp>
        <p:nvSpPr>
          <p:cNvPr id="11" name="Abgerundetes Rechteck 10"/>
          <p:cNvSpPr/>
          <p:nvPr/>
        </p:nvSpPr>
        <p:spPr>
          <a:xfrm>
            <a:off x="201018" y="1194318"/>
            <a:ext cx="5102578" cy="2152364"/>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de-DE" b="1" dirty="0">
                <a:solidFill>
                  <a:schemeClr val="tx1"/>
                </a:solidFill>
              </a:rPr>
              <a:t>Zielwissen</a:t>
            </a:r>
          </a:p>
          <a:p>
            <a:pPr marL="285750" indent="-285750">
              <a:buFont typeface="Arial" panose="020B0604020202020204" pitchFamily="34" charset="0"/>
              <a:buChar char="•"/>
            </a:pPr>
            <a:r>
              <a:rPr lang="de-DE" dirty="0" smtClean="0">
                <a:solidFill>
                  <a:schemeClr val="tx1"/>
                </a:solidFill>
              </a:rPr>
              <a:t>Zielwissen meint die konkrete Vision des </a:t>
            </a:r>
            <a:r>
              <a:rPr lang="de-DE" dirty="0">
                <a:solidFill>
                  <a:schemeClr val="tx1"/>
                </a:solidFill>
              </a:rPr>
              <a:t>Produkts oder Prozesses in einem kreislauffähigen </a:t>
            </a:r>
            <a:r>
              <a:rPr lang="de-DE" dirty="0" smtClean="0">
                <a:solidFill>
                  <a:schemeClr val="tx1"/>
                </a:solidFill>
              </a:rPr>
              <a:t>Sinn.</a:t>
            </a:r>
          </a:p>
          <a:p>
            <a:pPr marL="285750" indent="-285750">
              <a:buFont typeface="Arial" panose="020B0604020202020204" pitchFamily="34" charset="0"/>
              <a:buChar char="•"/>
            </a:pPr>
            <a:r>
              <a:rPr lang="de-DE" dirty="0" smtClean="0">
                <a:solidFill>
                  <a:schemeClr val="tx1"/>
                </a:solidFill>
              </a:rPr>
              <a:t>Es soll beschrieben werden, was die Einführung des Produkts oder Prozesses erwirken soll.</a:t>
            </a:r>
            <a:endParaRPr lang="de-DE" dirty="0">
              <a:solidFill>
                <a:schemeClr val="tx1"/>
              </a:solidFill>
            </a:endParaRPr>
          </a:p>
        </p:txBody>
      </p:sp>
      <p:sp>
        <p:nvSpPr>
          <p:cNvPr id="13" name="Chevron 12"/>
          <p:cNvSpPr/>
          <p:nvPr/>
        </p:nvSpPr>
        <p:spPr>
          <a:xfrm>
            <a:off x="3665913" y="5943597"/>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14" name="Chevron 13"/>
          <p:cNvSpPr/>
          <p:nvPr/>
        </p:nvSpPr>
        <p:spPr>
          <a:xfrm>
            <a:off x="5492629" y="5942444"/>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15" name="Chevron 14"/>
          <p:cNvSpPr/>
          <p:nvPr/>
        </p:nvSpPr>
        <p:spPr>
          <a:xfrm>
            <a:off x="7348448" y="5943597"/>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16" name="Richtungspfeil 15"/>
          <p:cNvSpPr/>
          <p:nvPr/>
        </p:nvSpPr>
        <p:spPr>
          <a:xfrm>
            <a:off x="4" y="5942445"/>
            <a:ext cx="2103122" cy="574740"/>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18" name="Chevron 17"/>
          <p:cNvSpPr/>
          <p:nvPr/>
        </p:nvSpPr>
        <p:spPr>
          <a:xfrm>
            <a:off x="6054786" y="6525468"/>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19" name="Richtungspfeil 18"/>
          <p:cNvSpPr/>
          <p:nvPr/>
        </p:nvSpPr>
        <p:spPr>
          <a:xfrm>
            <a:off x="4" y="6525502"/>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Teaming</a:t>
            </a:r>
            <a:endParaRPr lang="de-DE" dirty="0">
              <a:solidFill>
                <a:schemeClr val="tx1"/>
              </a:solidFill>
            </a:endParaRPr>
          </a:p>
        </p:txBody>
      </p:sp>
      <p:sp>
        <p:nvSpPr>
          <p:cNvPr id="20" name="Chevron 19"/>
          <p:cNvSpPr/>
          <p:nvPr/>
        </p:nvSpPr>
        <p:spPr>
          <a:xfrm>
            <a:off x="1814256" y="5943592"/>
            <a:ext cx="2140525"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17" name="Chevron 16"/>
          <p:cNvSpPr/>
          <p:nvPr/>
        </p:nvSpPr>
        <p:spPr>
          <a:xfrm>
            <a:off x="2986354" y="6525486"/>
            <a:ext cx="3308466" cy="332514"/>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pic>
        <p:nvPicPr>
          <p:cNvPr id="21" name="Grafik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pic>
        <p:nvPicPr>
          <p:cNvPr id="23" name="Grafik 2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81778" y="1516172"/>
            <a:ext cx="1650274" cy="1650274"/>
          </a:xfrm>
          <a:prstGeom prst="rect">
            <a:avLst/>
          </a:prstGeom>
        </p:spPr>
      </p:pic>
    </p:spTree>
    <p:extLst>
      <p:ext uri="{BB962C8B-B14F-4D97-AF65-F5344CB8AC3E}">
        <p14:creationId xmlns:p14="http://schemas.microsoft.com/office/powerpoint/2010/main" val="3833970414"/>
      </p:ext>
    </p:extLst>
  </p:cSld>
  <p:clrMapOvr>
    <a:masterClrMapping/>
  </p:clrMapOvr>
  <p:timing>
    <p:tnLst>
      <p:par>
        <p:cTn id="1" dur="indefinite" restart="never" nodeType="tmRoot"/>
      </p:par>
    </p:tnLst>
  </p:timing>
  <p:extLst mod="1">
    <p:ext uri="{6950BFC3-D8DA-4A85-94F7-54DA5524770B}">
      <p188:commentRel xmlns:p188="http://schemas.microsoft.com/office/powerpoint/2018/8/main" xmlns="" r:id="rId5"/>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Review</a:t>
            </a:r>
          </a:p>
        </p:txBody>
      </p:sp>
      <p:sp>
        <p:nvSpPr>
          <p:cNvPr id="13" name="Chevron 12"/>
          <p:cNvSpPr/>
          <p:nvPr/>
        </p:nvSpPr>
        <p:spPr>
          <a:xfrm>
            <a:off x="3665913" y="5943597"/>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14" name="Chevron 13"/>
          <p:cNvSpPr/>
          <p:nvPr/>
        </p:nvSpPr>
        <p:spPr>
          <a:xfrm>
            <a:off x="5492629" y="5942444"/>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15" name="Chevron 14"/>
          <p:cNvSpPr/>
          <p:nvPr/>
        </p:nvSpPr>
        <p:spPr>
          <a:xfrm>
            <a:off x="7348448" y="5943597"/>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16" name="Richtungspfeil 15"/>
          <p:cNvSpPr/>
          <p:nvPr/>
        </p:nvSpPr>
        <p:spPr>
          <a:xfrm>
            <a:off x="4" y="5942445"/>
            <a:ext cx="2103122" cy="574740"/>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19" name="Richtungspfeil 18"/>
          <p:cNvSpPr/>
          <p:nvPr/>
        </p:nvSpPr>
        <p:spPr>
          <a:xfrm>
            <a:off x="4" y="6525502"/>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Teaming</a:t>
            </a:r>
            <a:endParaRPr lang="de-DE" dirty="0">
              <a:solidFill>
                <a:schemeClr val="tx1"/>
              </a:solidFill>
            </a:endParaRPr>
          </a:p>
        </p:txBody>
      </p:sp>
      <p:sp>
        <p:nvSpPr>
          <p:cNvPr id="20" name="Chevron 19"/>
          <p:cNvSpPr/>
          <p:nvPr/>
        </p:nvSpPr>
        <p:spPr>
          <a:xfrm>
            <a:off x="1814256" y="5943592"/>
            <a:ext cx="2140525"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17" name="Chevron 16"/>
          <p:cNvSpPr/>
          <p:nvPr/>
        </p:nvSpPr>
        <p:spPr>
          <a:xfrm>
            <a:off x="2986354" y="6525486"/>
            <a:ext cx="3308466" cy="332514"/>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pic>
        <p:nvPicPr>
          <p:cNvPr id="21" name="Grafik 2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18" name="Chevron 17"/>
          <p:cNvSpPr/>
          <p:nvPr/>
        </p:nvSpPr>
        <p:spPr>
          <a:xfrm>
            <a:off x="6051144" y="6516023"/>
            <a:ext cx="3297035" cy="332531"/>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cxnSp>
        <p:nvCxnSpPr>
          <p:cNvPr id="5" name="Gerader Verbinder 4"/>
          <p:cNvCxnSpPr/>
          <p:nvPr/>
        </p:nvCxnSpPr>
        <p:spPr>
          <a:xfrm>
            <a:off x="9135687" y="6517178"/>
            <a:ext cx="0" cy="340822"/>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2" name="Textfeld 11"/>
          <p:cNvSpPr txBox="1"/>
          <p:nvPr/>
        </p:nvSpPr>
        <p:spPr>
          <a:xfrm>
            <a:off x="361605" y="1332098"/>
            <a:ext cx="7633252" cy="2031325"/>
          </a:xfrm>
          <a:prstGeom prst="rect">
            <a:avLst/>
          </a:prstGeom>
          <a:noFill/>
        </p:spPr>
        <p:txBody>
          <a:bodyPr wrap="square" rtlCol="0">
            <a:spAutoFit/>
          </a:bodyPr>
          <a:lstStyle/>
          <a:p>
            <a:r>
              <a:rPr lang="de-DE" b="1" dirty="0"/>
              <a:t>Ablauf:</a:t>
            </a:r>
          </a:p>
          <a:p>
            <a:endParaRPr lang="de-DE" b="1" dirty="0"/>
          </a:p>
          <a:p>
            <a:r>
              <a:rPr lang="de-DE" dirty="0"/>
              <a:t>Die Teamleitungen der einzelnen Gruppen stellen vor: </a:t>
            </a:r>
          </a:p>
          <a:p>
            <a:pPr marL="342900" indent="-342900">
              <a:buAutoNum type="arabicParenBoth"/>
            </a:pPr>
            <a:r>
              <a:rPr lang="de-DE" dirty="0"/>
              <a:t>Herausgearbeitete Problemlagen und Ziele</a:t>
            </a:r>
          </a:p>
          <a:p>
            <a:pPr marL="342900" indent="-342900">
              <a:buAutoNum type="arabicParenBoth"/>
            </a:pPr>
            <a:r>
              <a:rPr lang="de-DE" dirty="0"/>
              <a:t>Beispiele für gelungene und holprige </a:t>
            </a:r>
            <a:r>
              <a:rPr lang="de-DE" dirty="0" smtClean="0"/>
              <a:t>Zusammenarbeit (Definition </a:t>
            </a:r>
            <a:r>
              <a:rPr lang="de-DE" dirty="0" err="1" smtClean="0"/>
              <a:t>of</a:t>
            </a:r>
            <a:r>
              <a:rPr lang="de-DE" dirty="0" smtClean="0"/>
              <a:t> Fun) </a:t>
            </a:r>
            <a:endParaRPr lang="de-DE" dirty="0"/>
          </a:p>
          <a:p>
            <a:pPr marL="342900" indent="-342900">
              <a:buAutoNum type="arabicParenBoth"/>
            </a:pPr>
            <a:r>
              <a:rPr lang="de-DE" dirty="0"/>
              <a:t>Die Planung für das weitere Vorgehen und die Aufgaben für den nächsten Sprint</a:t>
            </a:r>
          </a:p>
        </p:txBody>
      </p:sp>
      <p:sp>
        <p:nvSpPr>
          <p:cNvPr id="22" name="Abgerundetes Rechteck 21"/>
          <p:cNvSpPr/>
          <p:nvPr/>
        </p:nvSpPr>
        <p:spPr>
          <a:xfrm>
            <a:off x="4439503" y="3871133"/>
            <a:ext cx="3710634" cy="1175641"/>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de-DE" dirty="0">
                <a:solidFill>
                  <a:schemeClr val="tx1"/>
                </a:solidFill>
              </a:rPr>
              <a:t>Gehen Sie nur auf die zentralen Punkte ein und halten Sie sich kurz. Was muss der </a:t>
            </a:r>
            <a:r>
              <a:rPr lang="de-DE" b="1" dirty="0" err="1">
                <a:solidFill>
                  <a:schemeClr val="tx1"/>
                </a:solidFill>
              </a:rPr>
              <a:t>Product</a:t>
            </a:r>
            <a:r>
              <a:rPr lang="de-DE" b="1" dirty="0">
                <a:solidFill>
                  <a:schemeClr val="tx1"/>
                </a:solidFill>
              </a:rPr>
              <a:t> </a:t>
            </a:r>
            <a:r>
              <a:rPr lang="de-DE" b="1" dirty="0" err="1">
                <a:solidFill>
                  <a:schemeClr val="tx1"/>
                </a:solidFill>
              </a:rPr>
              <a:t>Owner</a:t>
            </a:r>
            <a:r>
              <a:rPr lang="de-DE" b="1" dirty="0">
                <a:solidFill>
                  <a:schemeClr val="tx1"/>
                </a:solidFill>
              </a:rPr>
              <a:t> </a:t>
            </a:r>
            <a:r>
              <a:rPr lang="de-DE" dirty="0">
                <a:solidFill>
                  <a:schemeClr val="tx1"/>
                </a:solidFill>
              </a:rPr>
              <a:t>wirklich wissen?</a:t>
            </a:r>
          </a:p>
        </p:txBody>
      </p:sp>
      <p:pic>
        <p:nvPicPr>
          <p:cNvPr id="24" name="Grafik 2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4587" y="3937108"/>
            <a:ext cx="1779861" cy="1779861"/>
          </a:xfrm>
          <a:prstGeom prst="rect">
            <a:avLst/>
          </a:prstGeom>
        </p:spPr>
      </p:pic>
      <p:sp>
        <p:nvSpPr>
          <p:cNvPr id="31" name="Pfeil nach rechts 30"/>
          <p:cNvSpPr/>
          <p:nvPr/>
        </p:nvSpPr>
        <p:spPr>
          <a:xfrm rot="1076582">
            <a:off x="1566067" y="4144631"/>
            <a:ext cx="496378" cy="243791"/>
          </a:xfrm>
          <a:prstGeom prst="rightArrow">
            <a:avLst>
              <a:gd name="adj1" fmla="val 50150"/>
              <a:gd name="adj2" fmla="val 56122"/>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Textfeld 31"/>
          <p:cNvSpPr txBox="1"/>
          <p:nvPr/>
        </p:nvSpPr>
        <p:spPr>
          <a:xfrm>
            <a:off x="857884" y="3766362"/>
            <a:ext cx="1819405" cy="369332"/>
          </a:xfrm>
          <a:prstGeom prst="rect">
            <a:avLst/>
          </a:prstGeom>
          <a:noFill/>
        </p:spPr>
        <p:txBody>
          <a:bodyPr wrap="square" rtlCol="0">
            <a:spAutoFit/>
          </a:bodyPr>
          <a:lstStyle/>
          <a:p>
            <a:r>
              <a:rPr lang="de-DE" dirty="0"/>
              <a:t>Teamleitung</a:t>
            </a:r>
          </a:p>
        </p:txBody>
      </p:sp>
    </p:spTree>
    <p:extLst>
      <p:ext uri="{BB962C8B-B14F-4D97-AF65-F5344CB8AC3E}">
        <p14:creationId xmlns:p14="http://schemas.microsoft.com/office/powerpoint/2010/main" val="32263325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Sprint 2</a:t>
            </a:r>
          </a:p>
        </p:txBody>
      </p:sp>
      <p:graphicFrame>
        <p:nvGraphicFramePr>
          <p:cNvPr id="12" name="Tabelle 11"/>
          <p:cNvGraphicFramePr>
            <a:graphicFrameLocks noGrp="1"/>
          </p:cNvGraphicFramePr>
          <p:nvPr>
            <p:extLst>
              <p:ext uri="{D42A27DB-BD31-4B8C-83A1-F6EECF244321}">
                <p14:modId xmlns:p14="http://schemas.microsoft.com/office/powerpoint/2010/main" val="2744532350"/>
              </p:ext>
            </p:extLst>
          </p:nvPr>
        </p:nvGraphicFramePr>
        <p:xfrm>
          <a:off x="563105" y="2588418"/>
          <a:ext cx="7644935" cy="1381760"/>
        </p:xfrm>
        <a:graphic>
          <a:graphicData uri="http://schemas.openxmlformats.org/drawingml/2006/table">
            <a:tbl>
              <a:tblPr firstRow="1" bandRow="1">
                <a:tableStyleId>{5C22544A-7EE6-4342-B048-85BDC9FD1C3A}</a:tableStyleId>
              </a:tblPr>
              <a:tblGrid>
                <a:gridCol w="537553">
                  <a:extLst>
                    <a:ext uri="{9D8B030D-6E8A-4147-A177-3AD203B41FA5}">
                      <a16:colId xmlns:a16="http://schemas.microsoft.com/office/drawing/2014/main" val="3494364776"/>
                    </a:ext>
                  </a:extLst>
                </a:gridCol>
                <a:gridCol w="6076604">
                  <a:extLst>
                    <a:ext uri="{9D8B030D-6E8A-4147-A177-3AD203B41FA5}">
                      <a16:colId xmlns:a16="http://schemas.microsoft.com/office/drawing/2014/main" val="2589724526"/>
                    </a:ext>
                  </a:extLst>
                </a:gridCol>
                <a:gridCol w="1030778">
                  <a:extLst>
                    <a:ext uri="{9D8B030D-6E8A-4147-A177-3AD203B41FA5}">
                      <a16:colId xmlns:a16="http://schemas.microsoft.com/office/drawing/2014/main" val="4248855199"/>
                    </a:ext>
                  </a:extLst>
                </a:gridCol>
              </a:tblGrid>
              <a:tr h="370840">
                <a:tc>
                  <a:txBody>
                    <a:bodyPr/>
                    <a:lstStyle/>
                    <a:p>
                      <a:pPr algn="l"/>
                      <a:r>
                        <a:rPr lang="de-DE" b="0" dirty="0">
                          <a:solidFill>
                            <a:schemeClr val="tx1"/>
                          </a:solidFill>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buNone/>
                      </a:pPr>
                      <a:r>
                        <a:rPr lang="de-DE" b="0" i="1" dirty="0" err="1">
                          <a:solidFill>
                            <a:schemeClr val="tx1"/>
                          </a:solidFill>
                        </a:rPr>
                        <a:t>StandUp</a:t>
                      </a:r>
                      <a:r>
                        <a:rPr lang="de-DE" b="0" i="1" dirty="0">
                          <a:solidFill>
                            <a:schemeClr val="tx1"/>
                          </a:solidFill>
                        </a:rPr>
                        <a:t>: </a:t>
                      </a:r>
                      <a:r>
                        <a:rPr lang="de-DE" b="0" i="0" dirty="0">
                          <a:solidFill>
                            <a:schemeClr val="tx1"/>
                          </a:solidFill>
                        </a:rPr>
                        <a:t>Teamleitung berichtet</a:t>
                      </a:r>
                      <a:r>
                        <a:rPr lang="de-DE" b="0" i="0" baseline="0" dirty="0">
                          <a:solidFill>
                            <a:schemeClr val="tx1"/>
                          </a:solidFill>
                        </a:rPr>
                        <a:t> </a:t>
                      </a:r>
                      <a:r>
                        <a:rPr lang="de-DE" b="0" i="0" baseline="0" dirty="0" smtClean="0">
                          <a:solidFill>
                            <a:schemeClr val="tx1"/>
                          </a:solidFill>
                        </a:rPr>
                        <a:t>was heute erreicht werden soll</a:t>
                      </a:r>
                      <a:endParaRPr lang="de-DE" b="0" i="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e-DE" sz="1800" b="0" dirty="0">
                          <a:solidFill>
                            <a:schemeClr val="tx1"/>
                          </a:solidFill>
                        </a:rPr>
                        <a:t>15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32140966"/>
                  </a:ext>
                </a:extLst>
              </a:tr>
              <a:tr h="370840">
                <a:tc>
                  <a:txBody>
                    <a:bodyPr/>
                    <a:lstStyle/>
                    <a:p>
                      <a:pPr algn="l"/>
                      <a:r>
                        <a:rPr lang="de-DE" dirty="0"/>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e-DE" b="0" i="1" dirty="0">
                          <a:solidFill>
                            <a:schemeClr val="tx1"/>
                          </a:solidFill>
                        </a:rPr>
                        <a:t>Erarbeitung</a:t>
                      </a:r>
                      <a:r>
                        <a:rPr lang="de-DE" b="0" dirty="0">
                          <a:solidFill>
                            <a:schemeClr val="tx1"/>
                          </a:solidFill>
                        </a:rPr>
                        <a:t>: </a:t>
                      </a:r>
                      <a:r>
                        <a:rPr lang="de-DE" dirty="0">
                          <a:solidFill>
                            <a:schemeClr val="tx1"/>
                          </a:solidFill>
                        </a:rPr>
                        <a:t>Herausarbeiten von </a:t>
                      </a:r>
                      <a:r>
                        <a:rPr lang="de-DE" b="0" dirty="0">
                          <a:solidFill>
                            <a:schemeClr val="tx1"/>
                          </a:solidFill>
                        </a:rPr>
                        <a:t>Transformationswissen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e-DE" sz="1800" b="0" dirty="0"/>
                        <a:t>60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35659575"/>
                  </a:ext>
                </a:extLst>
              </a:tr>
              <a:tr h="370840">
                <a:tc>
                  <a:txBody>
                    <a:bodyPr/>
                    <a:lstStyle/>
                    <a:p>
                      <a:pPr algn="l"/>
                      <a:r>
                        <a:rPr lang="de-DE" dirty="0"/>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b="0" i="1" dirty="0">
                          <a:solidFill>
                            <a:schemeClr val="tx1"/>
                          </a:solidFill>
                        </a:rPr>
                        <a:t>Review: </a:t>
                      </a:r>
                      <a:r>
                        <a:rPr lang="de-DE" b="0" dirty="0">
                          <a:solidFill>
                            <a:schemeClr val="tx1"/>
                          </a:solidFill>
                        </a:rPr>
                        <a:t>Teamleitungen stellen </a:t>
                      </a:r>
                      <a:r>
                        <a:rPr lang="de-DE" sz="1800" kern="1200" dirty="0" smtClean="0">
                          <a:solidFill>
                            <a:schemeClr val="dk1"/>
                          </a:solidFill>
                          <a:effectLst/>
                          <a:latin typeface="+mn-lt"/>
                          <a:ea typeface="+mn-ea"/>
                          <a:cs typeface="+mn-cs"/>
                        </a:rPr>
                        <a:t>ihre </a:t>
                      </a:r>
                      <a:r>
                        <a:rPr lang="de-DE" sz="1800" kern="1200" dirty="0">
                          <a:solidFill>
                            <a:schemeClr val="dk1"/>
                          </a:solidFill>
                          <a:effectLst/>
                          <a:latin typeface="+mn-lt"/>
                          <a:ea typeface="+mn-ea"/>
                          <a:cs typeface="+mn-cs"/>
                        </a:rPr>
                        <a:t>Idee </a:t>
                      </a:r>
                      <a:r>
                        <a:rPr lang="de-DE" sz="1800" kern="1200" dirty="0" smtClean="0">
                          <a:solidFill>
                            <a:schemeClr val="dk1"/>
                          </a:solidFill>
                          <a:effectLst/>
                          <a:latin typeface="+mn-lt"/>
                          <a:ea typeface="+mn-ea"/>
                          <a:cs typeface="+mn-cs"/>
                        </a:rPr>
                        <a:t>sowie deren positiven Effekte vor</a:t>
                      </a:r>
                      <a:endParaRPr lang="de-DE" b="0" dirty="0">
                        <a:solidFill>
                          <a:schemeClr val="dk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e-DE" sz="1800" b="0" dirty="0"/>
                        <a:t>15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52010531"/>
                  </a:ext>
                </a:extLst>
              </a:tr>
            </a:tbl>
          </a:graphicData>
        </a:graphic>
      </p:graphicFrame>
      <p:sp>
        <p:nvSpPr>
          <p:cNvPr id="13" name="Textfeld 12"/>
          <p:cNvSpPr txBox="1"/>
          <p:nvPr/>
        </p:nvSpPr>
        <p:spPr>
          <a:xfrm>
            <a:off x="366585" y="1332098"/>
            <a:ext cx="7573107" cy="1200329"/>
          </a:xfrm>
          <a:prstGeom prst="rect">
            <a:avLst/>
          </a:prstGeom>
          <a:noFill/>
        </p:spPr>
        <p:txBody>
          <a:bodyPr wrap="square" rtlCol="0">
            <a:spAutoFit/>
          </a:bodyPr>
          <a:lstStyle/>
          <a:p>
            <a:r>
              <a:rPr lang="de-DE" b="1" dirty="0"/>
              <a:t>Ziel:</a:t>
            </a:r>
          </a:p>
          <a:p>
            <a:r>
              <a:rPr lang="de-DE" dirty="0"/>
              <a:t>Herausarbeiten von </a:t>
            </a:r>
            <a:r>
              <a:rPr lang="de-DE" b="1" dirty="0"/>
              <a:t>Transformationswissen</a:t>
            </a:r>
          </a:p>
          <a:p>
            <a:endParaRPr lang="de-DE" dirty="0"/>
          </a:p>
          <a:p>
            <a:r>
              <a:rPr lang="de-DE" b="1" dirty="0"/>
              <a:t>Ablauf:</a:t>
            </a:r>
          </a:p>
        </p:txBody>
      </p:sp>
      <p:pic>
        <p:nvPicPr>
          <p:cNvPr id="14" name="Grafik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5" name="Chevron 24"/>
          <p:cNvSpPr/>
          <p:nvPr/>
        </p:nvSpPr>
        <p:spPr>
          <a:xfrm>
            <a:off x="5482239" y="5943597"/>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26" name="Chevron 25"/>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27" name="Richtungspfeil 26"/>
          <p:cNvSpPr/>
          <p:nvPr/>
        </p:nvSpPr>
        <p:spPr>
          <a:xfrm>
            <a:off x="0" y="5943589"/>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28" name="Chevron 27"/>
          <p:cNvSpPr/>
          <p:nvPr/>
        </p:nvSpPr>
        <p:spPr>
          <a:xfrm>
            <a:off x="2986350" y="6525487"/>
            <a:ext cx="3308466" cy="332514"/>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29" name="Chevron 28"/>
          <p:cNvSpPr/>
          <p:nvPr/>
        </p:nvSpPr>
        <p:spPr>
          <a:xfrm>
            <a:off x="6054782" y="6525469"/>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30" name="Richtungspfeil 29"/>
          <p:cNvSpPr/>
          <p:nvPr/>
        </p:nvSpPr>
        <p:spPr>
          <a:xfrm>
            <a:off x="0" y="6525503"/>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StandUp</a:t>
            </a:r>
            <a:endParaRPr lang="de-DE" dirty="0">
              <a:solidFill>
                <a:schemeClr val="tx1"/>
              </a:solidFill>
            </a:endParaRPr>
          </a:p>
        </p:txBody>
      </p:sp>
      <p:sp>
        <p:nvSpPr>
          <p:cNvPr id="31" name="Chevron 30"/>
          <p:cNvSpPr/>
          <p:nvPr/>
        </p:nvSpPr>
        <p:spPr>
          <a:xfrm>
            <a:off x="1814257" y="5943589"/>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24" name="Chevron 23"/>
          <p:cNvSpPr/>
          <p:nvPr/>
        </p:nvSpPr>
        <p:spPr>
          <a:xfrm>
            <a:off x="3665909" y="5943593"/>
            <a:ext cx="2119748"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Tree>
    <p:extLst>
      <p:ext uri="{BB962C8B-B14F-4D97-AF65-F5344CB8AC3E}">
        <p14:creationId xmlns:p14="http://schemas.microsoft.com/office/powerpoint/2010/main" val="3913492353"/>
      </p:ext>
    </p:extLst>
  </p:cSld>
  <p:clrMapOvr>
    <a:masterClrMapping/>
  </p:clrMapOvr>
  <p:extLst mod="1">
    <p:ext uri="{6950BFC3-D8DA-4A85-94F7-54DA5524770B}">
      <p188:commentRel xmlns:p188="http://schemas.microsoft.com/office/powerpoint/2018/8/main" xmlns="" r:id="rId3"/>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err="1">
                <a:solidFill>
                  <a:schemeClr val="tx1"/>
                </a:solidFill>
              </a:rPr>
              <a:t>StandUp</a:t>
            </a:r>
            <a:endParaRPr lang="de-DE" dirty="0">
              <a:solidFill>
                <a:schemeClr val="tx1"/>
              </a:solidFill>
            </a:endParaRPr>
          </a:p>
        </p:txBody>
      </p:sp>
      <p:sp>
        <p:nvSpPr>
          <p:cNvPr id="13" name="Textfeld 12"/>
          <p:cNvSpPr txBox="1"/>
          <p:nvPr/>
        </p:nvSpPr>
        <p:spPr>
          <a:xfrm>
            <a:off x="361605" y="1332098"/>
            <a:ext cx="7573107" cy="2031325"/>
          </a:xfrm>
          <a:prstGeom prst="rect">
            <a:avLst/>
          </a:prstGeom>
          <a:noFill/>
        </p:spPr>
        <p:txBody>
          <a:bodyPr wrap="square" rtlCol="0">
            <a:spAutoFit/>
          </a:bodyPr>
          <a:lstStyle/>
          <a:p>
            <a:r>
              <a:rPr lang="de-DE" b="1" dirty="0"/>
              <a:t>Ablauf:</a:t>
            </a:r>
          </a:p>
          <a:p>
            <a:endParaRPr lang="de-DE" b="1" dirty="0"/>
          </a:p>
          <a:p>
            <a:r>
              <a:rPr lang="de-DE" dirty="0"/>
              <a:t>Die </a:t>
            </a:r>
            <a:r>
              <a:rPr lang="de-DE" dirty="0" smtClean="0"/>
              <a:t>Teamleitungen</a:t>
            </a:r>
            <a:endParaRPr lang="de-DE" dirty="0"/>
          </a:p>
          <a:p>
            <a:pPr marL="342900" indent="-342900">
              <a:buAutoNum type="arabicParenBoth"/>
            </a:pPr>
            <a:r>
              <a:rPr lang="de-DE" dirty="0" smtClean="0"/>
              <a:t>Berichten vom </a:t>
            </a:r>
            <a:r>
              <a:rPr lang="de-DE" dirty="0"/>
              <a:t>aktuellen Stand der Gruppe und</a:t>
            </a:r>
          </a:p>
          <a:p>
            <a:pPr marL="342900" indent="-342900">
              <a:buAutoNum type="arabicParenBoth"/>
            </a:pPr>
            <a:r>
              <a:rPr lang="de-DE" dirty="0"/>
              <a:t>erläutern die nächsten Schritte und Ziele für den kommenden Sprint.</a:t>
            </a:r>
          </a:p>
          <a:p>
            <a:endParaRPr lang="de-DE" dirty="0"/>
          </a:p>
          <a:p>
            <a:endParaRPr lang="de-DE" dirty="0"/>
          </a:p>
        </p:txBody>
      </p:sp>
      <p:pic>
        <p:nvPicPr>
          <p:cNvPr id="14" name="Grafik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5" name="Chevron 24"/>
          <p:cNvSpPr/>
          <p:nvPr/>
        </p:nvSpPr>
        <p:spPr>
          <a:xfrm>
            <a:off x="5482239" y="5943597"/>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26" name="Chevron 25"/>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27" name="Richtungspfeil 26"/>
          <p:cNvSpPr/>
          <p:nvPr/>
        </p:nvSpPr>
        <p:spPr>
          <a:xfrm>
            <a:off x="0" y="5943589"/>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28" name="Chevron 27"/>
          <p:cNvSpPr/>
          <p:nvPr/>
        </p:nvSpPr>
        <p:spPr>
          <a:xfrm>
            <a:off x="2986350" y="6525487"/>
            <a:ext cx="3308466" cy="332514"/>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29" name="Chevron 28"/>
          <p:cNvSpPr/>
          <p:nvPr/>
        </p:nvSpPr>
        <p:spPr>
          <a:xfrm>
            <a:off x="6054782" y="6525469"/>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30" name="Richtungspfeil 29"/>
          <p:cNvSpPr/>
          <p:nvPr/>
        </p:nvSpPr>
        <p:spPr>
          <a:xfrm>
            <a:off x="0" y="6525503"/>
            <a:ext cx="3233650" cy="332497"/>
          </a:xfrm>
          <a:prstGeom prst="homePlate">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StandUp</a:t>
            </a:r>
            <a:endParaRPr lang="de-DE" dirty="0">
              <a:solidFill>
                <a:schemeClr val="tx1"/>
              </a:solidFill>
            </a:endParaRPr>
          </a:p>
        </p:txBody>
      </p:sp>
      <p:sp>
        <p:nvSpPr>
          <p:cNvPr id="31" name="Chevron 30"/>
          <p:cNvSpPr/>
          <p:nvPr/>
        </p:nvSpPr>
        <p:spPr>
          <a:xfrm>
            <a:off x="1814257" y="5943589"/>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24" name="Chevron 23"/>
          <p:cNvSpPr/>
          <p:nvPr/>
        </p:nvSpPr>
        <p:spPr>
          <a:xfrm>
            <a:off x="3665909" y="5943593"/>
            <a:ext cx="2119748"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15" name="Abgerundetes Rechteck 14"/>
          <p:cNvSpPr/>
          <p:nvPr/>
        </p:nvSpPr>
        <p:spPr>
          <a:xfrm>
            <a:off x="4168187" y="3419158"/>
            <a:ext cx="4253258" cy="1578952"/>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de-DE" b="1" dirty="0">
                <a:solidFill>
                  <a:schemeClr val="tx1"/>
                </a:solidFill>
              </a:rPr>
              <a:t>Erinnerung: </a:t>
            </a:r>
            <a:r>
              <a:rPr lang="de-DE" dirty="0">
                <a:solidFill>
                  <a:schemeClr val="tx1"/>
                </a:solidFill>
              </a:rPr>
              <a:t>Die Lehrkraft fungiert in den Sprints als Berater*in und vertritt die Interessen </a:t>
            </a:r>
            <a:r>
              <a:rPr lang="de-DE" dirty="0" smtClean="0">
                <a:solidFill>
                  <a:schemeClr val="tx1"/>
                </a:solidFill>
              </a:rPr>
              <a:t>Ihrer Auftraggeber*innen. </a:t>
            </a:r>
            <a:r>
              <a:rPr lang="de-DE" dirty="0">
                <a:solidFill>
                  <a:schemeClr val="tx1"/>
                </a:solidFill>
              </a:rPr>
              <a:t>Zögern Sie also nicht, Fragen zu stellen.</a:t>
            </a:r>
            <a:endParaRPr lang="de-DE" dirty="0"/>
          </a:p>
        </p:txBody>
      </p:sp>
      <p:pic>
        <p:nvPicPr>
          <p:cNvPr id="17" name="Grafik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2701" y="3686788"/>
            <a:ext cx="1779861" cy="1779861"/>
          </a:xfrm>
          <a:prstGeom prst="rect">
            <a:avLst/>
          </a:prstGeom>
        </p:spPr>
      </p:pic>
      <p:sp>
        <p:nvSpPr>
          <p:cNvPr id="18" name="Pfeil nach rechts 17"/>
          <p:cNvSpPr/>
          <p:nvPr/>
        </p:nvSpPr>
        <p:spPr>
          <a:xfrm rot="1076582">
            <a:off x="1174181" y="3894311"/>
            <a:ext cx="496378" cy="243791"/>
          </a:xfrm>
          <a:prstGeom prst="rightArrow">
            <a:avLst>
              <a:gd name="adj1" fmla="val 50150"/>
              <a:gd name="adj2" fmla="val 56122"/>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Textfeld 18"/>
          <p:cNvSpPr txBox="1"/>
          <p:nvPr/>
        </p:nvSpPr>
        <p:spPr>
          <a:xfrm>
            <a:off x="465998" y="3516042"/>
            <a:ext cx="1819405" cy="369332"/>
          </a:xfrm>
          <a:prstGeom prst="rect">
            <a:avLst/>
          </a:prstGeom>
          <a:noFill/>
        </p:spPr>
        <p:txBody>
          <a:bodyPr wrap="square" rtlCol="0">
            <a:spAutoFit/>
          </a:bodyPr>
          <a:lstStyle/>
          <a:p>
            <a:r>
              <a:rPr lang="de-DE" dirty="0"/>
              <a:t>Teamleitung</a:t>
            </a:r>
          </a:p>
        </p:txBody>
      </p:sp>
    </p:spTree>
    <p:extLst>
      <p:ext uri="{BB962C8B-B14F-4D97-AF65-F5344CB8AC3E}">
        <p14:creationId xmlns:p14="http://schemas.microsoft.com/office/powerpoint/2010/main" val="195491024"/>
      </p:ext>
    </p:extLst>
  </p:cSld>
  <p:clrMapOvr>
    <a:masterClrMapping/>
  </p:clrMapOvr>
  <p:extLst mod="1">
    <p:ext uri="{6950BFC3-D8DA-4A85-94F7-54DA5524770B}">
      <p188:commentRel xmlns:p188="http://schemas.microsoft.com/office/powerpoint/2018/8/main" xmlns="" r:id="rId4"/>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Erarbeitung</a:t>
            </a:r>
            <a:endParaRPr lang="de-DE" dirty="0">
              <a:solidFill>
                <a:schemeClr val="tx1"/>
              </a:solidFill>
            </a:endParaRPr>
          </a:p>
        </p:txBody>
      </p:sp>
      <p:sp>
        <p:nvSpPr>
          <p:cNvPr id="13" name="Textfeld 12"/>
          <p:cNvSpPr txBox="1"/>
          <p:nvPr/>
        </p:nvSpPr>
        <p:spPr>
          <a:xfrm>
            <a:off x="376639" y="1332098"/>
            <a:ext cx="8694305" cy="3693319"/>
          </a:xfrm>
          <a:prstGeom prst="rect">
            <a:avLst/>
          </a:prstGeom>
          <a:noFill/>
        </p:spPr>
        <p:txBody>
          <a:bodyPr wrap="square" rtlCol="0">
            <a:spAutoFit/>
          </a:bodyPr>
          <a:lstStyle/>
          <a:p>
            <a:r>
              <a:rPr lang="de-DE" b="1" dirty="0"/>
              <a:t>Ziel:</a:t>
            </a:r>
          </a:p>
          <a:p>
            <a:r>
              <a:rPr lang="de-DE" dirty="0"/>
              <a:t>Erarbeiten des </a:t>
            </a:r>
            <a:r>
              <a:rPr lang="de-DE" b="1" dirty="0"/>
              <a:t>Transformationswissens</a:t>
            </a:r>
          </a:p>
          <a:p>
            <a:pPr marL="285750" indent="-285750">
              <a:buFont typeface="Arial" panose="020B0604020202020204" pitchFamily="34" charset="0"/>
              <a:buChar char="•"/>
            </a:pPr>
            <a:endParaRPr lang="de-DE" dirty="0"/>
          </a:p>
          <a:p>
            <a:r>
              <a:rPr lang="de-DE" b="1" dirty="0"/>
              <a:t>Ablauf:</a:t>
            </a:r>
          </a:p>
          <a:p>
            <a:pPr marL="342900" indent="-342900">
              <a:buAutoNum type="arabicPeriod"/>
            </a:pPr>
            <a:r>
              <a:rPr lang="de-DE" dirty="0"/>
              <a:t>Beschäftigen Sie sich mit der Frage, wie die Veränderung erreicht werden kann. Erarbeiten Sie, an welcher Stelle des Kreislaufes S</a:t>
            </a:r>
            <a:r>
              <a:rPr lang="de-DE" dirty="0" smtClean="0"/>
              <a:t>ie </a:t>
            </a:r>
            <a:r>
              <a:rPr lang="de-DE" dirty="0"/>
              <a:t>ansetzen, welche Veränderung eingeführt werden und wer für diese </a:t>
            </a:r>
            <a:r>
              <a:rPr lang="de-DE" dirty="0" smtClean="0"/>
              <a:t>verantwortlich ist.</a:t>
            </a:r>
          </a:p>
          <a:p>
            <a:pPr marL="342900" indent="-342900">
              <a:buFont typeface="+mj-lt"/>
              <a:buAutoNum type="arabicPeriod"/>
            </a:pPr>
            <a:r>
              <a:rPr lang="de-DE" dirty="0" smtClean="0"/>
              <a:t>Dabei sollen alle </a:t>
            </a:r>
            <a:r>
              <a:rPr lang="de-DE" b="1" dirty="0" smtClean="0"/>
              <a:t>Stakeholder</a:t>
            </a:r>
            <a:r>
              <a:rPr lang="de-DE" dirty="0" smtClean="0"/>
              <a:t> mit einem Fokus darauf beachtet </a:t>
            </a:r>
            <a:r>
              <a:rPr lang="de-DE" dirty="0"/>
              <a:t>werden, </a:t>
            </a:r>
            <a:r>
              <a:rPr lang="de-DE" dirty="0" smtClean="0"/>
              <a:t>wer an welcher Stelle wie handeln kann. Die Effekte dieser Veränderungen auf verschiedene Akteur*innengruppen sollen analysiert werden. </a:t>
            </a:r>
          </a:p>
          <a:p>
            <a:pPr marL="342900" indent="-342900">
              <a:buFont typeface="+mj-lt"/>
              <a:buAutoNum type="arabicPeriod"/>
            </a:pPr>
            <a:r>
              <a:rPr lang="de-DE" dirty="0" smtClean="0"/>
              <a:t>Halten </a:t>
            </a:r>
            <a:r>
              <a:rPr lang="de-DE" dirty="0"/>
              <a:t>Sie die Ergebnisse auf dem </a:t>
            </a:r>
            <a:r>
              <a:rPr lang="de-DE" dirty="0" err="1"/>
              <a:t>ScrumBoard</a:t>
            </a:r>
            <a:r>
              <a:rPr lang="de-DE" dirty="0"/>
              <a:t> fest.</a:t>
            </a:r>
          </a:p>
          <a:p>
            <a:pPr marL="342900" indent="-342900">
              <a:buAutoNum type="arabicPeriod"/>
            </a:pPr>
            <a:endParaRPr lang="de-DE" dirty="0"/>
          </a:p>
          <a:p>
            <a:pPr marL="342900" indent="-342900">
              <a:buFont typeface="+mj-lt"/>
              <a:buAutoNum type="arabicPeriod"/>
            </a:pPr>
            <a:endParaRPr lang="de-DE" dirty="0"/>
          </a:p>
        </p:txBody>
      </p:sp>
      <p:pic>
        <p:nvPicPr>
          <p:cNvPr id="14" name="Grafik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5" name="Chevron 24"/>
          <p:cNvSpPr/>
          <p:nvPr/>
        </p:nvSpPr>
        <p:spPr>
          <a:xfrm>
            <a:off x="5482239" y="5943597"/>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26" name="Chevron 25"/>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27" name="Richtungspfeil 26"/>
          <p:cNvSpPr/>
          <p:nvPr/>
        </p:nvSpPr>
        <p:spPr>
          <a:xfrm>
            <a:off x="0" y="5943589"/>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29" name="Chevron 28"/>
          <p:cNvSpPr/>
          <p:nvPr/>
        </p:nvSpPr>
        <p:spPr>
          <a:xfrm>
            <a:off x="6054782" y="6525469"/>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30" name="Richtungspfeil 29"/>
          <p:cNvSpPr/>
          <p:nvPr/>
        </p:nvSpPr>
        <p:spPr>
          <a:xfrm>
            <a:off x="0" y="6525503"/>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StandUp</a:t>
            </a:r>
            <a:endParaRPr lang="de-DE" dirty="0">
              <a:solidFill>
                <a:schemeClr val="tx1"/>
              </a:solidFill>
            </a:endParaRPr>
          </a:p>
        </p:txBody>
      </p:sp>
      <p:sp>
        <p:nvSpPr>
          <p:cNvPr id="31" name="Chevron 30"/>
          <p:cNvSpPr/>
          <p:nvPr/>
        </p:nvSpPr>
        <p:spPr>
          <a:xfrm>
            <a:off x="1814257" y="5943589"/>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24" name="Chevron 23"/>
          <p:cNvSpPr/>
          <p:nvPr/>
        </p:nvSpPr>
        <p:spPr>
          <a:xfrm>
            <a:off x="3665909" y="5943593"/>
            <a:ext cx="2119748"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15" name="Abgerundetes Rechteck 14"/>
          <p:cNvSpPr/>
          <p:nvPr/>
        </p:nvSpPr>
        <p:spPr>
          <a:xfrm>
            <a:off x="4445839" y="265593"/>
            <a:ext cx="3762201" cy="2051170"/>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de-DE" sz="1400" b="1" dirty="0">
                <a:solidFill>
                  <a:schemeClr val="tx1"/>
                </a:solidFill>
              </a:rPr>
              <a:t>Stakeholder</a:t>
            </a:r>
            <a:endParaRPr lang="de-DE" sz="1400" dirty="0">
              <a:solidFill>
                <a:schemeClr val="tx1"/>
              </a:solidFill>
            </a:endParaRPr>
          </a:p>
          <a:p>
            <a:pPr marL="285750" indent="-285750">
              <a:buFont typeface="Arial" panose="020B0604020202020204" pitchFamily="34" charset="0"/>
              <a:buChar char="•"/>
            </a:pPr>
            <a:r>
              <a:rPr lang="de-DE" sz="1400" dirty="0">
                <a:solidFill>
                  <a:schemeClr val="tx1"/>
                </a:solidFill>
              </a:rPr>
              <a:t>Stakeholder sind Personen, Gruppen oder Organisationen, die Interesse an einem Projekt oder Unternehmen haben, da sie in irgendeiner Weise betroffen sind.</a:t>
            </a:r>
          </a:p>
          <a:p>
            <a:pPr marL="285750" indent="-285750">
              <a:buFont typeface="Arial" panose="020B0604020202020204" pitchFamily="34" charset="0"/>
              <a:buChar char="•"/>
            </a:pPr>
            <a:r>
              <a:rPr lang="de-DE" sz="1400" dirty="0">
                <a:solidFill>
                  <a:schemeClr val="tx1"/>
                </a:solidFill>
              </a:rPr>
              <a:t>Beispiele für Stakeholder sind Mitarbeitende, Eigentümer*innen, die Geschäftsleitung, sowie Lieferant*innen, Kund*innen, die Politik, die </a:t>
            </a:r>
            <a:r>
              <a:rPr lang="de-DE" sz="1400" dirty="0" smtClean="0">
                <a:solidFill>
                  <a:schemeClr val="tx1"/>
                </a:solidFill>
              </a:rPr>
              <a:t>Öffentlichkeit.</a:t>
            </a:r>
            <a:endParaRPr lang="de-DE" sz="1400" dirty="0">
              <a:solidFill>
                <a:schemeClr val="tx1"/>
              </a:solidFill>
            </a:endParaRPr>
          </a:p>
        </p:txBody>
      </p:sp>
      <p:sp>
        <p:nvSpPr>
          <p:cNvPr id="28" name="Chevron 27"/>
          <p:cNvSpPr/>
          <p:nvPr/>
        </p:nvSpPr>
        <p:spPr>
          <a:xfrm>
            <a:off x="2986350" y="6525487"/>
            <a:ext cx="3308466" cy="332514"/>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17" name="Abgerundetes Rechteck 16"/>
          <p:cNvSpPr/>
          <p:nvPr/>
        </p:nvSpPr>
        <p:spPr>
          <a:xfrm>
            <a:off x="724364" y="4494299"/>
            <a:ext cx="7832437" cy="1265382"/>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de-DE" sz="1400" b="1" dirty="0" smtClean="0">
                <a:solidFill>
                  <a:schemeClr val="tx1"/>
                </a:solidFill>
              </a:rPr>
              <a:t>Transformationswissen</a:t>
            </a:r>
            <a:endParaRPr lang="de-DE" sz="1400" dirty="0">
              <a:solidFill>
                <a:schemeClr val="tx1"/>
              </a:solidFill>
            </a:endParaRPr>
          </a:p>
          <a:p>
            <a:r>
              <a:rPr lang="de-DE" sz="1400" dirty="0" smtClean="0">
                <a:solidFill>
                  <a:schemeClr val="tx1"/>
                </a:solidFill>
              </a:rPr>
              <a:t>bezeichnet die Strategien und das </a:t>
            </a:r>
            <a:r>
              <a:rPr lang="de-DE" sz="1400" dirty="0">
                <a:solidFill>
                  <a:schemeClr val="tx1"/>
                </a:solidFill>
              </a:rPr>
              <a:t>Wissen darüber, </a:t>
            </a:r>
            <a:r>
              <a:rPr lang="de-DE" sz="1400" b="1" dirty="0">
                <a:solidFill>
                  <a:schemeClr val="tx1"/>
                </a:solidFill>
              </a:rPr>
              <a:t>wie</a:t>
            </a:r>
            <a:r>
              <a:rPr lang="de-DE" sz="1400" dirty="0">
                <a:solidFill>
                  <a:schemeClr val="tx1"/>
                </a:solidFill>
              </a:rPr>
              <a:t> notwendige Veränderungen in Wirtschaft, Gesellschaft und Politik umgesetzt werden können, um von einer linearen zu einer zirkulären Wirtschaftsweise zu gelangen</a:t>
            </a:r>
            <a:r>
              <a:rPr lang="de-DE" sz="1400" dirty="0" smtClean="0">
                <a:solidFill>
                  <a:schemeClr val="tx1"/>
                </a:solidFill>
              </a:rPr>
              <a:t>.</a:t>
            </a:r>
          </a:p>
        </p:txBody>
      </p:sp>
    </p:spTree>
    <p:extLst>
      <p:ext uri="{BB962C8B-B14F-4D97-AF65-F5344CB8AC3E}">
        <p14:creationId xmlns:p14="http://schemas.microsoft.com/office/powerpoint/2010/main" val="6641194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Erarbeitung</a:t>
            </a:r>
            <a:endParaRPr lang="de-DE" dirty="0">
              <a:solidFill>
                <a:schemeClr val="tx1"/>
              </a:solidFill>
            </a:endParaRPr>
          </a:p>
        </p:txBody>
      </p:sp>
      <p:sp>
        <p:nvSpPr>
          <p:cNvPr id="13" name="Textfeld 12"/>
          <p:cNvSpPr txBox="1"/>
          <p:nvPr/>
        </p:nvSpPr>
        <p:spPr>
          <a:xfrm>
            <a:off x="361605" y="1332098"/>
            <a:ext cx="8538757" cy="3139321"/>
          </a:xfrm>
          <a:prstGeom prst="rect">
            <a:avLst/>
          </a:prstGeom>
          <a:noFill/>
        </p:spPr>
        <p:txBody>
          <a:bodyPr wrap="square" rtlCol="0">
            <a:spAutoFit/>
          </a:bodyPr>
          <a:lstStyle/>
          <a:p>
            <a:r>
              <a:rPr lang="de-DE" b="1" dirty="0"/>
              <a:t>Fragenstellung die Sie dabei unterstützen können:</a:t>
            </a:r>
          </a:p>
          <a:p>
            <a:endParaRPr lang="de-DE" b="1" dirty="0"/>
          </a:p>
          <a:p>
            <a:pPr marL="285750" lvl="0" indent="-285750">
              <a:buFont typeface="Arial" panose="020B0604020202020204" pitchFamily="34" charset="0"/>
              <a:buChar char="•"/>
            </a:pPr>
            <a:r>
              <a:rPr lang="de-DE" dirty="0"/>
              <a:t>Welche Lösungen können Sie lokal etablieren und welche globalen Auswirkungen könnte das haben? </a:t>
            </a:r>
          </a:p>
          <a:p>
            <a:pPr marL="285750" lvl="0" indent="-285750">
              <a:buFont typeface="Arial" panose="020B0604020202020204" pitchFamily="34" charset="0"/>
              <a:buChar char="•"/>
            </a:pPr>
            <a:r>
              <a:rPr lang="de-DE" dirty="0"/>
              <a:t>Auf welcher Ebene setzt Ihre Veränderung an?</a:t>
            </a:r>
          </a:p>
          <a:p>
            <a:pPr marL="285750" lvl="0" indent="-285750">
              <a:buFont typeface="Arial" panose="020B0604020202020204" pitchFamily="34" charset="0"/>
              <a:buChar char="•"/>
            </a:pPr>
            <a:r>
              <a:rPr lang="de-DE" dirty="0"/>
              <a:t>Wer kann Ihnen bei der </a:t>
            </a:r>
            <a:r>
              <a:rPr lang="de-DE" dirty="0" smtClean="0"/>
              <a:t>Umsetzung </a:t>
            </a:r>
            <a:r>
              <a:rPr lang="de-DE" dirty="0"/>
              <a:t>helfen? </a:t>
            </a:r>
          </a:p>
          <a:p>
            <a:pPr marL="285750" lvl="0" indent="-285750">
              <a:buFont typeface="Arial" panose="020B0604020202020204" pitchFamily="34" charset="0"/>
              <a:buChar char="•"/>
            </a:pPr>
            <a:r>
              <a:rPr lang="de-DE" dirty="0"/>
              <a:t>Mit wem können </a:t>
            </a:r>
            <a:r>
              <a:rPr lang="de-DE" dirty="0" smtClean="0"/>
              <a:t>Sie zusammenarbeiten</a:t>
            </a:r>
            <a:r>
              <a:rPr lang="de-DE" dirty="0"/>
              <a:t>?</a:t>
            </a:r>
          </a:p>
          <a:p>
            <a:pPr marL="285750" lvl="0" indent="-285750">
              <a:buFont typeface="Arial" panose="020B0604020202020204" pitchFamily="34" charset="0"/>
              <a:buChar char="•"/>
            </a:pPr>
            <a:r>
              <a:rPr lang="de-DE" dirty="0"/>
              <a:t>Was könnten Sie mieten statt besitzen? </a:t>
            </a:r>
          </a:p>
          <a:p>
            <a:pPr marL="285750" lvl="0" indent="-285750">
              <a:buFont typeface="Arial" panose="020B0604020202020204" pitchFamily="34" charset="0"/>
              <a:buChar char="•"/>
            </a:pPr>
            <a:r>
              <a:rPr lang="de-DE" dirty="0"/>
              <a:t>Welche Standort-Vorteile gibt es bei Ihnen?</a:t>
            </a:r>
          </a:p>
          <a:p>
            <a:pPr marL="285750" lvl="0" indent="-285750">
              <a:buFont typeface="Arial" panose="020B0604020202020204" pitchFamily="34" charset="0"/>
              <a:buChar char="•"/>
            </a:pPr>
            <a:r>
              <a:rPr lang="de-DE" dirty="0"/>
              <a:t>Wie hilft Ihre Verbesserung der Gemeinschaft?</a:t>
            </a:r>
          </a:p>
          <a:p>
            <a:pPr marL="285750" lvl="0" indent="-285750">
              <a:buFont typeface="Arial" panose="020B0604020202020204" pitchFamily="34" charset="0"/>
              <a:buChar char="•"/>
            </a:pPr>
            <a:r>
              <a:rPr lang="de-DE" dirty="0"/>
              <a:t>Wie können Sie Wissen und Ressourcen für andere zugänglich machen? </a:t>
            </a:r>
          </a:p>
        </p:txBody>
      </p:sp>
      <p:pic>
        <p:nvPicPr>
          <p:cNvPr id="14" name="Grafik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5" name="Chevron 24"/>
          <p:cNvSpPr/>
          <p:nvPr/>
        </p:nvSpPr>
        <p:spPr>
          <a:xfrm>
            <a:off x="5482239" y="5943597"/>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26" name="Chevron 25"/>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27" name="Richtungspfeil 26"/>
          <p:cNvSpPr/>
          <p:nvPr/>
        </p:nvSpPr>
        <p:spPr>
          <a:xfrm>
            <a:off x="0" y="5943589"/>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29" name="Chevron 28"/>
          <p:cNvSpPr/>
          <p:nvPr/>
        </p:nvSpPr>
        <p:spPr>
          <a:xfrm>
            <a:off x="6054782" y="6525469"/>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30" name="Richtungspfeil 29"/>
          <p:cNvSpPr/>
          <p:nvPr/>
        </p:nvSpPr>
        <p:spPr>
          <a:xfrm>
            <a:off x="0" y="6525503"/>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StandUp</a:t>
            </a:r>
            <a:endParaRPr lang="de-DE" dirty="0">
              <a:solidFill>
                <a:schemeClr val="tx1"/>
              </a:solidFill>
            </a:endParaRPr>
          </a:p>
        </p:txBody>
      </p:sp>
      <p:sp>
        <p:nvSpPr>
          <p:cNvPr id="31" name="Chevron 30"/>
          <p:cNvSpPr/>
          <p:nvPr/>
        </p:nvSpPr>
        <p:spPr>
          <a:xfrm>
            <a:off x="1814257" y="5943589"/>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24" name="Chevron 23"/>
          <p:cNvSpPr/>
          <p:nvPr/>
        </p:nvSpPr>
        <p:spPr>
          <a:xfrm>
            <a:off x="3665909" y="5943593"/>
            <a:ext cx="2119748"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28" name="Chevron 27"/>
          <p:cNvSpPr/>
          <p:nvPr/>
        </p:nvSpPr>
        <p:spPr>
          <a:xfrm>
            <a:off x="2986350" y="6525487"/>
            <a:ext cx="3308466" cy="332514"/>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Tree>
    <p:extLst>
      <p:ext uri="{BB962C8B-B14F-4D97-AF65-F5344CB8AC3E}">
        <p14:creationId xmlns:p14="http://schemas.microsoft.com/office/powerpoint/2010/main" val="29346680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Review</a:t>
            </a:r>
          </a:p>
        </p:txBody>
      </p:sp>
      <p:sp>
        <p:nvSpPr>
          <p:cNvPr id="13" name="Textfeld 12"/>
          <p:cNvSpPr txBox="1"/>
          <p:nvPr/>
        </p:nvSpPr>
        <p:spPr>
          <a:xfrm>
            <a:off x="361605" y="1332098"/>
            <a:ext cx="7573107" cy="2585323"/>
          </a:xfrm>
          <a:prstGeom prst="rect">
            <a:avLst/>
          </a:prstGeom>
          <a:noFill/>
        </p:spPr>
        <p:txBody>
          <a:bodyPr wrap="square" rtlCol="0">
            <a:spAutoFit/>
          </a:bodyPr>
          <a:lstStyle/>
          <a:p>
            <a:r>
              <a:rPr lang="de-DE" b="1" dirty="0"/>
              <a:t>Ablauf:</a:t>
            </a:r>
          </a:p>
          <a:p>
            <a:endParaRPr lang="de-DE" b="1" dirty="0"/>
          </a:p>
          <a:p>
            <a:r>
              <a:rPr lang="de-DE" dirty="0"/>
              <a:t>Die Teamleitungen stellen </a:t>
            </a:r>
          </a:p>
          <a:p>
            <a:pPr marL="342900" indent="-342900">
              <a:buAutoNum type="arabicParenBoth"/>
            </a:pPr>
            <a:r>
              <a:rPr lang="de-DE" dirty="0"/>
              <a:t>die </a:t>
            </a:r>
            <a:r>
              <a:rPr lang="de-DE" dirty="0" smtClean="0"/>
              <a:t>Idee, deren </a:t>
            </a:r>
            <a:r>
              <a:rPr lang="de-DE" dirty="0"/>
              <a:t>Effekte dieser und</a:t>
            </a:r>
          </a:p>
          <a:p>
            <a:pPr marL="342900" indent="-342900">
              <a:buAutoNum type="arabicParenBoth"/>
            </a:pPr>
            <a:r>
              <a:rPr lang="de-DE" dirty="0"/>
              <a:t>die weiteren Schritte vor.</a:t>
            </a:r>
          </a:p>
          <a:p>
            <a:pPr marL="342900" indent="-342900">
              <a:buAutoNum type="arabicParenBoth"/>
            </a:pPr>
            <a:r>
              <a:rPr lang="de-DE" dirty="0"/>
              <a:t>Die Teamleitungen können auch berichten, </a:t>
            </a:r>
            <a:r>
              <a:rPr lang="de-DE" dirty="0" smtClean="0"/>
              <a:t>ob sich </a:t>
            </a:r>
            <a:r>
              <a:rPr lang="de-DE" dirty="0"/>
              <a:t>die Zusammenarbeit </a:t>
            </a:r>
            <a:r>
              <a:rPr lang="de-DE" dirty="0" smtClean="0"/>
              <a:t>im </a:t>
            </a:r>
            <a:r>
              <a:rPr lang="de-DE" dirty="0"/>
              <a:t>Vergleich zum letzten Sprint verändert hat .</a:t>
            </a:r>
          </a:p>
          <a:p>
            <a:endParaRPr lang="de-DE" dirty="0"/>
          </a:p>
          <a:p>
            <a:endParaRPr lang="de-DE" dirty="0"/>
          </a:p>
        </p:txBody>
      </p:sp>
      <p:pic>
        <p:nvPicPr>
          <p:cNvPr id="14" name="Grafik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5" name="Chevron 24"/>
          <p:cNvSpPr/>
          <p:nvPr/>
        </p:nvSpPr>
        <p:spPr>
          <a:xfrm>
            <a:off x="5482239" y="5943597"/>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26" name="Chevron 25"/>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27" name="Richtungspfeil 26"/>
          <p:cNvSpPr/>
          <p:nvPr/>
        </p:nvSpPr>
        <p:spPr>
          <a:xfrm>
            <a:off x="0" y="5943589"/>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28" name="Chevron 27"/>
          <p:cNvSpPr/>
          <p:nvPr/>
        </p:nvSpPr>
        <p:spPr>
          <a:xfrm>
            <a:off x="2986350" y="6525487"/>
            <a:ext cx="3308466" cy="332514"/>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29" name="Chevron 28"/>
          <p:cNvSpPr/>
          <p:nvPr/>
        </p:nvSpPr>
        <p:spPr>
          <a:xfrm>
            <a:off x="6054782" y="6525469"/>
            <a:ext cx="3297035" cy="332531"/>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30" name="Richtungspfeil 29"/>
          <p:cNvSpPr/>
          <p:nvPr/>
        </p:nvSpPr>
        <p:spPr>
          <a:xfrm>
            <a:off x="0" y="6525503"/>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StandUp</a:t>
            </a:r>
            <a:endParaRPr lang="de-DE" dirty="0">
              <a:solidFill>
                <a:schemeClr val="tx1"/>
              </a:solidFill>
            </a:endParaRPr>
          </a:p>
        </p:txBody>
      </p:sp>
      <p:sp>
        <p:nvSpPr>
          <p:cNvPr id="31" name="Chevron 30"/>
          <p:cNvSpPr/>
          <p:nvPr/>
        </p:nvSpPr>
        <p:spPr>
          <a:xfrm>
            <a:off x="1814257" y="5943589"/>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24" name="Chevron 23"/>
          <p:cNvSpPr/>
          <p:nvPr/>
        </p:nvSpPr>
        <p:spPr>
          <a:xfrm>
            <a:off x="3665909" y="5943593"/>
            <a:ext cx="2119748"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cxnSp>
        <p:nvCxnSpPr>
          <p:cNvPr id="15" name="Gerader Verbinder 14"/>
          <p:cNvCxnSpPr/>
          <p:nvPr/>
        </p:nvCxnSpPr>
        <p:spPr>
          <a:xfrm>
            <a:off x="9135687" y="6517178"/>
            <a:ext cx="0" cy="340822"/>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16" name="Abgerundetes Rechteck 15"/>
          <p:cNvSpPr/>
          <p:nvPr/>
        </p:nvSpPr>
        <p:spPr>
          <a:xfrm>
            <a:off x="3954782" y="3661243"/>
            <a:ext cx="4564964" cy="1578952"/>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de-DE" b="1" dirty="0">
                <a:solidFill>
                  <a:schemeClr val="tx1"/>
                </a:solidFill>
              </a:rPr>
              <a:t>Tipp</a:t>
            </a:r>
            <a:r>
              <a:rPr lang="de-DE" dirty="0">
                <a:solidFill>
                  <a:schemeClr val="tx1"/>
                </a:solidFill>
              </a:rPr>
              <a:t>: An dieser Stelle ist es bestimmt sinnvoll, sich Feedback von anderen Gruppen einzuholen. Vielleicht bekommen Sie bei den anderen Präsentationen auch noch Inspiration für das </a:t>
            </a:r>
            <a:r>
              <a:rPr lang="de-DE" dirty="0" smtClean="0">
                <a:solidFill>
                  <a:schemeClr val="tx1"/>
                </a:solidFill>
              </a:rPr>
              <a:t>eigene </a:t>
            </a:r>
            <a:r>
              <a:rPr lang="de-DE" dirty="0">
                <a:solidFill>
                  <a:schemeClr val="tx1"/>
                </a:solidFill>
              </a:rPr>
              <a:t>Projekt!</a:t>
            </a:r>
            <a:endParaRPr lang="de-DE" dirty="0"/>
          </a:p>
        </p:txBody>
      </p:sp>
      <p:pic>
        <p:nvPicPr>
          <p:cNvPr id="18" name="Grafik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28827" y="3770314"/>
            <a:ext cx="1779861" cy="1779861"/>
          </a:xfrm>
          <a:prstGeom prst="rect">
            <a:avLst/>
          </a:prstGeom>
        </p:spPr>
      </p:pic>
      <p:sp>
        <p:nvSpPr>
          <p:cNvPr id="19" name="Pfeil nach rechts 18"/>
          <p:cNvSpPr/>
          <p:nvPr/>
        </p:nvSpPr>
        <p:spPr>
          <a:xfrm rot="1076582">
            <a:off x="1200307" y="3977837"/>
            <a:ext cx="496378" cy="243791"/>
          </a:xfrm>
          <a:prstGeom prst="rightArrow">
            <a:avLst>
              <a:gd name="adj1" fmla="val 50150"/>
              <a:gd name="adj2" fmla="val 56122"/>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Textfeld 19"/>
          <p:cNvSpPr txBox="1"/>
          <p:nvPr/>
        </p:nvSpPr>
        <p:spPr>
          <a:xfrm>
            <a:off x="492124" y="3599568"/>
            <a:ext cx="1819405" cy="369332"/>
          </a:xfrm>
          <a:prstGeom prst="rect">
            <a:avLst/>
          </a:prstGeom>
          <a:noFill/>
        </p:spPr>
        <p:txBody>
          <a:bodyPr wrap="square" rtlCol="0">
            <a:spAutoFit/>
          </a:bodyPr>
          <a:lstStyle/>
          <a:p>
            <a:r>
              <a:rPr lang="de-DE" dirty="0"/>
              <a:t>Teamleitung</a:t>
            </a:r>
          </a:p>
        </p:txBody>
      </p:sp>
    </p:spTree>
    <p:extLst>
      <p:ext uri="{BB962C8B-B14F-4D97-AF65-F5344CB8AC3E}">
        <p14:creationId xmlns:p14="http://schemas.microsoft.com/office/powerpoint/2010/main" val="652156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Sprint 3</a:t>
            </a:r>
          </a:p>
        </p:txBody>
      </p:sp>
      <p:graphicFrame>
        <p:nvGraphicFramePr>
          <p:cNvPr id="12" name="Tabelle 11"/>
          <p:cNvGraphicFramePr>
            <a:graphicFrameLocks noGrp="1"/>
          </p:cNvGraphicFramePr>
          <p:nvPr>
            <p:extLst>
              <p:ext uri="{D42A27DB-BD31-4B8C-83A1-F6EECF244321}">
                <p14:modId xmlns:p14="http://schemas.microsoft.com/office/powerpoint/2010/main" val="2158694934"/>
              </p:ext>
            </p:extLst>
          </p:nvPr>
        </p:nvGraphicFramePr>
        <p:xfrm>
          <a:off x="551889" y="2867989"/>
          <a:ext cx="7644935" cy="1656080"/>
        </p:xfrm>
        <a:graphic>
          <a:graphicData uri="http://schemas.openxmlformats.org/drawingml/2006/table">
            <a:tbl>
              <a:tblPr firstRow="1" bandRow="1">
                <a:tableStyleId>{5C22544A-7EE6-4342-B048-85BDC9FD1C3A}</a:tableStyleId>
              </a:tblPr>
              <a:tblGrid>
                <a:gridCol w="537553">
                  <a:extLst>
                    <a:ext uri="{9D8B030D-6E8A-4147-A177-3AD203B41FA5}">
                      <a16:colId xmlns:a16="http://schemas.microsoft.com/office/drawing/2014/main" val="3494364776"/>
                    </a:ext>
                  </a:extLst>
                </a:gridCol>
                <a:gridCol w="6076604">
                  <a:extLst>
                    <a:ext uri="{9D8B030D-6E8A-4147-A177-3AD203B41FA5}">
                      <a16:colId xmlns:a16="http://schemas.microsoft.com/office/drawing/2014/main" val="2589724526"/>
                    </a:ext>
                  </a:extLst>
                </a:gridCol>
                <a:gridCol w="1030778">
                  <a:extLst>
                    <a:ext uri="{9D8B030D-6E8A-4147-A177-3AD203B41FA5}">
                      <a16:colId xmlns:a16="http://schemas.microsoft.com/office/drawing/2014/main" val="4248855199"/>
                    </a:ext>
                  </a:extLst>
                </a:gridCol>
              </a:tblGrid>
              <a:tr h="370840">
                <a:tc>
                  <a:txBody>
                    <a:bodyPr/>
                    <a:lstStyle/>
                    <a:p>
                      <a:pPr algn="l"/>
                      <a:r>
                        <a:rPr lang="de-DE" b="0" dirty="0">
                          <a:solidFill>
                            <a:schemeClr val="tx1"/>
                          </a:solidFill>
                        </a:rPr>
                        <a:t>1.</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b="0" i="1" dirty="0" err="1">
                          <a:solidFill>
                            <a:schemeClr val="tx1"/>
                          </a:solidFill>
                        </a:rPr>
                        <a:t>StandUp</a:t>
                      </a:r>
                      <a:r>
                        <a:rPr lang="de-DE" b="0" i="1" dirty="0">
                          <a:solidFill>
                            <a:schemeClr val="tx1"/>
                          </a:solidFill>
                        </a:rPr>
                        <a:t>:</a:t>
                      </a:r>
                      <a:r>
                        <a:rPr lang="de-DE" b="0" i="0" baseline="0" dirty="0">
                          <a:solidFill>
                            <a:schemeClr val="tx1"/>
                          </a:solidFill>
                        </a:rPr>
                        <a:t> </a:t>
                      </a:r>
                      <a:r>
                        <a:rPr lang="de-DE" b="0" i="0" dirty="0">
                          <a:solidFill>
                            <a:schemeClr val="tx1"/>
                          </a:solidFill>
                        </a:rPr>
                        <a:t>Teamleitung berichtet</a:t>
                      </a:r>
                      <a:r>
                        <a:rPr lang="de-DE" b="0" i="0" baseline="0" dirty="0">
                          <a:solidFill>
                            <a:schemeClr val="tx1"/>
                          </a:solidFill>
                        </a:rPr>
                        <a:t> vom aktuellen Stand.</a:t>
                      </a:r>
                      <a:endParaRPr lang="de-DE" b="0" i="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e-DE" sz="1800" b="0" dirty="0">
                          <a:solidFill>
                            <a:schemeClr val="tx1"/>
                          </a:solidFill>
                        </a:rPr>
                        <a:t>15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432140966"/>
                  </a:ext>
                </a:extLst>
              </a:tr>
              <a:tr h="370840">
                <a:tc>
                  <a:txBody>
                    <a:bodyPr/>
                    <a:lstStyle/>
                    <a:p>
                      <a:pPr algn="l"/>
                      <a:r>
                        <a:rPr lang="de-DE" dirty="0"/>
                        <a:t>2.</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b="0" i="1" dirty="0">
                          <a:solidFill>
                            <a:schemeClr val="tx1"/>
                          </a:solidFill>
                        </a:rPr>
                        <a:t>Erarb</a:t>
                      </a:r>
                      <a:r>
                        <a:rPr lang="de-DE" b="0" i="1" baseline="0" dirty="0">
                          <a:solidFill>
                            <a:schemeClr val="tx1"/>
                          </a:solidFill>
                        </a:rPr>
                        <a:t>eitung</a:t>
                      </a:r>
                      <a:r>
                        <a:rPr lang="de-DE" b="0" baseline="0" dirty="0">
                          <a:solidFill>
                            <a:schemeClr val="tx1"/>
                          </a:solidFill>
                        </a:rPr>
                        <a:t>: Fertigstellen der Präsentation</a:t>
                      </a:r>
                      <a:endParaRPr lang="de-DE" b="0" dirty="0">
                        <a:solidFill>
                          <a:schemeClr val="tx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e-DE" sz="1800" b="0" dirty="0"/>
                        <a:t>60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135659575"/>
                  </a:ext>
                </a:extLst>
              </a:tr>
              <a:tr h="370840">
                <a:tc>
                  <a:txBody>
                    <a:bodyPr/>
                    <a:lstStyle/>
                    <a:p>
                      <a:pPr algn="l"/>
                      <a:r>
                        <a:rPr lang="de-DE" dirty="0"/>
                        <a:t>3.</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indent="0">
                        <a:buNone/>
                      </a:pPr>
                      <a:r>
                        <a:rPr lang="de-DE" b="0" i="1" dirty="0">
                          <a:solidFill>
                            <a:schemeClr val="tx1"/>
                          </a:solidFill>
                        </a:rPr>
                        <a:t>Review</a:t>
                      </a:r>
                      <a:r>
                        <a:rPr lang="de-DE" b="0" i="0" dirty="0">
                          <a:solidFill>
                            <a:schemeClr val="tx1"/>
                          </a:solidFill>
                        </a:rPr>
                        <a:t>: Die Gruppen präsentieren ihre Ergebnisse und die</a:t>
                      </a:r>
                      <a:r>
                        <a:rPr lang="de-DE" b="0" i="0" baseline="0" dirty="0">
                          <a:solidFill>
                            <a:schemeClr val="tx1"/>
                          </a:solidFill>
                        </a:rPr>
                        <a:t> </a:t>
                      </a:r>
                      <a:r>
                        <a:rPr lang="de-DE" b="0" i="0" dirty="0">
                          <a:solidFill>
                            <a:schemeClr val="tx1"/>
                          </a:solidFill>
                        </a:rPr>
                        <a:t>Teamleitungen berichten</a:t>
                      </a:r>
                      <a:r>
                        <a:rPr lang="de-DE" b="0" i="0" baseline="0" dirty="0">
                          <a:solidFill>
                            <a:schemeClr val="tx1"/>
                          </a:solidFill>
                        </a:rPr>
                        <a:t> über den </a:t>
                      </a:r>
                      <a:r>
                        <a:rPr lang="de-DE" b="0" i="0" baseline="0" dirty="0" smtClean="0">
                          <a:solidFill>
                            <a:schemeClr val="tx1"/>
                          </a:solidFill>
                        </a:rPr>
                        <a:t>Arbeitsprozess </a:t>
                      </a:r>
                      <a:r>
                        <a:rPr lang="de-DE" b="0" i="0" baseline="0" dirty="0">
                          <a:solidFill>
                            <a:schemeClr val="tx1"/>
                          </a:solidFill>
                        </a:rPr>
                        <a:t>der vergangenen 3 Sprints.</a:t>
                      </a:r>
                      <a:endParaRPr lang="de-DE" b="0" i="0" dirty="0">
                        <a:solidFill>
                          <a:schemeClr val="dk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r>
                        <a:rPr lang="de-DE" sz="1800" b="0" dirty="0"/>
                        <a:t>15 min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752010531"/>
                  </a:ext>
                </a:extLst>
              </a:tr>
            </a:tbl>
          </a:graphicData>
        </a:graphic>
      </p:graphicFrame>
      <p:sp>
        <p:nvSpPr>
          <p:cNvPr id="13" name="Textfeld 12"/>
          <p:cNvSpPr txBox="1"/>
          <p:nvPr/>
        </p:nvSpPr>
        <p:spPr>
          <a:xfrm>
            <a:off x="361605" y="1332098"/>
            <a:ext cx="7573107" cy="1477328"/>
          </a:xfrm>
          <a:prstGeom prst="rect">
            <a:avLst/>
          </a:prstGeom>
          <a:noFill/>
        </p:spPr>
        <p:txBody>
          <a:bodyPr wrap="square" rtlCol="0">
            <a:spAutoFit/>
          </a:bodyPr>
          <a:lstStyle/>
          <a:p>
            <a:r>
              <a:rPr lang="de-DE" b="1" dirty="0"/>
              <a:t>Ziel:</a:t>
            </a:r>
          </a:p>
          <a:p>
            <a:r>
              <a:rPr lang="de-DE" dirty="0"/>
              <a:t>Idee des Produktes oder des Prozesses fertig ausarbeiten und die </a:t>
            </a:r>
            <a:r>
              <a:rPr lang="de-DE" b="1" dirty="0"/>
              <a:t>Präsentation der Ergebnisse </a:t>
            </a:r>
            <a:r>
              <a:rPr lang="de-DE" dirty="0" smtClean="0"/>
              <a:t>vorbereiten.</a:t>
            </a:r>
            <a:endParaRPr lang="de-DE" dirty="0"/>
          </a:p>
          <a:p>
            <a:endParaRPr lang="de-DE" dirty="0"/>
          </a:p>
          <a:p>
            <a:r>
              <a:rPr lang="de-DE" b="1" dirty="0"/>
              <a:t>Ablauf:</a:t>
            </a:r>
          </a:p>
        </p:txBody>
      </p:sp>
      <p:pic>
        <p:nvPicPr>
          <p:cNvPr id="14" name="Grafik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4" name="Chevron 23"/>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25" name="Richtungspfeil 24"/>
          <p:cNvSpPr/>
          <p:nvPr/>
        </p:nvSpPr>
        <p:spPr>
          <a:xfrm>
            <a:off x="0" y="5943589"/>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26" name="Chevron 25"/>
          <p:cNvSpPr/>
          <p:nvPr/>
        </p:nvSpPr>
        <p:spPr>
          <a:xfrm>
            <a:off x="2986350" y="6525487"/>
            <a:ext cx="3308466" cy="332514"/>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27" name="Chevron 26"/>
          <p:cNvSpPr/>
          <p:nvPr/>
        </p:nvSpPr>
        <p:spPr>
          <a:xfrm>
            <a:off x="6054782" y="6525469"/>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28" name="Richtungspfeil 27"/>
          <p:cNvSpPr/>
          <p:nvPr/>
        </p:nvSpPr>
        <p:spPr>
          <a:xfrm>
            <a:off x="0" y="6525503"/>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StandUp</a:t>
            </a:r>
            <a:endParaRPr lang="de-DE" dirty="0">
              <a:solidFill>
                <a:schemeClr val="tx1"/>
              </a:solidFill>
            </a:endParaRPr>
          </a:p>
        </p:txBody>
      </p:sp>
      <p:sp>
        <p:nvSpPr>
          <p:cNvPr id="29" name="Chevron 28"/>
          <p:cNvSpPr/>
          <p:nvPr/>
        </p:nvSpPr>
        <p:spPr>
          <a:xfrm>
            <a:off x="1814257" y="5943589"/>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30" name="Chevron 29"/>
          <p:cNvSpPr/>
          <p:nvPr/>
        </p:nvSpPr>
        <p:spPr>
          <a:xfrm>
            <a:off x="3665909" y="5943593"/>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23" name="Chevron 22"/>
          <p:cNvSpPr/>
          <p:nvPr/>
        </p:nvSpPr>
        <p:spPr>
          <a:xfrm>
            <a:off x="5482239" y="5943597"/>
            <a:ext cx="2148844"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Tree>
    <p:extLst>
      <p:ext uri="{BB962C8B-B14F-4D97-AF65-F5344CB8AC3E}">
        <p14:creationId xmlns:p14="http://schemas.microsoft.com/office/powerpoint/2010/main" val="10629454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err="1">
                <a:solidFill>
                  <a:schemeClr val="tx1"/>
                </a:solidFill>
              </a:rPr>
              <a:t>StandUp</a:t>
            </a:r>
            <a:endParaRPr lang="de-DE" sz="2400" dirty="0">
              <a:solidFill>
                <a:schemeClr val="tx1"/>
              </a:solidFill>
            </a:endParaRPr>
          </a:p>
        </p:txBody>
      </p:sp>
      <p:sp>
        <p:nvSpPr>
          <p:cNvPr id="13" name="Textfeld 12"/>
          <p:cNvSpPr txBox="1"/>
          <p:nvPr/>
        </p:nvSpPr>
        <p:spPr>
          <a:xfrm>
            <a:off x="361605" y="1332098"/>
            <a:ext cx="7573107" cy="1754326"/>
          </a:xfrm>
          <a:prstGeom prst="rect">
            <a:avLst/>
          </a:prstGeom>
          <a:noFill/>
        </p:spPr>
        <p:txBody>
          <a:bodyPr wrap="square" rtlCol="0">
            <a:spAutoFit/>
          </a:bodyPr>
          <a:lstStyle/>
          <a:p>
            <a:r>
              <a:rPr lang="de-DE" b="1" dirty="0"/>
              <a:t>Ablauf:</a:t>
            </a:r>
          </a:p>
          <a:p>
            <a:endParaRPr lang="de-DE" b="1" dirty="0"/>
          </a:p>
          <a:p>
            <a:r>
              <a:rPr lang="de-DE" dirty="0"/>
              <a:t>Die Teamleitungen berichten </a:t>
            </a:r>
          </a:p>
          <a:p>
            <a:pPr marL="342900" indent="-342900">
              <a:buAutoNum type="arabicParenBoth"/>
            </a:pPr>
            <a:r>
              <a:rPr lang="de-DE" dirty="0"/>
              <a:t>vom aktuellen Stand der Gruppe und </a:t>
            </a:r>
          </a:p>
          <a:p>
            <a:pPr marL="342900" indent="-342900">
              <a:buAutoNum type="arabicParenBoth"/>
            </a:pPr>
            <a:r>
              <a:rPr lang="de-DE" dirty="0"/>
              <a:t>erläutern die nächsten Schritte und Ziele für den kommenden Sprint.</a:t>
            </a:r>
          </a:p>
          <a:p>
            <a:endParaRPr lang="de-DE" b="1" dirty="0"/>
          </a:p>
        </p:txBody>
      </p:sp>
      <p:pic>
        <p:nvPicPr>
          <p:cNvPr id="14" name="Grafik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4" name="Chevron 23"/>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25" name="Richtungspfeil 24"/>
          <p:cNvSpPr/>
          <p:nvPr/>
        </p:nvSpPr>
        <p:spPr>
          <a:xfrm>
            <a:off x="0" y="5943589"/>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26" name="Chevron 25"/>
          <p:cNvSpPr/>
          <p:nvPr/>
        </p:nvSpPr>
        <p:spPr>
          <a:xfrm>
            <a:off x="2986350" y="6525487"/>
            <a:ext cx="3308466" cy="332514"/>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27" name="Chevron 26"/>
          <p:cNvSpPr/>
          <p:nvPr/>
        </p:nvSpPr>
        <p:spPr>
          <a:xfrm>
            <a:off x="6054782" y="6525469"/>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29" name="Chevron 28"/>
          <p:cNvSpPr/>
          <p:nvPr/>
        </p:nvSpPr>
        <p:spPr>
          <a:xfrm>
            <a:off x="1814257" y="5943589"/>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30" name="Chevron 29"/>
          <p:cNvSpPr/>
          <p:nvPr/>
        </p:nvSpPr>
        <p:spPr>
          <a:xfrm>
            <a:off x="3665909" y="5943593"/>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28" name="Richtungspfeil 27"/>
          <p:cNvSpPr/>
          <p:nvPr/>
        </p:nvSpPr>
        <p:spPr>
          <a:xfrm>
            <a:off x="0" y="6525503"/>
            <a:ext cx="3233650" cy="332497"/>
          </a:xfrm>
          <a:prstGeom prst="homePlate">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StandUp</a:t>
            </a:r>
            <a:endParaRPr lang="de-DE" dirty="0">
              <a:solidFill>
                <a:schemeClr val="tx1"/>
              </a:solidFill>
            </a:endParaRPr>
          </a:p>
        </p:txBody>
      </p:sp>
      <p:sp>
        <p:nvSpPr>
          <p:cNvPr id="23" name="Chevron 22"/>
          <p:cNvSpPr/>
          <p:nvPr/>
        </p:nvSpPr>
        <p:spPr>
          <a:xfrm>
            <a:off x="5482239" y="5943597"/>
            <a:ext cx="2148844"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15" name="Abgerundetes Rechteck 14"/>
          <p:cNvSpPr/>
          <p:nvPr/>
        </p:nvSpPr>
        <p:spPr>
          <a:xfrm>
            <a:off x="3954782" y="3529359"/>
            <a:ext cx="4253258" cy="1578952"/>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de-DE" b="1" dirty="0">
                <a:solidFill>
                  <a:schemeClr val="tx1"/>
                </a:solidFill>
              </a:rPr>
              <a:t>Tipp</a:t>
            </a:r>
            <a:r>
              <a:rPr lang="de-DE" dirty="0">
                <a:solidFill>
                  <a:schemeClr val="tx1"/>
                </a:solidFill>
              </a:rPr>
              <a:t>: Da das Projekt am Ende des </a:t>
            </a:r>
            <a:r>
              <a:rPr lang="de-DE" dirty="0" smtClean="0">
                <a:solidFill>
                  <a:schemeClr val="tx1"/>
                </a:solidFill>
              </a:rPr>
              <a:t>Sprints </a:t>
            </a:r>
            <a:r>
              <a:rPr lang="de-DE" dirty="0">
                <a:solidFill>
                  <a:schemeClr val="tx1"/>
                </a:solidFill>
              </a:rPr>
              <a:t>abgeschlossen werden soll, überlegen Sie sich, welche Fragen noch unbedingt geklärt werden müssen.</a:t>
            </a:r>
            <a:endParaRPr lang="de-DE" dirty="0"/>
          </a:p>
        </p:txBody>
      </p:sp>
      <p:pic>
        <p:nvPicPr>
          <p:cNvPr id="17" name="Grafik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54953" y="3700105"/>
            <a:ext cx="1779861" cy="1779861"/>
          </a:xfrm>
          <a:prstGeom prst="rect">
            <a:avLst/>
          </a:prstGeom>
        </p:spPr>
      </p:pic>
      <p:sp>
        <p:nvSpPr>
          <p:cNvPr id="18" name="Pfeil nach rechts 17"/>
          <p:cNvSpPr/>
          <p:nvPr/>
        </p:nvSpPr>
        <p:spPr>
          <a:xfrm rot="1076582">
            <a:off x="1226433" y="3907628"/>
            <a:ext cx="496378" cy="243791"/>
          </a:xfrm>
          <a:prstGeom prst="rightArrow">
            <a:avLst>
              <a:gd name="adj1" fmla="val 50150"/>
              <a:gd name="adj2" fmla="val 56122"/>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Textfeld 18"/>
          <p:cNvSpPr txBox="1"/>
          <p:nvPr/>
        </p:nvSpPr>
        <p:spPr>
          <a:xfrm>
            <a:off x="518250" y="3529359"/>
            <a:ext cx="1819405" cy="369332"/>
          </a:xfrm>
          <a:prstGeom prst="rect">
            <a:avLst/>
          </a:prstGeom>
          <a:noFill/>
        </p:spPr>
        <p:txBody>
          <a:bodyPr wrap="square" rtlCol="0">
            <a:spAutoFit/>
          </a:bodyPr>
          <a:lstStyle/>
          <a:p>
            <a:r>
              <a:rPr lang="de-DE" dirty="0"/>
              <a:t>Teamleitung</a:t>
            </a:r>
          </a:p>
        </p:txBody>
      </p:sp>
    </p:spTree>
    <p:extLst>
      <p:ext uri="{BB962C8B-B14F-4D97-AF65-F5344CB8AC3E}">
        <p14:creationId xmlns:p14="http://schemas.microsoft.com/office/powerpoint/2010/main" val="5998838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Erarbeitung</a:t>
            </a:r>
            <a:endParaRPr lang="de-DE" dirty="0">
              <a:solidFill>
                <a:schemeClr val="tx1"/>
              </a:solidFill>
            </a:endParaRPr>
          </a:p>
        </p:txBody>
      </p:sp>
      <p:sp>
        <p:nvSpPr>
          <p:cNvPr id="13" name="Textfeld 12"/>
          <p:cNvSpPr txBox="1"/>
          <p:nvPr/>
        </p:nvSpPr>
        <p:spPr>
          <a:xfrm>
            <a:off x="361605" y="1332098"/>
            <a:ext cx="8376893" cy="2585323"/>
          </a:xfrm>
          <a:prstGeom prst="rect">
            <a:avLst/>
          </a:prstGeom>
          <a:noFill/>
        </p:spPr>
        <p:txBody>
          <a:bodyPr wrap="square" rtlCol="0">
            <a:spAutoFit/>
          </a:bodyPr>
          <a:lstStyle/>
          <a:p>
            <a:r>
              <a:rPr lang="de-DE" b="1" dirty="0"/>
              <a:t>Ziel: </a:t>
            </a:r>
          </a:p>
          <a:p>
            <a:r>
              <a:rPr lang="de-DE" dirty="0"/>
              <a:t>Erarbeitung einer Präsentation</a:t>
            </a:r>
          </a:p>
          <a:p>
            <a:endParaRPr lang="de-DE" b="1" dirty="0"/>
          </a:p>
          <a:p>
            <a:r>
              <a:rPr lang="de-DE" b="1" dirty="0"/>
              <a:t>Ablauf:</a:t>
            </a:r>
          </a:p>
          <a:p>
            <a:r>
              <a:rPr lang="de-DE" dirty="0"/>
              <a:t>1. Um die Präsentation zu </a:t>
            </a:r>
            <a:r>
              <a:rPr lang="de-DE" dirty="0" smtClean="0"/>
              <a:t>gestalten, </a:t>
            </a:r>
            <a:r>
              <a:rPr lang="de-DE" dirty="0"/>
              <a:t>sollten folgende Fragen unbedingt geklärt sein:</a:t>
            </a:r>
          </a:p>
          <a:p>
            <a:pPr marL="285750" indent="-285750">
              <a:buFontTx/>
              <a:buChar char="-"/>
            </a:pPr>
            <a:r>
              <a:rPr lang="de-DE" dirty="0"/>
              <a:t>An </a:t>
            </a:r>
            <a:r>
              <a:rPr lang="de-DE" dirty="0" smtClean="0"/>
              <a:t>welchem konkreten Kreislauf setzt Ihre Idee an?</a:t>
            </a:r>
            <a:endParaRPr lang="de-DE" dirty="0"/>
          </a:p>
          <a:p>
            <a:pPr marL="285750" indent="-285750">
              <a:buFontTx/>
              <a:buChar char="-"/>
            </a:pPr>
            <a:r>
              <a:rPr lang="de-DE" dirty="0"/>
              <a:t>Was genau verändert sie?</a:t>
            </a:r>
          </a:p>
          <a:p>
            <a:pPr marL="285750" indent="-285750">
              <a:buFontTx/>
              <a:buChar char="-"/>
            </a:pPr>
            <a:r>
              <a:rPr lang="de-DE" dirty="0" smtClean="0"/>
              <a:t>Wer kann im Betrieb helfen, </a:t>
            </a:r>
            <a:r>
              <a:rPr lang="de-DE" dirty="0"/>
              <a:t>um die Idee umzusetzen?</a:t>
            </a:r>
          </a:p>
          <a:p>
            <a:pPr marL="285750" indent="-285750">
              <a:buFontTx/>
              <a:buChar char="-"/>
            </a:pPr>
            <a:r>
              <a:rPr lang="de-DE" dirty="0"/>
              <a:t>Wie trägt die Idee zu einer zirkulären Zukunft bei?</a:t>
            </a:r>
          </a:p>
        </p:txBody>
      </p:sp>
      <p:pic>
        <p:nvPicPr>
          <p:cNvPr id="14" name="Grafik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4" name="Chevron 23"/>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25" name="Richtungspfeil 24"/>
          <p:cNvSpPr/>
          <p:nvPr/>
        </p:nvSpPr>
        <p:spPr>
          <a:xfrm>
            <a:off x="0" y="5943589"/>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27" name="Chevron 26"/>
          <p:cNvSpPr/>
          <p:nvPr/>
        </p:nvSpPr>
        <p:spPr>
          <a:xfrm>
            <a:off x="6054782" y="6525469"/>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29" name="Chevron 28"/>
          <p:cNvSpPr/>
          <p:nvPr/>
        </p:nvSpPr>
        <p:spPr>
          <a:xfrm>
            <a:off x="1814257" y="5943589"/>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30" name="Chevron 29"/>
          <p:cNvSpPr/>
          <p:nvPr/>
        </p:nvSpPr>
        <p:spPr>
          <a:xfrm>
            <a:off x="3665909" y="5943593"/>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28" name="Richtungspfeil 27"/>
          <p:cNvSpPr/>
          <p:nvPr/>
        </p:nvSpPr>
        <p:spPr>
          <a:xfrm>
            <a:off x="0" y="6525503"/>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StandUp</a:t>
            </a:r>
            <a:endParaRPr lang="de-DE" dirty="0">
              <a:solidFill>
                <a:schemeClr val="tx1"/>
              </a:solidFill>
            </a:endParaRPr>
          </a:p>
        </p:txBody>
      </p:sp>
      <p:sp>
        <p:nvSpPr>
          <p:cNvPr id="23" name="Chevron 22"/>
          <p:cNvSpPr/>
          <p:nvPr/>
        </p:nvSpPr>
        <p:spPr>
          <a:xfrm>
            <a:off x="5482239" y="5943597"/>
            <a:ext cx="2148844"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26" name="Chevron 25"/>
          <p:cNvSpPr/>
          <p:nvPr/>
        </p:nvSpPr>
        <p:spPr>
          <a:xfrm>
            <a:off x="2986350" y="6525487"/>
            <a:ext cx="3308466" cy="332514"/>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15" name="Abgerundetes Rechteck 14"/>
          <p:cNvSpPr/>
          <p:nvPr/>
        </p:nvSpPr>
        <p:spPr>
          <a:xfrm>
            <a:off x="4498304" y="4038154"/>
            <a:ext cx="4551663" cy="1813182"/>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de-DE" dirty="0">
                <a:solidFill>
                  <a:schemeClr val="tx1"/>
                </a:solidFill>
              </a:rPr>
              <a:t>Denken Sie dran, dass die Präsentationen am Ende auf die „</a:t>
            </a:r>
            <a:r>
              <a:rPr lang="de-DE" dirty="0" err="1">
                <a:solidFill>
                  <a:schemeClr val="tx1"/>
                </a:solidFill>
              </a:rPr>
              <a:t>Circular</a:t>
            </a:r>
            <a:r>
              <a:rPr lang="de-DE" dirty="0">
                <a:solidFill>
                  <a:schemeClr val="tx1"/>
                </a:solidFill>
              </a:rPr>
              <a:t> Society </a:t>
            </a:r>
            <a:r>
              <a:rPr lang="de-DE" dirty="0" err="1">
                <a:solidFill>
                  <a:schemeClr val="tx1"/>
                </a:solidFill>
              </a:rPr>
              <a:t>Platform</a:t>
            </a:r>
            <a:r>
              <a:rPr lang="de-DE" dirty="0">
                <a:solidFill>
                  <a:schemeClr val="tx1"/>
                </a:solidFill>
              </a:rPr>
              <a:t>“ hochgeladen werden sollen. Dafür ist es wichtig, dass die Ergebnisse ohne weitere Erklärung für andere Schüler*innen nachvollziehbar sind.</a:t>
            </a:r>
            <a:endParaRPr lang="de-DE" dirty="0"/>
          </a:p>
        </p:txBody>
      </p:sp>
      <p:sp>
        <p:nvSpPr>
          <p:cNvPr id="2" name="Textfeld 1"/>
          <p:cNvSpPr txBox="1"/>
          <p:nvPr/>
        </p:nvSpPr>
        <p:spPr>
          <a:xfrm>
            <a:off x="361604" y="3821413"/>
            <a:ext cx="4188446" cy="1754326"/>
          </a:xfrm>
          <a:prstGeom prst="rect">
            <a:avLst/>
          </a:prstGeom>
          <a:noFill/>
        </p:spPr>
        <p:txBody>
          <a:bodyPr wrap="square" rtlCol="0">
            <a:spAutoFit/>
          </a:bodyPr>
          <a:lstStyle/>
          <a:p>
            <a:r>
              <a:rPr lang="de-DE" dirty="0"/>
              <a:t>2. Erstellen Sie auf der Grundlage der Ergebnisse eine Präsentation, die </a:t>
            </a:r>
            <a:r>
              <a:rPr lang="de-DE" b="1" dirty="0"/>
              <a:t>ohne</a:t>
            </a:r>
            <a:r>
              <a:rPr lang="de-DE" dirty="0"/>
              <a:t> weitere Erklärungen</a:t>
            </a:r>
            <a:r>
              <a:rPr lang="de-DE" dirty="0">
                <a:solidFill>
                  <a:srgbClr val="FF0000"/>
                </a:solidFill>
              </a:rPr>
              <a:t> </a:t>
            </a:r>
            <a:r>
              <a:rPr lang="de-DE" dirty="0" smtClean="0"/>
              <a:t>ihrerseits </a:t>
            </a:r>
            <a:r>
              <a:rPr lang="de-DE" dirty="0"/>
              <a:t>verständlich und nachvollziehbar ist.</a:t>
            </a:r>
          </a:p>
          <a:p>
            <a:r>
              <a:rPr lang="de-DE" dirty="0"/>
              <a:t>3. Halten Sie die Ergebnisse auf dem </a:t>
            </a:r>
            <a:r>
              <a:rPr lang="de-DE" dirty="0" err="1"/>
              <a:t>ScrumBoard</a:t>
            </a:r>
            <a:r>
              <a:rPr lang="de-DE" dirty="0"/>
              <a:t> fest.</a:t>
            </a:r>
          </a:p>
        </p:txBody>
      </p:sp>
    </p:spTree>
    <p:extLst>
      <p:ext uri="{BB962C8B-B14F-4D97-AF65-F5344CB8AC3E}">
        <p14:creationId xmlns:p14="http://schemas.microsoft.com/office/powerpoint/2010/main" val="1753875081"/>
      </p:ext>
    </p:extLst>
  </p:cSld>
  <p:clrMapOvr>
    <a:masterClrMapping/>
  </p:clrMapOvr>
  <p:extLst mod="1">
    <p:ext uri="{6950BFC3-D8DA-4A85-94F7-54DA5524770B}">
      <p188:commentRel xmlns:p188="http://schemas.microsoft.com/office/powerpoint/2018/8/main" xmlns="" r:id="rId3"/>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Review</a:t>
            </a:r>
          </a:p>
        </p:txBody>
      </p:sp>
      <p:sp>
        <p:nvSpPr>
          <p:cNvPr id="13" name="Textfeld 12"/>
          <p:cNvSpPr txBox="1"/>
          <p:nvPr/>
        </p:nvSpPr>
        <p:spPr>
          <a:xfrm>
            <a:off x="361605" y="1329519"/>
            <a:ext cx="7573107" cy="2585323"/>
          </a:xfrm>
          <a:prstGeom prst="rect">
            <a:avLst/>
          </a:prstGeom>
          <a:noFill/>
        </p:spPr>
        <p:txBody>
          <a:bodyPr wrap="square" rtlCol="0">
            <a:spAutoFit/>
          </a:bodyPr>
          <a:lstStyle/>
          <a:p>
            <a:r>
              <a:rPr lang="de-DE" b="1" dirty="0"/>
              <a:t>Ablauf:</a:t>
            </a:r>
          </a:p>
          <a:p>
            <a:endParaRPr lang="de-DE" b="1" dirty="0"/>
          </a:p>
          <a:p>
            <a:r>
              <a:rPr lang="de-DE" dirty="0"/>
              <a:t>Die Teamleitungen berichten über den Prozess und die Zusammenarbeit der letzten drei Sprints.</a:t>
            </a:r>
          </a:p>
          <a:p>
            <a:pPr marL="285750" indent="-285750">
              <a:buFont typeface="Arial" panose="020B0604020202020204" pitchFamily="34" charset="0"/>
              <a:buChar char="•"/>
            </a:pPr>
            <a:r>
              <a:rPr lang="de-DE" dirty="0"/>
              <a:t>Was hat gut funktioniert?</a:t>
            </a:r>
          </a:p>
          <a:p>
            <a:pPr marL="285750" indent="-285750">
              <a:buFont typeface="Arial" panose="020B0604020202020204" pitchFamily="34" charset="0"/>
              <a:buChar char="•"/>
            </a:pPr>
            <a:r>
              <a:rPr lang="de-DE" dirty="0"/>
              <a:t>Was hat nicht </a:t>
            </a:r>
            <a:r>
              <a:rPr lang="de-DE" dirty="0" smtClean="0"/>
              <a:t>gut </a:t>
            </a:r>
            <a:r>
              <a:rPr lang="de-DE" dirty="0"/>
              <a:t>funktioniert?</a:t>
            </a:r>
          </a:p>
          <a:p>
            <a:pPr marL="285750" indent="-285750">
              <a:buFont typeface="Arial" panose="020B0604020202020204" pitchFamily="34" charset="0"/>
              <a:buChar char="•"/>
            </a:pPr>
            <a:r>
              <a:rPr lang="de-DE" dirty="0"/>
              <a:t>Was </a:t>
            </a:r>
            <a:r>
              <a:rPr lang="de-DE" dirty="0" smtClean="0"/>
              <a:t>hätte rückblickend </a:t>
            </a:r>
            <a:r>
              <a:rPr lang="de-DE" dirty="0"/>
              <a:t>anders </a:t>
            </a:r>
            <a:r>
              <a:rPr lang="de-DE" dirty="0" smtClean="0"/>
              <a:t>gestaltet </a:t>
            </a:r>
            <a:r>
              <a:rPr lang="de-DE" dirty="0"/>
              <a:t>werden können?</a:t>
            </a:r>
          </a:p>
          <a:p>
            <a:pPr marL="285750" indent="-285750">
              <a:buFont typeface="Arial" panose="020B0604020202020204" pitchFamily="34" charset="0"/>
              <a:buChar char="•"/>
            </a:pPr>
            <a:r>
              <a:rPr lang="de-DE" dirty="0"/>
              <a:t>Wo gab es Herausforderungen?</a:t>
            </a:r>
          </a:p>
          <a:p>
            <a:endParaRPr lang="de-DE" dirty="0"/>
          </a:p>
        </p:txBody>
      </p:sp>
      <p:pic>
        <p:nvPicPr>
          <p:cNvPr id="14" name="Grafik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4" name="Chevron 23"/>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25" name="Richtungspfeil 24"/>
          <p:cNvSpPr/>
          <p:nvPr/>
        </p:nvSpPr>
        <p:spPr>
          <a:xfrm>
            <a:off x="0" y="5943589"/>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26" name="Chevron 25"/>
          <p:cNvSpPr/>
          <p:nvPr/>
        </p:nvSpPr>
        <p:spPr>
          <a:xfrm>
            <a:off x="2986350" y="6525487"/>
            <a:ext cx="3308466" cy="332514"/>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29" name="Chevron 28"/>
          <p:cNvSpPr/>
          <p:nvPr/>
        </p:nvSpPr>
        <p:spPr>
          <a:xfrm>
            <a:off x="1814257" y="5943589"/>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30" name="Chevron 29"/>
          <p:cNvSpPr/>
          <p:nvPr/>
        </p:nvSpPr>
        <p:spPr>
          <a:xfrm>
            <a:off x="3665909" y="5943593"/>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28" name="Richtungspfeil 27"/>
          <p:cNvSpPr/>
          <p:nvPr/>
        </p:nvSpPr>
        <p:spPr>
          <a:xfrm>
            <a:off x="0" y="6525503"/>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StandUp</a:t>
            </a:r>
            <a:endParaRPr lang="de-DE" dirty="0">
              <a:solidFill>
                <a:schemeClr val="tx1"/>
              </a:solidFill>
            </a:endParaRPr>
          </a:p>
        </p:txBody>
      </p:sp>
      <p:sp>
        <p:nvSpPr>
          <p:cNvPr id="23" name="Chevron 22"/>
          <p:cNvSpPr/>
          <p:nvPr/>
        </p:nvSpPr>
        <p:spPr>
          <a:xfrm>
            <a:off x="5482239" y="5943597"/>
            <a:ext cx="2148844"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27" name="Chevron 26"/>
          <p:cNvSpPr/>
          <p:nvPr/>
        </p:nvSpPr>
        <p:spPr>
          <a:xfrm>
            <a:off x="6054782" y="6525469"/>
            <a:ext cx="3297035" cy="332531"/>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cxnSp>
        <p:nvCxnSpPr>
          <p:cNvPr id="15" name="Gerader Verbinder 14"/>
          <p:cNvCxnSpPr/>
          <p:nvPr/>
        </p:nvCxnSpPr>
        <p:spPr>
          <a:xfrm>
            <a:off x="9135687" y="6517178"/>
            <a:ext cx="0" cy="340822"/>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18" name="Grafik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85657" y="3770296"/>
            <a:ext cx="1779861" cy="1779861"/>
          </a:xfrm>
          <a:prstGeom prst="rect">
            <a:avLst/>
          </a:prstGeom>
        </p:spPr>
      </p:pic>
      <p:sp>
        <p:nvSpPr>
          <p:cNvPr id="19" name="Pfeil nach rechts 18"/>
          <p:cNvSpPr/>
          <p:nvPr/>
        </p:nvSpPr>
        <p:spPr>
          <a:xfrm rot="1076582">
            <a:off x="5357137" y="3977819"/>
            <a:ext cx="496378" cy="243791"/>
          </a:xfrm>
          <a:prstGeom prst="rightArrow">
            <a:avLst>
              <a:gd name="adj1" fmla="val 50150"/>
              <a:gd name="adj2" fmla="val 56122"/>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Textfeld 19"/>
          <p:cNvSpPr txBox="1"/>
          <p:nvPr/>
        </p:nvSpPr>
        <p:spPr>
          <a:xfrm>
            <a:off x="4648954" y="3599550"/>
            <a:ext cx="1819405" cy="369332"/>
          </a:xfrm>
          <a:prstGeom prst="rect">
            <a:avLst/>
          </a:prstGeom>
          <a:noFill/>
        </p:spPr>
        <p:txBody>
          <a:bodyPr wrap="square" rtlCol="0">
            <a:spAutoFit/>
          </a:bodyPr>
          <a:lstStyle/>
          <a:p>
            <a:r>
              <a:rPr lang="de-DE" dirty="0"/>
              <a:t>Teamleitung</a:t>
            </a:r>
          </a:p>
        </p:txBody>
      </p:sp>
      <p:sp>
        <p:nvSpPr>
          <p:cNvPr id="21" name="Abgerundetes Rechteck 20"/>
          <p:cNvSpPr/>
          <p:nvPr/>
        </p:nvSpPr>
        <p:spPr>
          <a:xfrm>
            <a:off x="361605" y="4308278"/>
            <a:ext cx="3835941" cy="1035818"/>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de-DE" b="1" dirty="0">
                <a:solidFill>
                  <a:schemeClr val="tx1"/>
                </a:solidFill>
              </a:rPr>
              <a:t>Tipp</a:t>
            </a:r>
            <a:r>
              <a:rPr lang="de-DE" dirty="0">
                <a:solidFill>
                  <a:schemeClr val="tx1"/>
                </a:solidFill>
              </a:rPr>
              <a:t>: </a:t>
            </a:r>
            <a:r>
              <a:rPr lang="de-DE" dirty="0" smtClean="0">
                <a:solidFill>
                  <a:schemeClr val="tx1"/>
                </a:solidFill>
              </a:rPr>
              <a:t>Dieser Fragen sollten vorher in der Gruppe besprochen und reflektiert werden.</a:t>
            </a:r>
            <a:endParaRPr lang="de-DE" dirty="0"/>
          </a:p>
        </p:txBody>
      </p:sp>
    </p:spTree>
    <p:extLst>
      <p:ext uri="{BB962C8B-B14F-4D97-AF65-F5344CB8AC3E}">
        <p14:creationId xmlns:p14="http://schemas.microsoft.com/office/powerpoint/2010/main" val="3372482128"/>
      </p:ext>
    </p:extLst>
  </p:cSld>
  <p:clrMapOvr>
    <a:masterClrMapping/>
  </p:clrMapOvr>
  <p:extLst mod="1">
    <p:ext uri="{6950BFC3-D8DA-4A85-94F7-54DA5524770B}">
      <p188:commentRel xmlns:p188="http://schemas.microsoft.com/office/powerpoint/2018/8/main" xmlns="" r:id="rId4"/>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Abgerundetes Rechteck 14"/>
          <p:cNvSpPr/>
          <p:nvPr/>
        </p:nvSpPr>
        <p:spPr>
          <a:xfrm>
            <a:off x="7084291" y="1148190"/>
            <a:ext cx="1846645" cy="2384284"/>
          </a:xfrm>
          <a:prstGeom prst="roundRect">
            <a:avLst/>
          </a:prstGeom>
          <a:solidFill>
            <a:schemeClr val="accent2">
              <a:lumMod val="40000"/>
              <a:lumOff val="60000"/>
            </a:schemeClr>
          </a:solidFill>
          <a:ln>
            <a:solidFill>
              <a:schemeClr val="accent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de-DE" b="1" dirty="0" smtClean="0">
              <a:solidFill>
                <a:schemeClr val="tx1"/>
              </a:solidFill>
            </a:endParaRPr>
          </a:p>
          <a:p>
            <a:pPr algn="just"/>
            <a:endParaRPr lang="de-DE" b="1" dirty="0">
              <a:solidFill>
                <a:schemeClr val="tx1"/>
              </a:solidFill>
            </a:endParaRPr>
          </a:p>
          <a:p>
            <a:pPr algn="just"/>
            <a:endParaRPr lang="de-DE" b="1" dirty="0" smtClean="0">
              <a:solidFill>
                <a:schemeClr val="tx1"/>
              </a:solidFill>
            </a:endParaRPr>
          </a:p>
          <a:p>
            <a:pPr algn="just"/>
            <a:endParaRPr lang="de-DE" b="1" dirty="0">
              <a:solidFill>
                <a:schemeClr val="tx1"/>
              </a:solidFill>
            </a:endParaRPr>
          </a:p>
          <a:p>
            <a:pPr algn="just"/>
            <a:endParaRPr lang="de-DE" b="1" dirty="0" smtClean="0">
              <a:solidFill>
                <a:schemeClr val="tx1"/>
              </a:solidFill>
            </a:endParaRPr>
          </a:p>
          <a:p>
            <a:pPr algn="ctr"/>
            <a:r>
              <a:rPr lang="de-DE" b="1" dirty="0" err="1" smtClean="0">
                <a:solidFill>
                  <a:schemeClr val="tx1"/>
                </a:solidFill>
              </a:rPr>
              <a:t>Platform</a:t>
            </a:r>
            <a:r>
              <a:rPr lang="de-DE" b="1" dirty="0" smtClean="0">
                <a:solidFill>
                  <a:schemeClr val="tx1"/>
                </a:solidFill>
              </a:rPr>
              <a:t> </a:t>
            </a:r>
            <a:r>
              <a:rPr lang="de-DE" b="1" dirty="0" err="1" smtClean="0">
                <a:solidFill>
                  <a:schemeClr val="tx1"/>
                </a:solidFill>
              </a:rPr>
              <a:t>Circular</a:t>
            </a:r>
            <a:r>
              <a:rPr lang="de-DE" b="1" dirty="0" smtClean="0">
                <a:solidFill>
                  <a:schemeClr val="tx1"/>
                </a:solidFill>
              </a:rPr>
              <a:t> Society</a:t>
            </a:r>
            <a:endParaRPr lang="de-DE" dirty="0"/>
          </a:p>
        </p:txBody>
      </p:sp>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Präsentationen</a:t>
            </a:r>
          </a:p>
        </p:txBody>
      </p:sp>
      <p:pic>
        <p:nvPicPr>
          <p:cNvPr id="14" name="Grafik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24" name="Chevron 23"/>
          <p:cNvSpPr/>
          <p:nvPr/>
        </p:nvSpPr>
        <p:spPr>
          <a:xfrm>
            <a:off x="7348447" y="5943601"/>
            <a:ext cx="2098969"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25" name="Richtungspfeil 24"/>
          <p:cNvSpPr/>
          <p:nvPr/>
        </p:nvSpPr>
        <p:spPr>
          <a:xfrm>
            <a:off x="0" y="5943589"/>
            <a:ext cx="2103122" cy="573591"/>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27" name="Chevron 26"/>
          <p:cNvSpPr/>
          <p:nvPr/>
        </p:nvSpPr>
        <p:spPr>
          <a:xfrm>
            <a:off x="6054782" y="6525469"/>
            <a:ext cx="3297035" cy="332531"/>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Review</a:t>
            </a:r>
          </a:p>
        </p:txBody>
      </p:sp>
      <p:sp>
        <p:nvSpPr>
          <p:cNvPr id="29" name="Chevron 28"/>
          <p:cNvSpPr/>
          <p:nvPr/>
        </p:nvSpPr>
        <p:spPr>
          <a:xfrm>
            <a:off x="1814257" y="5943589"/>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30" name="Chevron 29"/>
          <p:cNvSpPr/>
          <p:nvPr/>
        </p:nvSpPr>
        <p:spPr>
          <a:xfrm>
            <a:off x="3665909" y="5943593"/>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28" name="Richtungspfeil 27"/>
          <p:cNvSpPr/>
          <p:nvPr/>
        </p:nvSpPr>
        <p:spPr>
          <a:xfrm>
            <a:off x="0" y="6525503"/>
            <a:ext cx="3233650" cy="332497"/>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err="1">
                <a:solidFill>
                  <a:schemeClr val="tx1"/>
                </a:solidFill>
              </a:rPr>
              <a:t>StandUp</a:t>
            </a:r>
            <a:endParaRPr lang="de-DE" dirty="0">
              <a:solidFill>
                <a:schemeClr val="tx1"/>
              </a:solidFill>
            </a:endParaRPr>
          </a:p>
        </p:txBody>
      </p:sp>
      <p:sp>
        <p:nvSpPr>
          <p:cNvPr id="23" name="Chevron 22"/>
          <p:cNvSpPr/>
          <p:nvPr/>
        </p:nvSpPr>
        <p:spPr>
          <a:xfrm>
            <a:off x="5482239" y="5943597"/>
            <a:ext cx="2148844"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26" name="Chevron 25"/>
          <p:cNvSpPr/>
          <p:nvPr/>
        </p:nvSpPr>
        <p:spPr>
          <a:xfrm>
            <a:off x="2986350" y="6525487"/>
            <a:ext cx="3308466" cy="332514"/>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dirty="0">
                <a:solidFill>
                  <a:schemeClr val="tx1"/>
                </a:solidFill>
              </a:rPr>
              <a:t>Erarbeitung</a:t>
            </a:r>
          </a:p>
        </p:txBody>
      </p:sp>
      <p:sp>
        <p:nvSpPr>
          <p:cNvPr id="17" name="Textfeld 16"/>
          <p:cNvSpPr txBox="1"/>
          <p:nvPr/>
        </p:nvSpPr>
        <p:spPr>
          <a:xfrm>
            <a:off x="361605" y="1332098"/>
            <a:ext cx="6722686" cy="4524315"/>
          </a:xfrm>
          <a:prstGeom prst="rect">
            <a:avLst/>
          </a:prstGeom>
          <a:noFill/>
        </p:spPr>
        <p:txBody>
          <a:bodyPr wrap="square" rtlCol="0">
            <a:spAutoFit/>
          </a:bodyPr>
          <a:lstStyle/>
          <a:p>
            <a:r>
              <a:rPr lang="de-DE" b="1" dirty="0"/>
              <a:t>Ablauf: </a:t>
            </a:r>
          </a:p>
          <a:p>
            <a:endParaRPr lang="de-DE" dirty="0"/>
          </a:p>
          <a:p>
            <a:r>
              <a:rPr lang="de-DE" dirty="0" smtClean="0"/>
              <a:t>1. Die </a:t>
            </a:r>
            <a:r>
              <a:rPr lang="de-DE" dirty="0"/>
              <a:t>Gruppen präsentieren sich gegenseitig nacheinander ihre Ergebnisse</a:t>
            </a:r>
            <a:r>
              <a:rPr lang="de-DE" dirty="0" smtClean="0"/>
              <a:t>. Die anderen Gruppen geben Feedback:</a:t>
            </a:r>
          </a:p>
          <a:p>
            <a:endParaRPr lang="de-DE" dirty="0"/>
          </a:p>
          <a:p>
            <a:pPr marL="285750" indent="-285750">
              <a:buFont typeface="Arial" panose="020B0604020202020204" pitchFamily="34" charset="0"/>
              <a:buChar char="•"/>
            </a:pPr>
            <a:r>
              <a:rPr lang="de-DE" dirty="0"/>
              <a:t>Was ist bei der Präsentation aufgefallen?</a:t>
            </a:r>
          </a:p>
          <a:p>
            <a:pPr marL="285750" indent="-285750">
              <a:buFont typeface="Arial" panose="020B0604020202020204" pitchFamily="34" charset="0"/>
              <a:buChar char="•"/>
            </a:pPr>
            <a:r>
              <a:rPr lang="de-DE" dirty="0"/>
              <a:t>Was sind Ähnlichkeiten zu Ihrer Idee?</a:t>
            </a:r>
          </a:p>
          <a:p>
            <a:pPr marL="285750" indent="-285750">
              <a:buFont typeface="Arial" panose="020B0604020202020204" pitchFamily="34" charset="0"/>
              <a:buChar char="•"/>
            </a:pPr>
            <a:r>
              <a:rPr lang="de-DE" dirty="0"/>
              <a:t>Wo sehen Sie Unterschiede?</a:t>
            </a:r>
          </a:p>
          <a:p>
            <a:pPr marL="285750" indent="-285750">
              <a:buFont typeface="Arial" panose="020B0604020202020204" pitchFamily="34" charset="0"/>
              <a:buChar char="•"/>
            </a:pPr>
            <a:r>
              <a:rPr lang="de-DE" dirty="0"/>
              <a:t>Was hat Ihnen gut gefallen? </a:t>
            </a:r>
          </a:p>
          <a:p>
            <a:pPr marL="285750" indent="-285750">
              <a:buFont typeface="Arial" panose="020B0604020202020204" pitchFamily="34" charset="0"/>
              <a:buChar char="•"/>
            </a:pPr>
            <a:r>
              <a:rPr lang="de-DE" dirty="0"/>
              <a:t>Was </a:t>
            </a:r>
            <a:r>
              <a:rPr lang="de-DE" dirty="0" smtClean="0"/>
              <a:t>hätten </a:t>
            </a:r>
            <a:r>
              <a:rPr lang="de-DE" dirty="0"/>
              <a:t>Sie selbst anders gestaltet?</a:t>
            </a:r>
          </a:p>
          <a:p>
            <a:pPr marL="285750" indent="-285750">
              <a:buFont typeface="Arial" panose="020B0604020202020204" pitchFamily="34" charset="0"/>
              <a:buChar char="•"/>
            </a:pPr>
            <a:endParaRPr lang="de-DE" dirty="0"/>
          </a:p>
          <a:p>
            <a:r>
              <a:rPr lang="de-DE" dirty="0" smtClean="0"/>
              <a:t>2. Überlegen </a:t>
            </a:r>
            <a:r>
              <a:rPr lang="de-DE" dirty="0"/>
              <a:t>Sie gemeinsam im Plenum, welche Idee(n) in der Realität umsetzbar sind und </a:t>
            </a:r>
            <a:r>
              <a:rPr lang="de-DE" dirty="0" smtClean="0"/>
              <a:t>überlegen Sie, </a:t>
            </a:r>
            <a:r>
              <a:rPr lang="de-DE" dirty="0"/>
              <a:t>ob Sie diese Idee(n) gemeinsam als Klasse umsetzen </a:t>
            </a:r>
            <a:r>
              <a:rPr lang="de-DE" dirty="0" smtClean="0"/>
              <a:t>oder im Ausbildungsbetrieb anregen möchten.</a:t>
            </a:r>
            <a:endParaRPr lang="de-DE" dirty="0"/>
          </a:p>
          <a:p>
            <a:endParaRPr lang="de-DE" dirty="0"/>
          </a:p>
          <a:p>
            <a:r>
              <a:rPr lang="de-DE" dirty="0" smtClean="0"/>
              <a:t>3</a:t>
            </a:r>
            <a:r>
              <a:rPr lang="de-DE" dirty="0"/>
              <a:t>. Laden Sie die Präsentationen </a:t>
            </a:r>
            <a:r>
              <a:rPr lang="de-DE" dirty="0" smtClean="0"/>
              <a:t>auf der </a:t>
            </a:r>
            <a:r>
              <a:rPr lang="de-DE" dirty="0" err="1" smtClean="0"/>
              <a:t>Platform</a:t>
            </a:r>
            <a:r>
              <a:rPr lang="de-DE" dirty="0" smtClean="0"/>
              <a:t> </a:t>
            </a:r>
            <a:r>
              <a:rPr lang="de-DE" dirty="0" err="1" smtClean="0"/>
              <a:t>Circular</a:t>
            </a:r>
            <a:r>
              <a:rPr lang="de-DE" dirty="0" smtClean="0"/>
              <a:t> Society hoch</a:t>
            </a:r>
            <a:r>
              <a:rPr lang="de-DE" dirty="0"/>
              <a:t>.</a:t>
            </a:r>
          </a:p>
        </p:txBody>
      </p:sp>
      <p:pic>
        <p:nvPicPr>
          <p:cNvPr id="16" name="Grafik 1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06243" y="1483314"/>
            <a:ext cx="1202739" cy="1202739"/>
          </a:xfrm>
          <a:prstGeom prst="rect">
            <a:avLst/>
          </a:prstGeom>
        </p:spPr>
      </p:pic>
    </p:spTree>
    <p:extLst>
      <p:ext uri="{BB962C8B-B14F-4D97-AF65-F5344CB8AC3E}">
        <p14:creationId xmlns:p14="http://schemas.microsoft.com/office/powerpoint/2010/main" val="3808483994"/>
      </p:ext>
    </p:extLst>
  </p:cSld>
  <p:clrMapOvr>
    <a:masterClrMapping/>
  </p:clrMapOvr>
  <p:extLst mod="1">
    <p:ext uri="{6950BFC3-D8DA-4A85-94F7-54DA5524770B}">
      <p188:commentRel xmlns:p188="http://schemas.microsoft.com/office/powerpoint/2018/8/main" xmlns="" r:id="rId5"/>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hevron 5"/>
          <p:cNvSpPr/>
          <p:nvPr/>
        </p:nvSpPr>
        <p:spPr>
          <a:xfrm>
            <a:off x="1814257" y="6276100"/>
            <a:ext cx="2140525"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1</a:t>
            </a:r>
          </a:p>
        </p:txBody>
      </p:sp>
      <p:sp>
        <p:nvSpPr>
          <p:cNvPr id="8" name="Chevron 7"/>
          <p:cNvSpPr/>
          <p:nvPr/>
        </p:nvSpPr>
        <p:spPr>
          <a:xfrm>
            <a:off x="5482239" y="6276108"/>
            <a:ext cx="2148844"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3</a:t>
            </a:r>
          </a:p>
        </p:txBody>
      </p:sp>
      <p:sp>
        <p:nvSpPr>
          <p:cNvPr id="9" name="Chevron 8"/>
          <p:cNvSpPr/>
          <p:nvPr/>
        </p:nvSpPr>
        <p:spPr>
          <a:xfrm>
            <a:off x="7348447" y="6276112"/>
            <a:ext cx="2098969" cy="573579"/>
          </a:xfrm>
          <a:prstGeom prst="chevron">
            <a:avLst/>
          </a:prstGeom>
          <a:solidFill>
            <a:schemeClr val="accent3">
              <a:lumMod val="40000"/>
              <a:lumOff val="60000"/>
            </a:schemeClr>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Abschluss</a:t>
            </a:r>
          </a:p>
        </p:txBody>
      </p:sp>
      <p:sp>
        <p:nvSpPr>
          <p:cNvPr id="5" name="Richtungspfeil 4"/>
          <p:cNvSpPr/>
          <p:nvPr/>
        </p:nvSpPr>
        <p:spPr>
          <a:xfrm>
            <a:off x="0" y="6276112"/>
            <a:ext cx="2103122" cy="573579"/>
          </a:xfrm>
          <a:prstGeom prst="homePlate">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Einführung</a:t>
            </a:r>
          </a:p>
        </p:txBody>
      </p:sp>
      <p:sp>
        <p:nvSpPr>
          <p:cNvPr id="7" name="Chevron 6"/>
          <p:cNvSpPr/>
          <p:nvPr/>
        </p:nvSpPr>
        <p:spPr>
          <a:xfrm>
            <a:off x="3665909" y="6276104"/>
            <a:ext cx="2119748" cy="573579"/>
          </a:xfrm>
          <a:prstGeom prst="chevron">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dirty="0">
                <a:solidFill>
                  <a:schemeClr val="tx1"/>
                </a:solidFill>
              </a:rPr>
              <a:t>Sprint 2</a:t>
            </a:r>
          </a:p>
        </p:txBody>
      </p:sp>
      <p:sp>
        <p:nvSpPr>
          <p:cNvPr id="10" name="Richtungspfeil 9"/>
          <p:cNvSpPr/>
          <p:nvPr/>
        </p:nvSpPr>
        <p:spPr>
          <a:xfrm>
            <a:off x="4" y="491480"/>
            <a:ext cx="3807229" cy="615142"/>
          </a:xfrm>
          <a:prstGeom prst="homePlate">
            <a:avLst/>
          </a:prstGeom>
          <a:solidFill>
            <a:schemeClr val="accent3">
              <a:lumMod val="40000"/>
              <a:lumOff val="6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400" dirty="0">
                <a:solidFill>
                  <a:schemeClr val="tx1"/>
                </a:solidFill>
              </a:rPr>
              <a:t>Abschluss</a:t>
            </a:r>
          </a:p>
        </p:txBody>
      </p:sp>
      <p:cxnSp>
        <p:nvCxnSpPr>
          <p:cNvPr id="3" name="Gerader Verbinder 2"/>
          <p:cNvCxnSpPr/>
          <p:nvPr/>
        </p:nvCxnSpPr>
        <p:spPr>
          <a:xfrm>
            <a:off x="9127374" y="6267790"/>
            <a:ext cx="8313" cy="606824"/>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14" name="Grafik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08040" y="83128"/>
            <a:ext cx="841927" cy="839586"/>
          </a:xfrm>
          <a:prstGeom prst="rect">
            <a:avLst/>
          </a:prstGeom>
        </p:spPr>
      </p:pic>
      <p:sp>
        <p:nvSpPr>
          <p:cNvPr id="12" name="Abgerundetes Rechteck 11"/>
          <p:cNvSpPr/>
          <p:nvPr/>
        </p:nvSpPr>
        <p:spPr>
          <a:xfrm>
            <a:off x="2833026" y="4209177"/>
            <a:ext cx="3581010" cy="1552905"/>
          </a:xfrm>
          <a:prstGeom prst="roundRect">
            <a:avLst/>
          </a:prstGeom>
          <a:solidFill>
            <a:schemeClr val="accent1">
              <a:lumMod val="20000"/>
              <a:lumOff val="80000"/>
            </a:schemeClr>
          </a:solid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de-DE" sz="2000" dirty="0">
                <a:solidFill>
                  <a:schemeClr val="tx1"/>
                </a:solidFill>
              </a:rPr>
              <a:t>Überlegen Sie sich, was </a:t>
            </a:r>
            <a:r>
              <a:rPr lang="de-DE" sz="2000" dirty="0" smtClean="0">
                <a:solidFill>
                  <a:schemeClr val="tx1"/>
                </a:solidFill>
              </a:rPr>
              <a:t>Sie </a:t>
            </a:r>
            <a:r>
              <a:rPr lang="de-DE" sz="2000" dirty="0">
                <a:solidFill>
                  <a:schemeClr val="tx1"/>
                </a:solidFill>
              </a:rPr>
              <a:t>für zukünftige Projekte aus dieser Gruppenarbeit mitnehmen wollen und können.</a:t>
            </a:r>
          </a:p>
        </p:txBody>
      </p:sp>
      <p:sp>
        <p:nvSpPr>
          <p:cNvPr id="15" name="Band nach oben 14"/>
          <p:cNvSpPr/>
          <p:nvPr/>
        </p:nvSpPr>
        <p:spPr>
          <a:xfrm>
            <a:off x="1959997" y="1735282"/>
            <a:ext cx="5327067" cy="1456449"/>
          </a:xfrm>
          <a:prstGeom prst="ribbon2">
            <a:avLst>
              <a:gd name="adj1" fmla="val 16667"/>
              <a:gd name="adj2" fmla="val 69082"/>
            </a:avLst>
          </a:prstGeom>
          <a:solidFill>
            <a:schemeClr val="accent3">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800" dirty="0">
                <a:solidFill>
                  <a:schemeClr val="tx1"/>
                </a:solidFill>
              </a:rPr>
              <a:t>Gut gemacht!</a:t>
            </a:r>
          </a:p>
        </p:txBody>
      </p:sp>
      <p:pic>
        <p:nvPicPr>
          <p:cNvPr id="2" name="Grafik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97069" y="2935260"/>
            <a:ext cx="1052921" cy="1052921"/>
          </a:xfrm>
          <a:prstGeom prst="rect">
            <a:avLst/>
          </a:prstGeom>
        </p:spPr>
      </p:pic>
    </p:spTree>
    <p:extLst>
      <p:ext uri="{BB962C8B-B14F-4D97-AF65-F5344CB8AC3E}">
        <p14:creationId xmlns:p14="http://schemas.microsoft.com/office/powerpoint/2010/main" val="1068055161"/>
      </p:ext>
    </p:extLst>
  </p:cSld>
  <p:clrMapOvr>
    <a:masterClrMapping/>
  </p:clrMapOvr>
  <p:extLst mod="1">
    <p:ext uri="{6950BFC3-D8DA-4A85-94F7-54DA5524770B}">
      <p188:commentRel xmlns:p188="http://schemas.microsoft.com/office/powerpoint/2018/8/main" xmlns="" r:id="rId5"/>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5456262" y="1405995"/>
            <a:ext cx="3181711" cy="507831"/>
          </a:xfrm>
          <a:prstGeom prst="rect">
            <a:avLst/>
          </a:prstGeom>
          <a:noFill/>
        </p:spPr>
        <p:txBody>
          <a:bodyPr wrap="square" rtlCol="0">
            <a:spAutoFit/>
          </a:bodyPr>
          <a:lstStyle/>
          <a:p>
            <a:r>
              <a:rPr lang="de-DE" sz="1350" b="1" dirty="0"/>
              <a:t>Herausgeber: </a:t>
            </a:r>
            <a:r>
              <a:rPr lang="de-DE" sz="1350" b="1" dirty="0" smtClean="0"/>
              <a:t>Entwicklungspolitisches Bildungs- und Informationszentrum e. V. </a:t>
            </a:r>
            <a:endParaRPr lang="de-DE" sz="1350" b="1" dirty="0"/>
          </a:p>
        </p:txBody>
      </p:sp>
      <p:sp>
        <p:nvSpPr>
          <p:cNvPr id="3" name="Textfeld 2"/>
          <p:cNvSpPr txBox="1"/>
          <p:nvPr/>
        </p:nvSpPr>
        <p:spPr>
          <a:xfrm>
            <a:off x="5456262" y="2033850"/>
            <a:ext cx="2821511" cy="715581"/>
          </a:xfrm>
          <a:prstGeom prst="rect">
            <a:avLst/>
          </a:prstGeom>
          <a:noFill/>
        </p:spPr>
        <p:txBody>
          <a:bodyPr wrap="square" rtlCol="0">
            <a:spAutoFit/>
          </a:bodyPr>
          <a:lstStyle/>
          <a:p>
            <a:r>
              <a:rPr lang="de-DE" sz="1350" b="1" dirty="0"/>
              <a:t>Erschienen: </a:t>
            </a:r>
            <a:r>
              <a:rPr lang="de-DE" sz="1350" b="1" dirty="0" smtClean="0"/>
              <a:t>2025</a:t>
            </a:r>
          </a:p>
          <a:p>
            <a:endParaRPr lang="de-DE" sz="1350" b="1" dirty="0"/>
          </a:p>
          <a:p>
            <a:r>
              <a:rPr lang="de-DE" sz="1350" b="1" dirty="0" smtClean="0"/>
              <a:t>Icons: </a:t>
            </a:r>
            <a:r>
              <a:rPr lang="de-DE" sz="1350" b="1" dirty="0" err="1" smtClean="0"/>
              <a:t>Noun</a:t>
            </a:r>
            <a:r>
              <a:rPr lang="de-DE" sz="1350" b="1" dirty="0" smtClean="0"/>
              <a:t> Project</a:t>
            </a:r>
            <a:endParaRPr lang="de-DE" sz="1350" b="1" dirty="0"/>
          </a:p>
        </p:txBody>
      </p:sp>
      <p:sp>
        <p:nvSpPr>
          <p:cNvPr id="4" name="Textfeld 3"/>
          <p:cNvSpPr txBox="1"/>
          <p:nvPr/>
        </p:nvSpPr>
        <p:spPr>
          <a:xfrm>
            <a:off x="1031869" y="596258"/>
            <a:ext cx="2821511" cy="369332"/>
          </a:xfrm>
          <a:prstGeom prst="rect">
            <a:avLst/>
          </a:prstGeom>
          <a:noFill/>
        </p:spPr>
        <p:txBody>
          <a:bodyPr wrap="square" rtlCol="0">
            <a:spAutoFit/>
          </a:bodyPr>
          <a:lstStyle/>
          <a:p>
            <a:r>
              <a:rPr lang="de-DE" b="1" dirty="0"/>
              <a:t>Förderhinweise:</a:t>
            </a:r>
          </a:p>
        </p:txBody>
      </p:sp>
      <p:pic>
        <p:nvPicPr>
          <p:cNvPr id="5" name="Grafik 4"/>
          <p:cNvPicPr>
            <a:picLocks noChangeAspect="1"/>
          </p:cNvPicPr>
          <p:nvPr/>
        </p:nvPicPr>
        <p:blipFill rotWithShape="1">
          <a:blip r:embed="rId3"/>
          <a:srcRect l="3145" t="2237" r="3693" b="5468"/>
          <a:stretch/>
        </p:blipFill>
        <p:spPr>
          <a:xfrm>
            <a:off x="1031868" y="1690500"/>
            <a:ext cx="1604240" cy="701141"/>
          </a:xfrm>
          <a:prstGeom prst="rect">
            <a:avLst/>
          </a:prstGeom>
        </p:spPr>
      </p:pic>
      <p:sp>
        <p:nvSpPr>
          <p:cNvPr id="6" name="Textfeld 5"/>
          <p:cNvSpPr txBox="1"/>
          <p:nvPr/>
        </p:nvSpPr>
        <p:spPr>
          <a:xfrm>
            <a:off x="1031868" y="1232871"/>
            <a:ext cx="2821511" cy="346249"/>
          </a:xfrm>
          <a:prstGeom prst="rect">
            <a:avLst/>
          </a:prstGeom>
          <a:noFill/>
        </p:spPr>
        <p:txBody>
          <a:bodyPr wrap="square" rtlCol="0">
            <a:spAutoFit/>
          </a:bodyPr>
          <a:lstStyle/>
          <a:p>
            <a:r>
              <a:rPr lang="de-DE" sz="825" b="1" dirty="0"/>
              <a:t>Gefördert durch ENGAGEMENT GLOBAL</a:t>
            </a:r>
          </a:p>
          <a:p>
            <a:r>
              <a:rPr lang="de-DE" sz="825" b="1" dirty="0"/>
              <a:t>Mit Mitteln des</a:t>
            </a:r>
          </a:p>
        </p:txBody>
      </p:sp>
      <p:sp>
        <p:nvSpPr>
          <p:cNvPr id="7" name="Textfeld 6"/>
          <p:cNvSpPr txBox="1"/>
          <p:nvPr/>
        </p:nvSpPr>
        <p:spPr>
          <a:xfrm>
            <a:off x="1031868" y="2503021"/>
            <a:ext cx="3088518" cy="1286652"/>
          </a:xfrm>
          <a:prstGeom prst="rect">
            <a:avLst/>
          </a:prstGeom>
          <a:noFill/>
        </p:spPr>
        <p:txBody>
          <a:bodyPr wrap="square" rtlCol="0">
            <a:spAutoFit/>
          </a:bodyPr>
          <a:lstStyle/>
          <a:p>
            <a:r>
              <a:rPr lang="de-DE" sz="750" dirty="0"/>
              <a:t>Für den Inhalt dieser Publikation ist allein das Entwicklungspolitische Bildungs- und Informationszentrum e. V. verantwortlich; die hier dargestellten Positionen geben nicht den Standpunkt von Engagement Global gGmbH und dem Bundesministerium für wirtschaftliche Zusammenarbeit und Entwicklung wieder. </a:t>
            </a:r>
          </a:p>
          <a:p>
            <a:r>
              <a:rPr lang="de-DE" sz="750" dirty="0"/>
              <a:t>Das Projekt „Global und nachhaltig ausbilden“ wird außerdem mit Unterstützung der Landesstelle für Entwicklungszusammenarbeit der Senatsverwaltung für Wirtschaft, Energie und Betriebe sowie von Brot für die Welt/ Evangelischer Entwicklungsdienst durchgeführt. Wir bedanken uns für die finanzielle Unterstützung.</a:t>
            </a:r>
          </a:p>
        </p:txBody>
      </p:sp>
      <p:pic>
        <p:nvPicPr>
          <p:cNvPr id="8" name="Grafik 7"/>
          <p:cNvPicPr>
            <a:picLocks noChangeAspect="1"/>
          </p:cNvPicPr>
          <p:nvPr/>
        </p:nvPicPr>
        <p:blipFill>
          <a:blip r:embed="rId4"/>
          <a:stretch>
            <a:fillRect/>
          </a:stretch>
        </p:blipFill>
        <p:spPr>
          <a:xfrm>
            <a:off x="1031868" y="3901052"/>
            <a:ext cx="3436280" cy="449005"/>
          </a:xfrm>
          <a:prstGeom prst="rect">
            <a:avLst/>
          </a:prstGeom>
        </p:spPr>
      </p:pic>
      <p:pic>
        <p:nvPicPr>
          <p:cNvPr id="9" name="Grafik 8"/>
          <p:cNvPicPr>
            <a:picLocks noChangeAspect="1"/>
          </p:cNvPicPr>
          <p:nvPr/>
        </p:nvPicPr>
        <p:blipFill>
          <a:blip r:embed="rId5"/>
          <a:stretch>
            <a:fillRect/>
          </a:stretch>
        </p:blipFill>
        <p:spPr>
          <a:xfrm>
            <a:off x="4628964" y="3849847"/>
            <a:ext cx="1262303" cy="551413"/>
          </a:xfrm>
          <a:prstGeom prst="rect">
            <a:avLst/>
          </a:prstGeom>
        </p:spPr>
      </p:pic>
      <p:sp>
        <p:nvSpPr>
          <p:cNvPr id="11" name="Rechteck 10"/>
          <p:cNvSpPr/>
          <p:nvPr/>
        </p:nvSpPr>
        <p:spPr>
          <a:xfrm>
            <a:off x="2770121" y="4652204"/>
            <a:ext cx="3717685" cy="438582"/>
          </a:xfrm>
          <a:prstGeom prst="rect">
            <a:avLst/>
          </a:prstGeom>
        </p:spPr>
        <p:txBody>
          <a:bodyPr wrap="square">
            <a:spAutoFit/>
          </a:bodyPr>
          <a:lstStyle/>
          <a:p>
            <a:r>
              <a:rPr lang="de-DE" sz="750" dirty="0"/>
              <a:t>Dieses Werk steht unter der Creative-</a:t>
            </a:r>
            <a:r>
              <a:rPr lang="de-DE" sz="750" dirty="0" err="1"/>
              <a:t>Commons</a:t>
            </a:r>
            <a:r>
              <a:rPr lang="de-DE" sz="750" dirty="0"/>
              <a:t>-Lizenz „Namensnennung-Share</a:t>
            </a:r>
          </a:p>
          <a:p>
            <a:r>
              <a:rPr lang="de-DE" sz="750" dirty="0" err="1"/>
              <a:t>Alike</a:t>
            </a:r>
            <a:r>
              <a:rPr lang="de-DE" sz="750" dirty="0"/>
              <a:t> 4.0 International“. Der Text der Lizenz ist unter creativecommons.org/li-</a:t>
            </a:r>
          </a:p>
          <a:p>
            <a:r>
              <a:rPr lang="de-DE" sz="750" dirty="0" err="1"/>
              <a:t>censes</a:t>
            </a:r>
            <a:r>
              <a:rPr lang="de-DE" sz="750" dirty="0"/>
              <a:t>/</a:t>
            </a:r>
            <a:r>
              <a:rPr lang="de-DE" sz="750" dirty="0" err="1"/>
              <a:t>by-sa</a:t>
            </a:r>
            <a:r>
              <a:rPr lang="de-DE" sz="750" dirty="0"/>
              <a:t>/4.0/</a:t>
            </a:r>
            <a:r>
              <a:rPr lang="de-DE" sz="750" dirty="0" err="1"/>
              <a:t>legalcode</a:t>
            </a:r>
            <a:r>
              <a:rPr lang="de-DE" sz="750" dirty="0"/>
              <a:t> abrufbar. </a:t>
            </a:r>
          </a:p>
        </p:txBody>
      </p:sp>
      <p:pic>
        <p:nvPicPr>
          <p:cNvPr id="12" name="Grafik 11" descr="C:\Users\Nika Hartwig\Downloads\Unbenannt.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07218" y="4652204"/>
            <a:ext cx="1335405" cy="466725"/>
          </a:xfrm>
          <a:prstGeom prst="rect">
            <a:avLst/>
          </a:prstGeom>
          <a:noFill/>
          <a:ln>
            <a:noFill/>
          </a:ln>
        </p:spPr>
      </p:pic>
    </p:spTree>
    <p:extLst>
      <p:ext uri="{BB962C8B-B14F-4D97-AF65-F5344CB8AC3E}">
        <p14:creationId xmlns:p14="http://schemas.microsoft.com/office/powerpoint/2010/main" val="15997599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a:themeElements>
    <a:clrScheme name="Blaugrü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1974</Words>
  <Application>Microsoft Office PowerPoint</Application>
  <PresentationFormat>Bildschirmpräsentation (4:3)</PresentationFormat>
  <Paragraphs>376</Paragraphs>
  <Slides>22</Slides>
  <Notes>9</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22</vt:i4>
      </vt:variant>
    </vt:vector>
  </HeadingPairs>
  <TitlesOfParts>
    <vt:vector size="26" baseType="lpstr">
      <vt:lpstr>Arial</vt:lpstr>
      <vt:lpstr>Calibri</vt:lpstr>
      <vt:lpstr>Calibri Light</vt:lpstr>
      <vt:lpstr>Office</vt:lpstr>
      <vt:lpstr>CircuScrum  Projektarbeit  zur Kreislaufgesellschaft</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EPIZ Praktikum</dc:creator>
  <cp:lastModifiedBy>Nika Hartwig</cp:lastModifiedBy>
  <cp:revision>100</cp:revision>
  <dcterms:created xsi:type="dcterms:W3CDTF">2025-01-21T10:24:52Z</dcterms:created>
  <dcterms:modified xsi:type="dcterms:W3CDTF">2025-05-27T13:30:04Z</dcterms:modified>
</cp:coreProperties>
</file>