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notesMasterIdLst>
    <p:notesMasterId r:id="rId42"/>
  </p:notesMasterIdLst>
  <p:sldIdLst>
    <p:sldId id="256" r:id="rId2"/>
    <p:sldId id="257" r:id="rId3"/>
    <p:sldId id="258" r:id="rId4"/>
    <p:sldId id="284" r:id="rId5"/>
    <p:sldId id="261" r:id="rId6"/>
    <p:sldId id="285" r:id="rId7"/>
    <p:sldId id="286" r:id="rId8"/>
    <p:sldId id="318" r:id="rId9"/>
    <p:sldId id="290" r:id="rId10"/>
    <p:sldId id="291" r:id="rId11"/>
    <p:sldId id="319" r:id="rId12"/>
    <p:sldId id="289" r:id="rId13"/>
    <p:sldId id="292" r:id="rId14"/>
    <p:sldId id="320" r:id="rId15"/>
    <p:sldId id="293" r:id="rId16"/>
    <p:sldId id="334" r:id="rId17"/>
    <p:sldId id="321" r:id="rId18"/>
    <p:sldId id="295" r:id="rId19"/>
    <p:sldId id="296" r:id="rId20"/>
    <p:sldId id="322" r:id="rId21"/>
    <p:sldId id="302" r:id="rId22"/>
    <p:sldId id="303" r:id="rId23"/>
    <p:sldId id="305" r:id="rId24"/>
    <p:sldId id="326" r:id="rId25"/>
    <p:sldId id="307" r:id="rId26"/>
    <p:sldId id="308" r:id="rId27"/>
    <p:sldId id="309" r:id="rId28"/>
    <p:sldId id="327" r:id="rId29"/>
    <p:sldId id="311" r:id="rId30"/>
    <p:sldId id="312" r:id="rId31"/>
    <p:sldId id="313" r:id="rId32"/>
    <p:sldId id="328" r:id="rId33"/>
    <p:sldId id="315" r:id="rId34"/>
    <p:sldId id="316" r:id="rId35"/>
    <p:sldId id="317" r:id="rId36"/>
    <p:sldId id="329" r:id="rId37"/>
    <p:sldId id="332" r:id="rId38"/>
    <p:sldId id="333" r:id="rId39"/>
    <p:sldId id="260" r:id="rId40"/>
    <p:sldId id="331" r:id="rId41"/>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4660" autoAdjust="0"/>
  </p:normalViewPr>
  <p:slideViewPr>
    <p:cSldViewPr snapToGrid="0">
      <p:cViewPr varScale="1">
        <p:scale>
          <a:sx n="57" d="100"/>
          <a:sy n="57" d="100"/>
        </p:scale>
        <p:origin x="98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1BF09A-9EC8-4FA8-9BC0-5E4032DB207D}" type="datetimeFigureOut">
              <a:rPr lang="de-DE" smtClean="0"/>
              <a:t>09.12.2024</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BA4EBE-1B78-4D26-90B9-1FB5E5DD7649}" type="slidenum">
              <a:rPr lang="de-DE" smtClean="0"/>
              <a:t>‹Nr.›</a:t>
            </a:fld>
            <a:endParaRPr lang="de-DE"/>
          </a:p>
        </p:txBody>
      </p:sp>
    </p:spTree>
    <p:extLst>
      <p:ext uri="{BB962C8B-B14F-4D97-AF65-F5344CB8AC3E}">
        <p14:creationId xmlns:p14="http://schemas.microsoft.com/office/powerpoint/2010/main" val="3037878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Der Raum wird nicht schneller warm, wenn das Thermostat auf einer hohen Stufe steht. Denn: Die Stufen stehen für eine Raumtemperatur, die erreicht werden soll. Stufe 3 entspricht 20° C, Stufe 5 </a:t>
            </a:r>
            <a:r>
              <a:rPr lang="de-DE" smtClean="0"/>
              <a:t>entspricht 28° </a:t>
            </a:r>
            <a:r>
              <a:rPr lang="de-DE" dirty="0" smtClean="0"/>
              <a:t>C. Zur Wärmeenergie-Erzeugung werden hauptsächlich fossile Energieträger wie Kohle und Gas verwendet, deren Nutzung erheblich zum Klimawandel beiträgt. Der Anteil der Energiewirtschaft an den Treibhausgas-Emissionen beträgt in Deutschland ungefähr 34 Prozent.</a:t>
            </a:r>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5</a:t>
            </a:fld>
            <a:endParaRPr lang="de-DE"/>
          </a:p>
        </p:txBody>
      </p:sp>
    </p:spTree>
    <p:extLst>
      <p:ext uri="{BB962C8B-B14F-4D97-AF65-F5344CB8AC3E}">
        <p14:creationId xmlns:p14="http://schemas.microsoft.com/office/powerpoint/2010/main" val="3439005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Toiletten, Treppenhäusern und Fluren können weniger beheizt werden, da man sich hier nicht dauerhaft aufhält und wenig Gefahr vor Unterkühlung besteht.</a:t>
            </a:r>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8</a:t>
            </a:fld>
            <a:endParaRPr lang="de-DE"/>
          </a:p>
        </p:txBody>
      </p:sp>
    </p:spTree>
    <p:extLst>
      <p:ext uri="{BB962C8B-B14F-4D97-AF65-F5344CB8AC3E}">
        <p14:creationId xmlns:p14="http://schemas.microsoft.com/office/powerpoint/2010/main" val="4130858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Lüften bei komplett geöffnetem Fenster ("Stoßlüften") tauscht die verbrauchte Luft viel schneller aus als bei gekippten Fenstern ("Kipplüften"). Beim Kipplüften kühlen Wände aus. </a:t>
            </a:r>
          </a:p>
          <a:p>
            <a:r>
              <a:rPr lang="de-DE" dirty="0" smtClean="0"/>
              <a:t>Der Ausdruck „verbrauchte Luft“ bedeutet, die Luft enthält zu viel Kohlenstoffdioxid.</a:t>
            </a:r>
          </a:p>
          <a:p>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11</a:t>
            </a:fld>
            <a:endParaRPr lang="de-DE"/>
          </a:p>
        </p:txBody>
      </p:sp>
    </p:spTree>
    <p:extLst>
      <p:ext uri="{BB962C8B-B14F-4D97-AF65-F5344CB8AC3E}">
        <p14:creationId xmlns:p14="http://schemas.microsoft.com/office/powerpoint/2010/main" val="12130551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 Wird nicht regelmäßig in der Klasse gelüftet, steigt der Gehalt von Kohlenstoffdioxid in der Luft ("die Luft ist verbraucht"). Dadurch kann man sich schlechter konzentrieren. Außerdem steigt die Ansteckungsgefahr mit Infekten, die über die Atemwege übertragbar sind.</a:t>
            </a:r>
          </a:p>
          <a:p>
            <a:endParaRPr lang="de-DE" dirty="0" smtClean="0"/>
          </a:p>
          <a:p>
            <a:r>
              <a:rPr lang="de-DE" dirty="0" smtClean="0"/>
              <a:t>Je größer die Temperaturdifferenz zwischen Drinnen und Draußen ist, desto schneller ist die Luft ausgetauscht. </a:t>
            </a:r>
          </a:p>
          <a:p>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14</a:t>
            </a:fld>
            <a:endParaRPr lang="de-DE"/>
          </a:p>
        </p:txBody>
      </p:sp>
    </p:spTree>
    <p:extLst>
      <p:ext uri="{BB962C8B-B14F-4D97-AF65-F5344CB8AC3E}">
        <p14:creationId xmlns:p14="http://schemas.microsoft.com/office/powerpoint/2010/main" val="1849649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Im Energiesparmodus verbrauchen Smartboards, Notebooks und viele andere technische Geräte deutlich mehr Energie, als wenn sie ausgeschaltet sind. Das ständige Laufen im Energiesparmodus erhöht den Verschleiß der Hardware. Dadurch wächst der Bedarf nach endlichen Rohstoffen und es entsteht giftiger Elektroschrott. Rund 20 Kilogramm Elektroschrott (entspricht in etwa 200 Smartphones) produziert eine Person in Deutschland jährlich.</a:t>
            </a:r>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17</a:t>
            </a:fld>
            <a:endParaRPr lang="de-DE"/>
          </a:p>
        </p:txBody>
      </p:sp>
    </p:spTree>
    <p:extLst>
      <p:ext uri="{BB962C8B-B14F-4D97-AF65-F5344CB8AC3E}">
        <p14:creationId xmlns:p14="http://schemas.microsoft.com/office/powerpoint/2010/main" val="4154194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Häufiges An- und Ausschalten lässt LED und Leuchtstoffröhren nicht wesentlich schneller verschleißen. Das Ausschalten von Lampen spart Strom.</a:t>
            </a:r>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20</a:t>
            </a:fld>
            <a:endParaRPr lang="de-DE"/>
          </a:p>
        </p:txBody>
      </p:sp>
    </p:spTree>
    <p:extLst>
      <p:ext uri="{BB962C8B-B14F-4D97-AF65-F5344CB8AC3E}">
        <p14:creationId xmlns:p14="http://schemas.microsoft.com/office/powerpoint/2010/main" val="3119128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smtClean="0"/>
          </a:p>
        </p:txBody>
      </p:sp>
      <p:sp>
        <p:nvSpPr>
          <p:cNvPr id="4" name="Foliennummernplatzhalter 3"/>
          <p:cNvSpPr>
            <a:spLocks noGrp="1"/>
          </p:cNvSpPr>
          <p:nvPr>
            <p:ph type="sldNum" sz="quarter" idx="10"/>
          </p:nvPr>
        </p:nvSpPr>
        <p:spPr/>
        <p:txBody>
          <a:bodyPr/>
          <a:lstStyle/>
          <a:p>
            <a:fld id="{FEBA4EBE-1B78-4D26-90B9-1FB5E5DD7649}" type="slidenum">
              <a:rPr lang="de-DE" smtClean="0"/>
              <a:t>24</a:t>
            </a:fld>
            <a:endParaRPr lang="de-DE"/>
          </a:p>
        </p:txBody>
      </p:sp>
    </p:spTree>
    <p:extLst>
      <p:ext uri="{BB962C8B-B14F-4D97-AF65-F5344CB8AC3E}">
        <p14:creationId xmlns:p14="http://schemas.microsoft.com/office/powerpoint/2010/main" val="14975305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Der Verkehrssektor trägt rund 20 Prozent zu den Treibhausgas-Emissionen in Deutschland bei. Außerdem überschreitet die Konzentration von Stickstoffdioxid, Feinstaub und Ozon in der Luft die Empfehlung der Weltgesundheitsorganisation in vielen Ballungsräumen häufig. Rund 35 Prozent der Menschen in Deutschland leben in Ballungsräumen und sind daher Gesundheitsrisiken durch Luftschadstoffe aus dem Verkehr ausgesetzt.</a:t>
            </a:r>
          </a:p>
        </p:txBody>
      </p:sp>
      <p:sp>
        <p:nvSpPr>
          <p:cNvPr id="4" name="Foliennummernplatzhalter 3"/>
          <p:cNvSpPr>
            <a:spLocks noGrp="1"/>
          </p:cNvSpPr>
          <p:nvPr>
            <p:ph type="sldNum" sz="quarter" idx="10"/>
          </p:nvPr>
        </p:nvSpPr>
        <p:spPr/>
        <p:txBody>
          <a:bodyPr/>
          <a:lstStyle/>
          <a:p>
            <a:fld id="{FEBA4EBE-1B78-4D26-90B9-1FB5E5DD7649}" type="slidenum">
              <a:rPr lang="de-DE" smtClean="0"/>
              <a:t>28</a:t>
            </a:fld>
            <a:endParaRPr lang="de-DE"/>
          </a:p>
        </p:txBody>
      </p:sp>
    </p:spTree>
    <p:extLst>
      <p:ext uri="{BB962C8B-B14F-4D97-AF65-F5344CB8AC3E}">
        <p14:creationId xmlns:p14="http://schemas.microsoft.com/office/powerpoint/2010/main" val="3991694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Insbesondere die Rinderhaltung zur Milch- und Fleischerzeugung führt zu hohen Treibhausgasemissionen. Da für die Rinderhaltung große Mengen an Futtermittel nötig sind, werden Regenwälder abgeholzt und Flächen belegt, die dann nicht für den Anbau von Nahrungsmitteln für Menschen zur Verfügung stehen. 75 Prozent der für unsere Ernährung benötigten Fläche werden für die Produktion von Fleisch und anderer tierischer Lebensmittel genutzt. Bei einer vegetarischen Ernährungsweise wäre der Flächenbedarf um 46 Prozent geringer. </a:t>
            </a:r>
          </a:p>
        </p:txBody>
      </p:sp>
      <p:sp>
        <p:nvSpPr>
          <p:cNvPr id="4" name="Foliennummernplatzhalter 3"/>
          <p:cNvSpPr>
            <a:spLocks noGrp="1"/>
          </p:cNvSpPr>
          <p:nvPr>
            <p:ph type="sldNum" sz="quarter" idx="10"/>
          </p:nvPr>
        </p:nvSpPr>
        <p:spPr/>
        <p:txBody>
          <a:bodyPr/>
          <a:lstStyle/>
          <a:p>
            <a:fld id="{FEBA4EBE-1B78-4D26-90B9-1FB5E5DD7649}" type="slidenum">
              <a:rPr lang="de-DE" smtClean="0"/>
              <a:t>32</a:t>
            </a:fld>
            <a:endParaRPr lang="de-DE"/>
          </a:p>
        </p:txBody>
      </p:sp>
    </p:spTree>
    <p:extLst>
      <p:ext uri="{BB962C8B-B14F-4D97-AF65-F5344CB8AC3E}">
        <p14:creationId xmlns:p14="http://schemas.microsoft.com/office/powerpoint/2010/main" val="2629051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Konsumbezogene Treibhausgasmissionen pro Kopf sind alle Treibhausgasemissionen, die durch den Konsum einer Person entstehen.</a:t>
            </a:r>
          </a:p>
          <a:p>
            <a:endParaRPr lang="de-DE" dirty="0" smtClean="0"/>
          </a:p>
          <a:p>
            <a:r>
              <a:rPr lang="de-DE" dirty="0" smtClean="0"/>
              <a:t>Ein Beispiel: Eine Person in Deutschland kauft ein Smartphone, das in China produziert wurde. Dann werden sowohl die Emissionen für die Produktion als auch der Transportweg der Person in Deutschland zugerechnet. </a:t>
            </a:r>
          </a:p>
          <a:p>
            <a:endParaRPr lang="de-DE" dirty="0" smtClean="0"/>
          </a:p>
          <a:p>
            <a:r>
              <a:rPr lang="de-DE" dirty="0" smtClean="0"/>
              <a:t>Durchschnittlich sind die konsumbezogenen Emissionen in Ländern des globalen Nordens viel höher als im globalen Süden. Allerdings treffen die Auswirkungen des Klimawandels vor allem Länder des globalen Südens, die weniger zum Klimawandel beitragen. Klimagerechtigkeit bedeutet unter anderem, dass die Länder des globalen Nordens ihren Ausstoß von Treibhausgasen drastisch verringern.</a:t>
            </a:r>
          </a:p>
          <a:p>
            <a:endParaRPr lang="de-DE" dirty="0" smtClean="0"/>
          </a:p>
          <a:p>
            <a:r>
              <a:rPr lang="de-DE" dirty="0" smtClean="0"/>
              <a:t>Mit dem Begriff Globaler Süden wird eine im globalen System benachteiligte gesellschaftliche, politische und ökonomische Position beschrieben. Globaler Norden hingegen bestimmt eine mit Vorteilen bedachte, privilegierte Position. Die Einteilung verweist auf die unterschiedliche Erfahrung mit Kolonialismus und Ausbeutung, einmal als Profitierende und einmal als Ausgebeutete.</a:t>
            </a:r>
          </a:p>
          <a:p>
            <a:endParaRPr lang="de-DE" dirty="0" smtClean="0"/>
          </a:p>
          <a:p>
            <a:r>
              <a:rPr lang="de-DE" dirty="0" smtClean="0"/>
              <a:t>Der Globale Norden umfasst beispielsweise auch Australien, während der Globale Süden auch Usbekistan beinhaltet. Zugleich gibt es in Ländern, die dem Globalen Süden zugerechnet werden, auch Menschen, die privilegiert sind, beispielsweise die Oberschicht; genauso wie es im Globalen Norden Menschen gibt, die Teil des Globalen Südens sind, wie z.B. prekär Beschäftigte im Niedriglohnsektor.</a:t>
            </a:r>
          </a:p>
          <a:p>
            <a:endParaRPr lang="de-DE" dirty="0" smtClean="0"/>
          </a:p>
          <a:p>
            <a:r>
              <a:rPr lang="de-DE" dirty="0" smtClean="0"/>
              <a:t>Die Graphik ist in der Peters-Projektion gestaltet: : Die Peters-Projektion war für Weltkarten entwickelt worden, um alle Länder in flächentreuem Größenverhältnis darzustellen. Sie ist flächen-, lage- und achsentreu. Daher werden alle Flächen im gleichen Maßstab abgebildet; Orte gleicher Breite bzw. Länge liegen auf waage- und senkrechten Linien. Sie kann dabei prinzipiell weder längen- noch winkeltreu sein. Die üblichen Projektionen stellen die nördlichen Breitengrade und somit Europa und die USA vergrößert da. </a:t>
            </a:r>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36</a:t>
            </a:fld>
            <a:endParaRPr lang="de-DE"/>
          </a:p>
        </p:txBody>
      </p:sp>
    </p:spTree>
    <p:extLst>
      <p:ext uri="{BB962C8B-B14F-4D97-AF65-F5344CB8AC3E}">
        <p14:creationId xmlns:p14="http://schemas.microsoft.com/office/powerpoint/2010/main" val="4092270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39</a:t>
            </a:fld>
            <a:endParaRPr lang="de-DE"/>
          </a:p>
        </p:txBody>
      </p:sp>
    </p:spTree>
    <p:extLst>
      <p:ext uri="{BB962C8B-B14F-4D97-AF65-F5344CB8AC3E}">
        <p14:creationId xmlns:p14="http://schemas.microsoft.com/office/powerpoint/2010/main" val="194512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de-DE" smtClean="0"/>
              <a:t>Titelmasterformat durch Klicken bearbeiten</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de-DE" smtClean="0"/>
              <a:t>Formatvorlage des Untertitelmasters durch Klicken bearbeiten</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BA2ECFF1-3A97-419F-AD8D-20F9EC9A1B35}" type="datetimeFigureOut">
              <a:rPr lang="de-DE" smtClean="0"/>
              <a:t>09.12.2024</a:t>
            </a:fld>
            <a:endParaRPr lang="de-DE"/>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de-DE"/>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E9B791D3-343B-4975-9958-6D5BC9DF5C93}" type="slidenum">
              <a:rPr lang="de-DE" smtClean="0"/>
              <a:t>‹Nr.›</a:t>
            </a:fld>
            <a:endParaRPr lang="de-DE"/>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4026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idx="1"/>
          </p:nvPr>
        </p:nvSpPr>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BA2ECFF1-3A97-419F-AD8D-20F9EC9A1B35}" type="datetimeFigureOut">
              <a:rPr lang="de-DE" smtClean="0"/>
              <a:t>09.12.2024</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2883765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de-DE" smtClean="0"/>
              <a:t>Titelmasterformat durch Klicken bearbeiten</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fld id="{BA2ECFF1-3A97-419F-AD8D-20F9EC9A1B35}" type="datetimeFigureOut">
              <a:rPr lang="de-DE" smtClean="0"/>
              <a:t>09.12.2024</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E9B791D3-343B-4975-9958-6D5BC9DF5C93}" type="slidenum">
              <a:rPr lang="de-DE" smtClean="0"/>
              <a:t>‹Nr.›</a:t>
            </a:fld>
            <a:endParaRPr lang="de-DE"/>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9336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Date Placeholder 4"/>
          <p:cNvSpPr>
            <a:spLocks noGrp="1"/>
          </p:cNvSpPr>
          <p:nvPr>
            <p:ph type="dt" sz="half" idx="10"/>
          </p:nvPr>
        </p:nvSpPr>
        <p:spPr/>
        <p:txBody>
          <a:bodyPr/>
          <a:lstStyle/>
          <a:p>
            <a:fld id="{BA2ECFF1-3A97-419F-AD8D-20F9EC9A1B35}" type="datetimeFigureOut">
              <a:rPr lang="de-DE" smtClean="0"/>
              <a:t>09.12.2024</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3158668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de-DE" smtClean="0"/>
              <a:t>Titelmasterformat durch Klicken bearbeiten</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7" name="Date Placeholder 6"/>
          <p:cNvSpPr>
            <a:spLocks noGrp="1"/>
          </p:cNvSpPr>
          <p:nvPr>
            <p:ph type="dt" sz="half" idx="10"/>
          </p:nvPr>
        </p:nvSpPr>
        <p:spPr/>
        <p:txBody>
          <a:bodyPr/>
          <a:lstStyle/>
          <a:p>
            <a:fld id="{BA2ECFF1-3A97-419F-AD8D-20F9EC9A1B35}" type="datetimeFigureOut">
              <a:rPr lang="de-DE" smtClean="0"/>
              <a:t>09.12.2024</a:t>
            </a:fld>
            <a:endParaRPr lang="de-DE"/>
          </a:p>
        </p:txBody>
      </p:sp>
      <p:sp>
        <p:nvSpPr>
          <p:cNvPr id="8" name="Footer Placeholder 7"/>
          <p:cNvSpPr>
            <a:spLocks noGrp="1"/>
          </p:cNvSpPr>
          <p:nvPr>
            <p:ph type="ftr" sz="quarter" idx="11"/>
          </p:nvPr>
        </p:nvSpPr>
        <p:spPr/>
        <p:txBody>
          <a:bodyPr/>
          <a:lstStyle/>
          <a:p>
            <a:endParaRPr lang="de-DE"/>
          </a:p>
        </p:txBody>
      </p:sp>
      <p:sp>
        <p:nvSpPr>
          <p:cNvPr id="9" name="Slide Number Placeholder 8"/>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1650265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Date Placeholder 2"/>
          <p:cNvSpPr>
            <a:spLocks noGrp="1"/>
          </p:cNvSpPr>
          <p:nvPr>
            <p:ph type="dt" sz="half" idx="10"/>
          </p:nvPr>
        </p:nvSpPr>
        <p:spPr/>
        <p:txBody>
          <a:bodyPr/>
          <a:lstStyle/>
          <a:p>
            <a:fld id="{BA2ECFF1-3A97-419F-AD8D-20F9EC9A1B35}" type="datetimeFigureOut">
              <a:rPr lang="de-DE" smtClean="0"/>
              <a:t>09.12.2024</a:t>
            </a:fld>
            <a:endParaRPr lang="de-DE"/>
          </a:p>
        </p:txBody>
      </p:sp>
      <p:sp>
        <p:nvSpPr>
          <p:cNvPr id="4" name="Footer Placeholder 3"/>
          <p:cNvSpPr>
            <a:spLocks noGrp="1"/>
          </p:cNvSpPr>
          <p:nvPr>
            <p:ph type="ftr" sz="quarter" idx="11"/>
          </p:nvPr>
        </p:nvSpPr>
        <p:spPr/>
        <p:txBody>
          <a:bodyPr/>
          <a:lstStyle/>
          <a:p>
            <a:endParaRPr lang="de-DE"/>
          </a:p>
        </p:txBody>
      </p:sp>
      <p:sp>
        <p:nvSpPr>
          <p:cNvPr id="5" name="Slide Number Placeholder 4"/>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1673318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2ECFF1-3A97-419F-AD8D-20F9EC9A1B35}" type="datetimeFigureOut">
              <a:rPr lang="de-DE" smtClean="0"/>
              <a:t>09.12.2024</a:t>
            </a:fld>
            <a:endParaRPr lang="de-DE"/>
          </a:p>
        </p:txBody>
      </p:sp>
      <p:sp>
        <p:nvSpPr>
          <p:cNvPr id="3" name="Footer Placeholder 2"/>
          <p:cNvSpPr>
            <a:spLocks noGrp="1"/>
          </p:cNvSpPr>
          <p:nvPr>
            <p:ph type="ftr" sz="quarter" idx="11"/>
          </p:nvPr>
        </p:nvSpPr>
        <p:spPr/>
        <p:txBody>
          <a:bodyPr/>
          <a:lstStyle/>
          <a:p>
            <a:endParaRPr lang="de-DE"/>
          </a:p>
        </p:txBody>
      </p:sp>
      <p:sp>
        <p:nvSpPr>
          <p:cNvPr id="4" name="Slide Number Placeholder 3"/>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3600381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de-DE" smtClean="0"/>
              <a:t>Titelmasterformat durch Klicken bearbeiten</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fld id="{BA2ECFF1-3A97-419F-AD8D-20F9EC9A1B35}" type="datetimeFigureOut">
              <a:rPr lang="de-DE" smtClean="0"/>
              <a:t>09.12.2024</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4162336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de-DE" smtClean="0"/>
              <a:t>Titelmasterformat durch Klicken bearbeiten</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fld id="{BA2ECFF1-3A97-419F-AD8D-20F9EC9A1B35}" type="datetimeFigureOut">
              <a:rPr lang="de-DE" smtClean="0"/>
              <a:t>09.12.2024</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3939059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BA2ECFF1-3A97-419F-AD8D-20F9EC9A1B35}" type="datetimeFigureOut">
              <a:rPr lang="de-DE" smtClean="0"/>
              <a:t>09.12.2024</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3047443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de-DE" smtClean="0"/>
              <a:t>Titelmasterformat durch Klicken bearbeiten</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BA2ECFF1-3A97-419F-AD8D-20F9EC9A1B35}" type="datetimeFigureOut">
              <a:rPr lang="de-DE" smtClean="0"/>
              <a:t>09.12.2024</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3349156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de-DE" smtClean="0"/>
              <a:t>Titelmasterformat durch Klicken bearbeiten</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BA2ECFF1-3A97-419F-AD8D-20F9EC9A1B35}" type="datetimeFigureOut">
              <a:rPr lang="de-DE" smtClean="0"/>
              <a:t>09.12.2024</a:t>
            </a:fld>
            <a:endParaRPr lang="de-DE"/>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de-DE"/>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E9B791D3-343B-4975-9958-6D5BC9DF5C93}" type="slidenum">
              <a:rPr lang="de-DE" smtClean="0"/>
              <a:t>‹Nr.›</a:t>
            </a:fld>
            <a:endParaRPr lang="de-DE"/>
          </a:p>
        </p:txBody>
      </p:sp>
    </p:spTree>
    <p:extLst>
      <p:ext uri="{BB962C8B-B14F-4D97-AF65-F5344CB8AC3E}">
        <p14:creationId xmlns:p14="http://schemas.microsoft.com/office/powerpoint/2010/main" val="146272275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hyperlink" Target="https://www.umweltbundesamt.de/themen/verkehr/emissionsdaten#verkehrsmittelvergleich_personenverkehr" TargetMode="External"/><Relationship Id="rId3" Type="http://schemas.openxmlformats.org/officeDocument/2006/relationships/hyperlink" Target="https://www.unendlich-viel-energie.de/media/image/76501.AEE_THG-Emissionen_Sektoren_2022_mrz23.jpg" TargetMode="External"/><Relationship Id="rId7" Type="http://schemas.openxmlformats.org/officeDocument/2006/relationships/hyperlink" Target="https://www.umweltbundesamt.de/daten/luft/luftbelastung-in-ballungsraeumen#-entwicklung-von-2000-" TargetMode="Externa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hyperlink" Target="https://www.umweltbundesamt.de/richtig-lueften-in-schulen#wie-funktioniert-richtiges-luften-im-schulalltag" TargetMode="External"/><Relationship Id="rId11" Type="http://schemas.openxmlformats.org/officeDocument/2006/relationships/hyperlink" Target="https://ourworldindata.org/consumption-based-co2#article-citation" TargetMode="External"/><Relationship Id="rId5" Type="http://schemas.openxmlformats.org/officeDocument/2006/relationships/hyperlink" Target="https://www.berlin.de/sen/bildung/schule/energiespartipps-sek2.pdf" TargetMode="External"/><Relationship Id="rId10" Type="http://schemas.openxmlformats.org/officeDocument/2006/relationships/hyperlink" Target="https://www.wwf.de/fileadmin/fm-wwf/Publikationen-PDF/Landwirtschaft/kulinarische-kompass-klima.pdf" TargetMode="External"/><Relationship Id="rId4" Type="http://schemas.openxmlformats.org/officeDocument/2006/relationships/hyperlink" Target="https://www.heizsparer.de/heizung/wissen/vorlauf-und-ruecklauftemperatur" TargetMode="External"/><Relationship Id="rId9" Type="http://schemas.openxmlformats.org/officeDocument/2006/relationships/hyperlink" Target="https://www.ifeu.de/projekt/oekologischer-fussabdruck-von-lebensmitteln-und-gerichten-in-deutschland"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fik 7"/>
          <p:cNvPicPr>
            <a:picLocks noChangeAspect="1"/>
          </p:cNvPicPr>
          <p:nvPr/>
        </p:nvPicPr>
        <p:blipFill>
          <a:blip r:embed="rId2"/>
          <a:stretch>
            <a:fillRect/>
          </a:stretch>
        </p:blipFill>
        <p:spPr>
          <a:xfrm>
            <a:off x="850953" y="393753"/>
            <a:ext cx="10391812" cy="6064897"/>
          </a:xfrm>
          <a:prstGeom prst="rect">
            <a:avLst/>
          </a:prstGeom>
        </p:spPr>
      </p:pic>
    </p:spTree>
    <p:extLst>
      <p:ext uri="{BB962C8B-B14F-4D97-AF65-F5344CB8AC3E}">
        <p14:creationId xmlns:p14="http://schemas.microsoft.com/office/powerpoint/2010/main" val="7153668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a:stretch>
            <a:fillRect/>
          </a:stretch>
        </p:blipFill>
        <p:spPr>
          <a:xfrm>
            <a:off x="651855" y="284990"/>
            <a:ext cx="10300006" cy="6255769"/>
          </a:xfrm>
          <a:prstGeom prst="rect">
            <a:avLst/>
          </a:prstGeom>
        </p:spPr>
      </p:pic>
    </p:spTree>
    <p:extLst>
      <p:ext uri="{BB962C8B-B14F-4D97-AF65-F5344CB8AC3E}">
        <p14:creationId xmlns:p14="http://schemas.microsoft.com/office/powerpoint/2010/main" val="40932703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938992"/>
          </a:xfrm>
          <a:prstGeom prst="rect">
            <a:avLst/>
          </a:prstGeom>
          <a:noFill/>
        </p:spPr>
        <p:txBody>
          <a:bodyPr wrap="square" rtlCol="0">
            <a:spAutoFit/>
          </a:bodyPr>
          <a:lstStyle/>
          <a:p>
            <a:r>
              <a:rPr lang="de-DE" sz="4000" b="1" dirty="0"/>
              <a:t>Im Klassenzimmer ist es kalt. Auf welche Stufe stellt man das Thermostat, damit der Raum circa 20° C warm wird?</a:t>
            </a:r>
          </a:p>
        </p:txBody>
      </p:sp>
      <p:sp>
        <p:nvSpPr>
          <p:cNvPr id="6" name="Textfeld 5"/>
          <p:cNvSpPr txBox="1"/>
          <p:nvPr/>
        </p:nvSpPr>
        <p:spPr>
          <a:xfrm>
            <a:off x="738552" y="2862184"/>
            <a:ext cx="9301187" cy="1077218"/>
          </a:xfrm>
          <a:prstGeom prst="rect">
            <a:avLst/>
          </a:prstGeom>
          <a:noFill/>
        </p:spPr>
        <p:txBody>
          <a:bodyPr wrap="square" rtlCol="0">
            <a:spAutoFit/>
          </a:bodyPr>
          <a:lstStyle/>
          <a:p>
            <a:endParaRPr lang="de-DE" sz="3200" dirty="0" smtClean="0"/>
          </a:p>
          <a:p>
            <a:r>
              <a:rPr lang="de-DE" sz="3200" dirty="0" smtClean="0"/>
              <a:t>a</a:t>
            </a:r>
            <a:r>
              <a:rPr lang="de-DE" sz="3200" dirty="0"/>
              <a:t>) Stufe 3, 4 oder 5 - sie heizen gleich schnell.</a:t>
            </a:r>
          </a:p>
        </p:txBody>
      </p:sp>
      <p:sp>
        <p:nvSpPr>
          <p:cNvPr id="7" name="Textfeld 6"/>
          <p:cNvSpPr txBox="1"/>
          <p:nvPr/>
        </p:nvSpPr>
        <p:spPr>
          <a:xfrm>
            <a:off x="738552" y="4145150"/>
            <a:ext cx="3338422" cy="584775"/>
          </a:xfrm>
          <a:prstGeom prst="rect">
            <a:avLst/>
          </a:prstGeom>
          <a:noFill/>
        </p:spPr>
        <p:txBody>
          <a:bodyPr wrap="square" rtlCol="0">
            <a:spAutoFit/>
          </a:bodyPr>
          <a:lstStyle/>
          <a:p>
            <a:r>
              <a:rPr lang="de-DE" sz="3200" dirty="0"/>
              <a:t>b) Auf Stufe 5.</a:t>
            </a:r>
          </a:p>
        </p:txBody>
      </p:sp>
    </p:spTree>
    <p:extLst>
      <p:ext uri="{BB962C8B-B14F-4D97-AF65-F5344CB8AC3E}">
        <p14:creationId xmlns:p14="http://schemas.microsoft.com/office/powerpoint/2010/main" val="26967817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938992"/>
          </a:xfrm>
          <a:prstGeom prst="rect">
            <a:avLst/>
          </a:prstGeom>
          <a:noFill/>
        </p:spPr>
        <p:txBody>
          <a:bodyPr wrap="square" rtlCol="0">
            <a:spAutoFit/>
          </a:bodyPr>
          <a:lstStyle/>
          <a:p>
            <a:r>
              <a:rPr lang="de-DE" sz="4000" b="1" dirty="0"/>
              <a:t>Im Klassenzimmer ist es kalt. Auf welche Stufe stellt man das Thermostat, damit der Raum circa 20° C warm wird?</a:t>
            </a:r>
          </a:p>
        </p:txBody>
      </p:sp>
      <p:sp>
        <p:nvSpPr>
          <p:cNvPr id="6" name="Textfeld 5"/>
          <p:cNvSpPr txBox="1"/>
          <p:nvPr/>
        </p:nvSpPr>
        <p:spPr>
          <a:xfrm>
            <a:off x="738552" y="2862184"/>
            <a:ext cx="9301187" cy="1077218"/>
          </a:xfrm>
          <a:prstGeom prst="rect">
            <a:avLst/>
          </a:prstGeom>
          <a:noFill/>
        </p:spPr>
        <p:txBody>
          <a:bodyPr wrap="square" rtlCol="0">
            <a:spAutoFit/>
          </a:bodyPr>
          <a:lstStyle/>
          <a:p>
            <a:endParaRPr lang="de-DE" sz="3200" dirty="0" smtClean="0"/>
          </a:p>
          <a:p>
            <a:r>
              <a:rPr lang="de-DE" sz="3200" b="1" dirty="0" smtClean="0">
                <a:solidFill>
                  <a:schemeClr val="accent1"/>
                </a:solidFill>
              </a:rPr>
              <a:t>a</a:t>
            </a:r>
            <a:r>
              <a:rPr lang="de-DE" sz="3200" b="1" dirty="0">
                <a:solidFill>
                  <a:schemeClr val="accent1"/>
                </a:solidFill>
              </a:rPr>
              <a:t>) Stufe 3, 4 oder 5 - sie heizen gleich schnell.</a:t>
            </a:r>
          </a:p>
        </p:txBody>
      </p:sp>
      <p:sp>
        <p:nvSpPr>
          <p:cNvPr id="7" name="Textfeld 6"/>
          <p:cNvSpPr txBox="1"/>
          <p:nvPr/>
        </p:nvSpPr>
        <p:spPr>
          <a:xfrm>
            <a:off x="738552" y="4145150"/>
            <a:ext cx="3338422" cy="584775"/>
          </a:xfrm>
          <a:prstGeom prst="rect">
            <a:avLst/>
          </a:prstGeom>
          <a:noFill/>
        </p:spPr>
        <p:txBody>
          <a:bodyPr wrap="square" rtlCol="0">
            <a:spAutoFit/>
          </a:bodyPr>
          <a:lstStyle/>
          <a:p>
            <a:r>
              <a:rPr lang="de-DE" sz="3200" strike="sngStrike" dirty="0"/>
              <a:t>b) Auf Stufe 5.</a:t>
            </a:r>
          </a:p>
        </p:txBody>
      </p:sp>
    </p:spTree>
    <p:extLst>
      <p:ext uri="{BB962C8B-B14F-4D97-AF65-F5344CB8AC3E}">
        <p14:creationId xmlns:p14="http://schemas.microsoft.com/office/powerpoint/2010/main" val="6133631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76081" y="1326974"/>
            <a:ext cx="6470528" cy="5352606"/>
          </a:xfrm>
        </p:spPr>
        <p:txBody>
          <a:bodyPr>
            <a:normAutofit fontScale="55000" lnSpcReduction="20000"/>
          </a:bodyPr>
          <a:lstStyle/>
          <a:p>
            <a:pPr>
              <a:lnSpc>
                <a:spcPct val="120000"/>
              </a:lnSpc>
              <a:buFont typeface="Wingdings" panose="05000000000000000000" pitchFamily="2" charset="2"/>
              <a:buChar char="ü"/>
            </a:pPr>
            <a:r>
              <a:rPr lang="de-DE" sz="4900" dirty="0" smtClean="0">
                <a:solidFill>
                  <a:schemeClr val="tx1"/>
                </a:solidFill>
              </a:rPr>
              <a:t> Maximal </a:t>
            </a:r>
            <a:r>
              <a:rPr lang="de-DE" sz="4900" dirty="0">
                <a:solidFill>
                  <a:schemeClr val="tx1"/>
                </a:solidFill>
              </a:rPr>
              <a:t>Stufe 3 (20° C) in Aufenthaltsräumen während der Nutzung</a:t>
            </a:r>
            <a:r>
              <a:rPr lang="de-DE" sz="4900" dirty="0" smtClean="0">
                <a:solidFill>
                  <a:schemeClr val="tx1"/>
                </a:solidFill>
              </a:rPr>
              <a:t>.</a:t>
            </a:r>
          </a:p>
          <a:p>
            <a:pPr>
              <a:lnSpc>
                <a:spcPct val="120000"/>
              </a:lnSpc>
              <a:buFont typeface="Wingdings" panose="05000000000000000000" pitchFamily="2" charset="2"/>
              <a:buChar char="ü"/>
            </a:pPr>
            <a:r>
              <a:rPr lang="de-DE" sz="4900" dirty="0" smtClean="0">
                <a:solidFill>
                  <a:schemeClr val="tx1"/>
                </a:solidFill>
              </a:rPr>
              <a:t> Stufe </a:t>
            </a:r>
            <a:r>
              <a:rPr lang="de-DE" sz="4900" dirty="0">
                <a:solidFill>
                  <a:schemeClr val="tx1"/>
                </a:solidFill>
              </a:rPr>
              <a:t>1 (12° C), wenn man als letzte Person den Aufenthaltsraum verlässt</a:t>
            </a:r>
            <a:r>
              <a:rPr lang="de-DE" sz="4900" dirty="0" smtClean="0">
                <a:solidFill>
                  <a:schemeClr val="tx1"/>
                </a:solidFill>
              </a:rPr>
              <a:t>.</a:t>
            </a:r>
          </a:p>
          <a:p>
            <a:pPr>
              <a:lnSpc>
                <a:spcPct val="120000"/>
              </a:lnSpc>
              <a:buFont typeface="Wingdings" panose="05000000000000000000" pitchFamily="2" charset="2"/>
              <a:buChar char="ü"/>
            </a:pPr>
            <a:r>
              <a:rPr lang="de-DE" sz="4900" dirty="0" smtClean="0">
                <a:solidFill>
                  <a:schemeClr val="tx1"/>
                </a:solidFill>
              </a:rPr>
              <a:t> Keine </a:t>
            </a:r>
            <a:r>
              <a:rPr lang="de-DE" sz="4900" dirty="0">
                <a:solidFill>
                  <a:schemeClr val="tx1"/>
                </a:solidFill>
              </a:rPr>
              <a:t>Gegenstände vor die Heizkörper stellen, damit die Wärme in den ganzen Raum gelangt</a:t>
            </a:r>
            <a:r>
              <a:rPr lang="de-DE" sz="4900" dirty="0" smtClean="0">
                <a:solidFill>
                  <a:schemeClr val="tx1"/>
                </a:solidFill>
              </a:rPr>
              <a:t>.</a:t>
            </a:r>
          </a:p>
          <a:p>
            <a:pPr>
              <a:lnSpc>
                <a:spcPct val="120000"/>
              </a:lnSpc>
              <a:buFont typeface="Wingdings" panose="05000000000000000000" pitchFamily="2" charset="2"/>
              <a:buChar char="ü"/>
            </a:pPr>
            <a:r>
              <a:rPr lang="de-DE" sz="4900" dirty="0">
                <a:solidFill>
                  <a:schemeClr val="tx1"/>
                </a:solidFill>
              </a:rPr>
              <a:t> Eine Person aus der Klasse als Heizungsbeauftragte*n benennen.</a:t>
            </a:r>
          </a:p>
        </p:txBody>
      </p:sp>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7593" y="1209368"/>
            <a:ext cx="4655574" cy="4655574"/>
          </a:xfrm>
          <a:prstGeom prst="rect">
            <a:avLst/>
          </a:prstGeom>
        </p:spPr>
      </p:pic>
    </p:spTree>
    <p:extLst>
      <p:ext uri="{BB962C8B-B14F-4D97-AF65-F5344CB8AC3E}">
        <p14:creationId xmlns:p14="http://schemas.microsoft.com/office/powerpoint/2010/main" val="584886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Wie stark ein Raum beheizt werden sollte, hängt von der </a:t>
            </a:r>
            <a:r>
              <a:rPr lang="de-DE" sz="4000" b="1" dirty="0" err="1"/>
              <a:t>Raumart</a:t>
            </a:r>
            <a:r>
              <a:rPr lang="de-DE" sz="4000" b="1" dirty="0"/>
              <a:t> ab.</a:t>
            </a:r>
          </a:p>
        </p:txBody>
      </p:sp>
      <p:sp>
        <p:nvSpPr>
          <p:cNvPr id="6" name="Textfeld 5"/>
          <p:cNvSpPr txBox="1"/>
          <p:nvPr/>
        </p:nvSpPr>
        <p:spPr>
          <a:xfrm>
            <a:off x="738552" y="2862184"/>
            <a:ext cx="9301187" cy="1077218"/>
          </a:xfrm>
          <a:prstGeom prst="rect">
            <a:avLst/>
          </a:prstGeom>
          <a:noFill/>
        </p:spPr>
        <p:txBody>
          <a:bodyPr wrap="square" rtlCol="0">
            <a:spAutoFit/>
          </a:bodyPr>
          <a:lstStyle/>
          <a:p>
            <a:endParaRPr lang="de-DE" sz="3200" dirty="0" smtClean="0"/>
          </a:p>
          <a:p>
            <a:r>
              <a:rPr lang="de-DE" sz="3200" dirty="0" smtClean="0"/>
              <a:t>a</a:t>
            </a:r>
            <a:r>
              <a:rPr lang="de-DE" sz="3200" dirty="0"/>
              <a:t>) </a:t>
            </a:r>
            <a:r>
              <a:rPr lang="de-DE" sz="3200" dirty="0" smtClean="0"/>
              <a:t>Ja</a:t>
            </a:r>
            <a:endParaRPr lang="de-DE" sz="3200" dirty="0"/>
          </a:p>
        </p:txBody>
      </p:sp>
      <p:sp>
        <p:nvSpPr>
          <p:cNvPr id="7" name="Textfeld 6"/>
          <p:cNvSpPr txBox="1"/>
          <p:nvPr/>
        </p:nvSpPr>
        <p:spPr>
          <a:xfrm>
            <a:off x="738552" y="4145150"/>
            <a:ext cx="3338422" cy="584775"/>
          </a:xfrm>
          <a:prstGeom prst="rect">
            <a:avLst/>
          </a:prstGeom>
          <a:noFill/>
        </p:spPr>
        <p:txBody>
          <a:bodyPr wrap="square" rtlCol="0">
            <a:spAutoFit/>
          </a:bodyPr>
          <a:lstStyle/>
          <a:p>
            <a:r>
              <a:rPr lang="de-DE" sz="3200" dirty="0"/>
              <a:t>b) </a:t>
            </a:r>
            <a:r>
              <a:rPr lang="de-DE" sz="3200" dirty="0" smtClean="0"/>
              <a:t>Nein</a:t>
            </a:r>
            <a:endParaRPr lang="de-DE" sz="3200" dirty="0"/>
          </a:p>
        </p:txBody>
      </p:sp>
    </p:spTree>
    <p:extLst>
      <p:ext uri="{BB962C8B-B14F-4D97-AF65-F5344CB8AC3E}">
        <p14:creationId xmlns:p14="http://schemas.microsoft.com/office/powerpoint/2010/main" val="4864376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Wie stark ein Raum beheizt werden sollte, hängt von der </a:t>
            </a:r>
            <a:r>
              <a:rPr lang="de-DE" sz="4000" b="1" dirty="0" err="1"/>
              <a:t>Raumart</a:t>
            </a:r>
            <a:r>
              <a:rPr lang="de-DE" sz="4000" b="1" dirty="0"/>
              <a:t> ab.</a:t>
            </a:r>
          </a:p>
        </p:txBody>
      </p:sp>
      <p:sp>
        <p:nvSpPr>
          <p:cNvPr id="6" name="Textfeld 5"/>
          <p:cNvSpPr txBox="1"/>
          <p:nvPr/>
        </p:nvSpPr>
        <p:spPr>
          <a:xfrm>
            <a:off x="738552" y="2862184"/>
            <a:ext cx="9301187" cy="1077218"/>
          </a:xfrm>
          <a:prstGeom prst="rect">
            <a:avLst/>
          </a:prstGeom>
          <a:noFill/>
        </p:spPr>
        <p:txBody>
          <a:bodyPr wrap="square" rtlCol="0">
            <a:spAutoFit/>
          </a:bodyPr>
          <a:lstStyle/>
          <a:p>
            <a:endParaRPr lang="de-DE" sz="3200" dirty="0" smtClean="0"/>
          </a:p>
          <a:p>
            <a:r>
              <a:rPr lang="de-DE" sz="3200" b="1" dirty="0" smtClean="0">
                <a:solidFill>
                  <a:schemeClr val="accent1"/>
                </a:solidFill>
              </a:rPr>
              <a:t>a</a:t>
            </a:r>
            <a:r>
              <a:rPr lang="de-DE" sz="3200" b="1" dirty="0">
                <a:solidFill>
                  <a:schemeClr val="accent1"/>
                </a:solidFill>
              </a:rPr>
              <a:t>) </a:t>
            </a:r>
            <a:r>
              <a:rPr lang="de-DE" sz="3200" b="1" dirty="0" smtClean="0">
                <a:solidFill>
                  <a:schemeClr val="accent1"/>
                </a:solidFill>
              </a:rPr>
              <a:t>Ja</a:t>
            </a:r>
            <a:endParaRPr lang="de-DE" sz="3200" b="1" dirty="0">
              <a:solidFill>
                <a:schemeClr val="accent1"/>
              </a:solidFill>
            </a:endParaRPr>
          </a:p>
        </p:txBody>
      </p:sp>
      <p:sp>
        <p:nvSpPr>
          <p:cNvPr id="7" name="Textfeld 6"/>
          <p:cNvSpPr txBox="1"/>
          <p:nvPr/>
        </p:nvSpPr>
        <p:spPr>
          <a:xfrm>
            <a:off x="738552" y="4145150"/>
            <a:ext cx="3338422" cy="584775"/>
          </a:xfrm>
          <a:prstGeom prst="rect">
            <a:avLst/>
          </a:prstGeom>
          <a:noFill/>
        </p:spPr>
        <p:txBody>
          <a:bodyPr wrap="square" rtlCol="0">
            <a:spAutoFit/>
          </a:bodyPr>
          <a:lstStyle/>
          <a:p>
            <a:r>
              <a:rPr lang="de-DE" sz="3200" strike="sngStrike" dirty="0"/>
              <a:t>b) </a:t>
            </a:r>
            <a:r>
              <a:rPr lang="de-DE" sz="3200" strike="sngStrike" dirty="0" smtClean="0"/>
              <a:t>Nein</a:t>
            </a:r>
            <a:endParaRPr lang="de-DE" sz="3200" strike="sngStrike" dirty="0"/>
          </a:p>
        </p:txBody>
      </p:sp>
    </p:spTree>
    <p:extLst>
      <p:ext uri="{BB962C8B-B14F-4D97-AF65-F5344CB8AC3E}">
        <p14:creationId xmlns:p14="http://schemas.microsoft.com/office/powerpoint/2010/main" val="2772856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82556" y="675167"/>
            <a:ext cx="7050632" cy="5145530"/>
          </a:xfrm>
        </p:spPr>
        <p:txBody>
          <a:bodyPr>
            <a:normAutofit/>
          </a:bodyPr>
          <a:lstStyle/>
          <a:p>
            <a:pPr>
              <a:buFont typeface="Wingdings" panose="05000000000000000000" pitchFamily="2" charset="2"/>
              <a:buChar char="ü"/>
            </a:pPr>
            <a:endParaRPr lang="de-DE" dirty="0" smtClean="0">
              <a:solidFill>
                <a:schemeClr val="tx1"/>
              </a:solidFill>
            </a:endParaRPr>
          </a:p>
          <a:p>
            <a:pPr>
              <a:lnSpc>
                <a:spcPct val="100000"/>
              </a:lnSpc>
              <a:buFont typeface="Wingdings" panose="05000000000000000000" pitchFamily="2" charset="2"/>
              <a:buChar char="ü"/>
            </a:pPr>
            <a:r>
              <a:rPr lang="de-DE" sz="2700" dirty="0">
                <a:solidFill>
                  <a:schemeClr val="tx1"/>
                </a:solidFill>
              </a:rPr>
              <a:t>Thermostatköpfe in Toiletten, Treppenhäusern und Fluren maximal auf Stufe 2  (16 °C) stellen</a:t>
            </a:r>
            <a:r>
              <a:rPr lang="de-DE" sz="2700" dirty="0" smtClean="0">
                <a:solidFill>
                  <a:schemeClr val="tx1"/>
                </a:solidFill>
              </a:rPr>
              <a:t>.</a:t>
            </a:r>
          </a:p>
          <a:p>
            <a:pPr>
              <a:lnSpc>
                <a:spcPct val="100000"/>
              </a:lnSpc>
              <a:buFont typeface="Wingdings" panose="05000000000000000000" pitchFamily="2" charset="2"/>
              <a:buChar char="ü"/>
            </a:pPr>
            <a:r>
              <a:rPr lang="de-DE" sz="2700" dirty="0">
                <a:solidFill>
                  <a:schemeClr val="tx1"/>
                </a:solidFill>
              </a:rPr>
              <a:t>Prüfen, ob in Fluren, Toiletten und </a:t>
            </a:r>
            <a:r>
              <a:rPr lang="de-DE" sz="2700" dirty="0" smtClean="0">
                <a:solidFill>
                  <a:schemeClr val="tx1"/>
                </a:solidFill>
              </a:rPr>
              <a:t>Treppenhäusern Thermostatköpfe </a:t>
            </a:r>
            <a:r>
              <a:rPr lang="de-DE" sz="2700" dirty="0">
                <a:solidFill>
                  <a:schemeClr val="tx1"/>
                </a:solidFill>
              </a:rPr>
              <a:t>mit fester Einstellung ("Behörden-Ventile") installiert und intakt sind.</a:t>
            </a:r>
          </a:p>
        </p:txBody>
      </p:sp>
      <p:pic>
        <p:nvPicPr>
          <p:cNvPr id="2" name="Grafik 1"/>
          <p:cNvPicPr>
            <a:picLocks noChangeAspect="1"/>
          </p:cNvPicPr>
          <p:nvPr/>
        </p:nvPicPr>
        <p:blipFill>
          <a:blip r:embed="rId3"/>
          <a:stretch>
            <a:fillRect/>
          </a:stretch>
        </p:blipFill>
        <p:spPr>
          <a:xfrm>
            <a:off x="7767561" y="1422645"/>
            <a:ext cx="3656621" cy="3958339"/>
          </a:xfrm>
          <a:prstGeom prst="rect">
            <a:avLst/>
          </a:prstGeom>
        </p:spPr>
      </p:pic>
    </p:spTree>
    <p:extLst>
      <p:ext uri="{BB962C8B-B14F-4D97-AF65-F5344CB8AC3E}">
        <p14:creationId xmlns:p14="http://schemas.microsoft.com/office/powerpoint/2010/main" val="1314187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Die Luft im Klassenraum ist "verbraucht", was nun?</a:t>
            </a:r>
          </a:p>
        </p:txBody>
      </p:sp>
      <p:sp>
        <p:nvSpPr>
          <p:cNvPr id="2" name="Textfeld 1"/>
          <p:cNvSpPr txBox="1"/>
          <p:nvPr/>
        </p:nvSpPr>
        <p:spPr>
          <a:xfrm>
            <a:off x="738553" y="2584580"/>
            <a:ext cx="10430190" cy="2554545"/>
          </a:xfrm>
          <a:prstGeom prst="rect">
            <a:avLst/>
          </a:prstGeom>
          <a:noFill/>
        </p:spPr>
        <p:txBody>
          <a:bodyPr wrap="square" rtlCol="0">
            <a:spAutoFit/>
          </a:bodyPr>
          <a:lstStyle/>
          <a:p>
            <a:pPr marL="342900" indent="-342900">
              <a:buAutoNum type="alphaLcParenR"/>
            </a:pPr>
            <a:r>
              <a:rPr lang="de-DE" sz="3200" dirty="0"/>
              <a:t>Ich stelle das  Fenster "auf Kipp" und lasse die Heizung an</a:t>
            </a:r>
            <a:r>
              <a:rPr lang="de-DE" sz="3200" dirty="0" smtClean="0"/>
              <a:t>.</a:t>
            </a:r>
          </a:p>
          <a:p>
            <a:pPr marL="342900" indent="-342900">
              <a:buAutoNum type="alphaLcParenR"/>
            </a:pPr>
            <a:endParaRPr lang="de-DE" sz="3200" dirty="0"/>
          </a:p>
          <a:p>
            <a:pPr marL="342900" indent="-342900">
              <a:buAutoNum type="alphaLcParenR"/>
            </a:pPr>
            <a:r>
              <a:rPr lang="de-DE" sz="3200" dirty="0"/>
              <a:t>Ich öffne das Fenster komplett und lasse die Heizung an</a:t>
            </a:r>
            <a:r>
              <a:rPr lang="de-DE" sz="3200" dirty="0" smtClean="0"/>
              <a:t>.</a:t>
            </a:r>
          </a:p>
          <a:p>
            <a:pPr marL="342900" indent="-342900">
              <a:buAutoNum type="alphaLcParenR"/>
            </a:pPr>
            <a:endParaRPr lang="de-DE" sz="3200" dirty="0"/>
          </a:p>
          <a:p>
            <a:pPr marL="342900" indent="-342900">
              <a:buAutoNum type="alphaLcParenR"/>
            </a:pPr>
            <a:r>
              <a:rPr lang="de-DE" sz="3200" dirty="0"/>
              <a:t>Ich öffne das Fenster komplett und schalte die Heizung ab.</a:t>
            </a:r>
          </a:p>
        </p:txBody>
      </p:sp>
    </p:spTree>
    <p:extLst>
      <p:ext uri="{BB962C8B-B14F-4D97-AF65-F5344CB8AC3E}">
        <p14:creationId xmlns:p14="http://schemas.microsoft.com/office/powerpoint/2010/main" val="29727269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Die Luft im Klassenraum ist "verbraucht", was nun?</a:t>
            </a:r>
          </a:p>
        </p:txBody>
      </p:sp>
      <p:sp>
        <p:nvSpPr>
          <p:cNvPr id="2" name="Textfeld 1"/>
          <p:cNvSpPr txBox="1"/>
          <p:nvPr/>
        </p:nvSpPr>
        <p:spPr>
          <a:xfrm>
            <a:off x="738553" y="2593910"/>
            <a:ext cx="10430190" cy="3046988"/>
          </a:xfrm>
          <a:prstGeom prst="rect">
            <a:avLst/>
          </a:prstGeom>
          <a:noFill/>
        </p:spPr>
        <p:txBody>
          <a:bodyPr wrap="square" rtlCol="0">
            <a:spAutoFit/>
          </a:bodyPr>
          <a:lstStyle/>
          <a:p>
            <a:pPr marL="342900" indent="-342900">
              <a:buAutoNum type="alphaLcParenR"/>
            </a:pPr>
            <a:r>
              <a:rPr lang="de-DE" sz="3200" strike="sngStrike" dirty="0"/>
              <a:t>Ich stelle das  Fenster "auf Kipp" und lasse die Heizung an</a:t>
            </a:r>
            <a:r>
              <a:rPr lang="de-DE" sz="3200" strike="sngStrike" dirty="0" smtClean="0"/>
              <a:t>.</a:t>
            </a:r>
          </a:p>
          <a:p>
            <a:pPr marL="342900" indent="-342900">
              <a:buAutoNum type="alphaLcParenR"/>
            </a:pPr>
            <a:endParaRPr lang="de-DE" sz="3200" dirty="0"/>
          </a:p>
          <a:p>
            <a:pPr marL="342900" indent="-342900">
              <a:buAutoNum type="alphaLcParenR"/>
            </a:pPr>
            <a:r>
              <a:rPr lang="de-DE" sz="3200" strike="sngStrike" dirty="0"/>
              <a:t>Ich öffne das Fenster komplett und lasse die Heizung an</a:t>
            </a:r>
            <a:r>
              <a:rPr lang="de-DE" sz="3200" strike="sngStrike" dirty="0" smtClean="0"/>
              <a:t>.</a:t>
            </a:r>
          </a:p>
          <a:p>
            <a:pPr marL="342900" indent="-342900">
              <a:buAutoNum type="alphaLcParenR"/>
            </a:pPr>
            <a:endParaRPr lang="de-DE" sz="3200" dirty="0"/>
          </a:p>
          <a:p>
            <a:pPr marL="342900" indent="-342900">
              <a:buAutoNum type="alphaLcParenR"/>
            </a:pPr>
            <a:r>
              <a:rPr lang="de-DE" sz="3200" b="1" dirty="0">
                <a:solidFill>
                  <a:schemeClr val="accent1"/>
                </a:solidFill>
              </a:rPr>
              <a:t>Ich öffne das Fenster komplett und schalte die Heizung ab.</a:t>
            </a:r>
          </a:p>
        </p:txBody>
      </p:sp>
    </p:spTree>
    <p:extLst>
      <p:ext uri="{BB962C8B-B14F-4D97-AF65-F5344CB8AC3E}">
        <p14:creationId xmlns:p14="http://schemas.microsoft.com/office/powerpoint/2010/main" val="5970090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a:stretch>
            <a:fillRect/>
          </a:stretch>
        </p:blipFill>
        <p:spPr>
          <a:xfrm>
            <a:off x="557968" y="1146476"/>
            <a:ext cx="5118002" cy="4716107"/>
          </a:xfrm>
          <a:prstGeom prst="rect">
            <a:avLst/>
          </a:prstGeom>
        </p:spPr>
      </p:pic>
      <p:sp>
        <p:nvSpPr>
          <p:cNvPr id="5" name="Inhaltsplatzhalter 4"/>
          <p:cNvSpPr>
            <a:spLocks noGrp="1"/>
          </p:cNvSpPr>
          <p:nvPr>
            <p:ph sz="half" idx="4294967295"/>
          </p:nvPr>
        </p:nvSpPr>
        <p:spPr>
          <a:xfrm>
            <a:off x="5932448" y="664016"/>
            <a:ext cx="5832770" cy="5681028"/>
          </a:xfrm>
        </p:spPr>
        <p:txBody>
          <a:bodyPr>
            <a:normAutofit fontScale="62500" lnSpcReduction="20000"/>
          </a:bodyPr>
          <a:lstStyle/>
          <a:p>
            <a:pPr>
              <a:buFont typeface="Wingdings" panose="05000000000000000000" pitchFamily="2" charset="2"/>
              <a:buChar char="ü"/>
            </a:pPr>
            <a:endParaRPr lang="de-DE" dirty="0" smtClean="0">
              <a:solidFill>
                <a:schemeClr val="tx1"/>
              </a:solidFill>
            </a:endParaRPr>
          </a:p>
          <a:p>
            <a:pPr>
              <a:lnSpc>
                <a:spcPct val="120000"/>
              </a:lnSpc>
              <a:buFont typeface="Wingdings" panose="05000000000000000000" pitchFamily="2" charset="2"/>
              <a:buChar char="ü"/>
            </a:pPr>
            <a:r>
              <a:rPr lang="de-DE" sz="4300" dirty="0">
                <a:solidFill>
                  <a:schemeClr val="tx1"/>
                </a:solidFill>
              </a:rPr>
              <a:t>Am effektivsten für den Luftaustausch: Auch gegenüber liegende Türen oder Fenster öffnen ("Querlüften</a:t>
            </a:r>
            <a:r>
              <a:rPr lang="de-DE" sz="4300" dirty="0" smtClean="0">
                <a:solidFill>
                  <a:schemeClr val="tx1"/>
                </a:solidFill>
              </a:rPr>
              <a:t>").</a:t>
            </a:r>
          </a:p>
          <a:p>
            <a:pPr>
              <a:lnSpc>
                <a:spcPct val="120000"/>
              </a:lnSpc>
              <a:buFont typeface="Wingdings" panose="05000000000000000000" pitchFamily="2" charset="2"/>
              <a:buChar char="ü"/>
            </a:pPr>
            <a:r>
              <a:rPr lang="de-DE" sz="4300" dirty="0">
                <a:solidFill>
                  <a:schemeClr val="tx1"/>
                </a:solidFill>
              </a:rPr>
              <a:t>Das Thermostat beim Lüften auf Stufe * drehen, damit die Heizung nicht umsonst arbeitet</a:t>
            </a:r>
            <a:r>
              <a:rPr lang="de-DE" sz="4300" dirty="0" smtClean="0">
                <a:solidFill>
                  <a:schemeClr val="tx1"/>
                </a:solidFill>
              </a:rPr>
              <a:t>.</a:t>
            </a:r>
          </a:p>
          <a:p>
            <a:pPr>
              <a:lnSpc>
                <a:spcPct val="120000"/>
              </a:lnSpc>
              <a:buFont typeface="Wingdings" panose="05000000000000000000" pitchFamily="2" charset="2"/>
              <a:buChar char="ü"/>
            </a:pPr>
            <a:r>
              <a:rPr lang="de-DE" sz="4300" dirty="0">
                <a:solidFill>
                  <a:schemeClr val="tx1"/>
                </a:solidFill>
              </a:rPr>
              <a:t>Falls Lüftungsanlagen im Einsatz sind: Lüftungsauslässe nicht zustellen, sonst gelangt wenig frische Zuluft in den Raum.</a:t>
            </a:r>
          </a:p>
        </p:txBody>
      </p:sp>
    </p:spTree>
    <p:extLst>
      <p:ext uri="{BB962C8B-B14F-4D97-AF65-F5344CB8AC3E}">
        <p14:creationId xmlns:p14="http://schemas.microsoft.com/office/powerpoint/2010/main" val="38246758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Wie schnell ist die Luft im Klassenzimmer "verbraucht"?</a:t>
            </a:r>
          </a:p>
        </p:txBody>
      </p:sp>
      <p:sp>
        <p:nvSpPr>
          <p:cNvPr id="2" name="Textfeld 1"/>
          <p:cNvSpPr txBox="1"/>
          <p:nvPr/>
        </p:nvSpPr>
        <p:spPr>
          <a:xfrm>
            <a:off x="738553" y="2584580"/>
            <a:ext cx="9301186" cy="2554545"/>
          </a:xfrm>
          <a:prstGeom prst="rect">
            <a:avLst/>
          </a:prstGeom>
          <a:noFill/>
        </p:spPr>
        <p:txBody>
          <a:bodyPr wrap="square" rtlCol="0">
            <a:spAutoFit/>
          </a:bodyPr>
          <a:lstStyle/>
          <a:p>
            <a:pPr marL="342900" indent="-342900">
              <a:buAutoNum type="alphaLcParenR"/>
            </a:pPr>
            <a:r>
              <a:rPr lang="de-DE" sz="3200" dirty="0" smtClean="0"/>
              <a:t>Nach </a:t>
            </a:r>
            <a:r>
              <a:rPr lang="de-DE" sz="3200" dirty="0"/>
              <a:t>ca. 10 Minuten</a:t>
            </a:r>
            <a:r>
              <a:rPr lang="de-DE" sz="3200" dirty="0" smtClean="0"/>
              <a:t>.</a:t>
            </a:r>
          </a:p>
          <a:p>
            <a:pPr marL="342900" indent="-342900">
              <a:buAutoNum type="alphaLcParenR"/>
            </a:pPr>
            <a:endParaRPr lang="de-DE" sz="3200" dirty="0"/>
          </a:p>
          <a:p>
            <a:pPr marL="342900" indent="-342900">
              <a:buAutoNum type="alphaLcParenR"/>
            </a:pPr>
            <a:r>
              <a:rPr lang="de-DE" sz="3200" dirty="0" smtClean="0"/>
              <a:t>Nach </a:t>
            </a:r>
            <a:r>
              <a:rPr lang="de-DE" sz="3200" dirty="0"/>
              <a:t>ca. 20 Minuten</a:t>
            </a:r>
            <a:r>
              <a:rPr lang="de-DE" sz="3200" dirty="0" smtClean="0"/>
              <a:t>.</a:t>
            </a:r>
          </a:p>
          <a:p>
            <a:pPr marL="342900" indent="-342900">
              <a:buAutoNum type="alphaLcParenR"/>
            </a:pPr>
            <a:endParaRPr lang="de-DE" sz="3200" dirty="0"/>
          </a:p>
          <a:p>
            <a:pPr marL="342900" indent="-342900">
              <a:buAutoNum type="alphaLcParenR"/>
            </a:pPr>
            <a:r>
              <a:rPr lang="de-DE" sz="3200" dirty="0"/>
              <a:t>Nach ca. 30 </a:t>
            </a:r>
            <a:r>
              <a:rPr lang="de-DE" sz="3200" dirty="0" smtClean="0"/>
              <a:t>Minuten.</a:t>
            </a:r>
            <a:endParaRPr lang="de-DE" sz="3200" dirty="0"/>
          </a:p>
        </p:txBody>
      </p:sp>
    </p:spTree>
    <p:extLst>
      <p:ext uri="{BB962C8B-B14F-4D97-AF65-F5344CB8AC3E}">
        <p14:creationId xmlns:p14="http://schemas.microsoft.com/office/powerpoint/2010/main" val="22815540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Wie schnell ist die Luft im Klassenzimmer "verbraucht"?</a:t>
            </a:r>
          </a:p>
        </p:txBody>
      </p:sp>
      <p:sp>
        <p:nvSpPr>
          <p:cNvPr id="2" name="Textfeld 1"/>
          <p:cNvSpPr txBox="1"/>
          <p:nvPr/>
        </p:nvSpPr>
        <p:spPr>
          <a:xfrm>
            <a:off x="738553" y="2584580"/>
            <a:ext cx="9301186" cy="2554545"/>
          </a:xfrm>
          <a:prstGeom prst="rect">
            <a:avLst/>
          </a:prstGeom>
          <a:noFill/>
        </p:spPr>
        <p:txBody>
          <a:bodyPr wrap="square" rtlCol="0">
            <a:spAutoFit/>
          </a:bodyPr>
          <a:lstStyle/>
          <a:p>
            <a:pPr marL="342900" indent="-342900">
              <a:buAutoNum type="alphaLcParenR"/>
            </a:pPr>
            <a:r>
              <a:rPr lang="de-DE" sz="3200" strike="sngStrike" dirty="0" smtClean="0"/>
              <a:t>Nach </a:t>
            </a:r>
            <a:r>
              <a:rPr lang="de-DE" sz="3200" strike="sngStrike" dirty="0"/>
              <a:t>ca. 10 Minuten</a:t>
            </a:r>
            <a:r>
              <a:rPr lang="de-DE" sz="3200" strike="sngStrike" dirty="0" smtClean="0"/>
              <a:t>.</a:t>
            </a:r>
          </a:p>
          <a:p>
            <a:pPr marL="342900" indent="-342900">
              <a:buAutoNum type="alphaLcParenR"/>
            </a:pPr>
            <a:endParaRPr lang="de-DE" sz="3200" dirty="0"/>
          </a:p>
          <a:p>
            <a:pPr marL="342900" indent="-342900">
              <a:buAutoNum type="alphaLcParenR"/>
            </a:pPr>
            <a:r>
              <a:rPr lang="de-DE" sz="3200" b="1" dirty="0" smtClean="0">
                <a:solidFill>
                  <a:schemeClr val="accent1"/>
                </a:solidFill>
              </a:rPr>
              <a:t>Nach </a:t>
            </a:r>
            <a:r>
              <a:rPr lang="de-DE" sz="3200" b="1" dirty="0">
                <a:solidFill>
                  <a:schemeClr val="accent1"/>
                </a:solidFill>
              </a:rPr>
              <a:t>ca. 20 Minuten</a:t>
            </a:r>
            <a:r>
              <a:rPr lang="de-DE" sz="3200" b="1" dirty="0" smtClean="0">
                <a:solidFill>
                  <a:schemeClr val="accent1"/>
                </a:solidFill>
              </a:rPr>
              <a:t>.</a:t>
            </a:r>
          </a:p>
          <a:p>
            <a:pPr marL="342900" indent="-342900">
              <a:buAutoNum type="alphaLcParenR"/>
            </a:pPr>
            <a:endParaRPr lang="de-DE" sz="3200" dirty="0"/>
          </a:p>
          <a:p>
            <a:pPr marL="342900" indent="-342900">
              <a:buAutoNum type="alphaLcParenR"/>
            </a:pPr>
            <a:r>
              <a:rPr lang="de-DE" sz="3200" strike="sngStrike" dirty="0"/>
              <a:t>Nach ca. 30 </a:t>
            </a:r>
            <a:r>
              <a:rPr lang="de-DE" sz="3200" strike="sngStrike" dirty="0" smtClean="0"/>
              <a:t>Minuten.</a:t>
            </a:r>
            <a:endParaRPr lang="de-DE" sz="3200" strike="sngStrike" dirty="0"/>
          </a:p>
        </p:txBody>
      </p:sp>
    </p:spTree>
    <p:extLst>
      <p:ext uri="{BB962C8B-B14F-4D97-AF65-F5344CB8AC3E}">
        <p14:creationId xmlns:p14="http://schemas.microsoft.com/office/powerpoint/2010/main" val="7179317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82555" y="675167"/>
            <a:ext cx="10758195" cy="2739837"/>
          </a:xfrm>
        </p:spPr>
        <p:txBody>
          <a:bodyPr>
            <a:normAutofit/>
          </a:bodyPr>
          <a:lstStyle/>
          <a:p>
            <a:pPr>
              <a:buFont typeface="Wingdings" panose="05000000000000000000" pitchFamily="2" charset="2"/>
              <a:buChar char="ü"/>
            </a:pPr>
            <a:endParaRPr lang="de-DE" dirty="0" smtClean="0">
              <a:solidFill>
                <a:schemeClr val="tx1"/>
              </a:solidFill>
            </a:endParaRPr>
          </a:p>
          <a:p>
            <a:pPr>
              <a:buFont typeface="Wingdings" panose="05000000000000000000" pitchFamily="2" charset="2"/>
              <a:buChar char="ü"/>
            </a:pPr>
            <a:r>
              <a:rPr lang="de-DE" sz="2700" dirty="0">
                <a:solidFill>
                  <a:schemeClr val="tx1"/>
                </a:solidFill>
              </a:rPr>
              <a:t>Alle 20 Minuten für ca. 5 Minuten die Fenster komplett öffnen.</a:t>
            </a:r>
            <a:endParaRPr lang="de-DE" sz="2700" dirty="0" smtClean="0">
              <a:solidFill>
                <a:schemeClr val="tx1"/>
              </a:solidFill>
            </a:endParaRPr>
          </a:p>
        </p:txBody>
      </p:sp>
      <p:pic>
        <p:nvPicPr>
          <p:cNvPr id="2" name="Grafik 1"/>
          <p:cNvPicPr>
            <a:picLocks noChangeAspect="1"/>
          </p:cNvPicPr>
          <p:nvPr/>
        </p:nvPicPr>
        <p:blipFill>
          <a:blip r:embed="rId3"/>
          <a:stretch>
            <a:fillRect/>
          </a:stretch>
        </p:blipFill>
        <p:spPr>
          <a:xfrm>
            <a:off x="953618" y="3149895"/>
            <a:ext cx="9370364" cy="1304657"/>
          </a:xfrm>
          <a:prstGeom prst="rect">
            <a:avLst/>
          </a:prstGeom>
        </p:spPr>
      </p:pic>
    </p:spTree>
    <p:extLst>
      <p:ext uri="{BB962C8B-B14F-4D97-AF65-F5344CB8AC3E}">
        <p14:creationId xmlns:p14="http://schemas.microsoft.com/office/powerpoint/2010/main" val="3912015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Endlich 45 Minuten Pause</a:t>
            </a:r>
            <a:r>
              <a:rPr lang="de-DE" sz="4000" b="1" dirty="0" smtClean="0"/>
              <a:t>! </a:t>
            </a:r>
            <a:r>
              <a:rPr lang="de-DE" sz="4000" b="1" dirty="0"/>
              <a:t>Um Energie zu sparen, fahren wir das Smartboard herunter.</a:t>
            </a:r>
          </a:p>
        </p:txBody>
      </p:sp>
      <p:sp>
        <p:nvSpPr>
          <p:cNvPr id="6" name="Textfeld 5"/>
          <p:cNvSpPr txBox="1"/>
          <p:nvPr/>
        </p:nvSpPr>
        <p:spPr>
          <a:xfrm>
            <a:off x="738552" y="2862184"/>
            <a:ext cx="9301187" cy="3046988"/>
          </a:xfrm>
          <a:prstGeom prst="rect">
            <a:avLst/>
          </a:prstGeom>
          <a:noFill/>
        </p:spPr>
        <p:txBody>
          <a:bodyPr wrap="square" rtlCol="0">
            <a:spAutoFit/>
          </a:bodyPr>
          <a:lstStyle/>
          <a:p>
            <a:endParaRPr lang="de-DE" sz="3200" dirty="0" smtClean="0"/>
          </a:p>
          <a:p>
            <a:pPr marL="514350" indent="-514350">
              <a:buAutoNum type="alphaLcParenR"/>
            </a:pPr>
            <a:r>
              <a:rPr lang="de-DE" sz="3200" dirty="0" smtClean="0"/>
              <a:t>Nein</a:t>
            </a:r>
            <a:r>
              <a:rPr lang="de-DE" sz="3200" dirty="0"/>
              <a:t>, ich setze es in den Energiesparmodus</a:t>
            </a:r>
            <a:r>
              <a:rPr lang="de-DE" sz="3200" dirty="0" smtClean="0"/>
              <a:t>.</a:t>
            </a:r>
          </a:p>
          <a:p>
            <a:pPr marL="514350" indent="-514350">
              <a:buAutoNum type="alphaLcParenR"/>
            </a:pPr>
            <a:endParaRPr lang="de-DE" sz="3200" dirty="0"/>
          </a:p>
          <a:p>
            <a:pPr marL="514350" indent="-514350">
              <a:buAutoNum type="alphaLcParenR"/>
            </a:pPr>
            <a:r>
              <a:rPr lang="de-DE" sz="3200" dirty="0"/>
              <a:t>Ja.</a:t>
            </a:r>
            <a:endParaRPr lang="de-DE" sz="3200" dirty="0" smtClean="0"/>
          </a:p>
          <a:p>
            <a:pPr marL="514350" indent="-514350">
              <a:buAutoNum type="alphaLcParenR"/>
            </a:pPr>
            <a:endParaRPr lang="de-DE" sz="3200" dirty="0"/>
          </a:p>
          <a:p>
            <a:pPr marL="514350" indent="-514350">
              <a:buAutoNum type="alphaLcParenR"/>
            </a:pPr>
            <a:endParaRPr lang="de-DE" sz="3200" dirty="0"/>
          </a:p>
        </p:txBody>
      </p:sp>
    </p:spTree>
    <p:extLst>
      <p:ext uri="{BB962C8B-B14F-4D97-AF65-F5344CB8AC3E}">
        <p14:creationId xmlns:p14="http://schemas.microsoft.com/office/powerpoint/2010/main" val="1360534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Endlich </a:t>
            </a:r>
            <a:r>
              <a:rPr lang="de-DE" sz="4000" b="1" dirty="0" smtClean="0"/>
              <a:t>45 Minuten Pause</a:t>
            </a:r>
            <a:r>
              <a:rPr lang="de-DE" sz="4000" b="1" dirty="0"/>
              <a:t>! Um Energie zu sparen, fahren wir das Smartboard herunter.</a:t>
            </a:r>
          </a:p>
        </p:txBody>
      </p:sp>
      <p:sp>
        <p:nvSpPr>
          <p:cNvPr id="6" name="Textfeld 5"/>
          <p:cNvSpPr txBox="1"/>
          <p:nvPr/>
        </p:nvSpPr>
        <p:spPr>
          <a:xfrm>
            <a:off x="738552" y="2862184"/>
            <a:ext cx="9301187" cy="3046988"/>
          </a:xfrm>
          <a:prstGeom prst="rect">
            <a:avLst/>
          </a:prstGeom>
          <a:noFill/>
        </p:spPr>
        <p:txBody>
          <a:bodyPr wrap="square" rtlCol="0">
            <a:spAutoFit/>
          </a:bodyPr>
          <a:lstStyle/>
          <a:p>
            <a:endParaRPr lang="de-DE" sz="3200" dirty="0" smtClean="0"/>
          </a:p>
          <a:p>
            <a:pPr marL="514350" indent="-514350">
              <a:buAutoNum type="alphaLcParenR"/>
            </a:pPr>
            <a:r>
              <a:rPr lang="de-DE" sz="3200" b="1" dirty="0" smtClean="0">
                <a:solidFill>
                  <a:schemeClr val="accent1"/>
                </a:solidFill>
              </a:rPr>
              <a:t>Nein</a:t>
            </a:r>
            <a:r>
              <a:rPr lang="de-DE" sz="3200" b="1" dirty="0">
                <a:solidFill>
                  <a:schemeClr val="accent1"/>
                </a:solidFill>
              </a:rPr>
              <a:t>, ich setze es in den Energiesparmodus</a:t>
            </a:r>
            <a:r>
              <a:rPr lang="de-DE" sz="3200" b="1" dirty="0" smtClean="0">
                <a:solidFill>
                  <a:schemeClr val="accent1"/>
                </a:solidFill>
              </a:rPr>
              <a:t>.</a:t>
            </a:r>
          </a:p>
          <a:p>
            <a:pPr marL="514350" indent="-514350">
              <a:buAutoNum type="alphaLcParenR"/>
            </a:pPr>
            <a:endParaRPr lang="de-DE" sz="3200" dirty="0"/>
          </a:p>
          <a:p>
            <a:pPr marL="514350" indent="-514350">
              <a:buAutoNum type="alphaLcParenR"/>
            </a:pPr>
            <a:r>
              <a:rPr lang="de-DE" sz="3200" strike="sngStrike" dirty="0"/>
              <a:t>Ja.</a:t>
            </a:r>
          </a:p>
          <a:p>
            <a:pPr marL="514350" indent="-514350">
              <a:buAutoNum type="alphaLcParenR"/>
            </a:pPr>
            <a:endParaRPr lang="de-DE" sz="3200" dirty="0"/>
          </a:p>
          <a:p>
            <a:pPr marL="514350" indent="-514350">
              <a:buAutoNum type="alphaLcParenR"/>
            </a:pPr>
            <a:endParaRPr lang="de-DE" sz="3200" dirty="0"/>
          </a:p>
        </p:txBody>
      </p:sp>
    </p:spTree>
    <p:extLst>
      <p:ext uri="{BB962C8B-B14F-4D97-AF65-F5344CB8AC3E}">
        <p14:creationId xmlns:p14="http://schemas.microsoft.com/office/powerpoint/2010/main" val="21258210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82555" y="675167"/>
            <a:ext cx="11523306" cy="3919135"/>
          </a:xfrm>
        </p:spPr>
        <p:txBody>
          <a:bodyPr>
            <a:normAutofit/>
          </a:bodyPr>
          <a:lstStyle/>
          <a:p>
            <a:pPr>
              <a:lnSpc>
                <a:spcPct val="100000"/>
              </a:lnSpc>
              <a:buFont typeface="Wingdings" panose="05000000000000000000" pitchFamily="2" charset="2"/>
              <a:buChar char="ü"/>
            </a:pPr>
            <a:r>
              <a:rPr lang="de-DE" sz="2700" dirty="0">
                <a:solidFill>
                  <a:schemeClr val="tx1"/>
                </a:solidFill>
              </a:rPr>
              <a:t>Pausen unter 60 Minuten: Smartboard in den Stand-by Modus versetzen. Die </a:t>
            </a:r>
            <a:r>
              <a:rPr lang="de-DE" sz="2700" dirty="0" err="1">
                <a:solidFill>
                  <a:schemeClr val="tx1"/>
                </a:solidFill>
              </a:rPr>
              <a:t>Smartboardlampen</a:t>
            </a:r>
            <a:r>
              <a:rPr lang="de-DE" sz="2700" dirty="0">
                <a:solidFill>
                  <a:schemeClr val="tx1"/>
                </a:solidFill>
              </a:rPr>
              <a:t> gehen zu schnell kaputt, wenn sie für kurze Zeiträume herunter- und wieder hochgefahren werden</a:t>
            </a:r>
            <a:r>
              <a:rPr lang="de-DE" sz="2700" dirty="0" smtClean="0">
                <a:solidFill>
                  <a:schemeClr val="tx1"/>
                </a:solidFill>
              </a:rPr>
              <a:t>.</a:t>
            </a:r>
          </a:p>
          <a:p>
            <a:pPr>
              <a:lnSpc>
                <a:spcPct val="100000"/>
              </a:lnSpc>
              <a:buFont typeface="Wingdings" panose="05000000000000000000" pitchFamily="2" charset="2"/>
              <a:buChar char="ü"/>
            </a:pPr>
            <a:r>
              <a:rPr lang="de-DE" sz="2700" dirty="0">
                <a:solidFill>
                  <a:schemeClr val="tx1"/>
                </a:solidFill>
              </a:rPr>
              <a:t>Pausen von mehr als 60 Minuten: </a:t>
            </a:r>
            <a:r>
              <a:rPr lang="de-DE" sz="2700" dirty="0" smtClean="0">
                <a:solidFill>
                  <a:schemeClr val="tx1"/>
                </a:solidFill>
              </a:rPr>
              <a:t>Smartboards </a:t>
            </a:r>
            <a:r>
              <a:rPr lang="de-DE" sz="2700" dirty="0">
                <a:solidFill>
                  <a:schemeClr val="tx1"/>
                </a:solidFill>
              </a:rPr>
              <a:t>heruntergefahren</a:t>
            </a:r>
            <a:endParaRPr lang="de-DE" sz="2700" dirty="0" smtClean="0">
              <a:solidFill>
                <a:schemeClr val="tx1"/>
              </a:solidFill>
            </a:endParaRPr>
          </a:p>
        </p:txBody>
      </p:sp>
      <p:pic>
        <p:nvPicPr>
          <p:cNvPr id="2" name="Grafik 1"/>
          <p:cNvPicPr>
            <a:picLocks noChangeAspect="1"/>
          </p:cNvPicPr>
          <p:nvPr/>
        </p:nvPicPr>
        <p:blipFill>
          <a:blip r:embed="rId3"/>
          <a:stretch>
            <a:fillRect/>
          </a:stretch>
        </p:blipFill>
        <p:spPr>
          <a:xfrm>
            <a:off x="1573121" y="2932771"/>
            <a:ext cx="3325450" cy="3379086"/>
          </a:xfrm>
          <a:prstGeom prst="rect">
            <a:avLst/>
          </a:prstGeom>
        </p:spPr>
      </p:pic>
      <p:pic>
        <p:nvPicPr>
          <p:cNvPr id="4" name="Grafik 3"/>
          <p:cNvPicPr>
            <a:picLocks noChangeAspect="1"/>
          </p:cNvPicPr>
          <p:nvPr/>
        </p:nvPicPr>
        <p:blipFill>
          <a:blip r:embed="rId4"/>
          <a:stretch>
            <a:fillRect/>
          </a:stretch>
        </p:blipFill>
        <p:spPr>
          <a:xfrm>
            <a:off x="7460894" y="2932771"/>
            <a:ext cx="3290782" cy="3379086"/>
          </a:xfrm>
          <a:prstGeom prst="rect">
            <a:avLst/>
          </a:prstGeom>
        </p:spPr>
      </p:pic>
    </p:spTree>
    <p:extLst>
      <p:ext uri="{BB962C8B-B14F-4D97-AF65-F5344CB8AC3E}">
        <p14:creationId xmlns:p14="http://schemas.microsoft.com/office/powerpoint/2010/main" val="32756896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Die Stunde ist vorbei! Gleich kommt die nächste Klasse und wir lassen das Licht an.</a:t>
            </a:r>
          </a:p>
        </p:txBody>
      </p:sp>
      <p:sp>
        <p:nvSpPr>
          <p:cNvPr id="6" name="Textfeld 5"/>
          <p:cNvSpPr txBox="1"/>
          <p:nvPr/>
        </p:nvSpPr>
        <p:spPr>
          <a:xfrm>
            <a:off x="738552" y="2862184"/>
            <a:ext cx="9301187" cy="2554545"/>
          </a:xfrm>
          <a:prstGeom prst="rect">
            <a:avLst/>
          </a:prstGeom>
          <a:noFill/>
        </p:spPr>
        <p:txBody>
          <a:bodyPr wrap="square" rtlCol="0">
            <a:spAutoFit/>
          </a:bodyPr>
          <a:lstStyle/>
          <a:p>
            <a:endParaRPr lang="de-DE" sz="3200" dirty="0" smtClean="0"/>
          </a:p>
          <a:p>
            <a:pPr marL="514350" indent="-514350">
              <a:buAutoNum type="alphaLcParenR"/>
            </a:pPr>
            <a:r>
              <a:rPr lang="de-DE" sz="3200" dirty="0"/>
              <a:t>Nein</a:t>
            </a:r>
            <a:r>
              <a:rPr lang="de-DE" sz="3200" dirty="0" smtClean="0"/>
              <a:t>!</a:t>
            </a:r>
          </a:p>
          <a:p>
            <a:pPr marL="514350" indent="-514350">
              <a:buAutoNum type="alphaLcParenR"/>
            </a:pPr>
            <a:endParaRPr lang="de-DE" sz="3200" dirty="0"/>
          </a:p>
          <a:p>
            <a:pPr marL="514350" indent="-514350">
              <a:buAutoNum type="alphaLcParenR"/>
            </a:pPr>
            <a:r>
              <a:rPr lang="de-DE" sz="3200" dirty="0"/>
              <a:t>Ja!</a:t>
            </a:r>
          </a:p>
          <a:p>
            <a:pPr marL="514350" indent="-514350">
              <a:buAutoNum type="alphaLcParenR"/>
            </a:pPr>
            <a:endParaRPr lang="de-DE" sz="3200" dirty="0"/>
          </a:p>
        </p:txBody>
      </p:sp>
    </p:spTree>
    <p:extLst>
      <p:ext uri="{BB962C8B-B14F-4D97-AF65-F5344CB8AC3E}">
        <p14:creationId xmlns:p14="http://schemas.microsoft.com/office/powerpoint/2010/main" val="42716648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Die Stunde ist vorbei! Gleich kommt die nächste Klasse und wir lassen das Licht an.</a:t>
            </a:r>
          </a:p>
        </p:txBody>
      </p:sp>
      <p:sp>
        <p:nvSpPr>
          <p:cNvPr id="6" name="Textfeld 5"/>
          <p:cNvSpPr txBox="1"/>
          <p:nvPr/>
        </p:nvSpPr>
        <p:spPr>
          <a:xfrm>
            <a:off x="738552" y="2862184"/>
            <a:ext cx="9301187" cy="2554545"/>
          </a:xfrm>
          <a:prstGeom prst="rect">
            <a:avLst/>
          </a:prstGeom>
          <a:noFill/>
        </p:spPr>
        <p:txBody>
          <a:bodyPr wrap="square" rtlCol="0">
            <a:spAutoFit/>
          </a:bodyPr>
          <a:lstStyle/>
          <a:p>
            <a:endParaRPr lang="de-DE" sz="3200" dirty="0" smtClean="0"/>
          </a:p>
          <a:p>
            <a:pPr marL="514350" indent="-514350">
              <a:buAutoNum type="alphaLcParenR"/>
            </a:pPr>
            <a:r>
              <a:rPr lang="de-DE" sz="3200" b="1" dirty="0">
                <a:solidFill>
                  <a:schemeClr val="accent1"/>
                </a:solidFill>
              </a:rPr>
              <a:t>Nein</a:t>
            </a:r>
            <a:r>
              <a:rPr lang="de-DE" sz="3200" b="1" dirty="0" smtClean="0">
                <a:solidFill>
                  <a:schemeClr val="accent1"/>
                </a:solidFill>
              </a:rPr>
              <a:t>!</a:t>
            </a:r>
          </a:p>
          <a:p>
            <a:pPr marL="514350" indent="-514350">
              <a:buAutoNum type="alphaLcParenR"/>
            </a:pPr>
            <a:endParaRPr lang="de-DE" sz="3200" dirty="0"/>
          </a:p>
          <a:p>
            <a:pPr marL="514350" indent="-514350">
              <a:buAutoNum type="alphaLcParenR"/>
            </a:pPr>
            <a:r>
              <a:rPr lang="de-DE" sz="3200" strike="sngStrike" dirty="0"/>
              <a:t>Ja!</a:t>
            </a:r>
          </a:p>
          <a:p>
            <a:pPr marL="514350" indent="-514350">
              <a:buAutoNum type="alphaLcParenR"/>
            </a:pPr>
            <a:endParaRPr lang="de-DE" sz="3200" dirty="0"/>
          </a:p>
        </p:txBody>
      </p:sp>
    </p:spTree>
    <p:extLst>
      <p:ext uri="{BB962C8B-B14F-4D97-AF65-F5344CB8AC3E}">
        <p14:creationId xmlns:p14="http://schemas.microsoft.com/office/powerpoint/2010/main" val="21725618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93706" y="1745684"/>
            <a:ext cx="6854586" cy="4064101"/>
          </a:xfrm>
        </p:spPr>
        <p:txBody>
          <a:bodyPr>
            <a:normAutofit/>
          </a:bodyPr>
          <a:lstStyle/>
          <a:p>
            <a:pPr>
              <a:lnSpc>
                <a:spcPct val="100000"/>
              </a:lnSpc>
              <a:buFont typeface="Wingdings" panose="05000000000000000000" pitchFamily="2" charset="2"/>
              <a:buChar char="ü"/>
            </a:pPr>
            <a:r>
              <a:rPr lang="de-DE" sz="2700" dirty="0">
                <a:solidFill>
                  <a:schemeClr val="tx1"/>
                </a:solidFill>
              </a:rPr>
              <a:t>Licht ausschalten, wenn man den Raum als Letzte*r für mehr als drei Minuten verlässt</a:t>
            </a:r>
            <a:r>
              <a:rPr lang="de-DE" sz="2700" dirty="0" smtClean="0">
                <a:solidFill>
                  <a:schemeClr val="tx1"/>
                </a:solidFill>
              </a:rPr>
              <a:t>.</a:t>
            </a:r>
          </a:p>
          <a:p>
            <a:pPr>
              <a:lnSpc>
                <a:spcPct val="100000"/>
              </a:lnSpc>
              <a:buFont typeface="Wingdings" panose="05000000000000000000" pitchFamily="2" charset="2"/>
              <a:buChar char="ü"/>
            </a:pPr>
            <a:r>
              <a:rPr lang="de-DE" sz="2700" dirty="0">
                <a:solidFill>
                  <a:schemeClr val="tx1"/>
                </a:solidFill>
              </a:rPr>
              <a:t> Licht nur anschalten, wenn das Tageslicht nicht ausreicht</a:t>
            </a:r>
            <a:r>
              <a:rPr lang="de-DE" sz="2700" dirty="0" smtClean="0">
                <a:solidFill>
                  <a:schemeClr val="tx1"/>
                </a:solidFill>
              </a:rPr>
              <a:t>.</a:t>
            </a:r>
          </a:p>
          <a:p>
            <a:pPr>
              <a:lnSpc>
                <a:spcPct val="100000"/>
              </a:lnSpc>
              <a:buFont typeface="Wingdings" panose="05000000000000000000" pitchFamily="2" charset="2"/>
              <a:buChar char="ü"/>
            </a:pPr>
            <a:r>
              <a:rPr lang="de-DE" sz="2700" dirty="0">
                <a:solidFill>
                  <a:schemeClr val="tx1"/>
                </a:solidFill>
              </a:rPr>
              <a:t> </a:t>
            </a:r>
            <a:r>
              <a:rPr lang="de-DE" sz="2700" dirty="0" smtClean="0">
                <a:solidFill>
                  <a:schemeClr val="tx1"/>
                </a:solidFill>
              </a:rPr>
              <a:t>Jalousien </a:t>
            </a:r>
            <a:r>
              <a:rPr lang="de-DE" sz="2700" dirty="0">
                <a:solidFill>
                  <a:schemeClr val="tx1"/>
                </a:solidFill>
              </a:rPr>
              <a:t>hochfahren, solange sie nicht als Verdunkelung dienen.</a:t>
            </a:r>
            <a:endParaRPr lang="de-DE" sz="2700" dirty="0" smtClean="0">
              <a:solidFill>
                <a:schemeClr val="tx1"/>
              </a:solidFill>
            </a:endParaRPr>
          </a:p>
        </p:txBody>
      </p:sp>
      <p:pic>
        <p:nvPicPr>
          <p:cNvPr id="3" name="Grafik 2"/>
          <p:cNvPicPr>
            <a:picLocks noChangeAspect="1"/>
          </p:cNvPicPr>
          <p:nvPr/>
        </p:nvPicPr>
        <p:blipFill>
          <a:blip r:embed="rId3"/>
          <a:stretch>
            <a:fillRect/>
          </a:stretch>
        </p:blipFill>
        <p:spPr>
          <a:xfrm>
            <a:off x="6991815" y="998552"/>
            <a:ext cx="4824873" cy="4973876"/>
          </a:xfrm>
          <a:prstGeom prst="rect">
            <a:avLst/>
          </a:prstGeom>
        </p:spPr>
      </p:pic>
    </p:spTree>
    <p:extLst>
      <p:ext uri="{BB962C8B-B14F-4D97-AF65-F5344CB8AC3E}">
        <p14:creationId xmlns:p14="http://schemas.microsoft.com/office/powerpoint/2010/main" val="1912989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In welchen Abfall gehören </a:t>
            </a:r>
            <a:r>
              <a:rPr lang="de-DE" sz="4000" b="1" dirty="0" err="1"/>
              <a:t>To</a:t>
            </a:r>
            <a:r>
              <a:rPr lang="de-DE" sz="4000" b="1" dirty="0"/>
              <a:t>-Go-Becher aus Pappe?</a:t>
            </a:r>
          </a:p>
        </p:txBody>
      </p:sp>
      <p:sp>
        <p:nvSpPr>
          <p:cNvPr id="2" name="Textfeld 1"/>
          <p:cNvSpPr txBox="1"/>
          <p:nvPr/>
        </p:nvSpPr>
        <p:spPr>
          <a:xfrm>
            <a:off x="738552" y="2584580"/>
            <a:ext cx="10700778" cy="1569660"/>
          </a:xfrm>
          <a:prstGeom prst="rect">
            <a:avLst/>
          </a:prstGeom>
          <a:noFill/>
        </p:spPr>
        <p:txBody>
          <a:bodyPr wrap="square" rtlCol="0">
            <a:spAutoFit/>
          </a:bodyPr>
          <a:lstStyle/>
          <a:p>
            <a:pPr marL="342900" indent="-342900">
              <a:buAutoNum type="alphaLcParenR"/>
            </a:pPr>
            <a:r>
              <a:rPr lang="de-DE" sz="3200" dirty="0" smtClean="0"/>
              <a:t>Papierabfall</a:t>
            </a:r>
          </a:p>
          <a:p>
            <a:endParaRPr lang="de-DE" sz="3200" dirty="0" smtClean="0"/>
          </a:p>
          <a:p>
            <a:r>
              <a:rPr lang="de-DE" sz="3200" dirty="0" smtClean="0"/>
              <a:t>b) Restabfall</a:t>
            </a:r>
          </a:p>
        </p:txBody>
      </p:sp>
    </p:spTree>
    <p:extLst>
      <p:ext uri="{BB962C8B-B14F-4D97-AF65-F5344CB8AC3E}">
        <p14:creationId xmlns:p14="http://schemas.microsoft.com/office/powerpoint/2010/main" val="20887117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In welchen Abfall gehören </a:t>
            </a:r>
            <a:r>
              <a:rPr lang="de-DE" sz="4000" b="1" dirty="0" err="1"/>
              <a:t>To</a:t>
            </a:r>
            <a:r>
              <a:rPr lang="de-DE" sz="4000" b="1" dirty="0"/>
              <a:t>-Go-Becher aus Pappe?</a:t>
            </a:r>
          </a:p>
        </p:txBody>
      </p:sp>
      <p:sp>
        <p:nvSpPr>
          <p:cNvPr id="2" name="Textfeld 1"/>
          <p:cNvSpPr txBox="1"/>
          <p:nvPr/>
        </p:nvSpPr>
        <p:spPr>
          <a:xfrm>
            <a:off x="738552" y="2584580"/>
            <a:ext cx="10700778" cy="1569660"/>
          </a:xfrm>
          <a:prstGeom prst="rect">
            <a:avLst/>
          </a:prstGeom>
          <a:noFill/>
        </p:spPr>
        <p:txBody>
          <a:bodyPr wrap="square" rtlCol="0">
            <a:spAutoFit/>
          </a:bodyPr>
          <a:lstStyle/>
          <a:p>
            <a:pPr marL="342900" indent="-342900">
              <a:buAutoNum type="alphaLcParenR"/>
            </a:pPr>
            <a:r>
              <a:rPr lang="de-DE" sz="3200" strike="sngStrike" dirty="0" smtClean="0"/>
              <a:t>Papierabfall</a:t>
            </a:r>
          </a:p>
          <a:p>
            <a:endParaRPr lang="de-DE" sz="3200" dirty="0" smtClean="0"/>
          </a:p>
          <a:p>
            <a:r>
              <a:rPr lang="de-DE" sz="3200" b="1" dirty="0" smtClean="0">
                <a:solidFill>
                  <a:schemeClr val="accent1"/>
                </a:solidFill>
              </a:rPr>
              <a:t>b) Restabfall</a:t>
            </a:r>
          </a:p>
        </p:txBody>
      </p:sp>
    </p:spTree>
    <p:extLst>
      <p:ext uri="{BB962C8B-B14F-4D97-AF65-F5344CB8AC3E}">
        <p14:creationId xmlns:p14="http://schemas.microsoft.com/office/powerpoint/2010/main" val="1783967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517" y="774387"/>
            <a:ext cx="10058400" cy="5225920"/>
          </a:xfrm>
          <a:prstGeom prst="rect">
            <a:avLst/>
          </a:prstGeom>
        </p:spPr>
      </p:pic>
    </p:spTree>
    <p:extLst>
      <p:ext uri="{BB962C8B-B14F-4D97-AF65-F5344CB8AC3E}">
        <p14:creationId xmlns:p14="http://schemas.microsoft.com/office/powerpoint/2010/main" val="779960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4100051" y="2045084"/>
            <a:ext cx="7805809" cy="2739837"/>
          </a:xfrm>
        </p:spPr>
        <p:txBody>
          <a:bodyPr>
            <a:normAutofit/>
          </a:bodyPr>
          <a:lstStyle/>
          <a:p>
            <a:pPr>
              <a:lnSpc>
                <a:spcPct val="100000"/>
              </a:lnSpc>
              <a:buFont typeface="Wingdings" panose="05000000000000000000" pitchFamily="2" charset="2"/>
              <a:buChar char="ü"/>
            </a:pPr>
            <a:r>
              <a:rPr lang="de-DE" sz="2700" dirty="0">
                <a:solidFill>
                  <a:schemeClr val="tx1"/>
                </a:solidFill>
              </a:rPr>
              <a:t> Abfall möglichst sortenrein nach grüner, gelber, blauer und brauner Tonne entsorgen</a:t>
            </a:r>
            <a:r>
              <a:rPr lang="de-DE" sz="2700" dirty="0" smtClean="0">
                <a:solidFill>
                  <a:schemeClr val="tx1"/>
                </a:solidFill>
              </a:rPr>
              <a:t>.</a:t>
            </a:r>
          </a:p>
          <a:p>
            <a:pPr>
              <a:lnSpc>
                <a:spcPct val="100000"/>
              </a:lnSpc>
              <a:buFont typeface="Wingdings" panose="05000000000000000000" pitchFamily="2" charset="2"/>
              <a:buChar char="ü"/>
            </a:pPr>
            <a:r>
              <a:rPr lang="de-DE" sz="2700" dirty="0" smtClean="0">
                <a:solidFill>
                  <a:schemeClr val="tx1"/>
                </a:solidFill>
              </a:rPr>
              <a:t> Verpackungen </a:t>
            </a:r>
            <a:r>
              <a:rPr lang="de-DE" sz="2700" dirty="0">
                <a:solidFill>
                  <a:schemeClr val="tx1"/>
                </a:solidFill>
              </a:rPr>
              <a:t>aus mehreren Abfallarten möglichst vermeiden</a:t>
            </a:r>
            <a:r>
              <a:rPr lang="de-DE" dirty="0">
                <a:solidFill>
                  <a:schemeClr val="tx1"/>
                </a:solidFill>
              </a:rPr>
              <a:t>.</a:t>
            </a:r>
            <a:endParaRPr lang="de-DE" dirty="0" smtClean="0">
              <a:solidFill>
                <a:schemeClr val="tx1"/>
              </a:solidFill>
            </a:endParaRPr>
          </a:p>
        </p:txBody>
      </p:sp>
      <p:pic>
        <p:nvPicPr>
          <p:cNvPr id="2" name="Grafik 1"/>
          <p:cNvPicPr>
            <a:picLocks noChangeAspect="1"/>
          </p:cNvPicPr>
          <p:nvPr/>
        </p:nvPicPr>
        <p:blipFill>
          <a:blip r:embed="rId3"/>
          <a:stretch>
            <a:fillRect/>
          </a:stretch>
        </p:blipFill>
        <p:spPr>
          <a:xfrm>
            <a:off x="730702" y="1035843"/>
            <a:ext cx="3064259" cy="4758321"/>
          </a:xfrm>
          <a:prstGeom prst="rect">
            <a:avLst/>
          </a:prstGeom>
        </p:spPr>
      </p:pic>
    </p:spTree>
    <p:extLst>
      <p:ext uri="{BB962C8B-B14F-4D97-AF65-F5344CB8AC3E}">
        <p14:creationId xmlns:p14="http://schemas.microsoft.com/office/powerpoint/2010/main" val="7211193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2554545"/>
          </a:xfrm>
          <a:prstGeom prst="rect">
            <a:avLst/>
          </a:prstGeom>
          <a:noFill/>
        </p:spPr>
        <p:txBody>
          <a:bodyPr wrap="square" rtlCol="0">
            <a:spAutoFit/>
          </a:bodyPr>
          <a:lstStyle/>
          <a:p>
            <a:r>
              <a:rPr lang="de-DE" sz="4000" b="1" dirty="0"/>
              <a:t>Wie viel Gramm Treibhausgase  mehr verursacht Autofahren im Vergleich zu U-Bahn und Tram pro Kilometer</a:t>
            </a:r>
            <a:r>
              <a:rPr lang="de-DE" sz="4000" b="1" dirty="0" smtClean="0"/>
              <a:t>?</a:t>
            </a:r>
          </a:p>
          <a:p>
            <a:endParaRPr lang="de-DE" sz="4000" b="1" dirty="0" smtClean="0"/>
          </a:p>
        </p:txBody>
      </p:sp>
      <p:sp>
        <p:nvSpPr>
          <p:cNvPr id="2" name="Textfeld 1"/>
          <p:cNvSpPr txBox="1"/>
          <p:nvPr/>
        </p:nvSpPr>
        <p:spPr>
          <a:xfrm>
            <a:off x="738552" y="2584580"/>
            <a:ext cx="10700778" cy="4524315"/>
          </a:xfrm>
          <a:prstGeom prst="rect">
            <a:avLst/>
          </a:prstGeom>
          <a:noFill/>
        </p:spPr>
        <p:txBody>
          <a:bodyPr wrap="square" rtlCol="0">
            <a:spAutoFit/>
          </a:bodyPr>
          <a:lstStyle/>
          <a:p>
            <a:endParaRPr lang="de-DE" sz="3200" dirty="0" smtClean="0"/>
          </a:p>
          <a:p>
            <a:pPr marL="514350" indent="-514350">
              <a:buAutoNum type="alphaLcParenR"/>
            </a:pPr>
            <a:r>
              <a:rPr lang="de-DE" sz="3200" dirty="0" smtClean="0"/>
              <a:t>Ungefähr </a:t>
            </a:r>
            <a:r>
              <a:rPr lang="de-DE" sz="3200" dirty="0"/>
              <a:t>doppelt so viel</a:t>
            </a:r>
            <a:r>
              <a:rPr lang="de-DE" sz="3200" dirty="0" smtClean="0"/>
              <a:t>.</a:t>
            </a:r>
          </a:p>
          <a:p>
            <a:pPr marL="514350" indent="-514350">
              <a:buAutoNum type="alphaLcParenR"/>
            </a:pPr>
            <a:endParaRPr lang="de-DE" sz="3200" dirty="0"/>
          </a:p>
          <a:p>
            <a:pPr marL="514350" indent="-514350">
              <a:buAutoNum type="alphaLcParenR"/>
            </a:pPr>
            <a:r>
              <a:rPr lang="de-DE" sz="3200" dirty="0"/>
              <a:t>Ungefähr drei mal so viel</a:t>
            </a:r>
            <a:r>
              <a:rPr lang="de-DE" sz="3200" dirty="0" smtClean="0"/>
              <a:t>.</a:t>
            </a:r>
          </a:p>
          <a:p>
            <a:pPr marL="514350" indent="-514350">
              <a:buAutoNum type="alphaLcParenR"/>
            </a:pPr>
            <a:endParaRPr lang="de-DE" sz="3200" dirty="0"/>
          </a:p>
          <a:p>
            <a:pPr marL="514350" indent="-514350">
              <a:buAutoNum type="alphaLcParenR"/>
            </a:pPr>
            <a:r>
              <a:rPr lang="de-DE" sz="3200" dirty="0"/>
              <a:t>Ungefähr vier mal so viel.</a:t>
            </a:r>
            <a:endParaRPr lang="de-DE" sz="3200" dirty="0" smtClean="0"/>
          </a:p>
          <a:p>
            <a:pPr marL="514350" indent="-514350">
              <a:buAutoNum type="alphaLcParenR"/>
            </a:pPr>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928574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2554545"/>
          </a:xfrm>
          <a:prstGeom prst="rect">
            <a:avLst/>
          </a:prstGeom>
          <a:noFill/>
        </p:spPr>
        <p:txBody>
          <a:bodyPr wrap="square" rtlCol="0">
            <a:spAutoFit/>
          </a:bodyPr>
          <a:lstStyle/>
          <a:p>
            <a:r>
              <a:rPr lang="de-DE" sz="4000" b="1" dirty="0"/>
              <a:t>Wie viel Gramm Treibhausgase  mehr verursacht Autofahren im Vergleich zu U-Bahn und Tram pro Kilometer</a:t>
            </a:r>
            <a:r>
              <a:rPr lang="de-DE" sz="4000" b="1" dirty="0" smtClean="0"/>
              <a:t>?</a:t>
            </a:r>
          </a:p>
          <a:p>
            <a:endParaRPr lang="de-DE" sz="4000" b="1" dirty="0" smtClean="0"/>
          </a:p>
        </p:txBody>
      </p:sp>
      <p:sp>
        <p:nvSpPr>
          <p:cNvPr id="2" name="Textfeld 1"/>
          <p:cNvSpPr txBox="1"/>
          <p:nvPr/>
        </p:nvSpPr>
        <p:spPr>
          <a:xfrm>
            <a:off x="738552" y="2584580"/>
            <a:ext cx="10700778" cy="4524315"/>
          </a:xfrm>
          <a:prstGeom prst="rect">
            <a:avLst/>
          </a:prstGeom>
          <a:noFill/>
        </p:spPr>
        <p:txBody>
          <a:bodyPr wrap="square" rtlCol="0">
            <a:spAutoFit/>
          </a:bodyPr>
          <a:lstStyle/>
          <a:p>
            <a:endParaRPr lang="de-DE" sz="3200" dirty="0" smtClean="0"/>
          </a:p>
          <a:p>
            <a:pPr marL="514350" indent="-514350">
              <a:buAutoNum type="alphaLcParenR"/>
            </a:pPr>
            <a:r>
              <a:rPr lang="de-DE" sz="3200" strike="sngStrike" dirty="0" smtClean="0"/>
              <a:t>Ungefähr </a:t>
            </a:r>
            <a:r>
              <a:rPr lang="de-DE" sz="3200" strike="sngStrike" dirty="0"/>
              <a:t>doppelt so viel</a:t>
            </a:r>
            <a:r>
              <a:rPr lang="de-DE" sz="3200" strike="sngStrike" dirty="0" smtClean="0"/>
              <a:t>.</a:t>
            </a:r>
          </a:p>
          <a:p>
            <a:pPr marL="514350" indent="-514350">
              <a:buAutoNum type="alphaLcParenR"/>
            </a:pPr>
            <a:endParaRPr lang="de-DE" sz="3200" dirty="0"/>
          </a:p>
          <a:p>
            <a:pPr marL="514350" indent="-514350">
              <a:buAutoNum type="alphaLcParenR"/>
            </a:pPr>
            <a:r>
              <a:rPr lang="de-DE" sz="3200" b="1" dirty="0">
                <a:solidFill>
                  <a:schemeClr val="accent1"/>
                </a:solidFill>
              </a:rPr>
              <a:t>Ungefähr drei mal so viel</a:t>
            </a:r>
            <a:r>
              <a:rPr lang="de-DE" sz="3200" b="1" dirty="0" smtClean="0">
                <a:solidFill>
                  <a:schemeClr val="accent1"/>
                </a:solidFill>
              </a:rPr>
              <a:t>.</a:t>
            </a:r>
          </a:p>
          <a:p>
            <a:pPr marL="514350" indent="-514350">
              <a:buAutoNum type="alphaLcParenR"/>
            </a:pPr>
            <a:endParaRPr lang="de-DE" sz="3200" dirty="0"/>
          </a:p>
          <a:p>
            <a:pPr marL="514350" indent="-514350">
              <a:buAutoNum type="alphaLcParenR"/>
            </a:pPr>
            <a:r>
              <a:rPr lang="de-DE" sz="3200" strike="sngStrike" dirty="0"/>
              <a:t>Ungefähr vier mal so viel.</a:t>
            </a:r>
            <a:endParaRPr lang="de-DE" sz="3200" strike="sngStrike" dirty="0" smtClean="0"/>
          </a:p>
          <a:p>
            <a:pPr marL="514350" indent="-514350">
              <a:buAutoNum type="alphaLcParenR"/>
            </a:pPr>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122078238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4267" y="999576"/>
            <a:ext cx="8102775" cy="4458832"/>
          </a:xfrm>
          <a:prstGeom prst="rect">
            <a:avLst/>
          </a:prstGeom>
        </p:spPr>
      </p:pic>
    </p:spTree>
    <p:extLst>
      <p:ext uri="{BB962C8B-B14F-4D97-AF65-F5344CB8AC3E}">
        <p14:creationId xmlns:p14="http://schemas.microsoft.com/office/powerpoint/2010/main" val="39011129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82555" y="675167"/>
            <a:ext cx="11523306" cy="2739837"/>
          </a:xfrm>
        </p:spPr>
        <p:txBody>
          <a:bodyPr>
            <a:normAutofit/>
          </a:bodyPr>
          <a:lstStyle/>
          <a:p>
            <a:pPr>
              <a:lnSpc>
                <a:spcPct val="100000"/>
              </a:lnSpc>
              <a:buFont typeface="Wingdings" panose="05000000000000000000" pitchFamily="2" charset="2"/>
              <a:buChar char="ü"/>
            </a:pPr>
            <a:r>
              <a:rPr lang="de-DE" sz="2700" dirty="0">
                <a:solidFill>
                  <a:schemeClr val="tx1"/>
                </a:solidFill>
              </a:rPr>
              <a:t> </a:t>
            </a:r>
            <a:r>
              <a:rPr lang="de-DE" sz="2700" dirty="0" err="1">
                <a:solidFill>
                  <a:schemeClr val="tx1"/>
                </a:solidFill>
              </a:rPr>
              <a:t>Öffis</a:t>
            </a:r>
            <a:r>
              <a:rPr lang="de-DE" sz="2700" dirty="0">
                <a:solidFill>
                  <a:schemeClr val="tx1"/>
                </a:solidFill>
              </a:rPr>
              <a:t> und Radfahren sind eine gute Wahl für das Klima und die eigene </a:t>
            </a:r>
            <a:r>
              <a:rPr lang="de-DE" sz="2700" dirty="0" smtClean="0">
                <a:solidFill>
                  <a:schemeClr val="tx1"/>
                </a:solidFill>
              </a:rPr>
              <a:t>Gesundheit.</a:t>
            </a:r>
          </a:p>
          <a:p>
            <a:pPr>
              <a:lnSpc>
                <a:spcPct val="100000"/>
              </a:lnSpc>
              <a:buFont typeface="Wingdings" panose="05000000000000000000" pitchFamily="2" charset="2"/>
              <a:buChar char="ü"/>
            </a:pPr>
            <a:r>
              <a:rPr lang="de-DE" sz="2700" dirty="0">
                <a:solidFill>
                  <a:schemeClr val="tx1"/>
                </a:solidFill>
              </a:rPr>
              <a:t>Für regelmäßige Autofahrten: Fahrgemeinschaften bilden.</a:t>
            </a:r>
            <a:endParaRPr lang="de-DE" sz="2700" dirty="0" smtClean="0">
              <a:solidFill>
                <a:schemeClr val="tx1"/>
              </a:solidFill>
            </a:endParaRPr>
          </a:p>
          <a:p>
            <a:pPr>
              <a:buFont typeface="Wingdings" panose="05000000000000000000" pitchFamily="2" charset="2"/>
              <a:buChar char="ü"/>
            </a:pPr>
            <a:endParaRPr lang="de-DE" dirty="0" smtClean="0">
              <a:solidFill>
                <a:schemeClr val="tx1"/>
              </a:solidFill>
            </a:endParaRPr>
          </a:p>
        </p:txBody>
      </p:sp>
      <p:pic>
        <p:nvPicPr>
          <p:cNvPr id="3" name="Grafik 2"/>
          <p:cNvPicPr>
            <a:picLocks noChangeAspect="1"/>
          </p:cNvPicPr>
          <p:nvPr/>
        </p:nvPicPr>
        <p:blipFill>
          <a:blip r:embed="rId3"/>
          <a:stretch>
            <a:fillRect/>
          </a:stretch>
        </p:blipFill>
        <p:spPr>
          <a:xfrm>
            <a:off x="3827527" y="2574864"/>
            <a:ext cx="4633362" cy="3773751"/>
          </a:xfrm>
          <a:prstGeom prst="rect">
            <a:avLst/>
          </a:prstGeom>
        </p:spPr>
      </p:pic>
    </p:spTree>
    <p:extLst>
      <p:ext uri="{BB962C8B-B14F-4D97-AF65-F5344CB8AC3E}">
        <p14:creationId xmlns:p14="http://schemas.microsoft.com/office/powerpoint/2010/main" val="30560267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1938992"/>
          </a:xfrm>
          <a:prstGeom prst="rect">
            <a:avLst/>
          </a:prstGeom>
          <a:noFill/>
        </p:spPr>
        <p:txBody>
          <a:bodyPr wrap="square" rtlCol="0">
            <a:spAutoFit/>
          </a:bodyPr>
          <a:lstStyle/>
          <a:p>
            <a:r>
              <a:rPr lang="de-DE" sz="4000" b="1" dirty="0"/>
              <a:t>Welchen Anteil haben tierische Produkte an den Treibhausgas-Emissionen unserer Ernährung in Deutschland?</a:t>
            </a:r>
            <a:endParaRPr lang="de-DE" sz="4000" b="1" dirty="0" smtClean="0"/>
          </a:p>
        </p:txBody>
      </p:sp>
      <p:sp>
        <p:nvSpPr>
          <p:cNvPr id="2" name="Textfeld 1"/>
          <p:cNvSpPr txBox="1"/>
          <p:nvPr/>
        </p:nvSpPr>
        <p:spPr>
          <a:xfrm>
            <a:off x="738552" y="2584580"/>
            <a:ext cx="10700778" cy="4524315"/>
          </a:xfrm>
          <a:prstGeom prst="rect">
            <a:avLst/>
          </a:prstGeom>
          <a:noFill/>
        </p:spPr>
        <p:txBody>
          <a:bodyPr wrap="square" rtlCol="0">
            <a:spAutoFit/>
          </a:bodyPr>
          <a:lstStyle/>
          <a:p>
            <a:endParaRPr lang="de-DE" sz="3200" dirty="0" smtClean="0"/>
          </a:p>
          <a:p>
            <a:pPr marL="514350" indent="-514350">
              <a:buAutoNum type="alphaLcParenR"/>
            </a:pPr>
            <a:r>
              <a:rPr lang="de-DE" sz="3200" dirty="0"/>
              <a:t>circa </a:t>
            </a:r>
            <a:r>
              <a:rPr lang="de-DE" sz="3200" dirty="0" smtClean="0"/>
              <a:t>1/3</a:t>
            </a:r>
          </a:p>
          <a:p>
            <a:pPr marL="514350" indent="-514350">
              <a:buAutoNum type="alphaLcParenR"/>
            </a:pPr>
            <a:endParaRPr lang="de-DE" sz="3200" dirty="0"/>
          </a:p>
          <a:p>
            <a:pPr marL="514350" indent="-514350">
              <a:buAutoNum type="alphaLcParenR"/>
            </a:pPr>
            <a:r>
              <a:rPr lang="de-DE" sz="3200" dirty="0"/>
              <a:t>circa </a:t>
            </a:r>
            <a:r>
              <a:rPr lang="de-DE" sz="3200" dirty="0" smtClean="0"/>
              <a:t>1/2</a:t>
            </a:r>
          </a:p>
          <a:p>
            <a:pPr marL="514350" indent="-514350">
              <a:buAutoNum type="alphaLcParenR"/>
            </a:pPr>
            <a:endParaRPr lang="de-DE" sz="3200" dirty="0"/>
          </a:p>
          <a:p>
            <a:pPr marL="514350" indent="-514350">
              <a:buAutoNum type="alphaLcParenR"/>
            </a:pPr>
            <a:r>
              <a:rPr lang="de-DE" sz="3200" dirty="0"/>
              <a:t>circa 2/3</a:t>
            </a:r>
          </a:p>
          <a:p>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17738603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1938992"/>
          </a:xfrm>
          <a:prstGeom prst="rect">
            <a:avLst/>
          </a:prstGeom>
          <a:noFill/>
        </p:spPr>
        <p:txBody>
          <a:bodyPr wrap="square" rtlCol="0">
            <a:spAutoFit/>
          </a:bodyPr>
          <a:lstStyle/>
          <a:p>
            <a:r>
              <a:rPr lang="de-DE" sz="4000" b="1" dirty="0"/>
              <a:t>Welchen Anteil haben tierische Produkte an den Treibhausgas-Emissionen unserer Ernährung in Deutschland?</a:t>
            </a:r>
            <a:endParaRPr lang="de-DE" sz="4000" b="1" dirty="0" smtClean="0"/>
          </a:p>
        </p:txBody>
      </p:sp>
      <p:sp>
        <p:nvSpPr>
          <p:cNvPr id="2" name="Textfeld 1"/>
          <p:cNvSpPr txBox="1"/>
          <p:nvPr/>
        </p:nvSpPr>
        <p:spPr>
          <a:xfrm>
            <a:off x="738552" y="2584580"/>
            <a:ext cx="10700778" cy="4524315"/>
          </a:xfrm>
          <a:prstGeom prst="rect">
            <a:avLst/>
          </a:prstGeom>
          <a:noFill/>
        </p:spPr>
        <p:txBody>
          <a:bodyPr wrap="square" rtlCol="0">
            <a:spAutoFit/>
          </a:bodyPr>
          <a:lstStyle/>
          <a:p>
            <a:endParaRPr lang="de-DE" sz="3200" dirty="0" smtClean="0"/>
          </a:p>
          <a:p>
            <a:pPr marL="514350" indent="-514350">
              <a:buAutoNum type="alphaLcParenR"/>
            </a:pPr>
            <a:r>
              <a:rPr lang="de-DE" sz="3200" strike="sngStrike" dirty="0"/>
              <a:t>circa </a:t>
            </a:r>
            <a:r>
              <a:rPr lang="de-DE" sz="3200" strike="sngStrike" dirty="0" smtClean="0"/>
              <a:t>1/3</a:t>
            </a:r>
          </a:p>
          <a:p>
            <a:pPr marL="514350" indent="-514350">
              <a:buAutoNum type="alphaLcParenR"/>
            </a:pPr>
            <a:endParaRPr lang="de-DE" sz="3200" dirty="0"/>
          </a:p>
          <a:p>
            <a:pPr marL="514350" indent="-514350">
              <a:buAutoNum type="alphaLcParenR"/>
            </a:pPr>
            <a:r>
              <a:rPr lang="de-DE" sz="3200" strike="sngStrike" dirty="0"/>
              <a:t>circa </a:t>
            </a:r>
            <a:r>
              <a:rPr lang="de-DE" sz="3200" strike="sngStrike" dirty="0" smtClean="0"/>
              <a:t>1/2</a:t>
            </a:r>
          </a:p>
          <a:p>
            <a:pPr marL="514350" indent="-514350">
              <a:buAutoNum type="alphaLcParenR"/>
            </a:pPr>
            <a:endParaRPr lang="de-DE" sz="3200" dirty="0"/>
          </a:p>
          <a:p>
            <a:pPr marL="514350" indent="-514350">
              <a:buAutoNum type="alphaLcParenR"/>
            </a:pPr>
            <a:r>
              <a:rPr lang="de-DE" sz="3200" b="1" dirty="0">
                <a:solidFill>
                  <a:schemeClr val="accent1"/>
                </a:solidFill>
              </a:rPr>
              <a:t>circa 2/3</a:t>
            </a:r>
          </a:p>
          <a:p>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38594694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9344" y="971000"/>
            <a:ext cx="8181162" cy="5159212"/>
          </a:xfrm>
          <a:prstGeom prst="rect">
            <a:avLst/>
          </a:prstGeom>
        </p:spPr>
      </p:pic>
    </p:spTree>
    <p:extLst>
      <p:ext uri="{BB962C8B-B14F-4D97-AF65-F5344CB8AC3E}">
        <p14:creationId xmlns:p14="http://schemas.microsoft.com/office/powerpoint/2010/main" val="19740256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82555" y="675167"/>
            <a:ext cx="11523306" cy="2739837"/>
          </a:xfrm>
        </p:spPr>
        <p:txBody>
          <a:bodyPr>
            <a:normAutofit/>
          </a:bodyPr>
          <a:lstStyle/>
          <a:p>
            <a:pPr>
              <a:buFont typeface="Wingdings" panose="05000000000000000000" pitchFamily="2" charset="2"/>
              <a:buChar char="ü"/>
            </a:pPr>
            <a:r>
              <a:rPr lang="de-DE" sz="2700" dirty="0">
                <a:solidFill>
                  <a:schemeClr val="tx1"/>
                </a:solidFill>
              </a:rPr>
              <a:t> Pflanzliche Lebensmittel sind eine gute Wahl für das Klima und die Natur!</a:t>
            </a:r>
            <a:endParaRPr lang="de-DE" sz="2700" dirty="0" smtClean="0">
              <a:solidFill>
                <a:schemeClr val="tx1"/>
              </a:solidFill>
            </a:endParaRPr>
          </a:p>
        </p:txBody>
      </p:sp>
      <p:pic>
        <p:nvPicPr>
          <p:cNvPr id="2" name="Grafik 1"/>
          <p:cNvPicPr>
            <a:picLocks noChangeAspect="1"/>
          </p:cNvPicPr>
          <p:nvPr/>
        </p:nvPicPr>
        <p:blipFill>
          <a:blip r:embed="rId3"/>
          <a:stretch>
            <a:fillRect/>
          </a:stretch>
        </p:blipFill>
        <p:spPr>
          <a:xfrm>
            <a:off x="3738913" y="1341010"/>
            <a:ext cx="3688254" cy="4956790"/>
          </a:xfrm>
          <a:prstGeom prst="rect">
            <a:avLst/>
          </a:prstGeom>
        </p:spPr>
      </p:pic>
    </p:spTree>
    <p:extLst>
      <p:ext uri="{BB962C8B-B14F-4D97-AF65-F5344CB8AC3E}">
        <p14:creationId xmlns:p14="http://schemas.microsoft.com/office/powerpoint/2010/main" val="14875608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1938992"/>
          </a:xfrm>
          <a:prstGeom prst="rect">
            <a:avLst/>
          </a:prstGeom>
          <a:noFill/>
        </p:spPr>
        <p:txBody>
          <a:bodyPr wrap="square" rtlCol="0">
            <a:spAutoFit/>
          </a:bodyPr>
          <a:lstStyle/>
          <a:p>
            <a:r>
              <a:rPr lang="de-DE" sz="4000" b="1" dirty="0"/>
              <a:t>Welches dieser Länder hat die höchsten konsumbedingten Treibhausgas-Emissionen pro Kopf?</a:t>
            </a:r>
            <a:endParaRPr lang="de-DE" sz="4000" b="1" dirty="0" smtClean="0"/>
          </a:p>
        </p:txBody>
      </p:sp>
      <p:sp>
        <p:nvSpPr>
          <p:cNvPr id="2" name="Textfeld 1"/>
          <p:cNvSpPr txBox="1"/>
          <p:nvPr/>
        </p:nvSpPr>
        <p:spPr>
          <a:xfrm>
            <a:off x="738552" y="2584580"/>
            <a:ext cx="10700778" cy="5016758"/>
          </a:xfrm>
          <a:prstGeom prst="rect">
            <a:avLst/>
          </a:prstGeom>
          <a:noFill/>
        </p:spPr>
        <p:txBody>
          <a:bodyPr wrap="square" rtlCol="0">
            <a:spAutoFit/>
          </a:bodyPr>
          <a:lstStyle/>
          <a:p>
            <a:endParaRPr lang="de-DE" sz="3200" dirty="0" smtClean="0"/>
          </a:p>
          <a:p>
            <a:pPr marL="514350" indent="-514350">
              <a:buAutoNum type="alphaLcParenR"/>
            </a:pPr>
            <a:r>
              <a:rPr lang="de-DE" sz="3200" dirty="0" smtClean="0"/>
              <a:t>Deutschland</a:t>
            </a:r>
          </a:p>
          <a:p>
            <a:pPr marL="514350" indent="-514350">
              <a:buAutoNum type="alphaLcParenR"/>
            </a:pPr>
            <a:endParaRPr lang="de-DE" sz="3200" dirty="0"/>
          </a:p>
          <a:p>
            <a:pPr marL="514350" indent="-514350">
              <a:buAutoNum type="alphaLcParenR"/>
            </a:pPr>
            <a:r>
              <a:rPr lang="de-DE" sz="3200" dirty="0" smtClean="0"/>
              <a:t>China</a:t>
            </a:r>
          </a:p>
          <a:p>
            <a:pPr marL="514350" indent="-514350">
              <a:buAutoNum type="alphaLcParenR"/>
            </a:pPr>
            <a:endParaRPr lang="de-DE" sz="3200" dirty="0"/>
          </a:p>
          <a:p>
            <a:pPr marL="514350" indent="-514350">
              <a:buAutoNum type="alphaLcParenR"/>
            </a:pPr>
            <a:r>
              <a:rPr lang="de-DE" sz="3200" dirty="0"/>
              <a:t>Malawi</a:t>
            </a:r>
          </a:p>
          <a:p>
            <a:pPr marL="514350" indent="-514350">
              <a:buAutoNum type="alphaLcParenR"/>
            </a:pPr>
            <a:endParaRPr lang="de-DE" sz="3200" dirty="0"/>
          </a:p>
          <a:p>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390525834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1938992"/>
          </a:xfrm>
          <a:prstGeom prst="rect">
            <a:avLst/>
          </a:prstGeom>
          <a:noFill/>
        </p:spPr>
        <p:txBody>
          <a:bodyPr wrap="square" rtlCol="0">
            <a:spAutoFit/>
          </a:bodyPr>
          <a:lstStyle/>
          <a:p>
            <a:r>
              <a:rPr lang="de-DE" sz="4000" b="1" dirty="0"/>
              <a:t>Welches dieser Länder hat die höchsten konsumbedingten Treibhausgas-Emissionen pro Kopf?</a:t>
            </a:r>
            <a:endParaRPr lang="de-DE" sz="4000" b="1" dirty="0" smtClean="0"/>
          </a:p>
        </p:txBody>
      </p:sp>
      <p:sp>
        <p:nvSpPr>
          <p:cNvPr id="2" name="Textfeld 1"/>
          <p:cNvSpPr txBox="1"/>
          <p:nvPr/>
        </p:nvSpPr>
        <p:spPr>
          <a:xfrm>
            <a:off x="738552" y="2584580"/>
            <a:ext cx="10700778" cy="5016758"/>
          </a:xfrm>
          <a:prstGeom prst="rect">
            <a:avLst/>
          </a:prstGeom>
          <a:noFill/>
        </p:spPr>
        <p:txBody>
          <a:bodyPr wrap="square" rtlCol="0">
            <a:spAutoFit/>
          </a:bodyPr>
          <a:lstStyle/>
          <a:p>
            <a:endParaRPr lang="de-DE" sz="3200" dirty="0" smtClean="0"/>
          </a:p>
          <a:p>
            <a:pPr marL="514350" indent="-514350">
              <a:buAutoNum type="alphaLcParenR"/>
            </a:pPr>
            <a:r>
              <a:rPr lang="de-DE" sz="3200" b="1" dirty="0" smtClean="0">
                <a:solidFill>
                  <a:schemeClr val="accent1"/>
                </a:solidFill>
              </a:rPr>
              <a:t>Deutschland</a:t>
            </a:r>
          </a:p>
          <a:p>
            <a:pPr marL="514350" indent="-514350">
              <a:buAutoNum type="alphaLcParenR"/>
            </a:pPr>
            <a:endParaRPr lang="de-DE" sz="3200" dirty="0"/>
          </a:p>
          <a:p>
            <a:pPr marL="514350" indent="-514350">
              <a:buAutoNum type="alphaLcParenR"/>
            </a:pPr>
            <a:r>
              <a:rPr lang="de-DE" sz="3200" strike="sngStrike" dirty="0" smtClean="0"/>
              <a:t>China</a:t>
            </a:r>
          </a:p>
          <a:p>
            <a:pPr marL="514350" indent="-514350">
              <a:buAutoNum type="alphaLcParenR"/>
            </a:pPr>
            <a:endParaRPr lang="de-DE" sz="3200" dirty="0"/>
          </a:p>
          <a:p>
            <a:pPr marL="514350" indent="-514350">
              <a:buAutoNum type="alphaLcParenR"/>
            </a:pPr>
            <a:r>
              <a:rPr lang="de-DE" sz="3200" strike="sngStrike" dirty="0"/>
              <a:t>Malawi</a:t>
            </a:r>
          </a:p>
          <a:p>
            <a:pPr marL="514350" indent="-514350">
              <a:buAutoNum type="alphaLcParenR"/>
            </a:pPr>
            <a:endParaRPr lang="de-DE" sz="3200" dirty="0"/>
          </a:p>
          <a:p>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27518372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stretch>
            <a:fillRect/>
          </a:stretch>
        </p:blipFill>
        <p:spPr>
          <a:xfrm>
            <a:off x="922952" y="490149"/>
            <a:ext cx="9342125" cy="5425460"/>
          </a:xfrm>
          <a:prstGeom prst="rect">
            <a:avLst/>
          </a:prstGeom>
        </p:spPr>
      </p:pic>
    </p:spTree>
    <p:extLst>
      <p:ext uri="{BB962C8B-B14F-4D97-AF65-F5344CB8AC3E}">
        <p14:creationId xmlns:p14="http://schemas.microsoft.com/office/powerpoint/2010/main" val="238427609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851" y="602817"/>
            <a:ext cx="9616998" cy="5700573"/>
          </a:xfrm>
          <a:prstGeom prst="rect">
            <a:avLst/>
          </a:prstGeom>
        </p:spPr>
      </p:pic>
    </p:spTree>
    <p:extLst>
      <p:ext uri="{BB962C8B-B14F-4D97-AF65-F5344CB8AC3E}">
        <p14:creationId xmlns:p14="http://schemas.microsoft.com/office/powerpoint/2010/main" val="82967292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2798158" y="2983077"/>
            <a:ext cx="7108806" cy="707886"/>
          </a:xfrm>
          <a:prstGeom prst="rect">
            <a:avLst/>
          </a:prstGeom>
        </p:spPr>
        <p:txBody>
          <a:bodyPr wrap="none">
            <a:spAutoFit/>
          </a:bodyPr>
          <a:lstStyle/>
          <a:p>
            <a:r>
              <a:rPr lang="de-DE" sz="4000" b="1" dirty="0"/>
              <a:t>Und die Gewinner*innen sind...</a:t>
            </a:r>
          </a:p>
        </p:txBody>
      </p:sp>
    </p:spTree>
    <p:extLst>
      <p:ext uri="{BB962C8B-B14F-4D97-AF65-F5344CB8AC3E}">
        <p14:creationId xmlns:p14="http://schemas.microsoft.com/office/powerpoint/2010/main" val="59617425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a:stretch>
            <a:fillRect/>
          </a:stretch>
        </p:blipFill>
        <p:spPr>
          <a:xfrm>
            <a:off x="4722637" y="445888"/>
            <a:ext cx="7086600" cy="5981700"/>
          </a:xfrm>
          <a:prstGeom prst="rect">
            <a:avLst/>
          </a:prstGeom>
        </p:spPr>
      </p:pic>
      <p:sp>
        <p:nvSpPr>
          <p:cNvPr id="3" name="Rechteck 2"/>
          <p:cNvSpPr/>
          <p:nvPr/>
        </p:nvSpPr>
        <p:spPr>
          <a:xfrm>
            <a:off x="730989" y="2880440"/>
            <a:ext cx="3212739" cy="707886"/>
          </a:xfrm>
          <a:prstGeom prst="rect">
            <a:avLst/>
          </a:prstGeom>
        </p:spPr>
        <p:txBody>
          <a:bodyPr wrap="none">
            <a:spAutoFit/>
          </a:bodyPr>
          <a:lstStyle/>
          <a:p>
            <a:r>
              <a:rPr lang="de-DE" sz="4000" b="1" dirty="0"/>
              <a:t>Gut gemacht!</a:t>
            </a:r>
          </a:p>
        </p:txBody>
      </p:sp>
    </p:spTree>
    <p:extLst>
      <p:ext uri="{BB962C8B-B14F-4D97-AF65-F5344CB8AC3E}">
        <p14:creationId xmlns:p14="http://schemas.microsoft.com/office/powerpoint/2010/main" val="16943992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609600"/>
            <a:ext cx="9875520" cy="724678"/>
          </a:xfrm>
        </p:spPr>
        <p:txBody>
          <a:bodyPr>
            <a:normAutofit fontScale="90000"/>
          </a:bodyPr>
          <a:lstStyle/>
          <a:p>
            <a:r>
              <a:rPr lang="de-DE" dirty="0" smtClean="0">
                <a:solidFill>
                  <a:schemeClr val="tx1"/>
                </a:solidFill>
              </a:rPr>
              <a:t>Quellen</a:t>
            </a:r>
            <a:br>
              <a:rPr lang="de-DE" dirty="0" smtClean="0">
                <a:solidFill>
                  <a:schemeClr val="tx1"/>
                </a:solidFill>
              </a:rPr>
            </a:br>
            <a:endParaRPr lang="de-DE" sz="1000" dirty="0">
              <a:solidFill>
                <a:schemeClr val="tx1"/>
              </a:solidFill>
            </a:endParaRPr>
          </a:p>
        </p:txBody>
      </p:sp>
      <p:sp>
        <p:nvSpPr>
          <p:cNvPr id="3" name="Rechteck 2"/>
          <p:cNvSpPr/>
          <p:nvPr/>
        </p:nvSpPr>
        <p:spPr>
          <a:xfrm>
            <a:off x="771330" y="1118834"/>
            <a:ext cx="10368737" cy="3139321"/>
          </a:xfrm>
          <a:prstGeom prst="rect">
            <a:avLst/>
          </a:prstGeom>
        </p:spPr>
        <p:txBody>
          <a:bodyPr wrap="square">
            <a:spAutoFit/>
          </a:bodyPr>
          <a:lstStyle/>
          <a:p>
            <a:endParaRPr lang="de-DE" sz="1100" dirty="0"/>
          </a:p>
          <a:p>
            <a:r>
              <a:rPr lang="de-DE" sz="1100" dirty="0"/>
              <a:t>F. 5: Agentur für erneuerbare Energien 2023: </a:t>
            </a:r>
            <a:r>
              <a:rPr lang="de-DE" sz="1100" dirty="0">
                <a:hlinkClick r:id="rId3"/>
              </a:rPr>
              <a:t>https://www.unendlich-viel-energie.de/media/image/76501.AEE_THG-Emissionen_Sektoren_2022_mrz23.jpg</a:t>
            </a:r>
            <a:r>
              <a:rPr lang="de-DE" sz="1100" dirty="0"/>
              <a:t/>
            </a:r>
            <a:br>
              <a:rPr lang="de-DE" sz="1100" dirty="0"/>
            </a:br>
            <a:r>
              <a:rPr lang="de-DE" sz="1100" dirty="0"/>
              <a:t>F.5: Heizsparer: </a:t>
            </a:r>
            <a:r>
              <a:rPr lang="de-DE" sz="1100" dirty="0">
                <a:hlinkClick r:id="rId4"/>
              </a:rPr>
              <a:t>https://www.heizsparer.de/heizung/wissen/vorlauf-und-ruecklauftemperatur</a:t>
            </a:r>
            <a:endParaRPr lang="de-DE" sz="1100" dirty="0"/>
          </a:p>
          <a:p>
            <a:r>
              <a:rPr lang="de-DE" sz="1100" dirty="0"/>
              <a:t>F. 5: Bild: Christina Weißbach</a:t>
            </a:r>
            <a:br>
              <a:rPr lang="de-DE" sz="1100" dirty="0"/>
            </a:br>
            <a:r>
              <a:rPr lang="de-DE" sz="1100" dirty="0"/>
              <a:t>F. 5: Senatsverwaltung für Bildung, Jugend und Familie 2022: </a:t>
            </a:r>
            <a:r>
              <a:rPr lang="de-DE" sz="1100" dirty="0">
                <a:hlinkClick r:id="rId5"/>
              </a:rPr>
              <a:t>https://www.berlin.de/sen/bildung/schule/energiespartipps-sek2.pdf</a:t>
            </a:r>
            <a:r>
              <a:rPr lang="de-DE" sz="1100" dirty="0"/>
              <a:t/>
            </a:r>
            <a:br>
              <a:rPr lang="de-DE" sz="1100" dirty="0"/>
            </a:br>
            <a:r>
              <a:rPr lang="de-DE" sz="1100" dirty="0"/>
              <a:t>F. 8: Bild: Christina Weißbach</a:t>
            </a:r>
            <a:br>
              <a:rPr lang="de-DE" sz="1100" dirty="0"/>
            </a:br>
            <a:r>
              <a:rPr lang="de-DE" sz="1100" dirty="0"/>
              <a:t>F. 8: Umweltbundesamt:</a:t>
            </a:r>
            <a:br>
              <a:rPr lang="de-DE" sz="1100" dirty="0"/>
            </a:br>
            <a:r>
              <a:rPr lang="de-DE" sz="1100" dirty="0">
                <a:hlinkClick r:id="rId6"/>
              </a:rPr>
              <a:t>https://www.umweltbundesamt.de/richtig-lueften-in-schulen#wie-funktioniert-richtiges-luften-im-schulalltag</a:t>
            </a:r>
            <a:r>
              <a:rPr lang="de-DE" sz="1100" dirty="0"/>
              <a:t/>
            </a:r>
            <a:br>
              <a:rPr lang="de-DE" sz="1100" dirty="0"/>
            </a:br>
            <a:r>
              <a:rPr lang="de-DE" sz="1100" dirty="0"/>
              <a:t>F. 11: Senatsverwaltung für Bildung, Jugend und Familie 2022: </a:t>
            </a:r>
            <a:r>
              <a:rPr lang="de-DE" sz="1100" dirty="0">
                <a:hlinkClick r:id="rId5"/>
              </a:rPr>
              <a:t>https://www.berlin.de/sen/bildung/schule/energiespartipps-sek2.pdf</a:t>
            </a:r>
            <a:r>
              <a:rPr lang="de-DE" sz="1100" dirty="0"/>
              <a:t/>
            </a:r>
            <a:br>
              <a:rPr lang="de-DE" sz="1100" dirty="0"/>
            </a:br>
            <a:r>
              <a:rPr lang="de-DE" sz="1100" dirty="0"/>
              <a:t>F. 14, 15:</a:t>
            </a:r>
            <a:br>
              <a:rPr lang="de-DE" sz="1100" dirty="0"/>
            </a:br>
            <a:r>
              <a:rPr lang="de-DE" sz="1100" dirty="0"/>
              <a:t>Umweltbundesamt 2023: </a:t>
            </a:r>
            <a:r>
              <a:rPr lang="de-DE" sz="1100" dirty="0">
                <a:hlinkClick r:id="rId7"/>
              </a:rPr>
              <a:t>https://www.umweltbundesamt.de/daten/luft/luftbelastung-in-ballungsraeumen#-entwicklung-von-2000-</a:t>
            </a:r>
            <a:endParaRPr lang="de-DE" sz="1100" dirty="0"/>
          </a:p>
          <a:p>
            <a:r>
              <a:rPr lang="de-DE" sz="1100" dirty="0">
                <a:hlinkClick r:id="rId8"/>
              </a:rPr>
              <a:t>https://www.umweltbundesamt.de/themen/verkehr/emissionsdaten#verkehrsmittelvergleich_personenverkehr</a:t>
            </a:r>
            <a:endParaRPr lang="de-DE" sz="1100" dirty="0"/>
          </a:p>
          <a:p>
            <a:r>
              <a:rPr lang="de-DE" sz="1100" dirty="0"/>
              <a:t>F. 18: </a:t>
            </a:r>
            <a:r>
              <a:rPr lang="de-DE" sz="1100" dirty="0" err="1"/>
              <a:t>ifeu</a:t>
            </a:r>
            <a:r>
              <a:rPr lang="de-DE" sz="1100" dirty="0"/>
              <a:t> - Institut für Energie- und Umweltforschung Heidelberg 2020: </a:t>
            </a:r>
          </a:p>
          <a:p>
            <a:r>
              <a:rPr lang="de-DE" sz="1100" dirty="0">
                <a:hlinkClick r:id="rId9"/>
              </a:rPr>
              <a:t>https://www.ifeu.de/projekt/oekologischer-fussabdruck-von-lebensmitteln-und-gerichten-in-deutschland</a:t>
            </a:r>
            <a:endParaRPr lang="de-DE" sz="1100" dirty="0"/>
          </a:p>
          <a:p>
            <a:r>
              <a:rPr lang="de-DE" sz="1100" dirty="0"/>
              <a:t>F.18: WWF Deutschland 2021:</a:t>
            </a:r>
          </a:p>
          <a:p>
            <a:r>
              <a:rPr lang="de-DE" sz="1100" dirty="0">
                <a:hlinkClick r:id="rId10"/>
              </a:rPr>
              <a:t>https://www.wwf.de/fileadmin/fm-wwf/Publikationen-PDF/Landwirtschaft/kulinarische-kompass-klima.pdf</a:t>
            </a:r>
            <a:endParaRPr lang="de-DE" sz="1100" dirty="0"/>
          </a:p>
          <a:p>
            <a:r>
              <a:rPr lang="de-DE" sz="1100" dirty="0"/>
              <a:t>F.23: H. </a:t>
            </a:r>
            <a:r>
              <a:rPr lang="de-DE" sz="1100" dirty="0" err="1"/>
              <a:t>Ritchie</a:t>
            </a:r>
            <a:r>
              <a:rPr lang="de-DE" sz="1100" dirty="0"/>
              <a:t> 2019:</a:t>
            </a:r>
          </a:p>
          <a:p>
            <a:r>
              <a:rPr lang="en-US" sz="1100" dirty="0"/>
              <a:t>“How do CO2 emissions compare when we adjust for trade?”, </a:t>
            </a:r>
            <a:r>
              <a:rPr lang="en-US" sz="1100" dirty="0">
                <a:hlinkClick r:id="rId11"/>
              </a:rPr>
              <a:t>https://ourworldindata.org/consumption-based-co2#article-citation</a:t>
            </a:r>
            <a:endParaRPr lang="en-US" sz="1100" dirty="0"/>
          </a:p>
        </p:txBody>
      </p:sp>
    </p:spTree>
    <p:extLst>
      <p:ext uri="{BB962C8B-B14F-4D97-AF65-F5344CB8AC3E}">
        <p14:creationId xmlns:p14="http://schemas.microsoft.com/office/powerpoint/2010/main" val="41584860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a:stretch>
            <a:fillRect/>
          </a:stretch>
        </p:blipFill>
        <p:spPr>
          <a:xfrm>
            <a:off x="1114425" y="966787"/>
            <a:ext cx="10125776" cy="5004805"/>
          </a:xfrm>
          <a:prstGeom prst="rect">
            <a:avLst/>
          </a:prstGeom>
        </p:spPr>
      </p:pic>
    </p:spTree>
    <p:extLst>
      <p:ext uri="{BB962C8B-B14F-4D97-AF65-F5344CB8AC3E}">
        <p14:creationId xmlns:p14="http://schemas.microsoft.com/office/powerpoint/2010/main" val="1785072853"/>
      </p:ext>
    </p:extLst>
  </p:cSld>
  <p:clrMapOvr>
    <a:masterClrMapping/>
  </p:clrMapOvr>
  <p:timing>
    <p:tnLst>
      <p:par>
        <p:cTn id="1" dur="indefinite" restart="never" nodeType="tmRoot"/>
      </p:par>
    </p:tnLst>
  </p:timing>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Basis</Template>
  <TotalTime>0</TotalTime>
  <Words>1583</Words>
  <Application>Microsoft Office PowerPoint</Application>
  <PresentationFormat>Breitbild</PresentationFormat>
  <Paragraphs>187</Paragraphs>
  <Slides>40</Slides>
  <Notes>11</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40</vt:i4>
      </vt:variant>
    </vt:vector>
  </HeadingPairs>
  <TitlesOfParts>
    <vt:vector size="44" baseType="lpstr">
      <vt:lpstr>Calibri</vt:lpstr>
      <vt:lpstr>Corbel</vt:lpstr>
      <vt:lpstr>Wingdings</vt:lpstr>
      <vt:lpstr>Basis</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Quellen </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EPIZ Praktikum</dc:creator>
  <cp:lastModifiedBy>Kerrin van Bergen</cp:lastModifiedBy>
  <cp:revision>51</cp:revision>
  <dcterms:created xsi:type="dcterms:W3CDTF">2024-05-28T08:11:25Z</dcterms:created>
  <dcterms:modified xsi:type="dcterms:W3CDTF">2024-12-09T16:55:16Z</dcterms:modified>
</cp:coreProperties>
</file>