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"/>
  </p:notesMasterIdLst>
  <p:sldIdLst>
    <p:sldId id="270" r:id="rId2"/>
    <p:sldId id="272" r:id="rId3"/>
    <p:sldId id="271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7939" autoAdjust="0"/>
  </p:normalViewPr>
  <p:slideViewPr>
    <p:cSldViewPr snapToGrid="0">
      <p:cViewPr varScale="1">
        <p:scale>
          <a:sx n="110" d="100"/>
          <a:sy n="110" d="100"/>
        </p:scale>
        <p:origin x="26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01DA31-19F8-4BF5-9046-EE80860E4A77}" type="datetimeFigureOut">
              <a:rPr lang="de-DE" smtClean="0"/>
              <a:t>27.05.2025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A2742-6F89-45AE-A870-E6C8155768E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2888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A2742-6F89-45AE-A870-E6C8155768E8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0893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A2742-6F89-45AE-A870-E6C8155768E8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5710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0E4CC8-05F7-4044-BA31-221624C91132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0873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‹Nr.›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5/27/2025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5/27/2025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5/27/2025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368228"/>
            <a:ext cx="9601200" cy="1485900"/>
          </a:xfrm>
        </p:spPr>
        <p:txBody>
          <a:bodyPr/>
          <a:lstStyle/>
          <a:p>
            <a:r>
              <a:rPr lang="de-DE" dirty="0" err="1" smtClean="0"/>
              <a:t>ZeroMuda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34587" y="1290468"/>
            <a:ext cx="9880691" cy="2690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/>
              <a:t>Dem Unternehmen </a:t>
            </a:r>
            <a:r>
              <a:rPr lang="de-DE" dirty="0" err="1"/>
              <a:t>ZeroMuda</a:t>
            </a:r>
            <a:r>
              <a:rPr lang="de-DE" dirty="0"/>
              <a:t> ist es gelungen, alle Arten von Verschwendung zu beseitigen. Das Unternehmen betreibt die effizientesten Fabriken der Welt. Sie sind gekennzeichnet durch eine präzise organisierte Produktion mit exakt aufeinander abgestimmten Arbeitsschritten. </a:t>
            </a:r>
            <a:r>
              <a:rPr lang="de-DE" dirty="0" err="1"/>
              <a:t>ZeroMuda</a:t>
            </a:r>
            <a:r>
              <a:rPr lang="de-DE" dirty="0"/>
              <a:t> hat die Überproduktion beseitigt, Transportprozesse gestrafft, den Bestand auf ein Minimum reduziert, die Arbeitsabläufe der Mitarbeiter*innen optimiert und die Fähigkeiten aller Mitarbeiter*innen optimal genutzt. Defekte, Wartezeiten und Verschwendung kommen nicht mehr vor.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1334587" y="4195804"/>
            <a:ext cx="97579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rgbClr val="C00000"/>
                </a:solidFill>
              </a:rPr>
              <a:t>Welche Vor- </a:t>
            </a:r>
            <a:r>
              <a:rPr lang="de-DE" sz="2000" dirty="0" smtClean="0">
                <a:solidFill>
                  <a:srgbClr val="C00000"/>
                </a:solidFill>
              </a:rPr>
              <a:t>und welche </a:t>
            </a:r>
            <a:r>
              <a:rPr lang="de-DE" sz="2000" dirty="0">
                <a:solidFill>
                  <a:srgbClr val="C00000"/>
                </a:solidFill>
              </a:rPr>
              <a:t>Nachteile sehen Sie bei der Produktion von </a:t>
            </a:r>
            <a:r>
              <a:rPr lang="de-DE" sz="2000" dirty="0" err="1">
                <a:solidFill>
                  <a:srgbClr val="C00000"/>
                </a:solidFill>
              </a:rPr>
              <a:t>ZeroMuda</a:t>
            </a:r>
            <a:r>
              <a:rPr lang="de-DE" sz="2000" dirty="0">
                <a:solidFill>
                  <a:srgbClr val="C00000"/>
                </a:solidFill>
              </a:rPr>
              <a:t>?</a:t>
            </a:r>
          </a:p>
          <a:p>
            <a:r>
              <a:rPr lang="de-DE" sz="2000" dirty="0">
                <a:solidFill>
                  <a:srgbClr val="C00000"/>
                </a:solidFill>
              </a:rPr>
              <a:t>Was würde Ihnen selbst an der Arbeit dort gefallen? Was würde Sie stören?  </a:t>
            </a:r>
          </a:p>
        </p:txBody>
      </p:sp>
    </p:spTree>
    <p:extLst>
      <p:ext uri="{BB962C8B-B14F-4D97-AF65-F5344CB8AC3E}">
        <p14:creationId xmlns:p14="http://schemas.microsoft.com/office/powerpoint/2010/main" val="1933007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368228"/>
            <a:ext cx="9601200" cy="1485900"/>
          </a:xfrm>
        </p:spPr>
        <p:txBody>
          <a:bodyPr/>
          <a:lstStyle/>
          <a:p>
            <a:r>
              <a:rPr lang="de-DE" dirty="0" err="1" smtClean="0"/>
              <a:t>ZeroMuda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1297577" y="1251551"/>
            <a:ext cx="101498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Die Produktion läuft besser als je zuvor. Doch unter den Mitarbeitenden macht sich Frustration breit. Durch den Fokus auf Effizienz wird jede Minute des Zu-spät-Kommens bestraft. Dabei liegen Verspätungen häufig an nicht vorhersehbaren Ereignissen. Die Fehlertoleranz im Betrieb ist bei Null, da diese die gesamten Abläufe durcheinanderbringen.  Die Arbeiter*innen sind nur noch Teil des Prozesses, es gibt keinen Raum, eigene Ideen einzubringen oder neue Dinge auszuprobieren, die zur Verbesserung führen könnten. </a:t>
            </a:r>
            <a:br>
              <a:rPr lang="de-DE" sz="2000" dirty="0"/>
            </a:br>
            <a:r>
              <a:rPr lang="de-DE" sz="2000" dirty="0"/>
              <a:t>Seit der Umstellung produziert </a:t>
            </a:r>
            <a:r>
              <a:rPr lang="de-DE" sz="2000" dirty="0" err="1"/>
              <a:t>ZeroMuda</a:t>
            </a:r>
            <a:r>
              <a:rPr lang="de-DE" sz="2000" dirty="0"/>
              <a:t> deutlich mehr als zuvor. Dies führt zu deutlich höheren Gewinnen für das Unternehmen. Die Arbeiter*innen sehen davon aber wenig.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1297577" y="4583610"/>
            <a:ext cx="100758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rgbClr val="C00000"/>
                </a:solidFill>
              </a:rPr>
              <a:t>Stellen Sie sich vor, Sie und Ihre Kolleg*innen übernehmen das Unternehmen. </a:t>
            </a:r>
            <a:endParaRPr lang="de-DE" sz="2000" dirty="0" smtClean="0">
              <a:solidFill>
                <a:srgbClr val="C00000"/>
              </a:solidFill>
            </a:endParaRPr>
          </a:p>
          <a:p>
            <a:r>
              <a:rPr lang="de-DE" sz="2000" dirty="0" smtClean="0">
                <a:solidFill>
                  <a:srgbClr val="C00000"/>
                </a:solidFill>
              </a:rPr>
              <a:t>Was </a:t>
            </a:r>
            <a:r>
              <a:rPr lang="de-DE" sz="2000" dirty="0">
                <a:solidFill>
                  <a:srgbClr val="C00000"/>
                </a:solidFill>
              </a:rPr>
              <a:t>würden Sie </a:t>
            </a:r>
            <a:r>
              <a:rPr lang="de-DE" sz="2000" dirty="0" smtClean="0">
                <a:solidFill>
                  <a:srgbClr val="C00000"/>
                </a:solidFill>
              </a:rPr>
              <a:t>beibehalten? </a:t>
            </a:r>
          </a:p>
          <a:p>
            <a:r>
              <a:rPr lang="de-DE" sz="2000" dirty="0" smtClean="0">
                <a:solidFill>
                  <a:srgbClr val="C00000"/>
                </a:solidFill>
              </a:rPr>
              <a:t>Welche </a:t>
            </a:r>
            <a:r>
              <a:rPr lang="de-DE" sz="2000" dirty="0">
                <a:solidFill>
                  <a:srgbClr val="C00000"/>
                </a:solidFill>
              </a:rPr>
              <a:t>Veränderungen würden Sie möglicherweise angehen? </a:t>
            </a:r>
          </a:p>
          <a:p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288019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7275013" y="726985"/>
            <a:ext cx="37620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Herausgeber: </a:t>
            </a:r>
            <a:r>
              <a:rPr lang="de-DE" b="1" dirty="0" smtClean="0"/>
              <a:t>Entwicklungspolitisches Bildungs- und Informationszentrum e. V.</a:t>
            </a:r>
            <a:endParaRPr lang="de-DE" b="1" dirty="0"/>
          </a:p>
        </p:txBody>
      </p:sp>
      <p:sp>
        <p:nvSpPr>
          <p:cNvPr id="3" name="Textfeld 2"/>
          <p:cNvSpPr txBox="1"/>
          <p:nvPr/>
        </p:nvSpPr>
        <p:spPr>
          <a:xfrm>
            <a:off x="7275013" y="1669843"/>
            <a:ext cx="3762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e</a:t>
            </a:r>
            <a:r>
              <a:rPr lang="de-DE" b="1" smtClean="0"/>
              <a:t>rschienen</a:t>
            </a:r>
            <a:r>
              <a:rPr lang="de-DE" b="1" dirty="0"/>
              <a:t>: </a:t>
            </a:r>
            <a:r>
              <a:rPr lang="de-DE" b="1" dirty="0" smtClean="0"/>
              <a:t>2025</a:t>
            </a:r>
            <a:endParaRPr lang="de-DE" b="1" dirty="0"/>
          </a:p>
        </p:txBody>
      </p:sp>
      <p:sp>
        <p:nvSpPr>
          <p:cNvPr id="4" name="Textfeld 3"/>
          <p:cNvSpPr txBox="1"/>
          <p:nvPr/>
        </p:nvSpPr>
        <p:spPr>
          <a:xfrm>
            <a:off x="2191340" y="548680"/>
            <a:ext cx="3762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Förderhinweise: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3"/>
          <a:srcRect l="3145" t="2237" r="3693" b="5468"/>
          <a:stretch/>
        </p:blipFill>
        <p:spPr>
          <a:xfrm>
            <a:off x="2187340" y="1387082"/>
            <a:ext cx="2138986" cy="934855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2191340" y="956195"/>
            <a:ext cx="37620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b="1" dirty="0"/>
              <a:t>Gefördert durch ENGAGEMENT GLOBAL</a:t>
            </a:r>
          </a:p>
          <a:p>
            <a:r>
              <a:rPr lang="de-DE" sz="1100" b="1" dirty="0"/>
              <a:t>Mit Mitteln des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187340" y="2396467"/>
            <a:ext cx="39948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/>
              <a:t>Für den Inhalt dieser Publikation ist allein das Entwicklungspolitische Bildungs- und Informationszentrum e. V. verantwortlich; die hier dargestellten Positionen geben nicht den Standpunkt von Engagement Global gGmbH und dem Bundesministerium für wirtschaftliche Zusammenarbeit und Entwicklung wieder. </a:t>
            </a:r>
          </a:p>
          <a:p>
            <a:r>
              <a:rPr lang="de-DE" sz="1000" dirty="0"/>
              <a:t>Das Projekt „Global und nachhaltig ausbilden“ wird außerdem mit Unterstützung der Landesstelle für Entwicklungszusammenarbeit der Senatsverwaltung für Wirtschaft, Energie und Betriebe sowie von Brot für die Welt/ Evangelischer Entwicklungsdienst durchgeführt. Wir bedanken uns für die finanzielle Unterstützung.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7341" y="4329755"/>
            <a:ext cx="3306507" cy="432048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1944" y="4142314"/>
            <a:ext cx="1683070" cy="735217"/>
          </a:xfrm>
          <a:prstGeom prst="rect">
            <a:avLst/>
          </a:prstGeom>
        </p:spPr>
      </p:pic>
      <p:sp>
        <p:nvSpPr>
          <p:cNvPr id="11" name="Rechteck 10"/>
          <p:cNvSpPr/>
          <p:nvPr/>
        </p:nvSpPr>
        <p:spPr>
          <a:xfrm>
            <a:off x="3752850" y="5017209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000" dirty="0"/>
              <a:t>Dieses Werk steht unter der Creative-</a:t>
            </a:r>
            <a:r>
              <a:rPr lang="de-DE" sz="1000" dirty="0" err="1"/>
              <a:t>Commons</a:t>
            </a:r>
            <a:r>
              <a:rPr lang="de-DE" sz="1000" dirty="0"/>
              <a:t>-Lizenz „Namensnennung-Share</a:t>
            </a:r>
          </a:p>
          <a:p>
            <a:r>
              <a:rPr lang="de-DE" sz="1000" dirty="0" err="1"/>
              <a:t>Alike</a:t>
            </a:r>
            <a:r>
              <a:rPr lang="de-DE" sz="1000" dirty="0"/>
              <a:t> 4.0 International“. Der Text der Lizenz ist unter creativecommons.org/li-</a:t>
            </a:r>
          </a:p>
          <a:p>
            <a:r>
              <a:rPr lang="de-DE" sz="1000" dirty="0" err="1"/>
              <a:t>censes</a:t>
            </a:r>
            <a:r>
              <a:rPr lang="de-DE" sz="1000" dirty="0"/>
              <a:t>/</a:t>
            </a:r>
            <a:r>
              <a:rPr lang="de-DE" sz="1000" dirty="0" err="1"/>
              <a:t>by-sa</a:t>
            </a:r>
            <a:r>
              <a:rPr lang="de-DE" sz="1000" dirty="0"/>
              <a:t>/4.0/</a:t>
            </a:r>
            <a:r>
              <a:rPr lang="de-DE" sz="1000" dirty="0" err="1"/>
              <a:t>legalcode</a:t>
            </a:r>
            <a:r>
              <a:rPr lang="de-DE" sz="1000" dirty="0"/>
              <a:t> abrufbar. 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850" y="2906992"/>
            <a:ext cx="2145196" cy="2047106"/>
          </a:xfrm>
          <a:prstGeom prst="rect">
            <a:avLst/>
          </a:prstGeom>
        </p:spPr>
      </p:pic>
      <p:pic>
        <p:nvPicPr>
          <p:cNvPr id="12" name="Grafik 11" descr="C:\Users\Nika Hartwig\Downloads\Unbenannt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340" y="5060845"/>
            <a:ext cx="1335405" cy="466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178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A2E40"/>
      </a:dk2>
      <a:lt2>
        <a:srgbClr val="EBE7DD"/>
      </a:lt2>
      <a:accent1>
        <a:srgbClr val="69A1AB"/>
      </a:accent1>
      <a:accent2>
        <a:srgbClr val="F2C418"/>
      </a:accent2>
      <a:accent3>
        <a:srgbClr val="87492C"/>
      </a:accent3>
      <a:accent4>
        <a:srgbClr val="4A845E"/>
      </a:accent4>
      <a:accent5>
        <a:srgbClr val="DC9528"/>
      </a:accent5>
      <a:accent6>
        <a:srgbClr val="9A5D78"/>
      </a:accent6>
      <a:hlink>
        <a:srgbClr val="66C8E3"/>
      </a:hlink>
      <a:folHlink>
        <a:srgbClr val="B162A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TM10001105[[fn=Ausschnitt]]</Template>
  <TotalTime>0</TotalTime>
  <Words>342</Words>
  <Application>Microsoft Office PowerPoint</Application>
  <PresentationFormat>Breitbild</PresentationFormat>
  <Paragraphs>22</Paragraphs>
  <Slides>3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6" baseType="lpstr">
      <vt:lpstr>Calibri</vt:lpstr>
      <vt:lpstr>Franklin Gothic Book</vt:lpstr>
      <vt:lpstr>Crop</vt:lpstr>
      <vt:lpstr>ZeroMuda</vt:lpstr>
      <vt:lpstr>ZeroMuda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 ist die Kreislaufgesellschaft</dc:title>
  <dc:creator>Besucher_in</dc:creator>
  <cp:lastModifiedBy>Nika Hartwig</cp:lastModifiedBy>
  <cp:revision>20</cp:revision>
  <dcterms:created xsi:type="dcterms:W3CDTF">2024-08-20T07:47:49Z</dcterms:created>
  <dcterms:modified xsi:type="dcterms:W3CDTF">2025-05-27T13:29:37Z</dcterms:modified>
</cp:coreProperties>
</file>