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jpeg" ContentType="image/jpeg"/>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comments/modernComment_10C_1E771448.xml" ContentType="application/vnd.ms-powerpoint.comments+xml"/>
  <Override PartName="/ppt/authors.xml" ContentType="application/vnd.ms-powerpoint.author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21"/>
  </p:notesMasterIdLst>
  <p:sldIdLst>
    <p:sldId id="256" r:id="rId2"/>
    <p:sldId id="258" r:id="rId3"/>
    <p:sldId id="259" r:id="rId4"/>
    <p:sldId id="257" r:id="rId5"/>
    <p:sldId id="260" r:id="rId6"/>
    <p:sldId id="261" r:id="rId7"/>
    <p:sldId id="262" r:id="rId8"/>
    <p:sldId id="264" r:id="rId9"/>
    <p:sldId id="263" r:id="rId10"/>
    <p:sldId id="274" r:id="rId11"/>
    <p:sldId id="265" r:id="rId12"/>
    <p:sldId id="266" r:id="rId13"/>
    <p:sldId id="267" r:id="rId14"/>
    <p:sldId id="269" r:id="rId15"/>
    <p:sldId id="270" r:id="rId16"/>
    <p:sldId id="271" r:id="rId17"/>
    <p:sldId id="268" r:id="rId18"/>
    <p:sldId id="272" r:id="rId19"/>
    <p:sldId id="273" r:id="rId2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3BE39E1C-F57C-5DC0-DF74-207BE7513D5F}" name="Thomas Mönkemeyer" initials="TM" userId="S::t.moenkemeyer@bs25.hibb.hamburg::b1e8c6bf-fa83-40ab-8263-cb3e1ec1b1d1"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781" autoAdjust="0"/>
    <p:restoredTop sz="87945" autoAdjust="0"/>
  </p:normalViewPr>
  <p:slideViewPr>
    <p:cSldViewPr snapToGrid="0">
      <p:cViewPr varScale="1">
        <p:scale>
          <a:sx n="108" d="100"/>
          <a:sy n="108" d="100"/>
        </p:scale>
        <p:origin x="144" y="15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microsoft.com/office/2018/10/relationships/authors" Target="authors.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comments/modernComment_10C_1E771448.xml><?xml version="1.0" encoding="utf-8"?>
<p188:cmLst xmlns:a="http://schemas.openxmlformats.org/drawingml/2006/main" xmlns:r="http://schemas.openxmlformats.org/officeDocument/2006/relationships" xmlns:p188="http://schemas.microsoft.com/office/powerpoint/2018/8/main">
  <p188:cm id="{51818C3E-4A0E-8748-A5CC-65869E18E428}" authorId="{3BE39E1C-F57C-5DC0-DF74-207BE7513D5F}" created="2025-03-01T16:07:39.568">
    <pc:sldMkLst xmlns:pc="http://schemas.microsoft.com/office/powerpoint/2013/main/command">
      <pc:docMk/>
      <pc:sldMk cId="511120456" sldId="268"/>
    </pc:sldMkLst>
    <p188:txBody>
      <a:bodyPr/>
      <a:lstStyle/>
      <a:p>
        <a:r>
          <a:rPr lang="de-DE"/>
          <a:t>erscheint mir hier zu singulär. Wird ja in den Methoden des Heftes Hinreichens ermöglicht (Kreislaufpass z.B.).
Alles Arbeitsanweisungen würde ich in diesem Sinne aus der PPP herausnehmen. </a:t>
        </a:r>
      </a:p>
    </p188:txBody>
  </p188:cm>
</p188:cmLst>
</file>

<file path=ppt/drawings/_rels/vmlDrawing1.vml.rels><?xml version="1.0" encoding="UTF-8" standalone="yes"?>
<Relationships xmlns="http://schemas.openxmlformats.org/package/2006/relationships"><Relationship Id="rId1" Type="http://schemas.openxmlformats.org/officeDocument/2006/relationships/image" Target="../media/image10.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de-DE"/>
          </a:p>
        </p:txBody>
      </p:sp>
      <p:sp>
        <p:nvSpPr>
          <p:cNvPr id="3" name="Datumsplatzhalt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F01DA31-19F8-4BF5-9046-EE80860E4A77}" type="datetimeFigureOut">
              <a:rPr lang="de-DE" smtClean="0"/>
              <a:t>27.05.2025</a:t>
            </a:fld>
            <a:endParaRPr lang="de-DE"/>
          </a:p>
        </p:txBody>
      </p:sp>
      <p:sp>
        <p:nvSpPr>
          <p:cNvPr id="4" name="Folienbildplatzhalt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de-DE"/>
          </a:p>
        </p:txBody>
      </p:sp>
      <p:sp>
        <p:nvSpPr>
          <p:cNvPr id="5" name="Notizenplatzhal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p>
        </p:txBody>
      </p:sp>
      <p:sp>
        <p:nvSpPr>
          <p:cNvPr id="6" name="Fußzeilenplatzhalt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de-DE"/>
          </a:p>
        </p:txBody>
      </p:sp>
      <p:sp>
        <p:nvSpPr>
          <p:cNvPr id="7" name="Foliennummernplatzhalt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DEA2742-6F89-45AE-A870-E6C8155768E8}" type="slidenum">
              <a:rPr lang="de-DE" smtClean="0"/>
              <a:t>‹Nr.›</a:t>
            </a:fld>
            <a:endParaRPr lang="de-DE"/>
          </a:p>
        </p:txBody>
      </p:sp>
    </p:spTree>
    <p:extLst>
      <p:ext uri="{BB962C8B-B14F-4D97-AF65-F5344CB8AC3E}">
        <p14:creationId xmlns:p14="http://schemas.microsoft.com/office/powerpoint/2010/main" val="29328888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commons.wikimedia.org/wiki/User:22Kartika" TargetMode="External"/><Relationship Id="rId2" Type="http://schemas.openxmlformats.org/officeDocument/2006/relationships/slide" Target="../slides/slide2.xml"/><Relationship Id="rId1" Type="http://schemas.openxmlformats.org/officeDocument/2006/relationships/notesMaster" Target="../notesMasters/notesMaster1.xml"/><Relationship Id="rId4" Type="http://schemas.openxmlformats.org/officeDocument/2006/relationships/hyperlink" Target="https://creativecommons.org/licenses/by-sa/3.0" TargetMode="Externa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US" dirty="0"/>
              <a:t>Mountain of garbage in </a:t>
            </a:r>
            <a:r>
              <a:rPr lang="en-US" dirty="0" err="1"/>
              <a:t>Bantar</a:t>
            </a:r>
            <a:r>
              <a:rPr lang="en-US" dirty="0"/>
              <a:t> </a:t>
            </a:r>
            <a:r>
              <a:rPr lang="en-US" dirty="0" err="1"/>
              <a:t>Gebang</a:t>
            </a:r>
            <a:r>
              <a:rPr lang="en-US" dirty="0"/>
              <a:t> with some excavator (</a:t>
            </a:r>
            <a:r>
              <a:rPr lang="en-US" dirty="0">
                <a:solidFill>
                  <a:schemeClr val="tx1"/>
                </a:solidFill>
              </a:rPr>
              <a:t>Indonesia). </a:t>
            </a:r>
            <a:r>
              <a:rPr lang="en-US" dirty="0">
                <a:solidFill>
                  <a:schemeClr val="tx1"/>
                </a:solidFill>
                <a:hlinkClick r:id="rId3" tooltip="User:22Kartika"/>
              </a:rPr>
              <a:t>B</a:t>
            </a:r>
            <a:r>
              <a:rPr lang="en-US" dirty="0">
                <a:solidFill>
                  <a:schemeClr val="tx1"/>
                </a:solidFill>
              </a:rPr>
              <a:t>y </a:t>
            </a:r>
            <a:r>
              <a:rPr lang="de-DE" dirty="0">
                <a:solidFill>
                  <a:schemeClr val="tx1"/>
                </a:solidFill>
                <a:hlinkClick r:id="rId3" tooltip="User:22Kartika"/>
              </a:rPr>
              <a:t>22Kartika</a:t>
            </a:r>
            <a:r>
              <a:rPr lang="de-DE" dirty="0">
                <a:solidFill>
                  <a:schemeClr val="tx1"/>
                </a:solidFill>
              </a:rPr>
              <a:t> (</a:t>
            </a:r>
            <a:r>
              <a:rPr lang="de-DE" dirty="0">
                <a:solidFill>
                  <a:schemeClr val="tx1"/>
                </a:solidFill>
                <a:hlinkClick r:id="rId4"/>
              </a:rPr>
              <a:t>CC BY-SA 3.0</a:t>
            </a:r>
            <a:r>
              <a:rPr lang="de-DE" dirty="0">
                <a:solidFill>
                  <a:schemeClr val="tx1"/>
                </a:solidFill>
              </a:rPr>
              <a:t>)</a:t>
            </a:r>
          </a:p>
        </p:txBody>
      </p:sp>
      <p:sp>
        <p:nvSpPr>
          <p:cNvPr id="4" name="Foliennummernplatzhalter 3"/>
          <p:cNvSpPr>
            <a:spLocks noGrp="1"/>
          </p:cNvSpPr>
          <p:nvPr>
            <p:ph type="sldNum" sz="quarter" idx="10"/>
          </p:nvPr>
        </p:nvSpPr>
        <p:spPr/>
        <p:txBody>
          <a:bodyPr/>
          <a:lstStyle/>
          <a:p>
            <a:fld id="{4DEA2742-6F89-45AE-A870-E6C8155768E8}" type="slidenum">
              <a:rPr lang="de-DE" smtClean="0"/>
              <a:t>2</a:t>
            </a:fld>
            <a:endParaRPr lang="de-DE"/>
          </a:p>
        </p:txBody>
      </p:sp>
    </p:spTree>
    <p:extLst>
      <p:ext uri="{BB962C8B-B14F-4D97-AF65-F5344CB8AC3E}">
        <p14:creationId xmlns:p14="http://schemas.microsoft.com/office/powerpoint/2010/main" val="37340165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200" kern="1200" dirty="0">
                <a:solidFill>
                  <a:schemeClr val="tx1"/>
                </a:solidFill>
                <a:effectLst/>
                <a:latin typeface="+mn-lt"/>
                <a:ea typeface="+mn-ea"/>
                <a:cs typeface="+mn-cs"/>
              </a:rPr>
              <a:t>Das lineare Wirtschaften funktioniert nach dem TAKE-MAKE-WASTE Prinzip, Rohstoffe und Materialien werden der Erde entnommen, zu Produkten verarbeitet die dann an Konsument*innen verkauft werden. Die Konsument*innen nutzen die Produkte und schmeißen sie danach weg. Dies ist die herkömmliche Wirtschaftsweise wie sie fast überall auf der Welt praktiziert wird. Materialien die der Erde entzogen werden durchlaufen diese Schritte um am Ende zu Abfall zu werden. </a:t>
            </a:r>
          </a:p>
          <a:p>
            <a:endParaRPr lang="de-DE" dirty="0"/>
          </a:p>
        </p:txBody>
      </p:sp>
      <p:sp>
        <p:nvSpPr>
          <p:cNvPr id="4" name="Foliennummernplatzhalter 3"/>
          <p:cNvSpPr>
            <a:spLocks noGrp="1"/>
          </p:cNvSpPr>
          <p:nvPr>
            <p:ph type="sldNum" sz="quarter" idx="10"/>
          </p:nvPr>
        </p:nvSpPr>
        <p:spPr/>
        <p:txBody>
          <a:bodyPr/>
          <a:lstStyle/>
          <a:p>
            <a:fld id="{4DEA2742-6F89-45AE-A870-E6C8155768E8}" type="slidenum">
              <a:rPr lang="de-DE" smtClean="0"/>
              <a:t>4</a:t>
            </a:fld>
            <a:endParaRPr lang="de-DE"/>
          </a:p>
        </p:txBody>
      </p:sp>
    </p:spTree>
    <p:extLst>
      <p:ext uri="{BB962C8B-B14F-4D97-AF65-F5344CB8AC3E}">
        <p14:creationId xmlns:p14="http://schemas.microsoft.com/office/powerpoint/2010/main" val="357218406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sz="1200" kern="1200" dirty="0">
                <a:solidFill>
                  <a:schemeClr val="tx1"/>
                </a:solidFill>
                <a:effectLst/>
                <a:latin typeface="+mn-lt"/>
                <a:ea typeface="+mn-ea"/>
                <a:cs typeface="+mn-cs"/>
              </a:rPr>
              <a:t>Die Recycling-Wirtschaft stellt eine Erweiterung der linearen Wirtschaft dar. Produkte werden nach ihrer Nutzung wiederverwendet oder sie werden zu anderen verarbeitet Produkten. Beim Recycling kommt es häufig zu einem Verlust an Qualität der Produkte, das sogenannte </a:t>
            </a:r>
            <a:r>
              <a:rPr lang="de-DE" sz="1200" kern="1200" dirty="0" err="1">
                <a:solidFill>
                  <a:schemeClr val="tx1"/>
                </a:solidFill>
                <a:effectLst/>
                <a:latin typeface="+mn-lt"/>
                <a:ea typeface="+mn-ea"/>
                <a:cs typeface="+mn-cs"/>
              </a:rPr>
              <a:t>Downcycling</a:t>
            </a:r>
            <a:r>
              <a:rPr lang="de-DE" sz="1200" kern="1200" dirty="0">
                <a:solidFill>
                  <a:schemeClr val="tx1"/>
                </a:solidFill>
                <a:effectLst/>
                <a:latin typeface="+mn-lt"/>
                <a:ea typeface="+mn-ea"/>
                <a:cs typeface="+mn-cs"/>
              </a:rPr>
              <a:t>. </a:t>
            </a:r>
          </a:p>
          <a:p>
            <a:r>
              <a:rPr lang="de-DE" sz="1200" kern="1200" dirty="0" err="1">
                <a:solidFill>
                  <a:schemeClr val="tx1"/>
                </a:solidFill>
                <a:effectLst/>
                <a:latin typeface="+mn-lt"/>
                <a:ea typeface="+mn-ea"/>
                <a:cs typeface="+mn-cs"/>
              </a:rPr>
              <a:t>Downcycling</a:t>
            </a:r>
            <a:r>
              <a:rPr lang="de-DE" sz="1200" kern="1200" dirty="0">
                <a:solidFill>
                  <a:schemeClr val="tx1"/>
                </a:solidFill>
                <a:effectLst/>
                <a:latin typeface="+mn-lt"/>
                <a:ea typeface="+mn-ea"/>
                <a:cs typeface="+mn-cs"/>
              </a:rPr>
              <a:t> bezieht sich auf den Prozess, bei dem Materialien in minderwertigere oder weniger hochwertige Produkte umgewandelt werden. Obwohl die Materialien wiederverwertet werden, verlieren sie in diesem Prozess oft an Qualität oder Wert. Ein Beispiel  hierfür ist das Recycling von PET Flaschen, </a:t>
            </a:r>
          </a:p>
          <a:p>
            <a:r>
              <a:rPr lang="de-DE" sz="1200" kern="1200" dirty="0">
                <a:solidFill>
                  <a:schemeClr val="tx1"/>
                </a:solidFill>
                <a:effectLst/>
                <a:latin typeface="+mn-lt"/>
                <a:ea typeface="+mn-ea"/>
                <a:cs typeface="+mn-cs"/>
              </a:rPr>
              <a:t>Im Gegensatz dazu bezieht sich </a:t>
            </a:r>
            <a:r>
              <a:rPr lang="de-DE" sz="1200" kern="1200" dirty="0" err="1">
                <a:solidFill>
                  <a:schemeClr val="tx1"/>
                </a:solidFill>
                <a:effectLst/>
                <a:latin typeface="+mn-lt"/>
                <a:ea typeface="+mn-ea"/>
                <a:cs typeface="+mn-cs"/>
              </a:rPr>
              <a:t>Upcycling</a:t>
            </a:r>
            <a:r>
              <a:rPr lang="de-DE" sz="1200" kern="1200" dirty="0">
                <a:solidFill>
                  <a:schemeClr val="tx1"/>
                </a:solidFill>
                <a:effectLst/>
                <a:latin typeface="+mn-lt"/>
                <a:ea typeface="+mn-ea"/>
                <a:cs typeface="+mn-cs"/>
              </a:rPr>
              <a:t> darauf, gebrauchte Materialien in Produkte von höherem Wert oder Nutzen umzuwandeln. Hierbei werden Materialien kreativ wiederverwendet und in neuwertige oder qualitativ hochwertigere Produkte umgewandelt, ohne dass die ursprüngliche Qualität verloren geht. Ein Beispiel für </a:t>
            </a:r>
            <a:r>
              <a:rPr lang="de-DE" sz="1200" kern="1200" dirty="0" err="1">
                <a:solidFill>
                  <a:schemeClr val="tx1"/>
                </a:solidFill>
                <a:effectLst/>
                <a:latin typeface="+mn-lt"/>
                <a:ea typeface="+mn-ea"/>
                <a:cs typeface="+mn-cs"/>
              </a:rPr>
              <a:t>Upcycling</a:t>
            </a:r>
            <a:r>
              <a:rPr lang="de-DE" sz="1200" kern="1200" dirty="0">
                <a:solidFill>
                  <a:schemeClr val="tx1"/>
                </a:solidFill>
                <a:effectLst/>
                <a:latin typeface="+mn-lt"/>
                <a:ea typeface="+mn-ea"/>
                <a:cs typeface="+mn-cs"/>
              </a:rPr>
              <a:t> ist die Verwendung von alten Holzbrettern, um daraus handgefertigte Möbelstücke herzustellen oder aus gebrauchten Reifen neue Sitzmöbel zu fertigen.</a:t>
            </a:r>
            <a:br>
              <a:rPr lang="de-DE" sz="1200" kern="1200" dirty="0">
                <a:solidFill>
                  <a:schemeClr val="tx1"/>
                </a:solidFill>
                <a:effectLst/>
                <a:latin typeface="+mn-lt"/>
                <a:ea typeface="+mn-ea"/>
                <a:cs typeface="+mn-cs"/>
              </a:rPr>
            </a:br>
            <a:r>
              <a:rPr lang="de-DE" sz="1200" kern="1200" dirty="0">
                <a:solidFill>
                  <a:schemeClr val="tx1"/>
                </a:solidFill>
                <a:effectLst/>
                <a:latin typeface="+mn-lt"/>
                <a:ea typeface="+mn-ea"/>
                <a:cs typeface="+mn-cs"/>
              </a:rPr>
              <a:t>Zusammenfassend betrachtet, zielt Recycling darauf ab, Materialien wiederzuverwerten, </a:t>
            </a:r>
            <a:r>
              <a:rPr lang="de-DE" sz="1200" kern="1200" dirty="0" err="1">
                <a:solidFill>
                  <a:schemeClr val="tx1"/>
                </a:solidFill>
                <a:effectLst/>
                <a:latin typeface="+mn-lt"/>
                <a:ea typeface="+mn-ea"/>
                <a:cs typeface="+mn-cs"/>
              </a:rPr>
              <a:t>Downcycling</a:t>
            </a:r>
            <a:r>
              <a:rPr lang="de-DE" sz="1200" kern="1200" dirty="0">
                <a:solidFill>
                  <a:schemeClr val="tx1"/>
                </a:solidFill>
                <a:effectLst/>
                <a:latin typeface="+mn-lt"/>
                <a:ea typeface="+mn-ea"/>
                <a:cs typeface="+mn-cs"/>
              </a:rPr>
              <a:t> führt zu einer Qualitätsminderung der Materialien, während </a:t>
            </a:r>
            <a:r>
              <a:rPr lang="de-DE" sz="1200" kern="1200" dirty="0" err="1">
                <a:solidFill>
                  <a:schemeClr val="tx1"/>
                </a:solidFill>
                <a:effectLst/>
                <a:latin typeface="+mn-lt"/>
                <a:ea typeface="+mn-ea"/>
                <a:cs typeface="+mn-cs"/>
              </a:rPr>
              <a:t>Upcycling</a:t>
            </a:r>
            <a:r>
              <a:rPr lang="de-DE" sz="1200" kern="1200" dirty="0">
                <a:solidFill>
                  <a:schemeClr val="tx1"/>
                </a:solidFill>
                <a:effectLst/>
                <a:latin typeface="+mn-lt"/>
                <a:ea typeface="+mn-ea"/>
                <a:cs typeface="+mn-cs"/>
              </a:rPr>
              <a:t> diese Materialien in Produkte von höherem Wert umwandelt.</a:t>
            </a:r>
          </a:p>
        </p:txBody>
      </p:sp>
      <p:sp>
        <p:nvSpPr>
          <p:cNvPr id="4" name="Foliennummernplatzhalter 3"/>
          <p:cNvSpPr>
            <a:spLocks noGrp="1"/>
          </p:cNvSpPr>
          <p:nvPr>
            <p:ph type="sldNum" sz="quarter" idx="10"/>
          </p:nvPr>
        </p:nvSpPr>
        <p:spPr/>
        <p:txBody>
          <a:bodyPr/>
          <a:lstStyle/>
          <a:p>
            <a:fld id="{4DEA2742-6F89-45AE-A870-E6C8155768E8}" type="slidenum">
              <a:rPr lang="de-DE" smtClean="0"/>
              <a:t>5</a:t>
            </a:fld>
            <a:endParaRPr lang="de-DE"/>
          </a:p>
        </p:txBody>
      </p:sp>
    </p:spTree>
    <p:extLst>
      <p:ext uri="{BB962C8B-B14F-4D97-AF65-F5344CB8AC3E}">
        <p14:creationId xmlns:p14="http://schemas.microsoft.com/office/powerpoint/2010/main" val="4264513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200" kern="1200" dirty="0">
                <a:solidFill>
                  <a:schemeClr val="tx1"/>
                </a:solidFill>
                <a:effectLst/>
                <a:latin typeface="+mn-lt"/>
                <a:ea typeface="+mn-ea"/>
                <a:cs typeface="+mn-cs"/>
              </a:rPr>
              <a:t>Die Kreislaufwirtschaft ist ein Konzept, welches aus der linearen Wirtschaftsweise eine kreisförmige macht. Ziel ist es, alle genutzten Ressourcen im Kreislauf zu halten, und so weder Müll zu produzieren noch neue Rohstoffe zu verwenden. Produkte werden hier von hinten heraus gedacht. Da heißt: Die erste Frage im Entwicklungsprozess eines neuen Produktes lautet: welcher Abfall entsteht dadurch?</a:t>
            </a:r>
          </a:p>
          <a:p>
            <a:endParaRPr lang="de-DE" dirty="0"/>
          </a:p>
        </p:txBody>
      </p:sp>
      <p:sp>
        <p:nvSpPr>
          <p:cNvPr id="4" name="Foliennummernplatzhalter 3"/>
          <p:cNvSpPr>
            <a:spLocks noGrp="1"/>
          </p:cNvSpPr>
          <p:nvPr>
            <p:ph type="sldNum" sz="quarter" idx="10"/>
          </p:nvPr>
        </p:nvSpPr>
        <p:spPr/>
        <p:txBody>
          <a:bodyPr/>
          <a:lstStyle/>
          <a:p>
            <a:fld id="{4DEA2742-6F89-45AE-A870-E6C8155768E8}" type="slidenum">
              <a:rPr lang="de-DE" smtClean="0"/>
              <a:t>6</a:t>
            </a:fld>
            <a:endParaRPr lang="de-DE"/>
          </a:p>
        </p:txBody>
      </p:sp>
    </p:spTree>
    <p:extLst>
      <p:ext uri="{BB962C8B-B14F-4D97-AF65-F5344CB8AC3E}">
        <p14:creationId xmlns:p14="http://schemas.microsoft.com/office/powerpoint/2010/main" val="2315874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lvl="0"/>
            <a:r>
              <a:rPr lang="de-DE" sz="1200" kern="1200" dirty="0">
                <a:solidFill>
                  <a:schemeClr val="tx1"/>
                </a:solidFill>
                <a:effectLst/>
                <a:latin typeface="+mn-lt"/>
                <a:ea typeface="+mn-ea"/>
                <a:cs typeface="+mn-cs"/>
              </a:rPr>
              <a:t>Technischer Kreislauf</a:t>
            </a:r>
          </a:p>
          <a:p>
            <a:pPr lvl="0"/>
            <a:r>
              <a:rPr lang="de-DE" sz="1200" kern="1200" dirty="0">
                <a:solidFill>
                  <a:schemeClr val="tx1"/>
                </a:solidFill>
                <a:effectLst/>
                <a:latin typeface="+mn-lt"/>
                <a:ea typeface="+mn-ea"/>
                <a:cs typeface="+mn-cs"/>
              </a:rPr>
              <a:t>Alle </a:t>
            </a:r>
            <a:r>
              <a:rPr lang="de-DE" sz="1200" u="sng" kern="1200" dirty="0">
                <a:solidFill>
                  <a:schemeClr val="tx1"/>
                </a:solidFill>
                <a:effectLst/>
                <a:latin typeface="+mn-lt"/>
                <a:ea typeface="+mn-ea"/>
                <a:cs typeface="+mn-cs"/>
              </a:rPr>
              <a:t>Gebrauchsgegenstände</a:t>
            </a:r>
            <a:r>
              <a:rPr lang="de-DE" sz="1200" kern="1200" dirty="0">
                <a:solidFill>
                  <a:schemeClr val="tx1"/>
                </a:solidFill>
                <a:effectLst/>
                <a:latin typeface="+mn-lt"/>
                <a:ea typeface="+mn-ea"/>
                <a:cs typeface="+mn-cs"/>
              </a:rPr>
              <a:t> also alle technischen Materialien</a:t>
            </a:r>
          </a:p>
          <a:p>
            <a:pPr lvl="0"/>
            <a:r>
              <a:rPr lang="de-DE" sz="1200" kern="1200" dirty="0">
                <a:solidFill>
                  <a:schemeClr val="tx1"/>
                </a:solidFill>
                <a:effectLst/>
                <a:latin typeface="+mn-lt"/>
                <a:ea typeface="+mn-ea"/>
                <a:cs typeface="+mn-cs"/>
              </a:rPr>
              <a:t>Dazu gehören: Maschinen und ihre Teile, nicht biologisch abbaubare Ressourcen wie Metalle etc. </a:t>
            </a:r>
          </a:p>
          <a:p>
            <a:pPr lvl="0"/>
            <a:r>
              <a:rPr lang="de-DE" sz="1200" kern="1200" dirty="0">
                <a:solidFill>
                  <a:schemeClr val="tx1"/>
                </a:solidFill>
                <a:effectLst/>
                <a:latin typeface="+mn-lt"/>
                <a:ea typeface="+mn-ea"/>
                <a:cs typeface="+mn-cs"/>
              </a:rPr>
              <a:t>Diese gilt es so lange wie möglich zu verwenden, zu reparieren und zu pflegen</a:t>
            </a:r>
          </a:p>
          <a:p>
            <a:pPr lvl="0"/>
            <a:r>
              <a:rPr lang="de-DE" sz="1200" kern="1200" dirty="0">
                <a:solidFill>
                  <a:schemeClr val="tx1"/>
                </a:solidFill>
                <a:effectLst/>
                <a:latin typeface="+mn-lt"/>
                <a:ea typeface="+mn-ea"/>
                <a:cs typeface="+mn-cs"/>
              </a:rPr>
              <a:t>Wenn sie nicht mehr funktionieren sollen die Materialien sortenrein voneinander trennbar sein umso weiter zu verwendet werden</a:t>
            </a:r>
          </a:p>
          <a:p>
            <a:pPr lvl="0"/>
            <a:r>
              <a:rPr lang="de-DE" sz="1200" kern="1200" dirty="0">
                <a:solidFill>
                  <a:schemeClr val="tx1"/>
                </a:solidFill>
                <a:effectLst/>
                <a:latin typeface="+mn-lt"/>
                <a:ea typeface="+mn-ea"/>
                <a:cs typeface="+mn-cs"/>
              </a:rPr>
              <a:t>Biologischer Kreislauf</a:t>
            </a:r>
          </a:p>
          <a:p>
            <a:pPr lvl="0"/>
            <a:r>
              <a:rPr lang="de-DE" sz="1200" kern="1200" dirty="0">
                <a:solidFill>
                  <a:schemeClr val="tx1"/>
                </a:solidFill>
                <a:effectLst/>
                <a:latin typeface="+mn-lt"/>
                <a:ea typeface="+mn-ea"/>
                <a:cs typeface="+mn-cs"/>
              </a:rPr>
              <a:t>Alle Verbrauchsmaterialien deren Bestandteile nach Ende der Nutzung in der Umwelt landen</a:t>
            </a:r>
          </a:p>
          <a:p>
            <a:pPr lvl="0"/>
            <a:r>
              <a:rPr lang="de-DE" sz="1200" kern="1200" dirty="0">
                <a:solidFill>
                  <a:schemeClr val="tx1"/>
                </a:solidFill>
                <a:effectLst/>
                <a:latin typeface="+mn-lt"/>
                <a:ea typeface="+mn-ea"/>
                <a:cs typeface="+mn-cs"/>
              </a:rPr>
              <a:t>Sowas wie Shampoo, Kosmetika, Lebensmittel oder jeglicher Abrieb wie bei Reifen oder Schuhsohlen </a:t>
            </a:r>
          </a:p>
          <a:p>
            <a:pPr lvl="0"/>
            <a:r>
              <a:rPr lang="de-DE" sz="1200" kern="1200" dirty="0">
                <a:solidFill>
                  <a:schemeClr val="tx1"/>
                </a:solidFill>
                <a:effectLst/>
                <a:latin typeface="+mn-lt"/>
                <a:ea typeface="+mn-ea"/>
                <a:cs typeface="+mn-cs"/>
              </a:rPr>
              <a:t>Nährstoffe aus biologisch abbaubaren Materialien werden durch Prozesse wie Kompostierung oder Vergärung in die Erde zurückgeführt und dienen als Grundlage für weitere nachwachsende Rohstoffe</a:t>
            </a:r>
          </a:p>
          <a:p>
            <a:r>
              <a:rPr lang="de-DE" sz="1200" kern="1200" dirty="0">
                <a:solidFill>
                  <a:schemeClr val="tx1"/>
                </a:solidFill>
                <a:effectLst/>
                <a:latin typeface="+mn-lt"/>
                <a:ea typeface="+mn-ea"/>
                <a:cs typeface="+mn-cs"/>
              </a:rPr>
              <a:t> noch mehr </a:t>
            </a:r>
            <a:r>
              <a:rPr lang="de-DE" sz="1200" kern="1200" dirty="0" err="1">
                <a:solidFill>
                  <a:schemeClr val="tx1"/>
                </a:solidFill>
                <a:effectLst/>
                <a:latin typeface="+mn-lt"/>
                <a:ea typeface="+mn-ea"/>
                <a:cs typeface="+mn-cs"/>
              </a:rPr>
              <a:t>beispiele</a:t>
            </a:r>
            <a:endParaRPr lang="de-DE" sz="1200" kern="1200" dirty="0">
              <a:solidFill>
                <a:schemeClr val="tx1"/>
              </a:solidFill>
              <a:effectLst/>
              <a:latin typeface="+mn-lt"/>
              <a:ea typeface="+mn-ea"/>
              <a:cs typeface="+mn-cs"/>
            </a:endParaRPr>
          </a:p>
          <a:p>
            <a:endParaRPr lang="de-DE" dirty="0"/>
          </a:p>
        </p:txBody>
      </p:sp>
      <p:sp>
        <p:nvSpPr>
          <p:cNvPr id="4" name="Foliennummernplatzhalter 3"/>
          <p:cNvSpPr>
            <a:spLocks noGrp="1"/>
          </p:cNvSpPr>
          <p:nvPr>
            <p:ph type="sldNum" sz="quarter" idx="10"/>
          </p:nvPr>
        </p:nvSpPr>
        <p:spPr/>
        <p:txBody>
          <a:bodyPr/>
          <a:lstStyle/>
          <a:p>
            <a:fld id="{4DEA2742-6F89-45AE-A870-E6C8155768E8}" type="slidenum">
              <a:rPr lang="de-DE" smtClean="0"/>
              <a:t>7</a:t>
            </a:fld>
            <a:endParaRPr lang="de-DE"/>
          </a:p>
        </p:txBody>
      </p:sp>
    </p:spTree>
    <p:extLst>
      <p:ext uri="{BB962C8B-B14F-4D97-AF65-F5344CB8AC3E}">
        <p14:creationId xmlns:p14="http://schemas.microsoft.com/office/powerpoint/2010/main" val="16096472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lvl="0"/>
            <a:r>
              <a:rPr lang="de-DE" sz="1200" kern="1200" dirty="0">
                <a:solidFill>
                  <a:schemeClr val="tx1"/>
                </a:solidFill>
                <a:effectLst/>
                <a:latin typeface="+mn-lt"/>
                <a:ea typeface="+mn-ea"/>
                <a:cs typeface="+mn-cs"/>
              </a:rPr>
              <a:t>Kritik:</a:t>
            </a:r>
          </a:p>
          <a:p>
            <a:pPr lvl="0"/>
            <a:r>
              <a:rPr lang="de-DE" sz="1200" kern="1200" dirty="0">
                <a:solidFill>
                  <a:schemeClr val="tx1"/>
                </a:solidFill>
                <a:effectLst/>
                <a:latin typeface="+mn-lt"/>
                <a:ea typeface="+mn-ea"/>
                <a:cs typeface="+mn-cs"/>
              </a:rPr>
              <a:t>setzt vor allem auf Freiwilligkeit </a:t>
            </a:r>
          </a:p>
          <a:p>
            <a:pPr lvl="0"/>
            <a:r>
              <a:rPr lang="de-DE" sz="1200" kern="1200" dirty="0">
                <a:solidFill>
                  <a:schemeClr val="tx1"/>
                </a:solidFill>
                <a:effectLst/>
                <a:latin typeface="+mn-lt"/>
                <a:ea typeface="+mn-ea"/>
                <a:cs typeface="+mn-cs"/>
              </a:rPr>
              <a:t>Gibt kein verbindliche Abfallvermeidungsziel</a:t>
            </a:r>
          </a:p>
          <a:p>
            <a:pPr lvl="0"/>
            <a:r>
              <a:rPr lang="de-DE" sz="1200" kern="1200" dirty="0">
                <a:solidFill>
                  <a:schemeClr val="tx1"/>
                </a:solidFill>
                <a:effectLst/>
                <a:latin typeface="+mn-lt"/>
                <a:ea typeface="+mn-ea"/>
                <a:cs typeface="+mn-cs"/>
              </a:rPr>
              <a:t>Es geht immer darum nur einen Teil wiederzugewinnen -&gt; nicht wie eigentlich alles</a:t>
            </a:r>
          </a:p>
          <a:p>
            <a:endParaRPr lang="de-DE" dirty="0"/>
          </a:p>
        </p:txBody>
      </p:sp>
      <p:sp>
        <p:nvSpPr>
          <p:cNvPr id="4" name="Foliennummernplatzhalter 3"/>
          <p:cNvSpPr>
            <a:spLocks noGrp="1"/>
          </p:cNvSpPr>
          <p:nvPr>
            <p:ph type="sldNum" sz="quarter" idx="10"/>
          </p:nvPr>
        </p:nvSpPr>
        <p:spPr/>
        <p:txBody>
          <a:bodyPr/>
          <a:lstStyle/>
          <a:p>
            <a:fld id="{4DEA2742-6F89-45AE-A870-E6C8155768E8}" type="slidenum">
              <a:rPr lang="de-DE" smtClean="0"/>
              <a:t>8</a:t>
            </a:fld>
            <a:endParaRPr lang="de-DE"/>
          </a:p>
        </p:txBody>
      </p:sp>
    </p:spTree>
    <p:extLst>
      <p:ext uri="{BB962C8B-B14F-4D97-AF65-F5344CB8AC3E}">
        <p14:creationId xmlns:p14="http://schemas.microsoft.com/office/powerpoint/2010/main" val="58098164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dirty="0" smtClean="0"/>
              <a:t>Quelle: </a:t>
            </a:r>
            <a:r>
              <a:rPr lang="en-GB" sz="1200" dirty="0" smtClean="0"/>
              <a:t>Calisto Friant et al. (2020)</a:t>
            </a:r>
            <a:endParaRPr lang="de-DE" sz="1200" dirty="0" smtClean="0"/>
          </a:p>
          <a:p>
            <a:endParaRPr lang="de-DE" dirty="0"/>
          </a:p>
        </p:txBody>
      </p:sp>
      <p:sp>
        <p:nvSpPr>
          <p:cNvPr id="4" name="Foliennummernplatzhalter 3"/>
          <p:cNvSpPr>
            <a:spLocks noGrp="1"/>
          </p:cNvSpPr>
          <p:nvPr>
            <p:ph type="sldNum" sz="quarter" idx="10"/>
          </p:nvPr>
        </p:nvSpPr>
        <p:spPr/>
        <p:txBody>
          <a:bodyPr/>
          <a:lstStyle/>
          <a:p>
            <a:fld id="{4DEA2742-6F89-45AE-A870-E6C8155768E8}" type="slidenum">
              <a:rPr lang="de-DE" smtClean="0"/>
              <a:t>9</a:t>
            </a:fld>
            <a:endParaRPr lang="de-DE"/>
          </a:p>
        </p:txBody>
      </p:sp>
    </p:spTree>
    <p:extLst>
      <p:ext uri="{BB962C8B-B14F-4D97-AF65-F5344CB8AC3E}">
        <p14:creationId xmlns:p14="http://schemas.microsoft.com/office/powerpoint/2010/main" val="37451728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dirty="0" smtClean="0"/>
              <a:t>Quelle: </a:t>
            </a:r>
            <a:r>
              <a:rPr lang="en-GB" sz="1200" dirty="0" smtClean="0"/>
              <a:t>Calisto Friant et al. (2020)</a:t>
            </a:r>
            <a:endParaRPr lang="de-DE" sz="1200" dirty="0" smtClean="0"/>
          </a:p>
          <a:p>
            <a:endParaRPr lang="de-DE" dirty="0"/>
          </a:p>
        </p:txBody>
      </p:sp>
      <p:sp>
        <p:nvSpPr>
          <p:cNvPr id="4" name="Foliennummernplatzhalter 3"/>
          <p:cNvSpPr>
            <a:spLocks noGrp="1"/>
          </p:cNvSpPr>
          <p:nvPr>
            <p:ph type="sldNum" sz="quarter" idx="10"/>
          </p:nvPr>
        </p:nvSpPr>
        <p:spPr/>
        <p:txBody>
          <a:bodyPr/>
          <a:lstStyle/>
          <a:p>
            <a:fld id="{4DEA2742-6F89-45AE-A870-E6C8155768E8}" type="slidenum">
              <a:rPr lang="de-DE" smtClean="0"/>
              <a:t>10</a:t>
            </a:fld>
            <a:endParaRPr lang="de-DE"/>
          </a:p>
        </p:txBody>
      </p:sp>
    </p:spTree>
    <p:extLst>
      <p:ext uri="{BB962C8B-B14F-4D97-AF65-F5344CB8AC3E}">
        <p14:creationId xmlns:p14="http://schemas.microsoft.com/office/powerpoint/2010/main" val="362858994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dirty="0" smtClean="0"/>
              <a:t>Quelle: </a:t>
            </a:r>
            <a:r>
              <a:rPr lang="en-GB" dirty="0" smtClean="0"/>
              <a:t>Calisto Friant et al. (2020)</a:t>
            </a:r>
            <a:endParaRPr lang="de-DE" dirty="0" smtClean="0"/>
          </a:p>
          <a:p>
            <a:endParaRPr lang="de-DE" dirty="0"/>
          </a:p>
        </p:txBody>
      </p:sp>
      <p:sp>
        <p:nvSpPr>
          <p:cNvPr id="4" name="Foliennummernplatzhalter 3"/>
          <p:cNvSpPr>
            <a:spLocks noGrp="1"/>
          </p:cNvSpPr>
          <p:nvPr>
            <p:ph type="sldNum" sz="quarter" idx="10"/>
          </p:nvPr>
        </p:nvSpPr>
        <p:spPr/>
        <p:txBody>
          <a:bodyPr/>
          <a:lstStyle/>
          <a:p>
            <a:fld id="{4DEA2742-6F89-45AE-A870-E6C8155768E8}" type="slidenum">
              <a:rPr lang="de-DE" smtClean="0"/>
              <a:t>11</a:t>
            </a:fld>
            <a:endParaRPr lang="de-DE"/>
          </a:p>
        </p:txBody>
      </p:sp>
    </p:spTree>
    <p:extLst>
      <p:ext uri="{BB962C8B-B14F-4D97-AF65-F5344CB8AC3E}">
        <p14:creationId xmlns:p14="http://schemas.microsoft.com/office/powerpoint/2010/main" val="344521143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200" dirty="0" smtClean="0"/>
              <a:t>Quelle: Hans Sauer Stiftung</a:t>
            </a:r>
          </a:p>
          <a:p>
            <a:endParaRPr lang="de-DE" dirty="0"/>
          </a:p>
        </p:txBody>
      </p:sp>
      <p:sp>
        <p:nvSpPr>
          <p:cNvPr id="4" name="Foliennummernplatzhalter 3"/>
          <p:cNvSpPr>
            <a:spLocks noGrp="1"/>
          </p:cNvSpPr>
          <p:nvPr>
            <p:ph type="sldNum" sz="quarter" idx="10"/>
          </p:nvPr>
        </p:nvSpPr>
        <p:spPr/>
        <p:txBody>
          <a:bodyPr/>
          <a:lstStyle/>
          <a:p>
            <a:fld id="{4DEA2742-6F89-45AE-A870-E6C8155768E8}" type="slidenum">
              <a:rPr lang="de-DE" smtClean="0"/>
              <a:t>12</a:t>
            </a:fld>
            <a:endParaRPr lang="de-DE"/>
          </a:p>
        </p:txBody>
      </p:sp>
    </p:spTree>
    <p:extLst>
      <p:ext uri="{BB962C8B-B14F-4D97-AF65-F5344CB8AC3E}">
        <p14:creationId xmlns:p14="http://schemas.microsoft.com/office/powerpoint/2010/main" val="330241085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10"/>
          </p:nvPr>
        </p:nvSpPr>
        <p:spPr/>
        <p:txBody>
          <a:bodyPr/>
          <a:lstStyle/>
          <a:p>
            <a:fld id="{7C0E4CC8-05F7-4044-BA31-221624C91132}" type="slidenum">
              <a:rPr lang="de-DE" smtClean="0"/>
              <a:pPr/>
              <a:t>19</a:t>
            </a:fld>
            <a:endParaRPr lang="de-DE"/>
          </a:p>
        </p:txBody>
      </p:sp>
    </p:spTree>
    <p:extLst>
      <p:ext uri="{BB962C8B-B14F-4D97-AF65-F5344CB8AC3E}">
        <p14:creationId xmlns:p14="http://schemas.microsoft.com/office/powerpoint/2010/main" val="32161255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elfolie">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915128" y="1788454"/>
            <a:ext cx="8361229" cy="2098226"/>
          </a:xfrm>
        </p:spPr>
        <p:txBody>
          <a:bodyPr anchor="b">
            <a:noAutofit/>
          </a:bodyPr>
          <a:lstStyle>
            <a:lvl1pPr algn="ctr">
              <a:defRPr sz="7200" cap="all" baseline="0">
                <a:solidFill>
                  <a:schemeClr val="tx2"/>
                </a:solidFill>
              </a:defRPr>
            </a:lvl1pPr>
          </a:lstStyle>
          <a:p>
            <a:r>
              <a:rPr lang="de-DE"/>
              <a:t>Titelmasterformat durch Klicken bearbeiten</a:t>
            </a:r>
            <a:endParaRPr lang="en-US" dirty="0"/>
          </a:p>
        </p:txBody>
      </p:sp>
      <p:sp>
        <p:nvSpPr>
          <p:cNvPr id="3" name="Subtitle 2"/>
          <p:cNvSpPr>
            <a:spLocks noGrp="1"/>
          </p:cNvSpPr>
          <p:nvPr>
            <p:ph type="subTitle" idx="1"/>
          </p:nvPr>
        </p:nvSpPr>
        <p:spPr>
          <a:xfrm>
            <a:off x="2679906" y="3956279"/>
            <a:ext cx="6831673" cy="1086237"/>
          </a:xfrm>
        </p:spPr>
        <p:txBody>
          <a:bodyPr>
            <a:normAutofit/>
          </a:bodyPr>
          <a:lstStyle>
            <a:lvl1pPr marL="0" indent="0" algn="ctr">
              <a:lnSpc>
                <a:spcPct val="112000"/>
              </a:lnSpc>
              <a:spcBef>
                <a:spcPts val="0"/>
              </a:spcBef>
              <a:spcAft>
                <a:spcPts val="0"/>
              </a:spcAft>
              <a:buNone/>
              <a:defRPr sz="23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Formatvorlage des Untertitelmasters durch Klicken bearbeiten</a:t>
            </a:r>
            <a:endParaRPr lang="en-US" dirty="0"/>
          </a:p>
        </p:txBody>
      </p:sp>
      <p:sp>
        <p:nvSpPr>
          <p:cNvPr id="4" name="Date Placeholder 3"/>
          <p:cNvSpPr>
            <a:spLocks noGrp="1"/>
          </p:cNvSpPr>
          <p:nvPr>
            <p:ph type="dt" sz="half" idx="10"/>
          </p:nvPr>
        </p:nvSpPr>
        <p:spPr>
          <a:xfrm>
            <a:off x="752858" y="6453386"/>
            <a:ext cx="1607944" cy="404614"/>
          </a:xfrm>
        </p:spPr>
        <p:txBody>
          <a:bodyPr/>
          <a:lstStyle>
            <a:lvl1pPr>
              <a:defRPr baseline="0">
                <a:solidFill>
                  <a:schemeClr val="tx2"/>
                </a:solidFill>
              </a:defRPr>
            </a:lvl1pPr>
          </a:lstStyle>
          <a:p>
            <a:fld id="{87DE6118-2437-4B30-8E3C-4D2BE6020583}" type="datetimeFigureOut">
              <a:rPr lang="en-US" dirty="0"/>
              <a:pPr/>
              <a:t>5/27/2025</a:t>
            </a:fld>
            <a:endParaRPr lang="en-US" dirty="0"/>
          </a:p>
        </p:txBody>
      </p:sp>
      <p:sp>
        <p:nvSpPr>
          <p:cNvPr id="5" name="Footer Placeholder 4"/>
          <p:cNvSpPr>
            <a:spLocks noGrp="1"/>
          </p:cNvSpPr>
          <p:nvPr>
            <p:ph type="ftr" sz="quarter" idx="11"/>
          </p:nvPr>
        </p:nvSpPr>
        <p:spPr>
          <a:xfrm>
            <a:off x="2584054" y="6453386"/>
            <a:ext cx="7023377" cy="404614"/>
          </a:xfrm>
        </p:spPr>
        <p:txBody>
          <a:bodyPr/>
          <a:lstStyle>
            <a:lvl1pPr algn="ctr">
              <a:defRPr baseline="0">
                <a:solidFill>
                  <a:schemeClr val="tx2"/>
                </a:solidFill>
              </a:defRPr>
            </a:lvl1pPr>
          </a:lstStyle>
          <a:p>
            <a:endParaRPr lang="en-US" dirty="0"/>
          </a:p>
        </p:txBody>
      </p:sp>
      <p:sp>
        <p:nvSpPr>
          <p:cNvPr id="6" name="Slide Number Placeholder 5"/>
          <p:cNvSpPr>
            <a:spLocks noGrp="1"/>
          </p:cNvSpPr>
          <p:nvPr>
            <p:ph type="sldNum" sz="quarter" idx="12"/>
          </p:nvPr>
        </p:nvSpPr>
        <p:spPr>
          <a:xfrm>
            <a:off x="9830683" y="6453386"/>
            <a:ext cx="1596292" cy="404614"/>
          </a:xfrm>
        </p:spPr>
        <p:txBody>
          <a:bodyPr/>
          <a:lstStyle>
            <a:lvl1pPr>
              <a:defRPr baseline="0">
                <a:solidFill>
                  <a:schemeClr val="tx2"/>
                </a:solidFill>
              </a:defRPr>
            </a:lvl1pPr>
          </a:lstStyle>
          <a:p>
            <a:fld id="{69E57DC2-970A-4B3E-BB1C-7A09969E49DF}" type="slidenum">
              <a:rPr lang="en-US" dirty="0"/>
              <a:pPr/>
              <a:t>‹Nr.›</a:t>
            </a:fld>
            <a:endParaRPr lang="en-US" dirty="0"/>
          </a:p>
        </p:txBody>
      </p:sp>
      <p:grpSp>
        <p:nvGrpSpPr>
          <p:cNvPr id="9" name="Group 8"/>
          <p:cNvGrpSpPr/>
          <p:nvPr/>
        </p:nvGrpSpPr>
        <p:grpSpPr>
          <a:xfrm>
            <a:off x="752858" y="744469"/>
            <a:ext cx="10674117" cy="5349671"/>
            <a:chOff x="752858" y="744469"/>
            <a:chExt cx="10674117" cy="5349671"/>
          </a:xfrm>
        </p:grpSpPr>
        <p:sp>
          <p:nvSpPr>
            <p:cNvPr id="11" name="Freeform 6"/>
            <p:cNvSpPr/>
            <p:nvPr/>
          </p:nvSpPr>
          <p:spPr bwMode="auto">
            <a:xfrm>
              <a:off x="8151962" y="1685652"/>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w="0">
              <a:noFill/>
              <a:prstDash val="solid"/>
              <a:round/>
              <a:headEnd/>
              <a:tailEnd/>
            </a:ln>
          </p:spPr>
        </p:sp>
        <p:sp>
          <p:nvSpPr>
            <p:cNvPr id="14" name="Freeform 6"/>
            <p:cNvSpPr/>
            <p:nvPr/>
          </p:nvSpPr>
          <p:spPr bwMode="auto">
            <a:xfrm flipH="1" flipV="1">
              <a:off x="752858" y="744469"/>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sp>
      </p:gr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a:t>Titelmasterformat durch Klicken bearbeiten</a:t>
            </a:r>
            <a:endParaRPr lang="en-US" dirty="0"/>
          </a:p>
        </p:txBody>
      </p:sp>
      <p:sp>
        <p:nvSpPr>
          <p:cNvPr id="3" name="Content Placeholder 2"/>
          <p:cNvSpPr>
            <a:spLocks noGrp="1"/>
          </p:cNvSpPr>
          <p:nvPr>
            <p:ph idx="1"/>
          </p:nvPr>
        </p:nvSpPr>
        <p:spPr/>
        <p:txBody>
          <a:body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Date Placeholder 3"/>
          <p:cNvSpPr>
            <a:spLocks noGrp="1"/>
          </p:cNvSpPr>
          <p:nvPr>
            <p:ph type="dt" sz="half" idx="10"/>
          </p:nvPr>
        </p:nvSpPr>
        <p:spPr/>
        <p:txBody>
          <a:bodyPr/>
          <a:lstStyle/>
          <a:p>
            <a:fld id="{87DE6118-2437-4B30-8E3C-4D2BE6020583}" type="datetimeFigureOut">
              <a:rPr lang="en-US" dirty="0"/>
              <a:t>5/27/2025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9E57DC2-970A-4B3E-BB1C-7A09969E49DF}" type="slidenum">
              <a:rPr lang="en-US" dirty="0"/>
              <a:t>‹Nr.›</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Abschnitts-&#10;überschrif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65025" y="1301360"/>
            <a:ext cx="9612971" cy="2852737"/>
          </a:xfrm>
        </p:spPr>
        <p:txBody>
          <a:bodyPr anchor="b">
            <a:normAutofit/>
          </a:bodyPr>
          <a:lstStyle>
            <a:lvl1pPr algn="r">
              <a:defRPr sz="7200" cap="all" baseline="0">
                <a:solidFill>
                  <a:schemeClr val="accent1"/>
                </a:solidFill>
              </a:defRPr>
            </a:lvl1pPr>
          </a:lstStyle>
          <a:p>
            <a:r>
              <a:rPr lang="de-DE"/>
              <a:t>Titelmasterformat durch Klicken bearbeiten</a:t>
            </a:r>
            <a:endParaRPr lang="en-US" dirty="0"/>
          </a:p>
        </p:txBody>
      </p:sp>
      <p:sp>
        <p:nvSpPr>
          <p:cNvPr id="3" name="Text Placeholder 2"/>
          <p:cNvSpPr>
            <a:spLocks noGrp="1"/>
          </p:cNvSpPr>
          <p:nvPr>
            <p:ph type="body" idx="1"/>
          </p:nvPr>
        </p:nvSpPr>
        <p:spPr>
          <a:xfrm>
            <a:off x="765025" y="4216328"/>
            <a:ext cx="9612971" cy="1143324"/>
          </a:xfrm>
        </p:spPr>
        <p:txBody>
          <a:bodyPr/>
          <a:lstStyle>
            <a:lvl1pPr marL="0" indent="0" algn="r">
              <a:lnSpc>
                <a:spcPct val="112000"/>
              </a:lnSpc>
              <a:spcBef>
                <a:spcPts val="0"/>
              </a:spcBef>
              <a:spcAft>
                <a:spcPts val="0"/>
              </a:spcAft>
              <a:buNone/>
              <a:defRPr sz="2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Formatvorlagen des Textmasters bearbeiten</a:t>
            </a:r>
          </a:p>
        </p:txBody>
      </p:sp>
      <p:sp>
        <p:nvSpPr>
          <p:cNvPr id="4" name="Date Placeholder 3"/>
          <p:cNvSpPr>
            <a:spLocks noGrp="1"/>
          </p:cNvSpPr>
          <p:nvPr>
            <p:ph type="dt" sz="half" idx="10"/>
          </p:nvPr>
        </p:nvSpPr>
        <p:spPr>
          <a:xfrm>
            <a:off x="738908" y="6453386"/>
            <a:ext cx="1622409" cy="404614"/>
          </a:xfrm>
        </p:spPr>
        <p:txBody>
          <a:bodyPr/>
          <a:lstStyle>
            <a:lvl1pPr>
              <a:defRPr>
                <a:solidFill>
                  <a:schemeClr val="tx2"/>
                </a:solidFill>
              </a:defRPr>
            </a:lvl1pPr>
          </a:lstStyle>
          <a:p>
            <a:fld id="{87DE6118-2437-4B30-8E3C-4D2BE6020583}" type="datetimeFigureOut">
              <a:rPr lang="en-US" dirty="0"/>
              <a:pPr/>
              <a:t>5/27/2025</a:t>
            </a:fld>
            <a:endParaRPr lang="en-US" dirty="0"/>
          </a:p>
        </p:txBody>
      </p:sp>
      <p:sp>
        <p:nvSpPr>
          <p:cNvPr id="5" name="Footer Placeholder 4"/>
          <p:cNvSpPr>
            <a:spLocks noGrp="1"/>
          </p:cNvSpPr>
          <p:nvPr>
            <p:ph type="ftr" sz="quarter" idx="11"/>
          </p:nvPr>
        </p:nvSpPr>
        <p:spPr>
          <a:xfrm>
            <a:off x="2584312" y="6453386"/>
            <a:ext cx="7023377" cy="404614"/>
          </a:xfrm>
        </p:spPr>
        <p:txBody>
          <a:bodyPr/>
          <a:lstStyle>
            <a:lvl1pPr algn="ctr">
              <a:defRPr>
                <a:solidFill>
                  <a:schemeClr val="tx2"/>
                </a:solidFill>
              </a:defRPr>
            </a:lvl1pPr>
          </a:lstStyle>
          <a:p>
            <a:endParaRPr lang="en-US" dirty="0"/>
          </a:p>
        </p:txBody>
      </p:sp>
      <p:sp>
        <p:nvSpPr>
          <p:cNvPr id="6" name="Slide Number Placeholder 5"/>
          <p:cNvSpPr>
            <a:spLocks noGrp="1"/>
          </p:cNvSpPr>
          <p:nvPr>
            <p:ph type="sldNum" sz="quarter" idx="12"/>
          </p:nvPr>
        </p:nvSpPr>
        <p:spPr>
          <a:xfrm>
            <a:off x="9830683" y="6453386"/>
            <a:ext cx="1596292" cy="404614"/>
          </a:xfrm>
        </p:spPr>
        <p:txBody>
          <a:bodyPr/>
          <a:lstStyle>
            <a:lvl1pPr>
              <a:defRPr>
                <a:solidFill>
                  <a:schemeClr val="tx2"/>
                </a:solidFill>
              </a:defRPr>
            </a:lvl1pPr>
          </a:lstStyle>
          <a:p>
            <a:fld id="{69E57DC2-970A-4B3E-BB1C-7A09969E49DF}" type="slidenum">
              <a:rPr lang="en-US" dirty="0"/>
              <a:pPr/>
              <a:t>‹Nr.›</a:t>
            </a:fld>
            <a:endParaRPr lang="en-US" dirty="0"/>
          </a:p>
        </p:txBody>
      </p:sp>
      <p:sp>
        <p:nvSpPr>
          <p:cNvPr id="7" name="Freeform 6" title="Crop Mark"/>
          <p:cNvSpPr/>
          <p:nvPr/>
        </p:nvSpPr>
        <p:spPr bwMode="auto">
          <a:xfrm>
            <a:off x="8151962" y="1685652"/>
            <a:ext cx="3275013" cy="4408488"/>
          </a:xfrm>
          <a:custGeom>
            <a:avLst/>
            <a:gdLst/>
            <a:ahLst/>
            <a:cxnLst/>
            <a:rect l="0" t="0" r="r" b="b"/>
            <a:pathLst>
              <a:path w="4125" h="5554">
                <a:moveTo>
                  <a:pt x="3614" y="0"/>
                </a:moveTo>
                <a:lnTo>
                  <a:pt x="4125" y="0"/>
                </a:lnTo>
                <a:lnTo>
                  <a:pt x="4125" y="5554"/>
                </a:lnTo>
                <a:lnTo>
                  <a:pt x="0" y="5554"/>
                </a:lnTo>
                <a:lnTo>
                  <a:pt x="0" y="5074"/>
                </a:lnTo>
                <a:lnTo>
                  <a:pt x="3614" y="5074"/>
                </a:lnTo>
                <a:lnTo>
                  <a:pt x="3614" y="0"/>
                </a:lnTo>
                <a:close/>
              </a:path>
            </a:pathLst>
          </a:custGeom>
          <a:solidFill>
            <a:schemeClr val="accent1"/>
          </a:solidFill>
          <a:ln w="0">
            <a:noFill/>
            <a:prstDash val="solid"/>
            <a:round/>
            <a:headEnd/>
            <a:tailEnd/>
          </a:ln>
        </p:spPr>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2"/>
                </a:solidFill>
              </a:defRPr>
            </a:lvl1pPr>
          </a:lstStyle>
          <a:p>
            <a:r>
              <a:rPr lang="de-DE"/>
              <a:t>Titelmasterformat durch Klicken bearbeiten</a:t>
            </a:r>
            <a:endParaRPr lang="en-US" dirty="0"/>
          </a:p>
        </p:txBody>
      </p:sp>
      <p:sp>
        <p:nvSpPr>
          <p:cNvPr id="3" name="Content Placeholder 2"/>
          <p:cNvSpPr>
            <a:spLocks noGrp="1"/>
          </p:cNvSpPr>
          <p:nvPr>
            <p:ph sz="half" idx="1"/>
          </p:nvPr>
        </p:nvSpPr>
        <p:spPr>
          <a:xfrm>
            <a:off x="1371600" y="2285999"/>
            <a:ext cx="4447786" cy="3581401"/>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Content Placeholder 3"/>
          <p:cNvSpPr>
            <a:spLocks noGrp="1"/>
          </p:cNvSpPr>
          <p:nvPr>
            <p:ph sz="half" idx="2"/>
          </p:nvPr>
        </p:nvSpPr>
        <p:spPr>
          <a:xfrm>
            <a:off x="6525403" y="2285999"/>
            <a:ext cx="4447786" cy="3581401"/>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5" name="Date Placeholder 4"/>
          <p:cNvSpPr>
            <a:spLocks noGrp="1"/>
          </p:cNvSpPr>
          <p:nvPr>
            <p:ph type="dt" sz="half" idx="10"/>
          </p:nvPr>
        </p:nvSpPr>
        <p:spPr/>
        <p:txBody>
          <a:bodyPr/>
          <a:lstStyle/>
          <a:p>
            <a:fld id="{87DE6118-2437-4B30-8E3C-4D2BE6020583}" type="datetimeFigureOut">
              <a:rPr lang="en-US" dirty="0"/>
              <a:t>5/27/2025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9E57DC2-970A-4B3E-BB1C-7A09969E49DF}" type="slidenum">
              <a:rPr lang="en-US" dirty="0"/>
              <a:t>‹Nr.›</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le 1"/>
          <p:cNvSpPr>
            <a:spLocks noGrp="1"/>
          </p:cNvSpPr>
          <p:nvPr>
            <p:ph type="title"/>
          </p:nvPr>
        </p:nvSpPr>
        <p:spPr>
          <a:xfrm>
            <a:off x="1371600" y="685800"/>
            <a:ext cx="9601200" cy="1485900"/>
          </a:xfrm>
        </p:spPr>
        <p:txBody>
          <a:bodyPr/>
          <a:lstStyle>
            <a:lvl1pPr>
              <a:defRPr>
                <a:solidFill>
                  <a:schemeClr val="tx2"/>
                </a:solidFill>
              </a:defRPr>
            </a:lvl1pPr>
          </a:lstStyle>
          <a:p>
            <a:r>
              <a:rPr lang="de-DE"/>
              <a:t>Titelmasterformat durch Klicken bearbeiten</a:t>
            </a:r>
            <a:endParaRPr lang="en-US" dirty="0"/>
          </a:p>
        </p:txBody>
      </p:sp>
      <p:sp>
        <p:nvSpPr>
          <p:cNvPr id="3" name="Text Placeholder 2"/>
          <p:cNvSpPr>
            <a:spLocks noGrp="1"/>
          </p:cNvSpPr>
          <p:nvPr>
            <p:ph type="body" idx="1"/>
          </p:nvPr>
        </p:nvSpPr>
        <p:spPr>
          <a:xfrm>
            <a:off x="1371600"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Formatvorlagen des Textmasters bearbeiten</a:t>
            </a:r>
          </a:p>
        </p:txBody>
      </p:sp>
      <p:sp>
        <p:nvSpPr>
          <p:cNvPr id="4" name="Content Placeholder 3"/>
          <p:cNvSpPr>
            <a:spLocks noGrp="1"/>
          </p:cNvSpPr>
          <p:nvPr>
            <p:ph sz="half" idx="2"/>
          </p:nvPr>
        </p:nvSpPr>
        <p:spPr>
          <a:xfrm>
            <a:off x="1371600"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5" name="Text Placeholder 4"/>
          <p:cNvSpPr>
            <a:spLocks noGrp="1"/>
          </p:cNvSpPr>
          <p:nvPr>
            <p:ph type="body" sz="quarter" idx="3"/>
          </p:nvPr>
        </p:nvSpPr>
        <p:spPr>
          <a:xfrm>
            <a:off x="6525014"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Formatvorlagen des Textmasters bearbeiten</a:t>
            </a:r>
          </a:p>
        </p:txBody>
      </p:sp>
      <p:sp>
        <p:nvSpPr>
          <p:cNvPr id="6" name="Content Placeholder 5"/>
          <p:cNvSpPr>
            <a:spLocks noGrp="1"/>
          </p:cNvSpPr>
          <p:nvPr>
            <p:ph sz="quarter" idx="4"/>
          </p:nvPr>
        </p:nvSpPr>
        <p:spPr>
          <a:xfrm>
            <a:off x="6525014"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7" name="Date Placeholder 6"/>
          <p:cNvSpPr>
            <a:spLocks noGrp="1"/>
          </p:cNvSpPr>
          <p:nvPr>
            <p:ph type="dt" sz="half" idx="10"/>
          </p:nvPr>
        </p:nvSpPr>
        <p:spPr/>
        <p:txBody>
          <a:bodyPr/>
          <a:lstStyle/>
          <a:p>
            <a:fld id="{87DE6118-2437-4B30-8E3C-4D2BE6020583}" type="datetimeFigureOut">
              <a:rPr lang="en-US" dirty="0"/>
              <a:t>5/27/2025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9E57DC2-970A-4B3E-BB1C-7A09969E49DF}" type="slidenum">
              <a:rPr lang="en-US" dirty="0"/>
              <a:t>‹Nr.›</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a:t>Titelmasterformat durch Klicken bearbeiten</a:t>
            </a:r>
            <a:endParaRPr lang="en-US" dirty="0"/>
          </a:p>
        </p:txBody>
      </p:sp>
      <p:sp>
        <p:nvSpPr>
          <p:cNvPr id="3" name="Date Placeholder 2"/>
          <p:cNvSpPr>
            <a:spLocks noGrp="1"/>
          </p:cNvSpPr>
          <p:nvPr>
            <p:ph type="dt" sz="half" idx="10"/>
          </p:nvPr>
        </p:nvSpPr>
        <p:spPr/>
        <p:txBody>
          <a:bodyPr/>
          <a:lstStyle/>
          <a:p>
            <a:fld id="{87DE6118-2437-4B30-8E3C-4D2BE6020583}" type="datetimeFigureOut">
              <a:rPr lang="en-US" dirty="0"/>
              <a:t>5/27/2025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9E57DC2-970A-4B3E-BB1C-7A09969E49DF}" type="slidenum">
              <a:rPr lang="en-US" dirty="0"/>
              <a:t>‹Nr.›</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7DE6118-2437-4B30-8E3C-4D2BE6020583}" type="datetimeFigureOut">
              <a:rPr lang="en-US" dirty="0"/>
              <a:t>5/27/2025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9E57DC2-970A-4B3E-BB1C-7A09969E49DF}" type="slidenum">
              <a:rPr lang="en-US" dirty="0"/>
              <a:t>‹Nr.›</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Inhalt mit Überschrift">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Autofit/>
          </a:bodyPr>
          <a:lstStyle>
            <a:lvl1pPr>
              <a:lnSpc>
                <a:spcPct val="84000"/>
              </a:lnSpc>
              <a:defRPr sz="4800" baseline="0">
                <a:solidFill>
                  <a:schemeClr val="tx2"/>
                </a:solidFill>
              </a:defRPr>
            </a:lvl1pPr>
          </a:lstStyle>
          <a:p>
            <a:r>
              <a:rPr lang="de-DE"/>
              <a:t>Titelmasterformat durch Klicken bearbeiten</a:t>
            </a:r>
            <a:endParaRPr lang="en-US" dirty="0"/>
          </a:p>
        </p:txBody>
      </p:sp>
      <p:sp>
        <p:nvSpPr>
          <p:cNvPr id="3" name="Content Placeholder 2"/>
          <p:cNvSpPr>
            <a:spLocks noGrp="1"/>
          </p:cNvSpPr>
          <p:nvPr>
            <p:ph idx="1"/>
          </p:nvPr>
        </p:nvSpPr>
        <p:spPr>
          <a:xfrm>
            <a:off x="6256020" y="685801"/>
            <a:ext cx="5212080" cy="5175250"/>
          </a:xfrm>
        </p:spPr>
        <p:txBody>
          <a:bodyPr/>
          <a:lstStyle>
            <a:lvl1pPr>
              <a:defRPr sz="2000"/>
            </a:lvl1pPr>
            <a:lvl2pPr>
              <a:defRPr sz="2000"/>
            </a:lvl2pPr>
            <a:lvl3pPr>
              <a:defRPr sz="1800"/>
            </a:lvl3pPr>
            <a:lvl4pPr>
              <a:defRPr sz="1800"/>
            </a:lvl4pPr>
            <a:lvl5pPr>
              <a:defRPr sz="1600"/>
            </a:lvl5pPr>
            <a:lvl6pPr>
              <a:defRPr sz="1600"/>
            </a:lvl6pPr>
            <a:lvl7pPr>
              <a:defRPr sz="1600"/>
            </a:lvl7pPr>
            <a:lvl8pPr>
              <a:defRPr sz="1600"/>
            </a:lvl8pPr>
            <a:lvl9pPr>
              <a:defRPr sz="1600"/>
            </a:lvl9p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Text Placeholder 3"/>
          <p:cNvSpPr>
            <a:spLocks noGrp="1"/>
          </p:cNvSpPr>
          <p:nvPr>
            <p:ph type="body" sz="half" idx="2"/>
          </p:nvPr>
        </p:nvSpPr>
        <p:spPr>
          <a:xfrm>
            <a:off x="723900" y="2856344"/>
            <a:ext cx="3855720" cy="3011056"/>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Formatvorlagen des Textmasters bearbeiten</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87DE6118-2437-4B30-8E3C-4D2BE6020583}" type="datetimeFigureOut">
              <a:rPr lang="en-US" dirty="0"/>
              <a:pPr/>
              <a:t>5/27/2025</a:t>
            </a:fld>
            <a:endParaRPr lang="en-US" dirty="0"/>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US" dirty="0"/>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69E57DC2-970A-4B3E-BB1C-7A09969E49DF}" type="slidenum">
              <a:rPr lang="en-US" dirty="0"/>
              <a:pPr/>
              <a:t>‹Nr.›</a:t>
            </a:fld>
            <a:endParaRPr lang="en-US" dirty="0"/>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Bild mit Überschrift">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rmAutofit/>
          </a:bodyPr>
          <a:lstStyle>
            <a:lvl1pPr>
              <a:lnSpc>
                <a:spcPct val="84000"/>
              </a:lnSpc>
              <a:defRPr sz="4800" baseline="0"/>
            </a:lvl1pPr>
          </a:lstStyle>
          <a:p>
            <a:r>
              <a:rPr lang="de-DE"/>
              <a:t>Titelmasterformat durch Klicken bearbeiten</a:t>
            </a:r>
            <a:endParaRPr lang="en-US" dirty="0"/>
          </a:p>
        </p:txBody>
      </p:sp>
      <p:sp>
        <p:nvSpPr>
          <p:cNvPr id="3" name="Picture Placeholder 2"/>
          <p:cNvSpPr>
            <a:spLocks noGrp="1" noChangeAspect="1"/>
          </p:cNvSpPr>
          <p:nvPr>
            <p:ph type="pic" idx="1"/>
          </p:nvPr>
        </p:nvSpPr>
        <p:spPr>
          <a:xfrm>
            <a:off x="5532120" y="0"/>
            <a:ext cx="6659880" cy="6857999"/>
          </a:xfrm>
        </p:spPr>
        <p:txBody>
          <a:bodyPr anchor="t">
            <a:normAutofit/>
          </a:bodyPr>
          <a:lstStyle>
            <a:lvl1pPr marL="0" indent="0">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de-DE"/>
              <a:t>Bild durch Klicken auf Symbol hinzufügen</a:t>
            </a:r>
            <a:endParaRPr lang="en-US" dirty="0"/>
          </a:p>
        </p:txBody>
      </p:sp>
      <p:sp>
        <p:nvSpPr>
          <p:cNvPr id="4" name="Text Placeholder 3"/>
          <p:cNvSpPr>
            <a:spLocks noGrp="1"/>
          </p:cNvSpPr>
          <p:nvPr>
            <p:ph type="body" sz="half" idx="2"/>
          </p:nvPr>
        </p:nvSpPr>
        <p:spPr>
          <a:xfrm>
            <a:off x="723900" y="2855968"/>
            <a:ext cx="3855720" cy="3011432"/>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Formatvorlagen des Textmasters bearbeiten</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87DE6118-2437-4B30-8E3C-4D2BE6020583}" type="datetimeFigureOut">
              <a:rPr lang="en-US" dirty="0"/>
              <a:pPr/>
              <a:t>5/27/2025</a:t>
            </a:fld>
            <a:endParaRPr lang="en-US" dirty="0"/>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US" dirty="0"/>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69E57DC2-970A-4B3E-BB1C-7A09969E49DF}" type="slidenum">
              <a:rPr lang="en-US" dirty="0"/>
              <a:pPr/>
              <a:t>‹Nr.›</a:t>
            </a:fld>
            <a:endParaRPr lang="en-US" dirty="0"/>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a:t>Titelmasterformat durch Klicken bearbeiten</a:t>
            </a:r>
            <a:endParaRPr lang="en-US" dirty="0"/>
          </a:p>
        </p:txBody>
      </p:sp>
      <p:sp>
        <p:nvSpPr>
          <p:cNvPr id="3" name="Vertical Text Placeholder 2"/>
          <p:cNvSpPr>
            <a:spLocks noGrp="1"/>
          </p:cNvSpPr>
          <p:nvPr>
            <p:ph type="body" orient="vert" idx="1"/>
          </p:nvPr>
        </p:nvSpPr>
        <p:spPr>
          <a:xfrm>
            <a:off x="1371600" y="2295525"/>
            <a:ext cx="9601200" cy="3571875"/>
          </a:xfrm>
        </p:spPr>
        <p:txBody>
          <a:bodyPr vert="eaVert"/>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Date Placeholder 3"/>
          <p:cNvSpPr>
            <a:spLocks noGrp="1"/>
          </p:cNvSpPr>
          <p:nvPr>
            <p:ph type="dt" sz="half" idx="10"/>
          </p:nvPr>
        </p:nvSpPr>
        <p:spPr/>
        <p:txBody>
          <a:bodyPr/>
          <a:lstStyle/>
          <a:p>
            <a:fld id="{87DE6118-2437-4B30-8E3C-4D2BE6020583}" type="datetimeFigureOut">
              <a:rPr lang="en-US" dirty="0"/>
              <a:t>5/27/2025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9E57DC2-970A-4B3E-BB1C-7A09969E49DF}" type="slidenum">
              <a:rPr lang="en-US" dirty="0"/>
              <a:t>‹Nr.›</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596561" y="624156"/>
            <a:ext cx="1565766" cy="5243244"/>
          </a:xfrm>
        </p:spPr>
        <p:txBody>
          <a:bodyPr vert="eaVert"/>
          <a:lstStyle/>
          <a:p>
            <a:r>
              <a:rPr lang="de-DE"/>
              <a:t>Titelmasterformat durch Klicken bearbeiten</a:t>
            </a:r>
            <a:endParaRPr lang="en-US" dirty="0"/>
          </a:p>
        </p:txBody>
      </p:sp>
      <p:sp>
        <p:nvSpPr>
          <p:cNvPr id="3" name="Vertical Text Placeholder 2"/>
          <p:cNvSpPr>
            <a:spLocks noGrp="1"/>
          </p:cNvSpPr>
          <p:nvPr>
            <p:ph type="body" orient="vert" idx="1"/>
          </p:nvPr>
        </p:nvSpPr>
        <p:spPr>
          <a:xfrm>
            <a:off x="1371600" y="624156"/>
            <a:ext cx="8179641" cy="5243244"/>
          </a:xfrm>
        </p:spPr>
        <p:txBody>
          <a:bodyPr vert="eaVert"/>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Date Placeholder 3"/>
          <p:cNvSpPr>
            <a:spLocks noGrp="1"/>
          </p:cNvSpPr>
          <p:nvPr>
            <p:ph type="dt" sz="half" idx="10"/>
          </p:nvPr>
        </p:nvSpPr>
        <p:spPr/>
        <p:txBody>
          <a:bodyPr/>
          <a:lstStyle/>
          <a:p>
            <a:fld id="{87DE6118-2437-4B30-8E3C-4D2BE6020583}" type="datetimeFigureOut">
              <a:rPr lang="en-US" dirty="0"/>
              <a:t>5/27/2025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9E57DC2-970A-4B3E-BB1C-7A09969E49DF}" type="slidenum">
              <a:rPr lang="en-US" dirty="0"/>
              <a:t>‹Nr.›</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371600" y="685800"/>
            <a:ext cx="9601200" cy="1485900"/>
          </a:xfrm>
          <a:prstGeom prst="rect">
            <a:avLst/>
          </a:prstGeom>
        </p:spPr>
        <p:txBody>
          <a:bodyPr vert="horz" lIns="91440" tIns="45720" rIns="91440" bIns="45720" rtlCol="0" anchor="t">
            <a:normAutofit/>
          </a:bodyPr>
          <a:lstStyle/>
          <a:p>
            <a:r>
              <a:rPr lang="de-DE"/>
              <a:t>Titelmasterformat durch Klicken bearbeiten</a:t>
            </a:r>
            <a:endParaRPr lang="en-US" dirty="0"/>
          </a:p>
        </p:txBody>
      </p:sp>
      <p:sp>
        <p:nvSpPr>
          <p:cNvPr id="3" name="Text Placeholder 2"/>
          <p:cNvSpPr>
            <a:spLocks noGrp="1"/>
          </p:cNvSpPr>
          <p:nvPr>
            <p:ph type="body" idx="1"/>
          </p:nvPr>
        </p:nvSpPr>
        <p:spPr>
          <a:xfrm>
            <a:off x="1371600" y="2286000"/>
            <a:ext cx="9601200" cy="3581400"/>
          </a:xfrm>
          <a:prstGeom prst="rect">
            <a:avLst/>
          </a:prstGeom>
        </p:spPr>
        <p:txBody>
          <a:bodyPr vert="horz" lIns="91440" tIns="45720" rIns="91440" bIns="45720" rtlCol="0">
            <a:normAutofit/>
          </a:body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Date Placeholder 3"/>
          <p:cNvSpPr>
            <a:spLocks noGrp="1"/>
          </p:cNvSpPr>
          <p:nvPr>
            <p:ph type="dt" sz="half" idx="2"/>
          </p:nvPr>
        </p:nvSpPr>
        <p:spPr>
          <a:xfrm>
            <a:off x="1390650" y="6453386"/>
            <a:ext cx="1204572" cy="404614"/>
          </a:xfrm>
          <a:prstGeom prst="rect">
            <a:avLst/>
          </a:prstGeom>
        </p:spPr>
        <p:txBody>
          <a:bodyPr vert="horz" lIns="91440" tIns="45720" rIns="91440" bIns="45720" rtlCol="0" anchor="ctr"/>
          <a:lstStyle>
            <a:lvl1pPr algn="l">
              <a:defRPr sz="1200" baseline="0">
                <a:solidFill>
                  <a:schemeClr val="tx2"/>
                </a:solidFill>
              </a:defRPr>
            </a:lvl1pPr>
          </a:lstStyle>
          <a:p>
            <a:fld id="{87DE6118-2437-4B30-8E3C-4D2BE6020583}" type="datetimeFigureOut">
              <a:rPr lang="en-US" dirty="0"/>
              <a:pPr/>
              <a:t>5/27/2025</a:t>
            </a:fld>
            <a:endParaRPr lang="en-US" dirty="0"/>
          </a:p>
        </p:txBody>
      </p:sp>
      <p:sp>
        <p:nvSpPr>
          <p:cNvPr id="5" name="Footer Placeholder 4"/>
          <p:cNvSpPr>
            <a:spLocks noGrp="1"/>
          </p:cNvSpPr>
          <p:nvPr>
            <p:ph type="ftr" sz="quarter" idx="3"/>
          </p:nvPr>
        </p:nvSpPr>
        <p:spPr>
          <a:xfrm>
            <a:off x="2893564" y="6453386"/>
            <a:ext cx="6280830" cy="404614"/>
          </a:xfrm>
          <a:prstGeom prst="rect">
            <a:avLst/>
          </a:prstGeom>
        </p:spPr>
        <p:txBody>
          <a:bodyPr vert="horz" lIns="91440" tIns="45720" rIns="91440" bIns="45720" rtlCol="0" anchor="ctr"/>
          <a:lstStyle>
            <a:lvl1pPr algn="l">
              <a:defRPr sz="1200" baseline="0">
                <a:solidFill>
                  <a:schemeClr val="tx2"/>
                </a:solidFill>
              </a:defRPr>
            </a:lvl1pPr>
          </a:lstStyle>
          <a:p>
            <a:endParaRPr lang="en-US" dirty="0"/>
          </a:p>
        </p:txBody>
      </p:sp>
      <p:sp>
        <p:nvSpPr>
          <p:cNvPr id="6" name="Slide Number Placeholder 5"/>
          <p:cNvSpPr>
            <a:spLocks noGrp="1"/>
          </p:cNvSpPr>
          <p:nvPr>
            <p:ph type="sldNum" sz="quarter" idx="4"/>
          </p:nvPr>
        </p:nvSpPr>
        <p:spPr>
          <a:xfrm>
            <a:off x="9472736" y="6453386"/>
            <a:ext cx="1596292" cy="404614"/>
          </a:xfrm>
          <a:prstGeom prst="rect">
            <a:avLst/>
          </a:prstGeom>
        </p:spPr>
        <p:txBody>
          <a:bodyPr vert="horz" lIns="91440" tIns="45720" rIns="91440" bIns="45720" rtlCol="0" anchor="ctr"/>
          <a:lstStyle>
            <a:lvl1pPr algn="r">
              <a:defRPr sz="1200" baseline="0">
                <a:solidFill>
                  <a:schemeClr val="tx2"/>
                </a:solidFill>
              </a:defRPr>
            </a:lvl1pPr>
          </a:lstStyle>
          <a:p>
            <a:fld id="{69E57DC2-970A-4B3E-BB1C-7A09969E49DF}" type="slidenum">
              <a:rPr lang="en-US" dirty="0"/>
              <a:pPr/>
              <a:t>‹Nr.›</a:t>
            </a:fld>
            <a:endParaRPr lang="en-US" dirty="0"/>
          </a:p>
        </p:txBody>
      </p:sp>
      <p:sp>
        <p:nvSpPr>
          <p:cNvPr id="9" name="Rectangle 8" title="Side bar"/>
          <p:cNvSpPr/>
          <p:nvPr/>
        </p:nvSpPr>
        <p:spPr>
          <a:xfrm>
            <a:off x="478095"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8" name="Grafik 7"/>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11191213" y="116377"/>
            <a:ext cx="892984" cy="890501"/>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iming>
    <p:tnLst>
      <p:par>
        <p:cTn id="1" dur="indefinite" restart="never" nodeType="tmRoot"/>
      </p:par>
    </p:tnLst>
  </p:timing>
  <p:txStyles>
    <p:titleStyle>
      <a:lvl1pPr algn="l" defTabSz="914400" rtl="0" eaLnBrk="1" latinLnBrk="0" hangingPunct="1">
        <a:lnSpc>
          <a:spcPct val="89000"/>
        </a:lnSpc>
        <a:spcBef>
          <a:spcPct val="0"/>
        </a:spcBef>
        <a:buNone/>
        <a:defRPr sz="4400" kern="1200" baseline="0">
          <a:solidFill>
            <a:schemeClr val="tx2"/>
          </a:solidFill>
          <a:latin typeface="+mj-lt"/>
          <a:ea typeface="+mj-ea"/>
          <a:cs typeface="+mj-cs"/>
        </a:defRPr>
      </a:lvl1pPr>
    </p:titleStyle>
    <p:body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3" orient="horz" pos="1368">
          <p15:clr>
            <a:srgbClr val="F26B43"/>
          </p15:clr>
        </p15:guide>
        <p15:guide id="4" orient="horz" pos="1440">
          <p15:clr>
            <a:srgbClr val="F26B43"/>
          </p15:clr>
        </p15:guide>
        <p15:guide id="6" orient="horz" pos="3696">
          <p15:clr>
            <a:srgbClr val="F26B43"/>
          </p15:clr>
        </p15:guide>
        <p15:guide id="7" orient="horz" pos="432">
          <p15:clr>
            <a:srgbClr val="F26B43"/>
          </p15:clr>
        </p15:guide>
        <p15:guide id="8" orient="horz" pos="1512">
          <p15:clr>
            <a:srgbClr val="F26B43"/>
          </p15:clr>
        </p15:guide>
        <p15:guide id="9" pos="6912">
          <p15:clr>
            <a:srgbClr val="F26B43"/>
          </p15:clr>
        </p15:guide>
        <p15:guide id="10" pos="936">
          <p15:clr>
            <a:srgbClr val="F26B43"/>
          </p15:clr>
        </p15:guide>
        <p15:guide id="11" pos="864">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png"/><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png"/><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 Id="rId4" Type="http://schemas.openxmlformats.org/officeDocument/2006/relationships/image" Target="../media/image10.emf"/></Relationships>
</file>

<file path=ppt/slides/_rels/slide17.xml.rels><?xml version="1.0" encoding="UTF-8" standalone="yes"?>
<Relationships xmlns="http://schemas.openxmlformats.org/package/2006/relationships"><Relationship Id="rId3" Type="http://schemas.microsoft.com/office/2018/10/relationships/comments" Target="../comments/modernComment_10C_1E771448.xml"/><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s://www.bafu.admin.ch/bafu/de/home/themen/thema-wirtschaft-und-konsum/ressourcenschonung-und-kreislaufwirtschaft/kreislaufwirtschaft.html" TargetMode="External"/><Relationship Id="rId2" Type="http://schemas.openxmlformats.org/officeDocument/2006/relationships/hyperlink" Target="https://terra-institute.eu/kreislaufwirtschaft/"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1776550" y="1788454"/>
            <a:ext cx="8499808" cy="2098226"/>
          </a:xfrm>
        </p:spPr>
        <p:txBody>
          <a:bodyPr/>
          <a:lstStyle/>
          <a:p>
            <a:r>
              <a:rPr lang="de-DE" sz="5400" dirty="0"/>
              <a:t>Was ist die Kreislaufgesellschaft ?</a:t>
            </a:r>
          </a:p>
        </p:txBody>
      </p:sp>
      <p:sp>
        <p:nvSpPr>
          <p:cNvPr id="3" name="Untertitel 2"/>
          <p:cNvSpPr>
            <a:spLocks noGrp="1"/>
          </p:cNvSpPr>
          <p:nvPr>
            <p:ph type="subTitle" idx="1"/>
          </p:nvPr>
        </p:nvSpPr>
        <p:spPr/>
        <p:txBody>
          <a:bodyPr/>
          <a:lstStyle/>
          <a:p>
            <a:r>
              <a:rPr lang="de-DE" dirty="0"/>
              <a:t>EPIZ </a:t>
            </a:r>
            <a:r>
              <a:rPr lang="de-DE" dirty="0" smtClean="0"/>
              <a:t>– Zentrum für Globales Lernen</a:t>
            </a:r>
            <a:endParaRPr lang="de-DE" dirty="0"/>
          </a:p>
        </p:txBody>
      </p:sp>
    </p:spTree>
    <p:extLst>
      <p:ext uri="{BB962C8B-B14F-4D97-AF65-F5344CB8AC3E}">
        <p14:creationId xmlns:p14="http://schemas.microsoft.com/office/powerpoint/2010/main" val="100995210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Müllberg</a:t>
            </a:r>
          </a:p>
        </p:txBody>
      </p:sp>
      <p:sp>
        <p:nvSpPr>
          <p:cNvPr id="3" name="Inhaltsplatzhalter 2"/>
          <p:cNvSpPr>
            <a:spLocks noGrp="1"/>
          </p:cNvSpPr>
          <p:nvPr>
            <p:ph idx="1"/>
          </p:nvPr>
        </p:nvSpPr>
        <p:spPr>
          <a:xfrm>
            <a:off x="1904999" y="1635026"/>
            <a:ext cx="8534400" cy="1381125"/>
          </a:xfrm>
        </p:spPr>
        <p:txBody>
          <a:bodyPr>
            <a:normAutofit/>
          </a:bodyPr>
          <a:lstStyle/>
          <a:p>
            <a:pPr marL="0" indent="0" algn="ctr">
              <a:buNone/>
            </a:pPr>
            <a:r>
              <a:rPr lang="de-DE" sz="2400" i="1" dirty="0"/>
              <a:t>Welches Produkt werfen Sie bei der Arbeit häufig weg, obwohl Sie es gerne wiederverwenden würden oder sich unwohl damit fühlen?</a:t>
            </a:r>
            <a:endParaRPr lang="de-DE" sz="2400" dirty="0"/>
          </a:p>
        </p:txBody>
      </p:sp>
      <p:pic>
        <p:nvPicPr>
          <p:cNvPr id="5" name="Grafik 4"/>
          <p:cNvPicPr>
            <a:picLocks noChangeAspect="1"/>
          </p:cNvPicPr>
          <p:nvPr/>
        </p:nvPicPr>
        <p:blipFill>
          <a:blip r:embed="rId3"/>
          <a:stretch>
            <a:fillRect/>
          </a:stretch>
        </p:blipFill>
        <p:spPr>
          <a:xfrm>
            <a:off x="3726872" y="2923309"/>
            <a:ext cx="4890655" cy="3667991"/>
          </a:xfrm>
          <a:prstGeom prst="rect">
            <a:avLst/>
          </a:prstGeom>
        </p:spPr>
      </p:pic>
      <p:sp>
        <p:nvSpPr>
          <p:cNvPr id="4" name="Rechteck 3"/>
          <p:cNvSpPr/>
          <p:nvPr/>
        </p:nvSpPr>
        <p:spPr>
          <a:xfrm>
            <a:off x="3726872" y="6591300"/>
            <a:ext cx="1218732" cy="307777"/>
          </a:xfrm>
          <a:prstGeom prst="rect">
            <a:avLst/>
          </a:prstGeom>
        </p:spPr>
        <p:txBody>
          <a:bodyPr wrap="none">
            <a:spAutoFit/>
          </a:bodyPr>
          <a:lstStyle/>
          <a:p>
            <a:r>
              <a:rPr lang="en-US" sz="1400" dirty="0">
                <a:solidFill>
                  <a:schemeClr val="bg1">
                    <a:lumMod val="65000"/>
                  </a:schemeClr>
                </a:solidFill>
              </a:rPr>
              <a:t>By </a:t>
            </a:r>
            <a:r>
              <a:rPr lang="de-DE" sz="1400" dirty="0">
                <a:solidFill>
                  <a:schemeClr val="bg1">
                    <a:lumMod val="65000"/>
                  </a:schemeClr>
                </a:solidFill>
              </a:rPr>
              <a:t>22Kartika </a:t>
            </a:r>
          </a:p>
        </p:txBody>
      </p:sp>
    </p:spTree>
    <p:extLst>
      <p:ext uri="{BB962C8B-B14F-4D97-AF65-F5344CB8AC3E}">
        <p14:creationId xmlns:p14="http://schemas.microsoft.com/office/powerpoint/2010/main" val="200157506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de-DE" dirty="0"/>
              <a:t>Video – Was ist Kreislauf-gesellschaft?</a:t>
            </a:r>
          </a:p>
        </p:txBody>
      </p:sp>
      <p:sp>
        <p:nvSpPr>
          <p:cNvPr id="4" name="Textplatzhalter 3"/>
          <p:cNvSpPr>
            <a:spLocks noGrp="1"/>
          </p:cNvSpPr>
          <p:nvPr>
            <p:ph type="body" sz="half" idx="2"/>
          </p:nvPr>
        </p:nvSpPr>
        <p:spPr/>
        <p:txBody>
          <a:bodyPr/>
          <a:lstStyle/>
          <a:p>
            <a:endParaRPr lang="de-DE" dirty="0"/>
          </a:p>
        </p:txBody>
      </p:sp>
      <p:pic>
        <p:nvPicPr>
          <p:cNvPr id="7" name="Inhaltsplatzhalter 3"/>
          <p:cNvPicPr>
            <a:picLocks noChangeAspect="1"/>
          </p:cNvPicPr>
          <p:nvPr/>
        </p:nvPicPr>
        <p:blipFill rotWithShape="1">
          <a:blip r:embed="rId2"/>
          <a:srcRect r="20112"/>
          <a:stretch/>
        </p:blipFill>
        <p:spPr>
          <a:xfrm>
            <a:off x="5585460" y="1764742"/>
            <a:ext cx="6553200" cy="3932237"/>
          </a:xfrm>
          <a:prstGeom prst="rect">
            <a:avLst/>
          </a:prstGeom>
        </p:spPr>
      </p:pic>
      <p:pic>
        <p:nvPicPr>
          <p:cNvPr id="8" name="Grafik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11694" y="123825"/>
            <a:ext cx="914865" cy="912322"/>
          </a:xfrm>
          <a:prstGeom prst="rect">
            <a:avLst/>
          </a:prstGeom>
        </p:spPr>
      </p:pic>
    </p:spTree>
    <p:extLst>
      <p:ext uri="{BB962C8B-B14F-4D97-AF65-F5344CB8AC3E}">
        <p14:creationId xmlns:p14="http://schemas.microsoft.com/office/powerpoint/2010/main" val="269417843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Lineares Wirtschaftssystem</a:t>
            </a:r>
          </a:p>
        </p:txBody>
      </p:sp>
      <p:pic>
        <p:nvPicPr>
          <p:cNvPr id="4" name="Inhaltsplatzhalter 3"/>
          <p:cNvPicPr>
            <a:picLocks noGrp="1"/>
          </p:cNvPicPr>
          <p:nvPr>
            <p:ph idx="1"/>
          </p:nvPr>
        </p:nvPicPr>
        <p:blipFill>
          <a:blip r:embed="rId3">
            <a:extLst>
              <a:ext uri="{28A0092B-C50C-407E-A947-70E740481C1C}">
                <a14:useLocalDpi xmlns:a14="http://schemas.microsoft.com/office/drawing/2010/main" val="0"/>
              </a:ext>
            </a:extLst>
          </a:blip>
          <a:stretch>
            <a:fillRect/>
          </a:stretch>
        </p:blipFill>
        <p:spPr>
          <a:xfrm>
            <a:off x="1538287" y="1590781"/>
            <a:ext cx="9601200" cy="1830961"/>
          </a:xfrm>
          <a:prstGeom prst="rect">
            <a:avLst/>
          </a:prstGeom>
        </p:spPr>
      </p:pic>
      <p:sp>
        <p:nvSpPr>
          <p:cNvPr id="5" name="Textfeld 4"/>
          <p:cNvSpPr txBox="1"/>
          <p:nvPr/>
        </p:nvSpPr>
        <p:spPr>
          <a:xfrm>
            <a:off x="1704975" y="3421742"/>
            <a:ext cx="9267825" cy="3323987"/>
          </a:xfrm>
          <a:prstGeom prst="rect">
            <a:avLst/>
          </a:prstGeom>
          <a:noFill/>
        </p:spPr>
        <p:txBody>
          <a:bodyPr wrap="square" rtlCol="0">
            <a:spAutoFit/>
          </a:bodyPr>
          <a:lstStyle/>
          <a:p>
            <a:r>
              <a:rPr lang="de-DE" sz="2400" dirty="0" smtClean="0"/>
              <a:t>Finden Sie </a:t>
            </a:r>
            <a:r>
              <a:rPr lang="de-DE" sz="2400" dirty="0"/>
              <a:t>sich in Kleingruppen und </a:t>
            </a:r>
            <a:r>
              <a:rPr lang="de-DE" sz="2400" dirty="0" smtClean="0"/>
              <a:t>wählen Sie </a:t>
            </a:r>
            <a:r>
              <a:rPr lang="de-DE" sz="2400" dirty="0"/>
              <a:t>ein Produkt oder einen Werkstoff des Müllberges aus, welches </a:t>
            </a:r>
            <a:r>
              <a:rPr lang="de-DE" sz="2400" dirty="0" smtClean="0"/>
              <a:t>Sie </a:t>
            </a:r>
            <a:r>
              <a:rPr lang="de-DE" sz="2400" dirty="0"/>
              <a:t>bearbeiten möchten. </a:t>
            </a:r>
          </a:p>
          <a:p>
            <a:endParaRPr lang="de-DE" sz="2400" dirty="0"/>
          </a:p>
          <a:p>
            <a:r>
              <a:rPr lang="de-DE" sz="2400" dirty="0"/>
              <a:t>Zeigen Sie den linearen Lebenszyklus des Produktes/Werkstoffes auf:</a:t>
            </a:r>
          </a:p>
          <a:p>
            <a:pPr marL="285750" lvl="0" indent="-285750">
              <a:buFont typeface="Arial" panose="020B0604020202020204" pitchFamily="34" charset="0"/>
              <a:buChar char="•"/>
            </a:pPr>
            <a:r>
              <a:rPr lang="de-DE" sz="2400" dirty="0"/>
              <a:t>Welche Rohstoffe werden dafür benötigt und abgebaut?</a:t>
            </a:r>
          </a:p>
          <a:p>
            <a:pPr marL="285750" lvl="0" indent="-285750">
              <a:buFont typeface="Arial" panose="020B0604020202020204" pitchFamily="34" charset="0"/>
              <a:buChar char="•"/>
            </a:pPr>
            <a:r>
              <a:rPr lang="de-DE" sz="2400" dirty="0"/>
              <a:t>Wie und wo wird es hergestellt ?</a:t>
            </a:r>
          </a:p>
          <a:p>
            <a:pPr marL="285750" lvl="0" indent="-285750">
              <a:buFont typeface="Arial" panose="020B0604020202020204" pitchFamily="34" charset="0"/>
              <a:buChar char="•"/>
            </a:pPr>
            <a:r>
              <a:rPr lang="de-DE" sz="2400" dirty="0"/>
              <a:t>Wie und wie lange wird es verwendet?</a:t>
            </a:r>
          </a:p>
          <a:p>
            <a:pPr marL="285750" lvl="0" indent="-285750">
              <a:buFont typeface="Arial" panose="020B0604020202020204" pitchFamily="34" charset="0"/>
              <a:buChar char="•"/>
            </a:pPr>
            <a:r>
              <a:rPr lang="de-DE" sz="2400" dirty="0"/>
              <a:t>Wie wird es entsorgt?</a:t>
            </a:r>
          </a:p>
          <a:p>
            <a:endParaRPr lang="de-DE" dirty="0"/>
          </a:p>
        </p:txBody>
      </p:sp>
      <p:sp>
        <p:nvSpPr>
          <p:cNvPr id="6" name="Rechteck 5"/>
          <p:cNvSpPr/>
          <p:nvPr/>
        </p:nvSpPr>
        <p:spPr>
          <a:xfrm rot="16200000">
            <a:off x="10490335" y="2464813"/>
            <a:ext cx="1606081" cy="307777"/>
          </a:xfrm>
          <a:prstGeom prst="rect">
            <a:avLst/>
          </a:prstGeom>
        </p:spPr>
        <p:txBody>
          <a:bodyPr wrap="none">
            <a:spAutoFit/>
          </a:bodyPr>
          <a:lstStyle/>
          <a:p>
            <a:r>
              <a:rPr lang="de-DE" sz="1400" dirty="0" smtClean="0">
                <a:solidFill>
                  <a:schemeClr val="bg1">
                    <a:lumMod val="65000"/>
                  </a:schemeClr>
                </a:solidFill>
              </a:rPr>
              <a:t>Eigene Darstellung</a:t>
            </a:r>
            <a:endParaRPr lang="de-DE" sz="1400" dirty="0">
              <a:solidFill>
                <a:schemeClr val="bg1">
                  <a:lumMod val="65000"/>
                </a:schemeClr>
              </a:solidFill>
            </a:endParaRPr>
          </a:p>
        </p:txBody>
      </p:sp>
    </p:spTree>
    <p:extLst>
      <p:ext uri="{BB962C8B-B14F-4D97-AF65-F5344CB8AC3E}">
        <p14:creationId xmlns:p14="http://schemas.microsoft.com/office/powerpoint/2010/main" val="286808610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Recyclingwirtschaft</a:t>
            </a:r>
          </a:p>
        </p:txBody>
      </p:sp>
      <p:pic>
        <p:nvPicPr>
          <p:cNvPr id="4" name="Inhaltsplatzhalter 3"/>
          <p:cNvPicPr>
            <a:picLocks noGrp="1"/>
          </p:cNvPicPr>
          <p:nvPr>
            <p:ph idx="1"/>
          </p:nvPr>
        </p:nvPicPr>
        <p:blipFill>
          <a:blip r:embed="rId3">
            <a:extLst>
              <a:ext uri="{28A0092B-C50C-407E-A947-70E740481C1C}">
                <a14:useLocalDpi xmlns:a14="http://schemas.microsoft.com/office/drawing/2010/main" val="0"/>
              </a:ext>
            </a:extLst>
          </a:blip>
          <a:stretch>
            <a:fillRect/>
          </a:stretch>
        </p:blipFill>
        <p:spPr>
          <a:xfrm>
            <a:off x="1371600" y="1706666"/>
            <a:ext cx="9601200" cy="2377867"/>
          </a:xfrm>
          <a:prstGeom prst="rect">
            <a:avLst/>
          </a:prstGeom>
        </p:spPr>
      </p:pic>
      <p:sp>
        <p:nvSpPr>
          <p:cNvPr id="5" name="Textfeld 4"/>
          <p:cNvSpPr txBox="1"/>
          <p:nvPr/>
        </p:nvSpPr>
        <p:spPr>
          <a:xfrm>
            <a:off x="1457325" y="4305300"/>
            <a:ext cx="4595132" cy="2308324"/>
          </a:xfrm>
          <a:prstGeom prst="rect">
            <a:avLst/>
          </a:prstGeom>
          <a:noFill/>
        </p:spPr>
        <p:txBody>
          <a:bodyPr wrap="square" rtlCol="0">
            <a:spAutoFit/>
          </a:bodyPr>
          <a:lstStyle/>
          <a:p>
            <a:r>
              <a:rPr lang="de-DE" b="1" u="sng" dirty="0"/>
              <a:t>Recycling: </a:t>
            </a:r>
            <a:r>
              <a:rPr lang="de-DE" dirty="0"/>
              <a:t>Wiederverwertung von Produkten und </a:t>
            </a:r>
            <a:r>
              <a:rPr lang="de-DE" dirty="0" smtClean="0"/>
              <a:t>deren </a:t>
            </a:r>
            <a:r>
              <a:rPr lang="de-DE" dirty="0"/>
              <a:t>Materialien nach ihrer </a:t>
            </a:r>
            <a:r>
              <a:rPr lang="de-DE" dirty="0" smtClean="0"/>
              <a:t>Nutzung.</a:t>
            </a:r>
            <a:endParaRPr lang="de-DE" dirty="0"/>
          </a:p>
          <a:p>
            <a:endParaRPr lang="de-DE" dirty="0"/>
          </a:p>
          <a:p>
            <a:r>
              <a:rPr lang="de-DE" b="1" u="sng" dirty="0" err="1"/>
              <a:t>Upcycling</a:t>
            </a:r>
            <a:r>
              <a:rPr lang="de-DE" b="1" u="sng" dirty="0"/>
              <a:t>: </a:t>
            </a:r>
            <a:r>
              <a:rPr lang="de-DE" dirty="0"/>
              <a:t>Das Produkt hat anschließend eine höhere Qualität als das </a:t>
            </a:r>
            <a:r>
              <a:rPr lang="de-DE" dirty="0" smtClean="0"/>
              <a:t>Abfallprodukt.</a:t>
            </a:r>
            <a:endParaRPr lang="de-DE" dirty="0"/>
          </a:p>
          <a:p>
            <a:endParaRPr lang="de-DE" dirty="0"/>
          </a:p>
          <a:p>
            <a:r>
              <a:rPr lang="de-DE" b="1" u="sng" dirty="0" err="1"/>
              <a:t>Downcycling</a:t>
            </a:r>
            <a:r>
              <a:rPr lang="de-DE" b="1" u="sng" dirty="0"/>
              <a:t>: </a:t>
            </a:r>
            <a:r>
              <a:rPr lang="de-DE" dirty="0"/>
              <a:t>Das Produkt hat anschließend eine niedrigere Qualität als das </a:t>
            </a:r>
            <a:r>
              <a:rPr lang="de-DE" dirty="0" smtClean="0"/>
              <a:t>Abfallprodukt.</a:t>
            </a:r>
            <a:endParaRPr lang="de-DE" dirty="0"/>
          </a:p>
        </p:txBody>
      </p:sp>
      <p:sp>
        <p:nvSpPr>
          <p:cNvPr id="6" name="Textfeld 5"/>
          <p:cNvSpPr txBox="1"/>
          <p:nvPr/>
        </p:nvSpPr>
        <p:spPr>
          <a:xfrm>
            <a:off x="6930059" y="4305300"/>
            <a:ext cx="4659630" cy="2385268"/>
          </a:xfrm>
          <a:prstGeom prst="rect">
            <a:avLst/>
          </a:prstGeom>
          <a:noFill/>
        </p:spPr>
        <p:txBody>
          <a:bodyPr wrap="square" rtlCol="0">
            <a:spAutoFit/>
          </a:bodyPr>
          <a:lstStyle/>
          <a:p>
            <a:pPr>
              <a:spcAft>
                <a:spcPts val="600"/>
              </a:spcAft>
            </a:pPr>
            <a:r>
              <a:rPr lang="de-DE" sz="2400" dirty="0"/>
              <a:t>Betrachten Sie </a:t>
            </a:r>
            <a:r>
              <a:rPr lang="de-DE" sz="2400" dirty="0" smtClean="0"/>
              <a:t>Ihre Produkte/Werkstoffe </a:t>
            </a:r>
            <a:r>
              <a:rPr lang="de-DE" sz="2400" dirty="0"/>
              <a:t>und besprechen Sie, ob und wie diese </a:t>
            </a:r>
            <a:r>
              <a:rPr lang="de-DE" sz="2400" dirty="0" smtClean="0"/>
              <a:t>recycelt </a:t>
            </a:r>
            <a:r>
              <a:rPr lang="de-DE" sz="2400" dirty="0"/>
              <a:t>werden.</a:t>
            </a:r>
          </a:p>
          <a:p>
            <a:pPr>
              <a:spcAft>
                <a:spcPts val="600"/>
              </a:spcAft>
            </a:pPr>
            <a:r>
              <a:rPr lang="de-DE" sz="2400" dirty="0"/>
              <a:t>Handelt es sich dabei um </a:t>
            </a:r>
            <a:r>
              <a:rPr lang="de-DE" sz="2400" dirty="0" err="1" smtClean="0"/>
              <a:t>Up</a:t>
            </a:r>
            <a:r>
              <a:rPr lang="de-DE" sz="2400" dirty="0" smtClean="0"/>
              <a:t>- </a:t>
            </a:r>
            <a:r>
              <a:rPr lang="de-DE" sz="2400" dirty="0"/>
              <a:t>oder </a:t>
            </a:r>
            <a:r>
              <a:rPr lang="de-DE" sz="2400" dirty="0" err="1"/>
              <a:t>Downcycling</a:t>
            </a:r>
            <a:r>
              <a:rPr lang="de-DE" sz="2400" dirty="0"/>
              <a:t>? </a:t>
            </a:r>
          </a:p>
        </p:txBody>
      </p:sp>
      <p:sp>
        <p:nvSpPr>
          <p:cNvPr id="7" name="Rechteck 6"/>
          <p:cNvSpPr/>
          <p:nvPr/>
        </p:nvSpPr>
        <p:spPr>
          <a:xfrm rot="16200000">
            <a:off x="10323648" y="2579113"/>
            <a:ext cx="1606081" cy="307777"/>
          </a:xfrm>
          <a:prstGeom prst="rect">
            <a:avLst/>
          </a:prstGeom>
        </p:spPr>
        <p:txBody>
          <a:bodyPr wrap="none">
            <a:spAutoFit/>
          </a:bodyPr>
          <a:lstStyle/>
          <a:p>
            <a:r>
              <a:rPr lang="de-DE" sz="1400" dirty="0" smtClean="0">
                <a:solidFill>
                  <a:schemeClr val="bg1">
                    <a:lumMod val="65000"/>
                  </a:schemeClr>
                </a:solidFill>
              </a:rPr>
              <a:t>Eigene Darstellung</a:t>
            </a:r>
            <a:endParaRPr lang="de-DE" sz="1400" dirty="0">
              <a:solidFill>
                <a:schemeClr val="bg1">
                  <a:lumMod val="65000"/>
                </a:schemeClr>
              </a:solidFill>
            </a:endParaRPr>
          </a:p>
        </p:txBody>
      </p:sp>
    </p:spTree>
    <p:extLst>
      <p:ext uri="{BB962C8B-B14F-4D97-AF65-F5344CB8AC3E}">
        <p14:creationId xmlns:p14="http://schemas.microsoft.com/office/powerpoint/2010/main" val="29386291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fik 2"/>
          <p:cNvPicPr>
            <a:picLocks noChangeAspect="1"/>
          </p:cNvPicPr>
          <p:nvPr/>
        </p:nvPicPr>
        <p:blipFill>
          <a:blip r:embed="rId3"/>
          <a:stretch>
            <a:fillRect/>
          </a:stretch>
        </p:blipFill>
        <p:spPr>
          <a:xfrm>
            <a:off x="2581275" y="1206379"/>
            <a:ext cx="6896284" cy="5317035"/>
          </a:xfrm>
          <a:prstGeom prst="rect">
            <a:avLst/>
          </a:prstGeom>
        </p:spPr>
      </p:pic>
      <p:sp>
        <p:nvSpPr>
          <p:cNvPr id="4" name="Rechteck 3"/>
          <p:cNvSpPr/>
          <p:nvPr/>
        </p:nvSpPr>
        <p:spPr>
          <a:xfrm>
            <a:off x="2581275" y="6550223"/>
            <a:ext cx="4221733" cy="307777"/>
          </a:xfrm>
          <a:prstGeom prst="rect">
            <a:avLst/>
          </a:prstGeom>
        </p:spPr>
        <p:txBody>
          <a:bodyPr wrap="none">
            <a:spAutoFit/>
          </a:bodyPr>
          <a:lstStyle/>
          <a:p>
            <a:r>
              <a:rPr lang="de-DE" sz="1400" dirty="0" smtClean="0">
                <a:solidFill>
                  <a:schemeClr val="bg1">
                    <a:lumMod val="50000"/>
                  </a:schemeClr>
                </a:solidFill>
              </a:rPr>
              <a:t>Quelle: Schweizerisches </a:t>
            </a:r>
            <a:r>
              <a:rPr lang="de-DE" sz="1400" dirty="0">
                <a:solidFill>
                  <a:schemeClr val="bg1">
                    <a:lumMod val="50000"/>
                  </a:schemeClr>
                </a:solidFill>
              </a:rPr>
              <a:t>Bundesamt für Umwelt BAFU</a:t>
            </a:r>
          </a:p>
        </p:txBody>
      </p:sp>
      <p:sp>
        <p:nvSpPr>
          <p:cNvPr id="6" name="Titel 1"/>
          <p:cNvSpPr txBox="1">
            <a:spLocks/>
          </p:cNvSpPr>
          <p:nvPr/>
        </p:nvSpPr>
        <p:spPr>
          <a:xfrm>
            <a:off x="1371600" y="436620"/>
            <a:ext cx="5257800" cy="742950"/>
          </a:xfrm>
          <a:prstGeom prst="rect">
            <a:avLst/>
          </a:prstGeom>
        </p:spPr>
        <p:txBody>
          <a:bodyPr/>
          <a:lstStyle>
            <a:lvl1pPr algn="l" defTabSz="914400" rtl="0" eaLnBrk="1" latinLnBrk="0" hangingPunct="1">
              <a:lnSpc>
                <a:spcPct val="89000"/>
              </a:lnSpc>
              <a:spcBef>
                <a:spcPct val="0"/>
              </a:spcBef>
              <a:buNone/>
              <a:defRPr sz="4400" kern="1200" baseline="0">
                <a:solidFill>
                  <a:schemeClr val="tx2"/>
                </a:solidFill>
                <a:latin typeface="+mj-lt"/>
                <a:ea typeface="+mj-ea"/>
                <a:cs typeface="+mj-cs"/>
              </a:defRPr>
            </a:lvl1pPr>
          </a:lstStyle>
          <a:p>
            <a:r>
              <a:rPr lang="de-DE" dirty="0" smtClean="0"/>
              <a:t>Kreislaufwirtschaft</a:t>
            </a:r>
            <a:endParaRPr lang="de-DE" dirty="0"/>
          </a:p>
        </p:txBody>
      </p:sp>
    </p:spTree>
    <p:extLst>
      <p:ext uri="{BB962C8B-B14F-4D97-AF65-F5344CB8AC3E}">
        <p14:creationId xmlns:p14="http://schemas.microsoft.com/office/powerpoint/2010/main" val="220381517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fik 2"/>
          <p:cNvPicPr>
            <a:picLocks noChangeAspect="1"/>
          </p:cNvPicPr>
          <p:nvPr/>
        </p:nvPicPr>
        <p:blipFill>
          <a:blip r:embed="rId3"/>
          <a:stretch>
            <a:fillRect/>
          </a:stretch>
        </p:blipFill>
        <p:spPr>
          <a:xfrm>
            <a:off x="1524668" y="213343"/>
            <a:ext cx="6492709" cy="6492709"/>
          </a:xfrm>
          <a:prstGeom prst="rect">
            <a:avLst/>
          </a:prstGeom>
        </p:spPr>
      </p:pic>
      <p:sp>
        <p:nvSpPr>
          <p:cNvPr id="4" name="Rechteck 3"/>
          <p:cNvSpPr/>
          <p:nvPr/>
        </p:nvSpPr>
        <p:spPr>
          <a:xfrm>
            <a:off x="1524668" y="6429053"/>
            <a:ext cx="2113014" cy="276999"/>
          </a:xfrm>
          <a:prstGeom prst="rect">
            <a:avLst/>
          </a:prstGeom>
        </p:spPr>
        <p:txBody>
          <a:bodyPr wrap="none">
            <a:spAutoFit/>
          </a:bodyPr>
          <a:lstStyle/>
          <a:p>
            <a:r>
              <a:rPr lang="de-DE" sz="1200" dirty="0">
                <a:solidFill>
                  <a:schemeClr val="tx1">
                    <a:lumMod val="65000"/>
                    <a:lumOff val="35000"/>
                  </a:schemeClr>
                </a:solidFill>
              </a:rPr>
              <a:t>Felix Jörg Müller CC BY-SA 4.0</a:t>
            </a:r>
          </a:p>
        </p:txBody>
      </p:sp>
      <p:sp>
        <p:nvSpPr>
          <p:cNvPr id="2" name="Textfeld 1"/>
          <p:cNvSpPr txBox="1"/>
          <p:nvPr/>
        </p:nvSpPr>
        <p:spPr>
          <a:xfrm>
            <a:off x="8223938" y="1806154"/>
            <a:ext cx="3580436" cy="3046988"/>
          </a:xfrm>
          <a:prstGeom prst="rect">
            <a:avLst/>
          </a:prstGeom>
          <a:noFill/>
        </p:spPr>
        <p:txBody>
          <a:bodyPr wrap="square" rtlCol="0">
            <a:spAutoFit/>
          </a:bodyPr>
          <a:lstStyle/>
          <a:p>
            <a:r>
              <a:rPr lang="de-DE" sz="2400" dirty="0"/>
              <a:t>Betrachten Sie </a:t>
            </a:r>
            <a:r>
              <a:rPr lang="de-DE" sz="2400" dirty="0" smtClean="0"/>
              <a:t>Ihre </a:t>
            </a:r>
            <a:r>
              <a:rPr lang="de-DE" sz="2400" dirty="0"/>
              <a:t>Produkte/Wertstoffe und besprechen Sie, welche Teile davon in den biologischen und welche in den technischen Kreislauf zurückgelangen sollten.</a:t>
            </a:r>
          </a:p>
        </p:txBody>
      </p:sp>
    </p:spTree>
    <p:extLst>
      <p:ext uri="{BB962C8B-B14F-4D97-AF65-F5344CB8AC3E}">
        <p14:creationId xmlns:p14="http://schemas.microsoft.com/office/powerpoint/2010/main" val="408278479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Kreislaufwirtschaftsgesetz</a:t>
            </a:r>
          </a:p>
        </p:txBody>
      </p:sp>
      <p:sp>
        <p:nvSpPr>
          <p:cNvPr id="3" name="Inhaltsplatzhalter 2"/>
          <p:cNvSpPr>
            <a:spLocks noGrp="1"/>
          </p:cNvSpPr>
          <p:nvPr>
            <p:ph idx="1"/>
          </p:nvPr>
        </p:nvSpPr>
        <p:spPr>
          <a:xfrm>
            <a:off x="969145" y="1792401"/>
            <a:ext cx="10058400" cy="4271047"/>
          </a:xfrm>
        </p:spPr>
        <p:txBody>
          <a:bodyPr>
            <a:normAutofit/>
          </a:bodyPr>
          <a:lstStyle/>
          <a:p>
            <a:pPr marL="0" indent="0">
              <a:buNone/>
            </a:pPr>
            <a:r>
              <a:rPr lang="de-DE" dirty="0"/>
              <a:t>Seit 1. Juni 2012 im Rahmen von Abfallrichtlinien der EU </a:t>
            </a:r>
          </a:p>
          <a:p>
            <a:pPr marL="285750" indent="-285750">
              <a:buFontTx/>
              <a:buChar char="-"/>
            </a:pPr>
            <a:endParaRPr lang="de-DE" dirty="0"/>
          </a:p>
          <a:p>
            <a:r>
              <a:rPr lang="de-DE" i="1" dirty="0"/>
              <a:t>Die Erzeuger oder Besitzer von Abfällen sind zur Verwertung ihrer Abfälle verpflichtet. Die Verwertung von Abfällen hat Vorrang vor deren Beseitigung. (§7 Absatz 2) </a:t>
            </a:r>
          </a:p>
          <a:p>
            <a:r>
              <a:rPr lang="de-DE" i="1" dirty="0"/>
              <a:t>Wer Erzeugnisse entwickelt, herstellt, </a:t>
            </a:r>
            <a:r>
              <a:rPr lang="de-DE" i="1" dirty="0" err="1"/>
              <a:t>be</a:t>
            </a:r>
            <a:r>
              <a:rPr lang="de-DE" i="1" dirty="0"/>
              <a:t>- oder verarbeitet oder vertreibt, trägt zur Erfüllung der Ziele der Kreislaufwirtschaft die </a:t>
            </a:r>
            <a:r>
              <a:rPr lang="de-DE" b="1" i="1" dirty="0"/>
              <a:t>Produktverantwortung</a:t>
            </a:r>
            <a:r>
              <a:rPr lang="de-DE" i="1" dirty="0"/>
              <a:t>. (§23 Absatz 1) </a:t>
            </a:r>
          </a:p>
          <a:p>
            <a:r>
              <a:rPr lang="de-DE" i="1" dirty="0"/>
              <a:t>Die Produktverantwortung umfasst insbesondere die Entwicklung, die Herstellung und das Inverkehrbringen von Erzeugnissen, die </a:t>
            </a:r>
            <a:r>
              <a:rPr lang="de-DE" b="1" i="1" dirty="0"/>
              <a:t>ressourceneffizient, mehrfach verwendbar, technisch langlebig, reparierba</a:t>
            </a:r>
            <a:r>
              <a:rPr lang="de-DE" i="1" dirty="0"/>
              <a:t>r und nach Gebrauch zur </a:t>
            </a:r>
            <a:r>
              <a:rPr lang="de-DE" b="1" i="1" dirty="0"/>
              <a:t>ordnungsgemäßen, schadlosen und hochwertigen Verwertung</a:t>
            </a:r>
            <a:r>
              <a:rPr lang="de-DE" i="1" dirty="0"/>
              <a:t> sowie zur umweltverträglichen Beseitigung geeignet sind. (§23 Absatz 2.1) </a:t>
            </a:r>
          </a:p>
          <a:p>
            <a:pPr algn="ctr"/>
            <a:endParaRPr lang="de-DE" i="1" dirty="0"/>
          </a:p>
          <a:p>
            <a:pPr algn="ctr"/>
            <a:endParaRPr lang="de-DE" i="1" dirty="0"/>
          </a:p>
        </p:txBody>
      </p:sp>
    </p:spTree>
    <p:extLst>
      <p:ext uri="{BB962C8B-B14F-4D97-AF65-F5344CB8AC3E}">
        <p14:creationId xmlns:p14="http://schemas.microsoft.com/office/powerpoint/2010/main" val="349998945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Kritik an der Kreislaufwirtschaft</a:t>
            </a:r>
          </a:p>
        </p:txBody>
      </p:sp>
      <p:sp>
        <p:nvSpPr>
          <p:cNvPr id="3" name="Inhaltsplatzhalter 2"/>
          <p:cNvSpPr>
            <a:spLocks noGrp="1"/>
          </p:cNvSpPr>
          <p:nvPr>
            <p:ph idx="1"/>
          </p:nvPr>
        </p:nvSpPr>
        <p:spPr>
          <a:xfrm>
            <a:off x="1066800" y="1828799"/>
            <a:ext cx="10058400" cy="4545367"/>
          </a:xfrm>
        </p:spPr>
        <p:txBody>
          <a:bodyPr>
            <a:normAutofit fontScale="92500" lnSpcReduction="20000"/>
          </a:bodyPr>
          <a:lstStyle/>
          <a:p>
            <a:pPr marL="0" indent="0">
              <a:buNone/>
            </a:pPr>
            <a:r>
              <a:rPr lang="de-DE" b="1" dirty="0"/>
              <a:t>1. Wachstum und Kreislaufwirtschaft</a:t>
            </a:r>
          </a:p>
          <a:p>
            <a:pPr marL="285750" indent="-285750">
              <a:buFont typeface="Arial" panose="020B0604020202020204" pitchFamily="34" charset="0"/>
              <a:buChar char="•"/>
            </a:pPr>
            <a:r>
              <a:rPr lang="de-DE" dirty="0" smtClean="0"/>
              <a:t>Materialien </a:t>
            </a:r>
            <a:r>
              <a:rPr lang="de-DE" dirty="0"/>
              <a:t>können </a:t>
            </a:r>
            <a:r>
              <a:rPr lang="de-DE" dirty="0" smtClean="0"/>
              <a:t>selten zu 100 Prozent wiederverwendet werden.</a:t>
            </a:r>
            <a:endParaRPr lang="de-DE" dirty="0"/>
          </a:p>
          <a:p>
            <a:pPr marL="285750" indent="-285750">
              <a:buFont typeface="Arial" panose="020B0604020202020204" pitchFamily="34" charset="0"/>
              <a:buChar char="•"/>
            </a:pPr>
            <a:r>
              <a:rPr lang="de-DE" dirty="0"/>
              <a:t>Um nicht an planetare Grenzen zu </a:t>
            </a:r>
            <a:r>
              <a:rPr lang="de-DE" dirty="0" smtClean="0"/>
              <a:t>stoßen, </a:t>
            </a:r>
            <a:r>
              <a:rPr lang="de-DE" dirty="0"/>
              <a:t>braucht </a:t>
            </a:r>
            <a:r>
              <a:rPr lang="de-DE" dirty="0" smtClean="0"/>
              <a:t>es also </a:t>
            </a:r>
            <a:r>
              <a:rPr lang="de-DE" dirty="0"/>
              <a:t>auch eine allgemeine </a:t>
            </a:r>
            <a:r>
              <a:rPr lang="de-DE" dirty="0" smtClean="0"/>
              <a:t>Reduzierung </a:t>
            </a:r>
            <a:r>
              <a:rPr lang="de-DE" dirty="0"/>
              <a:t>des </a:t>
            </a:r>
            <a:r>
              <a:rPr lang="de-DE" dirty="0" smtClean="0"/>
              <a:t>Materialverbrauchs.</a:t>
            </a:r>
            <a:endParaRPr lang="de-DE" dirty="0"/>
          </a:p>
          <a:p>
            <a:pPr marL="0" indent="0">
              <a:buNone/>
            </a:pPr>
            <a:r>
              <a:rPr lang="de-DE" b="1" dirty="0"/>
              <a:t>2. </a:t>
            </a:r>
            <a:r>
              <a:rPr lang="de-DE" b="1" dirty="0" smtClean="0"/>
              <a:t>Energieverbrauch</a:t>
            </a:r>
            <a:endParaRPr lang="de-DE" b="1" dirty="0"/>
          </a:p>
          <a:p>
            <a:pPr marL="285750" indent="-285750">
              <a:buFont typeface="Arial" panose="020B0604020202020204" pitchFamily="34" charset="0"/>
              <a:buChar char="•"/>
            </a:pPr>
            <a:r>
              <a:rPr lang="de-DE" dirty="0" smtClean="0"/>
              <a:t>Die Rückgewinnung von Rohstoffen/Materialien ist häufig </a:t>
            </a:r>
            <a:r>
              <a:rPr lang="de-DE" dirty="0"/>
              <a:t>sehr energieintensiv</a:t>
            </a:r>
            <a:r>
              <a:rPr lang="de-DE" dirty="0" smtClean="0"/>
              <a:t>, im Sinne der Kreislaufwirtschaft </a:t>
            </a:r>
            <a:r>
              <a:rPr lang="de-DE" dirty="0"/>
              <a:t>muss </a:t>
            </a:r>
            <a:r>
              <a:rPr lang="de-DE" dirty="0" smtClean="0"/>
              <a:t>diese aus </a:t>
            </a:r>
            <a:r>
              <a:rPr lang="de-DE" dirty="0"/>
              <a:t>erneuerbaren Energien geschöpft </a:t>
            </a:r>
            <a:r>
              <a:rPr lang="de-DE" dirty="0" smtClean="0"/>
              <a:t>werden. </a:t>
            </a:r>
          </a:p>
          <a:p>
            <a:pPr marL="285750" indent="-285750">
              <a:buFont typeface="Arial" panose="020B0604020202020204" pitchFamily="34" charset="0"/>
              <a:buChar char="•"/>
            </a:pPr>
            <a:r>
              <a:rPr lang="de-DE" dirty="0" smtClean="0"/>
              <a:t>Die Erzeugung so großer Mengen erneuerbarer Energie verbraucht viele kritische Rohstoffe</a:t>
            </a:r>
          </a:p>
          <a:p>
            <a:pPr marL="0" indent="0">
              <a:buNone/>
            </a:pPr>
            <a:r>
              <a:rPr lang="de-DE" b="1" dirty="0" smtClean="0"/>
              <a:t>3</a:t>
            </a:r>
            <a:r>
              <a:rPr lang="de-DE" b="1" dirty="0"/>
              <a:t>. Rebound Effekt </a:t>
            </a:r>
          </a:p>
          <a:p>
            <a:pPr>
              <a:buFont typeface="Arial" panose="020B0604020202020204" pitchFamily="34" charset="0"/>
              <a:buChar char="•"/>
            </a:pPr>
            <a:r>
              <a:rPr lang="de-DE" dirty="0"/>
              <a:t>N</a:t>
            </a:r>
            <a:r>
              <a:rPr lang="de-DE" dirty="0" smtClean="0"/>
              <a:t>eue </a:t>
            </a:r>
            <a:r>
              <a:rPr lang="de-DE" dirty="0"/>
              <a:t>kreislauffähige Produkte </a:t>
            </a:r>
            <a:r>
              <a:rPr lang="de-DE" dirty="0" smtClean="0"/>
              <a:t>führen häufig </a:t>
            </a:r>
            <a:r>
              <a:rPr lang="de-DE" dirty="0"/>
              <a:t>nicht zu weniger Konsum führen, sondern </a:t>
            </a:r>
            <a:r>
              <a:rPr lang="de-DE" dirty="0" smtClean="0"/>
              <a:t>steigern ihn sogar. </a:t>
            </a:r>
          </a:p>
          <a:p>
            <a:pPr>
              <a:buFont typeface="Arial" panose="020B0604020202020204" pitchFamily="34" charset="0"/>
              <a:buChar char="•"/>
            </a:pPr>
            <a:r>
              <a:rPr lang="de-DE" dirty="0"/>
              <a:t>I</a:t>
            </a:r>
            <a:r>
              <a:rPr lang="de-DE" dirty="0" smtClean="0"/>
              <a:t>st </a:t>
            </a:r>
            <a:r>
              <a:rPr lang="de-DE" dirty="0"/>
              <a:t>eine Spülmaschine sehr wasser- und energieeffizient, </a:t>
            </a:r>
            <a:r>
              <a:rPr lang="de-DE" dirty="0" smtClean="0"/>
              <a:t>wird durch </a:t>
            </a:r>
            <a:r>
              <a:rPr lang="de-DE" dirty="0"/>
              <a:t>diese Effizienzsteigerung </a:t>
            </a:r>
            <a:r>
              <a:rPr lang="de-DE" dirty="0" smtClean="0"/>
              <a:t>immer </a:t>
            </a:r>
            <a:r>
              <a:rPr lang="de-DE" dirty="0"/>
              <a:t>häufiger das Waschen per Hand durch die Spülmaschine ersetzt. </a:t>
            </a:r>
            <a:br>
              <a:rPr lang="de-DE" dirty="0"/>
            </a:br>
            <a:endParaRPr lang="de-DE" dirty="0"/>
          </a:p>
        </p:txBody>
      </p:sp>
    </p:spTree>
    <p:extLst>
      <p:ext uri="{BB962C8B-B14F-4D97-AF65-F5344CB8AC3E}">
        <p14:creationId xmlns:p14="http://schemas.microsoft.com/office/powerpoint/2010/main" val="128719759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Kritik an der Kreislaufwirtschaft</a:t>
            </a:r>
          </a:p>
        </p:txBody>
      </p:sp>
      <p:sp>
        <p:nvSpPr>
          <p:cNvPr id="3" name="Inhaltsplatzhalter 2"/>
          <p:cNvSpPr>
            <a:spLocks noGrp="1"/>
          </p:cNvSpPr>
          <p:nvPr>
            <p:ph idx="1"/>
          </p:nvPr>
        </p:nvSpPr>
        <p:spPr>
          <a:xfrm>
            <a:off x="1009244" y="1452460"/>
            <a:ext cx="10058400" cy="5186465"/>
          </a:xfrm>
        </p:spPr>
        <p:txBody>
          <a:bodyPr>
            <a:normAutofit/>
          </a:bodyPr>
          <a:lstStyle/>
          <a:p>
            <a:pPr marL="0" indent="0">
              <a:buNone/>
            </a:pPr>
            <a:r>
              <a:rPr lang="de-DE" b="1" dirty="0" smtClean="0"/>
              <a:t>4</a:t>
            </a:r>
            <a:r>
              <a:rPr lang="de-DE" b="1" dirty="0"/>
              <a:t>. </a:t>
            </a:r>
            <a:r>
              <a:rPr lang="de-DE" b="1" dirty="0" smtClean="0"/>
              <a:t>Soziale Gerechtigkeit</a:t>
            </a:r>
            <a:endParaRPr lang="de-DE" b="1" dirty="0"/>
          </a:p>
          <a:p>
            <a:pPr marL="285750" indent="-285750">
              <a:buFont typeface="Arial" panose="020B0604020202020204" pitchFamily="34" charset="0"/>
              <a:buChar char="•"/>
            </a:pPr>
            <a:r>
              <a:rPr lang="de-DE" dirty="0"/>
              <a:t>Der Zugang </a:t>
            </a:r>
            <a:r>
              <a:rPr lang="de-DE" dirty="0" smtClean="0"/>
              <a:t>zu Technologien, </a:t>
            </a:r>
            <a:r>
              <a:rPr lang="de-DE" dirty="0"/>
              <a:t>sekundären Rohstoffen und Recyclingkapazitäten ist oft auf Industrieländer </a:t>
            </a:r>
            <a:r>
              <a:rPr lang="de-DE" dirty="0" smtClean="0"/>
              <a:t>konzentriert, das </a:t>
            </a:r>
            <a:r>
              <a:rPr lang="de-DE" dirty="0"/>
              <a:t>führt dazu, </a:t>
            </a:r>
            <a:r>
              <a:rPr lang="de-DE" dirty="0" smtClean="0"/>
              <a:t>dass </a:t>
            </a:r>
            <a:r>
              <a:rPr lang="de-DE" dirty="0"/>
              <a:t>vor allem reiche Länder und Konzerne von der Kreislaufwirtschaft </a:t>
            </a:r>
            <a:r>
              <a:rPr lang="de-DE" dirty="0" smtClean="0"/>
              <a:t>profitieren.</a:t>
            </a:r>
          </a:p>
          <a:p>
            <a:pPr marL="285750" indent="-285750">
              <a:buFont typeface="Arial" panose="020B0604020202020204" pitchFamily="34" charset="0"/>
              <a:buChar char="•"/>
            </a:pPr>
            <a:r>
              <a:rPr lang="de-DE" dirty="0"/>
              <a:t>Aspekte wie faire Arbeitsbedingungen, globale Verteilung und Teilhabe werden </a:t>
            </a:r>
            <a:r>
              <a:rPr lang="de-DE" dirty="0" smtClean="0"/>
              <a:t>im Konzept </a:t>
            </a:r>
            <a:r>
              <a:rPr lang="de-DE" dirty="0"/>
              <a:t>der </a:t>
            </a:r>
            <a:r>
              <a:rPr lang="de-DE" dirty="0" smtClean="0"/>
              <a:t>Kreislaufwirtschaft vernachlässigt</a:t>
            </a:r>
            <a:r>
              <a:rPr lang="de-DE" dirty="0"/>
              <a:t>.</a:t>
            </a:r>
          </a:p>
          <a:p>
            <a:pPr marL="0" indent="0">
              <a:buNone/>
            </a:pPr>
            <a:r>
              <a:rPr lang="de-DE" b="1" dirty="0"/>
              <a:t>5. Alternative Visionen</a:t>
            </a:r>
          </a:p>
          <a:p>
            <a:pPr marL="285750" indent="-285750">
              <a:buFont typeface="Arial" panose="020B0604020202020204" pitchFamily="34" charset="0"/>
              <a:buChar char="•"/>
            </a:pPr>
            <a:r>
              <a:rPr lang="de-DE" dirty="0" smtClean="0"/>
              <a:t>Konzepte </a:t>
            </a:r>
            <a:r>
              <a:rPr lang="de-DE" dirty="0"/>
              <a:t>aus dem Globalen Süden </a:t>
            </a:r>
            <a:r>
              <a:rPr lang="de-DE" dirty="0" smtClean="0"/>
              <a:t>(zum Beispiel: Ubuntu</a:t>
            </a:r>
            <a:r>
              <a:rPr lang="de-DE" dirty="0"/>
              <a:t>, </a:t>
            </a:r>
            <a:r>
              <a:rPr lang="de-DE" dirty="0" err="1" smtClean="0"/>
              <a:t>Buen</a:t>
            </a:r>
            <a:r>
              <a:rPr lang="de-DE" dirty="0" smtClean="0"/>
              <a:t> </a:t>
            </a:r>
            <a:r>
              <a:rPr lang="de-DE" dirty="0" err="1" smtClean="0"/>
              <a:t>Vivir</a:t>
            </a:r>
            <a:r>
              <a:rPr lang="de-DE" dirty="0" smtClean="0"/>
              <a:t> oder </a:t>
            </a:r>
            <a:r>
              <a:rPr lang="de-DE" dirty="0" err="1" smtClean="0"/>
              <a:t>Ecological</a:t>
            </a:r>
            <a:r>
              <a:rPr lang="de-DE" dirty="0" smtClean="0"/>
              <a:t> </a:t>
            </a:r>
            <a:r>
              <a:rPr lang="de-DE" dirty="0" err="1" smtClean="0"/>
              <a:t>Swaraj</a:t>
            </a:r>
            <a:r>
              <a:rPr lang="de-DE" dirty="0"/>
              <a:t>) und indigene Weltanschauungen werden </a:t>
            </a:r>
            <a:r>
              <a:rPr lang="de-DE" dirty="0" smtClean="0"/>
              <a:t>im Diskurs zur Kreislaufwirtschaft </a:t>
            </a:r>
            <a:r>
              <a:rPr lang="de-DE" dirty="0"/>
              <a:t>kaum beachtet</a:t>
            </a:r>
            <a:r>
              <a:rPr lang="de-DE" dirty="0" smtClean="0"/>
              <a:t>.</a:t>
            </a:r>
          </a:p>
          <a:p>
            <a:pPr marL="285750" indent="-285750">
              <a:buFont typeface="Arial" panose="020B0604020202020204" pitchFamily="34" charset="0"/>
              <a:buChar char="•"/>
            </a:pPr>
            <a:r>
              <a:rPr lang="de-DE" dirty="0"/>
              <a:t>Die westlich geprägte Kreislaufwirtschaft ignoriert </a:t>
            </a:r>
            <a:r>
              <a:rPr lang="de-DE" dirty="0" smtClean="0"/>
              <a:t>traditionelle</a:t>
            </a:r>
            <a:r>
              <a:rPr lang="de-DE" dirty="0"/>
              <a:t>, regenerative Praktiken, die in vielen Gesellschaften seit Jahrhunderten existieren</a:t>
            </a:r>
            <a:r>
              <a:rPr lang="de-DE" dirty="0" smtClean="0"/>
              <a:t>.</a:t>
            </a:r>
          </a:p>
          <a:p>
            <a:pPr marL="285750" indent="-285750">
              <a:buFont typeface="Arial" panose="020B0604020202020204" pitchFamily="34" charset="0"/>
              <a:buChar char="•"/>
            </a:pPr>
            <a:r>
              <a:rPr lang="de-DE" dirty="0"/>
              <a:t>Nicht-westliche Visionen bieten </a:t>
            </a:r>
            <a:r>
              <a:rPr lang="de-DE" dirty="0" smtClean="0"/>
              <a:t>pluralistische, </a:t>
            </a:r>
            <a:r>
              <a:rPr lang="de-DE" dirty="0"/>
              <a:t>die neue Perspektiven auf Wohlstand, Natur und Gesellschaft eröffnen – und bisher ungenutzt bleiben.</a:t>
            </a:r>
          </a:p>
          <a:p>
            <a:pPr marL="285750" indent="-285750">
              <a:buFont typeface="Arial" panose="020B0604020202020204" pitchFamily="34" charset="0"/>
              <a:buChar char="•"/>
            </a:pPr>
            <a:endParaRPr lang="de-DE" dirty="0" smtClean="0"/>
          </a:p>
          <a:p>
            <a:pPr marL="285750" indent="-285750">
              <a:buFont typeface="Arial" panose="020B0604020202020204" pitchFamily="34" charset="0"/>
              <a:buChar char="•"/>
            </a:pPr>
            <a:endParaRPr lang="de-DE" dirty="0" smtClean="0"/>
          </a:p>
          <a:p>
            <a:pPr marL="285750" indent="-285750">
              <a:buFont typeface="Arial" panose="020B0604020202020204" pitchFamily="34" charset="0"/>
              <a:buChar char="•"/>
            </a:pPr>
            <a:endParaRPr lang="de-DE" dirty="0"/>
          </a:p>
        </p:txBody>
      </p:sp>
    </p:spTree>
    <p:extLst>
      <p:ext uri="{BB962C8B-B14F-4D97-AF65-F5344CB8AC3E}">
        <p14:creationId xmlns:p14="http://schemas.microsoft.com/office/powerpoint/2010/main" val="57687104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Daher: Kreislaufgesellschaft</a:t>
            </a:r>
          </a:p>
        </p:txBody>
      </p:sp>
      <p:sp>
        <p:nvSpPr>
          <p:cNvPr id="3" name="Inhaltsplatzhalter 2"/>
          <p:cNvSpPr>
            <a:spLocks noGrp="1"/>
          </p:cNvSpPr>
          <p:nvPr>
            <p:ph idx="1"/>
          </p:nvPr>
        </p:nvSpPr>
        <p:spPr/>
        <p:txBody>
          <a:bodyPr>
            <a:normAutofit/>
          </a:bodyPr>
          <a:lstStyle/>
          <a:p>
            <a:pPr algn="ctr"/>
            <a:endParaRPr lang="de-DE" i="1" dirty="0"/>
          </a:p>
          <a:p>
            <a:pPr marL="0" indent="0" algn="ctr">
              <a:buNone/>
            </a:pPr>
            <a:r>
              <a:rPr lang="de-DE" i="1" dirty="0"/>
              <a:t>Eine Kreislaufgesellschaft </a:t>
            </a:r>
            <a:r>
              <a:rPr lang="de-DE" i="1" dirty="0" smtClean="0"/>
              <a:t>ist die Vision einer </a:t>
            </a:r>
            <a:r>
              <a:rPr lang="de-DE" i="1" dirty="0"/>
              <a:t>Kreislaufwirtschaft, in der nicht nur Ressourcen in nachhaltigen Kreisläufen zirkulieren, sondern auch Wohlstand, Wissen, Technologie und Macht in der gesamten Gesellschaft zirkulieren und umverteilt </a:t>
            </a:r>
            <a:r>
              <a:rPr lang="de-DE" i="1" dirty="0" smtClean="0"/>
              <a:t>werden.</a:t>
            </a:r>
          </a:p>
          <a:p>
            <a:pPr marL="0" indent="0" algn="ctr">
              <a:buNone/>
            </a:pPr>
            <a:r>
              <a:rPr lang="de-DE" i="1" dirty="0"/>
              <a:t/>
            </a:r>
            <a:br>
              <a:rPr lang="de-DE" i="1" dirty="0"/>
            </a:br>
            <a:r>
              <a:rPr lang="de-DE" i="1" dirty="0" smtClean="0"/>
              <a:t>Neben wirtschaftlicher und ökologischer Nachhaltigkeit, steht in der Kreislaufgesellschaft auch soziale Nachhaltigkeit im Mittelpunkt. In diesem Konzept werden Fragen </a:t>
            </a:r>
            <a:r>
              <a:rPr lang="de-DE" i="1" dirty="0"/>
              <a:t>der politischen </a:t>
            </a:r>
            <a:r>
              <a:rPr lang="de-DE" i="1" dirty="0" smtClean="0"/>
              <a:t>Mitbestimmung </a:t>
            </a:r>
            <a:r>
              <a:rPr lang="de-DE" i="1" dirty="0"/>
              <a:t>und der sozialen Gerechtigkeit </a:t>
            </a:r>
            <a:r>
              <a:rPr lang="de-DE" i="1" dirty="0" smtClean="0"/>
              <a:t>angesprochen.</a:t>
            </a:r>
          </a:p>
        </p:txBody>
      </p:sp>
    </p:spTree>
    <p:extLst>
      <p:ext uri="{BB962C8B-B14F-4D97-AF65-F5344CB8AC3E}">
        <p14:creationId xmlns:p14="http://schemas.microsoft.com/office/powerpoint/2010/main" val="359603220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smtClean="0"/>
              <a:t>Konkret</a:t>
            </a:r>
            <a:endParaRPr lang="de-DE" dirty="0"/>
          </a:p>
        </p:txBody>
      </p:sp>
      <p:sp>
        <p:nvSpPr>
          <p:cNvPr id="3" name="Inhaltsplatzhalter 2"/>
          <p:cNvSpPr>
            <a:spLocks noGrp="1"/>
          </p:cNvSpPr>
          <p:nvPr>
            <p:ph idx="1"/>
          </p:nvPr>
        </p:nvSpPr>
        <p:spPr>
          <a:xfrm>
            <a:off x="1371600" y="1790611"/>
            <a:ext cx="9601200" cy="3848100"/>
          </a:xfrm>
        </p:spPr>
        <p:txBody>
          <a:bodyPr>
            <a:normAutofit/>
          </a:bodyPr>
          <a:lstStyle/>
          <a:p>
            <a:pPr marL="342900" indent="-342900">
              <a:buAutoNum type="arabicParenR"/>
            </a:pPr>
            <a:r>
              <a:rPr lang="de-DE" dirty="0"/>
              <a:t>Der Wert eines Produkts wird nicht mehr primär durch seinen Preis oder wirtschaftlichen Nutzen bestimmt, sondern durch seinen positiven Beitrag zu Gesellschaft und </a:t>
            </a:r>
            <a:r>
              <a:rPr lang="de-DE" dirty="0" smtClean="0"/>
              <a:t>Umwelt.</a:t>
            </a:r>
            <a:endParaRPr lang="de-DE" dirty="0"/>
          </a:p>
          <a:p>
            <a:pPr marL="342900" indent="-342900">
              <a:buAutoNum type="arabicParenR"/>
            </a:pPr>
            <a:r>
              <a:rPr lang="de-DE" dirty="0"/>
              <a:t> Suffizienz-Strategien sollten vermehrt berücksichtigt werden.</a:t>
            </a:r>
          </a:p>
          <a:p>
            <a:pPr marL="342900" indent="-342900">
              <a:buAutoNum type="arabicParenR"/>
            </a:pPr>
            <a:r>
              <a:rPr lang="de-DE" dirty="0"/>
              <a:t>Die Beteiligung von </a:t>
            </a:r>
            <a:r>
              <a:rPr lang="de-DE" dirty="0" smtClean="0"/>
              <a:t>Bürger*innen an </a:t>
            </a:r>
            <a:r>
              <a:rPr lang="de-DE" dirty="0"/>
              <a:t>der Kreislaufwirtschaft </a:t>
            </a:r>
            <a:r>
              <a:rPr lang="de-DE" dirty="0" smtClean="0"/>
              <a:t>und an </a:t>
            </a:r>
            <a:r>
              <a:rPr lang="de-DE" dirty="0"/>
              <a:t>Produktionsprozessen, beispielsweise über Mitentscheidungsmöglichkeiten, menschenzentriertes Design und Open Source. </a:t>
            </a:r>
          </a:p>
          <a:p>
            <a:pPr marL="342900" indent="-342900">
              <a:buAutoNum type="arabicParenR"/>
            </a:pPr>
            <a:r>
              <a:rPr lang="de-DE" dirty="0"/>
              <a:t>Befähigung zu Eigenarbeit (Reparatur, Do-it-Yourself, </a:t>
            </a:r>
            <a:r>
              <a:rPr lang="de-DE" dirty="0" err="1"/>
              <a:t>Upcycling</a:t>
            </a:r>
            <a:r>
              <a:rPr lang="de-DE" dirty="0"/>
              <a:t>) und zur Bildung von Produktions- und Nutzungsgemeinschaften</a:t>
            </a:r>
            <a:endParaRPr lang="de-DE" sz="1200" dirty="0"/>
          </a:p>
          <a:p>
            <a:endParaRPr lang="de-DE" sz="1200" dirty="0"/>
          </a:p>
        </p:txBody>
      </p:sp>
      <p:sp>
        <p:nvSpPr>
          <p:cNvPr id="4" name="Rechteck 3"/>
          <p:cNvSpPr/>
          <p:nvPr/>
        </p:nvSpPr>
        <p:spPr>
          <a:xfrm>
            <a:off x="1371600" y="5638711"/>
            <a:ext cx="9525000" cy="923330"/>
          </a:xfrm>
          <a:prstGeom prst="rect">
            <a:avLst/>
          </a:prstGeom>
        </p:spPr>
        <p:txBody>
          <a:bodyPr wrap="square">
            <a:spAutoFit/>
          </a:bodyPr>
          <a:lstStyle/>
          <a:p>
            <a:r>
              <a:rPr lang="de-DE" b="1" dirty="0"/>
              <a:t>Suffizienz</a:t>
            </a:r>
            <a:r>
              <a:rPr lang="de-DE" dirty="0"/>
              <a:t> bedeutet, dass wir bewusst weniger verbrauchen und uns auf das Wesentliche konzentrieren, um die Umwelt zu schonen. Es geht darum, sparsam mit Ressourcen umzugehen und unnötigen Konsum zu vermeiden.</a:t>
            </a:r>
          </a:p>
        </p:txBody>
      </p:sp>
    </p:spTree>
    <p:extLst>
      <p:ext uri="{BB962C8B-B14F-4D97-AF65-F5344CB8AC3E}">
        <p14:creationId xmlns:p14="http://schemas.microsoft.com/office/powerpoint/2010/main" val="230916957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nhaltsplatzhalter 3"/>
          <p:cNvPicPr>
            <a:picLocks noGrp="1" noChangeAspect="1"/>
          </p:cNvPicPr>
          <p:nvPr>
            <p:ph idx="1"/>
          </p:nvPr>
        </p:nvPicPr>
        <p:blipFill>
          <a:blip r:embed="rId2"/>
          <a:stretch>
            <a:fillRect/>
          </a:stretch>
        </p:blipFill>
        <p:spPr>
          <a:xfrm>
            <a:off x="1587715" y="178668"/>
            <a:ext cx="5663954" cy="6611168"/>
          </a:xfrm>
          <a:prstGeom prst="rect">
            <a:avLst/>
          </a:prstGeom>
        </p:spPr>
      </p:pic>
      <p:sp>
        <p:nvSpPr>
          <p:cNvPr id="5" name="Rechteck 4"/>
          <p:cNvSpPr/>
          <p:nvPr/>
        </p:nvSpPr>
        <p:spPr>
          <a:xfrm>
            <a:off x="1587715" y="6550223"/>
            <a:ext cx="2421878" cy="307777"/>
          </a:xfrm>
          <a:prstGeom prst="rect">
            <a:avLst/>
          </a:prstGeom>
        </p:spPr>
        <p:txBody>
          <a:bodyPr wrap="square">
            <a:spAutoFit/>
          </a:bodyPr>
          <a:lstStyle/>
          <a:p>
            <a:r>
              <a:rPr lang="de-DE" sz="1400" dirty="0" smtClean="0">
                <a:solidFill>
                  <a:schemeClr val="bg1">
                    <a:lumMod val="50000"/>
                  </a:schemeClr>
                </a:solidFill>
              </a:rPr>
              <a:t>Quelle: Hans </a:t>
            </a:r>
            <a:r>
              <a:rPr lang="de-DE" sz="1400" dirty="0">
                <a:solidFill>
                  <a:schemeClr val="bg1">
                    <a:lumMod val="50000"/>
                  </a:schemeClr>
                </a:solidFill>
              </a:rPr>
              <a:t>Sauer Stiftung</a:t>
            </a:r>
          </a:p>
        </p:txBody>
      </p:sp>
      <p:sp>
        <p:nvSpPr>
          <p:cNvPr id="6" name="Textfeld 5"/>
          <p:cNvSpPr txBox="1"/>
          <p:nvPr/>
        </p:nvSpPr>
        <p:spPr>
          <a:xfrm>
            <a:off x="7579703" y="1155769"/>
            <a:ext cx="3482042" cy="892552"/>
          </a:xfrm>
          <a:prstGeom prst="rect">
            <a:avLst/>
          </a:prstGeom>
          <a:noFill/>
        </p:spPr>
        <p:txBody>
          <a:bodyPr wrap="square" rtlCol="0">
            <a:spAutoFit/>
          </a:bodyPr>
          <a:lstStyle/>
          <a:p>
            <a:r>
              <a:rPr lang="de-DE" sz="2600" b="1" dirty="0" smtClean="0"/>
              <a:t>Das Modell der Kreislaufgesellschaft</a:t>
            </a:r>
            <a:endParaRPr lang="de-DE" sz="2600" b="1" dirty="0"/>
          </a:p>
        </p:txBody>
      </p:sp>
    </p:spTree>
    <p:extLst>
      <p:ext uri="{BB962C8B-B14F-4D97-AF65-F5344CB8AC3E}">
        <p14:creationId xmlns:p14="http://schemas.microsoft.com/office/powerpoint/2010/main" val="371077863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fi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78763" y="281354"/>
            <a:ext cx="6294867" cy="6275196"/>
          </a:xfrm>
          <a:prstGeom prst="rect">
            <a:avLst/>
          </a:prstGeom>
        </p:spPr>
      </p:pic>
      <p:sp>
        <p:nvSpPr>
          <p:cNvPr id="3" name="Textfeld 2"/>
          <p:cNvSpPr txBox="1"/>
          <p:nvPr/>
        </p:nvSpPr>
        <p:spPr>
          <a:xfrm>
            <a:off x="1055078" y="793819"/>
            <a:ext cx="3482042" cy="892552"/>
          </a:xfrm>
          <a:prstGeom prst="rect">
            <a:avLst/>
          </a:prstGeom>
          <a:noFill/>
        </p:spPr>
        <p:txBody>
          <a:bodyPr wrap="square" rtlCol="0">
            <a:spAutoFit/>
          </a:bodyPr>
          <a:lstStyle/>
          <a:p>
            <a:r>
              <a:rPr lang="de-DE" sz="2600" b="1" dirty="0"/>
              <a:t>Die 10 </a:t>
            </a:r>
            <a:r>
              <a:rPr lang="de-DE" sz="2600" b="1" dirty="0" err="1"/>
              <a:t>R‘s</a:t>
            </a:r>
            <a:r>
              <a:rPr lang="de-DE" sz="2600" b="1" dirty="0"/>
              <a:t> der Kreislaufgesellschaft</a:t>
            </a:r>
          </a:p>
        </p:txBody>
      </p:sp>
      <p:sp>
        <p:nvSpPr>
          <p:cNvPr id="4" name="Rechteck 3"/>
          <p:cNvSpPr/>
          <p:nvPr/>
        </p:nvSpPr>
        <p:spPr>
          <a:xfrm>
            <a:off x="4878763" y="6279551"/>
            <a:ext cx="2421878" cy="276999"/>
          </a:xfrm>
          <a:prstGeom prst="rect">
            <a:avLst/>
          </a:prstGeom>
        </p:spPr>
        <p:txBody>
          <a:bodyPr wrap="square">
            <a:spAutoFit/>
          </a:bodyPr>
          <a:lstStyle/>
          <a:p>
            <a:r>
              <a:rPr lang="de-DE" sz="1200" dirty="0" smtClean="0">
                <a:solidFill>
                  <a:schemeClr val="bg1">
                    <a:lumMod val="50000"/>
                  </a:schemeClr>
                </a:solidFill>
              </a:rPr>
              <a:t>Quelle: Terra </a:t>
            </a:r>
            <a:r>
              <a:rPr lang="de-DE" sz="1200" dirty="0">
                <a:solidFill>
                  <a:schemeClr val="bg1">
                    <a:lumMod val="50000"/>
                  </a:schemeClr>
                </a:solidFill>
              </a:rPr>
              <a:t>Institut</a:t>
            </a:r>
          </a:p>
        </p:txBody>
      </p:sp>
    </p:spTree>
    <p:extLst>
      <p:ext uri="{BB962C8B-B14F-4D97-AF65-F5344CB8AC3E}">
        <p14:creationId xmlns:p14="http://schemas.microsoft.com/office/powerpoint/2010/main" val="28970140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de-DE" dirty="0"/>
              <a:t>Video –Kreislauf-gesellschaft an einem Beispiel</a:t>
            </a:r>
          </a:p>
        </p:txBody>
      </p:sp>
      <p:sp>
        <p:nvSpPr>
          <p:cNvPr id="4" name="Textplatzhalter 3"/>
          <p:cNvSpPr>
            <a:spLocks noGrp="1"/>
          </p:cNvSpPr>
          <p:nvPr>
            <p:ph type="body" sz="half" idx="2"/>
          </p:nvPr>
        </p:nvSpPr>
        <p:spPr/>
        <p:txBody>
          <a:bodyPr/>
          <a:lstStyle/>
          <a:p>
            <a:endParaRPr lang="de-DE" dirty="0"/>
          </a:p>
        </p:txBody>
      </p:sp>
      <p:pic>
        <p:nvPicPr>
          <p:cNvPr id="7" name="Inhaltsplatzhalter 3"/>
          <p:cNvPicPr>
            <a:picLocks noChangeAspect="1"/>
          </p:cNvPicPr>
          <p:nvPr/>
        </p:nvPicPr>
        <p:blipFill rotWithShape="1">
          <a:blip r:embed="rId2"/>
          <a:srcRect r="20112"/>
          <a:stretch/>
        </p:blipFill>
        <p:spPr>
          <a:xfrm>
            <a:off x="5585460" y="1764742"/>
            <a:ext cx="6553200" cy="3932237"/>
          </a:xfrm>
          <a:prstGeom prst="rect">
            <a:avLst/>
          </a:prstGeom>
        </p:spPr>
      </p:pic>
      <p:pic>
        <p:nvPicPr>
          <p:cNvPr id="8" name="Grafik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30744" y="123825"/>
            <a:ext cx="914865" cy="912322"/>
          </a:xfrm>
          <a:prstGeom prst="rect">
            <a:avLst/>
          </a:prstGeom>
        </p:spPr>
      </p:pic>
    </p:spTree>
    <p:extLst>
      <p:ext uri="{BB962C8B-B14F-4D97-AF65-F5344CB8AC3E}">
        <p14:creationId xmlns:p14="http://schemas.microsoft.com/office/powerpoint/2010/main" val="17647452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Objekt 4"/>
          <p:cNvGraphicFramePr>
            <a:graphicFrameLocks noChangeAspect="1"/>
          </p:cNvGraphicFramePr>
          <p:nvPr>
            <p:extLst>
              <p:ext uri="{D42A27DB-BD31-4B8C-83A1-F6EECF244321}">
                <p14:modId xmlns:p14="http://schemas.microsoft.com/office/powerpoint/2010/main" val="99093089"/>
              </p:ext>
            </p:extLst>
          </p:nvPr>
        </p:nvGraphicFramePr>
        <p:xfrm>
          <a:off x="173098" y="-185719"/>
          <a:ext cx="11031196" cy="7850183"/>
        </p:xfrm>
        <a:graphic>
          <a:graphicData uri="http://schemas.openxmlformats.org/presentationml/2006/ole">
            <mc:AlternateContent xmlns:mc="http://schemas.openxmlformats.org/markup-compatibility/2006">
              <mc:Choice xmlns:v="urn:schemas-microsoft-com:vml" Requires="v">
                <p:oleObj spid="_x0000_s1040" name="Acrobat Document" r:id="rId3" imgW="18485913" imgH="13151752" progId="Acrobat.Document.DC">
                  <p:embed/>
                </p:oleObj>
              </mc:Choice>
              <mc:Fallback>
                <p:oleObj name="Acrobat Document" r:id="rId3" imgW="18485913" imgH="13151752" progId="Acrobat.Document.DC">
                  <p:embed/>
                  <p:pic>
                    <p:nvPicPr>
                      <p:cNvPr id="0" name=""/>
                      <p:cNvPicPr/>
                      <p:nvPr/>
                    </p:nvPicPr>
                    <p:blipFill>
                      <a:blip r:embed="rId4"/>
                      <a:stretch>
                        <a:fillRect/>
                      </a:stretch>
                    </p:blipFill>
                    <p:spPr>
                      <a:xfrm>
                        <a:off x="173098" y="-185719"/>
                        <a:ext cx="11031196" cy="7850183"/>
                      </a:xfrm>
                      <a:prstGeom prst="rect">
                        <a:avLst/>
                      </a:prstGeom>
                    </p:spPr>
                  </p:pic>
                </p:oleObj>
              </mc:Fallback>
            </mc:AlternateContent>
          </a:graphicData>
        </a:graphic>
      </p:graphicFrame>
    </p:spTree>
    <p:extLst>
      <p:ext uri="{BB962C8B-B14F-4D97-AF65-F5344CB8AC3E}">
        <p14:creationId xmlns:p14="http://schemas.microsoft.com/office/powerpoint/2010/main" val="262249946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Im Kreis denken</a:t>
            </a:r>
          </a:p>
        </p:txBody>
      </p:sp>
      <p:sp>
        <p:nvSpPr>
          <p:cNvPr id="3" name="Inhaltsplatzhalter 2"/>
          <p:cNvSpPr>
            <a:spLocks noGrp="1"/>
          </p:cNvSpPr>
          <p:nvPr>
            <p:ph idx="1"/>
          </p:nvPr>
        </p:nvSpPr>
        <p:spPr>
          <a:xfrm>
            <a:off x="1162050" y="2117076"/>
            <a:ext cx="9601200" cy="3750323"/>
          </a:xfrm>
        </p:spPr>
        <p:txBody>
          <a:bodyPr>
            <a:normAutofit fontScale="92500" lnSpcReduction="10000"/>
          </a:bodyPr>
          <a:lstStyle/>
          <a:p>
            <a:pPr marL="0" indent="0">
              <a:buNone/>
            </a:pPr>
            <a:r>
              <a:rPr lang="de-DE" dirty="0" smtClean="0">
                <a:solidFill>
                  <a:schemeClr val="tx1"/>
                </a:solidFill>
              </a:rPr>
              <a:t>Betrachten Sie nun ihr Produkt/Werkstoff aus </a:t>
            </a:r>
            <a:r>
              <a:rPr lang="de-DE" dirty="0">
                <a:solidFill>
                  <a:schemeClr val="tx1"/>
                </a:solidFill>
              </a:rPr>
              <a:t>dem „</a:t>
            </a:r>
            <a:r>
              <a:rPr lang="de-DE" dirty="0" smtClean="0">
                <a:solidFill>
                  <a:schemeClr val="tx1"/>
                </a:solidFill>
              </a:rPr>
              <a:t>Müllberg“ und überlegen Sie, wie es gestalten werden könnte, damit </a:t>
            </a:r>
            <a:r>
              <a:rPr lang="de-DE" dirty="0">
                <a:solidFill>
                  <a:schemeClr val="tx1"/>
                </a:solidFill>
              </a:rPr>
              <a:t>es kreislauffähig </a:t>
            </a:r>
            <a:r>
              <a:rPr lang="de-DE" dirty="0" smtClean="0">
                <a:solidFill>
                  <a:schemeClr val="tx1"/>
                </a:solidFill>
              </a:rPr>
              <a:t>ist. Beantworten Sie dabei folgende Fragen: </a:t>
            </a:r>
            <a:endParaRPr lang="de-DE" dirty="0">
              <a:solidFill>
                <a:schemeClr val="tx1"/>
              </a:solidFill>
            </a:endParaRPr>
          </a:p>
          <a:p>
            <a:pPr marL="285750" indent="-285750">
              <a:buFont typeface="Arial" panose="020B0604020202020204" pitchFamily="34" charset="0"/>
              <a:buChar char="•"/>
            </a:pPr>
            <a:r>
              <a:rPr lang="de-DE" dirty="0">
                <a:solidFill>
                  <a:schemeClr val="tx1"/>
                </a:solidFill>
              </a:rPr>
              <a:t>Welche „Stationen“ durchläuft Ihr Produkt </a:t>
            </a:r>
            <a:r>
              <a:rPr lang="de-DE" b="1" dirty="0" smtClean="0"/>
              <a:t>– </a:t>
            </a:r>
            <a:r>
              <a:rPr lang="de-DE" dirty="0" smtClean="0">
                <a:solidFill>
                  <a:schemeClr val="tx1"/>
                </a:solidFill>
              </a:rPr>
              <a:t>vor</a:t>
            </a:r>
            <a:r>
              <a:rPr lang="de-DE" dirty="0">
                <a:solidFill>
                  <a:schemeClr val="tx1"/>
                </a:solidFill>
              </a:rPr>
              <a:t>, während und nach der Nutzung und dann wieder von vorn?</a:t>
            </a:r>
          </a:p>
          <a:p>
            <a:pPr marL="285750" lvl="0" indent="-285750">
              <a:buFont typeface="Arial" panose="020B0604020202020204" pitchFamily="34" charset="0"/>
              <a:buChar char="•"/>
            </a:pPr>
            <a:r>
              <a:rPr lang="de-DE" dirty="0">
                <a:solidFill>
                  <a:schemeClr val="tx1"/>
                </a:solidFill>
              </a:rPr>
              <a:t>Worauf können Sie an der jeweiligen Station achten?</a:t>
            </a:r>
          </a:p>
          <a:p>
            <a:pPr marL="285750" lvl="0" indent="-285750">
              <a:buFont typeface="Arial" panose="020B0604020202020204" pitchFamily="34" charset="0"/>
              <a:buChar char="•"/>
            </a:pPr>
            <a:r>
              <a:rPr lang="de-DE" dirty="0">
                <a:solidFill>
                  <a:schemeClr val="tx1"/>
                </a:solidFill>
              </a:rPr>
              <a:t>Was sollten Sie vermeiden?</a:t>
            </a:r>
          </a:p>
          <a:p>
            <a:pPr marL="285750" lvl="0" indent="-285750">
              <a:buFont typeface="Arial" panose="020B0604020202020204" pitchFamily="34" charset="0"/>
              <a:buChar char="•"/>
            </a:pPr>
            <a:r>
              <a:rPr lang="de-DE" dirty="0">
                <a:solidFill>
                  <a:schemeClr val="tx1"/>
                </a:solidFill>
              </a:rPr>
              <a:t>Welche Rolle spielt die Gemeinschaft?</a:t>
            </a:r>
          </a:p>
          <a:p>
            <a:pPr marL="0" lvl="0" indent="0">
              <a:buNone/>
            </a:pPr>
            <a:endParaRPr lang="de-DE" dirty="0"/>
          </a:p>
          <a:p>
            <a:pPr marL="0" lvl="0" indent="0">
              <a:buNone/>
            </a:pPr>
            <a:r>
              <a:rPr lang="de-DE" dirty="0">
                <a:solidFill>
                  <a:schemeClr val="tx1"/>
                </a:solidFill>
              </a:rPr>
              <a:t>Erstellen Sie ein Plakat (digital oder analog)!</a:t>
            </a:r>
          </a:p>
          <a:p>
            <a:pPr marL="0" indent="0">
              <a:buNone/>
            </a:pPr>
            <a:endParaRPr lang="de-DE" dirty="0"/>
          </a:p>
          <a:p>
            <a:pPr marL="0" indent="0">
              <a:buNone/>
            </a:pPr>
            <a:endParaRPr lang="de-DE" dirty="0"/>
          </a:p>
          <a:p>
            <a:endParaRPr lang="de-DE" dirty="0"/>
          </a:p>
        </p:txBody>
      </p:sp>
      <p:pic>
        <p:nvPicPr>
          <p:cNvPr id="4" name="Grafik 3"/>
          <p:cNvPicPr/>
          <p:nvPr/>
        </p:nvPicPr>
        <p:blipFill>
          <a:blip r:embed="rId2" cstate="print">
            <a:extLst>
              <a:ext uri="{28A0092B-C50C-407E-A947-70E740481C1C}">
                <a14:useLocalDpi xmlns:a14="http://schemas.microsoft.com/office/drawing/2010/main" val="0"/>
              </a:ext>
            </a:extLst>
          </a:blip>
          <a:stretch>
            <a:fillRect/>
          </a:stretch>
        </p:blipFill>
        <p:spPr>
          <a:xfrm>
            <a:off x="8835346" y="3706298"/>
            <a:ext cx="3039972" cy="2865267"/>
          </a:xfrm>
          <a:prstGeom prst="rect">
            <a:avLst/>
          </a:prstGeom>
        </p:spPr>
      </p:pic>
      <p:sp>
        <p:nvSpPr>
          <p:cNvPr id="6" name="Textfeld 5"/>
          <p:cNvSpPr txBox="1"/>
          <p:nvPr/>
        </p:nvSpPr>
        <p:spPr>
          <a:xfrm>
            <a:off x="8972044" y="4153416"/>
            <a:ext cx="736846" cy="369332"/>
          </a:xfrm>
          <a:prstGeom prst="rect">
            <a:avLst/>
          </a:prstGeom>
          <a:noFill/>
        </p:spPr>
        <p:txBody>
          <a:bodyPr wrap="square" rtlCol="0">
            <a:spAutoFit/>
          </a:bodyPr>
          <a:lstStyle/>
          <a:p>
            <a:r>
              <a:rPr lang="de-DE" dirty="0"/>
              <a:t>VOR</a:t>
            </a:r>
          </a:p>
        </p:txBody>
      </p:sp>
      <p:sp>
        <p:nvSpPr>
          <p:cNvPr id="7" name="Textfeld 6"/>
          <p:cNvSpPr txBox="1"/>
          <p:nvPr/>
        </p:nvSpPr>
        <p:spPr>
          <a:xfrm>
            <a:off x="10921394" y="4676705"/>
            <a:ext cx="953924" cy="369332"/>
          </a:xfrm>
          <a:prstGeom prst="rect">
            <a:avLst/>
          </a:prstGeom>
          <a:noFill/>
        </p:spPr>
        <p:txBody>
          <a:bodyPr wrap="square" rtlCol="0">
            <a:spAutoFit/>
          </a:bodyPr>
          <a:lstStyle/>
          <a:p>
            <a:r>
              <a:rPr lang="de-DE" dirty="0"/>
              <a:t>NACH</a:t>
            </a:r>
          </a:p>
        </p:txBody>
      </p:sp>
      <p:sp>
        <p:nvSpPr>
          <p:cNvPr id="8" name="Textfeld 7"/>
          <p:cNvSpPr txBox="1"/>
          <p:nvPr/>
        </p:nvSpPr>
        <p:spPr>
          <a:xfrm>
            <a:off x="8972044" y="6225207"/>
            <a:ext cx="1636876" cy="369332"/>
          </a:xfrm>
          <a:prstGeom prst="rect">
            <a:avLst/>
          </a:prstGeom>
          <a:noFill/>
        </p:spPr>
        <p:txBody>
          <a:bodyPr wrap="square" rtlCol="0">
            <a:spAutoFit/>
          </a:bodyPr>
          <a:lstStyle/>
          <a:p>
            <a:r>
              <a:rPr lang="de-DE" dirty="0"/>
              <a:t>WÄHREND</a:t>
            </a:r>
          </a:p>
        </p:txBody>
      </p:sp>
      <p:sp>
        <p:nvSpPr>
          <p:cNvPr id="5" name="Rechteck 4"/>
          <p:cNvSpPr/>
          <p:nvPr/>
        </p:nvSpPr>
        <p:spPr>
          <a:xfrm>
            <a:off x="866775" y="5925234"/>
            <a:ext cx="6972209" cy="646331"/>
          </a:xfrm>
          <a:prstGeom prst="rect">
            <a:avLst/>
          </a:prstGeom>
        </p:spPr>
        <p:txBody>
          <a:bodyPr wrap="square">
            <a:spAutoFit/>
          </a:bodyPr>
          <a:lstStyle/>
          <a:p>
            <a:r>
              <a:rPr lang="de-DE" i="1" dirty="0"/>
              <a:t>„Unser Kopf ist rund, damit das Denken die Richtung wechseln kann.“</a:t>
            </a:r>
          </a:p>
          <a:p>
            <a:r>
              <a:rPr lang="de-DE" dirty="0"/>
              <a:t>Francis </a:t>
            </a:r>
            <a:r>
              <a:rPr lang="de-DE" dirty="0" err="1"/>
              <a:t>Picabi</a:t>
            </a:r>
            <a:endParaRPr lang="de-DE" dirty="0"/>
          </a:p>
        </p:txBody>
      </p:sp>
    </p:spTree>
    <p:extLst>
      <p:ext uri="{BB962C8B-B14F-4D97-AF65-F5344CB8AC3E}">
        <p14:creationId xmlns:p14="http://schemas.microsoft.com/office/powerpoint/2010/main" val="511120456"/>
      </p:ext>
    </p:extLst>
  </p:cSld>
  <p:clrMapOvr>
    <a:masterClrMapping/>
  </p:clrMapOvr>
  <p:timing>
    <p:tnLst>
      <p:par>
        <p:cTn id="1" dur="indefinite" restart="never" nodeType="tmRoot"/>
      </p:par>
    </p:tnLst>
  </p:timing>
  <p:extLst mod="1">
    <p:ext uri="{6950BFC3-D8DA-4A85-94F7-54DA5524770B}">
      <p188:commentRel xmlns="" xmlns:p188="http://schemas.microsoft.com/office/powerpoint/2018/8/main" r:id="rId3"/>
    </p:ext>
  </p:extLs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smtClean="0"/>
              <a:t>Quellen</a:t>
            </a:r>
            <a:endParaRPr lang="de-DE" dirty="0"/>
          </a:p>
        </p:txBody>
      </p:sp>
      <p:sp>
        <p:nvSpPr>
          <p:cNvPr id="4" name="Rechteck 3"/>
          <p:cNvSpPr/>
          <p:nvPr/>
        </p:nvSpPr>
        <p:spPr>
          <a:xfrm>
            <a:off x="916193" y="2171700"/>
            <a:ext cx="10772223" cy="3416320"/>
          </a:xfrm>
          <a:prstGeom prst="rect">
            <a:avLst/>
          </a:prstGeom>
        </p:spPr>
        <p:txBody>
          <a:bodyPr wrap="square">
            <a:spAutoFit/>
          </a:bodyPr>
          <a:lstStyle/>
          <a:p>
            <a:r>
              <a:rPr lang="de-DE" dirty="0"/>
              <a:t>Calisto </a:t>
            </a:r>
            <a:r>
              <a:rPr lang="de-DE" dirty="0" err="1"/>
              <a:t>Friant</a:t>
            </a:r>
            <a:r>
              <a:rPr lang="de-DE" dirty="0"/>
              <a:t>, Martin, Walter J.V. </a:t>
            </a:r>
            <a:r>
              <a:rPr lang="de-DE" dirty="0" err="1"/>
              <a:t>Vermeulen</a:t>
            </a:r>
            <a:r>
              <a:rPr lang="de-DE" dirty="0"/>
              <a:t>, und Roberta </a:t>
            </a:r>
            <a:r>
              <a:rPr lang="de-DE" dirty="0" err="1" smtClean="0"/>
              <a:t>Salomone</a:t>
            </a:r>
            <a:r>
              <a:rPr lang="de-DE" dirty="0" smtClean="0"/>
              <a:t> (2020): </a:t>
            </a:r>
            <a:r>
              <a:rPr lang="de-DE" i="1" dirty="0" smtClean="0"/>
              <a:t>A </a:t>
            </a:r>
            <a:r>
              <a:rPr lang="de-DE" i="1" dirty="0" err="1"/>
              <a:t>Typology</a:t>
            </a:r>
            <a:r>
              <a:rPr lang="de-DE" i="1" dirty="0"/>
              <a:t> </a:t>
            </a:r>
            <a:r>
              <a:rPr lang="de-DE" i="1" dirty="0" err="1"/>
              <a:t>of</a:t>
            </a:r>
            <a:r>
              <a:rPr lang="de-DE" i="1" dirty="0"/>
              <a:t> </a:t>
            </a:r>
            <a:r>
              <a:rPr lang="de-DE" i="1" dirty="0" err="1"/>
              <a:t>Circular</a:t>
            </a:r>
            <a:r>
              <a:rPr lang="de-DE" i="1" dirty="0"/>
              <a:t> Economy </a:t>
            </a:r>
            <a:r>
              <a:rPr lang="de-DE" i="1" dirty="0" err="1"/>
              <a:t>Discourses</a:t>
            </a:r>
            <a:r>
              <a:rPr lang="de-DE" i="1" dirty="0"/>
              <a:t>: </a:t>
            </a:r>
            <a:r>
              <a:rPr lang="de-DE" i="1" dirty="0" err="1"/>
              <a:t>Navigating</a:t>
            </a:r>
            <a:r>
              <a:rPr lang="de-DE" i="1" dirty="0"/>
              <a:t> </a:t>
            </a:r>
            <a:r>
              <a:rPr lang="de-DE" i="1" dirty="0" err="1"/>
              <a:t>the</a:t>
            </a:r>
            <a:r>
              <a:rPr lang="de-DE" i="1" dirty="0"/>
              <a:t> Diverse </a:t>
            </a:r>
            <a:r>
              <a:rPr lang="de-DE" i="1" dirty="0" err="1"/>
              <a:t>Visions</a:t>
            </a:r>
            <a:r>
              <a:rPr lang="de-DE" i="1" dirty="0"/>
              <a:t> </a:t>
            </a:r>
            <a:r>
              <a:rPr lang="de-DE" i="1" dirty="0" err="1"/>
              <a:t>of</a:t>
            </a:r>
            <a:r>
              <a:rPr lang="de-DE" i="1" dirty="0"/>
              <a:t> a </a:t>
            </a:r>
            <a:r>
              <a:rPr lang="de-DE" i="1" dirty="0" err="1"/>
              <a:t>Contested</a:t>
            </a:r>
            <a:r>
              <a:rPr lang="de-DE" i="1" dirty="0"/>
              <a:t> </a:t>
            </a:r>
            <a:r>
              <a:rPr lang="de-DE" i="1" dirty="0" err="1" smtClean="0"/>
              <a:t>Paradigm</a:t>
            </a:r>
            <a:r>
              <a:rPr lang="de-DE" dirty="0" smtClean="0"/>
              <a:t>. In: Resources</a:t>
            </a:r>
            <a:r>
              <a:rPr lang="de-DE" dirty="0"/>
              <a:t>, </a:t>
            </a:r>
            <a:r>
              <a:rPr lang="de-DE" dirty="0" err="1"/>
              <a:t>Conservation</a:t>
            </a:r>
            <a:r>
              <a:rPr lang="de-DE" dirty="0"/>
              <a:t> </a:t>
            </a:r>
            <a:r>
              <a:rPr lang="de-DE" dirty="0" err="1"/>
              <a:t>and</a:t>
            </a:r>
            <a:r>
              <a:rPr lang="de-DE" dirty="0"/>
              <a:t> Recycling </a:t>
            </a:r>
            <a:r>
              <a:rPr lang="de-DE" dirty="0" smtClean="0"/>
              <a:t>161, 104917</a:t>
            </a:r>
          </a:p>
          <a:p>
            <a:endParaRPr lang="de-DE" dirty="0" smtClean="0"/>
          </a:p>
          <a:p>
            <a:r>
              <a:rPr lang="en-US" dirty="0" smtClean="0"/>
              <a:t>Hans </a:t>
            </a:r>
            <a:r>
              <a:rPr lang="en-US" dirty="0"/>
              <a:t>Sauer </a:t>
            </a:r>
            <a:r>
              <a:rPr lang="en-US" dirty="0" err="1" smtClean="0"/>
              <a:t>Stifting</a:t>
            </a:r>
            <a:r>
              <a:rPr lang="en-US" dirty="0" smtClean="0"/>
              <a:t> (2023): </a:t>
            </a:r>
            <a:r>
              <a:rPr lang="en-US" i="1" dirty="0" smtClean="0"/>
              <a:t>Roadmap </a:t>
            </a:r>
            <a:r>
              <a:rPr lang="en-US" i="1" dirty="0"/>
              <a:t>to a Circular </a:t>
            </a:r>
            <a:r>
              <a:rPr lang="en-US" i="1" dirty="0" smtClean="0"/>
              <a:t>Society</a:t>
            </a:r>
            <a:r>
              <a:rPr lang="en-US" dirty="0" smtClean="0"/>
              <a:t>, 87 Seiten</a:t>
            </a:r>
          </a:p>
          <a:p>
            <a:endParaRPr lang="en-US" dirty="0"/>
          </a:p>
          <a:p>
            <a:r>
              <a:rPr lang="de-DE" dirty="0" err="1"/>
              <a:t>terra</a:t>
            </a:r>
            <a:r>
              <a:rPr lang="de-DE" dirty="0"/>
              <a:t> </a:t>
            </a:r>
            <a:r>
              <a:rPr lang="de-DE" dirty="0" err="1" smtClean="0"/>
              <a:t>institute</a:t>
            </a:r>
            <a:r>
              <a:rPr lang="de-DE" dirty="0" smtClean="0"/>
              <a:t> (</a:t>
            </a:r>
            <a:r>
              <a:rPr lang="de-DE" dirty="0" err="1" smtClean="0"/>
              <a:t>o.D</a:t>
            </a:r>
            <a:r>
              <a:rPr lang="de-DE" dirty="0" smtClean="0"/>
              <a:t>.): </a:t>
            </a:r>
            <a:r>
              <a:rPr lang="de-DE" i="1" dirty="0" smtClean="0"/>
              <a:t>Kreislaufwirtschaf</a:t>
            </a:r>
            <a:r>
              <a:rPr lang="de-DE" dirty="0" smtClean="0"/>
              <a:t>t: </a:t>
            </a:r>
            <a:r>
              <a:rPr lang="de-DE" dirty="0">
                <a:hlinkClick r:id="rId2"/>
              </a:rPr>
              <a:t>https://terra-institute.eu/kreislaufwirtschaft</a:t>
            </a:r>
            <a:r>
              <a:rPr lang="de-DE" dirty="0" smtClean="0">
                <a:hlinkClick r:id="rId2"/>
              </a:rPr>
              <a:t>/</a:t>
            </a:r>
            <a:r>
              <a:rPr lang="de-DE" dirty="0"/>
              <a:t>,</a:t>
            </a:r>
            <a:r>
              <a:rPr lang="de-DE" dirty="0" smtClean="0"/>
              <a:t> 20.03.2025</a:t>
            </a:r>
          </a:p>
          <a:p>
            <a:endParaRPr lang="de-DE" dirty="0"/>
          </a:p>
          <a:p>
            <a:r>
              <a:rPr lang="de-DE" dirty="0"/>
              <a:t>Bundesamt für Umwelt </a:t>
            </a:r>
            <a:r>
              <a:rPr lang="de-DE" dirty="0" smtClean="0"/>
              <a:t>BAFU (2024): </a:t>
            </a:r>
            <a:r>
              <a:rPr lang="de-DE" i="1" dirty="0" smtClean="0"/>
              <a:t>Kreislaufwirtschaft</a:t>
            </a:r>
            <a:r>
              <a:rPr lang="de-DE" dirty="0" smtClean="0"/>
              <a:t>: </a:t>
            </a:r>
            <a:r>
              <a:rPr lang="de-DE" dirty="0">
                <a:hlinkClick r:id="rId3"/>
              </a:rPr>
              <a:t>https://</a:t>
            </a:r>
            <a:r>
              <a:rPr lang="de-DE" dirty="0" smtClean="0">
                <a:hlinkClick r:id="rId3"/>
              </a:rPr>
              <a:t>www.bafu.admin.ch/bafu/de/home/themen/thema-wirtschaft-und-konsum/ressourcenschonung-und-kreislaufwirtschaft/kreislaufwirtschaft.html</a:t>
            </a:r>
            <a:r>
              <a:rPr lang="de-DE" dirty="0" smtClean="0"/>
              <a:t>, 20.11.2024</a:t>
            </a:r>
            <a:endParaRPr lang="de-DE" dirty="0"/>
          </a:p>
          <a:p>
            <a:endParaRPr lang="de-DE" dirty="0">
              <a:effectLst/>
            </a:endParaRPr>
          </a:p>
        </p:txBody>
      </p:sp>
    </p:spTree>
    <p:extLst>
      <p:ext uri="{BB962C8B-B14F-4D97-AF65-F5344CB8AC3E}">
        <p14:creationId xmlns:p14="http://schemas.microsoft.com/office/powerpoint/2010/main" val="292449720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feld 1"/>
          <p:cNvSpPr txBox="1"/>
          <p:nvPr/>
        </p:nvSpPr>
        <p:spPr>
          <a:xfrm>
            <a:off x="7337158" y="631334"/>
            <a:ext cx="3762015" cy="923330"/>
          </a:xfrm>
          <a:prstGeom prst="rect">
            <a:avLst/>
          </a:prstGeom>
          <a:noFill/>
        </p:spPr>
        <p:txBody>
          <a:bodyPr wrap="square" rtlCol="0">
            <a:spAutoFit/>
          </a:bodyPr>
          <a:lstStyle/>
          <a:p>
            <a:r>
              <a:rPr lang="de-DE" b="1" dirty="0"/>
              <a:t>Herausgeber: </a:t>
            </a:r>
            <a:r>
              <a:rPr lang="de-DE" b="1" dirty="0" smtClean="0"/>
              <a:t>Entwicklungspolitisches </a:t>
            </a:r>
            <a:r>
              <a:rPr lang="de-DE" b="1" dirty="0" err="1" smtClean="0"/>
              <a:t>Bidungs</a:t>
            </a:r>
            <a:r>
              <a:rPr lang="de-DE" b="1" dirty="0" smtClean="0"/>
              <a:t>- und Informationszentrum e. V.</a:t>
            </a:r>
            <a:endParaRPr lang="de-DE" b="1" dirty="0"/>
          </a:p>
        </p:txBody>
      </p:sp>
      <p:sp>
        <p:nvSpPr>
          <p:cNvPr id="3" name="Textfeld 2"/>
          <p:cNvSpPr txBox="1"/>
          <p:nvPr/>
        </p:nvSpPr>
        <p:spPr>
          <a:xfrm>
            <a:off x="7337158" y="1669843"/>
            <a:ext cx="3762015" cy="369332"/>
          </a:xfrm>
          <a:prstGeom prst="rect">
            <a:avLst/>
          </a:prstGeom>
          <a:noFill/>
        </p:spPr>
        <p:txBody>
          <a:bodyPr wrap="square" rtlCol="0">
            <a:spAutoFit/>
          </a:bodyPr>
          <a:lstStyle/>
          <a:p>
            <a:r>
              <a:rPr lang="de-DE" b="1" dirty="0"/>
              <a:t>Erschienen: </a:t>
            </a:r>
            <a:r>
              <a:rPr lang="de-DE" b="1" dirty="0" smtClean="0"/>
              <a:t>2025</a:t>
            </a:r>
            <a:endParaRPr lang="de-DE" b="1" dirty="0"/>
          </a:p>
        </p:txBody>
      </p:sp>
      <p:sp>
        <p:nvSpPr>
          <p:cNvPr id="4" name="Textfeld 3"/>
          <p:cNvSpPr txBox="1"/>
          <p:nvPr/>
        </p:nvSpPr>
        <p:spPr>
          <a:xfrm>
            <a:off x="2191340" y="548680"/>
            <a:ext cx="3762015" cy="369332"/>
          </a:xfrm>
          <a:prstGeom prst="rect">
            <a:avLst/>
          </a:prstGeom>
          <a:noFill/>
        </p:spPr>
        <p:txBody>
          <a:bodyPr wrap="square" rtlCol="0">
            <a:spAutoFit/>
          </a:bodyPr>
          <a:lstStyle/>
          <a:p>
            <a:r>
              <a:rPr lang="de-DE" b="1" dirty="0"/>
              <a:t>Förderhinweise:</a:t>
            </a:r>
          </a:p>
        </p:txBody>
      </p:sp>
      <p:pic>
        <p:nvPicPr>
          <p:cNvPr id="5" name="Grafik 4"/>
          <p:cNvPicPr>
            <a:picLocks noChangeAspect="1"/>
          </p:cNvPicPr>
          <p:nvPr/>
        </p:nvPicPr>
        <p:blipFill rotWithShape="1">
          <a:blip r:embed="rId3"/>
          <a:srcRect l="3145" t="2237" r="3693" b="5468"/>
          <a:stretch/>
        </p:blipFill>
        <p:spPr>
          <a:xfrm>
            <a:off x="2187340" y="1387082"/>
            <a:ext cx="2138986" cy="934855"/>
          </a:xfrm>
          <a:prstGeom prst="rect">
            <a:avLst/>
          </a:prstGeom>
        </p:spPr>
      </p:pic>
      <p:sp>
        <p:nvSpPr>
          <p:cNvPr id="6" name="Textfeld 5"/>
          <p:cNvSpPr txBox="1"/>
          <p:nvPr/>
        </p:nvSpPr>
        <p:spPr>
          <a:xfrm>
            <a:off x="2191340" y="956195"/>
            <a:ext cx="3762015" cy="430887"/>
          </a:xfrm>
          <a:prstGeom prst="rect">
            <a:avLst/>
          </a:prstGeom>
          <a:noFill/>
        </p:spPr>
        <p:txBody>
          <a:bodyPr wrap="square" rtlCol="0">
            <a:spAutoFit/>
          </a:bodyPr>
          <a:lstStyle/>
          <a:p>
            <a:r>
              <a:rPr lang="de-DE" sz="1100" b="1" dirty="0"/>
              <a:t>Gefördert durch ENGAGEMENT GLOBAL</a:t>
            </a:r>
          </a:p>
          <a:p>
            <a:r>
              <a:rPr lang="de-DE" sz="1100" b="1" dirty="0"/>
              <a:t>Mit Mitteln des</a:t>
            </a:r>
          </a:p>
        </p:txBody>
      </p:sp>
      <p:sp>
        <p:nvSpPr>
          <p:cNvPr id="7" name="Textfeld 6"/>
          <p:cNvSpPr txBox="1"/>
          <p:nvPr/>
        </p:nvSpPr>
        <p:spPr>
          <a:xfrm>
            <a:off x="2187340" y="2396467"/>
            <a:ext cx="3994828" cy="1631216"/>
          </a:xfrm>
          <a:prstGeom prst="rect">
            <a:avLst/>
          </a:prstGeom>
          <a:noFill/>
        </p:spPr>
        <p:txBody>
          <a:bodyPr wrap="square" rtlCol="0">
            <a:spAutoFit/>
          </a:bodyPr>
          <a:lstStyle/>
          <a:p>
            <a:r>
              <a:rPr lang="de-DE" sz="1000" dirty="0"/>
              <a:t>Für den Inhalt dieser Publikation ist allein das Entwicklungspolitische Bildungs- und Informationszentrum e. V. verantwortlich; die hier dargestellten Positionen geben nicht den Standpunkt von Engagement Global gGmbH und dem Bundesministerium für wirtschaftliche Zusammenarbeit und Entwicklung wieder. </a:t>
            </a:r>
          </a:p>
          <a:p>
            <a:r>
              <a:rPr lang="de-DE" sz="1000" dirty="0"/>
              <a:t>Das Projekt „Global und nachhaltig ausbilden“ wird außerdem mit Unterstützung der Landesstelle für Entwicklungszusammenarbeit der Senatsverwaltung für Wirtschaft, Energie und Betriebe sowie von Brot für die Welt/ Evangelischer Entwicklungsdienst durchgeführt. Wir bedanken uns für die finanzielle Unterstützung.</a:t>
            </a:r>
          </a:p>
        </p:txBody>
      </p:sp>
      <p:pic>
        <p:nvPicPr>
          <p:cNvPr id="8" name="Grafik 7"/>
          <p:cNvPicPr>
            <a:picLocks noChangeAspect="1"/>
          </p:cNvPicPr>
          <p:nvPr/>
        </p:nvPicPr>
        <p:blipFill>
          <a:blip r:embed="rId4"/>
          <a:stretch>
            <a:fillRect/>
          </a:stretch>
        </p:blipFill>
        <p:spPr>
          <a:xfrm>
            <a:off x="2187341" y="4329755"/>
            <a:ext cx="3306507" cy="432048"/>
          </a:xfrm>
          <a:prstGeom prst="rect">
            <a:avLst/>
          </a:prstGeom>
        </p:spPr>
      </p:pic>
      <p:pic>
        <p:nvPicPr>
          <p:cNvPr id="9" name="Grafik 8"/>
          <p:cNvPicPr>
            <a:picLocks noChangeAspect="1"/>
          </p:cNvPicPr>
          <p:nvPr/>
        </p:nvPicPr>
        <p:blipFill>
          <a:blip r:embed="rId5"/>
          <a:stretch>
            <a:fillRect/>
          </a:stretch>
        </p:blipFill>
        <p:spPr>
          <a:xfrm>
            <a:off x="5591944" y="4142314"/>
            <a:ext cx="1683070" cy="735217"/>
          </a:xfrm>
          <a:prstGeom prst="rect">
            <a:avLst/>
          </a:prstGeom>
        </p:spPr>
      </p:pic>
      <p:sp>
        <p:nvSpPr>
          <p:cNvPr id="11" name="Rechteck 10"/>
          <p:cNvSpPr/>
          <p:nvPr/>
        </p:nvSpPr>
        <p:spPr>
          <a:xfrm>
            <a:off x="4072347" y="4992162"/>
            <a:ext cx="4572000" cy="553998"/>
          </a:xfrm>
          <a:prstGeom prst="rect">
            <a:avLst/>
          </a:prstGeom>
        </p:spPr>
        <p:txBody>
          <a:bodyPr>
            <a:spAutoFit/>
          </a:bodyPr>
          <a:lstStyle/>
          <a:p>
            <a:r>
              <a:rPr lang="de-DE" sz="1000" dirty="0"/>
              <a:t>Dieses Werk steht unter der Creative-</a:t>
            </a:r>
            <a:r>
              <a:rPr lang="de-DE" sz="1000" dirty="0" err="1"/>
              <a:t>Commons</a:t>
            </a:r>
            <a:r>
              <a:rPr lang="de-DE" sz="1000" dirty="0"/>
              <a:t>-Lizenz „Namensnennung-Share</a:t>
            </a:r>
          </a:p>
          <a:p>
            <a:r>
              <a:rPr lang="de-DE" sz="1000" dirty="0" err="1"/>
              <a:t>Alike</a:t>
            </a:r>
            <a:r>
              <a:rPr lang="de-DE" sz="1000" dirty="0"/>
              <a:t> 4.0 International“. Der Text der Lizenz ist unter creativecommons.org/li-</a:t>
            </a:r>
          </a:p>
          <a:p>
            <a:r>
              <a:rPr lang="de-DE" sz="1000" dirty="0" err="1"/>
              <a:t>censes</a:t>
            </a:r>
            <a:r>
              <a:rPr lang="de-DE" sz="1000" dirty="0"/>
              <a:t>/</a:t>
            </a:r>
            <a:r>
              <a:rPr lang="de-DE" sz="1000" dirty="0" err="1"/>
              <a:t>by-sa</a:t>
            </a:r>
            <a:r>
              <a:rPr lang="de-DE" sz="1000" dirty="0"/>
              <a:t>/4.0/</a:t>
            </a:r>
            <a:r>
              <a:rPr lang="de-DE" sz="1000" dirty="0" err="1"/>
              <a:t>legalcode</a:t>
            </a:r>
            <a:r>
              <a:rPr lang="de-DE" sz="1000" dirty="0"/>
              <a:t> </a:t>
            </a:r>
            <a:r>
              <a:rPr lang="de-DE" sz="1000" dirty="0" smtClean="0"/>
              <a:t>abrufbar.</a:t>
            </a:r>
            <a:endParaRPr lang="de-DE" sz="1000" dirty="0"/>
          </a:p>
        </p:txBody>
      </p:sp>
      <p:pic>
        <p:nvPicPr>
          <p:cNvPr id="10" name="Grafik 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611512" y="2951895"/>
            <a:ext cx="1896633" cy="1809908"/>
          </a:xfrm>
          <a:prstGeom prst="rect">
            <a:avLst/>
          </a:prstGeom>
        </p:spPr>
      </p:pic>
      <p:pic>
        <p:nvPicPr>
          <p:cNvPr id="12" name="Grafik 11" descr="C:\Users\Nika Hartwig\Downloads\Unbenannt.png"/>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187340" y="5013347"/>
            <a:ext cx="1335405" cy="466725"/>
          </a:xfrm>
          <a:prstGeom prst="rect">
            <a:avLst/>
          </a:prstGeom>
          <a:noFill/>
          <a:ln>
            <a:noFill/>
          </a:ln>
        </p:spPr>
      </p:pic>
    </p:spTree>
    <p:extLst>
      <p:ext uri="{BB962C8B-B14F-4D97-AF65-F5344CB8AC3E}">
        <p14:creationId xmlns:p14="http://schemas.microsoft.com/office/powerpoint/2010/main" val="2570840800"/>
      </p:ext>
    </p:extLst>
  </p:cSld>
  <p:clrMapOvr>
    <a:masterClrMapping/>
  </p:clrMapOvr>
  <p:timing>
    <p:tnLst>
      <p:par>
        <p:cTn id="1" dur="indefinite" restart="never" nodeType="tmRoot"/>
      </p:par>
    </p:tnLst>
  </p:timing>
</p:sld>
</file>

<file path=ppt/theme/theme1.xml><?xml version="1.0" encoding="utf-8"?>
<a:theme xmlns:a="http://schemas.openxmlformats.org/drawingml/2006/main" name="Crop">
  <a:themeElements>
    <a:clrScheme name="Crop">
      <a:dk1>
        <a:sysClr val="windowText" lastClr="000000"/>
      </a:dk1>
      <a:lt1>
        <a:sysClr val="window" lastClr="FFFFFF"/>
      </a:lt1>
      <a:dk2>
        <a:srgbClr val="1A2E40"/>
      </a:dk2>
      <a:lt2>
        <a:srgbClr val="EBE7DD"/>
      </a:lt2>
      <a:accent1>
        <a:srgbClr val="69A1AB"/>
      </a:accent1>
      <a:accent2>
        <a:srgbClr val="F2C418"/>
      </a:accent2>
      <a:accent3>
        <a:srgbClr val="87492C"/>
      </a:accent3>
      <a:accent4>
        <a:srgbClr val="4A845E"/>
      </a:accent4>
      <a:accent5>
        <a:srgbClr val="DC9528"/>
      </a:accent5>
      <a:accent6>
        <a:srgbClr val="9A5D78"/>
      </a:accent6>
      <a:hlink>
        <a:srgbClr val="66C8E3"/>
      </a:hlink>
      <a:folHlink>
        <a:srgbClr val="B162A1"/>
      </a:folHlink>
    </a:clrScheme>
    <a:fontScheme name="Crop">
      <a:maj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Crop">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rop" id="{EC9488ED-E761-4D60-9AC4-764D1FE2C171}" vid="{17F9D331-421E-442F-B033-AF5B21A44854}"/>
    </a:ext>
  </a:extLst>
</a:theme>
</file>

<file path=ppt/theme/theme2.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TM10001105[[fn=Ausschnitt]]</Template>
  <TotalTime>0</TotalTime>
  <Words>1371</Words>
  <Application>Microsoft Office PowerPoint</Application>
  <PresentationFormat>Breitbild</PresentationFormat>
  <Paragraphs>135</Paragraphs>
  <Slides>19</Slides>
  <Notes>11</Notes>
  <HiddenSlides>0</HiddenSlides>
  <MMClips>0</MMClips>
  <ScaleCrop>false</ScaleCrop>
  <HeadingPairs>
    <vt:vector size="8" baseType="variant">
      <vt:variant>
        <vt:lpstr>Verwendete Schriftarten</vt:lpstr>
      </vt:variant>
      <vt:variant>
        <vt:i4>3</vt:i4>
      </vt:variant>
      <vt:variant>
        <vt:lpstr>Design</vt:lpstr>
      </vt:variant>
      <vt:variant>
        <vt:i4>1</vt:i4>
      </vt:variant>
      <vt:variant>
        <vt:lpstr>Eingebettete OLE-Server</vt:lpstr>
      </vt:variant>
      <vt:variant>
        <vt:i4>1</vt:i4>
      </vt:variant>
      <vt:variant>
        <vt:lpstr>Folientitel</vt:lpstr>
      </vt:variant>
      <vt:variant>
        <vt:i4>19</vt:i4>
      </vt:variant>
    </vt:vector>
  </HeadingPairs>
  <TitlesOfParts>
    <vt:vector size="24" baseType="lpstr">
      <vt:lpstr>Arial</vt:lpstr>
      <vt:lpstr>Calibri</vt:lpstr>
      <vt:lpstr>Franklin Gothic Book</vt:lpstr>
      <vt:lpstr>Crop</vt:lpstr>
      <vt:lpstr>Acrobat Document</vt:lpstr>
      <vt:lpstr>Was ist die Kreislaufgesellschaft ?</vt:lpstr>
      <vt:lpstr>Müllberg</vt:lpstr>
      <vt:lpstr>Video – Was ist Kreislauf-gesellschaft?</vt:lpstr>
      <vt:lpstr>Lineares Wirtschaftssystem</vt:lpstr>
      <vt:lpstr>Recyclingwirtschaft</vt:lpstr>
      <vt:lpstr>PowerPoint-Präsentation</vt:lpstr>
      <vt:lpstr>PowerPoint-Präsentation</vt:lpstr>
      <vt:lpstr>Kreislaufwirtschaftsgesetz</vt:lpstr>
      <vt:lpstr>Kritik an der Kreislaufwirtschaft</vt:lpstr>
      <vt:lpstr>Kritik an der Kreislaufwirtschaft</vt:lpstr>
      <vt:lpstr>Daher: Kreislaufgesellschaft</vt:lpstr>
      <vt:lpstr>Konkret</vt:lpstr>
      <vt:lpstr>PowerPoint-Präsentation</vt:lpstr>
      <vt:lpstr>PowerPoint-Präsentation</vt:lpstr>
      <vt:lpstr>Video –Kreislauf-gesellschaft an einem Beispiel</vt:lpstr>
      <vt:lpstr>PowerPoint-Präsentation</vt:lpstr>
      <vt:lpstr>Im Kreis denken</vt:lpstr>
      <vt:lpstr>Quellen</vt:lpstr>
      <vt:lpstr>PowerPoint-Präsentation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Was ist die Kreislaufgesellschaft</dc:title>
  <dc:creator>Besucher_in</dc:creator>
  <cp:lastModifiedBy>Nika Hartwig</cp:lastModifiedBy>
  <cp:revision>47</cp:revision>
  <dcterms:created xsi:type="dcterms:W3CDTF">2024-08-20T07:47:49Z</dcterms:created>
  <dcterms:modified xsi:type="dcterms:W3CDTF">2025-05-27T13:42:42Z</dcterms:modified>
</cp:coreProperties>
</file>