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5"/>
  </p:notesMasterIdLst>
  <p:sldIdLst>
    <p:sldId id="256" r:id="rId2"/>
    <p:sldId id="276" r:id="rId3"/>
    <p:sldId id="279" r:id="rId4"/>
    <p:sldId id="282" r:id="rId5"/>
    <p:sldId id="284" r:id="rId6"/>
    <p:sldId id="285"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2" r:id="rId22"/>
    <p:sldId id="303" r:id="rId23"/>
    <p:sldId id="301" r:id="rId24"/>
    <p:sldId id="304" r:id="rId25"/>
    <p:sldId id="305" r:id="rId26"/>
    <p:sldId id="306" r:id="rId27"/>
    <p:sldId id="307" r:id="rId28"/>
    <p:sldId id="308" r:id="rId29"/>
    <p:sldId id="309" r:id="rId30"/>
    <p:sldId id="310" r:id="rId31"/>
    <p:sldId id="311" r:id="rId32"/>
    <p:sldId id="312" r:id="rId33"/>
    <p:sldId id="273"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BE39E1C-F57C-5DC0-DF74-207BE7513D5F}" name="Thomas Mönkemeyer" initials="TM" userId="S::t.moenkemeyer@bs25.hibb.hamburg::b1e8c6bf-fa83-40ab-8263-cb3e1ec1b1d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115" autoAdjust="0"/>
    <p:restoredTop sz="87941" autoAdjust="0"/>
  </p:normalViewPr>
  <p:slideViewPr>
    <p:cSldViewPr snapToGrid="0">
      <p:cViewPr varScale="1">
        <p:scale>
          <a:sx n="101" d="100"/>
          <a:sy n="101" d="100"/>
        </p:scale>
        <p:origin x="138"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8" Type="http://schemas.microsoft.com/office/2018/10/relationships/authors" Target="author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01DA31-19F8-4BF5-9046-EE80860E4A77}" type="datetimeFigureOut">
              <a:rPr lang="de-DE" smtClean="0"/>
              <a:t>08.08.2025</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EA2742-6F89-45AE-A870-E6C8155768E8}" type="slidenum">
              <a:rPr lang="de-DE" smtClean="0"/>
              <a:t>‹Nr.›</a:t>
            </a:fld>
            <a:endParaRPr lang="de-DE"/>
          </a:p>
        </p:txBody>
      </p:sp>
    </p:spTree>
    <p:extLst>
      <p:ext uri="{BB962C8B-B14F-4D97-AF65-F5344CB8AC3E}">
        <p14:creationId xmlns:p14="http://schemas.microsoft.com/office/powerpoint/2010/main" val="2932888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nabu.de/umwelt-und-ressourcen/ressourcenschonung/papier/30384.html"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chemie-azubis.de/detailansicht/news/aluminium-eisenersatz/"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greenpeace.at/hintergrund/erdoel-schaedlich-klima-umwelt/"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nabu.de/umwelt-und-ressourcen/abfall-und-recycling/22033.html"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de.statista.com/statistik/daten/studie/1464239/umfrage/globaler-erdueberlastungstag-nach-laendern/"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europarl.europa.eu/topics/de/article/20210128STO96607/wie-will-die-eu-bis-2050-eine-kreislaufwirtschaft-erreichen"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tagesspiegel.de/wirtschaft/entspricht-809000-vollzeitstellen-beschaftigte-machten-2022-mehr-als-eine-milliarde-uberstunden-9904241.html"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stepstone.de/magazin/artikel/migration-pay-gap"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tagesschau.de/wirtschaft/frauen-unbezahlte-arbeit-100.html"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Hier bitte das EPIZ-Logo einfügen!</a:t>
            </a:r>
          </a:p>
          <a:p>
            <a:r>
              <a:rPr lang="de-DE" dirty="0"/>
              <a:t>Auf allen anderen Seiten kann es weg. Wenn das sehr kompliziert ist, kann es aber auch bleiben.</a:t>
            </a:r>
          </a:p>
          <a:p>
            <a:r>
              <a:rPr lang="de-DE" dirty="0"/>
              <a:t>Bitte</a:t>
            </a:r>
            <a:r>
              <a:rPr lang="de-DE" baseline="0" dirty="0"/>
              <a:t> schau noch mal, ob bei jeder Frage auch die Quelle in den Notizen steht!</a:t>
            </a:r>
            <a:endParaRPr lang="de-DE" dirty="0"/>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a:t>
            </a:fld>
            <a:endParaRPr lang="de-DE"/>
          </a:p>
        </p:txBody>
      </p:sp>
    </p:spTree>
    <p:extLst>
      <p:ext uri="{BB962C8B-B14F-4D97-AF65-F5344CB8AC3E}">
        <p14:creationId xmlns:p14="http://schemas.microsoft.com/office/powerpoint/2010/main" val="3189329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5</a:t>
            </a:fld>
            <a:endParaRPr lang="de-DE"/>
          </a:p>
        </p:txBody>
      </p:sp>
    </p:spTree>
    <p:extLst>
      <p:ext uri="{BB962C8B-B14F-4D97-AF65-F5344CB8AC3E}">
        <p14:creationId xmlns:p14="http://schemas.microsoft.com/office/powerpoint/2010/main" val="720645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6</a:t>
            </a:fld>
            <a:endParaRPr lang="de-DE"/>
          </a:p>
        </p:txBody>
      </p:sp>
    </p:spTree>
    <p:extLst>
      <p:ext uri="{BB962C8B-B14F-4D97-AF65-F5344CB8AC3E}">
        <p14:creationId xmlns:p14="http://schemas.microsoft.com/office/powerpoint/2010/main" val="2496762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7</a:t>
            </a:fld>
            <a:endParaRPr lang="de-DE"/>
          </a:p>
        </p:txBody>
      </p:sp>
    </p:spTree>
    <p:extLst>
      <p:ext uri="{BB962C8B-B14F-4D97-AF65-F5344CB8AC3E}">
        <p14:creationId xmlns:p14="http://schemas.microsoft.com/office/powerpoint/2010/main" val="1972689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Quelle</a:t>
            </a:r>
            <a:r>
              <a:rPr lang="de-DE" baseline="0" dirty="0"/>
              <a:t>: </a:t>
            </a:r>
            <a:r>
              <a:rPr lang="de-DE" sz="1200" kern="1200" dirty="0">
                <a:solidFill>
                  <a:schemeClr val="tx1"/>
                </a:solidFill>
                <a:effectLst/>
                <a:latin typeface="+mn-lt"/>
                <a:ea typeface="+mn-ea"/>
                <a:cs typeface="+mn-cs"/>
              </a:rPr>
              <a:t>Beck-O’Brien et al. 2023</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8</a:t>
            </a:fld>
            <a:endParaRPr lang="de-DE"/>
          </a:p>
        </p:txBody>
      </p:sp>
    </p:spTree>
    <p:extLst>
      <p:ext uri="{BB962C8B-B14F-4D97-AF65-F5344CB8AC3E}">
        <p14:creationId xmlns:p14="http://schemas.microsoft.com/office/powerpoint/2010/main" val="2058482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9</a:t>
            </a:fld>
            <a:endParaRPr lang="de-DE"/>
          </a:p>
        </p:txBody>
      </p:sp>
    </p:spTree>
    <p:extLst>
      <p:ext uri="{BB962C8B-B14F-4D97-AF65-F5344CB8AC3E}">
        <p14:creationId xmlns:p14="http://schemas.microsoft.com/office/powerpoint/2010/main" val="3295526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u="sng" kern="1200" dirty="0" err="1">
                <a:solidFill>
                  <a:schemeClr val="tx1"/>
                </a:solidFill>
                <a:effectLst/>
                <a:latin typeface="+mn-lt"/>
                <a:ea typeface="+mn-ea"/>
                <a:cs typeface="+mn-cs"/>
                <a:hlinkClick r:id="rId3"/>
              </a:rPr>
              <a:t>Quelle:nabu.de</a:t>
            </a:r>
            <a:r>
              <a:rPr lang="de-DE" sz="1200" u="sng" kern="1200" dirty="0">
                <a:solidFill>
                  <a:schemeClr val="tx1"/>
                </a:solidFill>
                <a:effectLst/>
                <a:latin typeface="+mn-lt"/>
                <a:ea typeface="+mn-ea"/>
                <a:cs typeface="+mn-cs"/>
                <a:hlinkClick r:id="rId3"/>
              </a:rPr>
              <a:t>/umwelt-und-ressourcen/</a:t>
            </a:r>
            <a:r>
              <a:rPr lang="de-DE" sz="1200" u="sng" kern="1200" dirty="0" err="1">
                <a:solidFill>
                  <a:schemeClr val="tx1"/>
                </a:solidFill>
                <a:effectLst/>
                <a:latin typeface="+mn-lt"/>
                <a:ea typeface="+mn-ea"/>
                <a:cs typeface="+mn-cs"/>
                <a:hlinkClick r:id="rId3"/>
              </a:rPr>
              <a:t>ressourcenschonung</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papier</a:t>
            </a:r>
            <a:r>
              <a:rPr lang="de-DE" sz="1200" u="sng" kern="1200" dirty="0">
                <a:solidFill>
                  <a:schemeClr val="tx1"/>
                </a:solidFill>
                <a:effectLst/>
                <a:latin typeface="+mn-lt"/>
                <a:ea typeface="+mn-ea"/>
                <a:cs typeface="+mn-cs"/>
                <a:hlinkClick r:id="rId3"/>
              </a:rPr>
              <a:t>/30384.html</a:t>
            </a:r>
            <a:r>
              <a:rPr lang="de-DE" sz="1200" u="sng" kern="1200" dirty="0">
                <a:solidFill>
                  <a:schemeClr val="tx1"/>
                </a:solidFill>
                <a:effectLst/>
                <a:latin typeface="+mn-lt"/>
                <a:ea typeface="+mn-ea"/>
                <a:cs typeface="+mn-cs"/>
              </a:rPr>
              <a:t>, 28.03.2025</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10</a:t>
            </a:fld>
            <a:endParaRPr lang="de-DE"/>
          </a:p>
        </p:txBody>
      </p:sp>
    </p:spTree>
    <p:extLst>
      <p:ext uri="{BB962C8B-B14F-4D97-AF65-F5344CB8AC3E}">
        <p14:creationId xmlns:p14="http://schemas.microsoft.com/office/powerpoint/2010/main" val="4183099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a:t>Quelle: </a:t>
            </a:r>
            <a:r>
              <a:rPr lang="de-DE" sz="1200" u="sng" kern="1200" dirty="0">
                <a:solidFill>
                  <a:schemeClr val="tx1"/>
                </a:solidFill>
                <a:effectLst/>
                <a:latin typeface="+mn-lt"/>
                <a:ea typeface="+mn-ea"/>
                <a:cs typeface="+mn-cs"/>
                <a:hlinkClick r:id="rId3"/>
              </a:rPr>
              <a:t>chemie-azubis.de/</a:t>
            </a:r>
            <a:r>
              <a:rPr lang="de-DE" sz="1200" u="sng" kern="1200" dirty="0" err="1">
                <a:solidFill>
                  <a:schemeClr val="tx1"/>
                </a:solidFill>
                <a:effectLst/>
                <a:latin typeface="+mn-lt"/>
                <a:ea typeface="+mn-ea"/>
                <a:cs typeface="+mn-cs"/>
                <a:hlinkClick r:id="rId3"/>
              </a:rPr>
              <a:t>detailansicht</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news</a:t>
            </a:r>
            <a:r>
              <a:rPr lang="de-DE" sz="1200" u="sng" kern="1200" dirty="0">
                <a:solidFill>
                  <a:schemeClr val="tx1"/>
                </a:solidFill>
                <a:effectLst/>
                <a:latin typeface="+mn-lt"/>
                <a:ea typeface="+mn-ea"/>
                <a:cs typeface="+mn-cs"/>
                <a:hlinkClick r:id="rId3"/>
              </a:rPr>
              <a:t>/aluminium-</a:t>
            </a:r>
            <a:r>
              <a:rPr lang="de-DE" sz="1200" u="sng" kern="1200" dirty="0" err="1">
                <a:solidFill>
                  <a:schemeClr val="tx1"/>
                </a:solidFill>
                <a:effectLst/>
                <a:latin typeface="+mn-lt"/>
                <a:ea typeface="+mn-ea"/>
                <a:cs typeface="+mn-cs"/>
                <a:hlinkClick r:id="rId3"/>
              </a:rPr>
              <a:t>eisenersatz</a:t>
            </a:r>
            <a:r>
              <a:rPr lang="de-DE" sz="1200" u="sng" kern="1200" dirty="0">
                <a:solidFill>
                  <a:schemeClr val="tx1"/>
                </a:solidFill>
                <a:effectLst/>
                <a:latin typeface="+mn-lt"/>
                <a:ea typeface="+mn-ea"/>
                <a:cs typeface="+mn-cs"/>
                <a:hlinkClick r:id="rId3"/>
              </a:rPr>
              <a:t>/</a:t>
            </a:r>
            <a:r>
              <a:rPr lang="de-DE" sz="1200" u="sng" kern="1200" dirty="0">
                <a:solidFill>
                  <a:schemeClr val="tx1"/>
                </a:solidFill>
                <a:effectLst/>
                <a:latin typeface="+mn-lt"/>
                <a:ea typeface="+mn-ea"/>
                <a:cs typeface="+mn-cs"/>
              </a:rPr>
              <a:t>, 28.03.2025</a:t>
            </a:r>
            <a:br>
              <a:rPr lang="de-DE" sz="1200" u="sng" kern="1200" dirty="0">
                <a:solidFill>
                  <a:schemeClr val="tx1"/>
                </a:solidFill>
                <a:effectLst/>
                <a:latin typeface="+mn-lt"/>
                <a:ea typeface="+mn-ea"/>
                <a:cs typeface="+mn-cs"/>
              </a:rPr>
            </a:br>
            <a:r>
              <a:rPr lang="de-DE" sz="1200" kern="1200" dirty="0">
                <a:solidFill>
                  <a:schemeClr val="tx1"/>
                </a:solidFill>
                <a:effectLst/>
                <a:latin typeface="+mn-lt"/>
                <a:ea typeface="+mn-ea"/>
                <a:cs typeface="+mn-cs"/>
              </a:rPr>
              <a:t>European </a:t>
            </a:r>
            <a:r>
              <a:rPr lang="de-DE" sz="1200" kern="1200" dirty="0" err="1">
                <a:solidFill>
                  <a:schemeClr val="tx1"/>
                </a:solidFill>
                <a:effectLst/>
                <a:latin typeface="+mn-lt"/>
                <a:ea typeface="+mn-ea"/>
                <a:cs typeface="+mn-cs"/>
              </a:rPr>
              <a:t>Commission</a:t>
            </a:r>
            <a:r>
              <a:rPr lang="de-DE" sz="1200" kern="1200" dirty="0">
                <a:solidFill>
                  <a:schemeClr val="tx1"/>
                </a:solidFill>
                <a:effectLst/>
                <a:latin typeface="+mn-lt"/>
                <a:ea typeface="+mn-ea"/>
                <a:cs typeface="+mn-cs"/>
              </a:rPr>
              <a:t>. Joint Research </a:t>
            </a:r>
            <a:r>
              <a:rPr lang="de-DE" sz="1200" kern="1200" dirty="0" err="1">
                <a:solidFill>
                  <a:schemeClr val="tx1"/>
                </a:solidFill>
                <a:effectLst/>
                <a:latin typeface="+mn-lt"/>
                <a:ea typeface="+mn-ea"/>
                <a:cs typeface="+mn-cs"/>
              </a:rPr>
              <a:t>Centre</a:t>
            </a:r>
            <a:r>
              <a:rPr lang="de-DE" sz="1200" kern="1200" dirty="0">
                <a:solidFill>
                  <a:schemeClr val="tx1"/>
                </a:solidFill>
                <a:effectLst/>
                <a:latin typeface="+mn-lt"/>
                <a:ea typeface="+mn-ea"/>
                <a:cs typeface="+mn-cs"/>
              </a:rPr>
              <a:t>. &amp; IEA. 2024</a:t>
            </a:r>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12</a:t>
            </a:fld>
            <a:endParaRPr lang="de-DE"/>
          </a:p>
        </p:txBody>
      </p:sp>
    </p:spTree>
    <p:extLst>
      <p:ext uri="{BB962C8B-B14F-4D97-AF65-F5344CB8AC3E}">
        <p14:creationId xmlns:p14="http://schemas.microsoft.com/office/powerpoint/2010/main" val="2154748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Hier sind Farben und Abdeckmaterial separat während sie im </a:t>
            </a:r>
            <a:r>
              <a:rPr lang="de-DE" dirty="0" err="1"/>
              <a:t>Mentimeter</a:t>
            </a:r>
            <a:r>
              <a:rPr lang="de-DE" dirty="0"/>
              <a:t> ein gemeinsame Option sind.</a:t>
            </a:r>
          </a:p>
        </p:txBody>
      </p:sp>
      <p:sp>
        <p:nvSpPr>
          <p:cNvPr id="4" name="Foliennummernplatzhalter 3"/>
          <p:cNvSpPr>
            <a:spLocks noGrp="1"/>
          </p:cNvSpPr>
          <p:nvPr>
            <p:ph type="sldNum" sz="quarter" idx="5"/>
          </p:nvPr>
        </p:nvSpPr>
        <p:spPr/>
        <p:txBody>
          <a:bodyPr/>
          <a:lstStyle/>
          <a:p>
            <a:fld id="{4DEA2742-6F89-45AE-A870-E6C8155768E8}" type="slidenum">
              <a:rPr lang="de-DE" smtClean="0"/>
              <a:t>13</a:t>
            </a:fld>
            <a:endParaRPr lang="de-DE"/>
          </a:p>
        </p:txBody>
      </p:sp>
    </p:spTree>
    <p:extLst>
      <p:ext uri="{BB962C8B-B14F-4D97-AF65-F5344CB8AC3E}">
        <p14:creationId xmlns:p14="http://schemas.microsoft.com/office/powerpoint/2010/main" val="12311985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Quelle: </a:t>
            </a:r>
            <a:r>
              <a:rPr lang="de-DE" sz="1200" kern="1200" dirty="0">
                <a:solidFill>
                  <a:schemeClr val="tx1"/>
                </a:solidFill>
                <a:effectLst/>
                <a:latin typeface="+mn-lt"/>
                <a:ea typeface="+mn-ea"/>
                <a:cs typeface="+mn-cs"/>
              </a:rPr>
              <a:t> </a:t>
            </a:r>
            <a:r>
              <a:rPr lang="de-DE" sz="1200" u="sng" kern="1200" dirty="0">
                <a:solidFill>
                  <a:schemeClr val="tx1"/>
                </a:solidFill>
                <a:effectLst/>
                <a:latin typeface="+mn-lt"/>
                <a:ea typeface="+mn-ea"/>
                <a:cs typeface="+mn-cs"/>
                <a:hlinkClick r:id="rId3"/>
              </a:rPr>
              <a:t>greenpeace.at/</a:t>
            </a:r>
            <a:r>
              <a:rPr lang="de-DE" sz="1200" u="sng" kern="1200" dirty="0" err="1">
                <a:solidFill>
                  <a:schemeClr val="tx1"/>
                </a:solidFill>
                <a:effectLst/>
                <a:latin typeface="+mn-lt"/>
                <a:ea typeface="+mn-ea"/>
                <a:cs typeface="+mn-cs"/>
                <a:hlinkClick r:id="rId3"/>
              </a:rPr>
              <a:t>hintergrund</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erdoel</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schaedlich</a:t>
            </a:r>
            <a:r>
              <a:rPr lang="de-DE" sz="1200" u="sng" kern="1200" dirty="0">
                <a:solidFill>
                  <a:schemeClr val="tx1"/>
                </a:solidFill>
                <a:effectLst/>
                <a:latin typeface="+mn-lt"/>
                <a:ea typeface="+mn-ea"/>
                <a:cs typeface="+mn-cs"/>
                <a:hlinkClick r:id="rId3"/>
              </a:rPr>
              <a:t>-klima-umwelt/</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16</a:t>
            </a:fld>
            <a:endParaRPr lang="de-DE"/>
          </a:p>
        </p:txBody>
      </p:sp>
    </p:spTree>
    <p:extLst>
      <p:ext uri="{BB962C8B-B14F-4D97-AF65-F5344CB8AC3E}">
        <p14:creationId xmlns:p14="http://schemas.microsoft.com/office/powerpoint/2010/main" val="23852090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Quelle: </a:t>
            </a:r>
            <a:r>
              <a:rPr lang="de-DE" sz="1200" u="sng" kern="1200" dirty="0">
                <a:solidFill>
                  <a:schemeClr val="tx1"/>
                </a:solidFill>
                <a:effectLst/>
                <a:latin typeface="+mn-lt"/>
                <a:ea typeface="+mn-ea"/>
                <a:cs typeface="+mn-cs"/>
                <a:hlinkClick r:id="rId3"/>
              </a:rPr>
              <a:t>nabu.de/umwelt-und-ressourcen/abfall-und-recycling/22033.html</a:t>
            </a:r>
            <a:r>
              <a:rPr lang="de-DE" sz="1200" u="sng" kern="1200" dirty="0">
                <a:solidFill>
                  <a:schemeClr val="tx1"/>
                </a:solidFill>
                <a:effectLst/>
                <a:latin typeface="+mn-lt"/>
                <a:ea typeface="+mn-ea"/>
                <a:cs typeface="+mn-cs"/>
              </a:rPr>
              <a:t>, 28.03.2025</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18</a:t>
            </a:fld>
            <a:endParaRPr lang="de-DE"/>
          </a:p>
        </p:txBody>
      </p:sp>
    </p:spTree>
    <p:extLst>
      <p:ext uri="{BB962C8B-B14F-4D97-AF65-F5344CB8AC3E}">
        <p14:creationId xmlns:p14="http://schemas.microsoft.com/office/powerpoint/2010/main" val="18363557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u="sng" kern="1200" dirty="0">
                <a:solidFill>
                  <a:schemeClr val="tx1"/>
                </a:solidFill>
                <a:effectLst/>
                <a:latin typeface="+mn-lt"/>
                <a:ea typeface="+mn-ea"/>
                <a:cs typeface="+mn-cs"/>
                <a:hlinkClick r:id="rId3"/>
              </a:rPr>
              <a:t>statista.com/</a:t>
            </a:r>
            <a:r>
              <a:rPr lang="de-DE" sz="1200" u="sng" kern="1200" dirty="0" err="1">
                <a:solidFill>
                  <a:schemeClr val="tx1"/>
                </a:solidFill>
                <a:effectLst/>
                <a:latin typeface="+mn-lt"/>
                <a:ea typeface="+mn-ea"/>
                <a:cs typeface="+mn-cs"/>
                <a:hlinkClick r:id="rId3"/>
              </a:rPr>
              <a:t>statistik</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daten</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studie</a:t>
            </a:r>
            <a:r>
              <a:rPr lang="de-DE" sz="1200" u="sng" kern="1200" dirty="0">
                <a:solidFill>
                  <a:schemeClr val="tx1"/>
                </a:solidFill>
                <a:effectLst/>
                <a:latin typeface="+mn-lt"/>
                <a:ea typeface="+mn-ea"/>
                <a:cs typeface="+mn-cs"/>
                <a:hlinkClick r:id="rId3"/>
              </a:rPr>
              <a:t>/1464239/</a:t>
            </a:r>
            <a:r>
              <a:rPr lang="de-DE" sz="1200" u="sng" kern="1200" dirty="0" err="1">
                <a:solidFill>
                  <a:schemeClr val="tx1"/>
                </a:solidFill>
                <a:effectLst/>
                <a:latin typeface="+mn-lt"/>
                <a:ea typeface="+mn-ea"/>
                <a:cs typeface="+mn-cs"/>
                <a:hlinkClick r:id="rId3"/>
              </a:rPr>
              <a:t>umfrage</a:t>
            </a:r>
            <a:r>
              <a:rPr lang="de-DE" sz="1200" u="sng" kern="1200" dirty="0">
                <a:solidFill>
                  <a:schemeClr val="tx1"/>
                </a:solidFill>
                <a:effectLst/>
                <a:latin typeface="+mn-lt"/>
                <a:ea typeface="+mn-ea"/>
                <a:cs typeface="+mn-cs"/>
                <a:hlinkClick r:id="rId3"/>
              </a:rPr>
              <a:t>/globaler-</a:t>
            </a:r>
            <a:r>
              <a:rPr lang="de-DE" sz="1200" u="sng" kern="1200" dirty="0" err="1">
                <a:solidFill>
                  <a:schemeClr val="tx1"/>
                </a:solidFill>
                <a:effectLst/>
                <a:latin typeface="+mn-lt"/>
                <a:ea typeface="+mn-ea"/>
                <a:cs typeface="+mn-cs"/>
                <a:hlinkClick r:id="rId3"/>
              </a:rPr>
              <a:t>erdueberlastungstag</a:t>
            </a:r>
            <a:r>
              <a:rPr lang="de-DE" sz="1200" u="sng" kern="1200" dirty="0">
                <a:solidFill>
                  <a:schemeClr val="tx1"/>
                </a:solidFill>
                <a:effectLst/>
                <a:latin typeface="+mn-lt"/>
                <a:ea typeface="+mn-ea"/>
                <a:cs typeface="+mn-cs"/>
                <a:hlinkClick r:id="rId3"/>
              </a:rPr>
              <a:t>-nach-</a:t>
            </a:r>
            <a:r>
              <a:rPr lang="de-DE" sz="1200" u="sng" kern="1200" dirty="0" err="1">
                <a:solidFill>
                  <a:schemeClr val="tx1"/>
                </a:solidFill>
                <a:effectLst/>
                <a:latin typeface="+mn-lt"/>
                <a:ea typeface="+mn-ea"/>
                <a:cs typeface="+mn-cs"/>
                <a:hlinkClick r:id="rId3"/>
              </a:rPr>
              <a:t>laendern</a:t>
            </a:r>
            <a:r>
              <a:rPr lang="de-DE" sz="1200" u="sng" kern="1200" dirty="0">
                <a:solidFill>
                  <a:schemeClr val="tx1"/>
                </a:solidFill>
                <a:effectLst/>
                <a:latin typeface="+mn-lt"/>
                <a:ea typeface="+mn-ea"/>
                <a:cs typeface="+mn-cs"/>
                <a:hlinkClick r:id="rId3"/>
              </a:rPr>
              <a:t>/</a:t>
            </a:r>
            <a:r>
              <a:rPr lang="de-DE" sz="1200" u="sng" kern="1200" dirty="0">
                <a:solidFill>
                  <a:schemeClr val="tx1"/>
                </a:solidFill>
                <a:effectLst/>
                <a:latin typeface="+mn-lt"/>
                <a:ea typeface="+mn-ea"/>
                <a:cs typeface="+mn-cs"/>
              </a:rPr>
              <a:t>, 28.03.2025. Diese Information wird hier jährlich aktualisiert.</a:t>
            </a:r>
          </a:p>
          <a:p>
            <a:endParaRPr lang="de-DE" sz="1200" u="sng" kern="1200" dirty="0">
              <a:solidFill>
                <a:schemeClr val="tx1"/>
              </a:solidFill>
              <a:effectLst/>
              <a:latin typeface="+mn-lt"/>
              <a:ea typeface="+mn-ea"/>
              <a:cs typeface="+mn-cs"/>
            </a:endParaRPr>
          </a:p>
          <a:p>
            <a:r>
              <a:rPr lang="de-DE" sz="1200" u="sng" kern="1200" dirty="0">
                <a:solidFill>
                  <a:schemeClr val="tx1"/>
                </a:solidFill>
                <a:effectLst/>
                <a:latin typeface="+mn-lt"/>
                <a:ea typeface="+mn-ea"/>
                <a:cs typeface="+mn-cs"/>
              </a:rPr>
              <a:t>Diese Zahl</a:t>
            </a:r>
            <a:r>
              <a:rPr lang="de-DE" sz="1200" u="sng" kern="1200" baseline="0" dirty="0">
                <a:solidFill>
                  <a:schemeClr val="tx1"/>
                </a:solidFill>
                <a:effectLst/>
                <a:latin typeface="+mn-lt"/>
                <a:ea typeface="+mn-ea"/>
                <a:cs typeface="+mn-cs"/>
              </a:rPr>
              <a:t> wird jährlich neu berechnet und so lässt sich die Präsentation unkompliziert aktualisieren.</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20</a:t>
            </a:fld>
            <a:endParaRPr lang="de-DE"/>
          </a:p>
        </p:txBody>
      </p:sp>
    </p:spTree>
    <p:extLst>
      <p:ext uri="{BB962C8B-B14F-4D97-AF65-F5344CB8AC3E}">
        <p14:creationId xmlns:p14="http://schemas.microsoft.com/office/powerpoint/2010/main" val="14186204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21</a:t>
            </a:fld>
            <a:endParaRPr lang="de-DE"/>
          </a:p>
        </p:txBody>
      </p:sp>
    </p:spTree>
    <p:extLst>
      <p:ext uri="{BB962C8B-B14F-4D97-AF65-F5344CB8AC3E}">
        <p14:creationId xmlns:p14="http://schemas.microsoft.com/office/powerpoint/2010/main" val="2041288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a:t>Quelle: </a:t>
            </a:r>
            <a:r>
              <a:rPr lang="de-DE" sz="1200" u="sng" kern="1200" dirty="0">
                <a:solidFill>
                  <a:schemeClr val="tx1"/>
                </a:solidFill>
                <a:effectLst/>
                <a:latin typeface="+mn-lt"/>
                <a:ea typeface="+mn-ea"/>
                <a:cs typeface="+mn-cs"/>
                <a:hlinkClick r:id="rId3"/>
              </a:rPr>
              <a:t>europarl.europa.eu/</a:t>
            </a:r>
            <a:r>
              <a:rPr lang="de-DE" sz="1200" u="sng" kern="1200" dirty="0" err="1">
                <a:solidFill>
                  <a:schemeClr val="tx1"/>
                </a:solidFill>
                <a:effectLst/>
                <a:latin typeface="+mn-lt"/>
                <a:ea typeface="+mn-ea"/>
                <a:cs typeface="+mn-cs"/>
                <a:hlinkClick r:id="rId3"/>
              </a:rPr>
              <a:t>topics</a:t>
            </a:r>
            <a:r>
              <a:rPr lang="de-DE" sz="1200" u="sng" kern="1200" dirty="0">
                <a:solidFill>
                  <a:schemeClr val="tx1"/>
                </a:solidFill>
                <a:effectLst/>
                <a:latin typeface="+mn-lt"/>
                <a:ea typeface="+mn-ea"/>
                <a:cs typeface="+mn-cs"/>
                <a:hlinkClick r:id="rId3"/>
              </a:rPr>
              <a:t>/de/</a:t>
            </a:r>
            <a:r>
              <a:rPr lang="de-DE" sz="1200" u="sng" kern="1200" dirty="0" err="1">
                <a:solidFill>
                  <a:schemeClr val="tx1"/>
                </a:solidFill>
                <a:effectLst/>
                <a:latin typeface="+mn-lt"/>
                <a:ea typeface="+mn-ea"/>
                <a:cs typeface="+mn-cs"/>
                <a:hlinkClick r:id="rId3"/>
              </a:rPr>
              <a:t>article</a:t>
            </a:r>
            <a:r>
              <a:rPr lang="de-DE" sz="1200" u="sng" kern="1200" dirty="0">
                <a:solidFill>
                  <a:schemeClr val="tx1"/>
                </a:solidFill>
                <a:effectLst/>
                <a:latin typeface="+mn-lt"/>
                <a:ea typeface="+mn-ea"/>
                <a:cs typeface="+mn-cs"/>
                <a:hlinkClick r:id="rId3"/>
              </a:rPr>
              <a:t>/20210128STO96607/wie-will-die-eu-bis-2050-eine-kreislaufwirtschaft-erreichen</a:t>
            </a:r>
            <a:r>
              <a:rPr lang="de-DE" sz="1200" u="sng" kern="1200" dirty="0">
                <a:solidFill>
                  <a:schemeClr val="tx1"/>
                </a:solidFill>
                <a:effectLst/>
                <a:latin typeface="+mn-lt"/>
                <a:ea typeface="+mn-ea"/>
                <a:cs typeface="+mn-cs"/>
              </a:rPr>
              <a:t>, 28.03.2025</a:t>
            </a:r>
            <a:endParaRPr lang="de-DE" sz="1200" kern="1200" dirty="0">
              <a:solidFill>
                <a:schemeClr val="tx1"/>
              </a:solidFill>
              <a:effectLst/>
              <a:latin typeface="+mn-lt"/>
              <a:ea typeface="+mn-ea"/>
              <a:cs typeface="+mn-cs"/>
            </a:endParaRPr>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22</a:t>
            </a:fld>
            <a:endParaRPr lang="de-DE"/>
          </a:p>
        </p:txBody>
      </p:sp>
    </p:spTree>
    <p:extLst>
      <p:ext uri="{BB962C8B-B14F-4D97-AF65-F5344CB8AC3E}">
        <p14:creationId xmlns:p14="http://schemas.microsoft.com/office/powerpoint/2010/main" val="5487529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Quelle: </a:t>
            </a:r>
            <a:r>
              <a:rPr lang="de-DE" sz="1200" u="sng" kern="1200" dirty="0">
                <a:solidFill>
                  <a:schemeClr val="tx1"/>
                </a:solidFill>
                <a:effectLst/>
                <a:latin typeface="+mn-lt"/>
                <a:ea typeface="+mn-ea"/>
                <a:cs typeface="+mn-cs"/>
                <a:hlinkClick r:id="rId3"/>
              </a:rPr>
              <a:t>tagesspiegel.de/</a:t>
            </a:r>
            <a:r>
              <a:rPr lang="de-DE" sz="1200" u="sng" kern="1200" dirty="0" err="1">
                <a:solidFill>
                  <a:schemeClr val="tx1"/>
                </a:solidFill>
                <a:effectLst/>
                <a:latin typeface="+mn-lt"/>
                <a:ea typeface="+mn-ea"/>
                <a:cs typeface="+mn-cs"/>
                <a:hlinkClick r:id="rId3"/>
              </a:rPr>
              <a:t>wirtschaft</a:t>
            </a:r>
            <a:r>
              <a:rPr lang="de-DE" sz="1200" u="sng" kern="1200" dirty="0">
                <a:solidFill>
                  <a:schemeClr val="tx1"/>
                </a:solidFill>
                <a:effectLst/>
                <a:latin typeface="+mn-lt"/>
                <a:ea typeface="+mn-ea"/>
                <a:cs typeface="+mn-cs"/>
                <a:hlinkClick r:id="rId3"/>
              </a:rPr>
              <a:t>/entspricht-809000-vollzeitstellen-beschaftigte-machten-2022-mehr-als-eine-milliarde-uberstunden-9904241.html</a:t>
            </a:r>
            <a:r>
              <a:rPr lang="de-DE" sz="1200" kern="1200" dirty="0">
                <a:solidFill>
                  <a:schemeClr val="tx1"/>
                </a:solidFill>
                <a:effectLst/>
                <a:latin typeface="+mn-lt"/>
                <a:ea typeface="+mn-ea"/>
                <a:cs typeface="+mn-cs"/>
              </a:rPr>
              <a:t>,</a:t>
            </a:r>
            <a:r>
              <a:rPr lang="de-DE" sz="1200" u="sng" kern="1200" dirty="0">
                <a:solidFill>
                  <a:schemeClr val="tx1"/>
                </a:solidFill>
                <a:effectLst/>
                <a:latin typeface="+mn-lt"/>
                <a:ea typeface="+mn-ea"/>
                <a:cs typeface="+mn-cs"/>
              </a:rPr>
              <a:t> 28.03.2025</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26</a:t>
            </a:fld>
            <a:endParaRPr lang="de-DE"/>
          </a:p>
        </p:txBody>
      </p:sp>
    </p:spTree>
    <p:extLst>
      <p:ext uri="{BB962C8B-B14F-4D97-AF65-F5344CB8AC3E}">
        <p14:creationId xmlns:p14="http://schemas.microsoft.com/office/powerpoint/2010/main" val="1365339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Quelle:</a:t>
            </a:r>
            <a:r>
              <a:rPr lang="de-DE" baseline="0" dirty="0"/>
              <a:t> </a:t>
            </a:r>
            <a:r>
              <a:rPr lang="de-DE" sz="1200" u="sng" kern="1200" dirty="0">
                <a:solidFill>
                  <a:schemeClr val="tx1"/>
                </a:solidFill>
                <a:effectLst/>
                <a:latin typeface="+mn-lt"/>
                <a:ea typeface="+mn-ea"/>
                <a:cs typeface="+mn-cs"/>
                <a:hlinkClick r:id="rId3"/>
              </a:rPr>
              <a:t>stepstone.de/</a:t>
            </a:r>
            <a:r>
              <a:rPr lang="de-DE" sz="1200" u="sng" kern="1200" dirty="0" err="1">
                <a:solidFill>
                  <a:schemeClr val="tx1"/>
                </a:solidFill>
                <a:effectLst/>
                <a:latin typeface="+mn-lt"/>
                <a:ea typeface="+mn-ea"/>
                <a:cs typeface="+mn-cs"/>
                <a:hlinkClick r:id="rId3"/>
              </a:rPr>
              <a:t>magazin</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artikel</a:t>
            </a:r>
            <a:r>
              <a:rPr lang="de-DE" sz="1200" u="sng" kern="1200" dirty="0">
                <a:solidFill>
                  <a:schemeClr val="tx1"/>
                </a:solidFill>
                <a:effectLst/>
                <a:latin typeface="+mn-lt"/>
                <a:ea typeface="+mn-ea"/>
                <a:cs typeface="+mn-cs"/>
                <a:hlinkClick r:id="rId3"/>
              </a:rPr>
              <a:t>/</a:t>
            </a:r>
            <a:r>
              <a:rPr lang="de-DE" sz="1200" u="sng" kern="1200" dirty="0" err="1">
                <a:solidFill>
                  <a:schemeClr val="tx1"/>
                </a:solidFill>
                <a:effectLst/>
                <a:latin typeface="+mn-lt"/>
                <a:ea typeface="+mn-ea"/>
                <a:cs typeface="+mn-cs"/>
                <a:hlinkClick r:id="rId3"/>
              </a:rPr>
              <a:t>migration-pay-gap</a:t>
            </a:r>
            <a:r>
              <a:rPr lang="de-DE" sz="1200" kern="1200" dirty="0">
                <a:solidFill>
                  <a:schemeClr val="tx1"/>
                </a:solidFill>
                <a:effectLst/>
                <a:latin typeface="+mn-lt"/>
                <a:ea typeface="+mn-ea"/>
                <a:cs typeface="+mn-cs"/>
              </a:rPr>
              <a:t>, 28.03.2025</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28</a:t>
            </a:fld>
            <a:endParaRPr lang="de-DE"/>
          </a:p>
        </p:txBody>
      </p:sp>
    </p:spTree>
    <p:extLst>
      <p:ext uri="{BB962C8B-B14F-4D97-AF65-F5344CB8AC3E}">
        <p14:creationId xmlns:p14="http://schemas.microsoft.com/office/powerpoint/2010/main" val="2407159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Quelle:</a:t>
            </a:r>
            <a:r>
              <a:rPr lang="de-DE" baseline="0" dirty="0"/>
              <a:t> </a:t>
            </a:r>
            <a:r>
              <a:rPr lang="de-DE" sz="1200" u="sng" kern="1200" dirty="0">
                <a:solidFill>
                  <a:schemeClr val="tx1"/>
                </a:solidFill>
                <a:effectLst/>
                <a:latin typeface="+mn-lt"/>
                <a:ea typeface="+mn-ea"/>
                <a:cs typeface="+mn-cs"/>
                <a:hlinkClick r:id="rId3"/>
              </a:rPr>
              <a:t>tagesschau.de/</a:t>
            </a:r>
            <a:r>
              <a:rPr lang="de-DE" sz="1200" u="sng" kern="1200" dirty="0" err="1">
                <a:solidFill>
                  <a:schemeClr val="tx1"/>
                </a:solidFill>
                <a:effectLst/>
                <a:latin typeface="+mn-lt"/>
                <a:ea typeface="+mn-ea"/>
                <a:cs typeface="+mn-cs"/>
                <a:hlinkClick r:id="rId3"/>
              </a:rPr>
              <a:t>wirtschaft</a:t>
            </a:r>
            <a:r>
              <a:rPr lang="de-DE" sz="1200" u="sng" kern="1200" dirty="0">
                <a:solidFill>
                  <a:schemeClr val="tx1"/>
                </a:solidFill>
                <a:effectLst/>
                <a:latin typeface="+mn-lt"/>
                <a:ea typeface="+mn-ea"/>
                <a:cs typeface="+mn-cs"/>
                <a:hlinkClick r:id="rId3"/>
              </a:rPr>
              <a:t>/frauen-unbezahlte-arbeit-100.html</a:t>
            </a:r>
            <a:r>
              <a:rPr lang="de-DE" sz="1200" u="sng" kern="1200" dirty="0">
                <a:solidFill>
                  <a:schemeClr val="tx1"/>
                </a:solidFill>
                <a:effectLst/>
                <a:latin typeface="+mn-lt"/>
                <a:ea typeface="+mn-ea"/>
                <a:cs typeface="+mn-cs"/>
              </a:rPr>
              <a:t>, 28.03.2025</a:t>
            </a:r>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30</a:t>
            </a:fld>
            <a:endParaRPr lang="de-DE"/>
          </a:p>
        </p:txBody>
      </p:sp>
    </p:spTree>
    <p:extLst>
      <p:ext uri="{BB962C8B-B14F-4D97-AF65-F5344CB8AC3E}">
        <p14:creationId xmlns:p14="http://schemas.microsoft.com/office/powerpoint/2010/main" val="34010771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32</a:t>
            </a:fld>
            <a:endParaRPr lang="de-DE"/>
          </a:p>
        </p:txBody>
      </p:sp>
    </p:spTree>
    <p:extLst>
      <p:ext uri="{BB962C8B-B14F-4D97-AF65-F5344CB8AC3E}">
        <p14:creationId xmlns:p14="http://schemas.microsoft.com/office/powerpoint/2010/main" val="1676589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7C0E4CC8-05F7-4044-BA31-221624C91132}" type="slidenum">
              <a:rPr lang="de-DE" smtClean="0"/>
              <a:pPr/>
              <a:t>33</a:t>
            </a:fld>
            <a:endParaRPr lang="de-DE"/>
          </a:p>
        </p:txBody>
      </p:sp>
    </p:spTree>
    <p:extLst>
      <p:ext uri="{BB962C8B-B14F-4D97-AF65-F5344CB8AC3E}">
        <p14:creationId xmlns:p14="http://schemas.microsoft.com/office/powerpoint/2010/main" val="3216125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de-DE"/>
              <a:t>Titelmasterformat durch Klicken bearbeiten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8/8/2025</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‹Nr.›</a:t>
            </a:fld>
            <a:endParaRPr lang="en-US" dirty="0"/>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10;überschrif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de-DE"/>
              <a:t>Titelmasterformat durch Klicken bearbeiten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8/8/2025</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‹Nr.›</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de-DE"/>
              <a:t>Titelmasterformat durch Klicken bearbeiten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8/8/2025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de-DE"/>
              <a:t>Titelmasterformat durch Klicken bearbeiten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8/8/2025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8/8/2025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8/8/2025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alt mit Überschrift">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de-DE"/>
              <a:t>Titelmasterformat durch Klicken bearbeiten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8/8/2025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‹Nr.›</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de-DE"/>
              <a:t>Titelmasterformat durch Klicken bearbeiten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8/8/2025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‹Nr.›</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de-DE"/>
              <a:t>Titelmasterformat durch Klicken bearbeiten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8/8/2025</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‹Nr.›</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Grafik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1191213" y="116377"/>
            <a:ext cx="892984" cy="89050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hyperlink" Target="https://www.chemie-azubis.de/detailansicht/news/aluminium-eisenersatz/" TargetMode="External"/><Relationship Id="rId13" Type="http://schemas.openxmlformats.org/officeDocument/2006/relationships/hyperlink" Target="https://www.tagesschau.de/wirtschaft/frauen-unbezahlte-arbeit-100.html" TargetMode="External"/><Relationship Id="rId3" Type="http://schemas.openxmlformats.org/officeDocument/2006/relationships/hyperlink" Target="https://www.wwf.de/fileadmin/fm-wwf/Publikationen-PDF/Wald/WWF-Studie-Alles-aus-Holz.pdf" TargetMode="External"/><Relationship Id="rId7" Type="http://schemas.openxmlformats.org/officeDocument/2006/relationships/hyperlink" Target="https://greenpeace.at/hintergrund/erdoel-schaedlich-klima-umwelt/" TargetMode="External"/><Relationship Id="rId12" Type="http://schemas.openxmlformats.org/officeDocument/2006/relationships/hyperlink" Target="https://de.statista.com/statistik/daten/studie/1464239/umfrage/globaler-erdueberlastungstag-nach-laendern/"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data.europa.eu/doi/10.2760/4002897" TargetMode="External"/><Relationship Id="rId11" Type="http://schemas.openxmlformats.org/officeDocument/2006/relationships/hyperlink" Target="https://www.nabu.de/umwelt-und-ressourcen/abfall-und-recycling/22033.html" TargetMode="External"/><Relationship Id="rId5" Type="http://schemas.openxmlformats.org/officeDocument/2006/relationships/hyperlink" Target="https://www.europarl.europa.eu/topics/de/article/20210128STO96607/wie-will-die-eu-bis-2050-eine-kreislaufwirtschaft-erreichen" TargetMode="External"/><Relationship Id="rId15" Type="http://schemas.openxmlformats.org/officeDocument/2006/relationships/hyperlink" Target="https://www.wwf.de/themen-projekte/fluesse-seen/wasserverbrauch/wasser-verschwendung" TargetMode="External"/><Relationship Id="rId10" Type="http://schemas.openxmlformats.org/officeDocument/2006/relationships/hyperlink" Target="https://www.nabu.de/umwelt-und-ressourcen/ressourcenschonung/papier/30384.html" TargetMode="External"/><Relationship Id="rId4" Type="http://schemas.openxmlformats.org/officeDocument/2006/relationships/hyperlink" Target="https://loop.c2c.ngo/wissen/c2c-problemstellung/schritt2" TargetMode="External"/><Relationship Id="rId9" Type="http://schemas.openxmlformats.org/officeDocument/2006/relationships/hyperlink" Target="https://www.stepstone.de/magazin/artikel/migration-pay-gap" TargetMode="External"/><Relationship Id="rId14" Type="http://schemas.openxmlformats.org/officeDocument/2006/relationships/hyperlink" Target="https://www.tagesspiegel.de/wirtschaft/entspricht-809000-vollzeitstellen-beschaftigte-machten-2022-mehr-als-eine-milliarde-uberstunden-9904241.html"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879567" y="3213462"/>
            <a:ext cx="8499808" cy="2127549"/>
          </a:xfrm>
        </p:spPr>
        <p:txBody>
          <a:bodyPr/>
          <a:lstStyle/>
          <a:p>
            <a:r>
              <a:rPr lang="de-DE" sz="6000" b="1" dirty="0"/>
              <a:t>Ressourcenquiz</a:t>
            </a:r>
          </a:p>
        </p:txBody>
      </p:sp>
      <p:sp>
        <p:nvSpPr>
          <p:cNvPr id="3" name="Untertitel 2"/>
          <p:cNvSpPr>
            <a:spLocks noGrp="1"/>
          </p:cNvSpPr>
          <p:nvPr>
            <p:ph type="subTitle" idx="1"/>
          </p:nvPr>
        </p:nvSpPr>
        <p:spPr/>
        <p:txBody>
          <a:bodyPr/>
          <a:lstStyle/>
          <a:p>
            <a:endParaRPr lang="de-DE" dirty="0"/>
          </a:p>
        </p:txBody>
      </p:sp>
    </p:spTree>
    <p:extLst>
      <p:ext uri="{BB962C8B-B14F-4D97-AF65-F5344CB8AC3E}">
        <p14:creationId xmlns:p14="http://schemas.microsoft.com/office/powerpoint/2010/main" val="10099521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Welche erneuerbaren Rohstoffe fallen Ihnen ein?</a:t>
            </a:r>
            <a:endParaRPr lang="de-DE" dirty="0"/>
          </a:p>
        </p:txBody>
      </p:sp>
      <p:sp>
        <p:nvSpPr>
          <p:cNvPr id="4" name="Inhaltsplatzhalter 3"/>
          <p:cNvSpPr>
            <a:spLocks noGrp="1"/>
          </p:cNvSpPr>
          <p:nvPr>
            <p:ph idx="1"/>
          </p:nvPr>
        </p:nvSpPr>
        <p:spPr/>
        <p:txBody>
          <a:bodyPr/>
          <a:lstStyle/>
          <a:p>
            <a:endParaRPr lang="de-DE"/>
          </a:p>
        </p:txBody>
      </p:sp>
    </p:spTree>
    <p:extLst>
      <p:ext uri="{BB962C8B-B14F-4D97-AF65-F5344CB8AC3E}">
        <p14:creationId xmlns:p14="http://schemas.microsoft.com/office/powerpoint/2010/main" val="3349128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Welche Rohstoffe sind nicht erneuerbar?</a:t>
            </a:r>
            <a:endParaRPr lang="de-DE" dirty="0"/>
          </a:p>
        </p:txBody>
      </p:sp>
      <p:sp>
        <p:nvSpPr>
          <p:cNvPr id="4" name="Inhaltsplatzhalter 3"/>
          <p:cNvSpPr>
            <a:spLocks noGrp="1"/>
          </p:cNvSpPr>
          <p:nvPr>
            <p:ph idx="1"/>
          </p:nvPr>
        </p:nvSpPr>
        <p:spPr/>
        <p:txBody>
          <a:bodyPr/>
          <a:lstStyle/>
          <a:p>
            <a:endParaRPr lang="de-DE"/>
          </a:p>
        </p:txBody>
      </p:sp>
    </p:spTree>
    <p:extLst>
      <p:ext uri="{BB962C8B-B14F-4D97-AF65-F5344CB8AC3E}">
        <p14:creationId xmlns:p14="http://schemas.microsoft.com/office/powerpoint/2010/main" val="3514687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80 % aller Landlebewesen brauchen Wälder, um zu überleben.</a:t>
            </a:r>
            <a:endParaRPr lang="de-DE" dirty="0"/>
          </a:p>
        </p:txBody>
      </p:sp>
      <p:sp>
        <p:nvSpPr>
          <p:cNvPr id="3" name="Inhaltsplatzhalter 2"/>
          <p:cNvSpPr>
            <a:spLocks noGrp="1"/>
          </p:cNvSpPr>
          <p:nvPr>
            <p:ph idx="1"/>
          </p:nvPr>
        </p:nvSpPr>
        <p:spPr>
          <a:xfrm>
            <a:off x="1276350" y="2590800"/>
            <a:ext cx="9601200" cy="3886200"/>
          </a:xfrm>
        </p:spPr>
        <p:txBody>
          <a:bodyPr>
            <a:normAutofit/>
          </a:bodyPr>
          <a:lstStyle/>
          <a:p>
            <a:pPr marL="0" indent="0">
              <a:buNone/>
            </a:pPr>
            <a:r>
              <a:rPr lang="de-DE" sz="3600" dirty="0"/>
              <a:t>stimmt</a:t>
            </a:r>
          </a:p>
          <a:p>
            <a:pPr marL="0" indent="0">
              <a:buNone/>
            </a:pPr>
            <a:endParaRPr lang="de-DE" sz="3600" dirty="0"/>
          </a:p>
          <a:p>
            <a:pPr marL="0" indent="0">
              <a:buNone/>
            </a:pPr>
            <a:r>
              <a:rPr lang="de-DE" sz="3600" dirty="0"/>
              <a:t>stimmt nicht</a:t>
            </a:r>
          </a:p>
          <a:p>
            <a:pPr marL="0" indent="0">
              <a:buNone/>
            </a:pPr>
            <a:endParaRPr lang="de-DE" sz="3600" dirty="0"/>
          </a:p>
          <a:p>
            <a:pPr marL="0" indent="0">
              <a:buNone/>
            </a:pPr>
            <a:r>
              <a:rPr lang="de-DE" sz="3600" b="1" dirty="0"/>
              <a:t>	</a:t>
            </a:r>
          </a:p>
          <a:p>
            <a:endParaRPr lang="de-DE" dirty="0"/>
          </a:p>
        </p:txBody>
      </p:sp>
    </p:spTree>
    <p:extLst>
      <p:ext uri="{BB962C8B-B14F-4D97-AF65-F5344CB8AC3E}">
        <p14:creationId xmlns:p14="http://schemas.microsoft.com/office/powerpoint/2010/main" val="392147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Wälder schützen das Klima.</a:t>
            </a:r>
            <a:endParaRPr lang="de-DE" dirty="0"/>
          </a:p>
        </p:txBody>
      </p:sp>
      <p:sp>
        <p:nvSpPr>
          <p:cNvPr id="3" name="Inhaltsplatzhalter 2"/>
          <p:cNvSpPr>
            <a:spLocks noGrp="1"/>
          </p:cNvSpPr>
          <p:nvPr>
            <p:ph idx="1"/>
          </p:nvPr>
        </p:nvSpPr>
        <p:spPr>
          <a:xfrm>
            <a:off x="1276350" y="2590800"/>
            <a:ext cx="9601200" cy="3886200"/>
          </a:xfrm>
        </p:spPr>
        <p:txBody>
          <a:bodyPr>
            <a:normAutofit/>
          </a:bodyPr>
          <a:lstStyle/>
          <a:p>
            <a:pPr marL="0" indent="0">
              <a:buNone/>
            </a:pPr>
            <a:r>
              <a:rPr lang="de-DE" sz="3600" dirty="0">
                <a:solidFill>
                  <a:schemeClr val="tx1"/>
                </a:solidFill>
              </a:rPr>
              <a:t>stimmt</a:t>
            </a:r>
          </a:p>
          <a:p>
            <a:pPr marL="0" indent="0">
              <a:buNone/>
            </a:pPr>
            <a:endParaRPr lang="de-DE" sz="3600" dirty="0"/>
          </a:p>
          <a:p>
            <a:pPr marL="0" indent="0">
              <a:buNone/>
            </a:pPr>
            <a:r>
              <a:rPr lang="de-DE" sz="3600" dirty="0"/>
              <a:t>stimmt nicht</a:t>
            </a:r>
          </a:p>
          <a:p>
            <a:pPr marL="0" indent="0">
              <a:buNone/>
            </a:pPr>
            <a:endParaRPr lang="de-DE" sz="3600" dirty="0"/>
          </a:p>
          <a:p>
            <a:pPr marL="0" indent="0">
              <a:buNone/>
            </a:pPr>
            <a:r>
              <a:rPr lang="de-DE" sz="3600" b="1" dirty="0"/>
              <a:t>	</a:t>
            </a:r>
          </a:p>
          <a:p>
            <a:endParaRPr lang="de-DE" dirty="0"/>
          </a:p>
        </p:txBody>
      </p:sp>
    </p:spTree>
    <p:extLst>
      <p:ext uri="{BB962C8B-B14F-4D97-AF65-F5344CB8AC3E}">
        <p14:creationId xmlns:p14="http://schemas.microsoft.com/office/powerpoint/2010/main" val="22919567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Wälder schützen das Klima.</a:t>
            </a:r>
            <a:endParaRPr lang="de-DE" dirty="0"/>
          </a:p>
        </p:txBody>
      </p:sp>
      <p:sp>
        <p:nvSpPr>
          <p:cNvPr id="3" name="Inhaltsplatzhalter 2"/>
          <p:cNvSpPr>
            <a:spLocks noGrp="1"/>
          </p:cNvSpPr>
          <p:nvPr>
            <p:ph idx="1"/>
          </p:nvPr>
        </p:nvSpPr>
        <p:spPr>
          <a:xfrm>
            <a:off x="1276350" y="2590800"/>
            <a:ext cx="9601200" cy="3886200"/>
          </a:xfrm>
        </p:spPr>
        <p:txBody>
          <a:bodyPr>
            <a:normAutofit/>
          </a:bodyPr>
          <a:lstStyle/>
          <a:p>
            <a:pPr marL="0" indent="0">
              <a:buNone/>
            </a:pPr>
            <a:r>
              <a:rPr lang="de-DE" sz="3600" b="1" dirty="0">
                <a:solidFill>
                  <a:srgbClr val="C00000"/>
                </a:solidFill>
              </a:rPr>
              <a:t>stimmt</a:t>
            </a:r>
          </a:p>
          <a:p>
            <a:pPr marL="0" indent="0">
              <a:buNone/>
            </a:pPr>
            <a:endParaRPr lang="de-DE" sz="3600" dirty="0"/>
          </a:p>
          <a:p>
            <a:pPr marL="0" indent="0">
              <a:buNone/>
            </a:pPr>
            <a:r>
              <a:rPr lang="de-DE" sz="3600" dirty="0"/>
              <a:t>stimmt nicht</a:t>
            </a:r>
          </a:p>
          <a:p>
            <a:pPr marL="0" indent="0">
              <a:buNone/>
            </a:pPr>
            <a:endParaRPr lang="de-DE" sz="3600" dirty="0"/>
          </a:p>
          <a:p>
            <a:pPr marL="0" indent="0">
              <a:buNone/>
            </a:pPr>
            <a:r>
              <a:rPr lang="de-DE" sz="3600" b="1" dirty="0"/>
              <a:t>	</a:t>
            </a:r>
          </a:p>
          <a:p>
            <a:endParaRPr lang="de-DE" dirty="0"/>
          </a:p>
        </p:txBody>
      </p:sp>
    </p:spTree>
    <p:extLst>
      <p:ext uri="{BB962C8B-B14F-4D97-AF65-F5344CB8AC3E}">
        <p14:creationId xmlns:p14="http://schemas.microsoft.com/office/powerpoint/2010/main" val="2654637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Die Nachfrage nach Holz wird voraussichtlich sinken.</a:t>
            </a:r>
            <a:endParaRPr lang="de-DE" dirty="0"/>
          </a:p>
        </p:txBody>
      </p:sp>
      <p:sp>
        <p:nvSpPr>
          <p:cNvPr id="3" name="Inhaltsplatzhalter 2"/>
          <p:cNvSpPr>
            <a:spLocks noGrp="1"/>
          </p:cNvSpPr>
          <p:nvPr>
            <p:ph idx="1"/>
          </p:nvPr>
        </p:nvSpPr>
        <p:spPr>
          <a:xfrm>
            <a:off x="1276350" y="2590800"/>
            <a:ext cx="9601200" cy="3886200"/>
          </a:xfrm>
        </p:spPr>
        <p:txBody>
          <a:bodyPr>
            <a:normAutofit/>
          </a:bodyPr>
          <a:lstStyle/>
          <a:p>
            <a:pPr marL="0" indent="0">
              <a:buNone/>
            </a:pPr>
            <a:r>
              <a:rPr lang="de-DE" sz="3600" dirty="0">
                <a:solidFill>
                  <a:schemeClr val="tx1"/>
                </a:solidFill>
              </a:rPr>
              <a:t>Stimmt</a:t>
            </a:r>
          </a:p>
          <a:p>
            <a:pPr marL="0" indent="0">
              <a:buNone/>
            </a:pPr>
            <a:endParaRPr lang="de-DE" sz="3600" dirty="0"/>
          </a:p>
          <a:p>
            <a:pPr marL="0" indent="0">
              <a:buNone/>
            </a:pPr>
            <a:r>
              <a:rPr lang="de-DE" sz="3600" dirty="0"/>
              <a:t>Stimmt nicht</a:t>
            </a:r>
          </a:p>
          <a:p>
            <a:pPr marL="0" indent="0">
              <a:buNone/>
            </a:pPr>
            <a:endParaRPr lang="de-DE" sz="3600" dirty="0"/>
          </a:p>
          <a:p>
            <a:pPr marL="0" indent="0">
              <a:buNone/>
            </a:pPr>
            <a:r>
              <a:rPr lang="de-DE" sz="3600" b="1" dirty="0"/>
              <a:t>	</a:t>
            </a:r>
          </a:p>
          <a:p>
            <a:endParaRPr lang="de-DE" dirty="0"/>
          </a:p>
        </p:txBody>
      </p:sp>
    </p:spTree>
    <p:extLst>
      <p:ext uri="{BB962C8B-B14F-4D97-AF65-F5344CB8AC3E}">
        <p14:creationId xmlns:p14="http://schemas.microsoft.com/office/powerpoint/2010/main" val="3437558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Die Nachfrage nach Holz wird voraussichtlich sinken.</a:t>
            </a:r>
            <a:endParaRPr lang="de-DE" dirty="0"/>
          </a:p>
        </p:txBody>
      </p:sp>
      <p:sp>
        <p:nvSpPr>
          <p:cNvPr id="3" name="Inhaltsplatzhalter 2"/>
          <p:cNvSpPr>
            <a:spLocks noGrp="1"/>
          </p:cNvSpPr>
          <p:nvPr>
            <p:ph idx="1"/>
          </p:nvPr>
        </p:nvSpPr>
        <p:spPr>
          <a:xfrm>
            <a:off x="1276350" y="2590800"/>
            <a:ext cx="2857500" cy="3886200"/>
          </a:xfrm>
        </p:spPr>
        <p:txBody>
          <a:bodyPr>
            <a:normAutofit/>
          </a:bodyPr>
          <a:lstStyle/>
          <a:p>
            <a:pPr marL="0" indent="0">
              <a:buNone/>
            </a:pPr>
            <a:r>
              <a:rPr lang="de-DE" sz="3600" dirty="0">
                <a:solidFill>
                  <a:schemeClr val="tx1"/>
                </a:solidFill>
              </a:rPr>
              <a:t>stimmt</a:t>
            </a:r>
          </a:p>
          <a:p>
            <a:pPr marL="0" indent="0">
              <a:buNone/>
            </a:pPr>
            <a:endParaRPr lang="de-DE" sz="3600" dirty="0"/>
          </a:p>
          <a:p>
            <a:pPr marL="0" indent="0">
              <a:buNone/>
            </a:pPr>
            <a:r>
              <a:rPr lang="de-DE" sz="3600" b="1" dirty="0">
                <a:solidFill>
                  <a:srgbClr val="C00000"/>
                </a:solidFill>
              </a:rPr>
              <a:t>stimmt</a:t>
            </a:r>
          </a:p>
          <a:p>
            <a:pPr marL="0" indent="0">
              <a:buNone/>
            </a:pPr>
            <a:endParaRPr lang="de-DE" sz="3600" dirty="0"/>
          </a:p>
          <a:p>
            <a:pPr marL="0" indent="0">
              <a:buNone/>
            </a:pPr>
            <a:r>
              <a:rPr lang="de-DE" sz="3600" b="1" dirty="0"/>
              <a:t>	</a:t>
            </a:r>
          </a:p>
          <a:p>
            <a:endParaRPr lang="de-DE" dirty="0"/>
          </a:p>
        </p:txBody>
      </p:sp>
      <p:sp>
        <p:nvSpPr>
          <p:cNvPr id="4" name="Rechteck 3"/>
          <p:cNvSpPr/>
          <p:nvPr/>
        </p:nvSpPr>
        <p:spPr>
          <a:xfrm>
            <a:off x="5505449" y="2490310"/>
            <a:ext cx="6181725" cy="2677656"/>
          </a:xfrm>
          <a:prstGeom prst="rect">
            <a:avLst/>
          </a:prstGeom>
        </p:spPr>
        <p:txBody>
          <a:bodyPr wrap="square">
            <a:spAutoFit/>
          </a:bodyPr>
          <a:lstStyle/>
          <a:p>
            <a:r>
              <a:rPr lang="de-DE" sz="2800" dirty="0">
                <a:latin typeface="Calibri" panose="020F0502020204030204" pitchFamily="34" charset="0"/>
                <a:ea typeface="Calibri" panose="020F0502020204030204" pitchFamily="34" charset="0"/>
              </a:rPr>
              <a:t>Die Gesamt-Holzentnahme ist in den letzten 60 Jahren um 60 % gestiegen und steigt weiter. Holz wird als Energieträger, Baustoff und zur Papierherstellung verwendet, zunehmend auch zur Herstellung von Biokunststoffen.</a:t>
            </a:r>
            <a:endParaRPr lang="de-DE" sz="2800" dirty="0"/>
          </a:p>
        </p:txBody>
      </p:sp>
    </p:spTree>
    <p:extLst>
      <p:ext uri="{BB962C8B-B14F-4D97-AF65-F5344CB8AC3E}">
        <p14:creationId xmlns:p14="http://schemas.microsoft.com/office/powerpoint/2010/main" val="1636749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b="1" dirty="0"/>
              <a:t>Die Hälfte des Zellstoffs für die deutsche Papierherstellung wird importiert.</a:t>
            </a:r>
            <a:endParaRPr lang="de-DE" dirty="0"/>
          </a:p>
        </p:txBody>
      </p:sp>
      <p:sp>
        <p:nvSpPr>
          <p:cNvPr id="3" name="Inhaltsplatzhalter 2"/>
          <p:cNvSpPr>
            <a:spLocks noGrp="1"/>
          </p:cNvSpPr>
          <p:nvPr>
            <p:ph idx="1"/>
          </p:nvPr>
        </p:nvSpPr>
        <p:spPr>
          <a:xfrm>
            <a:off x="1276350" y="2590800"/>
            <a:ext cx="9601200" cy="3886200"/>
          </a:xfrm>
        </p:spPr>
        <p:txBody>
          <a:bodyPr>
            <a:normAutofit/>
          </a:bodyPr>
          <a:lstStyle/>
          <a:p>
            <a:pPr marL="0" indent="0">
              <a:buNone/>
            </a:pPr>
            <a:r>
              <a:rPr lang="de-DE" sz="3600" dirty="0">
                <a:solidFill>
                  <a:schemeClr val="tx1"/>
                </a:solidFill>
              </a:rPr>
              <a:t>stimmt</a:t>
            </a:r>
          </a:p>
          <a:p>
            <a:pPr marL="0" indent="0">
              <a:buNone/>
            </a:pPr>
            <a:endParaRPr lang="de-DE" sz="3600" dirty="0"/>
          </a:p>
          <a:p>
            <a:pPr marL="0" indent="0">
              <a:buNone/>
            </a:pPr>
            <a:r>
              <a:rPr lang="de-DE" sz="3600" dirty="0"/>
              <a:t>stimmt nicht</a:t>
            </a:r>
          </a:p>
          <a:p>
            <a:pPr marL="0" indent="0">
              <a:buNone/>
            </a:pPr>
            <a:endParaRPr lang="de-DE" sz="3600" dirty="0"/>
          </a:p>
          <a:p>
            <a:pPr marL="0" indent="0">
              <a:buNone/>
            </a:pPr>
            <a:r>
              <a:rPr lang="de-DE" sz="3600" b="1" dirty="0"/>
              <a:t>	</a:t>
            </a:r>
          </a:p>
          <a:p>
            <a:endParaRPr lang="de-DE" dirty="0"/>
          </a:p>
        </p:txBody>
      </p:sp>
    </p:spTree>
    <p:extLst>
      <p:ext uri="{BB962C8B-B14F-4D97-AF65-F5344CB8AC3E}">
        <p14:creationId xmlns:p14="http://schemas.microsoft.com/office/powerpoint/2010/main" val="2154828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b="1" dirty="0"/>
              <a:t>Die Hälfte des Zellstoffs für die deutsche Papierherstellung wird importiert</a:t>
            </a:r>
            <a:endParaRPr lang="de-DE" dirty="0"/>
          </a:p>
        </p:txBody>
      </p:sp>
      <p:sp>
        <p:nvSpPr>
          <p:cNvPr id="3" name="Inhaltsplatzhalter 2"/>
          <p:cNvSpPr>
            <a:spLocks noGrp="1"/>
          </p:cNvSpPr>
          <p:nvPr>
            <p:ph idx="1"/>
          </p:nvPr>
        </p:nvSpPr>
        <p:spPr>
          <a:xfrm>
            <a:off x="1276350" y="2590800"/>
            <a:ext cx="2981325" cy="3886200"/>
          </a:xfrm>
        </p:spPr>
        <p:txBody>
          <a:bodyPr>
            <a:normAutofit/>
          </a:bodyPr>
          <a:lstStyle/>
          <a:p>
            <a:pPr marL="0" indent="0">
              <a:buNone/>
            </a:pPr>
            <a:r>
              <a:rPr lang="de-DE" sz="3600" dirty="0">
                <a:solidFill>
                  <a:schemeClr val="tx1"/>
                </a:solidFill>
              </a:rPr>
              <a:t>stimmt</a:t>
            </a:r>
          </a:p>
          <a:p>
            <a:pPr marL="0" indent="0">
              <a:buNone/>
            </a:pPr>
            <a:endParaRPr lang="de-DE" sz="3600" dirty="0"/>
          </a:p>
          <a:p>
            <a:pPr marL="0" indent="0">
              <a:buNone/>
            </a:pPr>
            <a:r>
              <a:rPr lang="de-DE" sz="3600" b="1" dirty="0">
                <a:solidFill>
                  <a:srgbClr val="C00000"/>
                </a:solidFill>
              </a:rPr>
              <a:t>stimmt nicht</a:t>
            </a:r>
          </a:p>
          <a:p>
            <a:pPr marL="0" indent="0">
              <a:buNone/>
            </a:pPr>
            <a:endParaRPr lang="de-DE" sz="3600" dirty="0"/>
          </a:p>
          <a:p>
            <a:pPr marL="0" indent="0">
              <a:buNone/>
            </a:pPr>
            <a:r>
              <a:rPr lang="de-DE" sz="3600" b="1" dirty="0"/>
              <a:t>	</a:t>
            </a:r>
          </a:p>
          <a:p>
            <a:endParaRPr lang="de-DE" dirty="0"/>
          </a:p>
        </p:txBody>
      </p:sp>
      <p:sp>
        <p:nvSpPr>
          <p:cNvPr id="4" name="Rechteck 3"/>
          <p:cNvSpPr/>
          <p:nvPr/>
        </p:nvSpPr>
        <p:spPr>
          <a:xfrm>
            <a:off x="6392212" y="2768084"/>
            <a:ext cx="5056837" cy="584775"/>
          </a:xfrm>
          <a:prstGeom prst="rect">
            <a:avLst/>
          </a:prstGeom>
        </p:spPr>
        <p:txBody>
          <a:bodyPr wrap="square">
            <a:spAutoFit/>
          </a:bodyPr>
          <a:lstStyle/>
          <a:p>
            <a:r>
              <a:rPr lang="de-DE" sz="3200" dirty="0">
                <a:latin typeface="Calibri" panose="020F0502020204030204" pitchFamily="34" charset="0"/>
                <a:ea typeface="Calibri" panose="020F0502020204030204" pitchFamily="34" charset="0"/>
              </a:rPr>
              <a:t>Es sind drei Viertel.</a:t>
            </a:r>
            <a:endParaRPr lang="de-DE"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49803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Wie viel CO</a:t>
            </a:r>
            <a:r>
              <a:rPr lang="de-DE" b="1" baseline="-25000" dirty="0"/>
              <a:t>2</a:t>
            </a:r>
            <a:r>
              <a:rPr lang="de-DE" b="1" dirty="0"/>
              <a:t> wird bei der Produktion einer Tonne Aluminium ausgestoßen?</a:t>
            </a:r>
            <a:endParaRPr lang="de-DE" dirty="0"/>
          </a:p>
        </p:txBody>
      </p:sp>
      <p:sp>
        <p:nvSpPr>
          <p:cNvPr id="3" name="Inhaltsplatzhalter 2"/>
          <p:cNvSpPr>
            <a:spLocks noGrp="1"/>
          </p:cNvSpPr>
          <p:nvPr>
            <p:ph idx="1"/>
          </p:nvPr>
        </p:nvSpPr>
        <p:spPr>
          <a:xfrm>
            <a:off x="1276350" y="2590800"/>
            <a:ext cx="9601200" cy="4057650"/>
          </a:xfrm>
        </p:spPr>
        <p:txBody>
          <a:bodyPr>
            <a:normAutofit/>
          </a:bodyPr>
          <a:lstStyle/>
          <a:p>
            <a:pPr marL="0" indent="0">
              <a:buNone/>
            </a:pPr>
            <a:r>
              <a:rPr lang="de-DE" sz="3600" dirty="0"/>
              <a:t>So viel, wie Norwegen in 3 Monaten ausstößt</a:t>
            </a:r>
          </a:p>
          <a:p>
            <a:pPr marL="0" indent="0">
              <a:buNone/>
            </a:pPr>
            <a:endParaRPr lang="de-DE" sz="3600" dirty="0"/>
          </a:p>
          <a:p>
            <a:pPr marL="0" indent="0">
              <a:buNone/>
            </a:pPr>
            <a:r>
              <a:rPr lang="de-DE" sz="3600" dirty="0"/>
              <a:t>So viel, wie Norwegen in 6 Monaten ausstößt</a:t>
            </a:r>
          </a:p>
          <a:p>
            <a:pPr marL="0" indent="0">
              <a:buNone/>
            </a:pPr>
            <a:endParaRPr lang="de-DE" sz="3600" dirty="0"/>
          </a:p>
          <a:p>
            <a:pPr marL="0" indent="0">
              <a:buNone/>
            </a:pPr>
            <a:r>
              <a:rPr lang="de-DE" sz="3600" dirty="0"/>
              <a:t>So viel, wie Norwegen in 12 Monaten ausstößt</a:t>
            </a:r>
          </a:p>
          <a:p>
            <a:pPr marL="0" indent="0">
              <a:buNone/>
            </a:pPr>
            <a:r>
              <a:rPr lang="de-DE" sz="3600" b="1" dirty="0"/>
              <a:t>	</a:t>
            </a:r>
          </a:p>
          <a:p>
            <a:endParaRPr lang="de-DE" dirty="0"/>
          </a:p>
        </p:txBody>
      </p:sp>
    </p:spTree>
    <p:extLst>
      <p:ext uri="{BB962C8B-B14F-4D97-AF65-F5344CB8AC3E}">
        <p14:creationId xmlns:p14="http://schemas.microsoft.com/office/powerpoint/2010/main" val="3574022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Wie viel CO</a:t>
            </a:r>
            <a:r>
              <a:rPr lang="de-DE" b="1" baseline="-25000" dirty="0"/>
              <a:t>2</a:t>
            </a:r>
            <a:r>
              <a:rPr lang="de-DE" b="1" dirty="0"/>
              <a:t> wird bei der Produktion einer Tonne Aluminium ausgestoßen?</a:t>
            </a:r>
            <a:endParaRPr lang="de-DE" dirty="0"/>
          </a:p>
        </p:txBody>
      </p:sp>
      <p:sp>
        <p:nvSpPr>
          <p:cNvPr id="3" name="Inhaltsplatzhalter 2"/>
          <p:cNvSpPr>
            <a:spLocks noGrp="1"/>
          </p:cNvSpPr>
          <p:nvPr>
            <p:ph idx="1"/>
          </p:nvPr>
        </p:nvSpPr>
        <p:spPr>
          <a:xfrm>
            <a:off x="1276350" y="2590800"/>
            <a:ext cx="9601200" cy="4057650"/>
          </a:xfrm>
        </p:spPr>
        <p:txBody>
          <a:bodyPr>
            <a:normAutofit/>
          </a:bodyPr>
          <a:lstStyle/>
          <a:p>
            <a:pPr marL="0" indent="0">
              <a:buNone/>
            </a:pPr>
            <a:r>
              <a:rPr lang="de-DE" sz="3600" dirty="0"/>
              <a:t>So viel, wie Norwegen in 3 Monaten ausstößt</a:t>
            </a:r>
          </a:p>
          <a:p>
            <a:pPr marL="0" indent="0">
              <a:buNone/>
            </a:pPr>
            <a:endParaRPr lang="de-DE" sz="3600" dirty="0"/>
          </a:p>
          <a:p>
            <a:pPr marL="0" indent="0">
              <a:buNone/>
            </a:pPr>
            <a:r>
              <a:rPr lang="de-DE" sz="3600" b="1" dirty="0">
                <a:solidFill>
                  <a:srgbClr val="C00000"/>
                </a:solidFill>
              </a:rPr>
              <a:t>So viel, wie Norwegen in 6 Monaten ausstößt</a:t>
            </a:r>
          </a:p>
          <a:p>
            <a:pPr marL="0" indent="0">
              <a:buNone/>
            </a:pPr>
            <a:endParaRPr lang="de-DE" sz="3600" dirty="0"/>
          </a:p>
          <a:p>
            <a:pPr marL="0" indent="0">
              <a:buNone/>
            </a:pPr>
            <a:r>
              <a:rPr lang="de-DE" sz="3600" dirty="0"/>
              <a:t>So viel, wie Norwegen in 12 Monaten ausstößt</a:t>
            </a:r>
          </a:p>
          <a:p>
            <a:pPr marL="0" indent="0">
              <a:buNone/>
            </a:pPr>
            <a:r>
              <a:rPr lang="de-DE" sz="3600" b="1" dirty="0"/>
              <a:t>	</a:t>
            </a:r>
          </a:p>
          <a:p>
            <a:endParaRPr lang="de-DE" dirty="0"/>
          </a:p>
        </p:txBody>
      </p:sp>
    </p:spTree>
    <p:extLst>
      <p:ext uri="{BB962C8B-B14F-4D97-AF65-F5344CB8AC3E}">
        <p14:creationId xmlns:p14="http://schemas.microsoft.com/office/powerpoint/2010/main" val="20881975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Erdöl findet sich in</a:t>
            </a:r>
            <a:r>
              <a:rPr lang="de-DE" dirty="0"/>
              <a:t>…</a:t>
            </a:r>
          </a:p>
        </p:txBody>
      </p:sp>
      <p:sp>
        <p:nvSpPr>
          <p:cNvPr id="3" name="Inhaltsplatzhalter 2"/>
          <p:cNvSpPr>
            <a:spLocks noGrp="1"/>
          </p:cNvSpPr>
          <p:nvPr>
            <p:ph idx="1"/>
          </p:nvPr>
        </p:nvSpPr>
        <p:spPr>
          <a:xfrm>
            <a:off x="1238250" y="2181225"/>
            <a:ext cx="9601200" cy="4057650"/>
          </a:xfrm>
        </p:spPr>
        <p:txBody>
          <a:bodyPr>
            <a:normAutofit fontScale="92500" lnSpcReduction="10000"/>
          </a:bodyPr>
          <a:lstStyle/>
          <a:p>
            <a:pPr marL="0" indent="0">
              <a:buNone/>
            </a:pPr>
            <a:r>
              <a:rPr lang="de-DE" sz="3600" dirty="0"/>
              <a:t>Tapeten</a:t>
            </a:r>
          </a:p>
          <a:p>
            <a:pPr marL="0" indent="0">
              <a:buNone/>
            </a:pPr>
            <a:endParaRPr lang="de-DE" sz="3600" dirty="0"/>
          </a:p>
          <a:p>
            <a:pPr marL="0" indent="0">
              <a:buNone/>
            </a:pPr>
            <a:r>
              <a:rPr lang="de-DE" sz="3600" dirty="0"/>
              <a:t>Farben</a:t>
            </a:r>
          </a:p>
          <a:p>
            <a:pPr marL="0" indent="0">
              <a:buNone/>
            </a:pPr>
            <a:endParaRPr lang="de-DE" sz="3600" dirty="0"/>
          </a:p>
          <a:p>
            <a:pPr marL="0" indent="0">
              <a:buNone/>
            </a:pPr>
            <a:r>
              <a:rPr lang="de-DE" sz="3600" dirty="0"/>
              <a:t>Abdeckmaterial</a:t>
            </a:r>
          </a:p>
          <a:p>
            <a:pPr marL="0" indent="0">
              <a:buNone/>
            </a:pPr>
            <a:endParaRPr lang="de-DE" sz="3600" dirty="0"/>
          </a:p>
          <a:p>
            <a:pPr marL="0" indent="0">
              <a:buNone/>
            </a:pPr>
            <a:r>
              <a:rPr lang="de-DE" sz="3600" dirty="0"/>
              <a:t>Pinseln</a:t>
            </a:r>
          </a:p>
        </p:txBody>
      </p:sp>
    </p:spTree>
    <p:extLst>
      <p:ext uri="{BB962C8B-B14F-4D97-AF65-F5344CB8AC3E}">
        <p14:creationId xmlns:p14="http://schemas.microsoft.com/office/powerpoint/2010/main" val="2593615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Erdöl findet sich in</a:t>
            </a:r>
            <a:r>
              <a:rPr lang="de-DE" dirty="0"/>
              <a:t>…</a:t>
            </a:r>
          </a:p>
        </p:txBody>
      </p:sp>
      <p:sp>
        <p:nvSpPr>
          <p:cNvPr id="3" name="Inhaltsplatzhalter 2"/>
          <p:cNvSpPr>
            <a:spLocks noGrp="1"/>
          </p:cNvSpPr>
          <p:nvPr>
            <p:ph idx="1"/>
          </p:nvPr>
        </p:nvSpPr>
        <p:spPr>
          <a:xfrm>
            <a:off x="1238250" y="2181225"/>
            <a:ext cx="9601200" cy="4057650"/>
          </a:xfrm>
        </p:spPr>
        <p:txBody>
          <a:bodyPr>
            <a:normAutofit fontScale="92500" lnSpcReduction="10000"/>
          </a:bodyPr>
          <a:lstStyle/>
          <a:p>
            <a:pPr marL="0" indent="0">
              <a:buNone/>
            </a:pPr>
            <a:r>
              <a:rPr lang="de-DE" sz="3600" b="1" dirty="0">
                <a:solidFill>
                  <a:srgbClr val="C00000"/>
                </a:solidFill>
              </a:rPr>
              <a:t>Tapeten</a:t>
            </a:r>
          </a:p>
          <a:p>
            <a:pPr marL="0" indent="0">
              <a:buNone/>
            </a:pPr>
            <a:endParaRPr lang="de-DE" sz="3600" b="1" dirty="0">
              <a:solidFill>
                <a:srgbClr val="C00000"/>
              </a:solidFill>
            </a:endParaRPr>
          </a:p>
          <a:p>
            <a:pPr marL="0" indent="0">
              <a:buNone/>
            </a:pPr>
            <a:r>
              <a:rPr lang="de-DE" sz="3600" b="1" dirty="0">
                <a:solidFill>
                  <a:srgbClr val="C00000"/>
                </a:solidFill>
              </a:rPr>
              <a:t>Farben</a:t>
            </a:r>
          </a:p>
          <a:p>
            <a:pPr marL="0" indent="0">
              <a:buNone/>
            </a:pPr>
            <a:endParaRPr lang="de-DE" sz="3600" b="1" dirty="0">
              <a:solidFill>
                <a:srgbClr val="C00000"/>
              </a:solidFill>
            </a:endParaRPr>
          </a:p>
          <a:p>
            <a:pPr marL="0" indent="0">
              <a:buNone/>
            </a:pPr>
            <a:r>
              <a:rPr lang="de-DE" sz="3600" b="1" dirty="0">
                <a:solidFill>
                  <a:srgbClr val="C00000"/>
                </a:solidFill>
              </a:rPr>
              <a:t>Abdeckmaterial</a:t>
            </a:r>
          </a:p>
          <a:p>
            <a:pPr marL="0" indent="0">
              <a:buNone/>
            </a:pPr>
            <a:endParaRPr lang="de-DE" sz="3600" b="1" dirty="0">
              <a:solidFill>
                <a:srgbClr val="C00000"/>
              </a:solidFill>
            </a:endParaRPr>
          </a:p>
          <a:p>
            <a:pPr marL="0" indent="0">
              <a:buNone/>
            </a:pPr>
            <a:r>
              <a:rPr lang="de-DE" sz="3600" b="1" dirty="0">
                <a:solidFill>
                  <a:srgbClr val="C00000"/>
                </a:solidFill>
              </a:rPr>
              <a:t>Pinseln</a:t>
            </a:r>
            <a:endParaRPr lang="de-DE" sz="3600" dirty="0">
              <a:solidFill>
                <a:srgbClr val="C00000"/>
              </a:solidFill>
            </a:endParaRPr>
          </a:p>
        </p:txBody>
      </p:sp>
    </p:spTree>
    <p:extLst>
      <p:ext uri="{BB962C8B-B14F-4D97-AF65-F5344CB8AC3E}">
        <p14:creationId xmlns:p14="http://schemas.microsoft.com/office/powerpoint/2010/main" val="3503828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Erdöl tötet…</a:t>
            </a:r>
            <a:endParaRPr lang="de-DE" dirty="0"/>
          </a:p>
        </p:txBody>
      </p:sp>
      <p:sp>
        <p:nvSpPr>
          <p:cNvPr id="3" name="Inhaltsplatzhalter 2"/>
          <p:cNvSpPr>
            <a:spLocks noGrp="1"/>
          </p:cNvSpPr>
          <p:nvPr>
            <p:ph idx="1"/>
          </p:nvPr>
        </p:nvSpPr>
        <p:spPr>
          <a:xfrm>
            <a:off x="1238250" y="2181225"/>
            <a:ext cx="9601200" cy="4057650"/>
          </a:xfrm>
        </p:spPr>
        <p:txBody>
          <a:bodyPr>
            <a:normAutofit/>
          </a:bodyPr>
          <a:lstStyle/>
          <a:p>
            <a:pPr marL="0" indent="0">
              <a:buNone/>
            </a:pPr>
            <a:r>
              <a:rPr lang="de-DE" sz="3600" dirty="0"/>
              <a:t>Menschen</a:t>
            </a:r>
          </a:p>
          <a:p>
            <a:pPr marL="0" indent="0">
              <a:buNone/>
            </a:pPr>
            <a:endParaRPr lang="de-DE" sz="3600" dirty="0"/>
          </a:p>
          <a:p>
            <a:pPr marL="0" indent="0">
              <a:buNone/>
            </a:pPr>
            <a:r>
              <a:rPr lang="de-DE" sz="3600" dirty="0"/>
              <a:t>Pflanzen</a:t>
            </a:r>
          </a:p>
          <a:p>
            <a:pPr marL="0" indent="0">
              <a:buNone/>
            </a:pPr>
            <a:endParaRPr lang="de-DE" sz="3600" dirty="0"/>
          </a:p>
          <a:p>
            <a:pPr marL="0" indent="0">
              <a:buNone/>
            </a:pPr>
            <a:r>
              <a:rPr lang="de-DE" sz="3600" dirty="0"/>
              <a:t>Tiere</a:t>
            </a:r>
          </a:p>
          <a:p>
            <a:pPr marL="0" indent="0">
              <a:buNone/>
            </a:pPr>
            <a:endParaRPr lang="de-DE" sz="3600" dirty="0"/>
          </a:p>
        </p:txBody>
      </p:sp>
    </p:spTree>
    <p:extLst>
      <p:ext uri="{BB962C8B-B14F-4D97-AF65-F5344CB8AC3E}">
        <p14:creationId xmlns:p14="http://schemas.microsoft.com/office/powerpoint/2010/main" val="3931247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Erdöl tötet…</a:t>
            </a:r>
            <a:endParaRPr lang="de-DE" dirty="0"/>
          </a:p>
        </p:txBody>
      </p:sp>
      <p:sp>
        <p:nvSpPr>
          <p:cNvPr id="3" name="Inhaltsplatzhalter 2"/>
          <p:cNvSpPr>
            <a:spLocks noGrp="1"/>
          </p:cNvSpPr>
          <p:nvPr>
            <p:ph idx="1"/>
          </p:nvPr>
        </p:nvSpPr>
        <p:spPr>
          <a:xfrm>
            <a:off x="1238250" y="2181225"/>
            <a:ext cx="2807970" cy="4057650"/>
          </a:xfrm>
        </p:spPr>
        <p:txBody>
          <a:bodyPr>
            <a:normAutofit/>
          </a:bodyPr>
          <a:lstStyle/>
          <a:p>
            <a:pPr marL="0" indent="0">
              <a:buNone/>
            </a:pPr>
            <a:r>
              <a:rPr lang="de-DE" sz="3600" b="1" dirty="0">
                <a:solidFill>
                  <a:srgbClr val="C00000"/>
                </a:solidFill>
              </a:rPr>
              <a:t>…Menschen.</a:t>
            </a:r>
          </a:p>
          <a:p>
            <a:pPr marL="0" indent="0">
              <a:buNone/>
            </a:pPr>
            <a:endParaRPr lang="de-DE" sz="3600" b="1" dirty="0">
              <a:solidFill>
                <a:srgbClr val="C00000"/>
              </a:solidFill>
            </a:endParaRPr>
          </a:p>
          <a:p>
            <a:pPr marL="0" indent="0">
              <a:buNone/>
            </a:pPr>
            <a:r>
              <a:rPr lang="de-DE" sz="3600" b="1" dirty="0">
                <a:solidFill>
                  <a:srgbClr val="C00000"/>
                </a:solidFill>
              </a:rPr>
              <a:t>…Pflanzen.</a:t>
            </a:r>
          </a:p>
          <a:p>
            <a:pPr marL="0" indent="0">
              <a:buNone/>
            </a:pPr>
            <a:endParaRPr lang="de-DE" sz="3600" b="1" dirty="0">
              <a:solidFill>
                <a:srgbClr val="C00000"/>
              </a:solidFill>
            </a:endParaRPr>
          </a:p>
          <a:p>
            <a:pPr marL="0" indent="0">
              <a:buNone/>
            </a:pPr>
            <a:r>
              <a:rPr lang="de-DE" sz="3600" b="1" dirty="0">
                <a:solidFill>
                  <a:srgbClr val="C00000"/>
                </a:solidFill>
              </a:rPr>
              <a:t>…Tiere.</a:t>
            </a:r>
          </a:p>
          <a:p>
            <a:pPr marL="0" indent="0">
              <a:buNone/>
            </a:pPr>
            <a:endParaRPr lang="de-DE" sz="3600" dirty="0"/>
          </a:p>
        </p:txBody>
      </p:sp>
      <p:sp>
        <p:nvSpPr>
          <p:cNvPr id="4" name="Rechteck 3"/>
          <p:cNvSpPr/>
          <p:nvPr/>
        </p:nvSpPr>
        <p:spPr>
          <a:xfrm>
            <a:off x="4467225" y="1644639"/>
            <a:ext cx="7448550" cy="4524315"/>
          </a:xfrm>
          <a:prstGeom prst="rect">
            <a:avLst/>
          </a:prstGeom>
        </p:spPr>
        <p:txBody>
          <a:bodyPr wrap="square">
            <a:spAutoFit/>
          </a:bodyPr>
          <a:lstStyle/>
          <a:p>
            <a:r>
              <a:rPr lang="de-DE" sz="2400" dirty="0">
                <a:latin typeface="Calibri" panose="020F0502020204030204" pitchFamily="34" charset="0"/>
                <a:ea typeface="Times New Roman" panose="02020603050405020304" pitchFamily="18" charset="0"/>
              </a:rPr>
              <a:t>Bei der Gewinnung und Verarbeitung von Erdöl gelangen immer wieder giftige Stoffe in Gewässer und Böden. Diese töten Tiere wie etwa Seevögel, deren Gefieder verklebt, und Pflanzen, die durch die Giftstoffe absterben. Dies und die Gase, die bei Förderung und Verarbeitung entstehen, sind außerdem extrem gesundheitsschädlich, vor allem für die Anwohner*innen. Bei vermeidbaren Unfällen auf Ölplattformen und Frachtschiffen, aber auch bei Protestaktionen gegen Umweltverschmutzung und Menschenrechtsverletzungen sterben immer wieder Menschen. Oft werden die Konzerne dafür nicht zur Rechenschaft gezogen.</a:t>
            </a:r>
            <a:endParaRPr lang="de-DE" sz="2400" dirty="0"/>
          </a:p>
        </p:txBody>
      </p:sp>
    </p:spTree>
    <p:extLst>
      <p:ext uri="{BB962C8B-B14F-4D97-AF65-F5344CB8AC3E}">
        <p14:creationId xmlns:p14="http://schemas.microsoft.com/office/powerpoint/2010/main" val="2538464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71600" y="685799"/>
            <a:ext cx="10267950" cy="1495425"/>
          </a:xfrm>
        </p:spPr>
        <p:txBody>
          <a:bodyPr>
            <a:normAutofit fontScale="90000"/>
          </a:bodyPr>
          <a:lstStyle/>
          <a:p>
            <a:r>
              <a:rPr lang="de-DE" b="1" dirty="0"/>
              <a:t>3.2 </a:t>
            </a:r>
            <a:r>
              <a:rPr lang="de-DE" b="1" dirty="0" err="1"/>
              <a:t>Mio</a:t>
            </a:r>
            <a:r>
              <a:rPr lang="de-DE" b="1" dirty="0"/>
              <a:t> Tonnen Müll aus Kunststoff-Verpackungen fiel 2021 in Deutschland an. Das wiegt so viel wie </a:t>
            </a:r>
            <a:r>
              <a:rPr lang="de-DE" b="1" dirty="0" err="1"/>
              <a:t>wie</a:t>
            </a:r>
            <a:r>
              <a:rPr lang="de-DE" b="1" dirty="0"/>
              <a:t> 16 </a:t>
            </a:r>
            <a:r>
              <a:rPr lang="de-DE" b="1" dirty="0" err="1"/>
              <a:t>Mio</a:t>
            </a:r>
            <a:r>
              <a:rPr lang="de-DE" b="1" dirty="0"/>
              <a:t>…</a:t>
            </a:r>
            <a:endParaRPr lang="de-DE" dirty="0"/>
          </a:p>
        </p:txBody>
      </p:sp>
      <p:sp>
        <p:nvSpPr>
          <p:cNvPr id="3" name="Inhaltsplatzhalter 2"/>
          <p:cNvSpPr>
            <a:spLocks noGrp="1"/>
          </p:cNvSpPr>
          <p:nvPr>
            <p:ph idx="1"/>
          </p:nvPr>
        </p:nvSpPr>
        <p:spPr>
          <a:xfrm>
            <a:off x="1238250" y="2562225"/>
            <a:ext cx="9601200" cy="4057650"/>
          </a:xfrm>
        </p:spPr>
        <p:txBody>
          <a:bodyPr>
            <a:normAutofit/>
          </a:bodyPr>
          <a:lstStyle/>
          <a:p>
            <a:pPr marL="0" indent="0">
              <a:buNone/>
            </a:pPr>
            <a:r>
              <a:rPr lang="de-DE" sz="3600" dirty="0"/>
              <a:t>…Gorillas.</a:t>
            </a:r>
          </a:p>
          <a:p>
            <a:pPr marL="0" indent="0">
              <a:buNone/>
            </a:pPr>
            <a:endParaRPr lang="de-DE" sz="3600" dirty="0"/>
          </a:p>
          <a:p>
            <a:pPr marL="0" indent="0">
              <a:buNone/>
            </a:pPr>
            <a:r>
              <a:rPr lang="de-DE" sz="3600" dirty="0"/>
              <a:t>…Flusspferde.</a:t>
            </a:r>
          </a:p>
          <a:p>
            <a:pPr marL="0" indent="0">
              <a:buNone/>
            </a:pPr>
            <a:endParaRPr lang="de-DE" sz="3600" dirty="0"/>
          </a:p>
          <a:p>
            <a:pPr marL="0" indent="0">
              <a:buNone/>
            </a:pPr>
            <a:r>
              <a:rPr lang="de-DE" sz="3600" dirty="0"/>
              <a:t>…Elefanten.</a:t>
            </a:r>
          </a:p>
          <a:p>
            <a:pPr marL="0" indent="0">
              <a:buNone/>
            </a:pPr>
            <a:endParaRPr lang="de-DE" sz="3600" dirty="0"/>
          </a:p>
        </p:txBody>
      </p:sp>
    </p:spTree>
    <p:extLst>
      <p:ext uri="{BB962C8B-B14F-4D97-AF65-F5344CB8AC3E}">
        <p14:creationId xmlns:p14="http://schemas.microsoft.com/office/powerpoint/2010/main" val="3100104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38250" y="457199"/>
            <a:ext cx="10267950" cy="1495425"/>
          </a:xfrm>
        </p:spPr>
        <p:txBody>
          <a:bodyPr>
            <a:normAutofit fontScale="90000"/>
          </a:bodyPr>
          <a:lstStyle/>
          <a:p>
            <a:r>
              <a:rPr lang="de-DE" b="1" dirty="0"/>
              <a:t>3.2 Millionen Tonnen Müll aus Kunststoff-Verpackungen fiel 2021 in Deutschland an. Das wiegt so viel wie 16 Mio..…</a:t>
            </a:r>
            <a:endParaRPr lang="de-DE" dirty="0"/>
          </a:p>
        </p:txBody>
      </p:sp>
      <p:sp>
        <p:nvSpPr>
          <p:cNvPr id="3" name="Inhaltsplatzhalter 2"/>
          <p:cNvSpPr>
            <a:spLocks noGrp="1"/>
          </p:cNvSpPr>
          <p:nvPr>
            <p:ph idx="1"/>
          </p:nvPr>
        </p:nvSpPr>
        <p:spPr>
          <a:xfrm>
            <a:off x="1238250" y="2562225"/>
            <a:ext cx="9601200" cy="4057650"/>
          </a:xfrm>
        </p:spPr>
        <p:txBody>
          <a:bodyPr>
            <a:normAutofit/>
          </a:bodyPr>
          <a:lstStyle/>
          <a:p>
            <a:pPr marL="0" indent="0">
              <a:buNone/>
            </a:pPr>
            <a:r>
              <a:rPr lang="de-DE" sz="3600" dirty="0"/>
              <a:t>…Gorillas.</a:t>
            </a:r>
          </a:p>
          <a:p>
            <a:pPr marL="0" indent="0">
              <a:buNone/>
            </a:pPr>
            <a:endParaRPr lang="de-DE" sz="3600" dirty="0"/>
          </a:p>
          <a:p>
            <a:pPr marL="0" indent="0">
              <a:buNone/>
            </a:pPr>
            <a:r>
              <a:rPr lang="de-DE" sz="3600" dirty="0"/>
              <a:t>…Flusspferde.</a:t>
            </a:r>
          </a:p>
          <a:p>
            <a:pPr marL="0" indent="0">
              <a:buNone/>
            </a:pPr>
            <a:endParaRPr lang="de-DE" sz="3600" dirty="0"/>
          </a:p>
          <a:p>
            <a:pPr marL="0" indent="0">
              <a:buNone/>
            </a:pPr>
            <a:r>
              <a:rPr lang="de-DE" sz="3600" b="1" dirty="0">
                <a:solidFill>
                  <a:srgbClr val="C00000"/>
                </a:solidFill>
              </a:rPr>
              <a:t>…Elefanten.</a:t>
            </a:r>
          </a:p>
          <a:p>
            <a:pPr marL="0" indent="0">
              <a:buNone/>
            </a:pPr>
            <a:endParaRPr lang="de-DE" sz="3600" dirty="0"/>
          </a:p>
        </p:txBody>
      </p:sp>
    </p:spTree>
    <p:extLst>
      <p:ext uri="{BB962C8B-B14F-4D97-AF65-F5344CB8AC3E}">
        <p14:creationId xmlns:p14="http://schemas.microsoft.com/office/powerpoint/2010/main" val="1866142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7575" y="1286120"/>
            <a:ext cx="9612971" cy="2852737"/>
          </a:xfrm>
        </p:spPr>
        <p:txBody>
          <a:bodyPr>
            <a:normAutofit/>
          </a:bodyPr>
          <a:lstStyle/>
          <a:p>
            <a:r>
              <a:rPr lang="de-DE" b="1" dirty="0"/>
              <a:t>Schon gewusst?</a:t>
            </a:r>
            <a:r>
              <a:rPr lang="de-DE" dirty="0"/>
              <a:t/>
            </a:r>
            <a:br>
              <a:rPr lang="de-DE" dirty="0"/>
            </a:br>
            <a:r>
              <a:rPr lang="de-DE" dirty="0"/>
              <a:t> </a:t>
            </a:r>
          </a:p>
        </p:txBody>
      </p:sp>
      <p:sp>
        <p:nvSpPr>
          <p:cNvPr id="3" name="Textplatzhalter 2"/>
          <p:cNvSpPr>
            <a:spLocks noGrp="1"/>
          </p:cNvSpPr>
          <p:nvPr>
            <p:ph type="body" idx="1"/>
          </p:nvPr>
        </p:nvSpPr>
        <p:spPr>
          <a:xfrm>
            <a:off x="1054584" y="3191438"/>
            <a:ext cx="9612971" cy="2165422"/>
          </a:xfrm>
        </p:spPr>
        <p:txBody>
          <a:bodyPr>
            <a:noAutofit/>
          </a:bodyPr>
          <a:lstStyle/>
          <a:p>
            <a:pPr algn="l"/>
            <a:r>
              <a:rPr lang="de-DE" sz="3600" dirty="0"/>
              <a:t>Der </a:t>
            </a:r>
            <a:r>
              <a:rPr lang="de-DE" sz="3600" dirty="0">
                <a:solidFill>
                  <a:srgbClr val="FFC000"/>
                </a:solidFill>
              </a:rPr>
              <a:t>Erd-Überlastungstag</a:t>
            </a:r>
            <a:r>
              <a:rPr lang="de-DE" sz="3600" dirty="0"/>
              <a:t> ist der Tag im Jahr, ab dem </a:t>
            </a:r>
            <a:r>
              <a:rPr lang="de-DE" sz="3600" dirty="0">
                <a:solidFill>
                  <a:srgbClr val="FFC000"/>
                </a:solidFill>
              </a:rPr>
              <a:t>mehr</a:t>
            </a:r>
            <a:r>
              <a:rPr lang="de-DE" sz="3600" dirty="0"/>
              <a:t> nachwachsende Rohstoffe verbraucht wurden, als die Erde in einem Jahr </a:t>
            </a:r>
            <a:r>
              <a:rPr lang="de-DE" sz="3600" dirty="0">
                <a:solidFill>
                  <a:srgbClr val="FFC000"/>
                </a:solidFill>
              </a:rPr>
              <a:t>zur Verfügung </a:t>
            </a:r>
            <a:r>
              <a:rPr lang="de-DE" sz="3600" dirty="0"/>
              <a:t>stellt.</a:t>
            </a:r>
          </a:p>
        </p:txBody>
      </p:sp>
    </p:spTree>
    <p:extLst>
      <p:ext uri="{BB962C8B-B14F-4D97-AF65-F5344CB8AC3E}">
        <p14:creationId xmlns:p14="http://schemas.microsoft.com/office/powerpoint/2010/main" val="2440607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38249" y="295274"/>
            <a:ext cx="10391775" cy="1495425"/>
          </a:xfrm>
        </p:spPr>
        <p:txBody>
          <a:bodyPr>
            <a:normAutofit fontScale="90000"/>
          </a:bodyPr>
          <a:lstStyle/>
          <a:p>
            <a:r>
              <a:rPr lang="de-DE" b="1" dirty="0"/>
              <a:t>Wann wäre der Erdüberlastungstag 2025, wenn alle Menschen weltweit so viel konsumieren würden wie die deutsche Bevölkerung?</a:t>
            </a:r>
            <a:endParaRPr lang="de-DE" dirty="0"/>
          </a:p>
        </p:txBody>
      </p:sp>
      <p:sp>
        <p:nvSpPr>
          <p:cNvPr id="3" name="Inhaltsplatzhalter 2"/>
          <p:cNvSpPr>
            <a:spLocks noGrp="1"/>
          </p:cNvSpPr>
          <p:nvPr>
            <p:ph idx="1"/>
          </p:nvPr>
        </p:nvSpPr>
        <p:spPr>
          <a:xfrm>
            <a:off x="1238249" y="2647950"/>
            <a:ext cx="9601200" cy="4057650"/>
          </a:xfrm>
        </p:spPr>
        <p:txBody>
          <a:bodyPr>
            <a:normAutofit/>
          </a:bodyPr>
          <a:lstStyle/>
          <a:p>
            <a:pPr marL="0" indent="0">
              <a:buNone/>
            </a:pPr>
            <a:r>
              <a:rPr lang="de-DE" sz="3600" dirty="0"/>
              <a:t>15.02.</a:t>
            </a:r>
          </a:p>
          <a:p>
            <a:pPr marL="0" indent="0">
              <a:buNone/>
            </a:pPr>
            <a:endParaRPr lang="de-DE" sz="3600" dirty="0"/>
          </a:p>
          <a:p>
            <a:pPr marL="0" indent="0">
              <a:buNone/>
            </a:pPr>
            <a:r>
              <a:rPr lang="de-DE" sz="3600" dirty="0"/>
              <a:t>03.05.	</a:t>
            </a:r>
          </a:p>
          <a:p>
            <a:pPr marL="0" indent="0">
              <a:buNone/>
            </a:pPr>
            <a:r>
              <a:rPr lang="de-DE" sz="3600" dirty="0"/>
              <a:t>	</a:t>
            </a:r>
          </a:p>
          <a:p>
            <a:pPr marL="0" indent="0">
              <a:buNone/>
            </a:pPr>
            <a:r>
              <a:rPr lang="de-DE" sz="3600" dirty="0"/>
              <a:t>10.11.</a:t>
            </a:r>
          </a:p>
          <a:p>
            <a:pPr marL="0" indent="0">
              <a:buNone/>
            </a:pPr>
            <a:endParaRPr lang="de-DE" sz="3600" dirty="0"/>
          </a:p>
        </p:txBody>
      </p:sp>
    </p:spTree>
    <p:extLst>
      <p:ext uri="{BB962C8B-B14F-4D97-AF65-F5344CB8AC3E}">
        <p14:creationId xmlns:p14="http://schemas.microsoft.com/office/powerpoint/2010/main" val="25543428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Die EU will bis 2050 eine klimaneutrale Kreislaufwirtschaft erreichen.</a:t>
            </a:r>
            <a:endParaRPr lang="de-DE" dirty="0"/>
          </a:p>
        </p:txBody>
      </p:sp>
      <p:sp>
        <p:nvSpPr>
          <p:cNvPr id="3" name="Inhaltsplatzhalter 2"/>
          <p:cNvSpPr>
            <a:spLocks noGrp="1"/>
          </p:cNvSpPr>
          <p:nvPr>
            <p:ph idx="1"/>
          </p:nvPr>
        </p:nvSpPr>
        <p:spPr>
          <a:xfrm>
            <a:off x="1276350" y="2590800"/>
            <a:ext cx="9601200" cy="3886200"/>
          </a:xfrm>
        </p:spPr>
        <p:txBody>
          <a:bodyPr>
            <a:normAutofit/>
          </a:bodyPr>
          <a:lstStyle/>
          <a:p>
            <a:pPr marL="0" indent="0">
              <a:buNone/>
            </a:pPr>
            <a:r>
              <a:rPr lang="de-DE" sz="3600" dirty="0">
                <a:solidFill>
                  <a:schemeClr val="tx1"/>
                </a:solidFill>
              </a:rPr>
              <a:t>stimmt</a:t>
            </a:r>
          </a:p>
          <a:p>
            <a:pPr marL="0" indent="0">
              <a:buNone/>
            </a:pPr>
            <a:endParaRPr lang="de-DE" sz="3600" dirty="0"/>
          </a:p>
          <a:p>
            <a:pPr marL="0" indent="0">
              <a:buNone/>
            </a:pPr>
            <a:r>
              <a:rPr lang="de-DE" sz="3600" dirty="0"/>
              <a:t>stimmt nicht</a:t>
            </a:r>
          </a:p>
          <a:p>
            <a:pPr marL="0" indent="0">
              <a:buNone/>
            </a:pPr>
            <a:endParaRPr lang="de-DE" sz="3600" dirty="0"/>
          </a:p>
          <a:p>
            <a:pPr marL="0" indent="0">
              <a:buNone/>
            </a:pPr>
            <a:r>
              <a:rPr lang="de-DE" sz="3600" b="1" dirty="0"/>
              <a:t>	</a:t>
            </a:r>
          </a:p>
          <a:p>
            <a:endParaRPr lang="de-DE" dirty="0"/>
          </a:p>
        </p:txBody>
      </p:sp>
    </p:spTree>
    <p:extLst>
      <p:ext uri="{BB962C8B-B14F-4D97-AF65-F5344CB8AC3E}">
        <p14:creationId xmlns:p14="http://schemas.microsoft.com/office/powerpoint/2010/main" val="1589666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b="1" dirty="0"/>
              <a:t>Die EU will bis 2050 eine klimaneutrale Kreislaufwirtschaft erreichen.</a:t>
            </a:r>
            <a:endParaRPr lang="de-DE" dirty="0"/>
          </a:p>
        </p:txBody>
      </p:sp>
      <p:sp>
        <p:nvSpPr>
          <p:cNvPr id="3" name="Inhaltsplatzhalter 2"/>
          <p:cNvSpPr>
            <a:spLocks noGrp="1"/>
          </p:cNvSpPr>
          <p:nvPr>
            <p:ph idx="1"/>
          </p:nvPr>
        </p:nvSpPr>
        <p:spPr>
          <a:xfrm>
            <a:off x="1276350" y="2590800"/>
            <a:ext cx="3314700" cy="3886200"/>
          </a:xfrm>
        </p:spPr>
        <p:txBody>
          <a:bodyPr>
            <a:normAutofit/>
          </a:bodyPr>
          <a:lstStyle/>
          <a:p>
            <a:pPr marL="0" indent="0">
              <a:buNone/>
            </a:pPr>
            <a:r>
              <a:rPr lang="de-DE" sz="3600" b="1" dirty="0">
                <a:solidFill>
                  <a:srgbClr val="C00000"/>
                </a:solidFill>
              </a:rPr>
              <a:t>stimmt</a:t>
            </a:r>
          </a:p>
          <a:p>
            <a:pPr marL="0" indent="0">
              <a:buNone/>
            </a:pPr>
            <a:endParaRPr lang="de-DE" sz="3600" dirty="0"/>
          </a:p>
          <a:p>
            <a:pPr marL="0" indent="0">
              <a:buNone/>
            </a:pPr>
            <a:r>
              <a:rPr lang="de-DE" sz="3600" dirty="0"/>
              <a:t>stimmt nicht</a:t>
            </a:r>
          </a:p>
          <a:p>
            <a:pPr marL="0" indent="0">
              <a:buNone/>
            </a:pPr>
            <a:endParaRPr lang="de-DE" sz="3600" dirty="0"/>
          </a:p>
          <a:p>
            <a:pPr marL="0" indent="0">
              <a:buNone/>
            </a:pPr>
            <a:r>
              <a:rPr lang="de-DE" sz="3600" b="1" dirty="0"/>
              <a:t>	</a:t>
            </a:r>
          </a:p>
          <a:p>
            <a:endParaRPr lang="de-DE" dirty="0"/>
          </a:p>
        </p:txBody>
      </p:sp>
      <p:sp>
        <p:nvSpPr>
          <p:cNvPr id="4" name="Rechteck 3"/>
          <p:cNvSpPr/>
          <p:nvPr/>
        </p:nvSpPr>
        <p:spPr>
          <a:xfrm>
            <a:off x="6438900" y="2590800"/>
            <a:ext cx="4533900" cy="3299045"/>
          </a:xfrm>
          <a:prstGeom prst="rect">
            <a:avLst/>
          </a:prstGeom>
        </p:spPr>
        <p:txBody>
          <a:bodyPr wrap="square">
            <a:spAutoFit/>
          </a:bodyPr>
          <a:lstStyle/>
          <a:p>
            <a:pPr>
              <a:lnSpc>
                <a:spcPct val="107000"/>
              </a:lnSpc>
              <a:spcAft>
                <a:spcPts val="800"/>
              </a:spcAft>
            </a:pPr>
            <a:r>
              <a:rPr lang="de-DE" sz="2800" dirty="0">
                <a:latin typeface="Calibri" panose="020F0502020204030204" pitchFamily="34" charset="0"/>
                <a:ea typeface="Calibri" panose="020F0502020204030204" pitchFamily="34" charset="0"/>
                <a:cs typeface="Calibri" panose="020F0502020204030204" pitchFamily="34" charset="0"/>
              </a:rPr>
              <a:t>Zu dem dafür erarbeiteten Aktionsplan gehören Vorschriften zur nachhaltigen Beschaffung, dem Recht auf Reparatur und dem Übergang zur Produktion nachhaltigerer Produkte.</a:t>
            </a:r>
            <a:endParaRPr lang="de-DE"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56760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38249" y="657224"/>
            <a:ext cx="10391775" cy="1495425"/>
          </a:xfrm>
        </p:spPr>
        <p:txBody>
          <a:bodyPr>
            <a:normAutofit/>
          </a:bodyPr>
          <a:lstStyle/>
          <a:p>
            <a:r>
              <a:rPr lang="de-DE" b="1" dirty="0"/>
              <a:t>Zur Kreislaufgesellschaft gehört…</a:t>
            </a:r>
            <a:endParaRPr lang="de-DE" dirty="0"/>
          </a:p>
        </p:txBody>
      </p:sp>
      <p:sp>
        <p:nvSpPr>
          <p:cNvPr id="3" name="Inhaltsplatzhalter 2"/>
          <p:cNvSpPr>
            <a:spLocks noGrp="1"/>
          </p:cNvSpPr>
          <p:nvPr>
            <p:ph idx="1"/>
          </p:nvPr>
        </p:nvSpPr>
        <p:spPr>
          <a:xfrm>
            <a:off x="1238249" y="2647950"/>
            <a:ext cx="9601200" cy="4057650"/>
          </a:xfrm>
        </p:spPr>
        <p:txBody>
          <a:bodyPr>
            <a:normAutofit/>
          </a:bodyPr>
          <a:lstStyle/>
          <a:p>
            <a:pPr marL="0" indent="0">
              <a:buNone/>
            </a:pPr>
            <a:r>
              <a:rPr lang="de-DE" sz="3600" dirty="0"/>
              <a:t>…ökologische Gerechtigkeit.	</a:t>
            </a:r>
          </a:p>
          <a:p>
            <a:pPr marL="0" indent="0">
              <a:buNone/>
            </a:pPr>
            <a:endParaRPr lang="de-DE" sz="3600" dirty="0"/>
          </a:p>
          <a:p>
            <a:pPr marL="0" indent="0">
              <a:buNone/>
            </a:pPr>
            <a:r>
              <a:rPr lang="de-DE" sz="3600" dirty="0"/>
              <a:t>…soziale Gerechtigkeit.		</a:t>
            </a:r>
          </a:p>
          <a:p>
            <a:pPr marL="0" indent="0">
              <a:buNone/>
            </a:pPr>
            <a:endParaRPr lang="de-DE" sz="3600" dirty="0"/>
          </a:p>
          <a:p>
            <a:pPr marL="0" indent="0">
              <a:buNone/>
            </a:pPr>
            <a:r>
              <a:rPr lang="de-DE" sz="3600" dirty="0"/>
              <a:t>…wirtschaftliche Gerechtigkeit.</a:t>
            </a:r>
          </a:p>
          <a:p>
            <a:pPr marL="0" indent="0">
              <a:buNone/>
            </a:pPr>
            <a:endParaRPr lang="de-DE" sz="3600" dirty="0"/>
          </a:p>
        </p:txBody>
      </p:sp>
    </p:spTree>
    <p:extLst>
      <p:ext uri="{BB962C8B-B14F-4D97-AF65-F5344CB8AC3E}">
        <p14:creationId xmlns:p14="http://schemas.microsoft.com/office/powerpoint/2010/main" val="2405976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38249" y="657224"/>
            <a:ext cx="10391775" cy="1495425"/>
          </a:xfrm>
        </p:spPr>
        <p:txBody>
          <a:bodyPr>
            <a:normAutofit/>
          </a:bodyPr>
          <a:lstStyle/>
          <a:p>
            <a:r>
              <a:rPr lang="de-DE" b="1" dirty="0"/>
              <a:t>Zur Kreislaufgesellschaft gehört…</a:t>
            </a:r>
            <a:endParaRPr lang="de-DE" dirty="0"/>
          </a:p>
        </p:txBody>
      </p:sp>
      <p:sp>
        <p:nvSpPr>
          <p:cNvPr id="3" name="Inhaltsplatzhalter 2"/>
          <p:cNvSpPr>
            <a:spLocks noGrp="1"/>
          </p:cNvSpPr>
          <p:nvPr>
            <p:ph idx="1"/>
          </p:nvPr>
        </p:nvSpPr>
        <p:spPr>
          <a:xfrm>
            <a:off x="1238249" y="2647950"/>
            <a:ext cx="9601200" cy="4057650"/>
          </a:xfrm>
        </p:spPr>
        <p:txBody>
          <a:bodyPr>
            <a:normAutofit/>
          </a:bodyPr>
          <a:lstStyle/>
          <a:p>
            <a:pPr marL="0" indent="0">
              <a:buNone/>
            </a:pPr>
            <a:r>
              <a:rPr lang="de-DE" sz="3600" b="1" dirty="0">
                <a:solidFill>
                  <a:srgbClr val="C00000"/>
                </a:solidFill>
              </a:rPr>
              <a:t>…ökologische Gerechtigkeit.	</a:t>
            </a:r>
          </a:p>
          <a:p>
            <a:pPr marL="0" indent="0">
              <a:buNone/>
            </a:pPr>
            <a:endParaRPr lang="de-DE" sz="3600" b="1" dirty="0">
              <a:solidFill>
                <a:srgbClr val="C00000"/>
              </a:solidFill>
            </a:endParaRPr>
          </a:p>
          <a:p>
            <a:pPr marL="0" indent="0">
              <a:buNone/>
            </a:pPr>
            <a:r>
              <a:rPr lang="de-DE" sz="3600" b="1" dirty="0">
                <a:solidFill>
                  <a:srgbClr val="C00000"/>
                </a:solidFill>
              </a:rPr>
              <a:t>…soziale Gerechtigkeit.		</a:t>
            </a:r>
          </a:p>
          <a:p>
            <a:pPr marL="0" indent="0">
              <a:buNone/>
            </a:pPr>
            <a:endParaRPr lang="de-DE" sz="3600" b="1" dirty="0">
              <a:solidFill>
                <a:srgbClr val="C00000"/>
              </a:solidFill>
            </a:endParaRPr>
          </a:p>
          <a:p>
            <a:pPr marL="0" indent="0">
              <a:buNone/>
            </a:pPr>
            <a:r>
              <a:rPr lang="de-DE" sz="3600" b="1" dirty="0">
                <a:solidFill>
                  <a:srgbClr val="C00000"/>
                </a:solidFill>
              </a:rPr>
              <a:t>…wirtschaftliche Gerechtigkeit.</a:t>
            </a:r>
          </a:p>
          <a:p>
            <a:pPr marL="0" indent="0">
              <a:buNone/>
            </a:pPr>
            <a:endParaRPr lang="de-DE" sz="3600" dirty="0"/>
          </a:p>
        </p:txBody>
      </p:sp>
    </p:spTree>
    <p:extLst>
      <p:ext uri="{BB962C8B-B14F-4D97-AF65-F5344CB8AC3E}">
        <p14:creationId xmlns:p14="http://schemas.microsoft.com/office/powerpoint/2010/main" val="10927000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33474" y="295274"/>
            <a:ext cx="10391775" cy="1847851"/>
          </a:xfrm>
        </p:spPr>
        <p:txBody>
          <a:bodyPr>
            <a:normAutofit fontScale="90000"/>
          </a:bodyPr>
          <a:lstStyle/>
          <a:p>
            <a:r>
              <a:rPr lang="de-DE" b="1" dirty="0"/>
              <a:t>Beschäftigte in Deutschland machten 2022 702 Millionen unbezahlte Überstunden. Das entspricht…</a:t>
            </a:r>
            <a:r>
              <a:rPr lang="de-DE" dirty="0"/>
              <a:t/>
            </a:r>
            <a:br>
              <a:rPr lang="de-DE" dirty="0"/>
            </a:br>
            <a:endParaRPr lang="de-DE" dirty="0"/>
          </a:p>
        </p:txBody>
      </p:sp>
      <p:sp>
        <p:nvSpPr>
          <p:cNvPr id="3" name="Inhaltsplatzhalter 2"/>
          <p:cNvSpPr>
            <a:spLocks noGrp="1"/>
          </p:cNvSpPr>
          <p:nvPr>
            <p:ph idx="1"/>
          </p:nvPr>
        </p:nvSpPr>
        <p:spPr>
          <a:xfrm>
            <a:off x="1238249" y="2647950"/>
            <a:ext cx="9601200" cy="4057650"/>
          </a:xfrm>
        </p:spPr>
        <p:txBody>
          <a:bodyPr>
            <a:normAutofit/>
          </a:bodyPr>
          <a:lstStyle/>
          <a:p>
            <a:pPr marL="0" indent="0">
              <a:buNone/>
            </a:pPr>
            <a:r>
              <a:rPr lang="de-DE" sz="3600" dirty="0"/>
              <a:t>…550 Vollzeitstellen.</a:t>
            </a:r>
          </a:p>
          <a:p>
            <a:pPr marL="0" indent="0">
              <a:buNone/>
            </a:pPr>
            <a:endParaRPr lang="de-DE" sz="3600" dirty="0"/>
          </a:p>
          <a:p>
            <a:pPr marL="0" indent="0">
              <a:buNone/>
            </a:pPr>
            <a:r>
              <a:rPr lang="de-DE" sz="3600" dirty="0"/>
              <a:t>… 40.800 Vollzeitstellen.	</a:t>
            </a:r>
          </a:p>
          <a:p>
            <a:pPr marL="0" indent="0">
              <a:buNone/>
            </a:pPr>
            <a:r>
              <a:rPr lang="de-DE" sz="3600" dirty="0"/>
              <a:t>	</a:t>
            </a:r>
          </a:p>
          <a:p>
            <a:pPr marL="0" indent="0">
              <a:buNone/>
            </a:pPr>
            <a:r>
              <a:rPr lang="de-DE" sz="3600" dirty="0"/>
              <a:t>… 809.000 Vollzeitstellen.</a:t>
            </a:r>
            <a:endParaRPr lang="de-DE" sz="5400" dirty="0"/>
          </a:p>
        </p:txBody>
      </p:sp>
    </p:spTree>
    <p:extLst>
      <p:ext uri="{BB962C8B-B14F-4D97-AF65-F5344CB8AC3E}">
        <p14:creationId xmlns:p14="http://schemas.microsoft.com/office/powerpoint/2010/main" val="300200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33474" y="295274"/>
            <a:ext cx="10391775" cy="1847851"/>
          </a:xfrm>
        </p:spPr>
        <p:txBody>
          <a:bodyPr>
            <a:normAutofit fontScale="90000"/>
          </a:bodyPr>
          <a:lstStyle/>
          <a:p>
            <a:r>
              <a:rPr lang="de-DE" b="1" dirty="0"/>
              <a:t>Beschäftigte in Deutschland machten 2022 702 Millionen unbezahlte Überstunden. Das entspricht…</a:t>
            </a:r>
            <a:r>
              <a:rPr lang="de-DE" dirty="0"/>
              <a:t/>
            </a:r>
            <a:br>
              <a:rPr lang="de-DE" dirty="0"/>
            </a:br>
            <a:endParaRPr lang="de-DE" dirty="0"/>
          </a:p>
        </p:txBody>
      </p:sp>
      <p:sp>
        <p:nvSpPr>
          <p:cNvPr id="3" name="Inhaltsplatzhalter 2"/>
          <p:cNvSpPr>
            <a:spLocks noGrp="1"/>
          </p:cNvSpPr>
          <p:nvPr>
            <p:ph idx="1"/>
          </p:nvPr>
        </p:nvSpPr>
        <p:spPr>
          <a:xfrm>
            <a:off x="1238248" y="2647950"/>
            <a:ext cx="5162552" cy="4057650"/>
          </a:xfrm>
        </p:spPr>
        <p:txBody>
          <a:bodyPr>
            <a:normAutofit/>
          </a:bodyPr>
          <a:lstStyle/>
          <a:p>
            <a:pPr marL="0" indent="0">
              <a:buNone/>
            </a:pPr>
            <a:r>
              <a:rPr lang="de-DE" sz="3600" dirty="0"/>
              <a:t>…550 Vollzeitstellen.</a:t>
            </a:r>
          </a:p>
          <a:p>
            <a:pPr marL="0" indent="0">
              <a:buNone/>
            </a:pPr>
            <a:endParaRPr lang="de-DE" sz="3600" dirty="0"/>
          </a:p>
          <a:p>
            <a:pPr marL="0" indent="0">
              <a:buNone/>
            </a:pPr>
            <a:r>
              <a:rPr lang="de-DE" sz="3600" dirty="0"/>
              <a:t>…40.800 Vollzeitstellen	.</a:t>
            </a:r>
          </a:p>
          <a:p>
            <a:pPr marL="0" indent="0">
              <a:buNone/>
            </a:pPr>
            <a:r>
              <a:rPr lang="de-DE" sz="3600" dirty="0"/>
              <a:t>	</a:t>
            </a:r>
          </a:p>
          <a:p>
            <a:pPr marL="0" indent="0">
              <a:buNone/>
            </a:pPr>
            <a:r>
              <a:rPr lang="de-DE" sz="3600" b="1" dirty="0">
                <a:solidFill>
                  <a:srgbClr val="C00000"/>
                </a:solidFill>
              </a:rPr>
              <a:t>…809.000 Vollzeitstellen.</a:t>
            </a:r>
            <a:endParaRPr lang="de-DE" sz="5400" b="1" dirty="0">
              <a:solidFill>
                <a:srgbClr val="C00000"/>
              </a:solidFill>
            </a:endParaRPr>
          </a:p>
        </p:txBody>
      </p:sp>
      <p:sp>
        <p:nvSpPr>
          <p:cNvPr id="4" name="Rechteck 3"/>
          <p:cNvSpPr/>
          <p:nvPr/>
        </p:nvSpPr>
        <p:spPr>
          <a:xfrm>
            <a:off x="7096125" y="2647950"/>
            <a:ext cx="4302878" cy="2677656"/>
          </a:xfrm>
          <a:prstGeom prst="rect">
            <a:avLst/>
          </a:prstGeom>
        </p:spPr>
        <p:txBody>
          <a:bodyPr wrap="square">
            <a:spAutoFit/>
          </a:bodyPr>
          <a:lstStyle/>
          <a:p>
            <a:r>
              <a:rPr lang="de-DE" sz="2800" dirty="0">
                <a:latin typeface="Calibri" panose="020F0502020204030204" pitchFamily="34" charset="0"/>
                <a:ea typeface="Calibri" panose="020F0502020204030204" pitchFamily="34" charset="0"/>
              </a:rPr>
              <a:t>Darüber hinaus machten Arbeitnehmer*innen </a:t>
            </a:r>
            <a:r>
              <a:rPr lang="de-DE" sz="2800" dirty="0">
                <a:solidFill>
                  <a:srgbClr val="C00000"/>
                </a:solidFill>
                <a:latin typeface="Calibri" panose="020F0502020204030204" pitchFamily="34" charset="0"/>
                <a:ea typeface="Calibri" panose="020F0502020204030204" pitchFamily="34" charset="0"/>
              </a:rPr>
              <a:t>583 Millionen bezahlte Überstunden</a:t>
            </a:r>
            <a:r>
              <a:rPr lang="de-DE" sz="2800" dirty="0">
                <a:latin typeface="Calibri" panose="020F0502020204030204" pitchFamily="34" charset="0"/>
                <a:ea typeface="Calibri" panose="020F0502020204030204" pitchFamily="34" charset="0"/>
              </a:rPr>
              <a:t>, insgesamt waren es also </a:t>
            </a:r>
            <a:r>
              <a:rPr lang="de-DE" sz="2800" dirty="0">
                <a:solidFill>
                  <a:srgbClr val="C00000"/>
                </a:solidFill>
                <a:latin typeface="Calibri" panose="020F0502020204030204" pitchFamily="34" charset="0"/>
                <a:ea typeface="Calibri" panose="020F0502020204030204" pitchFamily="34" charset="0"/>
              </a:rPr>
              <a:t>1,3 Milliarden </a:t>
            </a:r>
            <a:r>
              <a:rPr lang="de-DE" sz="2800" dirty="0">
                <a:latin typeface="Calibri" panose="020F0502020204030204" pitchFamily="34" charset="0"/>
                <a:ea typeface="Calibri" panose="020F0502020204030204" pitchFamily="34" charset="0"/>
              </a:rPr>
              <a:t>Überstunden.</a:t>
            </a:r>
            <a:endParaRPr lang="de-DE" sz="2800" dirty="0"/>
          </a:p>
        </p:txBody>
      </p:sp>
    </p:spTree>
    <p:extLst>
      <p:ext uri="{BB962C8B-B14F-4D97-AF65-F5344CB8AC3E}">
        <p14:creationId xmlns:p14="http://schemas.microsoft.com/office/powerpoint/2010/main" val="7905018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85849" y="257175"/>
            <a:ext cx="10391775" cy="1838326"/>
          </a:xfrm>
        </p:spPr>
        <p:txBody>
          <a:bodyPr>
            <a:normAutofit fontScale="90000"/>
          </a:bodyPr>
          <a:lstStyle/>
          <a:p>
            <a:r>
              <a:rPr lang="de-DE" b="1" dirty="0"/>
              <a:t>Warum verdienen Menschen ohne deutschen Pass durchschnittlich weniger als Menschen mit deutschem Pass?</a:t>
            </a:r>
            <a:r>
              <a:rPr lang="de-DE" dirty="0"/>
              <a:t/>
            </a:r>
            <a:br>
              <a:rPr lang="de-DE" dirty="0"/>
            </a:br>
            <a:endParaRPr lang="de-DE" dirty="0"/>
          </a:p>
        </p:txBody>
      </p:sp>
      <p:sp>
        <p:nvSpPr>
          <p:cNvPr id="3" name="Inhaltsplatzhalter 2"/>
          <p:cNvSpPr>
            <a:spLocks noGrp="1"/>
          </p:cNvSpPr>
          <p:nvPr>
            <p:ph idx="1"/>
          </p:nvPr>
        </p:nvSpPr>
        <p:spPr>
          <a:xfrm>
            <a:off x="1219199" y="2543175"/>
            <a:ext cx="7040881" cy="4057650"/>
          </a:xfrm>
        </p:spPr>
        <p:txBody>
          <a:bodyPr>
            <a:normAutofit/>
          </a:bodyPr>
          <a:lstStyle/>
          <a:p>
            <a:pPr marL="0" indent="0">
              <a:buNone/>
            </a:pPr>
            <a:r>
              <a:rPr lang="de-DE" sz="3600" dirty="0"/>
              <a:t>nicht anerkannte Berufsabschlüsse</a:t>
            </a:r>
          </a:p>
          <a:p>
            <a:pPr marL="0" indent="0">
              <a:buNone/>
            </a:pPr>
            <a:r>
              <a:rPr lang="de-DE" sz="3600" dirty="0"/>
              <a:t>	</a:t>
            </a:r>
          </a:p>
          <a:p>
            <a:pPr marL="0" indent="0">
              <a:buNone/>
            </a:pPr>
            <a:r>
              <a:rPr lang="de-DE" sz="3600" dirty="0"/>
              <a:t>Sprachschwierigkeiten	</a:t>
            </a:r>
          </a:p>
          <a:p>
            <a:pPr marL="0" indent="0">
              <a:buNone/>
            </a:pPr>
            <a:endParaRPr lang="de-DE" sz="3600" dirty="0"/>
          </a:p>
          <a:p>
            <a:pPr marL="0" indent="0">
              <a:buNone/>
            </a:pPr>
            <a:r>
              <a:rPr lang="de-DE" sz="3600" dirty="0"/>
              <a:t>Diskriminierung</a:t>
            </a:r>
          </a:p>
        </p:txBody>
      </p:sp>
    </p:spTree>
    <p:extLst>
      <p:ext uri="{BB962C8B-B14F-4D97-AF65-F5344CB8AC3E}">
        <p14:creationId xmlns:p14="http://schemas.microsoft.com/office/powerpoint/2010/main" val="11488212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85849" y="257175"/>
            <a:ext cx="10391775" cy="1838326"/>
          </a:xfrm>
        </p:spPr>
        <p:txBody>
          <a:bodyPr>
            <a:normAutofit fontScale="90000"/>
          </a:bodyPr>
          <a:lstStyle/>
          <a:p>
            <a:r>
              <a:rPr lang="de-DE" b="1" dirty="0"/>
              <a:t>Warum verdienen Menschen ohne deutschen Pass durchschnittlich weniger als Menschen mit deutschem Pass?</a:t>
            </a:r>
            <a:r>
              <a:rPr lang="de-DE" dirty="0"/>
              <a:t/>
            </a:r>
            <a:br>
              <a:rPr lang="de-DE" dirty="0"/>
            </a:br>
            <a:endParaRPr lang="de-DE" dirty="0"/>
          </a:p>
        </p:txBody>
      </p:sp>
      <p:sp>
        <p:nvSpPr>
          <p:cNvPr id="3" name="Inhaltsplatzhalter 2"/>
          <p:cNvSpPr>
            <a:spLocks noGrp="1"/>
          </p:cNvSpPr>
          <p:nvPr>
            <p:ph idx="1"/>
          </p:nvPr>
        </p:nvSpPr>
        <p:spPr>
          <a:xfrm>
            <a:off x="1238250" y="2647950"/>
            <a:ext cx="4810126" cy="4057650"/>
          </a:xfrm>
        </p:spPr>
        <p:txBody>
          <a:bodyPr>
            <a:normAutofit/>
          </a:bodyPr>
          <a:lstStyle/>
          <a:p>
            <a:pPr marL="0" indent="0">
              <a:buNone/>
            </a:pPr>
            <a:r>
              <a:rPr lang="de-DE" sz="3600" b="1" dirty="0">
                <a:solidFill>
                  <a:srgbClr val="C00000"/>
                </a:solidFill>
              </a:rPr>
              <a:t>Nicht anerkannte Berufsabschlüsse</a:t>
            </a:r>
          </a:p>
          <a:p>
            <a:pPr marL="0" indent="0">
              <a:buNone/>
            </a:pPr>
            <a:r>
              <a:rPr lang="de-DE" sz="3600" b="1" dirty="0">
                <a:solidFill>
                  <a:srgbClr val="C00000"/>
                </a:solidFill>
              </a:rPr>
              <a:t>	</a:t>
            </a:r>
          </a:p>
          <a:p>
            <a:pPr marL="0" indent="0">
              <a:buNone/>
            </a:pPr>
            <a:r>
              <a:rPr lang="de-DE" sz="3600" b="1" dirty="0">
                <a:solidFill>
                  <a:srgbClr val="C00000"/>
                </a:solidFill>
              </a:rPr>
              <a:t>Sprachschwierigkeiten	</a:t>
            </a:r>
          </a:p>
          <a:p>
            <a:pPr marL="0" indent="0">
              <a:buNone/>
            </a:pPr>
            <a:endParaRPr lang="de-DE" sz="3600" b="1" dirty="0">
              <a:solidFill>
                <a:srgbClr val="C00000"/>
              </a:solidFill>
            </a:endParaRPr>
          </a:p>
          <a:p>
            <a:pPr marL="0" indent="0">
              <a:buNone/>
            </a:pPr>
            <a:r>
              <a:rPr lang="de-DE" sz="3600" b="1" dirty="0">
                <a:solidFill>
                  <a:srgbClr val="C00000"/>
                </a:solidFill>
              </a:rPr>
              <a:t>Diskriminierung</a:t>
            </a:r>
          </a:p>
        </p:txBody>
      </p:sp>
      <p:sp>
        <p:nvSpPr>
          <p:cNvPr id="4" name="Rechteck 3"/>
          <p:cNvSpPr/>
          <p:nvPr/>
        </p:nvSpPr>
        <p:spPr>
          <a:xfrm>
            <a:off x="6662736" y="2524125"/>
            <a:ext cx="4948239" cy="3046988"/>
          </a:xfrm>
          <a:prstGeom prst="rect">
            <a:avLst/>
          </a:prstGeom>
        </p:spPr>
        <p:txBody>
          <a:bodyPr wrap="square">
            <a:spAutoFit/>
          </a:bodyPr>
          <a:lstStyle/>
          <a:p>
            <a:r>
              <a:rPr lang="de-DE" sz="2400" dirty="0">
                <a:latin typeface="Calibri" panose="020F0502020204030204" pitchFamily="34" charset="0"/>
                <a:ea typeface="Calibri" panose="020F0502020204030204" pitchFamily="34" charset="0"/>
              </a:rPr>
              <a:t>Überdurchschnittlich viele Menschen ohne deutschen Pass arbeiten im Niedriglohnsektor. </a:t>
            </a:r>
          </a:p>
          <a:p>
            <a:r>
              <a:rPr lang="de-DE" sz="2400" dirty="0">
                <a:latin typeface="Calibri" panose="020F0502020204030204" pitchFamily="34" charset="0"/>
                <a:ea typeface="Calibri" panose="020F0502020204030204" pitchFamily="34" charset="0"/>
              </a:rPr>
              <a:t>Und: Bei gleicher Berufserfahrung, Alter und Sprachkenntnissen verdienen Menschen ohne deutschen Pass durchschnittlich 6 % weniger für die gleiche Arbeit.</a:t>
            </a:r>
            <a:endParaRPr lang="de-DE" sz="2400" dirty="0"/>
          </a:p>
        </p:txBody>
      </p:sp>
    </p:spTree>
    <p:extLst>
      <p:ext uri="{BB962C8B-B14F-4D97-AF65-F5344CB8AC3E}">
        <p14:creationId xmlns:p14="http://schemas.microsoft.com/office/powerpoint/2010/main" val="18599835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85849" y="514350"/>
            <a:ext cx="10391775" cy="1838326"/>
          </a:xfrm>
        </p:spPr>
        <p:txBody>
          <a:bodyPr>
            <a:normAutofit/>
          </a:bodyPr>
          <a:lstStyle/>
          <a:p>
            <a:r>
              <a:rPr lang="de-DE" b="1" dirty="0"/>
              <a:t>Wer arbeitet mehr?</a:t>
            </a:r>
            <a:r>
              <a:rPr lang="de-DE" dirty="0"/>
              <a:t/>
            </a:r>
            <a:br>
              <a:rPr lang="de-DE" dirty="0"/>
            </a:br>
            <a:endParaRPr lang="de-DE" dirty="0"/>
          </a:p>
        </p:txBody>
      </p:sp>
      <p:sp>
        <p:nvSpPr>
          <p:cNvPr id="3" name="Inhaltsplatzhalter 2"/>
          <p:cNvSpPr>
            <a:spLocks noGrp="1"/>
          </p:cNvSpPr>
          <p:nvPr>
            <p:ph idx="1"/>
          </p:nvPr>
        </p:nvSpPr>
        <p:spPr>
          <a:xfrm>
            <a:off x="1209674" y="2352676"/>
            <a:ext cx="6991351" cy="4057650"/>
          </a:xfrm>
        </p:spPr>
        <p:txBody>
          <a:bodyPr>
            <a:normAutofit/>
          </a:bodyPr>
          <a:lstStyle/>
          <a:p>
            <a:pPr marL="0" indent="0">
              <a:buNone/>
            </a:pPr>
            <a:r>
              <a:rPr lang="de-DE" sz="3600" dirty="0"/>
              <a:t>Männer	</a:t>
            </a:r>
          </a:p>
          <a:p>
            <a:pPr marL="0" indent="0">
              <a:buNone/>
            </a:pPr>
            <a:endParaRPr lang="de-DE" sz="3600" dirty="0"/>
          </a:p>
          <a:p>
            <a:pPr marL="0" indent="0">
              <a:buNone/>
            </a:pPr>
            <a:r>
              <a:rPr lang="de-DE" sz="3600" dirty="0"/>
              <a:t>Frauen	</a:t>
            </a:r>
          </a:p>
          <a:p>
            <a:pPr marL="0" indent="0">
              <a:buNone/>
            </a:pPr>
            <a:r>
              <a:rPr lang="de-DE" sz="3600" dirty="0"/>
              <a:t>	</a:t>
            </a:r>
          </a:p>
          <a:p>
            <a:pPr marL="0" indent="0">
              <a:buNone/>
            </a:pPr>
            <a:r>
              <a:rPr lang="de-DE" sz="3600" dirty="0"/>
              <a:t>nicht-binäre Personen</a:t>
            </a:r>
            <a:endParaRPr lang="de-DE" sz="5400" dirty="0"/>
          </a:p>
        </p:txBody>
      </p:sp>
    </p:spTree>
    <p:extLst>
      <p:ext uri="{BB962C8B-B14F-4D97-AF65-F5344CB8AC3E}">
        <p14:creationId xmlns:p14="http://schemas.microsoft.com/office/powerpoint/2010/main" val="3458845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85849" y="514350"/>
            <a:ext cx="10391775" cy="1838326"/>
          </a:xfrm>
        </p:spPr>
        <p:txBody>
          <a:bodyPr>
            <a:normAutofit/>
          </a:bodyPr>
          <a:lstStyle/>
          <a:p>
            <a:r>
              <a:rPr lang="de-DE" b="1" dirty="0"/>
              <a:t>Wer arbeitet mehr?</a:t>
            </a:r>
            <a:r>
              <a:rPr lang="de-DE" dirty="0"/>
              <a:t/>
            </a:r>
            <a:br>
              <a:rPr lang="de-DE" dirty="0"/>
            </a:br>
            <a:endParaRPr lang="de-DE" dirty="0"/>
          </a:p>
        </p:txBody>
      </p:sp>
      <p:sp>
        <p:nvSpPr>
          <p:cNvPr id="3" name="Inhaltsplatzhalter 2"/>
          <p:cNvSpPr>
            <a:spLocks noGrp="1"/>
          </p:cNvSpPr>
          <p:nvPr>
            <p:ph idx="1"/>
          </p:nvPr>
        </p:nvSpPr>
        <p:spPr>
          <a:xfrm>
            <a:off x="1209674" y="2352676"/>
            <a:ext cx="4629151" cy="4057650"/>
          </a:xfrm>
        </p:spPr>
        <p:txBody>
          <a:bodyPr>
            <a:normAutofit/>
          </a:bodyPr>
          <a:lstStyle/>
          <a:p>
            <a:pPr marL="0" indent="0">
              <a:buNone/>
            </a:pPr>
            <a:r>
              <a:rPr lang="de-DE" sz="3600" dirty="0"/>
              <a:t>Männer	</a:t>
            </a:r>
          </a:p>
          <a:p>
            <a:pPr marL="0" indent="0">
              <a:buNone/>
            </a:pPr>
            <a:endParaRPr lang="de-DE" sz="3600" dirty="0"/>
          </a:p>
          <a:p>
            <a:pPr marL="0" indent="0">
              <a:buNone/>
            </a:pPr>
            <a:r>
              <a:rPr lang="de-DE" sz="3600" b="1" dirty="0">
                <a:solidFill>
                  <a:srgbClr val="C00000"/>
                </a:solidFill>
              </a:rPr>
              <a:t>Frauen	</a:t>
            </a:r>
          </a:p>
          <a:p>
            <a:pPr marL="0" indent="0">
              <a:buNone/>
            </a:pPr>
            <a:r>
              <a:rPr lang="de-DE" sz="3600" dirty="0"/>
              <a:t>	</a:t>
            </a:r>
          </a:p>
          <a:p>
            <a:pPr marL="0" indent="0">
              <a:buNone/>
            </a:pPr>
            <a:r>
              <a:rPr lang="de-DE" sz="3600" dirty="0"/>
              <a:t>nicht-binäre Personen</a:t>
            </a:r>
            <a:endParaRPr lang="de-DE" sz="5400" dirty="0"/>
          </a:p>
        </p:txBody>
      </p:sp>
      <p:sp>
        <p:nvSpPr>
          <p:cNvPr id="4" name="Rechteck 3"/>
          <p:cNvSpPr/>
          <p:nvPr/>
        </p:nvSpPr>
        <p:spPr>
          <a:xfrm>
            <a:off x="6915149" y="2056537"/>
            <a:ext cx="4829176" cy="3785652"/>
          </a:xfrm>
          <a:prstGeom prst="rect">
            <a:avLst/>
          </a:prstGeom>
        </p:spPr>
        <p:txBody>
          <a:bodyPr wrap="square">
            <a:spAutoFit/>
          </a:bodyPr>
          <a:lstStyle/>
          <a:p>
            <a:r>
              <a:rPr lang="de-DE" sz="2400" dirty="0">
                <a:latin typeface="Calibri" panose="020F0502020204030204" pitchFamily="34" charset="0"/>
                <a:ea typeface="Calibri" panose="020F0502020204030204" pitchFamily="34" charset="0"/>
              </a:rPr>
              <a:t>Frauen arbeiteten im Jahr 2022 durchschnittlich fast 45,5, Stunden pro Woche, Männer 44 Stunden. Für nicht-binäre Personen gibt es keine eigenen Daten. </a:t>
            </a:r>
          </a:p>
          <a:p>
            <a:r>
              <a:rPr lang="de-DE" sz="2400" dirty="0">
                <a:latin typeface="Calibri" panose="020F0502020204030204" pitchFamily="34" charset="0"/>
                <a:ea typeface="Calibri" panose="020F0502020204030204" pitchFamily="34" charset="0"/>
              </a:rPr>
              <a:t>Die unbezahlte Sorgearbeit (zum Beispiel Haushalt, Pflege und Erziehung) ist dabei sehr ungleich verteilt: Bei Frauen beträgt sie 30, bei Männern 21 Stunden.</a:t>
            </a:r>
            <a:endParaRPr lang="de-DE" sz="2400" dirty="0"/>
          </a:p>
        </p:txBody>
      </p:sp>
    </p:spTree>
    <p:extLst>
      <p:ext uri="{BB962C8B-B14F-4D97-AF65-F5344CB8AC3E}">
        <p14:creationId xmlns:p14="http://schemas.microsoft.com/office/powerpoint/2010/main" val="527794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b="1" dirty="0"/>
              <a:t>Was macht Sie bei Ihrer Arbeit zufrieden?</a:t>
            </a:r>
            <a:endParaRPr lang="de-DE" dirty="0"/>
          </a:p>
        </p:txBody>
      </p:sp>
      <p:sp>
        <p:nvSpPr>
          <p:cNvPr id="3" name="Textplatzhalter 2"/>
          <p:cNvSpPr>
            <a:spLocks noGrp="1"/>
          </p:cNvSpPr>
          <p:nvPr>
            <p:ph type="body" idx="1"/>
          </p:nvPr>
        </p:nvSpPr>
        <p:spPr/>
        <p:txBody>
          <a:bodyPr/>
          <a:lstStyle/>
          <a:p>
            <a:endParaRPr lang="de-DE"/>
          </a:p>
        </p:txBody>
      </p:sp>
    </p:spTree>
    <p:extLst>
      <p:ext uri="{BB962C8B-B14F-4D97-AF65-F5344CB8AC3E}">
        <p14:creationId xmlns:p14="http://schemas.microsoft.com/office/powerpoint/2010/main" val="27697704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71600" y="685800"/>
            <a:ext cx="9601200" cy="914400"/>
          </a:xfrm>
        </p:spPr>
        <p:txBody>
          <a:bodyPr/>
          <a:lstStyle/>
          <a:p>
            <a:r>
              <a:rPr lang="de-DE" dirty="0"/>
              <a:t>Quellen</a:t>
            </a:r>
          </a:p>
        </p:txBody>
      </p:sp>
      <p:sp>
        <p:nvSpPr>
          <p:cNvPr id="3" name="Inhaltsplatzhalter 2"/>
          <p:cNvSpPr>
            <a:spLocks noGrp="1"/>
          </p:cNvSpPr>
          <p:nvPr>
            <p:ph idx="1"/>
          </p:nvPr>
        </p:nvSpPr>
        <p:spPr>
          <a:xfrm>
            <a:off x="1371600" y="1514475"/>
            <a:ext cx="10363200" cy="5638800"/>
          </a:xfrm>
        </p:spPr>
        <p:txBody>
          <a:bodyPr>
            <a:normAutofit fontScale="47500" lnSpcReduction="20000"/>
          </a:bodyPr>
          <a:lstStyle/>
          <a:p>
            <a:pPr marL="0" indent="0">
              <a:buNone/>
            </a:pPr>
            <a:r>
              <a:rPr lang="de-DE" sz="2300" dirty="0"/>
              <a:t>Beck-O’Brien, M.; </a:t>
            </a:r>
            <a:r>
              <a:rPr lang="de-DE" sz="2300" dirty="0" err="1"/>
              <a:t>Egenolf</a:t>
            </a:r>
            <a:r>
              <a:rPr lang="de-DE" sz="2300" dirty="0"/>
              <a:t>, V.; Winter, S.; Zahnen, J.; </a:t>
            </a:r>
            <a:r>
              <a:rPr lang="de-DE" sz="2300" dirty="0" err="1"/>
              <a:t>Griesshammer</a:t>
            </a:r>
            <a:r>
              <a:rPr lang="de-DE" sz="2300" dirty="0"/>
              <a:t>, N. (2023, Juli): </a:t>
            </a:r>
            <a:r>
              <a:rPr lang="de-DE" sz="2300" i="1" dirty="0"/>
              <a:t>Alles aus Holz – Rohstoff der Zukunft oder kommende Krise; Ansätze zu einer ausgewogenen Bioökonomie.</a:t>
            </a:r>
            <a:r>
              <a:rPr lang="de-DE" sz="2300" dirty="0"/>
              <a:t> WWF Deutschland: </a:t>
            </a:r>
            <a:r>
              <a:rPr lang="de-DE" sz="2300" dirty="0">
                <a:hlinkClick r:id="rId3"/>
              </a:rPr>
              <a:t>https://www.wwf.de/fileadmin/fm-wwf/Publikationen-PDF/Wald/WWF-Studie-Alles-aus-Holz.pdf</a:t>
            </a:r>
            <a:r>
              <a:rPr lang="de-DE" sz="2300" dirty="0"/>
              <a:t>, 11.04.2025</a:t>
            </a:r>
          </a:p>
          <a:p>
            <a:pPr marL="0" indent="0">
              <a:buNone/>
            </a:pPr>
            <a:r>
              <a:rPr lang="de-DE" sz="2300" dirty="0" err="1"/>
              <a:t>Cradle</a:t>
            </a:r>
            <a:r>
              <a:rPr lang="de-DE" sz="2300" dirty="0"/>
              <a:t> </a:t>
            </a:r>
            <a:r>
              <a:rPr lang="de-DE" sz="2300" dirty="0" err="1"/>
              <a:t>to</a:t>
            </a:r>
            <a:r>
              <a:rPr lang="de-DE" sz="2300" dirty="0"/>
              <a:t> </a:t>
            </a:r>
            <a:r>
              <a:rPr lang="de-DE" sz="2300" dirty="0" err="1"/>
              <a:t>Cradle</a:t>
            </a:r>
            <a:r>
              <a:rPr lang="de-DE" sz="2300" dirty="0"/>
              <a:t> NGO (2024): </a:t>
            </a:r>
            <a:r>
              <a:rPr lang="de-DE" sz="2300" i="1" dirty="0"/>
              <a:t>C2C – Loop.</a:t>
            </a:r>
            <a:r>
              <a:rPr lang="de-DE" sz="2300" dirty="0"/>
              <a:t> </a:t>
            </a:r>
            <a:r>
              <a:rPr lang="de-DE" sz="2300" dirty="0">
                <a:hlinkClick r:id="rId4"/>
              </a:rPr>
              <a:t>https://loop.c2c.ngo/wissen/c2c-problemstellung/schritt2</a:t>
            </a:r>
            <a:r>
              <a:rPr lang="de-DE" sz="2300" dirty="0"/>
              <a:t>, 11.04.2025</a:t>
            </a:r>
          </a:p>
          <a:p>
            <a:pPr marL="0" indent="0">
              <a:buNone/>
            </a:pPr>
            <a:r>
              <a:rPr lang="de-DE" sz="2300" dirty="0"/>
              <a:t>Europäisches Parlament (2024, Mai 17): </a:t>
            </a:r>
            <a:r>
              <a:rPr lang="de-DE" sz="2300" i="1" dirty="0"/>
              <a:t>Wie will die EU bis 2050 eine Kreislaufwirtschaft erreichen?</a:t>
            </a:r>
            <a:r>
              <a:rPr lang="de-DE" sz="2300" dirty="0"/>
              <a:t> </a:t>
            </a:r>
            <a:r>
              <a:rPr lang="de-DE" sz="2300" dirty="0">
                <a:hlinkClick r:id="rId5"/>
              </a:rPr>
              <a:t>https://www.europarl.europa.eu/topics/de/article/20210128STO96607/wie-will-die-eu-bis-2050-eine-kreislaufwirtschaft-erreichen</a:t>
            </a:r>
            <a:r>
              <a:rPr lang="de-DE" sz="2300" dirty="0"/>
              <a:t>, 11.04.2025</a:t>
            </a:r>
          </a:p>
          <a:p>
            <a:pPr marL="0" indent="0">
              <a:buNone/>
            </a:pPr>
            <a:r>
              <a:rPr lang="de-DE" sz="2300" dirty="0"/>
              <a:t>European </a:t>
            </a:r>
            <a:r>
              <a:rPr lang="de-DE" sz="2300" dirty="0" err="1"/>
              <a:t>Commission</a:t>
            </a:r>
            <a:r>
              <a:rPr lang="de-DE" sz="2300" dirty="0"/>
              <a:t>. Joint Research </a:t>
            </a:r>
            <a:r>
              <a:rPr lang="de-DE" sz="2300" dirty="0" err="1"/>
              <a:t>Centre</a:t>
            </a:r>
            <a:r>
              <a:rPr lang="de-DE" sz="2300" dirty="0"/>
              <a:t>; IEA (2024): </a:t>
            </a:r>
            <a:r>
              <a:rPr lang="de-DE" sz="2300" i="1" dirty="0"/>
              <a:t>GHG </a:t>
            </a:r>
            <a:r>
              <a:rPr lang="de-DE" sz="2300" i="1" dirty="0" err="1"/>
              <a:t>emissions</a:t>
            </a:r>
            <a:r>
              <a:rPr lang="de-DE" sz="2300" i="1" dirty="0"/>
              <a:t> </a:t>
            </a:r>
            <a:r>
              <a:rPr lang="de-DE" sz="2300" i="1" dirty="0" err="1"/>
              <a:t>of</a:t>
            </a:r>
            <a:r>
              <a:rPr lang="de-DE" sz="2300" i="1" dirty="0"/>
              <a:t> all </a:t>
            </a:r>
            <a:r>
              <a:rPr lang="de-DE" sz="2300" i="1" dirty="0" err="1"/>
              <a:t>world</a:t>
            </a:r>
            <a:r>
              <a:rPr lang="de-DE" sz="2300" i="1" dirty="0"/>
              <a:t> countries.</a:t>
            </a:r>
            <a:r>
              <a:rPr lang="de-DE" sz="2300" dirty="0"/>
              <a:t> Publications Office: </a:t>
            </a:r>
            <a:r>
              <a:rPr lang="de-DE" sz="2300" dirty="0">
                <a:hlinkClick r:id="rId6"/>
              </a:rPr>
              <a:t>https://data.europa.eu/doi/10.2760/4002897</a:t>
            </a:r>
            <a:r>
              <a:rPr lang="de-DE" sz="2300" dirty="0"/>
              <a:t>, 11.04.2025</a:t>
            </a:r>
          </a:p>
          <a:p>
            <a:pPr marL="0" indent="0">
              <a:buNone/>
            </a:pPr>
            <a:r>
              <a:rPr lang="de-DE" sz="2300" dirty="0"/>
              <a:t>Greenpeace (2022, Mai 2): </a:t>
            </a:r>
            <a:r>
              <a:rPr lang="de-DE" sz="2300" i="1" dirty="0"/>
              <a:t>Warum ist Erdöl schädlich für Klima und Umwelt?</a:t>
            </a:r>
            <a:r>
              <a:rPr lang="de-DE" sz="2300" dirty="0"/>
              <a:t> </a:t>
            </a:r>
            <a:r>
              <a:rPr lang="de-DE" sz="2300" dirty="0">
                <a:hlinkClick r:id="rId7"/>
              </a:rPr>
              <a:t>https://greenpeace.at/hintergrund/erdoel-schaedlich-klima-umwelt/</a:t>
            </a:r>
            <a:r>
              <a:rPr lang="de-DE" sz="2300" dirty="0"/>
              <a:t>, 11.04.2025</a:t>
            </a:r>
          </a:p>
          <a:p>
            <a:pPr marL="0" indent="0">
              <a:buNone/>
            </a:pPr>
            <a:r>
              <a:rPr lang="de-DE" sz="2300" dirty="0"/>
              <a:t>Heike (2022, Dezember 13): </a:t>
            </a:r>
            <a:r>
              <a:rPr lang="de-DE" sz="2300" i="1" dirty="0"/>
              <a:t>Aluminium: Der Eisenersatz.</a:t>
            </a:r>
            <a:r>
              <a:rPr lang="de-DE" sz="2300" dirty="0"/>
              <a:t> In: Chemie-Azubi: </a:t>
            </a:r>
            <a:r>
              <a:rPr lang="de-DE" sz="2300" dirty="0">
                <a:hlinkClick r:id="rId8"/>
              </a:rPr>
              <a:t>https://www.chemie-azubis.de/detailansicht/news/aluminium-eisenersatz/</a:t>
            </a:r>
            <a:r>
              <a:rPr lang="de-DE" sz="2300" dirty="0"/>
              <a:t>, 11.04.2025</a:t>
            </a:r>
          </a:p>
          <a:p>
            <a:pPr marL="0" indent="0">
              <a:buNone/>
            </a:pPr>
            <a:r>
              <a:rPr lang="de-DE" sz="2300" dirty="0"/>
              <a:t>Marten, N. (2024, April 8): </a:t>
            </a:r>
            <a:r>
              <a:rPr lang="de-DE" sz="2300" i="1" dirty="0"/>
              <a:t>Der Migration Pay Gap: Lohnungleichheit bei gleicher Arbeit.</a:t>
            </a:r>
            <a:r>
              <a:rPr lang="de-DE" sz="2300" dirty="0"/>
              <a:t> In: </a:t>
            </a:r>
            <a:r>
              <a:rPr lang="de-DE" sz="2300" dirty="0" err="1"/>
              <a:t>Stepstone</a:t>
            </a:r>
            <a:r>
              <a:rPr lang="de-DE" sz="2300" dirty="0"/>
              <a:t>: </a:t>
            </a:r>
            <a:r>
              <a:rPr lang="de-DE" sz="2300" dirty="0">
                <a:hlinkClick r:id="rId9"/>
              </a:rPr>
              <a:t>https://www.stepstone.de/magazin/artikel/migration-pay-gap</a:t>
            </a:r>
            <a:r>
              <a:rPr lang="de-DE" sz="2300" dirty="0"/>
              <a:t>, 11.04.2025</a:t>
            </a:r>
          </a:p>
          <a:p>
            <a:pPr marL="0" indent="0">
              <a:buNone/>
            </a:pPr>
            <a:r>
              <a:rPr lang="de-DE" sz="2300" dirty="0"/>
              <a:t>NABU - Naturschutzbund Deutschland e.V. (2022): </a:t>
            </a:r>
            <a:r>
              <a:rPr lang="de-DE" sz="2300" i="1" dirty="0"/>
              <a:t>Papierherstellung – NABU.</a:t>
            </a:r>
            <a:r>
              <a:rPr lang="de-DE" sz="2300" dirty="0"/>
              <a:t> </a:t>
            </a:r>
            <a:r>
              <a:rPr lang="de-DE" sz="2300" dirty="0">
                <a:hlinkClick r:id="rId10"/>
              </a:rPr>
              <a:t>https://www.nabu.de/umwelt-und-ressourcen/ressourcenschonung/papier/30384.html</a:t>
            </a:r>
            <a:r>
              <a:rPr lang="de-DE" sz="2300" dirty="0"/>
              <a:t>, 11.04.2025</a:t>
            </a:r>
          </a:p>
          <a:p>
            <a:pPr marL="0" indent="0">
              <a:buNone/>
            </a:pPr>
            <a:r>
              <a:rPr lang="de-DE" sz="2300" dirty="0"/>
              <a:t>NABU - Naturschutzbund Deutschland e.V. (2024): </a:t>
            </a:r>
            <a:r>
              <a:rPr lang="de-DE" sz="2300" i="1" dirty="0"/>
              <a:t>Kunststoffabfälle in Deutschland – NABU.</a:t>
            </a:r>
            <a:r>
              <a:rPr lang="de-DE" sz="2300" dirty="0"/>
              <a:t> </a:t>
            </a:r>
            <a:r>
              <a:rPr lang="de-DE" sz="2300" dirty="0">
                <a:hlinkClick r:id="rId11"/>
              </a:rPr>
              <a:t>https://www.nabu.de/umwelt-und-ressourcen/abfall-und-recycling/22033.html</a:t>
            </a:r>
            <a:r>
              <a:rPr lang="de-DE" sz="2300" dirty="0"/>
              <a:t>, 11.04.2025</a:t>
            </a:r>
          </a:p>
          <a:p>
            <a:pPr marL="0" indent="0">
              <a:buNone/>
            </a:pPr>
            <a:r>
              <a:rPr lang="de-DE" sz="2300" dirty="0" err="1"/>
              <a:t>Statista</a:t>
            </a:r>
            <a:r>
              <a:rPr lang="de-DE" sz="2300" dirty="0"/>
              <a:t> Research Department (2025, Januar 27): </a:t>
            </a:r>
            <a:r>
              <a:rPr lang="de-DE" sz="2300" i="1" dirty="0"/>
              <a:t>Globaler Erdüberlastungstag nach Ländern 2025.</a:t>
            </a:r>
            <a:r>
              <a:rPr lang="de-DE" sz="2300" dirty="0"/>
              <a:t> In: </a:t>
            </a:r>
            <a:r>
              <a:rPr lang="de-DE" sz="2300" dirty="0" err="1"/>
              <a:t>Statista</a:t>
            </a:r>
            <a:r>
              <a:rPr lang="de-DE" sz="2300" dirty="0"/>
              <a:t>: </a:t>
            </a:r>
            <a:r>
              <a:rPr lang="de-DE" sz="2300" dirty="0">
                <a:hlinkClick r:id="rId12"/>
              </a:rPr>
              <a:t>https://de.statista.com/statistik/daten/studie/1464239/umfrage/globaler-erdueberlastungstag-nach-laendern/</a:t>
            </a:r>
            <a:r>
              <a:rPr lang="de-DE" sz="2300" dirty="0"/>
              <a:t>, 11.04.2025</a:t>
            </a:r>
          </a:p>
          <a:p>
            <a:pPr marL="0" indent="0">
              <a:buNone/>
            </a:pPr>
            <a:r>
              <a:rPr lang="de-DE" sz="2300" dirty="0"/>
              <a:t>Statistisches Bundesamt (2024, Februar 28): </a:t>
            </a:r>
            <a:r>
              <a:rPr lang="de-DE" sz="2300" i="1" dirty="0"/>
              <a:t>Studie: Frauen leisten deutlich mehr unbezahlte Arbeit als Männer.</a:t>
            </a:r>
            <a:r>
              <a:rPr lang="de-DE" sz="2300" dirty="0"/>
              <a:t> In: tagesschau.de: </a:t>
            </a:r>
            <a:r>
              <a:rPr lang="de-DE" sz="2300" dirty="0">
                <a:hlinkClick r:id="rId13"/>
              </a:rPr>
              <a:t>https://www.tagesschau.de/wirtschaft/frauen-unbezahlte-arbeit-100.html</a:t>
            </a:r>
            <a:r>
              <a:rPr lang="de-DE" sz="2300" dirty="0"/>
              <a:t>, 11.04.2025</a:t>
            </a:r>
          </a:p>
          <a:p>
            <a:pPr marL="0" indent="0">
              <a:buNone/>
            </a:pPr>
            <a:r>
              <a:rPr lang="de-DE" sz="2300" dirty="0"/>
              <a:t>Tagesspiegel (2023, Mai 31): </a:t>
            </a:r>
            <a:r>
              <a:rPr lang="de-DE" sz="2300" i="1" dirty="0"/>
              <a:t>Entspricht 809.000 Vollzeitstellen: Beschäftigte machten 2022 mehr als eine Milliarde Überstunden.</a:t>
            </a:r>
            <a:r>
              <a:rPr lang="de-DE" sz="2300" dirty="0"/>
              <a:t> In: Der Tagesspiegel Online: </a:t>
            </a:r>
            <a:r>
              <a:rPr lang="de-DE" sz="2300" dirty="0">
                <a:hlinkClick r:id="rId14"/>
              </a:rPr>
              <a:t>https://www.tagesspiegel.de/wirtschaft/entspricht-809000-vollzeitstellen-beschaftigte-machten-2022-mehr-als-eine-milliarde-uberstunden-9904241.html</a:t>
            </a:r>
            <a:r>
              <a:rPr lang="de-DE" sz="2300" dirty="0"/>
              <a:t>, 11.04.2025</a:t>
            </a:r>
          </a:p>
          <a:p>
            <a:pPr marL="0" indent="0">
              <a:buNone/>
            </a:pPr>
            <a:r>
              <a:rPr lang="de-DE" sz="2300" dirty="0"/>
              <a:t>WWF (2023, April 18): </a:t>
            </a:r>
            <a:r>
              <a:rPr lang="de-DE" sz="2300" i="1" dirty="0"/>
              <a:t>Wasserverschwender Landwirtschaft.</a:t>
            </a:r>
            <a:r>
              <a:rPr lang="de-DE" sz="2300" dirty="0"/>
              <a:t> </a:t>
            </a:r>
            <a:r>
              <a:rPr lang="de-DE" sz="2300" dirty="0">
                <a:hlinkClick r:id="rId15"/>
              </a:rPr>
              <a:t>https://www.wwf.de/themen-projekte/fluesse-seen/wasserverbrauch/wasser-verschwendung</a:t>
            </a:r>
            <a:r>
              <a:rPr lang="de-DE" sz="2300" dirty="0"/>
              <a:t>, 11.04.2025</a:t>
            </a:r>
          </a:p>
          <a:p>
            <a:pPr marL="0" indent="0">
              <a:buNone/>
            </a:pPr>
            <a:endParaRPr lang="de-DE" dirty="0"/>
          </a:p>
        </p:txBody>
      </p:sp>
    </p:spTree>
    <p:extLst>
      <p:ext uri="{BB962C8B-B14F-4D97-AF65-F5344CB8AC3E}">
        <p14:creationId xmlns:p14="http://schemas.microsoft.com/office/powerpoint/2010/main" val="42747681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7275014" y="918012"/>
            <a:ext cx="3762015" cy="2954655"/>
          </a:xfrm>
          <a:prstGeom prst="rect">
            <a:avLst/>
          </a:prstGeom>
          <a:noFill/>
        </p:spPr>
        <p:txBody>
          <a:bodyPr wrap="square" rtlCol="0">
            <a:spAutoFit/>
          </a:bodyPr>
          <a:lstStyle/>
          <a:p>
            <a:r>
              <a:rPr lang="de-DE" sz="1200" b="1" dirty="0"/>
              <a:t>Herausgeber </a:t>
            </a:r>
          </a:p>
          <a:p>
            <a:r>
              <a:rPr lang="de-DE" sz="1200" dirty="0"/>
              <a:t>Entwicklungspolitisches Bildungs- und Informationszentrum e. V.</a:t>
            </a:r>
          </a:p>
          <a:p>
            <a:r>
              <a:rPr lang="de-DE" sz="1200" dirty="0"/>
              <a:t>Am Sudhaus 2</a:t>
            </a:r>
          </a:p>
          <a:p>
            <a:r>
              <a:rPr lang="de-DE" sz="1200" dirty="0"/>
              <a:t>12053 Berlin</a:t>
            </a:r>
          </a:p>
          <a:p>
            <a:endParaRPr lang="de-DE" b="1" dirty="0"/>
          </a:p>
          <a:p>
            <a:endParaRPr lang="de-DE" b="1" dirty="0"/>
          </a:p>
          <a:p>
            <a:r>
              <a:rPr lang="de-DE" b="1" dirty="0"/>
              <a:t> </a:t>
            </a:r>
          </a:p>
          <a:p>
            <a:endParaRPr lang="de-DE" b="1" dirty="0"/>
          </a:p>
          <a:p>
            <a:endParaRPr lang="de-DE" b="1" dirty="0"/>
          </a:p>
          <a:p>
            <a:endParaRPr lang="de-DE" b="1" dirty="0"/>
          </a:p>
          <a:p>
            <a:endParaRPr lang="de-DE" b="1" dirty="0"/>
          </a:p>
        </p:txBody>
      </p:sp>
      <p:sp>
        <p:nvSpPr>
          <p:cNvPr id="3" name="Textfeld 2"/>
          <p:cNvSpPr txBox="1"/>
          <p:nvPr/>
        </p:nvSpPr>
        <p:spPr>
          <a:xfrm>
            <a:off x="7275014" y="1972667"/>
            <a:ext cx="3762015" cy="276999"/>
          </a:xfrm>
          <a:prstGeom prst="rect">
            <a:avLst/>
          </a:prstGeom>
          <a:noFill/>
        </p:spPr>
        <p:txBody>
          <a:bodyPr wrap="square" rtlCol="0">
            <a:spAutoFit/>
          </a:bodyPr>
          <a:lstStyle/>
          <a:p>
            <a:r>
              <a:rPr lang="de-DE" sz="1200" b="1" dirty="0"/>
              <a:t>Erschienen 2025</a:t>
            </a:r>
          </a:p>
        </p:txBody>
      </p:sp>
      <p:sp>
        <p:nvSpPr>
          <p:cNvPr id="4" name="Textfeld 3"/>
          <p:cNvSpPr txBox="1"/>
          <p:nvPr/>
        </p:nvSpPr>
        <p:spPr>
          <a:xfrm>
            <a:off x="2303746" y="512333"/>
            <a:ext cx="3762015" cy="369332"/>
          </a:xfrm>
          <a:prstGeom prst="rect">
            <a:avLst/>
          </a:prstGeom>
          <a:noFill/>
        </p:spPr>
        <p:txBody>
          <a:bodyPr wrap="square" rtlCol="0">
            <a:spAutoFit/>
          </a:bodyPr>
          <a:lstStyle/>
          <a:p>
            <a:r>
              <a:rPr lang="de-DE" b="1" dirty="0"/>
              <a:t>Impressum</a:t>
            </a:r>
          </a:p>
        </p:txBody>
      </p:sp>
      <p:pic>
        <p:nvPicPr>
          <p:cNvPr id="5" name="Grafik 4"/>
          <p:cNvPicPr>
            <a:picLocks noChangeAspect="1"/>
          </p:cNvPicPr>
          <p:nvPr/>
        </p:nvPicPr>
        <p:blipFill rotWithShape="1">
          <a:blip r:embed="rId3"/>
          <a:srcRect l="3145" t="2237" r="3693" b="5468"/>
          <a:stretch/>
        </p:blipFill>
        <p:spPr>
          <a:xfrm>
            <a:off x="2187340" y="1387082"/>
            <a:ext cx="2138986" cy="934855"/>
          </a:xfrm>
          <a:prstGeom prst="rect">
            <a:avLst/>
          </a:prstGeom>
        </p:spPr>
      </p:pic>
      <p:sp>
        <p:nvSpPr>
          <p:cNvPr id="6" name="Textfeld 5"/>
          <p:cNvSpPr txBox="1"/>
          <p:nvPr/>
        </p:nvSpPr>
        <p:spPr>
          <a:xfrm>
            <a:off x="2191340" y="956195"/>
            <a:ext cx="3762015" cy="430887"/>
          </a:xfrm>
          <a:prstGeom prst="rect">
            <a:avLst/>
          </a:prstGeom>
          <a:noFill/>
        </p:spPr>
        <p:txBody>
          <a:bodyPr wrap="square" rtlCol="0">
            <a:spAutoFit/>
          </a:bodyPr>
          <a:lstStyle/>
          <a:p>
            <a:r>
              <a:rPr lang="de-DE" sz="1100" b="1" dirty="0"/>
              <a:t>Gefördert durch ENGAGEMENT GLOBAL</a:t>
            </a:r>
          </a:p>
          <a:p>
            <a:r>
              <a:rPr lang="de-DE" sz="1100" b="1" dirty="0"/>
              <a:t>Mit Mitteln des</a:t>
            </a:r>
          </a:p>
        </p:txBody>
      </p:sp>
      <p:sp>
        <p:nvSpPr>
          <p:cNvPr id="7" name="Textfeld 6"/>
          <p:cNvSpPr txBox="1"/>
          <p:nvPr/>
        </p:nvSpPr>
        <p:spPr>
          <a:xfrm>
            <a:off x="2187340" y="2396467"/>
            <a:ext cx="3994828" cy="2308324"/>
          </a:xfrm>
          <a:prstGeom prst="rect">
            <a:avLst/>
          </a:prstGeom>
          <a:noFill/>
        </p:spPr>
        <p:txBody>
          <a:bodyPr wrap="square" rtlCol="0">
            <a:spAutoFit/>
          </a:bodyPr>
          <a:lstStyle/>
          <a:p>
            <a:r>
              <a:rPr lang="de-DE" sz="1200" dirty="0"/>
              <a:t>Für den Inhalt dieser Publikation ist allein das Entwicklungspolitische Bildungs- und Informationszentrum e. V. verantwortlich; die hier dargestellten Positionen geben nicht den Standpunkt von Engagement Global gGmbH und dem Bundesministerium für wirtschaftliche Zusammenarbeit und Entwicklung wieder. </a:t>
            </a:r>
          </a:p>
          <a:p>
            <a:r>
              <a:rPr lang="de-DE" sz="1200" dirty="0"/>
              <a:t>Das Projekt „Global und nachhaltig ausbilden“ wird außerdem mit Unterstützung der Landesstelle für Entwicklungszusammenarbeit der Senatsverwaltung für Wirtschaft, Energie und Betriebe sowie von Brot für die Welt/ Evangelischer Entwicklungsdienst durchgeführt. Wir bedanken uns für die finanzielle Unterstützung.</a:t>
            </a:r>
          </a:p>
        </p:txBody>
      </p:sp>
      <p:pic>
        <p:nvPicPr>
          <p:cNvPr id="8" name="Grafik 7"/>
          <p:cNvPicPr>
            <a:picLocks noChangeAspect="1"/>
          </p:cNvPicPr>
          <p:nvPr/>
        </p:nvPicPr>
        <p:blipFill>
          <a:blip r:embed="rId4"/>
          <a:stretch>
            <a:fillRect/>
          </a:stretch>
        </p:blipFill>
        <p:spPr>
          <a:xfrm>
            <a:off x="2265760" y="4704791"/>
            <a:ext cx="3306507" cy="432048"/>
          </a:xfrm>
          <a:prstGeom prst="rect">
            <a:avLst/>
          </a:prstGeom>
        </p:spPr>
      </p:pic>
      <p:pic>
        <p:nvPicPr>
          <p:cNvPr id="9" name="Grafik 8"/>
          <p:cNvPicPr>
            <a:picLocks noChangeAspect="1"/>
          </p:cNvPicPr>
          <p:nvPr/>
        </p:nvPicPr>
        <p:blipFill>
          <a:blip r:embed="rId5"/>
          <a:stretch>
            <a:fillRect/>
          </a:stretch>
        </p:blipFill>
        <p:spPr>
          <a:xfrm>
            <a:off x="5774824" y="4659686"/>
            <a:ext cx="1683070" cy="735217"/>
          </a:xfrm>
          <a:prstGeom prst="rect">
            <a:avLst/>
          </a:prstGeom>
        </p:spPr>
      </p:pic>
      <p:sp>
        <p:nvSpPr>
          <p:cNvPr id="11" name="Rechteck 10"/>
          <p:cNvSpPr/>
          <p:nvPr/>
        </p:nvSpPr>
        <p:spPr>
          <a:xfrm>
            <a:off x="2187340" y="5357762"/>
            <a:ext cx="4572000" cy="553998"/>
          </a:xfrm>
          <a:prstGeom prst="rect">
            <a:avLst/>
          </a:prstGeom>
        </p:spPr>
        <p:txBody>
          <a:bodyPr>
            <a:spAutoFit/>
          </a:bodyPr>
          <a:lstStyle/>
          <a:p>
            <a:r>
              <a:rPr lang="de-DE" sz="1000" dirty="0"/>
              <a:t>Dieses Werk steht unter der Creative-</a:t>
            </a:r>
            <a:r>
              <a:rPr lang="de-DE" sz="1000" dirty="0" err="1"/>
              <a:t>Commons</a:t>
            </a:r>
            <a:r>
              <a:rPr lang="de-DE" sz="1000" dirty="0"/>
              <a:t>-Lizenz „Namensnennung-Share</a:t>
            </a:r>
          </a:p>
          <a:p>
            <a:r>
              <a:rPr lang="de-DE" sz="1000" dirty="0" err="1"/>
              <a:t>Alike</a:t>
            </a:r>
            <a:r>
              <a:rPr lang="de-DE" sz="1000" dirty="0"/>
              <a:t> 4.0 International“. Der Text der Lizenz ist unter creativecommons.org/li-</a:t>
            </a:r>
          </a:p>
          <a:p>
            <a:r>
              <a:rPr lang="de-DE" sz="1000" dirty="0" err="1"/>
              <a:t>censes</a:t>
            </a:r>
            <a:r>
              <a:rPr lang="de-DE" sz="1000" dirty="0"/>
              <a:t>/</a:t>
            </a:r>
            <a:r>
              <a:rPr lang="de-DE" sz="1000" dirty="0" err="1"/>
              <a:t>by-sa</a:t>
            </a:r>
            <a:r>
              <a:rPr lang="de-DE" sz="1000" dirty="0"/>
              <a:t>/4.0/</a:t>
            </a:r>
            <a:r>
              <a:rPr lang="de-DE" sz="1000" dirty="0" err="1"/>
              <a:t>legalcode</a:t>
            </a:r>
            <a:r>
              <a:rPr lang="de-DE" sz="1000" dirty="0"/>
              <a:t> abrufbar.</a:t>
            </a:r>
          </a:p>
        </p:txBody>
      </p:sp>
      <p:pic>
        <p:nvPicPr>
          <p:cNvPr id="12" name="Grafik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61233" y="5981393"/>
            <a:ext cx="1236438" cy="433015"/>
          </a:xfrm>
          <a:prstGeom prst="rect">
            <a:avLst/>
          </a:prstGeom>
        </p:spPr>
      </p:pic>
    </p:spTree>
    <p:extLst>
      <p:ext uri="{BB962C8B-B14F-4D97-AF65-F5344CB8AC3E}">
        <p14:creationId xmlns:p14="http://schemas.microsoft.com/office/powerpoint/2010/main" val="2570840800"/>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A2E40"/>
      </a:dk2>
      <a:lt2>
        <a:srgbClr val="EBE7DD"/>
      </a:lt2>
      <a:accent1>
        <a:srgbClr val="69A1AB"/>
      </a:accent1>
      <a:accent2>
        <a:srgbClr val="F2C418"/>
      </a:accent2>
      <a:accent3>
        <a:srgbClr val="87492C"/>
      </a:accent3>
      <a:accent4>
        <a:srgbClr val="4A845E"/>
      </a:accent4>
      <a:accent5>
        <a:srgbClr val="DC9528"/>
      </a:accent5>
      <a:accent6>
        <a:srgbClr val="9A5D78"/>
      </a:accent6>
      <a:hlink>
        <a:srgbClr val="66C8E3"/>
      </a:hlink>
      <a:folHlink>
        <a:srgbClr val="B162A1"/>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17F9D331-421E-442F-B033-AF5B21A44854}"/>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TM10001105[[fn=Ausschnitt]]</Template>
  <TotalTime>0</TotalTime>
  <Words>1310</Words>
  <Application>Microsoft Office PowerPoint</Application>
  <PresentationFormat>Breitbild</PresentationFormat>
  <Paragraphs>244</Paragraphs>
  <Slides>33</Slides>
  <Notes>19</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33</vt:i4>
      </vt:variant>
    </vt:vector>
  </HeadingPairs>
  <TitlesOfParts>
    <vt:vector size="37" baseType="lpstr">
      <vt:lpstr>Calibri</vt:lpstr>
      <vt:lpstr>Franklin Gothic Book</vt:lpstr>
      <vt:lpstr>Times New Roman</vt:lpstr>
      <vt:lpstr>Crop</vt:lpstr>
      <vt:lpstr>Ressourcenquiz</vt:lpstr>
      <vt:lpstr>Welche erneuerbaren Rohstoffe fallen Ihnen ein?</vt:lpstr>
      <vt:lpstr>Welche Rohstoffe sind nicht erneuerbar?</vt:lpstr>
      <vt:lpstr>80 % aller Landlebewesen brauchen Wälder, um zu überleben.</vt:lpstr>
      <vt:lpstr>Wälder schützen das Klima.</vt:lpstr>
      <vt:lpstr>Wälder schützen das Klima.</vt:lpstr>
      <vt:lpstr>Die Nachfrage nach Holz wird voraussichtlich sinken.</vt:lpstr>
      <vt:lpstr>Die Nachfrage nach Holz wird voraussichtlich sinken.</vt:lpstr>
      <vt:lpstr>Die Hälfte des Zellstoffs für die deutsche Papierherstellung wird importiert.</vt:lpstr>
      <vt:lpstr>Die Hälfte des Zellstoffs für die deutsche Papierherstellung wird importiert</vt:lpstr>
      <vt:lpstr>Wie viel CO2 wird bei der Produktion einer Tonne Aluminium ausgestoßen?</vt:lpstr>
      <vt:lpstr>Wie viel CO2 wird bei der Produktion einer Tonne Aluminium ausgestoßen?</vt:lpstr>
      <vt:lpstr>Erdöl findet sich in…</vt:lpstr>
      <vt:lpstr>Erdöl findet sich in…</vt:lpstr>
      <vt:lpstr>Erdöl tötet…</vt:lpstr>
      <vt:lpstr>Erdöl tötet…</vt:lpstr>
      <vt:lpstr>3.2 Mio Tonnen Müll aus Kunststoff-Verpackungen fiel 2021 in Deutschland an. Das wiegt so viel wie wie 16 Mio…</vt:lpstr>
      <vt:lpstr>3.2 Millionen Tonnen Müll aus Kunststoff-Verpackungen fiel 2021 in Deutschland an. Das wiegt so viel wie 16 Mio..…</vt:lpstr>
      <vt:lpstr>Schon gewusst?  </vt:lpstr>
      <vt:lpstr>Wann wäre der Erdüberlastungstag 2025, wenn alle Menschen weltweit so viel konsumieren würden wie die deutsche Bevölkerung?</vt:lpstr>
      <vt:lpstr>Die EU will bis 2050 eine klimaneutrale Kreislaufwirtschaft erreichen.</vt:lpstr>
      <vt:lpstr>Die EU will bis 2050 eine klimaneutrale Kreislaufwirtschaft erreichen.</vt:lpstr>
      <vt:lpstr>Zur Kreislaufgesellschaft gehört…</vt:lpstr>
      <vt:lpstr>Zur Kreislaufgesellschaft gehört…</vt:lpstr>
      <vt:lpstr>Beschäftigte in Deutschland machten 2022 702 Millionen unbezahlte Überstunden. Das entspricht… </vt:lpstr>
      <vt:lpstr>Beschäftigte in Deutschland machten 2022 702 Millionen unbezahlte Überstunden. Das entspricht… </vt:lpstr>
      <vt:lpstr>Warum verdienen Menschen ohne deutschen Pass durchschnittlich weniger als Menschen mit deutschem Pass? </vt:lpstr>
      <vt:lpstr>Warum verdienen Menschen ohne deutschen Pass durchschnittlich weniger als Menschen mit deutschem Pass? </vt:lpstr>
      <vt:lpstr>Wer arbeitet mehr? </vt:lpstr>
      <vt:lpstr>Wer arbeitet mehr? </vt:lpstr>
      <vt:lpstr>Was macht Sie bei Ihrer Arbeit zufrieden?</vt:lpstr>
      <vt:lpstr>Quellen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Was ist die Kreislaufgesellschaft</dc:title>
  <dc:creator>Besucher_in</dc:creator>
  <cp:lastModifiedBy>Nika Hartwig</cp:lastModifiedBy>
  <cp:revision>72</cp:revision>
  <dcterms:created xsi:type="dcterms:W3CDTF">2024-08-20T07:47:49Z</dcterms:created>
  <dcterms:modified xsi:type="dcterms:W3CDTF">2025-08-08T14:15:37Z</dcterms:modified>
</cp:coreProperties>
</file>