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7104063" cy="10234613"/>
  <p:embeddedFontLst>
    <p:embeddedFont>
      <p:font typeface="Merriweather"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RP1voQ4vqDqXr75sjrtTjw+xU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728"/>
  </p:normalViewPr>
  <p:slideViewPr>
    <p:cSldViewPr snapToGrid="0">
      <p:cViewPr varScale="1">
        <p:scale>
          <a:sx n="102" d="100"/>
          <a:sy n="102" d="100"/>
        </p:scale>
        <p:origin x="416" y="176"/>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uba.co2-rechner.de/" TargetMode="External"/><Relationship Id="rId4" Type="http://schemas.openxmlformats.org/officeDocument/2006/relationships/hyperlink" Target="https://www.umweltbundesamt.de/themen/wirtschaft-konsum/konsum-umwelt-zentrale-handlungsfeld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ki.de/DE/Content/Infekt/Krankenhaushygiene/Kommission/Downloads/LAGA-Rili.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a:t>
            </a:r>
            <a:r>
              <a:rPr lang="de-DE" sz="1100"/>
              <a:t>Office</a:t>
            </a:r>
            <a:r>
              <a:rPr lang="de-DE" sz="1100" b="0" i="0" u="none" strike="noStrike" cap="none">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4046df8b1_0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14046df8b1_0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200"/>
              </a:spcBef>
              <a:spcAft>
                <a:spcPts val="0"/>
              </a:spcAft>
              <a:buClr>
                <a:schemeClr val="dk1"/>
              </a:buClr>
              <a:buSzPts val="1100"/>
              <a:buFont typeface="Arial"/>
              <a:buNone/>
            </a:pPr>
            <a:r>
              <a:rPr lang="de-DE" b="1"/>
              <a:t>Beschreibung</a:t>
            </a:r>
            <a:endParaRPr b="1"/>
          </a:p>
          <a:p>
            <a:pPr marL="0" lvl="0" indent="0" algn="l" rtl="0">
              <a:lnSpc>
                <a:spcPct val="115000"/>
              </a:lnSpc>
              <a:spcBef>
                <a:spcPts val="200"/>
              </a:spcBef>
              <a:spcAft>
                <a:spcPts val="0"/>
              </a:spcAft>
              <a:buClr>
                <a:schemeClr val="dk1"/>
              </a:buClr>
              <a:buSzPts val="1100"/>
              <a:buFont typeface="Arial"/>
              <a:buNone/>
            </a:pPr>
            <a:r>
              <a:rPr lang="de-DE"/>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ge-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a:p>
          <a:p>
            <a:pPr marL="0" lvl="0" indent="0" algn="l" rtl="0">
              <a:lnSpc>
                <a:spcPct val="115000"/>
              </a:lnSpc>
              <a:spcBef>
                <a:spcPts val="200"/>
              </a:spcBef>
              <a:spcAft>
                <a:spcPts val="0"/>
              </a:spcAft>
              <a:buClr>
                <a:schemeClr val="dk1"/>
              </a:buClr>
              <a:buSzPts val="1100"/>
              <a:buFont typeface="Arial"/>
              <a:buNone/>
            </a:pPr>
            <a:endParaRPr/>
          </a:p>
          <a:p>
            <a:pPr marL="0" lvl="0" indent="0" algn="l" rtl="0">
              <a:lnSpc>
                <a:spcPct val="115000"/>
              </a:lnSpc>
              <a:spcBef>
                <a:spcPts val="200"/>
              </a:spcBef>
              <a:spcAft>
                <a:spcPts val="0"/>
              </a:spcAft>
              <a:buClr>
                <a:schemeClr val="dk1"/>
              </a:buClr>
              <a:buSzPts val="1100"/>
              <a:buNone/>
            </a:pPr>
            <a:r>
              <a:rPr lang="de-DE" b="1"/>
              <a:t>Aufgabe</a:t>
            </a:r>
            <a:endParaRPr b="1"/>
          </a:p>
          <a:p>
            <a:pPr marL="311150" lvl="0" indent="-171450" algn="l" rtl="0">
              <a:lnSpc>
                <a:spcPct val="115000"/>
              </a:lnSpc>
              <a:spcBef>
                <a:spcPts val="0"/>
              </a:spcBef>
              <a:spcAft>
                <a:spcPts val="0"/>
              </a:spcAft>
              <a:buSzPts val="1400"/>
              <a:buFont typeface="Arial"/>
              <a:buChar char="•"/>
            </a:pPr>
            <a:r>
              <a:rPr lang="de-DE"/>
              <a:t>Versuchen Sie, anhand eines Rohstoffes, der im Gesundheitswesen zum Einsatz kommt (z.B. Baumwolle oder Metall) die Lieferkette nachzuvollziehen. Für welche Prozessebenen verfügen Sie über Daten und Informationen?</a:t>
            </a:r>
            <a:endParaRPr/>
          </a:p>
          <a:p>
            <a:pPr marL="311150" lvl="0" indent="-171450" algn="l" rtl="0">
              <a:lnSpc>
                <a:spcPct val="115000"/>
              </a:lnSpc>
              <a:spcBef>
                <a:spcPts val="0"/>
              </a:spcBef>
              <a:spcAft>
                <a:spcPts val="0"/>
              </a:spcAft>
              <a:buSzPts val="1400"/>
              <a:buFont typeface="Arial"/>
              <a:buChar char="•"/>
            </a:pPr>
            <a:r>
              <a:rPr lang="de-DE"/>
              <a:t>Auf welche Herausforderungen können Sie bei der Analyse der Lieferketten stoßen?</a:t>
            </a:r>
            <a:endParaRPr/>
          </a:p>
          <a:p>
            <a:pPr marL="311150" lvl="0" indent="-171450" algn="l" rtl="0">
              <a:lnSpc>
                <a:spcPct val="115000"/>
              </a:lnSpc>
              <a:spcBef>
                <a:spcPts val="0"/>
              </a:spcBef>
              <a:spcAft>
                <a:spcPts val="0"/>
              </a:spcAft>
              <a:buSzPts val="1400"/>
              <a:buFont typeface="Arial"/>
              <a:buChar char="•"/>
            </a:pPr>
            <a:r>
              <a:rPr lang="de-DE"/>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a:br>
            <a:endParaRPr/>
          </a:p>
          <a:p>
            <a:pPr marL="0" lvl="0" indent="0" algn="l" rtl="0">
              <a:lnSpc>
                <a:spcPct val="115000"/>
              </a:lnSpc>
              <a:spcBef>
                <a:spcPts val="200"/>
              </a:spcBef>
              <a:spcAft>
                <a:spcPts val="0"/>
              </a:spcAft>
              <a:buClr>
                <a:schemeClr val="dk1"/>
              </a:buClr>
              <a:buSzPts val="1100"/>
              <a:buNone/>
            </a:pPr>
            <a:r>
              <a:rPr lang="de-DE" b="1"/>
              <a:t>Quellen</a:t>
            </a:r>
            <a:endParaRPr b="1"/>
          </a:p>
          <a:p>
            <a:pPr marL="171450" lvl="0" indent="-171450" algn="l" rtl="0">
              <a:lnSpc>
                <a:spcPct val="115000"/>
              </a:lnSpc>
              <a:spcBef>
                <a:spcPts val="200"/>
              </a:spcBef>
              <a:spcAft>
                <a:spcPts val="0"/>
              </a:spcAft>
              <a:buClr>
                <a:schemeClr val="dk1"/>
              </a:buClr>
              <a:buSzPts val="1100"/>
              <a:buFont typeface="Arial"/>
              <a:buChar char="•"/>
            </a:pPr>
            <a:r>
              <a:rPr lang="de-DE"/>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200"/>
              </a:spcBef>
              <a:spcAft>
                <a:spcPts val="0"/>
              </a:spcAft>
              <a:buClr>
                <a:schemeClr val="dk1"/>
              </a:buClr>
              <a:buSzPts val="1100"/>
              <a:buFont typeface="Arial"/>
              <a:buChar char="•"/>
            </a:pPr>
            <a:r>
              <a:rPr lang="de-DE"/>
              <a:t>Bilder: publicdomainvectors.org “lady doctor”, “hands with medical gloves”, “Nurse in blue uniform“</a:t>
            </a:r>
            <a:endParaRPr b="1"/>
          </a:p>
        </p:txBody>
      </p:sp>
      <p:sp>
        <p:nvSpPr>
          <p:cNvPr id="225" name="Google Shape;225;g214046df8b1_0_0: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3449b752f_0_17:notes"/>
          <p:cNvSpPr>
            <a:spLocks noGrp="1" noRot="1" noChangeAspect="1"/>
          </p:cNvSpPr>
          <p:nvPr>
            <p:ph type="sldImg" idx="2"/>
          </p:nvPr>
        </p:nvSpPr>
        <p:spPr>
          <a:xfrm>
            <a:off x="179388" y="806450"/>
            <a:ext cx="6550025" cy="3684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13449b752f_0_17:notes"/>
          <p:cNvSpPr txBox="1">
            <a:spLocks noGrp="1"/>
          </p:cNvSpPr>
          <p:nvPr>
            <p:ph type="body" idx="1"/>
          </p:nvPr>
        </p:nvSpPr>
        <p:spPr>
          <a:xfrm>
            <a:off x="422629" y="4491860"/>
            <a:ext cx="6063000" cy="532800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b="1"/>
              <a:t>Beschreibung</a:t>
            </a:r>
            <a:endParaRPr b="1"/>
          </a:p>
          <a:p>
            <a:pPr marL="0" lvl="0" indent="0" algn="l" rtl="0">
              <a:lnSpc>
                <a:spcPct val="115000"/>
              </a:lnSpc>
              <a:spcBef>
                <a:spcPts val="0"/>
              </a:spcBef>
              <a:spcAft>
                <a:spcPts val="0"/>
              </a:spcAft>
              <a:buClr>
                <a:schemeClr val="dk1"/>
              </a:buClr>
              <a:buSzPts val="1100"/>
              <a:buFont typeface="Arial"/>
              <a:buNone/>
            </a:pPr>
            <a:r>
              <a:rPr lang="de-DE"/>
              <a:t>Der Klimawandel wird zum größten Teil direkt durch die Verbrennung fossiler Energieträger wie Kohle, Öl und Gas verursacht. Wenn wir einen Blick auf unser Leben werfen und bilanzieren, welche Teilbereiche für die Emissionen von Treibhausgas-Äquivalenten (CO₂-Äq) verantwortlich sind, so zeigen sich sechs Bereiche: Das Wohnen, die Stromnutzung, die Mobilität, die Ernährung, die öffentliche Infrastruktur und der Konsum. </a:t>
            </a:r>
            <a:endParaRPr/>
          </a:p>
          <a:p>
            <a:pPr marL="0" lvl="0" indent="0" algn="l" rtl="0">
              <a:lnSpc>
                <a:spcPct val="115000"/>
              </a:lnSpc>
              <a:spcBef>
                <a:spcPts val="0"/>
              </a:spcBef>
              <a:spcAft>
                <a:spcPts val="0"/>
              </a:spcAft>
              <a:buClr>
                <a:schemeClr val="dk1"/>
              </a:buClr>
              <a:buSzPts val="1100"/>
              <a:buFont typeface="Arial"/>
              <a:buNone/>
            </a:pPr>
            <a:r>
              <a:rPr lang="de-DE"/>
              <a:t>Am meisten trägt unser Konsum zum Klimawandel bei. In vier Bereichen kann man leicht einen Beitrag leisten, um die Emissionen durch Verhaltensänderungen zu mindern:</a:t>
            </a:r>
            <a:endParaRPr/>
          </a:p>
          <a:p>
            <a:pPr marL="457200" lvl="0" indent="-317500" algn="l" rtl="0">
              <a:lnSpc>
                <a:spcPct val="115000"/>
              </a:lnSpc>
              <a:spcBef>
                <a:spcPts val="0"/>
              </a:spcBef>
              <a:spcAft>
                <a:spcPts val="0"/>
              </a:spcAft>
              <a:buSzPts val="1400"/>
              <a:buChar char="-"/>
            </a:pPr>
            <a:r>
              <a:rPr lang="de-DE" b="1"/>
              <a:t>Wohnen</a:t>
            </a:r>
            <a:r>
              <a:rPr lang="de-DE"/>
              <a:t> mit 18%: Hier kann Heizwärme eingespart werden durch ein Herunterdrehen der Heizung oder durch eine Wärmedämmung des Gebäudes.</a:t>
            </a:r>
            <a:endParaRPr/>
          </a:p>
          <a:p>
            <a:pPr marL="457200" lvl="0" indent="-317500" algn="l" rtl="0">
              <a:lnSpc>
                <a:spcPct val="115000"/>
              </a:lnSpc>
              <a:spcBef>
                <a:spcPts val="0"/>
              </a:spcBef>
              <a:spcAft>
                <a:spcPts val="0"/>
              </a:spcAft>
              <a:buSzPts val="1400"/>
              <a:buChar char="-"/>
            </a:pPr>
            <a:r>
              <a:rPr lang="de-DE" b="1"/>
              <a:t>Strom</a:t>
            </a:r>
            <a:r>
              <a:rPr lang="de-DE"/>
              <a:t> mit 6%: Durch die Nutzung möglichst stromsparender Geräte (hohe Energieeffizienzklassen wie B oder A) kann eine gleiche Leistung erbracht werden, die aber viel weniger Strom verbraucht. Öko-Strom nutzen und/oder (für Fortgeschrittene) selbst produzieren.</a:t>
            </a:r>
            <a:endParaRPr/>
          </a:p>
          <a:p>
            <a:pPr marL="457200" lvl="0" indent="-317500" algn="l" rtl="0">
              <a:lnSpc>
                <a:spcPct val="115000"/>
              </a:lnSpc>
              <a:spcBef>
                <a:spcPts val="0"/>
              </a:spcBef>
              <a:spcAft>
                <a:spcPts val="0"/>
              </a:spcAft>
              <a:buSzPts val="1400"/>
              <a:buChar char="-"/>
            </a:pPr>
            <a:r>
              <a:rPr lang="de-DE" b="1"/>
              <a:t>Mobilität</a:t>
            </a:r>
            <a:r>
              <a:rPr lang="de-DE"/>
              <a:t> mit 19%: Einfach weniger Autofahren und stattdessen Bahn, Bus oder Fahrrad nutzen oder viele Strecken zu Fuß zurücklegen. Den Urlaub lieber mit der Bahn oder dem Fernbus antreten.</a:t>
            </a:r>
            <a:endParaRPr/>
          </a:p>
          <a:p>
            <a:pPr marL="457200" lvl="0" indent="-317500" algn="l" rtl="0">
              <a:lnSpc>
                <a:spcPct val="115000"/>
              </a:lnSpc>
              <a:spcBef>
                <a:spcPts val="0"/>
              </a:spcBef>
              <a:spcAft>
                <a:spcPts val="0"/>
              </a:spcAft>
              <a:buSzPts val="1400"/>
              <a:buChar char="-"/>
            </a:pPr>
            <a:r>
              <a:rPr lang="de-DE" b="1"/>
              <a:t>Ernährung</a:t>
            </a:r>
            <a:r>
              <a:rPr lang="de-DE"/>
              <a:t> mit 15%: Man muss nicht Veganer werden, es bringt schon viel, wenn der Konsum von Rindfleisch reduziert wird, insgesamt weniger Fleisch und Reis isst sowie den Anteil an hoch fetthaltigen Milchprodukten (vor allem Käse und Butter) verringert.</a:t>
            </a:r>
            <a:endParaRPr/>
          </a:p>
          <a:p>
            <a:pPr marL="0" lvl="0" indent="0" algn="l" rtl="0">
              <a:lnSpc>
                <a:spcPct val="115000"/>
              </a:lnSpc>
              <a:spcBef>
                <a:spcPts val="0"/>
              </a:spcBef>
              <a:spcAft>
                <a:spcPts val="0"/>
              </a:spcAft>
              <a:buClr>
                <a:schemeClr val="dk1"/>
              </a:buClr>
              <a:buSzPts val="1100"/>
              <a:buFont typeface="Arial"/>
              <a:buNone/>
            </a:pPr>
            <a:r>
              <a:rPr lang="de-DE"/>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de-DE" b="1"/>
              <a:t>Aufgabe:</a:t>
            </a:r>
            <a:endParaRPr b="1"/>
          </a:p>
          <a:p>
            <a:pPr marL="457200" lvl="0" indent="-317500" algn="l" rtl="0">
              <a:lnSpc>
                <a:spcPct val="115000"/>
              </a:lnSpc>
              <a:spcBef>
                <a:spcPts val="0"/>
              </a:spcBef>
              <a:spcAft>
                <a:spcPts val="0"/>
              </a:spcAft>
              <a:buSzPts val="1400"/>
              <a:buChar char="●"/>
            </a:pPr>
            <a:r>
              <a:rPr lang="de-DE"/>
              <a:t>Welchen Fußabdruck (persönliche CO₂-Bilanz) hinterlasse ich mit meinem Lebensstil?</a:t>
            </a:r>
            <a:endParaRPr/>
          </a:p>
          <a:p>
            <a:pPr marL="914400" lvl="1" indent="-317500" algn="l" rtl="0">
              <a:lnSpc>
                <a:spcPct val="115000"/>
              </a:lnSpc>
              <a:spcBef>
                <a:spcPts val="0"/>
              </a:spcBef>
              <a:spcAft>
                <a:spcPts val="0"/>
              </a:spcAft>
              <a:buSzPts val="1400"/>
              <a:buChar char="○"/>
            </a:pPr>
            <a:r>
              <a:rPr lang="de-DE"/>
              <a:t>durch Stromverbrauch und Heizen?</a:t>
            </a:r>
            <a:endParaRPr/>
          </a:p>
          <a:p>
            <a:pPr marL="914400" lvl="1" indent="-317500" algn="l" rtl="0">
              <a:lnSpc>
                <a:spcPct val="115000"/>
              </a:lnSpc>
              <a:spcBef>
                <a:spcPts val="0"/>
              </a:spcBef>
              <a:spcAft>
                <a:spcPts val="0"/>
              </a:spcAft>
              <a:buSzPts val="1400"/>
              <a:buChar char="○"/>
            </a:pPr>
            <a:r>
              <a:rPr lang="de-DE"/>
              <a:t>durch meine Ernährung?</a:t>
            </a:r>
            <a:endParaRPr/>
          </a:p>
          <a:p>
            <a:pPr marL="914400" lvl="1" indent="-317500" algn="l" rtl="0">
              <a:lnSpc>
                <a:spcPct val="115000"/>
              </a:lnSpc>
              <a:spcBef>
                <a:spcPts val="0"/>
              </a:spcBef>
              <a:spcAft>
                <a:spcPts val="0"/>
              </a:spcAft>
              <a:buSzPts val="1400"/>
              <a:buChar char="○"/>
            </a:pPr>
            <a:r>
              <a:rPr lang="de-DE"/>
              <a:t>durch mein Konsumverhalten?</a:t>
            </a:r>
            <a:endParaRPr/>
          </a:p>
          <a:p>
            <a:pPr marL="914400" lvl="1" indent="-317500" algn="l" rtl="0">
              <a:lnSpc>
                <a:spcPct val="115000"/>
              </a:lnSpc>
              <a:spcBef>
                <a:spcPts val="0"/>
              </a:spcBef>
              <a:spcAft>
                <a:spcPts val="0"/>
              </a:spcAft>
              <a:buSzPts val="1400"/>
              <a:buChar char="○"/>
            </a:pPr>
            <a:r>
              <a:rPr lang="de-DE"/>
              <a:t>durch meine Mobilität?</a:t>
            </a:r>
            <a:endParaRPr/>
          </a:p>
          <a:p>
            <a:pPr marL="0" lvl="0" indent="0" algn="l" rtl="0">
              <a:lnSpc>
                <a:spcPct val="115000"/>
              </a:lnSpc>
              <a:spcBef>
                <a:spcPts val="0"/>
              </a:spcBef>
              <a:spcAft>
                <a:spcPts val="0"/>
              </a:spcAft>
              <a:buClr>
                <a:schemeClr val="dk1"/>
              </a:buClr>
              <a:buSzPts val="1100"/>
              <a:buFont typeface="Arial"/>
              <a:buNone/>
            </a:pPr>
            <a:r>
              <a:rPr lang="de-DE"/>
              <a:t>Erstellen Sie Ihre persönliche CO₂-Bilanz mithilfe des CO₂-Rechners des Umweltbundesamtes (</a:t>
            </a:r>
            <a:r>
              <a:rPr lang="de-DE" u="sng">
                <a:solidFill>
                  <a:schemeClr val="hlink"/>
                </a:solidFill>
                <a:hlinkClick r:id="rId3"/>
              </a:rPr>
              <a:t>uba.CO₂-rechner.de</a:t>
            </a:r>
            <a:r>
              <a:rPr lang="de-DE" u="sng"/>
              <a:t>)!</a:t>
            </a:r>
            <a:endParaRPr u="sng"/>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600"/>
              </a:spcBef>
              <a:spcAft>
                <a:spcPts val="0"/>
              </a:spcAft>
              <a:buClr>
                <a:schemeClr val="dk1"/>
              </a:buClr>
              <a:buSzPts val="1100"/>
              <a:buFont typeface="Arial"/>
              <a:buNone/>
            </a:pPr>
            <a:r>
              <a:rPr lang="de-DE" b="1"/>
              <a:t>Quelle</a:t>
            </a:r>
            <a:endParaRPr b="1"/>
          </a:p>
          <a:p>
            <a:pPr marL="0" lvl="0" indent="0" algn="l" rtl="0">
              <a:lnSpc>
                <a:spcPct val="115000"/>
              </a:lnSpc>
              <a:spcBef>
                <a:spcPts val="0"/>
              </a:spcBef>
              <a:spcAft>
                <a:spcPts val="0"/>
              </a:spcAft>
              <a:buClr>
                <a:schemeClr val="dk1"/>
              </a:buClr>
              <a:buSzPts val="1100"/>
              <a:buFont typeface="Arial"/>
              <a:buNone/>
            </a:pPr>
            <a:r>
              <a:rPr lang="de-DE"/>
              <a:t>Umweltbundesamt (2021a): Konsum und Umwelt: Zentrale Handlungsfelder. Online:</a:t>
            </a:r>
            <a:r>
              <a:rPr lang="de-DE">
                <a:solidFill>
                  <a:srgbClr val="0563C1"/>
                </a:solidFill>
                <a:uFill>
                  <a:noFill/>
                </a:uFill>
                <a:hlinkClick r:id="rId4">
                  <a:extLst>
                    <a:ext uri="{A12FA001-AC4F-418D-AE19-62706E023703}">
                      <ahyp:hlinkClr xmlns:ahyp="http://schemas.microsoft.com/office/drawing/2018/hyperlinkcolor" val="tx"/>
                    </a:ext>
                  </a:extLst>
                </a:hlinkClick>
              </a:rPr>
              <a:t> </a:t>
            </a:r>
            <a:r>
              <a:rPr lang="de-DE" u="sng">
                <a:solidFill>
                  <a:schemeClr val="hlink"/>
                </a:solidFill>
                <a:hlinkClick r:id="rId4"/>
              </a:rPr>
              <a:t>www.umweltbundesamt.de/themen/wirtschaft-konsum/konsum-umwelt-zentrale-handlungsfelder#bedarfsfelder</a:t>
            </a:r>
            <a:endParaRPr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de-DE"/>
              <a:t>Umweltbundesamt (o.J.): CO2-Rechner des Umweltbundesamtes. Online:</a:t>
            </a:r>
            <a:r>
              <a:rPr lang="de-DE">
                <a:solidFill>
                  <a:schemeClr val="hlink"/>
                </a:solidFill>
                <a:uFill>
                  <a:noFill/>
                </a:uFill>
                <a:hlinkClick r:id="rId5"/>
              </a:rPr>
              <a:t> </a:t>
            </a:r>
            <a:r>
              <a:rPr lang="de-DE" u="sng">
                <a:solidFill>
                  <a:schemeClr val="hlink"/>
                </a:solidFill>
                <a:hlinkClick r:id="rId5"/>
              </a:rPr>
              <a:t>uba.co2-rechner.de/</a:t>
            </a:r>
            <a:r>
              <a:rPr lang="de-DE"/>
              <a:t> </a:t>
            </a:r>
            <a:endParaRPr/>
          </a:p>
          <a:p>
            <a:pPr marL="457200" lvl="0" indent="0" algn="l" rtl="0">
              <a:lnSpc>
                <a:spcPct val="100000"/>
              </a:lnSpc>
              <a:spcBef>
                <a:spcPts val="0"/>
              </a:spcBef>
              <a:spcAft>
                <a:spcPts val="0"/>
              </a:spcAft>
              <a:buSzPts val="1400"/>
              <a:buNone/>
            </a:pPr>
            <a:endParaRPr b="1"/>
          </a:p>
        </p:txBody>
      </p:sp>
      <p:sp>
        <p:nvSpPr>
          <p:cNvPr id="247" name="Google Shape;247;g213449b752f_0_17: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48" name="Google Shape;248;g213449b752f_0_17:notes"/>
          <p:cNvSpPr txBox="1">
            <a:spLocks noGrp="1"/>
          </p:cNvSpPr>
          <p:nvPr>
            <p:ph type="hdr" idx="3"/>
          </p:nvPr>
        </p:nvSpPr>
        <p:spPr>
          <a:xfrm>
            <a:off x="0" y="3"/>
            <a:ext cx="3078300" cy="51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SzPts val="1400"/>
              <a:buNone/>
            </a:pPr>
            <a:r>
              <a:rPr lang="de-DE"/>
              <a:t>KRS - Ernährung</a:t>
            </a:r>
            <a:endParaRPr/>
          </a:p>
          <a:p>
            <a:pPr marL="0" marR="0" lvl="0" indent="0" algn="l" rtl="0">
              <a:lnSpc>
                <a:spcPct val="100000"/>
              </a:lnSpc>
              <a:spcBef>
                <a:spcPts val="0"/>
              </a:spcBef>
              <a:spcAft>
                <a:spcPts val="0"/>
              </a:spcAft>
              <a:buSzPts val="1400"/>
              <a:buNone/>
            </a:pPr>
            <a:r>
              <a:rPr lang="de-DE"/>
              <a:t>IZT - Dr. Michael Scharp / Malte Schmidthals</a:t>
            </a:r>
            <a:endParaRPr/>
          </a:p>
        </p:txBody>
      </p:sp>
      <p:sp>
        <p:nvSpPr>
          <p:cNvPr id="249" name="Google Shape;249;g213449b752f_0_17: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554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bdac2f866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8bdac2f866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marL="233362" lvl="0" indent="-233362" algn="l" rtl="0">
              <a:lnSpc>
                <a:spcPct val="100000"/>
              </a:lnSpc>
              <a:spcBef>
                <a:spcPts val="0"/>
              </a:spcBef>
              <a:spcAft>
                <a:spcPts val="0"/>
              </a:spcAft>
              <a:buSzPts val="1400"/>
              <a:buFont typeface="Arial"/>
              <a:buChar char="•"/>
            </a:pPr>
            <a:r>
              <a:rPr lang="de-DE" sz="1050" b="1"/>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marL="233362" lvl="0" indent="-233362" algn="l" rtl="0">
              <a:lnSpc>
                <a:spcPct val="100000"/>
              </a:lnSpc>
              <a:spcBef>
                <a:spcPts val="0"/>
              </a:spcBef>
              <a:spcAft>
                <a:spcPts val="0"/>
              </a:spcAft>
              <a:buSzPts val="1400"/>
              <a:buFont typeface="Arial"/>
              <a:buChar char="•"/>
            </a:pPr>
            <a:r>
              <a:rPr lang="de-DE" sz="1050" b="1"/>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marL="233362" lvl="0" indent="-233362" algn="l" rtl="0">
              <a:lnSpc>
                <a:spcPct val="100000"/>
              </a:lnSpc>
              <a:spcBef>
                <a:spcPts val="0"/>
              </a:spcBef>
              <a:spcAft>
                <a:spcPts val="0"/>
              </a:spcAft>
              <a:buSzPts val="1400"/>
              <a:buFont typeface="Arial"/>
              <a:buChar char="•"/>
            </a:pPr>
            <a:r>
              <a:rPr lang="de-DE" sz="1050" b="1"/>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marL="233362" lvl="0" indent="-233362" algn="l" rtl="0">
              <a:lnSpc>
                <a:spcPct val="100000"/>
              </a:lnSpc>
              <a:spcBef>
                <a:spcPts val="0"/>
              </a:spcBef>
              <a:spcAft>
                <a:spcPts val="0"/>
              </a:spcAft>
              <a:buSzPts val="1400"/>
              <a:buFont typeface="Arial"/>
              <a:buChar char="•"/>
            </a:pPr>
            <a:r>
              <a:rPr lang="de-DE" sz="1050" b="1"/>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marL="0" lvl="0" indent="0" algn="l" rtl="0">
              <a:lnSpc>
                <a:spcPct val="100000"/>
              </a:lnSpc>
              <a:spcBef>
                <a:spcPts val="400"/>
              </a:spcBef>
              <a:spcAft>
                <a:spcPts val="0"/>
              </a:spcAft>
              <a:buSzPts val="1400"/>
              <a:buNone/>
            </a:pPr>
            <a:r>
              <a:rPr lang="de-DE" sz="1050"/>
              <a:t>Weitere Materialien von PA-BBNE sind die folgenden ergänzenden Dokumente:</a:t>
            </a:r>
            <a:endParaRPr/>
          </a:p>
          <a:p>
            <a:pPr marL="233362" lvl="0" indent="-233362" algn="l" rtl="0">
              <a:lnSpc>
                <a:spcPct val="100000"/>
              </a:lnSpc>
              <a:spcBef>
                <a:spcPts val="0"/>
              </a:spcBef>
              <a:spcAft>
                <a:spcPts val="0"/>
              </a:spcAft>
              <a:buSzPts val="1400"/>
              <a:buFont typeface="Arial"/>
              <a:buChar char="•"/>
            </a:pPr>
            <a:r>
              <a:rPr lang="de-DE" sz="1050" b="1"/>
              <a:t>Nachhaltigkeitsorientierte Kompetenzen in der beruflichen Bildung: </a:t>
            </a:r>
            <a:r>
              <a:rPr lang="de-DE" sz="1050"/>
              <a:t>Leitfaden, Handout und PowerPoint zur Bestimmung und Beschreibung nachhaltigkeitsrelevanter Kompetenzen in der beruflichen Bildung </a:t>
            </a:r>
            <a:endParaRPr/>
          </a:p>
          <a:p>
            <a:pPr marL="233362" lvl="0" indent="-233362" algn="l" rtl="0">
              <a:lnSpc>
                <a:spcPct val="100000"/>
              </a:lnSpc>
              <a:spcBef>
                <a:spcPts val="0"/>
              </a:spcBef>
              <a:spcAft>
                <a:spcPts val="0"/>
              </a:spcAft>
              <a:buSzPts val="1400"/>
              <a:buFont typeface="Arial"/>
              <a:buChar char="•"/>
            </a:pPr>
            <a:r>
              <a:rPr lang="de-DE" sz="1050" b="1"/>
              <a:t>Umgang mit Zielkonflikten</a:t>
            </a:r>
            <a:r>
              <a:rPr lang="de-DE" sz="1050"/>
              <a:t>: Leitfaden, Handout und PowerPoint zum Umgang mit Zielkonflikten und Widersprüchen in der beruflichen Bildung</a:t>
            </a:r>
            <a:endParaRPr/>
          </a:p>
          <a:p>
            <a:pPr marL="233362" lvl="0" indent="-233362" algn="l" rtl="0">
              <a:lnSpc>
                <a:spcPct val="100000"/>
              </a:lnSpc>
              <a:spcBef>
                <a:spcPts val="0"/>
              </a:spcBef>
              <a:spcAft>
                <a:spcPts val="0"/>
              </a:spcAft>
              <a:buSzPts val="1400"/>
              <a:buFont typeface="Arial"/>
              <a:buChar char="•"/>
            </a:pPr>
            <a:r>
              <a:rPr lang="de-DE" sz="1050" b="1"/>
              <a:t>SDG 8 und die soziale Dimension der Nachhaltigkeit</a:t>
            </a:r>
            <a:r>
              <a:rPr lang="de-DE" sz="1050"/>
              <a:t>: Leitfaden zur Beschreibung der sozialen Dimension der Nachhaltigkeit für eine BBNE</a:t>
            </a:r>
            <a:endParaRPr/>
          </a:p>
          <a:p>
            <a:pPr marL="233362" lvl="0" indent="-233362" algn="l" rtl="0">
              <a:lnSpc>
                <a:spcPct val="100000"/>
              </a:lnSpc>
              <a:spcBef>
                <a:spcPts val="0"/>
              </a:spcBef>
              <a:spcAft>
                <a:spcPts val="0"/>
              </a:spcAft>
              <a:buSzPts val="1400"/>
              <a:buFont typeface="Arial"/>
              <a:buChar char="•"/>
            </a:pPr>
            <a:r>
              <a:rPr lang="de-DE" sz="1050" b="1"/>
              <a:t>Postkarten aus der Zukunft: </a:t>
            </a:r>
            <a:r>
              <a:rPr lang="de-DE" sz="1050"/>
              <a:t>Beispielhafte, aber absehbare zukünftige Entwicklungen aus Sicht der Zukunftsforschung für die Berufsausbildung</a:t>
            </a:r>
            <a:endParaRPr/>
          </a:p>
          <a:p>
            <a:pPr marL="0" lvl="0" indent="0" algn="l" rtl="0">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de518d3a5_1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5de518d3a5_1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sz="1100" b="1"/>
              <a:t>Beschreibung</a:t>
            </a:r>
            <a:endParaRPr sz="1100" b="1"/>
          </a:p>
          <a:p>
            <a:pPr marL="0" lvl="0" indent="0" algn="l" rtl="0">
              <a:lnSpc>
                <a:spcPct val="115000"/>
              </a:lnSpc>
              <a:spcBef>
                <a:spcPts val="0"/>
              </a:spcBef>
              <a:spcAft>
                <a:spcPts val="0"/>
              </a:spcAft>
              <a:buClr>
                <a:schemeClr val="dk1"/>
              </a:buClr>
              <a:buSzPts val="1100"/>
              <a:buFont typeface="Arial"/>
              <a:buNone/>
            </a:pPr>
            <a:r>
              <a:rPr lang="de-DE" sz="1100"/>
              <a:t>Der Klimawandel ist laut der WHO die größte Gesundheitsbedrohung für die Menschheit (WHO 2021). Auch der Gesundheitssektor muss demnach Maßnahmen zur Reduktion von Treibhausgasemissionen ergreifen, um einen Beitrag zum Klimawandel zu leisten. </a:t>
            </a:r>
            <a:endParaRPr sz="1100"/>
          </a:p>
          <a:p>
            <a:pPr marL="0" lvl="0" indent="0" algn="l" rtl="0">
              <a:lnSpc>
                <a:spcPct val="115000"/>
              </a:lnSpc>
              <a:spcBef>
                <a:spcPts val="0"/>
              </a:spcBef>
              <a:spcAft>
                <a:spcPts val="0"/>
              </a:spcAft>
              <a:buClr>
                <a:schemeClr val="dk1"/>
              </a:buClr>
              <a:buSzPts val="1100"/>
              <a:buFont typeface="Arial"/>
              <a:buNone/>
            </a:pPr>
            <a:r>
              <a:rPr lang="de-DE" sz="110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Dosierinhalatoren,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a:p>
          <a:p>
            <a:pPr marL="0" lvl="0" indent="0" algn="l" rtl="0">
              <a:lnSpc>
                <a:spcPct val="115000"/>
              </a:lnSpc>
              <a:spcBef>
                <a:spcPts val="0"/>
              </a:spcBef>
              <a:spcAft>
                <a:spcPts val="0"/>
              </a:spcAft>
              <a:buClr>
                <a:schemeClr val="dk1"/>
              </a:buClr>
              <a:buSzPts val="1100"/>
              <a:buFont typeface="Arial"/>
              <a:buNone/>
            </a:pPr>
            <a:r>
              <a:rPr lang="de-DE" sz="110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a:p>
          <a:p>
            <a:pPr marL="0" lvl="0" indent="0" algn="l" rtl="0">
              <a:lnSpc>
                <a:spcPct val="115000"/>
              </a:lnSpc>
              <a:spcBef>
                <a:spcPts val="0"/>
              </a:spcBef>
              <a:spcAft>
                <a:spcPts val="0"/>
              </a:spcAft>
              <a:buClr>
                <a:schemeClr val="dk1"/>
              </a:buClr>
              <a:buSzPts val="1100"/>
              <a:buFont typeface="Arial"/>
              <a:buNone/>
            </a:pPr>
            <a:endParaRPr sz="1100" b="1"/>
          </a:p>
          <a:p>
            <a:pPr marL="0" lvl="0" indent="0" algn="l" rtl="0">
              <a:lnSpc>
                <a:spcPct val="115000"/>
              </a:lnSpc>
              <a:spcBef>
                <a:spcPts val="0"/>
              </a:spcBef>
              <a:spcAft>
                <a:spcPts val="0"/>
              </a:spcAft>
              <a:buClr>
                <a:schemeClr val="dk1"/>
              </a:buClr>
              <a:buSzPts val="1100"/>
              <a:buFont typeface="Arial"/>
              <a:buNone/>
            </a:pPr>
            <a:r>
              <a:rPr lang="de-DE" sz="1100" b="1"/>
              <a:t>Aufgabe</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eine Gesundheitseinrichtung identifiziert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Maßnahmen können zur Reduktion von Treibhausgasemissionen eingesetzt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Ihre Gesundheitseinrichtung identifiziert werden? Welche Maßnahmen werden bereits in Ihrer Gesundheitseinrichtung umgesetzt? </a:t>
            </a:r>
            <a:endParaRPr sz="1100"/>
          </a:p>
          <a:p>
            <a:pPr marL="0" lvl="0" indent="0" algn="l" rtl="0">
              <a:lnSpc>
                <a:spcPct val="115000"/>
              </a:lnSpc>
              <a:spcBef>
                <a:spcPts val="0"/>
              </a:spcBef>
              <a:spcAft>
                <a:spcPts val="0"/>
              </a:spcAft>
              <a:buClr>
                <a:schemeClr val="dk1"/>
              </a:buClr>
              <a:buSzPts val="1100"/>
              <a:buNone/>
            </a:pPr>
            <a:endParaRPr sz="1100" b="1"/>
          </a:p>
          <a:p>
            <a:pPr marL="0" lvl="0" indent="0" algn="l" rtl="0">
              <a:lnSpc>
                <a:spcPct val="115000"/>
              </a:lnSpc>
              <a:spcBef>
                <a:spcPts val="0"/>
              </a:spcBef>
              <a:spcAft>
                <a:spcPts val="0"/>
              </a:spcAft>
              <a:buClr>
                <a:schemeClr val="dk1"/>
              </a:buClr>
              <a:buSzPts val="1100"/>
              <a:buNone/>
            </a:pPr>
            <a:r>
              <a:rPr lang="de-DE" sz="1100" b="1"/>
              <a:t>Quellen</a:t>
            </a:r>
            <a:endParaRPr/>
          </a:p>
          <a:p>
            <a:pPr marL="171450" lvl="0" indent="-171450" algn="l" rtl="0">
              <a:lnSpc>
                <a:spcPct val="115000"/>
              </a:lnSpc>
              <a:spcBef>
                <a:spcPts val="0"/>
              </a:spcBef>
              <a:spcAft>
                <a:spcPts val="0"/>
              </a:spcAft>
              <a:buClr>
                <a:schemeClr val="dk1"/>
              </a:buClr>
              <a:buSzPts val="1100"/>
              <a:buFont typeface="Arial"/>
              <a:buChar char="•"/>
            </a:pPr>
            <a:r>
              <a:rPr lang="de-DE" sz="1100"/>
              <a:t>Quitmann, C. (2023) Der Gesundheitssektor als Emittent - international; in: Nikendei C. et al. (2023): Heidelberger Standards der Klimamedizin – Wissen und Handlungsstrategien für den klinischen Alltag und die medizinische Lehre im Klimawandel, S.139 - 144, GMS J Med Educ. </a:t>
            </a:r>
            <a:endParaRPr/>
          </a:p>
          <a:p>
            <a:pPr marL="171450" lvl="0" indent="-171450" algn="l" rtl="0">
              <a:lnSpc>
                <a:spcPct val="115000"/>
              </a:lnSpc>
              <a:spcBef>
                <a:spcPts val="0"/>
              </a:spcBef>
              <a:spcAft>
                <a:spcPts val="0"/>
              </a:spcAft>
              <a:buClr>
                <a:schemeClr val="dk1"/>
              </a:buClr>
              <a:buSzPts val="1100"/>
              <a:buFont typeface="Arial"/>
              <a:buChar char="•"/>
            </a:pPr>
            <a:r>
              <a:rPr lang="de-DE" sz="1100"/>
              <a:t>National Health Service (o.J.): Delivering a ‘Net Zero’National Health Service, Online: https://www.england.nhs.uk/greenernhs/wp-content/uploads/sites/51/2020/10/delivering-a-net-zero-national-health-service.pdf</a:t>
            </a:r>
            <a:endParaRPr sz="1100"/>
          </a:p>
        </p:txBody>
      </p:sp>
      <p:sp>
        <p:nvSpPr>
          <p:cNvPr id="90" name="Google Shape;90;g25de518d3a5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5be8c2b45_0_3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95be8c2b45_0_31:notes"/>
          <p:cNvSpPr txBox="1">
            <a:spLocks noGrp="1"/>
          </p:cNvSpPr>
          <p:nvPr>
            <p:ph type="body" idx="1"/>
          </p:nvPr>
        </p:nvSpPr>
        <p:spPr>
          <a:xfrm>
            <a:off x="216000" y="3996000"/>
            <a:ext cx="6657340" cy="58616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latin typeface="Calibri"/>
                <a:ea typeface="Calibri"/>
                <a:cs typeface="Calibri"/>
                <a:sym typeface="Calibri"/>
              </a:rPr>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endParaRPr/>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1">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Abfall fällt in Ihrer Gesundheitseinrichtung an und wie kann Abfall vermieden oder reduziert werden?</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Kunststoffmüll fällt speziell in der Pflege an und welche Maßnahmen tragen zu einer Verbesserung des Müllaufkommens bei? </a:t>
            </a:r>
            <a:br>
              <a:rPr lang="de-DE" sz="1100">
                <a:latin typeface="Calibri"/>
                <a:ea typeface="Calibri"/>
                <a:cs typeface="Calibri"/>
                <a:sym typeface="Calibri"/>
              </a:rPr>
            </a:b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Richter, H., Pecher, S. (2023): Abfallvermeidung und -entsorgung im OP, Reduction and disposal of waste in the OR. Online: https://www.thieme-connect.com/products/ejournals/abstract/10.1055/a-2026-4683</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Robert Koch Institut (2021): Bund/Länder-Arbeitsgemeinschaft Abfall, Vollzugshilfe zur Entsorgung von Abfällen aus Einrichtungen des Gesundheitsdienstes; Online: </a:t>
            </a:r>
            <a:r>
              <a:rPr lang="de-DE" sz="1100" u="sng">
                <a:solidFill>
                  <a:schemeClr val="hlink"/>
                </a:solidFill>
                <a:latin typeface="Calibri"/>
                <a:ea typeface="Calibri"/>
                <a:cs typeface="Calibri"/>
                <a:sym typeface="Calibri"/>
                <a:hlinkClick r:id="rId3"/>
              </a:rPr>
              <a:t>https://www.rki.de/DE/Content/Infekt/Krankenhaushygiene/Kommission/Downloads/LAGA-Rili.pdf</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Bilder: publicdomainvectors.org “hand with soap bottle”,  “hygienic tampons”, “face mask and plastic shield”, “hands with medical gloves”</a:t>
            </a:r>
            <a:endParaRPr sz="1100" b="1">
              <a:latin typeface="Calibri"/>
              <a:ea typeface="Calibri"/>
              <a:cs typeface="Calibri"/>
              <a:sym typeface="Calibri"/>
            </a:endParaRPr>
          </a:p>
        </p:txBody>
      </p:sp>
      <p:sp>
        <p:nvSpPr>
          <p:cNvPr id="103" name="Google Shape;103;g195be8c2b45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ein Vollbad zu nehmen. Darüber hinaus kann die Bestrebung im Sinne der Nachhaltigkeit Energie zu sparen, dazu führen, dass bspw. die Zimmertemperatur möglicherweise nicht mehr mit dem individuellen Wärmebedürfnis älterer Menschen übereinstimmt. </a:t>
            </a:r>
            <a:endParaRPr>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de-DE" b="1">
                <a:latin typeface="Calibri"/>
                <a:ea typeface="Calibri"/>
                <a:cs typeface="Calibri"/>
                <a:sym typeface="Calibri"/>
              </a:rPr>
              <a:t>Aufgaben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Wie können individuelle Präferenzen gegenüber Zielen der Nachhaltigkeit abgewogen werden?</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Wann sollten sozialen Aspekten der Vortritt vor ökologischen Überlegungen gewährt werden?</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Rommerskirch-Manietta, M., Roes, M., Stacke, TI. et al. Präferenzen von Menschen mit Pflegebedarf. HBScience 12, 13–21 (2021). https://doi.org/10.1007/s16024-020-00346-4</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Bilder: publicdomainvectors.org “woman taking a bath” und “oil heater”</a:t>
            </a:r>
            <a:endParaRPr sz="23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1" name="Google Shape;121;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8f46409a1e_0_7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8f46409a1e_0_79: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sz="1100"/>
          </a:p>
          <a:p>
            <a:pPr marL="171450" lvl="0" indent="-101600" algn="l" rtl="0">
              <a:lnSpc>
                <a:spcPct val="100000"/>
              </a:lnSpc>
              <a:spcBef>
                <a:spcPts val="0"/>
              </a:spcBef>
              <a:spcAft>
                <a:spcPts val="0"/>
              </a:spcAft>
              <a:buSzPts val="1100"/>
              <a:buFont typeface="Arial"/>
              <a:buNone/>
            </a:pPr>
            <a:endParaRPr sz="1100"/>
          </a:p>
          <a:p>
            <a:pPr marL="0" lvl="0" indent="0" algn="l" rtl="0">
              <a:lnSpc>
                <a:spcPct val="100000"/>
              </a:lnSpc>
              <a:spcBef>
                <a:spcPts val="0"/>
              </a:spcBef>
              <a:spcAft>
                <a:spcPts val="0"/>
              </a:spcAft>
              <a:buSzPts val="1100"/>
              <a:buFont typeface="Arial"/>
              <a:buNone/>
            </a:pPr>
            <a:r>
              <a:rPr lang="de-DE" sz="1100" b="1"/>
              <a:t>Aufgabe</a:t>
            </a:r>
            <a:endParaRPr sz="1100"/>
          </a:p>
          <a:p>
            <a:pPr marL="171450" lvl="0" indent="-171450" algn="l" rtl="0">
              <a:lnSpc>
                <a:spcPct val="100000"/>
              </a:lnSpc>
              <a:spcBef>
                <a:spcPts val="0"/>
              </a:spcBef>
              <a:spcAft>
                <a:spcPts val="0"/>
              </a:spcAft>
              <a:buSzPts val="1200"/>
              <a:buFont typeface="Arial"/>
              <a:buChar char="•"/>
            </a:pPr>
            <a:r>
              <a:rPr lang="de-DE" sz="1100"/>
              <a:t>Wie können Pflegekräfte in einer Gesundheitseinrichtung besser mit Überforderung und Stress im Arbeitsalltag umgehen? </a:t>
            </a:r>
            <a:endParaRPr sz="1100"/>
          </a:p>
          <a:p>
            <a:pPr marL="171450" lvl="0" indent="-171450" algn="l" rtl="0">
              <a:lnSpc>
                <a:spcPct val="100000"/>
              </a:lnSpc>
              <a:spcBef>
                <a:spcPts val="0"/>
              </a:spcBef>
              <a:spcAft>
                <a:spcPts val="0"/>
              </a:spcAft>
              <a:buSzPts val="1200"/>
              <a:buFont typeface="Arial"/>
              <a:buChar char="•"/>
            </a:pPr>
            <a:r>
              <a:rPr lang="de-DE" sz="1100"/>
              <a:t>Welche Möglichkeiten der Prävention gibt es?</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de-DE" sz="1100" b="1"/>
              <a:t>Quelle</a:t>
            </a:r>
            <a:endParaRPr sz="1100" b="1"/>
          </a:p>
          <a:p>
            <a:pPr marL="171450" lvl="0" indent="-171450" algn="l" rtl="0">
              <a:lnSpc>
                <a:spcPct val="100000"/>
              </a:lnSpc>
              <a:spcBef>
                <a:spcPts val="0"/>
              </a:spcBef>
              <a:spcAft>
                <a:spcPts val="0"/>
              </a:spcAft>
              <a:buClr>
                <a:schemeClr val="dk1"/>
              </a:buClr>
              <a:buSzPts val="1400"/>
              <a:buFont typeface="Arial"/>
              <a:buChar char="•"/>
            </a:pPr>
            <a:r>
              <a:rPr lang="de-DE" sz="1100"/>
              <a:t>Schmidt, B. (2015): Burnout in der Pflege: Risikofaktoren - Hintergründe - Selbsteinschätzung. Kohlhammer. Stuttgart</a:t>
            </a:r>
            <a:endParaRPr/>
          </a:p>
          <a:p>
            <a:pPr marL="171450" lvl="0" indent="-171450" algn="l" rtl="0">
              <a:lnSpc>
                <a:spcPct val="100000"/>
              </a:lnSpc>
              <a:spcBef>
                <a:spcPts val="0"/>
              </a:spcBef>
              <a:spcAft>
                <a:spcPts val="0"/>
              </a:spcAft>
              <a:buClr>
                <a:schemeClr val="dk1"/>
              </a:buClr>
              <a:buSzPts val="1400"/>
              <a:buFont typeface="Arial"/>
              <a:buChar char="•"/>
            </a:pPr>
            <a:r>
              <a:rPr lang="de-DE" sz="1100"/>
              <a:t>Nikendei, C. (2023): Der Klimawandel, die Diskrepanz zwischen Wissen und Handeln und das Kontinuum zwischen Abwehr, Bewusstwerdung und psychischer Belastung; in: Nikendei, C. et al. (2023): Heidelberger Standards der Klimamedizin – Wissen und Handlungsstrategien für den klinischen Alltag und die medizinische Lehre im Klimawandel, S.128 - 136, GMS J Med Educ. </a:t>
            </a:r>
            <a:endParaRPr sz="1100"/>
          </a:p>
          <a:p>
            <a:pPr marL="171450" lvl="0" indent="-171450" algn="l" rtl="0">
              <a:lnSpc>
                <a:spcPct val="100000"/>
              </a:lnSpc>
              <a:spcBef>
                <a:spcPts val="0"/>
              </a:spcBef>
              <a:spcAft>
                <a:spcPts val="0"/>
              </a:spcAft>
              <a:buClr>
                <a:schemeClr val="dk1"/>
              </a:buClr>
              <a:buSzPts val="1100"/>
              <a:buFont typeface="Arial"/>
              <a:buChar char="•"/>
            </a:pPr>
            <a:r>
              <a:rPr lang="de-DE" sz="1100"/>
              <a:t>Bilder: publicdomainvectors.org “Patient and nurse”, “Nurse and patient”, “upset man”, “tired man” </a:t>
            </a:r>
            <a:endParaRPr sz="1100"/>
          </a:p>
          <a:p>
            <a:pPr marL="171450" lvl="0" indent="-8255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a:p>
        </p:txBody>
      </p:sp>
      <p:sp>
        <p:nvSpPr>
          <p:cNvPr id="136" name="Google Shape;136;g18f46409a1e_0_7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90b647cdd8_0_3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90b647cdd8_0_3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100"/>
              <a:buFont typeface="Arial"/>
              <a:buNone/>
            </a:pPr>
            <a:r>
              <a:rPr lang="de-DE"/>
              <a:t>Viel diskutiert wird der Zielkonflikt zwischen ausreichender persönlicher Zuwendung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a:p>
          <a:p>
            <a:pPr marL="0" lvl="0" indent="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kann eine qualitativ hochwertige Pflege gewährleistet werden, während gleichzeitig die Notwendigkeit wirtschaftlichen Handelns berücksichtigt wird?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 </a:t>
            </a:r>
            <a:endParaRPr sz="1200" b="1"/>
          </a:p>
          <a:p>
            <a:pPr marL="171450" lvl="0" indent="-171450" algn="l" rtl="0">
              <a:lnSpc>
                <a:spcPct val="100000"/>
              </a:lnSpc>
              <a:spcBef>
                <a:spcPts val="0"/>
              </a:spcBef>
              <a:spcAft>
                <a:spcPts val="0"/>
              </a:spcAft>
              <a:buSzPts val="1400"/>
              <a:buFont typeface="Arial"/>
              <a:buChar char="•"/>
            </a:pPr>
            <a:r>
              <a:rPr lang="de-DE"/>
              <a:t>Sauerland, Dirk (2016): Probleme einer zunehmenden Ökonomisierung im deutschen Pflegesystem. In: Judith Wolf, Martin Dabrowski, Eric C. Meyer, Albert Brühl, Markus Giesbers, Dörte Heger et al. (Hg.): Menschenwürde und Gerechtigkeit in der Pflege: Brill | Schöningh, S. 63–95.</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“cash”, “car”</a:t>
            </a:r>
            <a:endParaRPr/>
          </a:p>
        </p:txBody>
      </p:sp>
      <p:sp>
        <p:nvSpPr>
          <p:cNvPr id="155" name="Google Shape;155;g190b647cdd8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95be8c2b45_0_4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95be8c2b45_0_4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Die fortschreitende Digitalisierung im Gesundheitswesen führt zu Zielkonflikten in der Pflege. So kann die Digitalisierung der Pflege zwar Vorteile z.B. im Sinne des effizienten Arbeitens bedeuten, gleichzeitig aber zu einem höheren Ressourceneinsatz führen und sich negativ auf die soziale Nachhaltigkeit auswirken. Der Ressourceneinsatz für die Produktion von digitalen Endgeräten und digitaler Infrastruktur ist recht hoch und der durchgehende Betrieb von Rechenzentren ist ein großer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Aufgaben</a:t>
            </a:r>
            <a:endParaRPr/>
          </a:p>
          <a:p>
            <a:pPr marL="171450" lvl="0" indent="-171450" algn="l" rtl="0">
              <a:lnSpc>
                <a:spcPct val="100000"/>
              </a:lnSpc>
              <a:spcBef>
                <a:spcPts val="0"/>
              </a:spcBef>
              <a:spcAft>
                <a:spcPts val="0"/>
              </a:spcAft>
              <a:buClr>
                <a:schemeClr val="dk1"/>
              </a:buClr>
              <a:buSzPts val="1400"/>
              <a:buFont typeface="Arial"/>
              <a:buChar char="•"/>
            </a:pPr>
            <a:r>
              <a:rPr lang="de-DE"/>
              <a:t>Welche Prozesse können in der Pflege digitalisiert werden und langfristig zu Zeiteinsparungen führen, die für die direkte Pflege der Pflegebedürftigen genutzt werden können?</a:t>
            </a:r>
            <a:endParaRPr>
              <a:highlight>
                <a:schemeClr val="accent6"/>
              </a:highlight>
            </a:endParaRPr>
          </a:p>
          <a:p>
            <a:pPr marL="171450" lvl="0" indent="-171450" algn="l" rtl="0">
              <a:lnSpc>
                <a:spcPct val="100000"/>
              </a:lnSpc>
              <a:spcBef>
                <a:spcPts val="0"/>
              </a:spcBef>
              <a:spcAft>
                <a:spcPts val="0"/>
              </a:spcAft>
              <a:buClr>
                <a:schemeClr val="dk1"/>
              </a:buClr>
              <a:buSzPts val="1400"/>
              <a:buFont typeface="Arial"/>
              <a:buChar char="•"/>
            </a:pPr>
            <a:r>
              <a:rPr lang="de-DE"/>
              <a:t>Wo kann Digitalisierung unterstützen, wo kann sie möglicherweise behindern?</a:t>
            </a:r>
            <a:endParaRPr/>
          </a:p>
          <a:p>
            <a:pPr marL="171450" lvl="0" indent="-171450" algn="l" rtl="0">
              <a:lnSpc>
                <a:spcPct val="100000"/>
              </a:lnSpc>
              <a:spcBef>
                <a:spcPts val="0"/>
              </a:spcBef>
              <a:spcAft>
                <a:spcPts val="0"/>
              </a:spcAft>
              <a:buClr>
                <a:schemeClr val="dk1"/>
              </a:buClr>
              <a:buSzPts val="1400"/>
              <a:buFont typeface="Arial"/>
              <a:buChar char="•"/>
            </a:pPr>
            <a:r>
              <a:rPr lang="de-DE"/>
              <a:t>Wann und wie sollten sozialen Aspekten der Vortritt vor ökologischen Überlegungen gewährt werden? </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400"/>
              <a:buFont typeface="Arial"/>
              <a:buChar char="•"/>
            </a:pPr>
            <a:r>
              <a:rPr lang="de-DE"/>
              <a:t>Hülsken-Giesler, M., Daxberger, S. (2018). Robotik in der Pflege aus pflegewissenschaftlicher Perspektive. In: Bendel, O. (eds) Pflegeroboter. Springer Gabler, Wiesbaden. https://doi.org/10.1007/978-3-658-22698-5_7</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“Robot chef”, “Server”, “Power plant”, “Power cord in wall socket”</a:t>
            </a:r>
            <a:endParaRPr/>
          </a:p>
          <a:p>
            <a:pPr marL="0" lvl="0" indent="0" algn="l" rtl="0">
              <a:lnSpc>
                <a:spcPct val="100000"/>
              </a:lnSpc>
              <a:spcBef>
                <a:spcPts val="0"/>
              </a:spcBef>
              <a:spcAft>
                <a:spcPts val="0"/>
              </a:spcAft>
              <a:buSzPts val="1400"/>
              <a:buNone/>
            </a:pPr>
            <a:endParaRPr/>
          </a:p>
        </p:txBody>
      </p:sp>
      <p:sp>
        <p:nvSpPr>
          <p:cNvPr id="174" name="Google Shape;174;g195be8c2b45_0_4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90b647cdd8_0_1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90b647cdd8_0_11: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können Pflegebedürftige (und Pflegende) geschützt werden, ohne ihre Privatsphäre durch Überwachungstechnologie zu verletzen?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100"/>
              <a:buFont typeface="Arial"/>
              <a:buChar char="•"/>
            </a:pPr>
            <a:r>
              <a:rPr lang="de-DE"/>
              <a:t>Kreis, J. (2018). Umsorgen, überwachen, unterhalten – sind Pflegeroboter ethisch vertretbar?. In: Bendel, O. (eds) Pflegeroboter. Springer Gabler, Wiesbaden. https://doi.org/10.1007/978-3-658-22698-5_12</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“old man”, “cctv”</a:t>
            </a:r>
            <a:endParaRPr/>
          </a:p>
        </p:txBody>
      </p:sp>
      <p:sp>
        <p:nvSpPr>
          <p:cNvPr id="193" name="Google Shape;193;g190b647cdd8_0_11:notes"/>
          <p:cNvSpPr txBox="1">
            <a:spLocks noGrp="1"/>
          </p:cNvSpPr>
          <p:nvPr>
            <p:ph type="sldNum" idx="12"/>
          </p:nvPr>
        </p:nvSpPr>
        <p:spPr>
          <a:xfrm>
            <a:off x="4023991" y="9721107"/>
            <a:ext cx="3078300" cy="38083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216000" y="3995999"/>
            <a:ext cx="6655642" cy="612045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Clr>
                <a:schemeClr val="dk1"/>
              </a:buClr>
              <a:buSzPts val="1050"/>
              <a:buFont typeface="Arial"/>
              <a:buNone/>
            </a:pPr>
            <a:r>
              <a:rPr lang="de-DE" sz="1100"/>
              <a:t>Eine Gesundheitseinrichtung ist zumeist mit einer Vollküche oder auch einer Frischküche ausgestattet, oder erhält tägliche Essenslieferungen für die Versorgung von Patienten und Pflegebedürftigen.</a:t>
            </a:r>
            <a:endParaRPr sz="1100"/>
          </a:p>
          <a:p>
            <a:pPr marL="0" lvl="0" indent="0" algn="l" rtl="0">
              <a:lnSpc>
                <a:spcPct val="100000"/>
              </a:lnSpc>
              <a:spcBef>
                <a:spcPts val="0"/>
              </a:spcBef>
              <a:spcAft>
                <a:spcPts val="0"/>
              </a:spcAft>
              <a:buClr>
                <a:schemeClr val="dk1"/>
              </a:buClr>
              <a:buSzPts val="1050"/>
              <a:buFont typeface="Arial"/>
              <a:buNone/>
            </a:pPr>
            <a:r>
              <a:rPr lang="de-DE" sz="1100"/>
              <a:t>Die in der Abbildung gezeigten Werte gelten für Frischküchen (Vollküche) bei der Anlieferung der Lebensmittel durch einen Großhandelsbetrieb. </a:t>
            </a:r>
            <a:endParaRPr sz="1100"/>
          </a:p>
          <a:p>
            <a:pPr marL="0" lvl="0" indent="0" algn="l" rtl="0">
              <a:lnSpc>
                <a:spcPct val="100000"/>
              </a:lnSpc>
              <a:spcBef>
                <a:spcPts val="0"/>
              </a:spcBef>
              <a:spcAft>
                <a:spcPts val="0"/>
              </a:spcAft>
              <a:buSzPts val="1400"/>
              <a:buNone/>
            </a:pPr>
            <a:r>
              <a:rPr lang="de-DE" sz="1100"/>
              <a:t>Die Graphik zeigt, dass die Landwirtschaft den meisten Emissionsausstoß verzeichnet und die größten Auswirkungen hat mit rund 460 g CO</a:t>
            </a:r>
            <a:r>
              <a:rPr lang="de-DE" sz="1100" baseline="-25000"/>
              <a:t>2</a:t>
            </a:r>
            <a:r>
              <a:rPr lang="de-DE" sz="1100"/>
              <a:t>-Äq. Hinzukommen noch Emissionen aus der Landnutzung und aus Landnutzungsänderungen, die mit ca. 180 CO</a:t>
            </a:r>
            <a:r>
              <a:rPr lang="de-DE" sz="1100" baseline="-250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a:p>
          <a:p>
            <a:pPr marL="0" lvl="0" indent="0" algn="l" rtl="0">
              <a:lnSpc>
                <a:spcPct val="100000"/>
              </a:lnSpc>
              <a:spcBef>
                <a:spcPts val="0"/>
              </a:spcBef>
              <a:spcAft>
                <a:spcPts val="0"/>
              </a:spcAft>
              <a:buSzPts val="1400"/>
              <a:buNone/>
            </a:pPr>
            <a:r>
              <a:rPr lang="de-DE" sz="1100"/>
              <a:t>An 2. Stelle mit fast 200 g CO</a:t>
            </a:r>
            <a:r>
              <a:rPr lang="de-DE" sz="1100" baseline="-25000"/>
              <a:t>2</a:t>
            </a:r>
            <a:r>
              <a:rPr lang="de-DE" sz="1100"/>
              <a:t>-Äq (ca. 15%) steht das Abfallaufkommen. Das Aufkommen von Abfall wurde auf Basis der Literatur berechnet. </a:t>
            </a:r>
            <a:endParaRPr sz="1100"/>
          </a:p>
          <a:p>
            <a:pPr marL="0" lvl="0" indent="0" algn="l" rtl="0">
              <a:lnSpc>
                <a:spcPct val="100000"/>
              </a:lnSpc>
              <a:spcBef>
                <a:spcPts val="0"/>
              </a:spcBef>
              <a:spcAft>
                <a:spcPts val="0"/>
              </a:spcAft>
              <a:buClr>
                <a:schemeClr val="dk1"/>
              </a:buClr>
              <a:buSzPts val="1050"/>
              <a:buNone/>
            </a:pPr>
            <a:r>
              <a:rPr lang="de-DE" sz="1100"/>
              <a:t>Es folgen Prozesse wie das Kühlen (74 g, ca. 6%), die Verarbeitung (52 g CO</a:t>
            </a:r>
            <a:r>
              <a:rPr lang="de-DE" sz="1100" baseline="-25000"/>
              <a:t>2</a:t>
            </a:r>
            <a:r>
              <a:rPr lang="de-DE" sz="1100"/>
              <a:t>-Äq/Menü), das Spülen (49 g, ca. 4%), das Kochen (Zubereiten, 39 g, ca. 2%), die Verpackung (38 g) und der Langstreckentransport (30 g, Gemüse aus Südeuropa). </a:t>
            </a:r>
            <a:endParaRPr sz="1100"/>
          </a:p>
          <a:p>
            <a:pPr marL="0" lvl="0" indent="0" algn="l" rtl="0">
              <a:lnSpc>
                <a:spcPct val="100000"/>
              </a:lnSpc>
              <a:spcBef>
                <a:spcPts val="0"/>
              </a:spcBef>
              <a:spcAft>
                <a:spcPts val="0"/>
              </a:spcAft>
              <a:buClr>
                <a:schemeClr val="dk1"/>
              </a:buClr>
              <a:buSzPts val="1050"/>
              <a:buNone/>
            </a:pPr>
            <a:r>
              <a:rPr lang="de-DE" sz="1100" b="1"/>
              <a:t>Aufgabe</a:t>
            </a:r>
            <a:endParaRPr sz="1100"/>
          </a:p>
          <a:p>
            <a:pPr marL="171450" lvl="0" indent="-171450" algn="l" rtl="0">
              <a:lnSpc>
                <a:spcPct val="100000"/>
              </a:lnSpc>
              <a:spcBef>
                <a:spcPts val="0"/>
              </a:spcBef>
              <a:spcAft>
                <a:spcPts val="0"/>
              </a:spcAft>
              <a:buSzPts val="1400"/>
              <a:buChar char="•"/>
            </a:pPr>
            <a:r>
              <a:rPr lang="de-DE" sz="1100"/>
              <a:t>Versuchen Sie die Energieverbräuche in der Küche einer Gesundheitseinrichtung zu bestimmen (Strom + Gas)?</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Wie ist in der Gesundheitseinrichtung die Essensversorgung geregelt? </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Für welche Prozesse können Sie auf Daten in Ihrer Einrichtung zugreifen?</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Berechnen Sie den Energieverbrauch pro Menü pro Pflegebedürftige (Gesamtenergieverbrauch / Anzahl der Menüs).</a:t>
            </a:r>
            <a:endParaRPr/>
          </a:p>
          <a:p>
            <a:pPr marL="0" lvl="0" indent="0" algn="l" rtl="0">
              <a:lnSpc>
                <a:spcPct val="100000"/>
              </a:lnSpc>
              <a:spcBef>
                <a:spcPts val="0"/>
              </a:spcBef>
              <a:spcAft>
                <a:spcPts val="0"/>
              </a:spcAft>
              <a:buClr>
                <a:schemeClr val="dk1"/>
              </a:buClr>
              <a:buSzPts val="1050"/>
              <a:buNone/>
            </a:pPr>
            <a:r>
              <a:rPr lang="de-DE" b="1"/>
              <a:t>Quelle</a:t>
            </a:r>
            <a:endParaRPr/>
          </a:p>
          <a:p>
            <a:pPr marL="0" lvl="0" indent="0" algn="l" rtl="0">
              <a:lnSpc>
                <a:spcPct val="100000"/>
              </a:lnSpc>
              <a:spcBef>
                <a:spcPts val="0"/>
              </a:spcBef>
              <a:spcAft>
                <a:spcPts val="0"/>
              </a:spcAft>
              <a:buSzPts val="1400"/>
              <a:buNone/>
            </a:pPr>
            <a:r>
              <a:rPr lang="de-DE" sz="1000"/>
              <a:t>I. Danquah (2023): Speisenversorgung. In: Nikendei C. et al. (2023): Heidelberger Standards der Klimamedizin – Wissen und Handlungsstrategien für den klinischen Alltag und die medizinische Lehre im Klimawandel, S. 145-150, GMS J Med Educ. </a:t>
            </a:r>
            <a:endParaRPr sz="1000"/>
          </a:p>
          <a:p>
            <a:pPr marL="0" lvl="0" indent="0" algn="l" rtl="0">
              <a:lnSpc>
                <a:spcPct val="100000"/>
              </a:lnSpc>
              <a:spcBef>
                <a:spcPts val="0"/>
              </a:spcBef>
              <a:spcAft>
                <a:spcPts val="0"/>
              </a:spcAft>
              <a:buClr>
                <a:schemeClr val="dk1"/>
              </a:buClr>
              <a:buSzPts val="1100"/>
              <a:buFont typeface="Arial"/>
              <a:buNone/>
            </a:pPr>
            <a:r>
              <a:rPr lang="de-DE" sz="1000"/>
              <a:t>Scharp, Michael (Hrsg. 2019): KEEKS-Endbericht. Online: www.keeks-projekt.de</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Clr>
                <a:schemeClr val="dk1"/>
              </a:buClr>
              <a:buSzPts val="1400"/>
              <a:buFont typeface="Arial"/>
              <a:buNone/>
            </a:pPr>
            <a:r>
              <a:rPr lang="de-DE" sz="100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a:p>
        </p:txBody>
      </p:sp>
      <p:sp>
        <p:nvSpPr>
          <p:cNvPr id="211" name="Google Shape;211;p19: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izt.de/"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www.pa-bbne.de/" TargetMode="External"/><Relationship Id="rId4" Type="http://schemas.openxmlformats.org/officeDocument/2006/relationships/hyperlink" Target="mailto:m.evers-woelk@iz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sz="3600" b="1"/>
              <a:t>Pflegefachmann und Pflegefachfrau Gesundheits- und Kinderkrankenpfleger*in </a:t>
            </a:r>
            <a:br>
              <a:rPr lang="de-DE" sz="3600" b="1"/>
            </a:br>
            <a:r>
              <a:rPr lang="de-DE" sz="3600" b="1"/>
              <a:t>Altenpfleger und Altenpflegerin</a:t>
            </a:r>
            <a:endParaRPr sz="3600"/>
          </a:p>
        </p:txBody>
      </p:sp>
      <p:sp>
        <p:nvSpPr>
          <p:cNvPr id="80" name="Google Shape;80;p38"/>
          <p:cNvSpPr txBox="1">
            <a:spLocks noGrp="1"/>
          </p:cNvSpPr>
          <p:nvPr>
            <p:ph type="subTitle" idx="1"/>
          </p:nvPr>
        </p:nvSpPr>
        <p:spPr>
          <a:xfrm>
            <a:off x="312928" y="3573013"/>
            <a:ext cx="82785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br>
              <a:rPr lang="de-DE"/>
            </a:br>
            <a:r>
              <a:rPr lang="de-DE"/>
              <a:t>Zielkonflikten in der Pflege</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195482"/>
            <a:ext cx="2681287" cy="1859243"/>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a:t>
            </a:r>
            <a:br>
              <a:rPr lang="de-DE"/>
            </a:br>
            <a:r>
              <a:rPr lang="de-DE"/>
              <a:t>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Michaela Evers-Wölk &lt;</a:t>
            </a:r>
            <a:br>
              <a:rPr lang="de-DE"/>
            </a:br>
            <a:r>
              <a:rPr lang="de-DE" u="sng">
                <a:solidFill>
                  <a:schemeClr val="hlink"/>
                </a:solidFill>
                <a:hlinkClick r:id="rId4"/>
              </a:rPr>
              <a:t>m.evers-woelk@izt.de</a:t>
            </a:r>
            <a:r>
              <a:rPr lang="de-DE"/>
              <a:t> </a:t>
            </a:r>
            <a:endParaRPr/>
          </a:p>
          <a:p>
            <a:pPr marL="50800" lvl="0" indent="0" algn="l" rtl="0">
              <a:lnSpc>
                <a:spcPct val="90000"/>
              </a:lnSpc>
              <a:spcBef>
                <a:spcPts val="1000"/>
              </a:spcBef>
              <a:spcAft>
                <a:spcPts val="0"/>
              </a:spcAft>
              <a:buSzPct val="248886"/>
              <a:buNone/>
            </a:pPr>
            <a:r>
              <a:rPr lang="de-DE" u="sng">
                <a:solidFill>
                  <a:schemeClr val="hlink"/>
                </a:solidFill>
                <a:hlinkClick r:id="rId5"/>
              </a:rPr>
              <a:t>www.pa-bbne.de</a:t>
            </a:r>
            <a:r>
              <a:rPr lang="de-DE"/>
              <a:t> </a:t>
            </a:r>
            <a:endParaRPr/>
          </a:p>
        </p:txBody>
      </p:sp>
      <p:pic>
        <p:nvPicPr>
          <p:cNvPr id="83" name="Google Shape;83;p38"/>
          <p:cNvPicPr preferRelativeResize="0"/>
          <p:nvPr/>
        </p:nvPicPr>
        <p:blipFill rotWithShape="1">
          <a:blip r:embed="rId6">
            <a:alphaModFix/>
          </a:blip>
          <a:srcRect r="9867" b="21563"/>
          <a:stretch/>
        </p:blipFill>
        <p:spPr>
          <a:xfrm>
            <a:off x="8922657" y="3219253"/>
            <a:ext cx="2850243" cy="976229"/>
          </a:xfrm>
          <a:prstGeom prst="rect">
            <a:avLst/>
          </a:prstGeom>
          <a:noFill/>
          <a:ln>
            <a:noFill/>
          </a:ln>
        </p:spPr>
      </p:pic>
      <p:pic>
        <p:nvPicPr>
          <p:cNvPr id="84" name="Google Shape;84;p38"/>
          <p:cNvPicPr preferRelativeResize="0"/>
          <p:nvPr/>
        </p:nvPicPr>
        <p:blipFill rotWithShape="1">
          <a:blip r:embed="rId7">
            <a:alphaModFix/>
          </a:blip>
          <a:srcRect l="26662" r="25976" b="10881"/>
          <a:stretch/>
        </p:blipFill>
        <p:spPr>
          <a:xfrm>
            <a:off x="7295502" y="3838223"/>
            <a:ext cx="1125594" cy="2216502"/>
          </a:xfrm>
          <a:prstGeom prst="rect">
            <a:avLst/>
          </a:prstGeom>
          <a:noFill/>
          <a:ln>
            <a:noFill/>
          </a:ln>
        </p:spPr>
      </p:pic>
      <p:pic>
        <p:nvPicPr>
          <p:cNvPr id="85" name="Google Shape;85;p38"/>
          <p:cNvPicPr preferRelativeResize="0"/>
          <p:nvPr/>
        </p:nvPicPr>
        <p:blipFill rotWithShape="1">
          <a:blip r:embed="rId8">
            <a:alphaModFix/>
          </a:blip>
          <a:srcRect l="25942" r="21340" b="13284"/>
          <a:stretch/>
        </p:blipFill>
        <p:spPr>
          <a:xfrm>
            <a:off x="312928" y="3747247"/>
            <a:ext cx="1273825" cy="2307478"/>
          </a:xfrm>
          <a:prstGeom prst="rect">
            <a:avLst/>
          </a:prstGeom>
          <a:noFill/>
          <a:ln>
            <a:noFill/>
          </a:ln>
        </p:spPr>
      </p:pic>
      <p:sp>
        <p:nvSpPr>
          <p:cNvPr id="86" name="Google Shape;86;p38"/>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214046df8b1_0_0"/>
          <p:cNvPicPr preferRelativeResize="0"/>
          <p:nvPr/>
        </p:nvPicPr>
        <p:blipFill rotWithShape="1">
          <a:blip r:embed="rId3">
            <a:alphaModFix/>
          </a:blip>
          <a:srcRect l="24001" r="22243" b="13200"/>
          <a:stretch/>
        </p:blipFill>
        <p:spPr>
          <a:xfrm rot="5400000">
            <a:off x="10332175" y="1170621"/>
            <a:ext cx="966775" cy="1561061"/>
          </a:xfrm>
          <a:prstGeom prst="rect">
            <a:avLst/>
          </a:prstGeom>
          <a:noFill/>
          <a:ln>
            <a:noFill/>
          </a:ln>
        </p:spPr>
      </p:pic>
      <p:sp>
        <p:nvSpPr>
          <p:cNvPr id="228" name="Google Shape;228;g214046df8b1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Pflege</a:t>
            </a:r>
            <a:endParaRPr/>
          </a:p>
          <a:p>
            <a:pPr marL="0" lvl="0" indent="0" algn="l" rtl="0">
              <a:lnSpc>
                <a:spcPct val="100000"/>
              </a:lnSpc>
              <a:spcBef>
                <a:spcPts val="0"/>
              </a:spcBef>
              <a:spcAft>
                <a:spcPts val="0"/>
              </a:spcAft>
              <a:buSzPts val="2489"/>
              <a:buNone/>
            </a:pPr>
            <a:r>
              <a:rPr lang="de-DE"/>
              <a:t>Wie gestalten sich Lieferketten?</a:t>
            </a:r>
            <a:endParaRPr/>
          </a:p>
        </p:txBody>
      </p:sp>
      <p:sp>
        <p:nvSpPr>
          <p:cNvPr id="229" name="Google Shape;229;g214046df8b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0" name="Google Shape;230;g214046df8b1_0_0"/>
          <p:cNvSpPr txBox="1">
            <a:spLocks noGrp="1"/>
          </p:cNvSpPr>
          <p:nvPr>
            <p:ph type="body" idx="3"/>
          </p:nvPr>
        </p:nvSpPr>
        <p:spPr>
          <a:xfrm>
            <a:off x="7835674" y="6254500"/>
            <a:ext cx="40443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231" name="Google Shape;231;g214046df8b1_0_0"/>
          <p:cNvPicPr preferRelativeResize="0"/>
          <p:nvPr/>
        </p:nvPicPr>
        <p:blipFill rotWithShape="1">
          <a:blip r:embed="rId4">
            <a:alphaModFix/>
          </a:blip>
          <a:srcRect/>
          <a:stretch/>
        </p:blipFill>
        <p:spPr>
          <a:xfrm>
            <a:off x="426975" y="1746400"/>
            <a:ext cx="4717551" cy="4021725"/>
          </a:xfrm>
          <a:prstGeom prst="rect">
            <a:avLst/>
          </a:prstGeom>
          <a:noFill/>
          <a:ln>
            <a:noFill/>
          </a:ln>
        </p:spPr>
      </p:pic>
      <p:pic>
        <p:nvPicPr>
          <p:cNvPr id="232" name="Google Shape;232;g214046df8b1_0_0"/>
          <p:cNvPicPr preferRelativeResize="0"/>
          <p:nvPr/>
        </p:nvPicPr>
        <p:blipFill rotWithShape="1">
          <a:blip r:embed="rId5">
            <a:alphaModFix/>
          </a:blip>
          <a:srcRect l="14586" r="13557"/>
          <a:stretch/>
        </p:blipFill>
        <p:spPr>
          <a:xfrm>
            <a:off x="5251625" y="1467775"/>
            <a:ext cx="2732501" cy="2366400"/>
          </a:xfrm>
          <a:prstGeom prst="rect">
            <a:avLst/>
          </a:prstGeom>
          <a:noFill/>
          <a:ln>
            <a:noFill/>
          </a:ln>
        </p:spPr>
      </p:pic>
      <p:sp>
        <p:nvSpPr>
          <p:cNvPr id="233" name="Google Shape;233;g214046df8b1_0_0"/>
          <p:cNvSpPr/>
          <p:nvPr/>
        </p:nvSpPr>
        <p:spPr>
          <a:xfrm>
            <a:off x="5377225" y="4177750"/>
            <a:ext cx="6691800" cy="1845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Welche Materialien und Ressourcen werden in der Pflege verwendet? Versuchen Sie Lieferkette eines Rohstoffes nachzuvollziehen. Für welche Prozessebenen verfügen Sie über Daten und Informationen?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Auf welche Herausforderungen können Sie bei der Analyse der Lieferketten stoßen?</a:t>
            </a:r>
            <a:endParaRPr sz="1600" b="0" i="0" u="none" strike="noStrike" cap="none">
              <a:solidFill>
                <a:schemeClr val="dk1"/>
              </a:solidFill>
              <a:latin typeface="Arial"/>
              <a:ea typeface="Arial"/>
              <a:cs typeface="Arial"/>
              <a:sym typeface="Arial"/>
            </a:endParaRPr>
          </a:p>
        </p:txBody>
      </p:sp>
      <p:pic>
        <p:nvPicPr>
          <p:cNvPr id="234" name="Google Shape;234;g214046df8b1_0_0"/>
          <p:cNvPicPr preferRelativeResize="0"/>
          <p:nvPr/>
        </p:nvPicPr>
        <p:blipFill rotWithShape="1">
          <a:blip r:embed="rId6">
            <a:alphaModFix/>
          </a:blip>
          <a:srcRect l="35043" t="15311" r="32551" b="50312"/>
          <a:stretch/>
        </p:blipFill>
        <p:spPr>
          <a:xfrm>
            <a:off x="10399325" y="2290600"/>
            <a:ext cx="1561075" cy="1656000"/>
          </a:xfrm>
          <a:prstGeom prst="rect">
            <a:avLst/>
          </a:prstGeom>
          <a:noFill/>
          <a:ln>
            <a:noFill/>
          </a:ln>
        </p:spPr>
      </p:pic>
      <p:pic>
        <p:nvPicPr>
          <p:cNvPr id="235" name="Google Shape;235;g214046df8b1_0_0"/>
          <p:cNvPicPr preferRelativeResize="0"/>
          <p:nvPr/>
        </p:nvPicPr>
        <p:blipFill rotWithShape="1">
          <a:blip r:embed="rId7">
            <a:alphaModFix/>
          </a:blip>
          <a:srcRect t="16763" b="16023"/>
          <a:stretch/>
        </p:blipFill>
        <p:spPr>
          <a:xfrm>
            <a:off x="8463125" y="1643100"/>
            <a:ext cx="1480800" cy="2451500"/>
          </a:xfrm>
          <a:prstGeom prst="rect">
            <a:avLst/>
          </a:prstGeom>
          <a:noFill/>
          <a:ln>
            <a:noFill/>
          </a:ln>
        </p:spPr>
      </p:pic>
      <p:sp>
        <p:nvSpPr>
          <p:cNvPr id="236" name="Google Shape;236;g214046df8b1_0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37" name="Google Shape;237;g214046df8b1_0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3449b752f_0_1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52" name="Google Shape;252;g213449b752f_0_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3" name="Google Shape;253;g213449b752f_0_17"/>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Quelle: Umweltbundesamt 2021a</a:t>
            </a:r>
            <a:endParaRPr/>
          </a:p>
        </p:txBody>
      </p:sp>
      <p:sp>
        <p:nvSpPr>
          <p:cNvPr id="254" name="Google Shape;254;g213449b752f_0_17"/>
          <p:cNvSpPr txBox="1"/>
          <p:nvPr/>
        </p:nvSpPr>
        <p:spPr>
          <a:xfrm>
            <a:off x="465825" y="1391800"/>
            <a:ext cx="11112300" cy="1037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1800" b="0" i="0" u="none" strike="noStrike" cap="none">
                <a:solidFill>
                  <a:schemeClr val="dk1"/>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rebuchet MS"/>
              <a:ea typeface="Trebuchet MS"/>
              <a:cs typeface="Trebuchet MS"/>
              <a:sym typeface="Trebuchet MS"/>
            </a:endParaRPr>
          </a:p>
        </p:txBody>
      </p:sp>
      <p:sp>
        <p:nvSpPr>
          <p:cNvPr id="255" name="Google Shape;255;g213449b752f_0_17"/>
          <p:cNvSpPr/>
          <p:nvPr/>
        </p:nvSpPr>
        <p:spPr>
          <a:xfrm>
            <a:off x="6345150" y="2429200"/>
            <a:ext cx="4403100" cy="24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Welchen Fußabdruck hinterlasse ich mit meinem Lebenssti...</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Stromverbrauch und Heizen?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Ernährung?</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 Konsumverhalten?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Mobilität?</a:t>
            </a:r>
            <a:endParaRPr sz="1600" b="0" i="0" u="none" strike="noStrike" cap="none">
              <a:solidFill>
                <a:schemeClr val="dk1"/>
              </a:solidFill>
              <a:latin typeface="Arial"/>
              <a:ea typeface="Arial"/>
              <a:cs typeface="Arial"/>
              <a:sym typeface="Arial"/>
            </a:endParaRPr>
          </a:p>
        </p:txBody>
      </p:sp>
      <p:pic>
        <p:nvPicPr>
          <p:cNvPr id="256" name="Google Shape;256;g213449b752f_0_17"/>
          <p:cNvPicPr preferRelativeResize="0"/>
          <p:nvPr/>
        </p:nvPicPr>
        <p:blipFill rotWithShape="1">
          <a:blip r:embed="rId3">
            <a:alphaModFix/>
          </a:blip>
          <a:srcRect/>
          <a:stretch/>
        </p:blipFill>
        <p:spPr>
          <a:xfrm>
            <a:off x="619501" y="2252800"/>
            <a:ext cx="5007498" cy="3520500"/>
          </a:xfrm>
          <a:prstGeom prst="rect">
            <a:avLst/>
          </a:prstGeom>
          <a:noFill/>
          <a:ln>
            <a:noFill/>
          </a:ln>
        </p:spPr>
      </p:pic>
      <p:pic>
        <p:nvPicPr>
          <p:cNvPr id="257" name="Google Shape;257;g213449b752f_0_17"/>
          <p:cNvPicPr preferRelativeResize="0"/>
          <p:nvPr/>
        </p:nvPicPr>
        <p:blipFill rotWithShape="1">
          <a:blip r:embed="rId4">
            <a:alphaModFix/>
          </a:blip>
          <a:srcRect/>
          <a:stretch/>
        </p:blipFill>
        <p:spPr>
          <a:xfrm>
            <a:off x="9601075" y="2889937"/>
            <a:ext cx="1943099" cy="2947588"/>
          </a:xfrm>
          <a:prstGeom prst="rect">
            <a:avLst/>
          </a:prstGeom>
          <a:noFill/>
          <a:ln>
            <a:noFill/>
          </a:ln>
        </p:spPr>
      </p:pic>
      <p:sp>
        <p:nvSpPr>
          <p:cNvPr id="258" name="Google Shape;258;g213449b752f_0_17"/>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Pflegeberufe PFM/F GuKkPf/in APf/in</a:t>
            </a:r>
            <a:endParaRPr/>
          </a:p>
        </p:txBody>
      </p:sp>
      <p:sp>
        <p:nvSpPr>
          <p:cNvPr id="259" name="Google Shape;259;g213449b752f_0_17"/>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extLst>
      <p:ext uri="{BB962C8B-B14F-4D97-AF65-F5344CB8AC3E}">
        <p14:creationId xmlns:p14="http://schemas.microsoft.com/office/powerpoint/2010/main" val="245333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bdac2f866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243" name="Google Shape;243;g28bdac2f866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244" name="Google Shape;244;g28bdac2f866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245" name="Google Shape;245;g28bdac2f866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246" name="Google Shape;246;g28bdac2f866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247" name="Google Shape;247;g28bdac2f866_0_0"/>
          <p:cNvSpPr txBox="1"/>
          <p:nvPr/>
        </p:nvSpPr>
        <p:spPr>
          <a:xfrm>
            <a:off x="5590635" y="1499687"/>
            <a:ext cx="52326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sz="1400" b="0" i="0" u="none" strike="noStrike" cap="none">
              <a:solidFill>
                <a:srgbClr val="000000"/>
              </a:solidFill>
              <a:latin typeface="Arial"/>
              <a:ea typeface="Arial"/>
              <a:cs typeface="Arial"/>
              <a:sym typeface="Arial"/>
            </a:endParaRPr>
          </a:p>
        </p:txBody>
      </p:sp>
      <p:pic>
        <p:nvPicPr>
          <p:cNvPr id="248" name="Google Shape;248;g28bdac2f866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249" name="Google Shape;249;g28bdac2f866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5de518d3a5_1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93" name="Google Shape;93;g25de518d3a5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4" name="Google Shape;94;g25de518d3a5_1_0"/>
          <p:cNvSpPr txBox="1">
            <a:spLocks noGrp="1"/>
          </p:cNvSpPr>
          <p:nvPr>
            <p:ph type="body" idx="3"/>
          </p:nvPr>
        </p:nvSpPr>
        <p:spPr>
          <a:xfrm>
            <a:off x="7665156" y="6254500"/>
            <a:ext cx="4214868" cy="557400"/>
          </a:xfrm>
          <a:prstGeom prst="rect">
            <a:avLst/>
          </a:prstGeom>
          <a:noFill/>
          <a:ln>
            <a:noFill/>
          </a:ln>
        </p:spPr>
        <p:txBody>
          <a:bodyPr spcFirstLastPara="1" wrap="square" lIns="91425" tIns="45700" rIns="91425" bIns="45700" anchor="ctr" anchorCtr="0">
            <a:normAutofit fontScale="92500"/>
          </a:bodyPr>
          <a:lstStyle/>
          <a:p>
            <a:pPr marL="4762" lvl="0" indent="0" algn="l" rtl="0">
              <a:lnSpc>
                <a:spcPct val="110000"/>
              </a:lnSpc>
              <a:spcBef>
                <a:spcPts val="0"/>
              </a:spcBef>
              <a:spcAft>
                <a:spcPts val="0"/>
              </a:spcAft>
              <a:buClr>
                <a:srgbClr val="888888"/>
              </a:buClr>
              <a:buSzPct val="100000"/>
              <a:buNone/>
            </a:pPr>
            <a:r>
              <a:rPr lang="de-DE"/>
              <a:t>Quelle: Eigene Abbildung in Anlehnung an NHS, Sources of</a:t>
            </a:r>
            <a:endParaRPr/>
          </a:p>
          <a:p>
            <a:pPr marL="4762" lvl="0" indent="0" algn="l" rtl="0">
              <a:lnSpc>
                <a:spcPct val="110000"/>
              </a:lnSpc>
              <a:spcBef>
                <a:spcPts val="0"/>
              </a:spcBef>
              <a:spcAft>
                <a:spcPts val="0"/>
              </a:spcAft>
              <a:buClr>
                <a:schemeClr val="dk1"/>
              </a:buClr>
              <a:buSzPct val="91666"/>
              <a:buNone/>
            </a:pPr>
            <a:r>
              <a:rPr lang="de-DE"/>
              <a:t>carbon emissions by proportion of NHS Carbon Footprint Plus</a:t>
            </a:r>
            <a:endParaRPr/>
          </a:p>
        </p:txBody>
      </p:sp>
      <p:sp>
        <p:nvSpPr>
          <p:cNvPr id="95" name="Google Shape;95;g25de518d3a5_1_0"/>
          <p:cNvSpPr txBox="1"/>
          <p:nvPr/>
        </p:nvSpPr>
        <p:spPr>
          <a:xfrm>
            <a:off x="6935125" y="1735725"/>
            <a:ext cx="4782300" cy="1557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de-DE" sz="1700" b="0" i="0" u="none" strike="noStrike" cap="none">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sz="2000" b="1" i="0" u="none" strike="noStrike" cap="none">
              <a:solidFill>
                <a:srgbClr val="000000"/>
              </a:solidFill>
              <a:latin typeface="Trebuchet MS"/>
              <a:ea typeface="Trebuchet MS"/>
              <a:cs typeface="Trebuchet MS"/>
              <a:sym typeface="Trebuchet MS"/>
            </a:endParaRPr>
          </a:p>
        </p:txBody>
      </p:sp>
      <p:sp>
        <p:nvSpPr>
          <p:cNvPr id="96" name="Google Shape;96;g25de518d3a5_1_0"/>
          <p:cNvSpPr/>
          <p:nvPr/>
        </p:nvSpPr>
        <p:spPr>
          <a:xfrm>
            <a:off x="7038525" y="3620050"/>
            <a:ext cx="4403100" cy="215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Emissionsquellen können für eine Gesundheitseinrichtung identifiziert werden? </a:t>
            </a: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Maßnahmen kennen Sie um Treibhausgasemissionen in der Gesundheitsversorgung und in der Pflege zu reduzieren? Welche Maßnahmen werden bereits in Ihrer Gesundheitseinrichtung umgesetzt?</a:t>
            </a:r>
            <a:endParaRPr sz="1500" b="0" i="0" u="none" strike="noStrike" cap="none">
              <a:solidFill>
                <a:schemeClr val="dk1"/>
              </a:solidFill>
              <a:latin typeface="Arial"/>
              <a:ea typeface="Arial"/>
              <a:cs typeface="Arial"/>
              <a:sym typeface="Arial"/>
            </a:endParaRPr>
          </a:p>
        </p:txBody>
      </p:sp>
      <p:pic>
        <p:nvPicPr>
          <p:cNvPr id="97" name="Google Shape;97;g25de518d3a5_1_0"/>
          <p:cNvPicPr preferRelativeResize="0"/>
          <p:nvPr/>
        </p:nvPicPr>
        <p:blipFill rotWithShape="1">
          <a:blip r:embed="rId3">
            <a:alphaModFix/>
          </a:blip>
          <a:srcRect/>
          <a:stretch/>
        </p:blipFill>
        <p:spPr>
          <a:xfrm>
            <a:off x="55200" y="1488600"/>
            <a:ext cx="6879926" cy="4538951"/>
          </a:xfrm>
          <a:prstGeom prst="rect">
            <a:avLst/>
          </a:prstGeom>
          <a:noFill/>
          <a:ln>
            <a:noFill/>
          </a:ln>
        </p:spPr>
      </p:pic>
      <p:sp>
        <p:nvSpPr>
          <p:cNvPr id="98" name="Google Shape;98;g25de518d3a5_1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99" name="Google Shape;99;g25de518d3a5_1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t>Pflegeberufe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95be8c2b45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6" name="Google Shape;106;g195be8c2b45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07" name="Google Shape;107;g195be8c2b45_0_31"/>
          <p:cNvSpPr txBox="1">
            <a:spLocks noGrp="1"/>
          </p:cNvSpPr>
          <p:nvPr>
            <p:ph type="body" idx="2"/>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Scherrer 2006</a:t>
            </a:r>
            <a:endParaRPr/>
          </a:p>
          <a:p>
            <a:pPr marL="35999" lvl="0" indent="-35999" algn="l" rtl="0">
              <a:lnSpc>
                <a:spcPct val="110000"/>
              </a:lnSpc>
              <a:spcBef>
                <a:spcPts val="0"/>
              </a:spcBef>
              <a:spcAft>
                <a:spcPts val="0"/>
              </a:spcAft>
              <a:buClr>
                <a:srgbClr val="888888"/>
              </a:buClr>
              <a:buSzPts val="1200"/>
              <a:buNone/>
            </a:pPr>
            <a:r>
              <a:rPr lang="de-DE"/>
              <a:t>Bilder: publicdomainvectors.org </a:t>
            </a:r>
            <a:endParaRPr/>
          </a:p>
        </p:txBody>
      </p:sp>
      <p:pic>
        <p:nvPicPr>
          <p:cNvPr id="108" name="Google Shape;108;g195be8c2b45_0_31"/>
          <p:cNvPicPr preferRelativeResize="0"/>
          <p:nvPr/>
        </p:nvPicPr>
        <p:blipFill rotWithShape="1">
          <a:blip r:embed="rId3">
            <a:alphaModFix/>
          </a:blip>
          <a:srcRect l="7579" r="10478" b="12333"/>
          <a:stretch/>
        </p:blipFill>
        <p:spPr>
          <a:xfrm>
            <a:off x="9572500" y="1748475"/>
            <a:ext cx="2307550" cy="2468800"/>
          </a:xfrm>
          <a:prstGeom prst="rect">
            <a:avLst/>
          </a:prstGeom>
          <a:noFill/>
          <a:ln>
            <a:noFill/>
          </a:ln>
        </p:spPr>
      </p:pic>
      <p:pic>
        <p:nvPicPr>
          <p:cNvPr id="109" name="Google Shape;109;g195be8c2b45_0_31"/>
          <p:cNvPicPr preferRelativeResize="0"/>
          <p:nvPr/>
        </p:nvPicPr>
        <p:blipFill rotWithShape="1">
          <a:blip r:embed="rId4">
            <a:alphaModFix/>
          </a:blip>
          <a:srcRect t="14544" b="27159"/>
          <a:stretch/>
        </p:blipFill>
        <p:spPr>
          <a:xfrm>
            <a:off x="8819925" y="4299676"/>
            <a:ext cx="3041145" cy="1772850"/>
          </a:xfrm>
          <a:prstGeom prst="rect">
            <a:avLst/>
          </a:prstGeom>
          <a:noFill/>
          <a:ln>
            <a:noFill/>
          </a:ln>
        </p:spPr>
      </p:pic>
      <p:pic>
        <p:nvPicPr>
          <p:cNvPr id="110" name="Google Shape;110;g195be8c2b45_0_31"/>
          <p:cNvPicPr preferRelativeResize="0"/>
          <p:nvPr/>
        </p:nvPicPr>
        <p:blipFill rotWithShape="1">
          <a:blip r:embed="rId5">
            <a:alphaModFix/>
          </a:blip>
          <a:srcRect l="9958" r="10308" b="14972"/>
          <a:stretch/>
        </p:blipFill>
        <p:spPr>
          <a:xfrm>
            <a:off x="6907200" y="1508373"/>
            <a:ext cx="2541000" cy="2709626"/>
          </a:xfrm>
          <a:prstGeom prst="rect">
            <a:avLst/>
          </a:prstGeom>
          <a:noFill/>
          <a:ln>
            <a:noFill/>
          </a:ln>
        </p:spPr>
      </p:pic>
      <p:pic>
        <p:nvPicPr>
          <p:cNvPr id="111" name="Google Shape;111;g195be8c2b45_0_31"/>
          <p:cNvPicPr preferRelativeResize="0"/>
          <p:nvPr/>
        </p:nvPicPr>
        <p:blipFill rotWithShape="1">
          <a:blip r:embed="rId6">
            <a:alphaModFix/>
          </a:blip>
          <a:srcRect l="24001" r="22243" b="13200"/>
          <a:stretch/>
        </p:blipFill>
        <p:spPr>
          <a:xfrm>
            <a:off x="5277363" y="1541313"/>
            <a:ext cx="1637275" cy="2643725"/>
          </a:xfrm>
          <a:prstGeom prst="rect">
            <a:avLst/>
          </a:prstGeom>
          <a:noFill/>
          <a:ln>
            <a:noFill/>
          </a:ln>
        </p:spPr>
      </p:pic>
      <p:sp>
        <p:nvSpPr>
          <p:cNvPr id="112" name="Google Shape;112;g195be8c2b45_0_31"/>
          <p:cNvSpPr txBox="1"/>
          <p:nvPr/>
        </p:nvSpPr>
        <p:spPr>
          <a:xfrm>
            <a:off x="479525" y="1748475"/>
            <a:ext cx="4453200" cy="291871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In einer Gesundheitseinrichtung fällt täglich viel und schädlicher Abfall an. </a:t>
            </a:r>
            <a:endParaRPr/>
          </a:p>
          <a:p>
            <a:pPr marL="0" marR="0" lvl="0" indent="0" algn="l" rtl="0">
              <a:lnSpc>
                <a:spcPct val="115000"/>
              </a:lnSpc>
              <a:spcBef>
                <a:spcPts val="1000"/>
              </a:spcBef>
              <a:spcAft>
                <a:spcPts val="100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Herausforderung: </a:t>
            </a:r>
            <a:br>
              <a:rPr lang="de-DE" sz="2000" b="0" i="0" u="none" strike="noStrike" cap="none">
                <a:solidFill>
                  <a:schemeClr val="dk1"/>
                </a:solidFill>
                <a:latin typeface="Calibri"/>
                <a:ea typeface="Calibri"/>
                <a:cs typeface="Calibri"/>
                <a:sym typeface="Calibri"/>
              </a:rPr>
            </a:br>
            <a:r>
              <a:rPr lang="de-DE" sz="2000" b="0" i="0" u="none" strike="noStrike" cap="none">
                <a:solidFill>
                  <a:schemeClr val="dk1"/>
                </a:solidFill>
                <a:latin typeface="Calibri"/>
                <a:ea typeface="Calibri"/>
                <a:cs typeface="Calibri"/>
                <a:sym typeface="Calibri"/>
              </a:rPr>
              <a:t>Das Müllaufkommen reduzieren und gleichzeitig die Hygienestandards in der täglichen Versorgung  von Pflegebedürftigen einhalten.</a:t>
            </a:r>
            <a:endParaRPr sz="2000" b="0" i="0" u="none" strike="noStrike" cap="none">
              <a:solidFill>
                <a:schemeClr val="dk1"/>
              </a:solidFill>
              <a:latin typeface="Calibri"/>
              <a:ea typeface="Calibri"/>
              <a:cs typeface="Calibri"/>
              <a:sym typeface="Calibri"/>
            </a:endParaRPr>
          </a:p>
        </p:txBody>
      </p:sp>
      <p:sp>
        <p:nvSpPr>
          <p:cNvPr id="113" name="Google Shape;113;g195be8c2b45_0_3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solidFill>
                  <a:schemeClr val="lt1"/>
                </a:solidFill>
              </a:rPr>
              <a:t>Pflegeberufe</a:t>
            </a:r>
            <a:endParaRPr>
              <a:solidFill>
                <a:schemeClr val="lt1"/>
              </a:solidFill>
            </a:endParaRPr>
          </a:p>
        </p:txBody>
      </p:sp>
      <p:pic>
        <p:nvPicPr>
          <p:cNvPr id="114" name="Google Shape;114;g195be8c2b45_0_31"/>
          <p:cNvPicPr preferRelativeResize="0"/>
          <p:nvPr/>
        </p:nvPicPr>
        <p:blipFill rotWithShape="1">
          <a:blip r:embed="rId7">
            <a:alphaModFix/>
          </a:blip>
          <a:srcRect l="11099" t="7308" r="11609" b="15273"/>
          <a:stretch/>
        </p:blipFill>
        <p:spPr>
          <a:xfrm>
            <a:off x="5106625" y="4253550"/>
            <a:ext cx="1769704" cy="1772850"/>
          </a:xfrm>
          <a:prstGeom prst="rect">
            <a:avLst/>
          </a:prstGeom>
          <a:noFill/>
          <a:ln>
            <a:noFill/>
          </a:ln>
        </p:spPr>
      </p:pic>
      <p:pic>
        <p:nvPicPr>
          <p:cNvPr id="115" name="Google Shape;115;g195be8c2b45_0_31"/>
          <p:cNvPicPr preferRelativeResize="0"/>
          <p:nvPr/>
        </p:nvPicPr>
        <p:blipFill rotWithShape="1">
          <a:blip r:embed="rId8">
            <a:alphaModFix/>
          </a:blip>
          <a:srcRect l="-4300" r="4299"/>
          <a:stretch/>
        </p:blipFill>
        <p:spPr>
          <a:xfrm>
            <a:off x="7050225" y="4255125"/>
            <a:ext cx="1769700" cy="1769700"/>
          </a:xfrm>
          <a:prstGeom prst="rect">
            <a:avLst/>
          </a:prstGeom>
          <a:noFill/>
          <a:ln>
            <a:noFill/>
          </a:ln>
        </p:spPr>
      </p:pic>
      <p:sp>
        <p:nvSpPr>
          <p:cNvPr id="116" name="Google Shape;116;g195be8c2b45_0_31"/>
          <p:cNvSpPr/>
          <p:nvPr/>
        </p:nvSpPr>
        <p:spPr>
          <a:xfrm>
            <a:off x="619500" y="4667192"/>
            <a:ext cx="3954399" cy="1347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800" b="0" i="0" u="none" strike="noStrike" cap="none">
                <a:solidFill>
                  <a:schemeClr val="dk1"/>
                </a:solidFill>
                <a:latin typeface="Calibri"/>
                <a:ea typeface="Calibri"/>
                <a:cs typeface="Calibri"/>
                <a:sym typeface="Calibri"/>
              </a:rPr>
              <a:t>Wie viel Abfall und insbesondere Kunststoffabfall fällt in einer Gesundheitseinrichtung an und wie kann dieser vermieden werden?</a:t>
            </a:r>
            <a:endParaRPr sz="1800" b="0" i="0" u="none" strike="noStrike" cap="none">
              <a:solidFill>
                <a:schemeClr val="dk1"/>
              </a:solidFill>
              <a:latin typeface="Arial"/>
              <a:ea typeface="Arial"/>
              <a:cs typeface="Arial"/>
              <a:sym typeface="Arial"/>
            </a:endParaRPr>
          </a:p>
        </p:txBody>
      </p:sp>
      <p:sp>
        <p:nvSpPr>
          <p:cNvPr id="117" name="Google Shape;117;g195be8c2b45_0_3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125" name="Google Shape;125;p1"/>
          <p:cNvSpPr txBox="1">
            <a:spLocks noGrp="1"/>
          </p:cNvSpPr>
          <p:nvPr>
            <p:ph type="body" idx="2"/>
          </p:nvPr>
        </p:nvSpPr>
        <p:spPr>
          <a:xfrm>
            <a:off x="8320750" y="6254500"/>
            <a:ext cx="35592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Rommerskirch-Manietta et al. 2021</a:t>
            </a:r>
            <a:endParaRPr/>
          </a:p>
          <a:p>
            <a:pPr marL="36000" lvl="0" indent="-36000" algn="l" rtl="0">
              <a:lnSpc>
                <a:spcPct val="110000"/>
              </a:lnSpc>
              <a:spcBef>
                <a:spcPts val="0"/>
              </a:spcBef>
              <a:spcAft>
                <a:spcPts val="0"/>
              </a:spcAft>
              <a:buClr>
                <a:srgbClr val="888888"/>
              </a:buClr>
              <a:buSzPts val="1200"/>
              <a:buNone/>
            </a:pPr>
            <a:r>
              <a:rPr lang="de-DE"/>
              <a:t>Bilder: publicdomainvectors.org </a:t>
            </a:r>
            <a:endParaRPr/>
          </a:p>
        </p:txBody>
      </p:sp>
      <p:pic>
        <p:nvPicPr>
          <p:cNvPr id="126" name="Google Shape;126;p1"/>
          <p:cNvPicPr preferRelativeResize="0"/>
          <p:nvPr/>
        </p:nvPicPr>
        <p:blipFill rotWithShape="1">
          <a:blip r:embed="rId3">
            <a:alphaModFix/>
          </a:blip>
          <a:srcRect t="7306" b="21060"/>
          <a:stretch/>
        </p:blipFill>
        <p:spPr>
          <a:xfrm>
            <a:off x="1535038" y="1646538"/>
            <a:ext cx="3865500" cy="2582515"/>
          </a:xfrm>
          <a:prstGeom prst="rect">
            <a:avLst/>
          </a:prstGeom>
          <a:noFill/>
          <a:ln>
            <a:noFill/>
          </a:ln>
        </p:spPr>
      </p:pic>
      <p:pic>
        <p:nvPicPr>
          <p:cNvPr id="127" name="Google Shape;127;p1"/>
          <p:cNvPicPr preferRelativeResize="0"/>
          <p:nvPr/>
        </p:nvPicPr>
        <p:blipFill rotWithShape="1">
          <a:blip r:embed="rId4">
            <a:alphaModFix/>
          </a:blip>
          <a:srcRect b="7371"/>
          <a:stretch/>
        </p:blipFill>
        <p:spPr>
          <a:xfrm>
            <a:off x="7620213" y="1646538"/>
            <a:ext cx="2989391" cy="2582525"/>
          </a:xfrm>
          <a:prstGeom prst="rect">
            <a:avLst/>
          </a:prstGeom>
          <a:noFill/>
          <a:ln>
            <a:noFill/>
          </a:ln>
        </p:spPr>
      </p:pic>
      <p:pic>
        <p:nvPicPr>
          <p:cNvPr id="128" name="Google Shape;128;p1"/>
          <p:cNvPicPr preferRelativeResize="0"/>
          <p:nvPr/>
        </p:nvPicPr>
        <p:blipFill rotWithShape="1">
          <a:blip r:embed="rId5">
            <a:alphaModFix/>
          </a:blip>
          <a:srcRect l="56427" t="6559" b="6664"/>
          <a:stretch/>
        </p:blipFill>
        <p:spPr>
          <a:xfrm>
            <a:off x="6065439" y="1675475"/>
            <a:ext cx="889870" cy="2582525"/>
          </a:xfrm>
          <a:prstGeom prst="rect">
            <a:avLst/>
          </a:prstGeom>
          <a:noFill/>
          <a:ln>
            <a:noFill/>
          </a:ln>
        </p:spPr>
      </p:pic>
      <p:sp>
        <p:nvSpPr>
          <p:cNvPr id="129" name="Google Shape;129;p1"/>
          <p:cNvSpPr txBox="1"/>
          <p:nvPr/>
        </p:nvSpPr>
        <p:spPr>
          <a:xfrm>
            <a:off x="440025" y="4298400"/>
            <a:ext cx="115821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Bestrebung, Energie zu sparen, kann dazu führen, dass beispielsweise die Zimmertemperatur nicht mehr den individuellen Wärmebedürfnissen älterer Menschen entspricht  oder der Wunsch nach einer warmen Badewanne nicht täglich erfüllt wird.</a:t>
            </a:r>
            <a:endParaRPr sz="1900" b="0" i="0" u="none" strike="noStrike" cap="none">
              <a:solidFill>
                <a:srgbClr val="000000"/>
              </a:solidFill>
              <a:latin typeface="Arial"/>
              <a:ea typeface="Arial"/>
              <a:cs typeface="Arial"/>
              <a:sym typeface="Arial"/>
            </a:endParaRPr>
          </a:p>
        </p:txBody>
      </p:sp>
      <p:sp>
        <p:nvSpPr>
          <p:cNvPr id="130" name="Google Shape;130;p1"/>
          <p:cNvSpPr/>
          <p:nvPr/>
        </p:nvSpPr>
        <p:spPr>
          <a:xfrm>
            <a:off x="1756525" y="5346775"/>
            <a:ext cx="8631600" cy="720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individuelle Präferenzen gegenüber Zielen der Nachhaltigkeit abgewogen werden?</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Wann sollte sozialen Aspekten der Vortritt vor ökologischen Überlegungen gewährt werden?</a:t>
            </a:r>
            <a:endParaRPr sz="1600" b="0" i="0" u="none" strike="noStrike" cap="none">
              <a:solidFill>
                <a:schemeClr val="dk1"/>
              </a:solidFill>
              <a:latin typeface="Arial"/>
              <a:ea typeface="Arial"/>
              <a:cs typeface="Arial"/>
              <a:sym typeface="Arial"/>
            </a:endParaRPr>
          </a:p>
        </p:txBody>
      </p:sp>
      <p:sp>
        <p:nvSpPr>
          <p:cNvPr id="131" name="Google Shape;131;p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32" name="Google Shape;132;p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8f46409a1e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9" name="Google Shape;139;g18f46409a1e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140" name="Google Shape;140;g18f46409a1e_0_79"/>
          <p:cNvSpPr txBox="1">
            <a:spLocks noGrp="1"/>
          </p:cNvSpPr>
          <p:nvPr>
            <p:ph type="body" idx="2"/>
          </p:nvPr>
        </p:nvSpPr>
        <p:spPr>
          <a:xfrm>
            <a:off x="8186949" y="6254500"/>
            <a:ext cx="3693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41" name="Google Shape;141;g18f46409a1e_0_79"/>
          <p:cNvPicPr preferRelativeResize="0"/>
          <p:nvPr/>
        </p:nvPicPr>
        <p:blipFill rotWithShape="1">
          <a:blip r:embed="rId3">
            <a:alphaModFix/>
          </a:blip>
          <a:srcRect/>
          <a:stretch/>
        </p:blipFill>
        <p:spPr>
          <a:xfrm>
            <a:off x="619488" y="1629825"/>
            <a:ext cx="2251480" cy="2071350"/>
          </a:xfrm>
          <a:prstGeom prst="rect">
            <a:avLst/>
          </a:prstGeom>
          <a:noFill/>
          <a:ln>
            <a:noFill/>
          </a:ln>
        </p:spPr>
      </p:pic>
      <p:sp>
        <p:nvSpPr>
          <p:cNvPr id="142" name="Google Shape;142;g18f46409a1e_0_79"/>
          <p:cNvSpPr txBox="1"/>
          <p:nvPr/>
        </p:nvSpPr>
        <p:spPr>
          <a:xfrm>
            <a:off x="3647975" y="1496700"/>
            <a:ext cx="6816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Pflegekräfte stehen vermehrt vor der Herausfor-</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derung, zwischen der persönlichen Zuwendung für Pflegebe-</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dürftige und der eigenen körperlichen Gesundheit abzuwägen.</a:t>
            </a:r>
            <a:endParaRPr sz="2400" b="0" i="0" u="none" strike="noStrike" cap="none">
              <a:solidFill>
                <a:srgbClr val="000000"/>
              </a:solidFill>
              <a:latin typeface="Arial"/>
              <a:ea typeface="Arial"/>
              <a:cs typeface="Arial"/>
              <a:sym typeface="Arial"/>
            </a:endParaRPr>
          </a:p>
        </p:txBody>
      </p:sp>
      <p:pic>
        <p:nvPicPr>
          <p:cNvPr id="143" name="Google Shape;143;g18f46409a1e_0_79"/>
          <p:cNvPicPr preferRelativeResize="0"/>
          <p:nvPr/>
        </p:nvPicPr>
        <p:blipFill rotWithShape="1">
          <a:blip r:embed="rId4">
            <a:alphaModFix/>
          </a:blip>
          <a:srcRect b="27507"/>
          <a:stretch/>
        </p:blipFill>
        <p:spPr>
          <a:xfrm>
            <a:off x="9174950" y="1406138"/>
            <a:ext cx="2857500" cy="2071350"/>
          </a:xfrm>
          <a:prstGeom prst="rect">
            <a:avLst/>
          </a:prstGeom>
          <a:noFill/>
          <a:ln>
            <a:noFill/>
          </a:ln>
        </p:spPr>
      </p:pic>
      <p:pic>
        <p:nvPicPr>
          <p:cNvPr id="144" name="Google Shape;144;g18f46409a1e_0_79"/>
          <p:cNvPicPr preferRelativeResize="0"/>
          <p:nvPr/>
        </p:nvPicPr>
        <p:blipFill rotWithShape="1">
          <a:blip r:embed="rId5">
            <a:alphaModFix/>
          </a:blip>
          <a:srcRect b="18890"/>
          <a:stretch/>
        </p:blipFill>
        <p:spPr>
          <a:xfrm>
            <a:off x="503162" y="3970399"/>
            <a:ext cx="2484150" cy="2014878"/>
          </a:xfrm>
          <a:prstGeom prst="rect">
            <a:avLst/>
          </a:prstGeom>
          <a:noFill/>
          <a:ln>
            <a:noFill/>
          </a:ln>
        </p:spPr>
      </p:pic>
      <p:pic>
        <p:nvPicPr>
          <p:cNvPr id="145" name="Google Shape;145;g18f46409a1e_0_79"/>
          <p:cNvPicPr preferRelativeResize="0"/>
          <p:nvPr/>
        </p:nvPicPr>
        <p:blipFill rotWithShape="1">
          <a:blip r:embed="rId6">
            <a:alphaModFix/>
          </a:blip>
          <a:srcRect b="13297"/>
          <a:stretch/>
        </p:blipFill>
        <p:spPr>
          <a:xfrm>
            <a:off x="6689963" y="3853623"/>
            <a:ext cx="2484175" cy="2153800"/>
          </a:xfrm>
          <a:prstGeom prst="rect">
            <a:avLst/>
          </a:prstGeom>
          <a:noFill/>
          <a:ln>
            <a:noFill/>
          </a:ln>
        </p:spPr>
      </p:pic>
      <p:pic>
        <p:nvPicPr>
          <p:cNvPr id="146" name="Google Shape;146;g18f46409a1e_0_79"/>
          <p:cNvPicPr preferRelativeResize="0"/>
          <p:nvPr/>
        </p:nvPicPr>
        <p:blipFill rotWithShape="1">
          <a:blip r:embed="rId7">
            <a:alphaModFix/>
          </a:blip>
          <a:srcRect b="13297"/>
          <a:stretch/>
        </p:blipFill>
        <p:spPr>
          <a:xfrm>
            <a:off x="9174135" y="3668525"/>
            <a:ext cx="2762315" cy="2394950"/>
          </a:xfrm>
          <a:prstGeom prst="rect">
            <a:avLst/>
          </a:prstGeom>
          <a:noFill/>
          <a:ln>
            <a:noFill/>
          </a:ln>
        </p:spPr>
      </p:pic>
      <p:pic>
        <p:nvPicPr>
          <p:cNvPr id="147" name="Google Shape;147;g18f46409a1e_0_79"/>
          <p:cNvPicPr preferRelativeResize="0"/>
          <p:nvPr/>
        </p:nvPicPr>
        <p:blipFill rotWithShape="1">
          <a:blip r:embed="rId8">
            <a:alphaModFix/>
          </a:blip>
          <a:srcRect/>
          <a:stretch/>
        </p:blipFill>
        <p:spPr>
          <a:xfrm>
            <a:off x="3248897" y="3894849"/>
            <a:ext cx="2122290" cy="2071350"/>
          </a:xfrm>
          <a:prstGeom prst="rect">
            <a:avLst/>
          </a:prstGeom>
          <a:noFill/>
          <a:ln>
            <a:noFill/>
          </a:ln>
        </p:spPr>
      </p:pic>
      <p:sp>
        <p:nvSpPr>
          <p:cNvPr id="148" name="Google Shape;148;g18f46409a1e_0_79"/>
          <p:cNvSpPr/>
          <p:nvPr/>
        </p:nvSpPr>
        <p:spPr>
          <a:xfrm rot="-891350" flipH="1">
            <a:off x="5664435" y="4028785"/>
            <a:ext cx="1094163" cy="1609593"/>
          </a:xfrm>
          <a:prstGeom prst="lightningBolt">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8f46409a1e_0_79"/>
          <p:cNvSpPr/>
          <p:nvPr/>
        </p:nvSpPr>
        <p:spPr>
          <a:xfrm>
            <a:off x="3724175" y="2526550"/>
            <a:ext cx="4616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Pflegekräfte besser mit Überforderung im Arbeitsalltag umgehen?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Welche Möglichkeiten zur Prävention gibt es für Mitarbeitende in einer Gesundheitseinrichtung?</a:t>
            </a:r>
            <a:endParaRPr sz="1400" b="0" i="0" u="none" strike="noStrike" cap="none">
              <a:solidFill>
                <a:schemeClr val="dk1"/>
              </a:solidFill>
              <a:latin typeface="Arial"/>
              <a:ea typeface="Arial"/>
              <a:cs typeface="Arial"/>
              <a:sym typeface="Arial"/>
            </a:endParaRPr>
          </a:p>
        </p:txBody>
      </p:sp>
      <p:sp>
        <p:nvSpPr>
          <p:cNvPr id="150" name="Google Shape;150;g18f46409a1e_0_7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51" name="Google Shape;151;g18f46409a1e_0_7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90b647cdd8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58" name="Google Shape;158;g190b647cdd8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59" name="Google Shape;159;g190b647cdd8_0_30"/>
          <p:cNvSpPr txBox="1">
            <a:spLocks noGrp="1"/>
          </p:cNvSpPr>
          <p:nvPr>
            <p:ph type="body" idx="2"/>
          </p:nvPr>
        </p:nvSpPr>
        <p:spPr>
          <a:xfrm>
            <a:off x="7952774" y="6254500"/>
            <a:ext cx="39273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Sauerland 2016</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60" name="Google Shape;160;g190b647cdd8_0_30"/>
          <p:cNvPicPr preferRelativeResize="0"/>
          <p:nvPr/>
        </p:nvPicPr>
        <p:blipFill rotWithShape="1">
          <a:blip r:embed="rId3">
            <a:alphaModFix/>
          </a:blip>
          <a:srcRect t="19007" b="12884"/>
          <a:stretch/>
        </p:blipFill>
        <p:spPr>
          <a:xfrm>
            <a:off x="9283618" y="1621700"/>
            <a:ext cx="2576607" cy="1754700"/>
          </a:xfrm>
          <a:prstGeom prst="rect">
            <a:avLst/>
          </a:prstGeom>
          <a:noFill/>
          <a:ln>
            <a:noFill/>
          </a:ln>
        </p:spPr>
      </p:pic>
      <p:pic>
        <p:nvPicPr>
          <p:cNvPr id="161" name="Google Shape;161;g190b647cdd8_0_30"/>
          <p:cNvPicPr preferRelativeResize="0"/>
          <p:nvPr/>
        </p:nvPicPr>
        <p:blipFill rotWithShape="1">
          <a:blip r:embed="rId4">
            <a:alphaModFix/>
          </a:blip>
          <a:srcRect l="5638" r="5965" b="13583"/>
          <a:stretch/>
        </p:blipFill>
        <p:spPr>
          <a:xfrm>
            <a:off x="224850" y="4274938"/>
            <a:ext cx="1581174" cy="1545850"/>
          </a:xfrm>
          <a:prstGeom prst="rect">
            <a:avLst/>
          </a:prstGeom>
          <a:noFill/>
          <a:ln>
            <a:noFill/>
          </a:ln>
        </p:spPr>
      </p:pic>
      <p:pic>
        <p:nvPicPr>
          <p:cNvPr id="162" name="Google Shape;162;g190b647cdd8_0_30"/>
          <p:cNvPicPr preferRelativeResize="0"/>
          <p:nvPr/>
        </p:nvPicPr>
        <p:blipFill rotWithShape="1">
          <a:blip r:embed="rId5">
            <a:alphaModFix/>
          </a:blip>
          <a:srcRect l="12786" t="25070" r="14644" b="22496"/>
          <a:stretch/>
        </p:blipFill>
        <p:spPr>
          <a:xfrm>
            <a:off x="403524" y="1480450"/>
            <a:ext cx="3267450" cy="2360800"/>
          </a:xfrm>
          <a:prstGeom prst="rect">
            <a:avLst/>
          </a:prstGeom>
          <a:noFill/>
          <a:ln>
            <a:noFill/>
          </a:ln>
        </p:spPr>
      </p:pic>
      <p:pic>
        <p:nvPicPr>
          <p:cNvPr id="163" name="Google Shape;163;g190b647cdd8_0_30"/>
          <p:cNvPicPr preferRelativeResize="0"/>
          <p:nvPr/>
        </p:nvPicPr>
        <p:blipFill rotWithShape="1">
          <a:blip r:embed="rId6">
            <a:alphaModFix/>
          </a:blip>
          <a:srcRect l="6791" t="15672" r="6791" b="27604"/>
          <a:stretch/>
        </p:blipFill>
        <p:spPr>
          <a:xfrm>
            <a:off x="1834675" y="4396375"/>
            <a:ext cx="2148975" cy="1410425"/>
          </a:xfrm>
          <a:prstGeom prst="rect">
            <a:avLst/>
          </a:prstGeom>
          <a:noFill/>
          <a:ln>
            <a:noFill/>
          </a:ln>
        </p:spPr>
      </p:pic>
      <p:pic>
        <p:nvPicPr>
          <p:cNvPr id="164" name="Google Shape;164;g190b647cdd8_0_30"/>
          <p:cNvPicPr preferRelativeResize="0"/>
          <p:nvPr/>
        </p:nvPicPr>
        <p:blipFill rotWithShape="1">
          <a:blip r:embed="rId7">
            <a:alphaModFix/>
          </a:blip>
          <a:srcRect l="3291" r="3701" b="14021"/>
          <a:stretch/>
        </p:blipFill>
        <p:spPr>
          <a:xfrm>
            <a:off x="9508350" y="3638225"/>
            <a:ext cx="2371700" cy="2192300"/>
          </a:xfrm>
          <a:prstGeom prst="rect">
            <a:avLst/>
          </a:prstGeom>
          <a:noFill/>
          <a:ln>
            <a:noFill/>
          </a:ln>
        </p:spPr>
      </p:pic>
      <p:pic>
        <p:nvPicPr>
          <p:cNvPr id="165" name="Google Shape;165;g190b647cdd8_0_30"/>
          <p:cNvPicPr preferRelativeResize="0"/>
          <p:nvPr/>
        </p:nvPicPr>
        <p:blipFill rotWithShape="1">
          <a:blip r:embed="rId8">
            <a:alphaModFix/>
          </a:blip>
          <a:srcRect/>
          <a:stretch/>
        </p:blipFill>
        <p:spPr>
          <a:xfrm>
            <a:off x="7284900" y="3738100"/>
            <a:ext cx="2148975" cy="1977024"/>
          </a:xfrm>
          <a:prstGeom prst="rect">
            <a:avLst/>
          </a:prstGeom>
          <a:noFill/>
          <a:ln>
            <a:noFill/>
          </a:ln>
        </p:spPr>
      </p:pic>
      <p:pic>
        <p:nvPicPr>
          <p:cNvPr id="166" name="Google Shape;166;g190b647cdd8_0_30"/>
          <p:cNvPicPr preferRelativeResize="0"/>
          <p:nvPr/>
        </p:nvPicPr>
        <p:blipFill rotWithShape="1">
          <a:blip r:embed="rId9">
            <a:alphaModFix/>
          </a:blip>
          <a:srcRect/>
          <a:stretch/>
        </p:blipFill>
        <p:spPr>
          <a:xfrm>
            <a:off x="7310912" y="1621699"/>
            <a:ext cx="1797851" cy="1754700"/>
          </a:xfrm>
          <a:prstGeom prst="rect">
            <a:avLst/>
          </a:prstGeom>
          <a:noFill/>
          <a:ln>
            <a:noFill/>
          </a:ln>
        </p:spPr>
      </p:pic>
      <p:sp>
        <p:nvSpPr>
          <p:cNvPr id="167" name="Google Shape;167;g190b647cdd8_0_30"/>
          <p:cNvSpPr txBox="1"/>
          <p:nvPr/>
        </p:nvSpPr>
        <p:spPr>
          <a:xfrm>
            <a:off x="3983650" y="1619650"/>
            <a:ext cx="3000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Leistung. </a:t>
            </a:r>
            <a:endParaRPr sz="1700" b="0" i="0" u="none" strike="noStrike" cap="none">
              <a:solidFill>
                <a:srgbClr val="000000"/>
              </a:solidFill>
              <a:latin typeface="Arial"/>
              <a:ea typeface="Arial"/>
              <a:cs typeface="Arial"/>
              <a:sym typeface="Arial"/>
            </a:endParaRPr>
          </a:p>
        </p:txBody>
      </p:sp>
      <p:sp>
        <p:nvSpPr>
          <p:cNvPr id="168" name="Google Shape;168;g190b647cdd8_0_30"/>
          <p:cNvSpPr/>
          <p:nvPr/>
        </p:nvSpPr>
        <p:spPr>
          <a:xfrm>
            <a:off x="4012300" y="3575575"/>
            <a:ext cx="3000000" cy="175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sz="1700" b="0" i="0" u="none" strike="noStrike" cap="none">
              <a:solidFill>
                <a:schemeClr val="dk1"/>
              </a:solidFill>
              <a:latin typeface="Arial"/>
              <a:ea typeface="Arial"/>
              <a:cs typeface="Arial"/>
              <a:sym typeface="Arial"/>
            </a:endParaRPr>
          </a:p>
        </p:txBody>
      </p:sp>
      <p:sp>
        <p:nvSpPr>
          <p:cNvPr id="169" name="Google Shape;169;g190b647cdd8_0_3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70" name="Google Shape;170;g190b647cdd8_0_3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95be8c2b45_0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7" name="Google Shape;177;g195be8c2b45_0_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78" name="Google Shape;178;g195be8c2b45_0_40"/>
          <p:cNvSpPr txBox="1">
            <a:spLocks noGrp="1"/>
          </p:cNvSpPr>
          <p:nvPr>
            <p:ph type="body" idx="2"/>
          </p:nvPr>
        </p:nvSpPr>
        <p:spPr>
          <a:xfrm>
            <a:off x="7986224" y="6254500"/>
            <a:ext cx="3893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79" name="Google Shape;179;g195be8c2b45_0_40"/>
          <p:cNvPicPr preferRelativeResize="0"/>
          <p:nvPr/>
        </p:nvPicPr>
        <p:blipFill rotWithShape="1">
          <a:blip r:embed="rId3">
            <a:alphaModFix/>
          </a:blip>
          <a:srcRect l="17385" t="14347" r="27437" b="18949"/>
          <a:stretch/>
        </p:blipFill>
        <p:spPr>
          <a:xfrm>
            <a:off x="9205798" y="1635425"/>
            <a:ext cx="2452903" cy="2572200"/>
          </a:xfrm>
          <a:prstGeom prst="rect">
            <a:avLst/>
          </a:prstGeom>
          <a:noFill/>
          <a:ln>
            <a:noFill/>
          </a:ln>
        </p:spPr>
      </p:pic>
      <p:pic>
        <p:nvPicPr>
          <p:cNvPr id="180" name="Google Shape;180;g195be8c2b45_0_40"/>
          <p:cNvPicPr preferRelativeResize="0"/>
          <p:nvPr/>
        </p:nvPicPr>
        <p:blipFill rotWithShape="1">
          <a:blip r:embed="rId4">
            <a:alphaModFix/>
          </a:blip>
          <a:srcRect/>
          <a:stretch/>
        </p:blipFill>
        <p:spPr>
          <a:xfrm>
            <a:off x="5817375" y="1635425"/>
            <a:ext cx="3223280" cy="2572199"/>
          </a:xfrm>
          <a:prstGeom prst="rect">
            <a:avLst/>
          </a:prstGeom>
          <a:noFill/>
          <a:ln>
            <a:noFill/>
          </a:ln>
        </p:spPr>
      </p:pic>
      <p:pic>
        <p:nvPicPr>
          <p:cNvPr id="181" name="Google Shape;181;g195be8c2b45_0_40"/>
          <p:cNvPicPr preferRelativeResize="0"/>
          <p:nvPr/>
        </p:nvPicPr>
        <p:blipFill rotWithShape="1">
          <a:blip r:embed="rId5">
            <a:alphaModFix/>
          </a:blip>
          <a:srcRect l="24647" r="26018" b="11054"/>
          <a:stretch/>
        </p:blipFill>
        <p:spPr>
          <a:xfrm>
            <a:off x="1229430" y="3833277"/>
            <a:ext cx="1060616" cy="1968148"/>
          </a:xfrm>
          <a:prstGeom prst="rect">
            <a:avLst/>
          </a:prstGeom>
          <a:noFill/>
          <a:ln>
            <a:noFill/>
          </a:ln>
        </p:spPr>
      </p:pic>
      <p:pic>
        <p:nvPicPr>
          <p:cNvPr id="182" name="Google Shape;182;g195be8c2b45_0_40"/>
          <p:cNvPicPr preferRelativeResize="0"/>
          <p:nvPr/>
        </p:nvPicPr>
        <p:blipFill rotWithShape="1">
          <a:blip r:embed="rId6">
            <a:alphaModFix/>
          </a:blip>
          <a:srcRect l="5713" b="19146"/>
          <a:stretch/>
        </p:blipFill>
        <p:spPr>
          <a:xfrm>
            <a:off x="388250" y="1370525"/>
            <a:ext cx="2742975" cy="2352225"/>
          </a:xfrm>
          <a:prstGeom prst="rect">
            <a:avLst/>
          </a:prstGeom>
          <a:noFill/>
          <a:ln>
            <a:noFill/>
          </a:ln>
        </p:spPr>
      </p:pic>
      <p:pic>
        <p:nvPicPr>
          <p:cNvPr id="183" name="Google Shape;183;g195be8c2b45_0_40"/>
          <p:cNvPicPr preferRelativeResize="0"/>
          <p:nvPr/>
        </p:nvPicPr>
        <p:blipFill rotWithShape="1">
          <a:blip r:embed="rId5">
            <a:alphaModFix/>
          </a:blip>
          <a:srcRect l="24647" r="26018" b="11054"/>
          <a:stretch/>
        </p:blipFill>
        <p:spPr>
          <a:xfrm>
            <a:off x="2290059" y="4173614"/>
            <a:ext cx="1060616" cy="1968161"/>
          </a:xfrm>
          <a:prstGeom prst="rect">
            <a:avLst/>
          </a:prstGeom>
          <a:noFill/>
          <a:ln>
            <a:noFill/>
          </a:ln>
        </p:spPr>
      </p:pic>
      <p:pic>
        <p:nvPicPr>
          <p:cNvPr id="184" name="Google Shape;184;g195be8c2b45_0_40"/>
          <p:cNvPicPr preferRelativeResize="0"/>
          <p:nvPr/>
        </p:nvPicPr>
        <p:blipFill rotWithShape="1">
          <a:blip r:embed="rId5">
            <a:alphaModFix/>
          </a:blip>
          <a:srcRect l="24647" r="26018" b="11054"/>
          <a:stretch/>
        </p:blipFill>
        <p:spPr>
          <a:xfrm>
            <a:off x="205425" y="4207625"/>
            <a:ext cx="1023995" cy="1900150"/>
          </a:xfrm>
          <a:prstGeom prst="rect">
            <a:avLst/>
          </a:prstGeom>
          <a:noFill/>
          <a:ln>
            <a:noFill/>
          </a:ln>
        </p:spPr>
      </p:pic>
      <p:sp>
        <p:nvSpPr>
          <p:cNvPr id="185" name="Google Shape;185;g195be8c2b45_0_40"/>
          <p:cNvSpPr txBox="1"/>
          <p:nvPr/>
        </p:nvSpPr>
        <p:spPr>
          <a:xfrm>
            <a:off x="4159600" y="4396438"/>
            <a:ext cx="75717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Digitalisierung der Pflege kann effizientes Arbeiten begünstigen, gleichzeitig einen höheren Ressourceneinsatz bedeuten und sich negativ auf die soziale Nachhaltigkeit auswirken.</a:t>
            </a:r>
            <a:endParaRPr sz="1900" b="0" i="0" u="none" strike="noStrike" cap="none">
              <a:solidFill>
                <a:srgbClr val="000000"/>
              </a:solidFill>
              <a:latin typeface="Arial"/>
              <a:ea typeface="Arial"/>
              <a:cs typeface="Arial"/>
              <a:sym typeface="Arial"/>
            </a:endParaRPr>
          </a:p>
        </p:txBody>
      </p:sp>
      <p:pic>
        <p:nvPicPr>
          <p:cNvPr id="186" name="Google Shape;186;g195be8c2b45_0_40"/>
          <p:cNvPicPr preferRelativeResize="0"/>
          <p:nvPr/>
        </p:nvPicPr>
        <p:blipFill rotWithShape="1">
          <a:blip r:embed="rId7">
            <a:alphaModFix/>
          </a:blip>
          <a:srcRect r="7355" b="14066"/>
          <a:stretch/>
        </p:blipFill>
        <p:spPr>
          <a:xfrm>
            <a:off x="3084800" y="2544950"/>
            <a:ext cx="1577550" cy="1463350"/>
          </a:xfrm>
          <a:prstGeom prst="rect">
            <a:avLst/>
          </a:prstGeom>
          <a:noFill/>
          <a:ln>
            <a:noFill/>
          </a:ln>
        </p:spPr>
      </p:pic>
      <p:sp>
        <p:nvSpPr>
          <p:cNvPr id="187" name="Google Shape;187;g195be8c2b45_0_40"/>
          <p:cNvSpPr/>
          <p:nvPr/>
        </p:nvSpPr>
        <p:spPr>
          <a:xfrm>
            <a:off x="4159600" y="5293250"/>
            <a:ext cx="7731300" cy="708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die Chancen der Digitalisierung in der Pflege genutzt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und die Risiken vermieden werden?</a:t>
            </a:r>
            <a:endParaRPr sz="1400" b="0" i="0" u="none" strike="noStrike" cap="none">
              <a:solidFill>
                <a:schemeClr val="dk1"/>
              </a:solidFill>
              <a:latin typeface="Arial"/>
              <a:ea typeface="Arial"/>
              <a:cs typeface="Arial"/>
              <a:sym typeface="Arial"/>
            </a:endParaRPr>
          </a:p>
        </p:txBody>
      </p:sp>
      <p:sp>
        <p:nvSpPr>
          <p:cNvPr id="188" name="Google Shape;188;g195be8c2b45_0_4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89" name="Google Shape;189;g195be8c2b45_0_4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90b647cdd8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6" name="Google Shape;196;g190b647cdd8_0_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97" name="Google Shape;197;g190b647cdd8_0_11"/>
          <p:cNvSpPr txBox="1">
            <a:spLocks noGrp="1"/>
          </p:cNvSpPr>
          <p:nvPr>
            <p:ph type="body" idx="2"/>
          </p:nvPr>
        </p:nvSpPr>
        <p:spPr>
          <a:xfrm>
            <a:off x="8203674" y="6254500"/>
            <a:ext cx="3676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Kreis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98" name="Google Shape;198;g190b647cdd8_0_11"/>
          <p:cNvPicPr preferRelativeResize="0"/>
          <p:nvPr/>
        </p:nvPicPr>
        <p:blipFill rotWithShape="1">
          <a:blip r:embed="rId3">
            <a:alphaModFix/>
          </a:blip>
          <a:srcRect l="23529" t="19595" r="29306" b="32941"/>
          <a:stretch/>
        </p:blipFill>
        <p:spPr>
          <a:xfrm>
            <a:off x="250700" y="1416263"/>
            <a:ext cx="2211800" cy="2225725"/>
          </a:xfrm>
          <a:prstGeom prst="rect">
            <a:avLst/>
          </a:prstGeom>
          <a:noFill/>
          <a:ln>
            <a:noFill/>
          </a:ln>
        </p:spPr>
      </p:pic>
      <p:pic>
        <p:nvPicPr>
          <p:cNvPr id="199" name="Google Shape;199;g190b647cdd8_0_11"/>
          <p:cNvPicPr preferRelativeResize="0"/>
          <p:nvPr/>
        </p:nvPicPr>
        <p:blipFill rotWithShape="1">
          <a:blip r:embed="rId4">
            <a:alphaModFix/>
          </a:blip>
          <a:srcRect l="11982" t="10105" r="13268" b="14257"/>
          <a:stretch/>
        </p:blipFill>
        <p:spPr>
          <a:xfrm>
            <a:off x="250700" y="3798277"/>
            <a:ext cx="2211800" cy="2238148"/>
          </a:xfrm>
          <a:prstGeom prst="rect">
            <a:avLst/>
          </a:prstGeom>
          <a:noFill/>
          <a:ln>
            <a:noFill/>
          </a:ln>
        </p:spPr>
      </p:pic>
      <p:pic>
        <p:nvPicPr>
          <p:cNvPr id="200" name="Google Shape;200;g190b647cdd8_0_11"/>
          <p:cNvPicPr preferRelativeResize="0"/>
          <p:nvPr/>
        </p:nvPicPr>
        <p:blipFill rotWithShape="1">
          <a:blip r:embed="rId5">
            <a:alphaModFix/>
          </a:blip>
          <a:srcRect t="16261" b="15635"/>
          <a:stretch/>
        </p:blipFill>
        <p:spPr>
          <a:xfrm>
            <a:off x="8982732" y="1542575"/>
            <a:ext cx="2897318" cy="1973100"/>
          </a:xfrm>
          <a:prstGeom prst="rect">
            <a:avLst/>
          </a:prstGeom>
          <a:noFill/>
          <a:ln>
            <a:noFill/>
          </a:ln>
        </p:spPr>
      </p:pic>
      <p:pic>
        <p:nvPicPr>
          <p:cNvPr id="201" name="Google Shape;201;g190b647cdd8_0_11"/>
          <p:cNvPicPr preferRelativeResize="0"/>
          <p:nvPr/>
        </p:nvPicPr>
        <p:blipFill rotWithShape="1">
          <a:blip r:embed="rId6">
            <a:alphaModFix/>
          </a:blip>
          <a:srcRect l="4561" t="11729" b="26108"/>
          <a:stretch/>
        </p:blipFill>
        <p:spPr>
          <a:xfrm>
            <a:off x="8889624" y="3922862"/>
            <a:ext cx="2971676" cy="2005489"/>
          </a:xfrm>
          <a:prstGeom prst="rect">
            <a:avLst/>
          </a:prstGeom>
          <a:noFill/>
          <a:ln>
            <a:noFill/>
          </a:ln>
        </p:spPr>
      </p:pic>
      <p:pic>
        <p:nvPicPr>
          <p:cNvPr id="202" name="Google Shape;202;g190b647cdd8_0_11"/>
          <p:cNvPicPr preferRelativeResize="0"/>
          <p:nvPr/>
        </p:nvPicPr>
        <p:blipFill rotWithShape="1">
          <a:blip r:embed="rId7">
            <a:alphaModFix/>
          </a:blip>
          <a:srcRect b="12357"/>
          <a:stretch/>
        </p:blipFill>
        <p:spPr>
          <a:xfrm>
            <a:off x="6096001" y="3690201"/>
            <a:ext cx="2464611" cy="2238138"/>
          </a:xfrm>
          <a:prstGeom prst="rect">
            <a:avLst/>
          </a:prstGeom>
          <a:noFill/>
          <a:ln>
            <a:noFill/>
          </a:ln>
        </p:spPr>
      </p:pic>
      <p:pic>
        <p:nvPicPr>
          <p:cNvPr id="203" name="Google Shape;203;g190b647cdd8_0_11"/>
          <p:cNvPicPr preferRelativeResize="0"/>
          <p:nvPr/>
        </p:nvPicPr>
        <p:blipFill rotWithShape="1">
          <a:blip r:embed="rId8">
            <a:alphaModFix/>
          </a:blip>
          <a:srcRect t="5890" b="12726"/>
          <a:stretch/>
        </p:blipFill>
        <p:spPr>
          <a:xfrm>
            <a:off x="6286677" y="1542575"/>
            <a:ext cx="2424560" cy="1973100"/>
          </a:xfrm>
          <a:prstGeom prst="rect">
            <a:avLst/>
          </a:prstGeom>
          <a:noFill/>
          <a:ln>
            <a:noFill/>
          </a:ln>
        </p:spPr>
      </p:pic>
      <p:sp>
        <p:nvSpPr>
          <p:cNvPr id="204" name="Google Shape;204;g190b647cdd8_0_11"/>
          <p:cNvSpPr txBox="1"/>
          <p:nvPr/>
        </p:nvSpPr>
        <p:spPr>
          <a:xfrm>
            <a:off x="2793776" y="1629525"/>
            <a:ext cx="3221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Ein Zielkonflikt besteht auch zwischen der Überwachung von pflegebedürftigen Menschen und der möglichen Einschränkung ihre Privatsphäre durch Überwachungstechnologie.</a:t>
            </a:r>
            <a:endParaRPr sz="1700" b="0" i="0" u="none" strike="noStrike" cap="none">
              <a:solidFill>
                <a:srgbClr val="000000"/>
              </a:solidFill>
              <a:latin typeface="Calibri"/>
              <a:ea typeface="Calibri"/>
              <a:cs typeface="Calibri"/>
              <a:sym typeface="Calibri"/>
            </a:endParaRPr>
          </a:p>
        </p:txBody>
      </p:sp>
      <p:sp>
        <p:nvSpPr>
          <p:cNvPr id="205" name="Google Shape;205;g190b647cdd8_0_11"/>
          <p:cNvSpPr/>
          <p:nvPr/>
        </p:nvSpPr>
        <p:spPr>
          <a:xfrm>
            <a:off x="2793775" y="3617925"/>
            <a:ext cx="3103500" cy="1733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Pflegebedürftige besser geschützt werden, ohne ihre Privatsphäre durch Überwachungstechnologie zu verletzen?</a:t>
            </a:r>
            <a:endParaRPr sz="1400" b="0" i="0" u="none" strike="noStrike" cap="none">
              <a:solidFill>
                <a:schemeClr val="dk1"/>
              </a:solidFill>
              <a:latin typeface="Arial"/>
              <a:ea typeface="Arial"/>
              <a:cs typeface="Arial"/>
              <a:sym typeface="Arial"/>
            </a:endParaRPr>
          </a:p>
        </p:txBody>
      </p:sp>
      <p:sp>
        <p:nvSpPr>
          <p:cNvPr id="206" name="Google Shape;206;g190b647cdd8_0_1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07" name="Google Shape;207;g190b647cdd8_0_1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14" name="Google Shape;214;p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5" name="Google Shape;215;p19"/>
          <p:cNvSpPr txBox="1">
            <a:spLocks noGrp="1"/>
          </p:cNvSpPr>
          <p:nvPr>
            <p:ph type="body" idx="3"/>
          </p:nvPr>
        </p:nvSpPr>
        <p:spPr>
          <a:xfrm>
            <a:off x="8153499" y="6254500"/>
            <a:ext cx="37266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Eigene Abbildung nach KEEKS 2019, Daten von ifeu</a:t>
            </a:r>
            <a:endParaRPr/>
          </a:p>
        </p:txBody>
      </p:sp>
      <p:pic>
        <p:nvPicPr>
          <p:cNvPr id="216" name="Google Shape;216;p19"/>
          <p:cNvPicPr preferRelativeResize="0"/>
          <p:nvPr/>
        </p:nvPicPr>
        <p:blipFill rotWithShape="1">
          <a:blip r:embed="rId3">
            <a:alphaModFix/>
          </a:blip>
          <a:srcRect/>
          <a:stretch/>
        </p:blipFill>
        <p:spPr>
          <a:xfrm>
            <a:off x="-171211" y="1622556"/>
            <a:ext cx="10541479" cy="4451680"/>
          </a:xfrm>
          <a:prstGeom prst="rect">
            <a:avLst/>
          </a:prstGeom>
          <a:noFill/>
          <a:ln>
            <a:noFill/>
          </a:ln>
        </p:spPr>
      </p:pic>
      <p:sp>
        <p:nvSpPr>
          <p:cNvPr id="217" name="Google Shape;217;p19"/>
          <p:cNvSpPr txBox="1"/>
          <p:nvPr/>
        </p:nvSpPr>
        <p:spPr>
          <a:xfrm>
            <a:off x="465826" y="1391794"/>
            <a:ext cx="592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 eines Menüs</a:t>
            </a:r>
            <a:endParaRPr sz="1400" b="0" i="0" u="none" strike="noStrike" cap="none">
              <a:solidFill>
                <a:srgbClr val="000000"/>
              </a:solidFill>
              <a:latin typeface="Arial"/>
              <a:ea typeface="Arial"/>
              <a:cs typeface="Arial"/>
              <a:sym typeface="Arial"/>
            </a:endParaRPr>
          </a:p>
        </p:txBody>
      </p:sp>
      <p:sp>
        <p:nvSpPr>
          <p:cNvPr id="218" name="Google Shape;218;p19"/>
          <p:cNvSpPr txBox="1"/>
          <p:nvPr/>
        </p:nvSpPr>
        <p:spPr>
          <a:xfrm>
            <a:off x="0" y="2350474"/>
            <a:ext cx="16932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219" name="Google Shape;219;p19"/>
          <p:cNvSpPr/>
          <p:nvPr/>
        </p:nvSpPr>
        <p:spPr>
          <a:xfrm>
            <a:off x="9291425" y="1622550"/>
            <a:ext cx="2851200" cy="3045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Versuchen Sie die Energieverbräuche in der Küche einer Gesundheitseinrichtung zu bestimmen (Strom + Gas)?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Berechnen Sie beispielhaft den Energieverbrauch pro Menü (Gesamtenergieverbrauch / Anzahl der Menüs).</a:t>
            </a:r>
            <a:endParaRPr sz="1400" b="0" i="0" u="none" strike="noStrike" cap="none">
              <a:solidFill>
                <a:schemeClr val="dk1"/>
              </a:solidFill>
              <a:latin typeface="Arial"/>
              <a:ea typeface="Arial"/>
              <a:cs typeface="Arial"/>
              <a:sym typeface="Arial"/>
            </a:endParaRPr>
          </a:p>
        </p:txBody>
      </p:sp>
      <p:sp>
        <p:nvSpPr>
          <p:cNvPr id="220" name="Google Shape;220;p1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21" name="Google Shape;221;p1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4510</Words>
  <Application>Microsoft Macintosh PowerPoint</Application>
  <PresentationFormat>Breitbild</PresentationFormat>
  <Paragraphs>265</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Trebuchet MS</vt:lpstr>
      <vt:lpstr>Merriweather</vt:lpstr>
      <vt:lpstr>Calibri</vt:lpstr>
      <vt:lpstr>Arial</vt:lpstr>
      <vt:lpstr>Office</vt:lpstr>
      <vt:lpstr>Pflegefachmann und Pflegefachfrau Gesundheits- und Kinderkrankenpfleger*in  Altenpfleger und Altenpflegerin</vt:lpstr>
      <vt:lpstr>Klimaschutz im Gesundheitswesen: Das Gesundheitswesen als Emittent</vt:lpstr>
      <vt:lpstr>Nachhaltigkeit und Pflege: Abfallvermeidung contra Hygiene </vt:lpstr>
      <vt:lpstr>Nachhaltigkeit und Pflege: Ressourceneinsparung contra individuelle Präferenzen</vt:lpstr>
      <vt:lpstr>Nachhaltigkeit und Pflege: Zuwendung contra Überlastung</vt:lpstr>
      <vt:lpstr>Nachhaltigkeit und Pflege: Zuwendung contra Profit</vt:lpstr>
      <vt:lpstr>Nachhaltigkeit und Pflege: Digitalisierung contra Nachhaltigkeit</vt:lpstr>
      <vt:lpstr>Nachhaltigkeit und Pflege: Sicherheit contra Privatsphäre</vt:lpstr>
      <vt:lpstr>Nachhaltigkeit und Pflege Ernährung und Emissionen </vt:lpstr>
      <vt:lpstr>Nachhaltigkeit in der Pflege Wie gestalten sich Lieferketten?</vt:lpstr>
      <vt:lpstr>Klimaschutz in der Pflege Mein persönlicher CO₂-Fußabdruck</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Pflegefachmann und Pflegefachfrau Gesundheits- und Kinderkrankenpfleger*in  Altenpfleger und Altenpflegerin</dc:title>
  <dc:creator>Microsoft Office User</dc:creator>
  <cp:lastModifiedBy>Michael Scharp</cp:lastModifiedBy>
  <cp:revision>1</cp:revision>
  <dcterms:created xsi:type="dcterms:W3CDTF">2021-10-18T14:46:33Z</dcterms:created>
  <dcterms:modified xsi:type="dcterms:W3CDTF">2023-10-13T05:08:13Z</dcterms:modified>
</cp:coreProperties>
</file>