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7104063" cy="10234613"/>
  <p:embeddedFontLst>
    <p:embeddedFont>
      <p:font typeface="Merriweather"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Io6PFCPzanR+N6mK+nZxnwWGC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930"/>
    <p:restoredTop sz="94701"/>
  </p:normalViewPr>
  <p:slideViewPr>
    <p:cSldViewPr snapToGrid="0">
      <p:cViewPr varScale="1">
        <p:scale>
          <a:sx n="148" d="100"/>
          <a:sy n="148" d="100"/>
        </p:scale>
        <p:origin x="232" y="184"/>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0" d="100"/>
          <a:sy n="100" d="100"/>
        </p:scale>
        <p:origin x="0" y="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uba.co2-rechner.de/" TargetMode="External"/><Relationship Id="rId4" Type="http://schemas.openxmlformats.org/officeDocument/2006/relationships/hyperlink" Target="https://www.umweltbundesamt.de/themen/wirtschaft-konsum/konsum-umwelt-zentrale-handlungsfelde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ki.de/DE/Content/Infekt/Krankenhaushygiene/Kommission/Downloads/LAGA-Rili.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a:t>
            </a:r>
            <a:r>
              <a:rPr lang="de-DE" sz="1100"/>
              <a:t>Office</a:t>
            </a:r>
            <a:r>
              <a:rPr lang="de-DE" sz="1100" b="0" i="0" u="none" strike="noStrike" cap="none">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4046df8b1_0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14046df8b1_0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200"/>
              </a:spcBef>
              <a:spcAft>
                <a:spcPts val="0"/>
              </a:spcAft>
              <a:buClr>
                <a:schemeClr val="dk1"/>
              </a:buClr>
              <a:buSzPts val="1100"/>
              <a:buFont typeface="Arial"/>
              <a:buNone/>
            </a:pPr>
            <a:r>
              <a:rPr lang="de-DE" b="1"/>
              <a:t>Beschreibung</a:t>
            </a:r>
            <a:endParaRPr b="1"/>
          </a:p>
          <a:p>
            <a:pPr marL="0" lvl="0" indent="0" algn="l" rtl="0">
              <a:lnSpc>
                <a:spcPct val="115000"/>
              </a:lnSpc>
              <a:spcBef>
                <a:spcPts val="200"/>
              </a:spcBef>
              <a:spcAft>
                <a:spcPts val="0"/>
              </a:spcAft>
              <a:buClr>
                <a:schemeClr val="dk1"/>
              </a:buClr>
              <a:buSzPts val="1100"/>
              <a:buFont typeface="Arial"/>
              <a:buNone/>
            </a:pPr>
            <a:r>
              <a:rPr lang="de-DE"/>
              <a:t>In jedem Berufsbild werden natürliche Ressourcen genutzt und verbraucht. Und jede Ressourcennutzung ist mit einem Eingriff in die Umwelt verbunden. Unsere Gesellschaft und unsere Wirtschaft sind in die Biosphäre eingebettet, sie ist die Basis für alles. Im Gesundheitswesen werden viele Materialien, wie Plastik, Metall und auch Baumwolle, ge- und verbraucht. Bei der Ressourcenbeschaffung, -verarbeitung und -nutzung gibt es verschiedene Risiken, die zu analysieren sind. Wie können Liefer- bzw. Wertschöpfungsketten sowie Beschaffungs- und Produktionsprozesse anhand der drei Nachhaltigkeitsdimensionen (sozial, ökonomisch und ökologisch) betrachtet werden?</a:t>
            </a:r>
            <a:endParaRPr/>
          </a:p>
          <a:p>
            <a:pPr marL="0" lvl="0" indent="0" algn="l" rtl="0">
              <a:lnSpc>
                <a:spcPct val="115000"/>
              </a:lnSpc>
              <a:spcBef>
                <a:spcPts val="200"/>
              </a:spcBef>
              <a:spcAft>
                <a:spcPts val="0"/>
              </a:spcAft>
              <a:buClr>
                <a:schemeClr val="dk1"/>
              </a:buClr>
              <a:buSzPts val="1100"/>
              <a:buFont typeface="Arial"/>
              <a:buNone/>
            </a:pPr>
            <a:endParaRPr/>
          </a:p>
          <a:p>
            <a:pPr marL="0" lvl="0" indent="0" algn="l" rtl="0">
              <a:lnSpc>
                <a:spcPct val="115000"/>
              </a:lnSpc>
              <a:spcBef>
                <a:spcPts val="200"/>
              </a:spcBef>
              <a:spcAft>
                <a:spcPts val="0"/>
              </a:spcAft>
              <a:buClr>
                <a:schemeClr val="dk1"/>
              </a:buClr>
              <a:buSzPts val="1100"/>
              <a:buNone/>
            </a:pPr>
            <a:r>
              <a:rPr lang="de-DE" b="1"/>
              <a:t>Aufgabe</a:t>
            </a:r>
            <a:endParaRPr b="1"/>
          </a:p>
          <a:p>
            <a:pPr marL="311150" lvl="0" indent="-171450" algn="l" rtl="0">
              <a:lnSpc>
                <a:spcPct val="115000"/>
              </a:lnSpc>
              <a:spcBef>
                <a:spcPts val="0"/>
              </a:spcBef>
              <a:spcAft>
                <a:spcPts val="0"/>
              </a:spcAft>
              <a:buSzPts val="1400"/>
              <a:buFont typeface="Arial"/>
              <a:buChar char="•"/>
            </a:pPr>
            <a:r>
              <a:rPr lang="de-DE"/>
              <a:t>Versuchen Sie, anhand eines Rohstoffes, der im Gesundheitswesen zum Einsatz kommt (z.B. Baumwolle oder Metall) die Lieferkette nachzuvollziehen. Für welche Prozessebenen verfügen Sie über Daten und Informationen?</a:t>
            </a:r>
            <a:endParaRPr/>
          </a:p>
          <a:p>
            <a:pPr marL="311150" lvl="0" indent="-171450" algn="l" rtl="0">
              <a:lnSpc>
                <a:spcPct val="115000"/>
              </a:lnSpc>
              <a:spcBef>
                <a:spcPts val="0"/>
              </a:spcBef>
              <a:spcAft>
                <a:spcPts val="0"/>
              </a:spcAft>
              <a:buSzPts val="1400"/>
              <a:buFont typeface="Arial"/>
              <a:buChar char="•"/>
            </a:pPr>
            <a:r>
              <a:rPr lang="de-DE"/>
              <a:t>Auf welche Herausforderungen können Sie bei der Analyse der Lieferketten stoßen?</a:t>
            </a:r>
            <a:endParaRPr/>
          </a:p>
          <a:p>
            <a:pPr marL="311150" lvl="0" indent="-171450" algn="l" rtl="0">
              <a:lnSpc>
                <a:spcPct val="115000"/>
              </a:lnSpc>
              <a:spcBef>
                <a:spcPts val="0"/>
              </a:spcBef>
              <a:spcAft>
                <a:spcPts val="0"/>
              </a:spcAft>
              <a:buSzPts val="1400"/>
              <a:buFont typeface="Arial"/>
              <a:buChar char="•"/>
            </a:pPr>
            <a:r>
              <a:rPr lang="de-DE"/>
              <a:t>Nachhaltigkeit kann als ethisch-moralisches Prinzip mit inhärenten Werten, wie Rechenschaftspflicht, Verantwortung, Gerechtigkeit, Gleichheit, Lebensqualität, Nicht-Schaden oder auch Fürsorge angesehen werden. Wie kann der Verbrauch von Rohstoffen in der Pflegearbeit unter diesen Aspekten reflektiert werden?</a:t>
            </a:r>
            <a:br>
              <a:rPr lang="de-DE"/>
            </a:br>
            <a:endParaRPr/>
          </a:p>
          <a:p>
            <a:pPr marL="0" lvl="0" indent="0" algn="l" rtl="0">
              <a:lnSpc>
                <a:spcPct val="115000"/>
              </a:lnSpc>
              <a:spcBef>
                <a:spcPts val="200"/>
              </a:spcBef>
              <a:spcAft>
                <a:spcPts val="0"/>
              </a:spcAft>
              <a:buClr>
                <a:schemeClr val="dk1"/>
              </a:buClr>
              <a:buSzPts val="1100"/>
              <a:buNone/>
            </a:pPr>
            <a:r>
              <a:rPr lang="de-DE" b="1"/>
              <a:t>Quellen</a:t>
            </a:r>
            <a:endParaRPr b="1"/>
          </a:p>
          <a:p>
            <a:pPr marL="171450" lvl="0" indent="-171450" algn="l" rtl="0">
              <a:lnSpc>
                <a:spcPct val="115000"/>
              </a:lnSpc>
              <a:spcBef>
                <a:spcPts val="200"/>
              </a:spcBef>
              <a:spcAft>
                <a:spcPts val="0"/>
              </a:spcAft>
              <a:buClr>
                <a:schemeClr val="dk1"/>
              </a:buClr>
              <a:buSzPts val="1100"/>
              <a:buFont typeface="Arial"/>
              <a:buChar char="•"/>
            </a:pPr>
            <a:r>
              <a:rPr lang="de-DE"/>
              <a:t>Huss, N. (2022). Ethische Spannungsfelder – Globale Verantwortung, Nachhaltigkeit und Hygieneparadigmen. In: Riedel, A., Lehmeyer, S. (eds) Ethik im Gesundheitswesen. Springer Reference Pflege – Therapie – Gesundheit . Springer, Berlin, Heidelberg.</a:t>
            </a:r>
            <a:endParaRPr/>
          </a:p>
          <a:p>
            <a:pPr marL="171450" lvl="0" indent="-171450" algn="l" rtl="0">
              <a:lnSpc>
                <a:spcPct val="115000"/>
              </a:lnSpc>
              <a:spcBef>
                <a:spcPts val="200"/>
              </a:spcBef>
              <a:spcAft>
                <a:spcPts val="0"/>
              </a:spcAft>
              <a:buClr>
                <a:schemeClr val="dk1"/>
              </a:buClr>
              <a:buSzPts val="1100"/>
              <a:buFont typeface="Arial"/>
              <a:buChar char="•"/>
            </a:pPr>
            <a:r>
              <a:rPr lang="de-DE"/>
              <a:t>Bilder: publicdomainvectors.org “lady doctor”, “hands with medical gloves”, “Nurse in blue uniform“</a:t>
            </a:r>
            <a:endParaRPr b="1"/>
          </a:p>
        </p:txBody>
      </p:sp>
      <p:sp>
        <p:nvSpPr>
          <p:cNvPr id="225" name="Google Shape;225;g214046df8b1_0_0: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3449b752f_0_17:notes"/>
          <p:cNvSpPr>
            <a:spLocks noGrp="1" noRot="1" noChangeAspect="1"/>
          </p:cNvSpPr>
          <p:nvPr>
            <p:ph type="sldImg" idx="2"/>
          </p:nvPr>
        </p:nvSpPr>
        <p:spPr>
          <a:xfrm>
            <a:off x="179388" y="806450"/>
            <a:ext cx="6550025" cy="3684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13449b752f_0_17:notes"/>
          <p:cNvSpPr txBox="1">
            <a:spLocks noGrp="1"/>
          </p:cNvSpPr>
          <p:nvPr>
            <p:ph type="body" idx="1"/>
          </p:nvPr>
        </p:nvSpPr>
        <p:spPr>
          <a:xfrm>
            <a:off x="422629" y="4491860"/>
            <a:ext cx="6063000" cy="532800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SzPts val="1400"/>
              <a:buNone/>
            </a:pPr>
            <a:r>
              <a:rPr lang="de-DE" b="1"/>
              <a:t>Beschreibung</a:t>
            </a:r>
            <a:endParaRPr b="1"/>
          </a:p>
          <a:p>
            <a:pPr marL="0" lvl="0" indent="0" algn="l" rtl="0">
              <a:lnSpc>
                <a:spcPct val="115000"/>
              </a:lnSpc>
              <a:spcBef>
                <a:spcPts val="0"/>
              </a:spcBef>
              <a:spcAft>
                <a:spcPts val="0"/>
              </a:spcAft>
              <a:buClr>
                <a:schemeClr val="dk1"/>
              </a:buClr>
              <a:buSzPts val="1100"/>
              <a:buFont typeface="Arial"/>
              <a:buNone/>
            </a:pPr>
            <a:r>
              <a:rPr lang="de-DE"/>
              <a:t>Der Klimawandel wird zum größten Teil direkt durch die Verbrennung fossiler Energieträger wie Kohle, Öl und Gas verursacht. Wenn wir einen Blick auf unser Leben werfen und bilanzieren, welche Teilbereiche für die Emissionen von Treibhausgas-Äquivalenten (CO₂-Äq) verantwortlich sind, so zeigen sich sechs Bereiche: Das Wohnen, die Stromnutzung, die Mobilität, die Ernährung, die öffentliche Infrastruktur und der Konsum. </a:t>
            </a:r>
            <a:endParaRPr/>
          </a:p>
          <a:p>
            <a:pPr marL="0" lvl="0" indent="0" algn="l" rtl="0">
              <a:lnSpc>
                <a:spcPct val="115000"/>
              </a:lnSpc>
              <a:spcBef>
                <a:spcPts val="0"/>
              </a:spcBef>
              <a:spcAft>
                <a:spcPts val="0"/>
              </a:spcAft>
              <a:buClr>
                <a:schemeClr val="dk1"/>
              </a:buClr>
              <a:buSzPts val="1100"/>
              <a:buFont typeface="Arial"/>
              <a:buNone/>
            </a:pPr>
            <a:r>
              <a:rPr lang="de-DE"/>
              <a:t>Am meisten trägt unser Konsum zum Klimawandel bei. In vier Bereichen kann man leicht einen Beitrag leisten, um die Emissionen durch Verhaltensänderungen zu mindern:</a:t>
            </a:r>
            <a:endParaRPr/>
          </a:p>
          <a:p>
            <a:pPr marL="457200" lvl="0" indent="-317500" algn="l" rtl="0">
              <a:lnSpc>
                <a:spcPct val="115000"/>
              </a:lnSpc>
              <a:spcBef>
                <a:spcPts val="0"/>
              </a:spcBef>
              <a:spcAft>
                <a:spcPts val="0"/>
              </a:spcAft>
              <a:buSzPts val="1400"/>
              <a:buChar char="-"/>
            </a:pPr>
            <a:r>
              <a:rPr lang="de-DE" b="1"/>
              <a:t>Wohnen</a:t>
            </a:r>
            <a:r>
              <a:rPr lang="de-DE"/>
              <a:t> mit 18%: Hier kann Heizwärme eingespart werden durch ein Herunterdrehen der Heizung oder durch eine Wärmedämmung des Gebäudes.</a:t>
            </a:r>
            <a:endParaRPr/>
          </a:p>
          <a:p>
            <a:pPr marL="457200" lvl="0" indent="-317500" algn="l" rtl="0">
              <a:lnSpc>
                <a:spcPct val="115000"/>
              </a:lnSpc>
              <a:spcBef>
                <a:spcPts val="0"/>
              </a:spcBef>
              <a:spcAft>
                <a:spcPts val="0"/>
              </a:spcAft>
              <a:buSzPts val="1400"/>
              <a:buChar char="-"/>
            </a:pPr>
            <a:r>
              <a:rPr lang="de-DE" b="1"/>
              <a:t>Strom</a:t>
            </a:r>
            <a:r>
              <a:rPr lang="de-DE"/>
              <a:t> mit 6%: Durch die Nutzung möglichst stromsparender Geräte (hohe Energieeffizienzklassen wie B oder A) kann eine gleiche Leistung erbracht werden, die aber viel weniger Strom verbraucht. Öko-Strom nutzen und/oder (für Fortgeschrittene) selbst produzieren.</a:t>
            </a:r>
            <a:endParaRPr/>
          </a:p>
          <a:p>
            <a:pPr marL="457200" lvl="0" indent="-317500" algn="l" rtl="0">
              <a:lnSpc>
                <a:spcPct val="115000"/>
              </a:lnSpc>
              <a:spcBef>
                <a:spcPts val="0"/>
              </a:spcBef>
              <a:spcAft>
                <a:spcPts val="0"/>
              </a:spcAft>
              <a:buSzPts val="1400"/>
              <a:buChar char="-"/>
            </a:pPr>
            <a:r>
              <a:rPr lang="de-DE" b="1"/>
              <a:t>Mobilität</a:t>
            </a:r>
            <a:r>
              <a:rPr lang="de-DE"/>
              <a:t> mit 19%: Einfach weniger Autofahren und stattdessen Bahn, Bus oder Fahrrad nutzen oder viele Strecken zu Fuß zurücklegen. Den Urlaub lieber mit der Bahn oder dem Fernbus antreten.</a:t>
            </a:r>
            <a:endParaRPr/>
          </a:p>
          <a:p>
            <a:pPr marL="457200" lvl="0" indent="-317500" algn="l" rtl="0">
              <a:lnSpc>
                <a:spcPct val="115000"/>
              </a:lnSpc>
              <a:spcBef>
                <a:spcPts val="0"/>
              </a:spcBef>
              <a:spcAft>
                <a:spcPts val="0"/>
              </a:spcAft>
              <a:buSzPts val="1400"/>
              <a:buChar char="-"/>
            </a:pPr>
            <a:r>
              <a:rPr lang="de-DE" b="1"/>
              <a:t>Ernährung</a:t>
            </a:r>
            <a:r>
              <a:rPr lang="de-DE"/>
              <a:t> mit 15%: Man muss nicht Veganer werden, es bringt schon viel, wenn der Konsum von Rindfleisch reduziert wird, insgesamt weniger Fleisch und Reis isst sowie den Anteil an hoch fetthaltigen Milchprodukten (vor allem Käse und Butter) verringert.</a:t>
            </a:r>
            <a:endParaRPr/>
          </a:p>
          <a:p>
            <a:pPr marL="0" lvl="0" indent="0" algn="l" rtl="0">
              <a:lnSpc>
                <a:spcPct val="115000"/>
              </a:lnSpc>
              <a:spcBef>
                <a:spcPts val="0"/>
              </a:spcBef>
              <a:spcAft>
                <a:spcPts val="0"/>
              </a:spcAft>
              <a:buClr>
                <a:schemeClr val="dk1"/>
              </a:buClr>
              <a:buSzPts val="1100"/>
              <a:buFont typeface="Arial"/>
              <a:buNone/>
            </a:pPr>
            <a:r>
              <a:rPr lang="de-DE"/>
              <a:t>Im Durchschnitt verursachte eine Bundesbürgerin oder ein Bundesbürger im Jahr 2020 rund 11,2 Tonnen CO₂-Äq. Klimaverträglich - für jeden Menschen weltweit gleich - wäre lediglich eine Tonne (Umweltbundesamt 2021a). Aber welche Menge an Treibhausgas-Emissionen verursache ich ganz konkret mit meinem Lebensstil? Wie viele Tonnen CO₂-Äq.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de-DE" b="1"/>
              <a:t>Aufgabe:</a:t>
            </a:r>
            <a:endParaRPr b="1"/>
          </a:p>
          <a:p>
            <a:pPr marL="457200" lvl="0" indent="-317500" algn="l" rtl="0">
              <a:lnSpc>
                <a:spcPct val="115000"/>
              </a:lnSpc>
              <a:spcBef>
                <a:spcPts val="0"/>
              </a:spcBef>
              <a:spcAft>
                <a:spcPts val="0"/>
              </a:spcAft>
              <a:buSzPts val="1400"/>
              <a:buChar char="●"/>
            </a:pPr>
            <a:r>
              <a:rPr lang="de-DE"/>
              <a:t>Welchen Fußabdruck (persönliche CO₂-Bilanz) hinterlasse ich mit meinem Lebensstil?</a:t>
            </a:r>
            <a:endParaRPr/>
          </a:p>
          <a:p>
            <a:pPr marL="914400" lvl="1" indent="-317500" algn="l" rtl="0">
              <a:lnSpc>
                <a:spcPct val="115000"/>
              </a:lnSpc>
              <a:spcBef>
                <a:spcPts val="0"/>
              </a:spcBef>
              <a:spcAft>
                <a:spcPts val="0"/>
              </a:spcAft>
              <a:buSzPts val="1400"/>
              <a:buChar char="○"/>
            </a:pPr>
            <a:r>
              <a:rPr lang="de-DE"/>
              <a:t>durch Stromverbrauch und Heizen?</a:t>
            </a:r>
            <a:endParaRPr/>
          </a:p>
          <a:p>
            <a:pPr marL="914400" lvl="1" indent="-317500" algn="l" rtl="0">
              <a:lnSpc>
                <a:spcPct val="115000"/>
              </a:lnSpc>
              <a:spcBef>
                <a:spcPts val="0"/>
              </a:spcBef>
              <a:spcAft>
                <a:spcPts val="0"/>
              </a:spcAft>
              <a:buSzPts val="1400"/>
              <a:buChar char="○"/>
            </a:pPr>
            <a:r>
              <a:rPr lang="de-DE"/>
              <a:t>durch meine Ernährung?</a:t>
            </a:r>
            <a:endParaRPr/>
          </a:p>
          <a:p>
            <a:pPr marL="914400" lvl="1" indent="-317500" algn="l" rtl="0">
              <a:lnSpc>
                <a:spcPct val="115000"/>
              </a:lnSpc>
              <a:spcBef>
                <a:spcPts val="0"/>
              </a:spcBef>
              <a:spcAft>
                <a:spcPts val="0"/>
              </a:spcAft>
              <a:buSzPts val="1400"/>
              <a:buChar char="○"/>
            </a:pPr>
            <a:r>
              <a:rPr lang="de-DE"/>
              <a:t>durch mein Konsumverhalten?</a:t>
            </a:r>
            <a:endParaRPr/>
          </a:p>
          <a:p>
            <a:pPr marL="914400" lvl="1" indent="-317500" algn="l" rtl="0">
              <a:lnSpc>
                <a:spcPct val="115000"/>
              </a:lnSpc>
              <a:spcBef>
                <a:spcPts val="0"/>
              </a:spcBef>
              <a:spcAft>
                <a:spcPts val="0"/>
              </a:spcAft>
              <a:buSzPts val="1400"/>
              <a:buChar char="○"/>
            </a:pPr>
            <a:r>
              <a:rPr lang="de-DE"/>
              <a:t>durch meine Mobilität?</a:t>
            </a:r>
            <a:endParaRPr/>
          </a:p>
          <a:p>
            <a:pPr marL="0" lvl="0" indent="0" algn="l" rtl="0">
              <a:lnSpc>
                <a:spcPct val="115000"/>
              </a:lnSpc>
              <a:spcBef>
                <a:spcPts val="0"/>
              </a:spcBef>
              <a:spcAft>
                <a:spcPts val="0"/>
              </a:spcAft>
              <a:buClr>
                <a:schemeClr val="dk1"/>
              </a:buClr>
              <a:buSzPts val="1100"/>
              <a:buFont typeface="Arial"/>
              <a:buNone/>
            </a:pPr>
            <a:r>
              <a:rPr lang="de-DE"/>
              <a:t>Erstellen Sie Ihre persönliche CO₂-Bilanz mithilfe des CO₂-Rechners des Umweltbundesamtes (</a:t>
            </a:r>
            <a:r>
              <a:rPr lang="de-DE" u="sng">
                <a:solidFill>
                  <a:schemeClr val="hlink"/>
                </a:solidFill>
                <a:hlinkClick r:id="rId3"/>
              </a:rPr>
              <a:t>uba.CO₂-rechner.de</a:t>
            </a:r>
            <a:r>
              <a:rPr lang="de-DE" u="sng"/>
              <a:t>)!</a:t>
            </a:r>
            <a:endParaRPr u="sng"/>
          </a:p>
          <a:p>
            <a:pPr marL="0" lvl="0" indent="0" algn="l" rtl="0">
              <a:lnSpc>
                <a:spcPct val="115000"/>
              </a:lnSpc>
              <a:spcBef>
                <a:spcPts val="0"/>
              </a:spcBef>
              <a:spcAft>
                <a:spcPts val="0"/>
              </a:spcAft>
              <a:buClr>
                <a:schemeClr val="dk1"/>
              </a:buClr>
              <a:buSzPts val="1100"/>
              <a:buFont typeface="Arial"/>
              <a:buNone/>
            </a:pPr>
            <a:endParaRPr u="sng"/>
          </a:p>
          <a:p>
            <a:pPr marL="0" lvl="0" indent="0" algn="l" rtl="0">
              <a:lnSpc>
                <a:spcPct val="115000"/>
              </a:lnSpc>
              <a:spcBef>
                <a:spcPts val="600"/>
              </a:spcBef>
              <a:spcAft>
                <a:spcPts val="0"/>
              </a:spcAft>
              <a:buClr>
                <a:schemeClr val="dk1"/>
              </a:buClr>
              <a:buSzPts val="1100"/>
              <a:buFont typeface="Arial"/>
              <a:buNone/>
            </a:pPr>
            <a:r>
              <a:rPr lang="de-DE" b="1"/>
              <a:t>Quelle</a:t>
            </a:r>
            <a:endParaRPr b="1"/>
          </a:p>
          <a:p>
            <a:pPr marL="0" lvl="0" indent="0" algn="l" rtl="0">
              <a:lnSpc>
                <a:spcPct val="115000"/>
              </a:lnSpc>
              <a:spcBef>
                <a:spcPts val="0"/>
              </a:spcBef>
              <a:spcAft>
                <a:spcPts val="0"/>
              </a:spcAft>
              <a:buClr>
                <a:schemeClr val="dk1"/>
              </a:buClr>
              <a:buSzPts val="1100"/>
              <a:buFont typeface="Arial"/>
              <a:buNone/>
            </a:pPr>
            <a:r>
              <a:rPr lang="de-DE"/>
              <a:t>Umweltbundesamt (2021a): Konsum und Umwelt: Zentrale Handlungsfelder. Online:</a:t>
            </a:r>
            <a:r>
              <a:rPr lang="de-DE">
                <a:solidFill>
                  <a:srgbClr val="0563C1"/>
                </a:solidFill>
                <a:uFill>
                  <a:noFill/>
                </a:uFill>
                <a:hlinkClick r:id="rId4">
                  <a:extLst>
                    <a:ext uri="{A12FA001-AC4F-418D-AE19-62706E023703}">
                      <ahyp:hlinkClr xmlns:ahyp="http://schemas.microsoft.com/office/drawing/2018/hyperlinkcolor" val="tx"/>
                    </a:ext>
                  </a:extLst>
                </a:hlinkClick>
              </a:rPr>
              <a:t> </a:t>
            </a:r>
            <a:r>
              <a:rPr lang="de-DE" u="sng">
                <a:solidFill>
                  <a:schemeClr val="hlink"/>
                </a:solidFill>
                <a:hlinkClick r:id="rId4"/>
              </a:rPr>
              <a:t>www.umweltbundesamt.de/themen/wirtschaft-konsum/konsum-umwelt-zentrale-handlungsfelder#bedarfsfelder</a:t>
            </a:r>
            <a:endParaRPr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de-DE"/>
              <a:t>Umweltbundesamt (o.J.): CO2-Rechner des Umweltbundesamtes. Online:</a:t>
            </a:r>
            <a:r>
              <a:rPr lang="de-DE">
                <a:solidFill>
                  <a:schemeClr val="hlink"/>
                </a:solidFill>
                <a:uFill>
                  <a:noFill/>
                </a:uFill>
                <a:hlinkClick r:id="rId5"/>
              </a:rPr>
              <a:t> </a:t>
            </a:r>
            <a:r>
              <a:rPr lang="de-DE" u="sng">
                <a:solidFill>
                  <a:schemeClr val="hlink"/>
                </a:solidFill>
                <a:hlinkClick r:id="rId5"/>
              </a:rPr>
              <a:t>uba.co2-rechner.de/</a:t>
            </a:r>
            <a:r>
              <a:rPr lang="de-DE"/>
              <a:t> </a:t>
            </a:r>
            <a:endParaRPr/>
          </a:p>
          <a:p>
            <a:pPr marL="457200" lvl="0" indent="0" algn="l" rtl="0">
              <a:lnSpc>
                <a:spcPct val="100000"/>
              </a:lnSpc>
              <a:spcBef>
                <a:spcPts val="0"/>
              </a:spcBef>
              <a:spcAft>
                <a:spcPts val="0"/>
              </a:spcAft>
              <a:buSzPts val="1400"/>
              <a:buNone/>
            </a:pPr>
            <a:endParaRPr b="1"/>
          </a:p>
        </p:txBody>
      </p:sp>
      <p:sp>
        <p:nvSpPr>
          <p:cNvPr id="247" name="Google Shape;247;g213449b752f_0_17: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
        <p:nvSpPr>
          <p:cNvPr id="248" name="Google Shape;248;g213449b752f_0_17:notes"/>
          <p:cNvSpPr txBox="1">
            <a:spLocks noGrp="1"/>
          </p:cNvSpPr>
          <p:nvPr>
            <p:ph type="hdr" idx="3"/>
          </p:nvPr>
        </p:nvSpPr>
        <p:spPr>
          <a:xfrm>
            <a:off x="0" y="3"/>
            <a:ext cx="3078300" cy="5136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SzPts val="1400"/>
              <a:buNone/>
            </a:pPr>
            <a:r>
              <a:rPr lang="de-DE"/>
              <a:t>KRS - Ernährung</a:t>
            </a:r>
            <a:endParaRPr/>
          </a:p>
          <a:p>
            <a:pPr marL="0" marR="0" lvl="0" indent="0" algn="l" rtl="0">
              <a:lnSpc>
                <a:spcPct val="100000"/>
              </a:lnSpc>
              <a:spcBef>
                <a:spcPts val="0"/>
              </a:spcBef>
              <a:spcAft>
                <a:spcPts val="0"/>
              </a:spcAft>
              <a:buSzPts val="1400"/>
              <a:buNone/>
            </a:pPr>
            <a:r>
              <a:rPr lang="de-DE"/>
              <a:t>IZT - Dr. Michael Scharp / Malte Schmidthals</a:t>
            </a:r>
            <a:endParaRPr/>
          </a:p>
        </p:txBody>
      </p:sp>
      <p:sp>
        <p:nvSpPr>
          <p:cNvPr id="249" name="Google Shape;249;g213449b752f_0_17: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0482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be2af727b_0_0:notes"/>
          <p:cNvSpPr>
            <a:spLocks noGrp="1" noRot="1" noChangeAspect="1"/>
          </p:cNvSpPr>
          <p:nvPr>
            <p:ph type="sldImg" idx="2"/>
          </p:nvPr>
        </p:nvSpPr>
        <p:spPr>
          <a:xfrm>
            <a:off x="479425" y="287338"/>
            <a:ext cx="61452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8be2af727b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marL="233362" lvl="0" indent="-233362" algn="l" rtl="0">
              <a:lnSpc>
                <a:spcPct val="100000"/>
              </a:lnSpc>
              <a:spcBef>
                <a:spcPts val="0"/>
              </a:spcBef>
              <a:spcAft>
                <a:spcPts val="0"/>
              </a:spcAft>
              <a:buSzPts val="1400"/>
              <a:buFont typeface="Arial"/>
              <a:buChar char="•"/>
            </a:pPr>
            <a:r>
              <a:rPr lang="de-DE" sz="1050" b="1"/>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marL="233362" lvl="0" indent="-233362" algn="l" rtl="0">
              <a:lnSpc>
                <a:spcPct val="100000"/>
              </a:lnSpc>
              <a:spcBef>
                <a:spcPts val="0"/>
              </a:spcBef>
              <a:spcAft>
                <a:spcPts val="0"/>
              </a:spcAft>
              <a:buSzPts val="1400"/>
              <a:buFont typeface="Arial"/>
              <a:buChar char="•"/>
            </a:pPr>
            <a:r>
              <a:rPr lang="de-DE" sz="1050" b="1"/>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marL="233362" lvl="0" indent="-233362" algn="l" rtl="0">
              <a:lnSpc>
                <a:spcPct val="100000"/>
              </a:lnSpc>
              <a:spcBef>
                <a:spcPts val="0"/>
              </a:spcBef>
              <a:spcAft>
                <a:spcPts val="0"/>
              </a:spcAft>
              <a:buSzPts val="1400"/>
              <a:buFont typeface="Arial"/>
              <a:buChar char="•"/>
            </a:pPr>
            <a:r>
              <a:rPr lang="de-DE" sz="1050" b="1"/>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marL="233362" lvl="0" indent="-233362" algn="l" rtl="0">
              <a:lnSpc>
                <a:spcPct val="100000"/>
              </a:lnSpc>
              <a:spcBef>
                <a:spcPts val="0"/>
              </a:spcBef>
              <a:spcAft>
                <a:spcPts val="0"/>
              </a:spcAft>
              <a:buSzPts val="1400"/>
              <a:buFont typeface="Arial"/>
              <a:buChar char="•"/>
            </a:pPr>
            <a:r>
              <a:rPr lang="de-DE" sz="1050" b="1"/>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marL="0" lvl="0" indent="0" algn="l" rtl="0">
              <a:lnSpc>
                <a:spcPct val="100000"/>
              </a:lnSpc>
              <a:spcBef>
                <a:spcPts val="400"/>
              </a:spcBef>
              <a:spcAft>
                <a:spcPts val="0"/>
              </a:spcAft>
              <a:buSzPts val="1400"/>
              <a:buNone/>
            </a:pPr>
            <a:r>
              <a:rPr lang="de-DE" sz="1050"/>
              <a:t>Weitere Materialien von PA-BBNE sind die folgenden ergänzenden Dokumente:</a:t>
            </a:r>
            <a:endParaRPr/>
          </a:p>
          <a:p>
            <a:pPr marL="233362" lvl="0" indent="-233362" algn="l" rtl="0">
              <a:lnSpc>
                <a:spcPct val="100000"/>
              </a:lnSpc>
              <a:spcBef>
                <a:spcPts val="0"/>
              </a:spcBef>
              <a:spcAft>
                <a:spcPts val="0"/>
              </a:spcAft>
              <a:buSzPts val="1400"/>
              <a:buFont typeface="Arial"/>
              <a:buChar char="•"/>
            </a:pPr>
            <a:r>
              <a:rPr lang="de-DE" sz="1050" b="1"/>
              <a:t>Nachhaltigkeitsorientierte Kompetenzen in der beruflichen Bildung: </a:t>
            </a:r>
            <a:r>
              <a:rPr lang="de-DE" sz="1050"/>
              <a:t>Leitfaden, Handout und PowerPoint zur Bestimmung und Beschreibung nachhaltigkeitsrelevanter Kompetenzen in der beruflichen Bildung </a:t>
            </a:r>
            <a:endParaRPr/>
          </a:p>
          <a:p>
            <a:pPr marL="233362" lvl="0" indent="-233362" algn="l" rtl="0">
              <a:lnSpc>
                <a:spcPct val="100000"/>
              </a:lnSpc>
              <a:spcBef>
                <a:spcPts val="0"/>
              </a:spcBef>
              <a:spcAft>
                <a:spcPts val="0"/>
              </a:spcAft>
              <a:buSzPts val="1400"/>
              <a:buFont typeface="Arial"/>
              <a:buChar char="•"/>
            </a:pPr>
            <a:r>
              <a:rPr lang="de-DE" sz="1050" b="1"/>
              <a:t>Umgang mit Zielkonflikten</a:t>
            </a:r>
            <a:r>
              <a:rPr lang="de-DE" sz="1050"/>
              <a:t>: Leitfaden, Handout und PowerPoint zum Umgang mit Zielkonflikten und Widersprüchen in der beruflichen Bildung</a:t>
            </a:r>
            <a:endParaRPr/>
          </a:p>
          <a:p>
            <a:pPr marL="233362" lvl="0" indent="-233362" algn="l" rtl="0">
              <a:lnSpc>
                <a:spcPct val="100000"/>
              </a:lnSpc>
              <a:spcBef>
                <a:spcPts val="0"/>
              </a:spcBef>
              <a:spcAft>
                <a:spcPts val="0"/>
              </a:spcAft>
              <a:buSzPts val="1400"/>
              <a:buFont typeface="Arial"/>
              <a:buChar char="•"/>
            </a:pPr>
            <a:r>
              <a:rPr lang="de-DE" sz="1050" b="1"/>
              <a:t>SDG 8 und die soziale Dimension der Nachhaltigkeit</a:t>
            </a:r>
            <a:r>
              <a:rPr lang="de-DE" sz="1050"/>
              <a:t>: Leitfaden zur Beschreibung der sozialen Dimension der Nachhaltigkeit für eine BBNE</a:t>
            </a:r>
            <a:endParaRPr/>
          </a:p>
          <a:p>
            <a:pPr marL="233362" lvl="0" indent="-233362" algn="l" rtl="0">
              <a:lnSpc>
                <a:spcPct val="100000"/>
              </a:lnSpc>
              <a:spcBef>
                <a:spcPts val="0"/>
              </a:spcBef>
              <a:spcAft>
                <a:spcPts val="0"/>
              </a:spcAft>
              <a:buSzPts val="1400"/>
              <a:buFont typeface="Arial"/>
              <a:buChar char="•"/>
            </a:pPr>
            <a:r>
              <a:rPr lang="de-DE" sz="1050" b="1"/>
              <a:t>Postkarten aus der Zukunft: </a:t>
            </a:r>
            <a:r>
              <a:rPr lang="de-DE" sz="1050"/>
              <a:t>Beispielhafte, aber absehbare zukünftige Entwicklungen aus Sicht der Zukunftsforschung für die Berufsausbildung</a:t>
            </a:r>
            <a:endParaRPr/>
          </a:p>
          <a:p>
            <a:pPr marL="0" lvl="0" indent="0" algn="l" rtl="0">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de518d3a5_1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25de518d3a5_1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SzPts val="1400"/>
              <a:buNone/>
            </a:pPr>
            <a:r>
              <a:rPr lang="de-DE" sz="1100" b="1"/>
              <a:t>Beschreibung</a:t>
            </a:r>
            <a:endParaRPr sz="1100" b="1"/>
          </a:p>
          <a:p>
            <a:pPr marL="0" lvl="0" indent="0" algn="l" rtl="0">
              <a:lnSpc>
                <a:spcPct val="115000"/>
              </a:lnSpc>
              <a:spcBef>
                <a:spcPts val="0"/>
              </a:spcBef>
              <a:spcAft>
                <a:spcPts val="0"/>
              </a:spcAft>
              <a:buClr>
                <a:schemeClr val="dk1"/>
              </a:buClr>
              <a:buSzPts val="1100"/>
              <a:buFont typeface="Arial"/>
              <a:buNone/>
            </a:pPr>
            <a:r>
              <a:rPr lang="de-DE" sz="1100"/>
              <a:t>Der Klimawandel ist laut der WHO die größte Gesundheitsbedrohung für die Menschheit (WHO 2021). Auch der Gesundheitssektor muss demnach Maßnahmen zur Reduktion von Treibhausgasemissionen ergreifen, um einen Beitrag zum Klimawandel zu leisten. </a:t>
            </a:r>
            <a:endParaRPr sz="1100"/>
          </a:p>
          <a:p>
            <a:pPr marL="0" lvl="0" indent="0" algn="l" rtl="0">
              <a:lnSpc>
                <a:spcPct val="115000"/>
              </a:lnSpc>
              <a:spcBef>
                <a:spcPts val="0"/>
              </a:spcBef>
              <a:spcAft>
                <a:spcPts val="0"/>
              </a:spcAft>
              <a:buClr>
                <a:schemeClr val="dk1"/>
              </a:buClr>
              <a:buSzPts val="1100"/>
              <a:buFont typeface="Arial"/>
              <a:buNone/>
            </a:pPr>
            <a:r>
              <a:rPr lang="de-DE" sz="1100"/>
              <a:t>Deutschland hat sich in einer gemeinsamen Erklärung “Klimapakt Gesundheit” dazu verpflichtet, Maßnahmen im Gesundheitssektor zu unterstützen und so zum Klimaschutz beizutragen Der Klimawandel wird zum größten Teil direkt durch die Verbrennung fossiler Energieträger wie Kohle, Öl und Gas verursacht. Emissionsquellen im Gesundheitswesen umfassen: Gebäudeenergie, volatile Anästhetika und Dosierinhalatoren, Fahrzeugflotte und Dienstreisen, Medikamente und Chemikalien, medizinische Ausstattung, nicht-medizinische Ausstattung, sonstige Versorgungsketten, Wasser und Abfall, externe Gesundheitsdienste, Pendeln von Angestellten, Mobilität der Besuchenden, Mobilität der Patient*innen und Pflegebedürftigen. </a:t>
            </a:r>
            <a:endParaRPr sz="1100"/>
          </a:p>
          <a:p>
            <a:pPr marL="0" lvl="0" indent="0" algn="l" rtl="0">
              <a:lnSpc>
                <a:spcPct val="115000"/>
              </a:lnSpc>
              <a:spcBef>
                <a:spcPts val="0"/>
              </a:spcBef>
              <a:spcAft>
                <a:spcPts val="0"/>
              </a:spcAft>
              <a:buClr>
                <a:schemeClr val="dk1"/>
              </a:buClr>
              <a:buSzPts val="1100"/>
              <a:buFont typeface="Arial"/>
              <a:buNone/>
            </a:pPr>
            <a:r>
              <a:rPr lang="de-DE" sz="1100"/>
              <a:t>Um die Treibhausgasemissionen in Gesundheitseinrichtungen zu reduzieren, können verschiedene Schritte eine Hilfestellung geben: Zunächst müssen die Treibhausgasemissionen erfasst und emissionsintensive Bereiche identifiziert werden, um dann gezielte Klimaschutzmaßnahmen abzuleiten und umzusetzen sowie zu evaluieren. </a:t>
            </a:r>
            <a:endParaRPr sz="1100"/>
          </a:p>
          <a:p>
            <a:pPr marL="0" lvl="0" indent="0" algn="l" rtl="0">
              <a:lnSpc>
                <a:spcPct val="115000"/>
              </a:lnSpc>
              <a:spcBef>
                <a:spcPts val="0"/>
              </a:spcBef>
              <a:spcAft>
                <a:spcPts val="0"/>
              </a:spcAft>
              <a:buClr>
                <a:schemeClr val="dk1"/>
              </a:buClr>
              <a:buSzPts val="1100"/>
              <a:buFont typeface="Arial"/>
              <a:buNone/>
            </a:pPr>
            <a:endParaRPr sz="1100" b="1"/>
          </a:p>
          <a:p>
            <a:pPr marL="0" lvl="0" indent="0" algn="l" rtl="0">
              <a:lnSpc>
                <a:spcPct val="115000"/>
              </a:lnSpc>
              <a:spcBef>
                <a:spcPts val="0"/>
              </a:spcBef>
              <a:spcAft>
                <a:spcPts val="0"/>
              </a:spcAft>
              <a:buClr>
                <a:schemeClr val="dk1"/>
              </a:buClr>
              <a:buSzPts val="1100"/>
              <a:buFont typeface="Arial"/>
              <a:buNone/>
            </a:pPr>
            <a:r>
              <a:rPr lang="de-DE" sz="1100" b="1"/>
              <a:t>Aufgabe</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Emissionsquellen können für eine Gesundheitseinrichtung identifiziert werden? </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Maßnahmen können zur Reduktion von Treibhausgasemissionen eingesetzt werden? </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Emissionsquellen können für Ihre Gesundheitseinrichtung identifiziert werden? Welche Maßnahmen werden bereits in Ihrer Gesundheitseinrichtung umgesetzt? </a:t>
            </a:r>
            <a:endParaRPr sz="1100"/>
          </a:p>
          <a:p>
            <a:pPr marL="0" lvl="0" indent="0" algn="l" rtl="0">
              <a:lnSpc>
                <a:spcPct val="115000"/>
              </a:lnSpc>
              <a:spcBef>
                <a:spcPts val="0"/>
              </a:spcBef>
              <a:spcAft>
                <a:spcPts val="0"/>
              </a:spcAft>
              <a:buClr>
                <a:schemeClr val="dk1"/>
              </a:buClr>
              <a:buSzPts val="1100"/>
              <a:buNone/>
            </a:pPr>
            <a:endParaRPr sz="1100" b="1"/>
          </a:p>
          <a:p>
            <a:pPr marL="0" lvl="0" indent="0" algn="l" rtl="0">
              <a:lnSpc>
                <a:spcPct val="115000"/>
              </a:lnSpc>
              <a:spcBef>
                <a:spcPts val="0"/>
              </a:spcBef>
              <a:spcAft>
                <a:spcPts val="0"/>
              </a:spcAft>
              <a:buClr>
                <a:schemeClr val="dk1"/>
              </a:buClr>
              <a:buSzPts val="1100"/>
              <a:buNone/>
            </a:pPr>
            <a:r>
              <a:rPr lang="de-DE" sz="1100" b="1"/>
              <a:t>Quellen</a:t>
            </a:r>
            <a:endParaRPr/>
          </a:p>
          <a:p>
            <a:pPr marL="171450" lvl="0" indent="-171450" algn="l" rtl="0">
              <a:lnSpc>
                <a:spcPct val="115000"/>
              </a:lnSpc>
              <a:spcBef>
                <a:spcPts val="0"/>
              </a:spcBef>
              <a:spcAft>
                <a:spcPts val="0"/>
              </a:spcAft>
              <a:buClr>
                <a:schemeClr val="dk1"/>
              </a:buClr>
              <a:buSzPts val="1100"/>
              <a:buFont typeface="Arial"/>
              <a:buChar char="•"/>
            </a:pPr>
            <a:r>
              <a:rPr lang="de-DE" sz="1100"/>
              <a:t>Quitmann, C. (2023) Der Gesundheitssektor als Emittent - international; in: Nikendei C. et al. (2023): Heidelberger Standards der Klimamedizin – Wissen und Handlungsstrategien für den klinischen Alltag und die medizinische Lehre im Klimawandel, S.139 - 144, GMS J Med Educ. </a:t>
            </a:r>
            <a:endParaRPr/>
          </a:p>
          <a:p>
            <a:pPr marL="171450" lvl="0" indent="-171450" algn="l" rtl="0">
              <a:lnSpc>
                <a:spcPct val="115000"/>
              </a:lnSpc>
              <a:spcBef>
                <a:spcPts val="0"/>
              </a:spcBef>
              <a:spcAft>
                <a:spcPts val="0"/>
              </a:spcAft>
              <a:buClr>
                <a:schemeClr val="dk1"/>
              </a:buClr>
              <a:buSzPts val="1100"/>
              <a:buFont typeface="Arial"/>
              <a:buChar char="•"/>
            </a:pPr>
            <a:r>
              <a:rPr lang="de-DE" sz="1100"/>
              <a:t>National Health Service (o.J.): Delivering a ‘Net Zero’National Health Service, Online: https://www.england.nhs.uk/greenernhs/wp-content/uploads/sites/51/2020/10/delivering-a-net-zero-national-health-service.pdf</a:t>
            </a:r>
            <a:endParaRPr sz="1100"/>
          </a:p>
        </p:txBody>
      </p:sp>
      <p:sp>
        <p:nvSpPr>
          <p:cNvPr id="90" name="Google Shape;90;g25de518d3a5_1_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95be8c2b45_0_3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95be8c2b45_0_31:notes"/>
          <p:cNvSpPr txBox="1">
            <a:spLocks noGrp="1"/>
          </p:cNvSpPr>
          <p:nvPr>
            <p:ph type="body" idx="1"/>
          </p:nvPr>
        </p:nvSpPr>
        <p:spPr>
          <a:xfrm>
            <a:off x="216000" y="3996000"/>
            <a:ext cx="6657340" cy="58616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latin typeface="Calibri"/>
                <a:ea typeface="Calibri"/>
                <a:cs typeface="Calibri"/>
                <a:sym typeface="Calibri"/>
              </a:rPr>
              <a:t>Ein zentraler Zielkonflikt in der Pflege besteht zwischen Anforderungen an die Hygiene und Anforderungen, die die Nachhaltigkeit an die Pflege stellt. Die Mehrheit aller Pflegemittel sind aus logistischen Gründen beispielsweise nur in Kunststoffverpackungen erhältlich und sind damit Quelle von Kunststoffabfällen. Dazu kommen die hohen Hygienestandards, die Pflegeprodukte in der täglichen Gesundheitsversorgung erfüllen müssen, was ebenfalls zur Menge an Kunststoffabfällen beiträgt.</a:t>
            </a:r>
            <a:endParaRPr/>
          </a:p>
          <a:p>
            <a:pPr marL="0" lvl="0" indent="0" algn="l" rtl="0">
              <a:lnSpc>
                <a:spcPct val="100000"/>
              </a:lnSpc>
              <a:spcBef>
                <a:spcPts val="0"/>
              </a:spcBef>
              <a:spcAft>
                <a:spcPts val="0"/>
              </a:spcAft>
              <a:buSzPts val="1400"/>
              <a:buNone/>
            </a:pPr>
            <a:r>
              <a:rPr lang="de-DE" sz="1100">
                <a:solidFill>
                  <a:schemeClr val="dk1"/>
                </a:solidFill>
                <a:latin typeface="Calibri"/>
                <a:ea typeface="Calibri"/>
                <a:cs typeface="Calibri"/>
                <a:sym typeface="Calibri"/>
              </a:rPr>
              <a:t>Diskussion: In einer Gesundheitseinrichtung wird täglich viel und teilweise schädlicher Abfall produziert. Die große Herausforderung für die Mitarbeitenden ist es, innerhalb der Gesundheitsversorgung das Müllaufkommen zu reduzieren und gleichzeitig die Hygienestandards in der täglichen Versorgung  von Pflegebedürftigen einzuhalten</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100" b="1">
                <a:latin typeface="Calibri"/>
                <a:ea typeface="Calibri"/>
                <a:cs typeface="Calibri"/>
                <a:sym typeface="Calibri"/>
              </a:rPr>
              <a:t>Aufgabe</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 Abfall fällt in Ihrer Gesundheitseinrichtung an und wie kann Abfall vermieden oder reduziert werden?</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 Kunststoffmüll fällt speziell in der Pflege an und welche Maßnahmen tragen zu einer Verbesserung des Müllaufkommens bei? </a:t>
            </a:r>
            <a:br>
              <a:rPr lang="de-DE" sz="1100">
                <a:latin typeface="Calibri"/>
                <a:ea typeface="Calibri"/>
                <a:cs typeface="Calibri"/>
                <a:sym typeface="Calibri"/>
              </a:rPr>
            </a:b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Richter, H., Pecher, S. (2023): Abfallvermeidung und -entsorgung im OP, Reduction and disposal of waste in the OR. Online: https://www.thieme-connect.com/products/ejournals/abstract/10.1055/a-2026-4683</a:t>
            </a:r>
            <a:endParaRPr sz="1100">
              <a:latin typeface="Calibri"/>
              <a:ea typeface="Calibri"/>
              <a:cs typeface="Calibri"/>
              <a:sym typeface="Calibri"/>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Huss, N. (2022). Ethische Spannungsfelder – Globale Verantwortung, Nachhaltigkeit und Hygieneparadigmen. In: Riedel, A., Lehmeyer, S. (eds) Ethik im Gesundheitswesen. Springer Reference Pflege – Therapie – Gesundheit . Springer, Berlin, Heidelberg.</a:t>
            </a:r>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Robert Koch Institut (2021): Bund/Länder-Arbeitsgemeinschaft Abfall, Vollzugshilfe zur Entsorgung von Abfällen aus Einrichtungen des Gesundheitsdienstes; Online: </a:t>
            </a:r>
            <a:r>
              <a:rPr lang="de-DE" sz="1100" u="sng">
                <a:solidFill>
                  <a:schemeClr val="hlink"/>
                </a:solidFill>
                <a:latin typeface="Calibri"/>
                <a:ea typeface="Calibri"/>
                <a:cs typeface="Calibri"/>
                <a:sym typeface="Calibri"/>
                <a:hlinkClick r:id="rId3"/>
              </a:rPr>
              <a:t>https://www.rki.de/DE/Content/Infekt/Krankenhaushygiene/Kommission/Downloads/LAGA-Rili.pdf</a:t>
            </a:r>
            <a:endParaRPr sz="1100">
              <a:latin typeface="Calibri"/>
              <a:ea typeface="Calibri"/>
              <a:cs typeface="Calibri"/>
              <a:sym typeface="Calibri"/>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Bilder: publicdomainvectors.org “hand with soap bottle”,  “hygienic tampons”, “face mask and plastic shield”, “hands with medical gloves”</a:t>
            </a:r>
            <a:endParaRPr sz="1100" b="1">
              <a:latin typeface="Calibri"/>
              <a:ea typeface="Calibri"/>
              <a:cs typeface="Calibri"/>
              <a:sym typeface="Calibri"/>
            </a:endParaRPr>
          </a:p>
        </p:txBody>
      </p:sp>
      <p:sp>
        <p:nvSpPr>
          <p:cNvPr id="103" name="Google Shape;103;g195be8c2b45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a:latin typeface="Calibri"/>
                <a:ea typeface="Calibri"/>
                <a:cs typeface="Calibri"/>
                <a:sym typeface="Calibri"/>
              </a:rPr>
              <a:t>Beschreibung</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a:latin typeface="Calibri"/>
                <a:ea typeface="Calibri"/>
                <a:cs typeface="Calibri"/>
                <a:sym typeface="Calibri"/>
              </a:rPr>
              <a:t>Wenn in der Pflege verstärkt auf Nachhaltigkeit gesetzt wird, kann es zu Konflikten zwischen nachhaltigen Handlungen und Handlungen kommen, die sich an individuellen Präferenzen von Pflegebedürftigen ausrichten. Wenn verstärkt Wasser gespart werden muss, kann dies beispielsweise mit dem Wunsch von Pflegebedürftigen kollidieren, häufig ein Vollbad zu nehmen. Darüber hinaus kann die Bestrebung im Sinne der Nachhaltigkeit Energie zu sparen, dazu führen, dass bspw. die Zimmertemperatur möglicherweise nicht mehr mit dem individuellen Wärmebedürfnis älterer Menschen übereinstimmt. </a:t>
            </a:r>
            <a:endParaRPr>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de-DE" b="1">
                <a:latin typeface="Calibri"/>
                <a:ea typeface="Calibri"/>
                <a:cs typeface="Calibri"/>
                <a:sym typeface="Calibri"/>
              </a:rPr>
              <a:t>Aufgaben</a:t>
            </a:r>
            <a:endParaRPr b="1">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Wie können individuelle Präferenzen gegenüber Zielen der Nachhaltigkeit abgewogen werden?</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Wann sollten sozialen Aspekten der Vortritt vor ökologischen Überlegungen gewährt werden?</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Quellen</a:t>
            </a:r>
            <a:endParaRPr b="1">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Rommerskirch-Manietta, M., Roes, M., Stacke, TI. et al. Präferenzen von Menschen mit Pflegebedarf. HBScience 12, 13–21 (2021). https://doi.org/10.1007/s16024-020-00346-4</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Bilder: publicdomainvectors.org “woman taking a bath” und “oil heater”</a:t>
            </a:r>
            <a:endParaRPr sz="23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1" name="Google Shape;121;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8f46409a1e_0_79: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8f46409a1e_0_79: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Der Fachkräftemangel in der Pflege führt ebenfalls zu Zielkonflikten im Sinne der sozialen Nachhaltigkeit, da immer weniger Pflegekräfte immer mehr Pflegebedürftige betreuen müssen. Pflegekräfte müssen vermehrt zwischen der persönlichen Zuwendung für Pflegebedürftige und der eigenen körperlichen Gesundheit abwägen. </a:t>
            </a:r>
            <a:endParaRPr sz="1100"/>
          </a:p>
          <a:p>
            <a:pPr marL="171450" lvl="0" indent="-101600" algn="l" rtl="0">
              <a:lnSpc>
                <a:spcPct val="100000"/>
              </a:lnSpc>
              <a:spcBef>
                <a:spcPts val="0"/>
              </a:spcBef>
              <a:spcAft>
                <a:spcPts val="0"/>
              </a:spcAft>
              <a:buSzPts val="1100"/>
              <a:buFont typeface="Arial"/>
              <a:buNone/>
            </a:pPr>
            <a:endParaRPr sz="1100"/>
          </a:p>
          <a:p>
            <a:pPr marL="0" lvl="0" indent="0" algn="l" rtl="0">
              <a:lnSpc>
                <a:spcPct val="100000"/>
              </a:lnSpc>
              <a:spcBef>
                <a:spcPts val="0"/>
              </a:spcBef>
              <a:spcAft>
                <a:spcPts val="0"/>
              </a:spcAft>
              <a:buSzPts val="1100"/>
              <a:buFont typeface="Arial"/>
              <a:buNone/>
            </a:pPr>
            <a:r>
              <a:rPr lang="de-DE" sz="1100" b="1"/>
              <a:t>Aufgabe</a:t>
            </a:r>
            <a:endParaRPr sz="1100"/>
          </a:p>
          <a:p>
            <a:pPr marL="171450" lvl="0" indent="-171450" algn="l" rtl="0">
              <a:lnSpc>
                <a:spcPct val="100000"/>
              </a:lnSpc>
              <a:spcBef>
                <a:spcPts val="0"/>
              </a:spcBef>
              <a:spcAft>
                <a:spcPts val="0"/>
              </a:spcAft>
              <a:buSzPts val="1200"/>
              <a:buFont typeface="Arial"/>
              <a:buChar char="•"/>
            </a:pPr>
            <a:r>
              <a:rPr lang="de-DE" sz="1100"/>
              <a:t>Wie können Pflegekräfte in einer Gesundheitseinrichtung besser mit Überforderung und Stress im Arbeitsalltag umgehen? </a:t>
            </a:r>
            <a:endParaRPr sz="1100"/>
          </a:p>
          <a:p>
            <a:pPr marL="171450" lvl="0" indent="-171450" algn="l" rtl="0">
              <a:lnSpc>
                <a:spcPct val="100000"/>
              </a:lnSpc>
              <a:spcBef>
                <a:spcPts val="0"/>
              </a:spcBef>
              <a:spcAft>
                <a:spcPts val="0"/>
              </a:spcAft>
              <a:buSzPts val="1200"/>
              <a:buFont typeface="Arial"/>
              <a:buChar char="•"/>
            </a:pPr>
            <a:r>
              <a:rPr lang="de-DE" sz="1100"/>
              <a:t>Welche Möglichkeiten der Prävention gibt es?</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de-DE" sz="1100" b="1"/>
              <a:t>Quelle</a:t>
            </a:r>
            <a:endParaRPr sz="1100" b="1"/>
          </a:p>
          <a:p>
            <a:pPr marL="171450" lvl="0" indent="-171450" algn="l" rtl="0">
              <a:lnSpc>
                <a:spcPct val="100000"/>
              </a:lnSpc>
              <a:spcBef>
                <a:spcPts val="0"/>
              </a:spcBef>
              <a:spcAft>
                <a:spcPts val="0"/>
              </a:spcAft>
              <a:buClr>
                <a:schemeClr val="dk1"/>
              </a:buClr>
              <a:buSzPts val="1400"/>
              <a:buFont typeface="Arial"/>
              <a:buChar char="•"/>
            </a:pPr>
            <a:r>
              <a:rPr lang="de-DE" sz="1100"/>
              <a:t>Schmidt, B. (2015): Burnout in der Pflege: Risikofaktoren - Hintergründe - Selbsteinschätzung. Kohlhammer. Stuttgart</a:t>
            </a:r>
            <a:endParaRPr/>
          </a:p>
          <a:p>
            <a:pPr marL="171450" lvl="0" indent="-171450" algn="l" rtl="0">
              <a:lnSpc>
                <a:spcPct val="100000"/>
              </a:lnSpc>
              <a:spcBef>
                <a:spcPts val="0"/>
              </a:spcBef>
              <a:spcAft>
                <a:spcPts val="0"/>
              </a:spcAft>
              <a:buClr>
                <a:schemeClr val="dk1"/>
              </a:buClr>
              <a:buSzPts val="1400"/>
              <a:buFont typeface="Arial"/>
              <a:buChar char="•"/>
            </a:pPr>
            <a:r>
              <a:rPr lang="de-DE" sz="1100"/>
              <a:t>Nikendei, C. (2023): Der Klimawandel, die Diskrepanz zwischen Wissen und Handeln und das Kontinuum zwischen Abwehr, Bewusstwerdung und psychischer Belastung; in: Nikendei, C. et al. (2023): Heidelberger Standards der Klimamedizin – Wissen und Handlungsstrategien für den klinischen Alltag und die medizinische Lehre im Klimawandel, S.128 - 136, GMS J Med Educ. </a:t>
            </a:r>
            <a:endParaRPr sz="1100"/>
          </a:p>
          <a:p>
            <a:pPr marL="171450" lvl="0" indent="-171450" algn="l" rtl="0">
              <a:lnSpc>
                <a:spcPct val="100000"/>
              </a:lnSpc>
              <a:spcBef>
                <a:spcPts val="0"/>
              </a:spcBef>
              <a:spcAft>
                <a:spcPts val="0"/>
              </a:spcAft>
              <a:buClr>
                <a:schemeClr val="dk1"/>
              </a:buClr>
              <a:buSzPts val="1100"/>
              <a:buFont typeface="Arial"/>
              <a:buChar char="•"/>
            </a:pPr>
            <a:r>
              <a:rPr lang="de-DE" sz="1100"/>
              <a:t>Bilder: publicdomainvectors.org “Patient and nurse”, “Nurse and patient”, “upset man”, “tired man” </a:t>
            </a:r>
            <a:endParaRPr sz="1100"/>
          </a:p>
          <a:p>
            <a:pPr marL="171450" lvl="0" indent="-8255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SzPts val="1400"/>
              <a:buNone/>
            </a:pPr>
            <a:endParaRPr/>
          </a:p>
        </p:txBody>
      </p:sp>
      <p:sp>
        <p:nvSpPr>
          <p:cNvPr id="136" name="Google Shape;136;g18f46409a1e_0_7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90b647cdd8_0_3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90b647cdd8_0_3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100"/>
              <a:buFont typeface="Arial"/>
              <a:buNone/>
            </a:pPr>
            <a:r>
              <a:rPr lang="de-DE"/>
              <a:t>Viel diskutiert wird der Zielkonflikt zwischen ausreichender persönlicher Zuwendung in der Pflege und der Notwendigkeit zum wirtschaftlichen Arbeiten im Gesundheitswesen. Auf der einen Seite müssen Gesundheits- und Pflegeeinrichtungen wirtschaftlich handeln, auf der anderen Seite müssen und wollen sie qualitativ hochwertige pflegerische Leistungen erbringen.</a:t>
            </a:r>
            <a:endParaRPr/>
          </a:p>
          <a:p>
            <a:pPr marL="0" lvl="0" indent="0" algn="l" rtl="0">
              <a:lnSpc>
                <a:spcPct val="100000"/>
              </a:lnSpc>
              <a:spcBef>
                <a:spcPts val="0"/>
              </a:spcBef>
              <a:spcAft>
                <a:spcPts val="0"/>
              </a:spcAft>
              <a:buSzPts val="1100"/>
              <a:buFont typeface="Arial"/>
              <a:buNone/>
            </a:pPr>
            <a:endParaRPr/>
          </a:p>
          <a:p>
            <a:pPr marL="0" lvl="0" indent="0" algn="l" rtl="0">
              <a:lnSpc>
                <a:spcPct val="100000"/>
              </a:lnSpc>
              <a:spcBef>
                <a:spcPts val="0"/>
              </a:spcBef>
              <a:spcAft>
                <a:spcPts val="0"/>
              </a:spcAft>
              <a:buSzPts val="1100"/>
              <a:buFont typeface="Arial"/>
              <a:buNone/>
            </a:pPr>
            <a:r>
              <a:rPr lang="de-DE" sz="1200" b="1"/>
              <a:t>Aufgabe</a:t>
            </a:r>
            <a:endParaRPr/>
          </a:p>
          <a:p>
            <a:pPr marL="171450" lvl="0" indent="-171450" algn="l" rtl="0">
              <a:lnSpc>
                <a:spcPct val="100000"/>
              </a:lnSpc>
              <a:spcBef>
                <a:spcPts val="0"/>
              </a:spcBef>
              <a:spcAft>
                <a:spcPts val="0"/>
              </a:spcAft>
              <a:buSzPts val="1200"/>
              <a:buFont typeface="Arial"/>
              <a:buChar char="•"/>
            </a:pPr>
            <a:r>
              <a:rPr lang="de-DE"/>
              <a:t>Wie kann eine qualitativ hochwertige Pflege gewährleistet werden, während gleichzeitig die Notwendigkeit wirtschaftlichen Handelns berücksichtigt wird?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 </a:t>
            </a:r>
            <a:endParaRPr sz="1200" b="1"/>
          </a:p>
          <a:p>
            <a:pPr marL="171450" lvl="0" indent="-171450" algn="l" rtl="0">
              <a:lnSpc>
                <a:spcPct val="100000"/>
              </a:lnSpc>
              <a:spcBef>
                <a:spcPts val="0"/>
              </a:spcBef>
              <a:spcAft>
                <a:spcPts val="0"/>
              </a:spcAft>
              <a:buSzPts val="1400"/>
              <a:buFont typeface="Arial"/>
              <a:buChar char="•"/>
            </a:pPr>
            <a:r>
              <a:rPr lang="de-DE"/>
              <a:t>Sauerland, Dirk (2016): Probleme einer zunehmenden Ökonomisierung im deutschen Pflegesystem. In: Judith Wolf, Martin Dabrowski, Eric C. Meyer, Albert Brühl, Markus Giesbers, Dörte Heger et al. (Hg.): Menschenwürde und Gerechtigkeit in der Pflege: Brill | Schöningh, S. 63–95.</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“Patient and nurse”, “cash”, “car”</a:t>
            </a:r>
            <a:endParaRPr/>
          </a:p>
        </p:txBody>
      </p:sp>
      <p:sp>
        <p:nvSpPr>
          <p:cNvPr id="155" name="Google Shape;155;g190b647cdd8_0_3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95be8c2b45_0_4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95be8c2b45_0_4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a:t>Die fortschreitende Digitalisierung im Gesundheitswesen führt zu Zielkonflikten in der Pflege. So kann die Digitalisierung der Pflege zwar Vorteile z.B. im Sinne des effizienten Arbeitens bedeuten, gleichzeitig aber zu einem höheren Ressourceneinsatz führen und sich negativ auf die soziale Nachhaltigkeit auswirken. Der Ressourceneinsatz für die Produktion von digitalen Endgeräten und digitaler Infrastruktur ist recht hoch und der durchgehende Betrieb von Rechenzentren ist ein großer Aspekt des Ressourcenverbrauchs. Aus der Perspektive der sozialen Nachhaltigkeit wäre es nachteilig, wenn Pflegekräfte zukünftig weniger Zeit für die persönliche Zuwendung für die zu pflegenden Menschen hätten, oder Pflegebedürftige mehrheitlich durch Pflegeroboter versorgt werden würden.</a:t>
            </a:r>
            <a:endParaRPr/>
          </a:p>
          <a:p>
            <a:pPr marL="171450" lvl="0" indent="-101600" algn="l" rtl="0">
              <a:lnSpc>
                <a:spcPct val="100000"/>
              </a:lnSpc>
              <a:spcBef>
                <a:spcPts val="0"/>
              </a:spcBef>
              <a:spcAft>
                <a:spcPts val="0"/>
              </a:spcAft>
              <a:buSzPts val="1100"/>
              <a:buFont typeface="Arial"/>
              <a:buNone/>
            </a:pPr>
            <a:endParaRPr sz="1200"/>
          </a:p>
          <a:p>
            <a:pPr marL="0" lvl="0" indent="0" algn="l" rtl="0">
              <a:lnSpc>
                <a:spcPct val="100000"/>
              </a:lnSpc>
              <a:spcBef>
                <a:spcPts val="0"/>
              </a:spcBef>
              <a:spcAft>
                <a:spcPts val="0"/>
              </a:spcAft>
              <a:buSzPts val="1100"/>
              <a:buFont typeface="Arial"/>
              <a:buNone/>
            </a:pPr>
            <a:r>
              <a:rPr lang="de-DE" sz="1200" b="1"/>
              <a:t>Aufgaben</a:t>
            </a:r>
            <a:endParaRPr/>
          </a:p>
          <a:p>
            <a:pPr marL="171450" lvl="0" indent="-171450" algn="l" rtl="0">
              <a:lnSpc>
                <a:spcPct val="100000"/>
              </a:lnSpc>
              <a:spcBef>
                <a:spcPts val="0"/>
              </a:spcBef>
              <a:spcAft>
                <a:spcPts val="0"/>
              </a:spcAft>
              <a:buClr>
                <a:schemeClr val="dk1"/>
              </a:buClr>
              <a:buSzPts val="1400"/>
              <a:buFont typeface="Arial"/>
              <a:buChar char="•"/>
            </a:pPr>
            <a:r>
              <a:rPr lang="de-DE"/>
              <a:t>Welche Prozesse können in der Pflege digitalisiert werden und langfristig zu Zeiteinsparungen führen, die für die direkte Pflege der Pflegebedürftigen genutzt werden können?</a:t>
            </a:r>
            <a:endParaRPr>
              <a:highlight>
                <a:schemeClr val="accent6"/>
              </a:highlight>
            </a:endParaRPr>
          </a:p>
          <a:p>
            <a:pPr marL="171450" lvl="0" indent="-171450" algn="l" rtl="0">
              <a:lnSpc>
                <a:spcPct val="100000"/>
              </a:lnSpc>
              <a:spcBef>
                <a:spcPts val="0"/>
              </a:spcBef>
              <a:spcAft>
                <a:spcPts val="0"/>
              </a:spcAft>
              <a:buClr>
                <a:schemeClr val="dk1"/>
              </a:buClr>
              <a:buSzPts val="1400"/>
              <a:buFont typeface="Arial"/>
              <a:buChar char="•"/>
            </a:pPr>
            <a:r>
              <a:rPr lang="de-DE"/>
              <a:t>Wo kann Digitalisierung unterstützen, wo kann sie möglicherweise behindern?</a:t>
            </a:r>
            <a:endParaRPr/>
          </a:p>
          <a:p>
            <a:pPr marL="171450" lvl="0" indent="-171450" algn="l" rtl="0">
              <a:lnSpc>
                <a:spcPct val="100000"/>
              </a:lnSpc>
              <a:spcBef>
                <a:spcPts val="0"/>
              </a:spcBef>
              <a:spcAft>
                <a:spcPts val="0"/>
              </a:spcAft>
              <a:buClr>
                <a:schemeClr val="dk1"/>
              </a:buClr>
              <a:buSzPts val="1400"/>
              <a:buFont typeface="Arial"/>
              <a:buChar char="•"/>
            </a:pPr>
            <a:r>
              <a:rPr lang="de-DE"/>
              <a:t>Wann und wie sollten sozialen Aspekten der Vortritt vor ökologischen Überlegungen gewährt werden? </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a:t>
            </a:r>
            <a:endParaRPr sz="1200" b="1"/>
          </a:p>
          <a:p>
            <a:pPr marL="171450" lvl="0" indent="-171450" algn="l" rtl="0">
              <a:lnSpc>
                <a:spcPct val="100000"/>
              </a:lnSpc>
              <a:spcBef>
                <a:spcPts val="0"/>
              </a:spcBef>
              <a:spcAft>
                <a:spcPts val="0"/>
              </a:spcAft>
              <a:buSzPts val="1400"/>
              <a:buFont typeface="Arial"/>
              <a:buChar char="•"/>
            </a:pPr>
            <a:r>
              <a:rPr lang="de-DE"/>
              <a:t>Hülsken-Giesler, M., Daxberger, S. (2018). Robotik in der Pflege aus pflegewissenschaftlicher Perspektive. In: Bendel, O. (eds) Pflegeroboter. Springer Gabler, Wiesbaden. https://doi.org/10.1007/978-3-658-22698-5_7</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“Patient and nurse”, “Robot chef”, “Server”, “Power plant”, “Power cord in wall socket”</a:t>
            </a:r>
            <a:endParaRPr/>
          </a:p>
          <a:p>
            <a:pPr marL="0" lvl="0" indent="0" algn="l" rtl="0">
              <a:lnSpc>
                <a:spcPct val="100000"/>
              </a:lnSpc>
              <a:spcBef>
                <a:spcPts val="0"/>
              </a:spcBef>
              <a:spcAft>
                <a:spcPts val="0"/>
              </a:spcAft>
              <a:buSzPts val="1400"/>
              <a:buNone/>
            </a:pPr>
            <a:endParaRPr/>
          </a:p>
        </p:txBody>
      </p:sp>
      <p:sp>
        <p:nvSpPr>
          <p:cNvPr id="174" name="Google Shape;174;g195be8c2b45_0_4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90b647cdd8_0_1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90b647cdd8_0_11: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a:t>Ein weiterer Zielkonflikt in der Pflege besteht zwischen der Überwachung von pflegebedürftigen Menschen und der möglichen Einschränkung der Privatsphäre durch eingesetzte Überwachungstechnologien. So ist gerade die Nutzung von optischen Sensoren wie Kameras ein Problem, wenn Pflegebedürftige in ihrem Alltag beobachtet werden können. Dennoch ergibt sich durch die technisch gestützte Überwachung die Möglichkeit des schnellen Eingriffs, wenn es beispielsweise einen Unfall im Badezimmer gegeben hat.</a:t>
            </a:r>
            <a:endParaRPr/>
          </a:p>
          <a:p>
            <a:pPr marL="171450" lvl="0" indent="-101600" algn="l" rtl="0">
              <a:lnSpc>
                <a:spcPct val="100000"/>
              </a:lnSpc>
              <a:spcBef>
                <a:spcPts val="0"/>
              </a:spcBef>
              <a:spcAft>
                <a:spcPts val="0"/>
              </a:spcAft>
              <a:buSzPts val="1100"/>
              <a:buFont typeface="Arial"/>
              <a:buNone/>
            </a:pPr>
            <a:endParaRPr sz="1200"/>
          </a:p>
          <a:p>
            <a:pPr marL="0" lvl="0" indent="0" algn="l" rtl="0">
              <a:lnSpc>
                <a:spcPct val="100000"/>
              </a:lnSpc>
              <a:spcBef>
                <a:spcPts val="0"/>
              </a:spcBef>
              <a:spcAft>
                <a:spcPts val="0"/>
              </a:spcAft>
              <a:buSzPts val="1100"/>
              <a:buFont typeface="Arial"/>
              <a:buNone/>
            </a:pPr>
            <a:r>
              <a:rPr lang="de-DE" sz="1200" b="1"/>
              <a:t>Aufgabe</a:t>
            </a:r>
            <a:endParaRPr/>
          </a:p>
          <a:p>
            <a:pPr marL="171450" lvl="0" indent="-171450" algn="l" rtl="0">
              <a:lnSpc>
                <a:spcPct val="100000"/>
              </a:lnSpc>
              <a:spcBef>
                <a:spcPts val="0"/>
              </a:spcBef>
              <a:spcAft>
                <a:spcPts val="0"/>
              </a:spcAft>
              <a:buSzPts val="1200"/>
              <a:buFont typeface="Arial"/>
              <a:buChar char="•"/>
            </a:pPr>
            <a:r>
              <a:rPr lang="de-DE"/>
              <a:t>Wie können Pflegebedürftige (und Pflegende) geschützt werden, ohne ihre Privatsphäre durch Überwachungstechnologie zu verletzen?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a:t>
            </a:r>
            <a:endParaRPr sz="1200" b="1"/>
          </a:p>
          <a:p>
            <a:pPr marL="171450" lvl="0" indent="-171450" algn="l" rtl="0">
              <a:lnSpc>
                <a:spcPct val="100000"/>
              </a:lnSpc>
              <a:spcBef>
                <a:spcPts val="0"/>
              </a:spcBef>
              <a:spcAft>
                <a:spcPts val="0"/>
              </a:spcAft>
              <a:buSzPts val="1100"/>
              <a:buFont typeface="Arial"/>
              <a:buChar char="•"/>
            </a:pPr>
            <a:r>
              <a:rPr lang="de-DE"/>
              <a:t>Kreis, J. (2018). Umsorgen, überwachen, unterhalten – sind Pflegeroboter ethisch vertretbar?. In: Bendel, O. (eds) Pflegeroboter. Springer Gabler, Wiesbaden. https://doi.org/10.1007/978-3-658-22698-5_12</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“old man”, “cctv”</a:t>
            </a:r>
            <a:endParaRPr/>
          </a:p>
        </p:txBody>
      </p:sp>
      <p:sp>
        <p:nvSpPr>
          <p:cNvPr id="193" name="Google Shape;193;g190b647cdd8_0_11:notes"/>
          <p:cNvSpPr txBox="1">
            <a:spLocks noGrp="1"/>
          </p:cNvSpPr>
          <p:nvPr>
            <p:ph type="sldNum" idx="12"/>
          </p:nvPr>
        </p:nvSpPr>
        <p:spPr>
          <a:xfrm>
            <a:off x="4023991" y="9721107"/>
            <a:ext cx="3078300" cy="38083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9:notes"/>
          <p:cNvSpPr txBox="1">
            <a:spLocks noGrp="1"/>
          </p:cNvSpPr>
          <p:nvPr>
            <p:ph type="body" idx="1"/>
          </p:nvPr>
        </p:nvSpPr>
        <p:spPr>
          <a:xfrm>
            <a:off x="216000" y="3995999"/>
            <a:ext cx="6655642" cy="6120458"/>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Clr>
                <a:schemeClr val="dk1"/>
              </a:buClr>
              <a:buSzPts val="1050"/>
              <a:buFont typeface="Arial"/>
              <a:buNone/>
            </a:pPr>
            <a:r>
              <a:rPr lang="de-DE" sz="1100"/>
              <a:t>Eine Gesundheitseinrichtung ist zumeist mit einer Vollküche oder auch einer Frischküche ausgestattet, oder erhält tägliche Essenslieferungen für die Versorgung von Patienten und Pflegebedürftigen.</a:t>
            </a:r>
            <a:endParaRPr sz="1100"/>
          </a:p>
          <a:p>
            <a:pPr marL="0" lvl="0" indent="0" algn="l" rtl="0">
              <a:lnSpc>
                <a:spcPct val="100000"/>
              </a:lnSpc>
              <a:spcBef>
                <a:spcPts val="0"/>
              </a:spcBef>
              <a:spcAft>
                <a:spcPts val="0"/>
              </a:spcAft>
              <a:buClr>
                <a:schemeClr val="dk1"/>
              </a:buClr>
              <a:buSzPts val="1050"/>
              <a:buFont typeface="Arial"/>
              <a:buNone/>
            </a:pPr>
            <a:r>
              <a:rPr lang="de-DE" sz="1100"/>
              <a:t>Die in der Abbildung gezeigten Werte gelten für Frischküchen (Vollküche) bei der Anlieferung der Lebensmittel durch einen Großhandelsbetrieb. </a:t>
            </a:r>
            <a:endParaRPr sz="1100"/>
          </a:p>
          <a:p>
            <a:pPr marL="0" lvl="0" indent="0" algn="l" rtl="0">
              <a:lnSpc>
                <a:spcPct val="100000"/>
              </a:lnSpc>
              <a:spcBef>
                <a:spcPts val="0"/>
              </a:spcBef>
              <a:spcAft>
                <a:spcPts val="0"/>
              </a:spcAft>
              <a:buSzPts val="1400"/>
              <a:buNone/>
            </a:pPr>
            <a:r>
              <a:rPr lang="de-DE" sz="1100"/>
              <a:t>Die Graphik zeigt, dass die Landwirtschaft den meisten Emissionsausstoß verzeichnet und die größten Auswirkungen hat mit rund 460 g CO</a:t>
            </a:r>
            <a:r>
              <a:rPr lang="de-DE" sz="1100" baseline="-25000"/>
              <a:t>2</a:t>
            </a:r>
            <a:r>
              <a:rPr lang="de-DE" sz="1100"/>
              <a:t>-Äq. Hinzukommen noch Emissionen aus der Landnutzung und aus Landnutzungsänderungen, die mit ca. 180 CO</a:t>
            </a:r>
            <a:r>
              <a:rPr lang="de-DE" sz="1100" baseline="-25000"/>
              <a:t>2</a:t>
            </a:r>
            <a:r>
              <a:rPr lang="de-DE" sz="110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t>
            </a:r>
            <a:endParaRPr sz="1100"/>
          </a:p>
          <a:p>
            <a:pPr marL="0" lvl="0" indent="0" algn="l" rtl="0">
              <a:lnSpc>
                <a:spcPct val="100000"/>
              </a:lnSpc>
              <a:spcBef>
                <a:spcPts val="0"/>
              </a:spcBef>
              <a:spcAft>
                <a:spcPts val="0"/>
              </a:spcAft>
              <a:buSzPts val="1400"/>
              <a:buNone/>
            </a:pPr>
            <a:r>
              <a:rPr lang="de-DE" sz="1100"/>
              <a:t>An 2. Stelle mit fast 200 g CO</a:t>
            </a:r>
            <a:r>
              <a:rPr lang="de-DE" sz="1100" baseline="-25000"/>
              <a:t>2</a:t>
            </a:r>
            <a:r>
              <a:rPr lang="de-DE" sz="1100"/>
              <a:t>-Äq (ca. 15%) steht das Abfallaufkommen. Das Aufkommen von Abfall wurde auf Basis der Literatur berechnet. </a:t>
            </a:r>
            <a:endParaRPr sz="1100"/>
          </a:p>
          <a:p>
            <a:pPr marL="0" lvl="0" indent="0" algn="l" rtl="0">
              <a:lnSpc>
                <a:spcPct val="100000"/>
              </a:lnSpc>
              <a:spcBef>
                <a:spcPts val="0"/>
              </a:spcBef>
              <a:spcAft>
                <a:spcPts val="0"/>
              </a:spcAft>
              <a:buClr>
                <a:schemeClr val="dk1"/>
              </a:buClr>
              <a:buSzPts val="1050"/>
              <a:buNone/>
            </a:pPr>
            <a:r>
              <a:rPr lang="de-DE" sz="1100"/>
              <a:t>Es folgen Prozesse wie das Kühlen (74 g, ca. 6%), die Verarbeitung (52 g CO</a:t>
            </a:r>
            <a:r>
              <a:rPr lang="de-DE" sz="1100" baseline="-25000"/>
              <a:t>2</a:t>
            </a:r>
            <a:r>
              <a:rPr lang="de-DE" sz="1100"/>
              <a:t>-Äq/Menü), das Spülen (49 g, ca. 4%), das Kochen (Zubereiten, 39 g, ca. 2%), die Verpackung (38 g) und der Langstreckentransport (30 g, Gemüse aus Südeuropa). </a:t>
            </a:r>
            <a:endParaRPr sz="1100"/>
          </a:p>
          <a:p>
            <a:pPr marL="0" lvl="0" indent="0" algn="l" rtl="0">
              <a:lnSpc>
                <a:spcPct val="100000"/>
              </a:lnSpc>
              <a:spcBef>
                <a:spcPts val="0"/>
              </a:spcBef>
              <a:spcAft>
                <a:spcPts val="0"/>
              </a:spcAft>
              <a:buClr>
                <a:schemeClr val="dk1"/>
              </a:buClr>
              <a:buSzPts val="1050"/>
              <a:buNone/>
            </a:pPr>
            <a:r>
              <a:rPr lang="de-DE" sz="1100" b="1"/>
              <a:t>Aufgabe</a:t>
            </a:r>
            <a:endParaRPr sz="1100"/>
          </a:p>
          <a:p>
            <a:pPr marL="171450" lvl="0" indent="-171450" algn="l" rtl="0">
              <a:lnSpc>
                <a:spcPct val="100000"/>
              </a:lnSpc>
              <a:spcBef>
                <a:spcPts val="0"/>
              </a:spcBef>
              <a:spcAft>
                <a:spcPts val="0"/>
              </a:spcAft>
              <a:buSzPts val="1400"/>
              <a:buChar char="•"/>
            </a:pPr>
            <a:r>
              <a:rPr lang="de-DE" sz="1100"/>
              <a:t>Versuchen Sie die Energieverbräuche in der Küche einer Gesundheitseinrichtung zu bestimmen (Strom + Gas)?</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Wie ist in der Gesundheitseinrichtung die Essensversorgung geregelt? </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Für welche Prozesse können Sie auf Daten in Ihrer Einrichtung zugreifen?</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Berechnen Sie den Energieverbrauch pro Menü pro Pflegebedürftige (Gesamtenergieverbrauch / Anzahl der Menüs).</a:t>
            </a:r>
            <a:endParaRPr/>
          </a:p>
          <a:p>
            <a:pPr marL="0" lvl="0" indent="0" algn="l" rtl="0">
              <a:lnSpc>
                <a:spcPct val="100000"/>
              </a:lnSpc>
              <a:spcBef>
                <a:spcPts val="0"/>
              </a:spcBef>
              <a:spcAft>
                <a:spcPts val="0"/>
              </a:spcAft>
              <a:buClr>
                <a:schemeClr val="dk1"/>
              </a:buClr>
              <a:buSzPts val="1050"/>
              <a:buNone/>
            </a:pPr>
            <a:r>
              <a:rPr lang="de-DE" b="1"/>
              <a:t>Quelle</a:t>
            </a:r>
            <a:endParaRPr/>
          </a:p>
          <a:p>
            <a:pPr marL="0" lvl="0" indent="0" algn="l" rtl="0">
              <a:lnSpc>
                <a:spcPct val="100000"/>
              </a:lnSpc>
              <a:spcBef>
                <a:spcPts val="0"/>
              </a:spcBef>
              <a:spcAft>
                <a:spcPts val="0"/>
              </a:spcAft>
              <a:buSzPts val="1400"/>
              <a:buNone/>
            </a:pPr>
            <a:r>
              <a:rPr lang="de-DE" sz="1000"/>
              <a:t>I. Danquah (2023): Speisenversorgung. In: Nikendei C. et al. (2023): Heidelberger Standards der Klimamedizin – Wissen und Handlungsstrategien für den klinischen Alltag und die medizinische Lehre im Klimawandel, S. 145-150, GMS J Med Educ. </a:t>
            </a:r>
            <a:endParaRPr sz="1000"/>
          </a:p>
          <a:p>
            <a:pPr marL="0" lvl="0" indent="0" algn="l" rtl="0">
              <a:lnSpc>
                <a:spcPct val="100000"/>
              </a:lnSpc>
              <a:spcBef>
                <a:spcPts val="0"/>
              </a:spcBef>
              <a:spcAft>
                <a:spcPts val="0"/>
              </a:spcAft>
              <a:buClr>
                <a:schemeClr val="dk1"/>
              </a:buClr>
              <a:buSzPts val="1100"/>
              <a:buFont typeface="Arial"/>
              <a:buNone/>
            </a:pPr>
            <a:r>
              <a:rPr lang="de-DE" sz="1000"/>
              <a:t>Scharp, Michael (Hrsg. 2019): KEEKS-Endbericht. Online: www.keeks-projekt.de</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Clr>
                <a:schemeClr val="dk1"/>
              </a:buClr>
              <a:buSzPts val="1400"/>
              <a:buFont typeface="Arial"/>
              <a:buNone/>
            </a:pPr>
            <a:r>
              <a:rPr lang="de-DE" sz="1000"/>
              <a:t>Im Rahmen des KEEKS-Projektes hat das IZT zusammen mit dem IFEU-Institut und weiteren Partnern die Menüs von 22 Schulküchen untersucht und in 5 Schulküchen die Energieverbräuche der Zubereitung erfasst. Als funktionale Einheit wurde eine Menüposition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 analog zur Modellierung der Lebensmittel ein gewichtetes Mittel über die in Abhängigkeit von der Außentemperatur, dem Krankheitsstand usw. schwankenden Verbräuchen darstellen. </a:t>
            </a:r>
            <a:endParaRPr sz="1000"/>
          </a:p>
        </p:txBody>
      </p:sp>
      <p:sp>
        <p:nvSpPr>
          <p:cNvPr id="211" name="Google Shape;211;p19: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25"/>
        <p:cNvGrpSpPr/>
        <p:nvPr/>
      </p:nvGrpSpPr>
      <p:grpSpPr>
        <a:xfrm>
          <a:off x="0" y="0"/>
          <a:ext cx="0" cy="0"/>
          <a:chOff x="0" y="0"/>
          <a:chExt cx="0" cy="0"/>
        </a:xfrm>
      </p:grpSpPr>
      <p:sp>
        <p:nvSpPr>
          <p:cNvPr id="26" name="Google Shape;26;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c8bb42d54_0_79"/>
          <p:cNvSpPr>
            <a:spLocks noGrp="1"/>
          </p:cNvSpPr>
          <p:nvPr>
            <p:ph type="pic" idx="2"/>
          </p:nvPr>
        </p:nvSpPr>
        <p:spPr>
          <a:xfrm>
            <a:off x="360363" y="1368000"/>
            <a:ext cx="11518900" cy="4680000"/>
          </a:xfrm>
          <a:prstGeom prst="rect">
            <a:avLst/>
          </a:prstGeom>
          <a:noFill/>
          <a:ln>
            <a:noFill/>
          </a:ln>
        </p:spPr>
      </p:sp>
      <p:sp>
        <p:nvSpPr>
          <p:cNvPr id="28" name="Google Shape;28;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izt.de/"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www.pa-bbne.de/" TargetMode="External"/><Relationship Id="rId4" Type="http://schemas.openxmlformats.org/officeDocument/2006/relationships/hyperlink" Target="mailto:m.evers-woelk@izt.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sz="3600" b="1"/>
              <a:t>Pflegefachmann und Pflegefachfrau Gesundheits- und Kinderkrankenpfleger*in </a:t>
            </a:r>
            <a:br>
              <a:rPr lang="de-DE" sz="3600" b="1"/>
            </a:br>
            <a:r>
              <a:rPr lang="de-DE" sz="3600" b="1"/>
              <a:t>Altenpfleger und Altenpflegerin</a:t>
            </a:r>
            <a:endParaRPr sz="3600"/>
          </a:p>
        </p:txBody>
      </p:sp>
      <p:sp>
        <p:nvSpPr>
          <p:cNvPr id="80" name="Google Shape;80;p38"/>
          <p:cNvSpPr txBox="1">
            <a:spLocks noGrp="1"/>
          </p:cNvSpPr>
          <p:nvPr>
            <p:ph type="subTitle" idx="1"/>
          </p:nvPr>
        </p:nvSpPr>
        <p:spPr>
          <a:xfrm>
            <a:off x="312928" y="3573013"/>
            <a:ext cx="82785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a:t>
            </a:r>
            <a:br>
              <a:rPr lang="de-DE"/>
            </a:br>
            <a:r>
              <a:rPr lang="de-DE"/>
              <a:t>Zielkonflikten in der Pflege</a:t>
            </a:r>
            <a:endParaRPr/>
          </a:p>
        </p:txBody>
      </p:sp>
      <p:sp>
        <p:nvSpPr>
          <p:cNvPr id="81" name="Google Shape;8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2" name="Google Shape;82;p38"/>
          <p:cNvSpPr txBox="1">
            <a:spLocks noGrp="1"/>
          </p:cNvSpPr>
          <p:nvPr>
            <p:ph type="body" idx="4"/>
          </p:nvPr>
        </p:nvSpPr>
        <p:spPr>
          <a:xfrm>
            <a:off x="9091613" y="4195482"/>
            <a:ext cx="2681287" cy="1859243"/>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a:t>
            </a:r>
            <a:br>
              <a:rPr lang="de-DE"/>
            </a:br>
            <a:r>
              <a:rPr lang="de-DE"/>
              <a:t>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Michaela Evers-Wölk &lt;</a:t>
            </a:r>
            <a:br>
              <a:rPr lang="de-DE"/>
            </a:br>
            <a:r>
              <a:rPr lang="de-DE" u="sng">
                <a:solidFill>
                  <a:schemeClr val="hlink"/>
                </a:solidFill>
                <a:hlinkClick r:id="rId4"/>
              </a:rPr>
              <a:t>m.evers-woelk@izt.de</a:t>
            </a:r>
            <a:r>
              <a:rPr lang="de-DE"/>
              <a:t> </a:t>
            </a:r>
            <a:endParaRPr/>
          </a:p>
          <a:p>
            <a:pPr marL="50800" lvl="0" indent="0" algn="l" rtl="0">
              <a:lnSpc>
                <a:spcPct val="90000"/>
              </a:lnSpc>
              <a:spcBef>
                <a:spcPts val="1000"/>
              </a:spcBef>
              <a:spcAft>
                <a:spcPts val="0"/>
              </a:spcAft>
              <a:buSzPct val="248886"/>
              <a:buNone/>
            </a:pPr>
            <a:r>
              <a:rPr lang="de-DE" u="sng">
                <a:solidFill>
                  <a:schemeClr val="hlink"/>
                </a:solidFill>
                <a:hlinkClick r:id="rId5"/>
              </a:rPr>
              <a:t>www.pa-bbne.de</a:t>
            </a:r>
            <a:r>
              <a:rPr lang="de-DE"/>
              <a:t> </a:t>
            </a:r>
            <a:endParaRPr/>
          </a:p>
        </p:txBody>
      </p:sp>
      <p:pic>
        <p:nvPicPr>
          <p:cNvPr id="83" name="Google Shape;83;p38"/>
          <p:cNvPicPr preferRelativeResize="0"/>
          <p:nvPr/>
        </p:nvPicPr>
        <p:blipFill rotWithShape="1">
          <a:blip r:embed="rId6">
            <a:alphaModFix/>
          </a:blip>
          <a:srcRect r="9867" b="21563"/>
          <a:stretch/>
        </p:blipFill>
        <p:spPr>
          <a:xfrm>
            <a:off x="8922657" y="3219253"/>
            <a:ext cx="2850243" cy="976229"/>
          </a:xfrm>
          <a:prstGeom prst="rect">
            <a:avLst/>
          </a:prstGeom>
          <a:noFill/>
          <a:ln>
            <a:noFill/>
          </a:ln>
        </p:spPr>
      </p:pic>
      <p:pic>
        <p:nvPicPr>
          <p:cNvPr id="84" name="Google Shape;84;p38"/>
          <p:cNvPicPr preferRelativeResize="0"/>
          <p:nvPr/>
        </p:nvPicPr>
        <p:blipFill rotWithShape="1">
          <a:blip r:embed="rId7">
            <a:alphaModFix/>
          </a:blip>
          <a:srcRect l="26662" r="25976" b="10881"/>
          <a:stretch/>
        </p:blipFill>
        <p:spPr>
          <a:xfrm>
            <a:off x="7295502" y="3838223"/>
            <a:ext cx="1125594" cy="2216502"/>
          </a:xfrm>
          <a:prstGeom prst="rect">
            <a:avLst/>
          </a:prstGeom>
          <a:noFill/>
          <a:ln>
            <a:noFill/>
          </a:ln>
        </p:spPr>
      </p:pic>
      <p:pic>
        <p:nvPicPr>
          <p:cNvPr id="85" name="Google Shape;85;p38"/>
          <p:cNvPicPr preferRelativeResize="0"/>
          <p:nvPr/>
        </p:nvPicPr>
        <p:blipFill rotWithShape="1">
          <a:blip r:embed="rId8">
            <a:alphaModFix/>
          </a:blip>
          <a:srcRect l="25942" r="21340" b="13284"/>
          <a:stretch/>
        </p:blipFill>
        <p:spPr>
          <a:xfrm>
            <a:off x="312928" y="3747247"/>
            <a:ext cx="1273825" cy="2307478"/>
          </a:xfrm>
          <a:prstGeom prst="rect">
            <a:avLst/>
          </a:prstGeom>
          <a:noFill/>
          <a:ln>
            <a:noFill/>
          </a:ln>
        </p:spPr>
      </p:pic>
      <p:sp>
        <p:nvSpPr>
          <p:cNvPr id="86" name="Google Shape;86;p38"/>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214046df8b1_0_0"/>
          <p:cNvPicPr preferRelativeResize="0"/>
          <p:nvPr/>
        </p:nvPicPr>
        <p:blipFill rotWithShape="1">
          <a:blip r:embed="rId3">
            <a:alphaModFix/>
          </a:blip>
          <a:srcRect l="24001" r="22243" b="13200"/>
          <a:stretch/>
        </p:blipFill>
        <p:spPr>
          <a:xfrm rot="5400000">
            <a:off x="10332175" y="1170621"/>
            <a:ext cx="966775" cy="1561061"/>
          </a:xfrm>
          <a:prstGeom prst="rect">
            <a:avLst/>
          </a:prstGeom>
          <a:noFill/>
          <a:ln>
            <a:noFill/>
          </a:ln>
        </p:spPr>
      </p:pic>
      <p:sp>
        <p:nvSpPr>
          <p:cNvPr id="228" name="Google Shape;228;g214046df8b1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Pflege</a:t>
            </a:r>
            <a:endParaRPr/>
          </a:p>
          <a:p>
            <a:pPr marL="0" lvl="0" indent="0" algn="l" rtl="0">
              <a:lnSpc>
                <a:spcPct val="100000"/>
              </a:lnSpc>
              <a:spcBef>
                <a:spcPts val="0"/>
              </a:spcBef>
              <a:spcAft>
                <a:spcPts val="0"/>
              </a:spcAft>
              <a:buSzPts val="2489"/>
              <a:buNone/>
            </a:pPr>
            <a:r>
              <a:rPr lang="de-DE"/>
              <a:t>Wie gestalten sich Lieferketten?</a:t>
            </a:r>
            <a:endParaRPr/>
          </a:p>
        </p:txBody>
      </p:sp>
      <p:sp>
        <p:nvSpPr>
          <p:cNvPr id="229" name="Google Shape;229;g214046df8b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0" name="Google Shape;230;g214046df8b1_0_0"/>
          <p:cNvSpPr txBox="1">
            <a:spLocks noGrp="1"/>
          </p:cNvSpPr>
          <p:nvPr>
            <p:ph type="body" idx="3"/>
          </p:nvPr>
        </p:nvSpPr>
        <p:spPr>
          <a:xfrm>
            <a:off x="7835674" y="6254500"/>
            <a:ext cx="40443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solidFill>
                  <a:srgbClr val="FFFFFF"/>
                </a:solidFill>
              </a:rPr>
              <a:t>Bildquellen: Bundesministerium für Wirtschaft und Klimaschutz (o.J.)</a:t>
            </a:r>
            <a:endParaRPr>
              <a:solidFill>
                <a:srgbClr val="FFFFFF"/>
              </a:solidFill>
            </a:endParaRPr>
          </a:p>
        </p:txBody>
      </p:sp>
      <p:pic>
        <p:nvPicPr>
          <p:cNvPr id="231" name="Google Shape;231;g214046df8b1_0_0"/>
          <p:cNvPicPr preferRelativeResize="0"/>
          <p:nvPr/>
        </p:nvPicPr>
        <p:blipFill rotWithShape="1">
          <a:blip r:embed="rId4">
            <a:alphaModFix/>
          </a:blip>
          <a:srcRect/>
          <a:stretch/>
        </p:blipFill>
        <p:spPr>
          <a:xfrm>
            <a:off x="426975" y="1746400"/>
            <a:ext cx="4717551" cy="4021725"/>
          </a:xfrm>
          <a:prstGeom prst="rect">
            <a:avLst/>
          </a:prstGeom>
          <a:noFill/>
          <a:ln>
            <a:noFill/>
          </a:ln>
        </p:spPr>
      </p:pic>
      <p:pic>
        <p:nvPicPr>
          <p:cNvPr id="232" name="Google Shape;232;g214046df8b1_0_0"/>
          <p:cNvPicPr preferRelativeResize="0"/>
          <p:nvPr/>
        </p:nvPicPr>
        <p:blipFill rotWithShape="1">
          <a:blip r:embed="rId5">
            <a:alphaModFix/>
          </a:blip>
          <a:srcRect l="14586" r="13557"/>
          <a:stretch/>
        </p:blipFill>
        <p:spPr>
          <a:xfrm>
            <a:off x="5251625" y="1467775"/>
            <a:ext cx="2732501" cy="2366400"/>
          </a:xfrm>
          <a:prstGeom prst="rect">
            <a:avLst/>
          </a:prstGeom>
          <a:noFill/>
          <a:ln>
            <a:noFill/>
          </a:ln>
        </p:spPr>
      </p:pic>
      <p:sp>
        <p:nvSpPr>
          <p:cNvPr id="233" name="Google Shape;233;g214046df8b1_0_0"/>
          <p:cNvSpPr/>
          <p:nvPr/>
        </p:nvSpPr>
        <p:spPr>
          <a:xfrm>
            <a:off x="5377225" y="4177750"/>
            <a:ext cx="6691800" cy="1845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Welche Materialien und Ressourcen werden in der Pflege verwendet? Versuchen Sie Lieferkette eines Rohstoffes nachzuvollziehen. Für welche Prozessebenen verfügen Sie über Daten und Informationen?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Auf welche Herausforderungen können Sie bei der Analyse der Lieferketten stoßen?</a:t>
            </a:r>
            <a:endParaRPr sz="1600" b="0" i="0" u="none" strike="noStrike" cap="none">
              <a:solidFill>
                <a:schemeClr val="dk1"/>
              </a:solidFill>
              <a:latin typeface="Arial"/>
              <a:ea typeface="Arial"/>
              <a:cs typeface="Arial"/>
              <a:sym typeface="Arial"/>
            </a:endParaRPr>
          </a:p>
        </p:txBody>
      </p:sp>
      <p:pic>
        <p:nvPicPr>
          <p:cNvPr id="234" name="Google Shape;234;g214046df8b1_0_0"/>
          <p:cNvPicPr preferRelativeResize="0"/>
          <p:nvPr/>
        </p:nvPicPr>
        <p:blipFill rotWithShape="1">
          <a:blip r:embed="rId6">
            <a:alphaModFix/>
          </a:blip>
          <a:srcRect l="35043" t="15311" r="32551" b="50312"/>
          <a:stretch/>
        </p:blipFill>
        <p:spPr>
          <a:xfrm>
            <a:off x="10399325" y="2290600"/>
            <a:ext cx="1561075" cy="1656000"/>
          </a:xfrm>
          <a:prstGeom prst="rect">
            <a:avLst/>
          </a:prstGeom>
          <a:noFill/>
          <a:ln>
            <a:noFill/>
          </a:ln>
        </p:spPr>
      </p:pic>
      <p:pic>
        <p:nvPicPr>
          <p:cNvPr id="235" name="Google Shape;235;g214046df8b1_0_0"/>
          <p:cNvPicPr preferRelativeResize="0"/>
          <p:nvPr/>
        </p:nvPicPr>
        <p:blipFill rotWithShape="1">
          <a:blip r:embed="rId7">
            <a:alphaModFix/>
          </a:blip>
          <a:srcRect t="16763" b="16023"/>
          <a:stretch/>
        </p:blipFill>
        <p:spPr>
          <a:xfrm>
            <a:off x="8463125" y="1643100"/>
            <a:ext cx="1480800" cy="2451500"/>
          </a:xfrm>
          <a:prstGeom prst="rect">
            <a:avLst/>
          </a:prstGeom>
          <a:noFill/>
          <a:ln>
            <a:noFill/>
          </a:ln>
        </p:spPr>
      </p:pic>
      <p:sp>
        <p:nvSpPr>
          <p:cNvPr id="236" name="Google Shape;236;g214046df8b1_0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37" name="Google Shape;237;g214046df8b1_0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13449b752f_0_1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in der Pflege</a:t>
            </a:r>
            <a:br>
              <a:rPr lang="de-DE"/>
            </a:br>
            <a:r>
              <a:rPr lang="de-DE"/>
              <a:t>Mein persönlicher</a:t>
            </a:r>
            <a:r>
              <a:rPr lang="de-DE" sz="3100"/>
              <a:t> </a:t>
            </a:r>
            <a:r>
              <a:rPr lang="de-DE" sz="3100">
                <a:latin typeface="Calibri"/>
                <a:ea typeface="Calibri"/>
                <a:cs typeface="Calibri"/>
                <a:sym typeface="Calibri"/>
              </a:rPr>
              <a:t>CO₂-F</a:t>
            </a:r>
            <a:r>
              <a:rPr lang="de-DE">
                <a:latin typeface="Calibri"/>
                <a:ea typeface="Calibri"/>
                <a:cs typeface="Calibri"/>
                <a:sym typeface="Calibri"/>
              </a:rPr>
              <a:t>ußabdruck</a:t>
            </a:r>
            <a:endParaRPr/>
          </a:p>
        </p:txBody>
      </p:sp>
      <p:sp>
        <p:nvSpPr>
          <p:cNvPr id="252" name="Google Shape;252;g213449b752f_0_1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53" name="Google Shape;253;g213449b752f_0_17"/>
          <p:cNvSpPr txBox="1">
            <a:spLocks noGrp="1"/>
          </p:cNvSpPr>
          <p:nvPr>
            <p:ph type="body" idx="3"/>
          </p:nvPr>
        </p:nvSpPr>
        <p:spPr>
          <a:xfrm>
            <a:off x="8103324" y="6254500"/>
            <a:ext cx="37767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Quelle: Umweltbundesamt 2021a</a:t>
            </a:r>
            <a:endParaRPr/>
          </a:p>
        </p:txBody>
      </p:sp>
      <p:sp>
        <p:nvSpPr>
          <p:cNvPr id="254" name="Google Shape;254;g213449b752f_0_17"/>
          <p:cNvSpPr txBox="1"/>
          <p:nvPr/>
        </p:nvSpPr>
        <p:spPr>
          <a:xfrm>
            <a:off x="465825" y="1391800"/>
            <a:ext cx="11112300" cy="1037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1800" b="0" i="0" u="none" strike="noStrike" cap="none">
                <a:solidFill>
                  <a:schemeClr val="dk1"/>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Trebuchet MS"/>
              <a:ea typeface="Trebuchet MS"/>
              <a:cs typeface="Trebuchet MS"/>
              <a:sym typeface="Trebuchet MS"/>
            </a:endParaRPr>
          </a:p>
        </p:txBody>
      </p:sp>
      <p:sp>
        <p:nvSpPr>
          <p:cNvPr id="255" name="Google Shape;255;g213449b752f_0_17"/>
          <p:cNvSpPr/>
          <p:nvPr/>
        </p:nvSpPr>
        <p:spPr>
          <a:xfrm>
            <a:off x="6345150" y="2429200"/>
            <a:ext cx="4403100" cy="249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Welchen Fußabdruck hinterlasse ich mit meinem Lebenssti...</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Stromverbrauch und Heizen?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meine Ernährung?</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 Konsumverhalten?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meine Mobilität?</a:t>
            </a:r>
            <a:endParaRPr sz="1600" b="0" i="0" u="none" strike="noStrike" cap="none">
              <a:solidFill>
                <a:schemeClr val="dk1"/>
              </a:solidFill>
              <a:latin typeface="Arial"/>
              <a:ea typeface="Arial"/>
              <a:cs typeface="Arial"/>
              <a:sym typeface="Arial"/>
            </a:endParaRPr>
          </a:p>
        </p:txBody>
      </p:sp>
      <p:pic>
        <p:nvPicPr>
          <p:cNvPr id="256" name="Google Shape;256;g213449b752f_0_17"/>
          <p:cNvPicPr preferRelativeResize="0"/>
          <p:nvPr/>
        </p:nvPicPr>
        <p:blipFill rotWithShape="1">
          <a:blip r:embed="rId3">
            <a:alphaModFix/>
          </a:blip>
          <a:srcRect/>
          <a:stretch/>
        </p:blipFill>
        <p:spPr>
          <a:xfrm>
            <a:off x="619501" y="2252800"/>
            <a:ext cx="5007498" cy="3520500"/>
          </a:xfrm>
          <a:prstGeom prst="rect">
            <a:avLst/>
          </a:prstGeom>
          <a:noFill/>
          <a:ln>
            <a:noFill/>
          </a:ln>
        </p:spPr>
      </p:pic>
      <p:pic>
        <p:nvPicPr>
          <p:cNvPr id="257" name="Google Shape;257;g213449b752f_0_17"/>
          <p:cNvPicPr preferRelativeResize="0"/>
          <p:nvPr/>
        </p:nvPicPr>
        <p:blipFill rotWithShape="1">
          <a:blip r:embed="rId4">
            <a:alphaModFix/>
          </a:blip>
          <a:srcRect/>
          <a:stretch/>
        </p:blipFill>
        <p:spPr>
          <a:xfrm>
            <a:off x="9601075" y="2889937"/>
            <a:ext cx="1943099" cy="2947588"/>
          </a:xfrm>
          <a:prstGeom prst="rect">
            <a:avLst/>
          </a:prstGeom>
          <a:noFill/>
          <a:ln>
            <a:noFill/>
          </a:ln>
        </p:spPr>
      </p:pic>
      <p:sp>
        <p:nvSpPr>
          <p:cNvPr id="258" name="Google Shape;258;g213449b752f_0_17"/>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Pflegeberufe PFM/F GuKkPf/in APf/in</a:t>
            </a:r>
            <a:endParaRPr/>
          </a:p>
        </p:txBody>
      </p:sp>
      <p:sp>
        <p:nvSpPr>
          <p:cNvPr id="259" name="Google Shape;259;g213449b752f_0_17"/>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extLst>
      <p:ext uri="{BB962C8B-B14F-4D97-AF65-F5344CB8AC3E}">
        <p14:creationId xmlns:p14="http://schemas.microsoft.com/office/powerpoint/2010/main" val="194948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8be2af727b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243" name="Google Shape;243;g28be2af727b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244" name="Google Shape;244;g28be2af727b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245" name="Google Shape;245;g28be2af727b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246" name="Google Shape;246;g28be2af727b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247" name="Google Shape;247;g28be2af727b_0_0"/>
          <p:cNvSpPr txBox="1"/>
          <p:nvPr/>
        </p:nvSpPr>
        <p:spPr>
          <a:xfrm>
            <a:off x="5590635" y="1499687"/>
            <a:ext cx="5232600" cy="22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Die Verantwortung der Veröffentlichung liegt bei den Autorinnen und Autoren.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sz="1400" b="0" i="0" u="none" strike="noStrike" cap="none">
              <a:solidFill>
                <a:srgbClr val="000000"/>
              </a:solidFill>
              <a:latin typeface="Arial"/>
              <a:ea typeface="Arial"/>
              <a:cs typeface="Arial"/>
              <a:sym typeface="Arial"/>
            </a:endParaRPr>
          </a:p>
        </p:txBody>
      </p:sp>
      <p:pic>
        <p:nvPicPr>
          <p:cNvPr id="248" name="Google Shape;248;g28be2af727b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249" name="Google Shape;249;g28be2af727b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5de518d3a5_1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im Gesundheitswesen:</a:t>
            </a:r>
            <a:br>
              <a:rPr lang="de-DE"/>
            </a:br>
            <a:r>
              <a:rPr lang="de-DE"/>
              <a:t>Das Gesundheitswesen als Emittent</a:t>
            </a:r>
            <a:endParaRPr/>
          </a:p>
        </p:txBody>
      </p:sp>
      <p:sp>
        <p:nvSpPr>
          <p:cNvPr id="93" name="Google Shape;93;g25de518d3a5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4" name="Google Shape;94;g25de518d3a5_1_0"/>
          <p:cNvSpPr txBox="1">
            <a:spLocks noGrp="1"/>
          </p:cNvSpPr>
          <p:nvPr>
            <p:ph type="body" idx="3"/>
          </p:nvPr>
        </p:nvSpPr>
        <p:spPr>
          <a:xfrm>
            <a:off x="7665156" y="6254500"/>
            <a:ext cx="4214868" cy="557400"/>
          </a:xfrm>
          <a:prstGeom prst="rect">
            <a:avLst/>
          </a:prstGeom>
          <a:noFill/>
          <a:ln>
            <a:noFill/>
          </a:ln>
        </p:spPr>
        <p:txBody>
          <a:bodyPr spcFirstLastPara="1" wrap="square" lIns="91425" tIns="45700" rIns="91425" bIns="45700" anchor="ctr" anchorCtr="0">
            <a:normAutofit fontScale="92500"/>
          </a:bodyPr>
          <a:lstStyle/>
          <a:p>
            <a:pPr marL="4762" lvl="0" indent="0" algn="l" rtl="0">
              <a:lnSpc>
                <a:spcPct val="110000"/>
              </a:lnSpc>
              <a:spcBef>
                <a:spcPts val="0"/>
              </a:spcBef>
              <a:spcAft>
                <a:spcPts val="0"/>
              </a:spcAft>
              <a:buClr>
                <a:srgbClr val="888888"/>
              </a:buClr>
              <a:buSzPct val="100000"/>
              <a:buNone/>
            </a:pPr>
            <a:r>
              <a:rPr lang="de-DE"/>
              <a:t>Quelle: Eigene Abbildung in Anlehnung an NHS, Sources of</a:t>
            </a:r>
            <a:endParaRPr/>
          </a:p>
          <a:p>
            <a:pPr marL="4762" lvl="0" indent="0" algn="l" rtl="0">
              <a:lnSpc>
                <a:spcPct val="110000"/>
              </a:lnSpc>
              <a:spcBef>
                <a:spcPts val="0"/>
              </a:spcBef>
              <a:spcAft>
                <a:spcPts val="0"/>
              </a:spcAft>
              <a:buClr>
                <a:schemeClr val="dk1"/>
              </a:buClr>
              <a:buSzPct val="91666"/>
              <a:buNone/>
            </a:pPr>
            <a:r>
              <a:rPr lang="de-DE"/>
              <a:t>carbon emissions by proportion of NHS Carbon Footprint Plus</a:t>
            </a:r>
            <a:endParaRPr/>
          </a:p>
        </p:txBody>
      </p:sp>
      <p:sp>
        <p:nvSpPr>
          <p:cNvPr id="95" name="Google Shape;95;g25de518d3a5_1_0"/>
          <p:cNvSpPr txBox="1"/>
          <p:nvPr/>
        </p:nvSpPr>
        <p:spPr>
          <a:xfrm>
            <a:off x="6935125" y="1735725"/>
            <a:ext cx="4782300" cy="1557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chemeClr val="dk1"/>
              </a:buClr>
              <a:buSzPts val="1100"/>
              <a:buFont typeface="Arial"/>
              <a:buNone/>
            </a:pPr>
            <a:r>
              <a:rPr lang="de-DE" sz="1700" b="0" i="0" u="none" strike="noStrike" cap="none">
                <a:solidFill>
                  <a:schemeClr val="dk1"/>
                </a:solidFill>
                <a:latin typeface="Calibri"/>
                <a:ea typeface="Calibri"/>
                <a:cs typeface="Calibri"/>
                <a:sym typeface="Calibri"/>
              </a:rPr>
              <a:t>Der Gesundheitssektor trägt nachweislich zu den globalen Umweltveränderungen bei und ist weltweit für 4,4 % der Treibhausgasemissionen verantwortlich. Damit liegt er über den Emissionen des Flugverkehrs und der Schifffahrt. </a:t>
            </a:r>
            <a:endParaRPr sz="2000" b="1" i="0" u="none" strike="noStrike" cap="none">
              <a:solidFill>
                <a:srgbClr val="000000"/>
              </a:solidFill>
              <a:latin typeface="Trebuchet MS"/>
              <a:ea typeface="Trebuchet MS"/>
              <a:cs typeface="Trebuchet MS"/>
              <a:sym typeface="Trebuchet MS"/>
            </a:endParaRPr>
          </a:p>
        </p:txBody>
      </p:sp>
      <p:sp>
        <p:nvSpPr>
          <p:cNvPr id="96" name="Google Shape;96;g25de518d3a5_1_0"/>
          <p:cNvSpPr/>
          <p:nvPr/>
        </p:nvSpPr>
        <p:spPr>
          <a:xfrm>
            <a:off x="7038525" y="3620050"/>
            <a:ext cx="4403100" cy="215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Emissionsquellen können für eine Gesundheitseinrichtung identifiziert werden? </a:t>
            </a:r>
            <a:endParaRPr sz="15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Maßnahmen kennen Sie um Treibhausgasemissionen in der Gesundheitsversorgung und in der Pflege zu reduzieren? Welche Maßnahmen werden bereits in Ihrer Gesundheitseinrichtung umgesetzt?</a:t>
            </a:r>
            <a:endParaRPr sz="1500" b="0" i="0" u="none" strike="noStrike" cap="none">
              <a:solidFill>
                <a:schemeClr val="dk1"/>
              </a:solidFill>
              <a:latin typeface="Arial"/>
              <a:ea typeface="Arial"/>
              <a:cs typeface="Arial"/>
              <a:sym typeface="Arial"/>
            </a:endParaRPr>
          </a:p>
        </p:txBody>
      </p:sp>
      <p:pic>
        <p:nvPicPr>
          <p:cNvPr id="97" name="Google Shape;97;g25de518d3a5_1_0"/>
          <p:cNvPicPr preferRelativeResize="0"/>
          <p:nvPr/>
        </p:nvPicPr>
        <p:blipFill rotWithShape="1">
          <a:blip r:embed="rId3">
            <a:alphaModFix/>
          </a:blip>
          <a:srcRect/>
          <a:stretch/>
        </p:blipFill>
        <p:spPr>
          <a:xfrm>
            <a:off x="55200" y="1488600"/>
            <a:ext cx="6879926" cy="4538951"/>
          </a:xfrm>
          <a:prstGeom prst="rect">
            <a:avLst/>
          </a:prstGeom>
          <a:noFill/>
          <a:ln>
            <a:noFill/>
          </a:ln>
        </p:spPr>
      </p:pic>
      <p:sp>
        <p:nvSpPr>
          <p:cNvPr id="98" name="Google Shape;98;g25de518d3a5_1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99" name="Google Shape;99;g25de518d3a5_1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t>Pflegeberufe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95be8c2b45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06" name="Google Shape;106;g195be8c2b45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Abfallvermeidung contra Hygiene </a:t>
            </a:r>
            <a:endParaRPr/>
          </a:p>
        </p:txBody>
      </p:sp>
      <p:sp>
        <p:nvSpPr>
          <p:cNvPr id="107" name="Google Shape;107;g195be8c2b45_0_31"/>
          <p:cNvSpPr txBox="1">
            <a:spLocks noGrp="1"/>
          </p:cNvSpPr>
          <p:nvPr>
            <p:ph type="body" idx="2"/>
          </p:nvPr>
        </p:nvSpPr>
        <p:spPr>
          <a:xfrm>
            <a:off x="8014549" y="6254500"/>
            <a:ext cx="3865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Scherrer 2006</a:t>
            </a:r>
            <a:endParaRPr/>
          </a:p>
          <a:p>
            <a:pPr marL="35999" lvl="0" indent="-35999" algn="l" rtl="0">
              <a:lnSpc>
                <a:spcPct val="110000"/>
              </a:lnSpc>
              <a:spcBef>
                <a:spcPts val="0"/>
              </a:spcBef>
              <a:spcAft>
                <a:spcPts val="0"/>
              </a:spcAft>
              <a:buClr>
                <a:srgbClr val="888888"/>
              </a:buClr>
              <a:buSzPts val="1200"/>
              <a:buNone/>
            </a:pPr>
            <a:r>
              <a:rPr lang="de-DE"/>
              <a:t>Bilder: publicdomainvectors.org </a:t>
            </a:r>
            <a:endParaRPr/>
          </a:p>
        </p:txBody>
      </p:sp>
      <p:pic>
        <p:nvPicPr>
          <p:cNvPr id="108" name="Google Shape;108;g195be8c2b45_0_31"/>
          <p:cNvPicPr preferRelativeResize="0"/>
          <p:nvPr/>
        </p:nvPicPr>
        <p:blipFill rotWithShape="1">
          <a:blip r:embed="rId3">
            <a:alphaModFix/>
          </a:blip>
          <a:srcRect l="7579" r="10478" b="12333"/>
          <a:stretch/>
        </p:blipFill>
        <p:spPr>
          <a:xfrm>
            <a:off x="9572500" y="1748475"/>
            <a:ext cx="2307550" cy="2468800"/>
          </a:xfrm>
          <a:prstGeom prst="rect">
            <a:avLst/>
          </a:prstGeom>
          <a:noFill/>
          <a:ln>
            <a:noFill/>
          </a:ln>
        </p:spPr>
      </p:pic>
      <p:pic>
        <p:nvPicPr>
          <p:cNvPr id="109" name="Google Shape;109;g195be8c2b45_0_31"/>
          <p:cNvPicPr preferRelativeResize="0"/>
          <p:nvPr/>
        </p:nvPicPr>
        <p:blipFill rotWithShape="1">
          <a:blip r:embed="rId4">
            <a:alphaModFix/>
          </a:blip>
          <a:srcRect t="14544" b="27159"/>
          <a:stretch/>
        </p:blipFill>
        <p:spPr>
          <a:xfrm>
            <a:off x="8819925" y="4299676"/>
            <a:ext cx="3041145" cy="1772850"/>
          </a:xfrm>
          <a:prstGeom prst="rect">
            <a:avLst/>
          </a:prstGeom>
          <a:noFill/>
          <a:ln>
            <a:noFill/>
          </a:ln>
        </p:spPr>
      </p:pic>
      <p:pic>
        <p:nvPicPr>
          <p:cNvPr id="110" name="Google Shape;110;g195be8c2b45_0_31"/>
          <p:cNvPicPr preferRelativeResize="0"/>
          <p:nvPr/>
        </p:nvPicPr>
        <p:blipFill rotWithShape="1">
          <a:blip r:embed="rId5">
            <a:alphaModFix/>
          </a:blip>
          <a:srcRect l="9958" r="10308" b="14972"/>
          <a:stretch/>
        </p:blipFill>
        <p:spPr>
          <a:xfrm>
            <a:off x="6907200" y="1508373"/>
            <a:ext cx="2541000" cy="2709626"/>
          </a:xfrm>
          <a:prstGeom prst="rect">
            <a:avLst/>
          </a:prstGeom>
          <a:noFill/>
          <a:ln>
            <a:noFill/>
          </a:ln>
        </p:spPr>
      </p:pic>
      <p:pic>
        <p:nvPicPr>
          <p:cNvPr id="111" name="Google Shape;111;g195be8c2b45_0_31"/>
          <p:cNvPicPr preferRelativeResize="0"/>
          <p:nvPr/>
        </p:nvPicPr>
        <p:blipFill rotWithShape="1">
          <a:blip r:embed="rId6">
            <a:alphaModFix/>
          </a:blip>
          <a:srcRect l="24001" r="22243" b="13200"/>
          <a:stretch/>
        </p:blipFill>
        <p:spPr>
          <a:xfrm>
            <a:off x="5277363" y="1541313"/>
            <a:ext cx="1637275" cy="2643725"/>
          </a:xfrm>
          <a:prstGeom prst="rect">
            <a:avLst/>
          </a:prstGeom>
          <a:noFill/>
          <a:ln>
            <a:noFill/>
          </a:ln>
        </p:spPr>
      </p:pic>
      <p:sp>
        <p:nvSpPr>
          <p:cNvPr id="112" name="Google Shape;112;g195be8c2b45_0_31"/>
          <p:cNvSpPr txBox="1"/>
          <p:nvPr/>
        </p:nvSpPr>
        <p:spPr>
          <a:xfrm>
            <a:off x="479525" y="1748475"/>
            <a:ext cx="4453200" cy="291871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Calibri"/>
                <a:ea typeface="Calibri"/>
                <a:cs typeface="Calibri"/>
                <a:sym typeface="Calibri"/>
              </a:rPr>
              <a:t>In einer Gesundheitseinrichtung fällt täglich viel und schädlicher Abfall an. </a:t>
            </a:r>
            <a:endParaRPr/>
          </a:p>
          <a:p>
            <a:pPr marL="0" marR="0" lvl="0" indent="0" algn="l" rtl="0">
              <a:lnSpc>
                <a:spcPct val="115000"/>
              </a:lnSpc>
              <a:spcBef>
                <a:spcPts val="1000"/>
              </a:spcBef>
              <a:spcAft>
                <a:spcPts val="1000"/>
              </a:spcAft>
              <a:buClr>
                <a:schemeClr val="dk1"/>
              </a:buClr>
              <a:buSzPts val="1100"/>
              <a:buFont typeface="Arial"/>
              <a:buNone/>
            </a:pPr>
            <a:r>
              <a:rPr lang="de-DE" sz="2000" b="0" i="0" u="none" strike="noStrike" cap="none">
                <a:solidFill>
                  <a:schemeClr val="dk1"/>
                </a:solidFill>
                <a:latin typeface="Calibri"/>
                <a:ea typeface="Calibri"/>
                <a:cs typeface="Calibri"/>
                <a:sym typeface="Calibri"/>
              </a:rPr>
              <a:t>Herausforderung: </a:t>
            </a:r>
            <a:br>
              <a:rPr lang="de-DE" sz="2000" b="0" i="0" u="none" strike="noStrike" cap="none">
                <a:solidFill>
                  <a:schemeClr val="dk1"/>
                </a:solidFill>
                <a:latin typeface="Calibri"/>
                <a:ea typeface="Calibri"/>
                <a:cs typeface="Calibri"/>
                <a:sym typeface="Calibri"/>
              </a:rPr>
            </a:br>
            <a:r>
              <a:rPr lang="de-DE" sz="2000" b="0" i="0" u="none" strike="noStrike" cap="none">
                <a:solidFill>
                  <a:schemeClr val="dk1"/>
                </a:solidFill>
                <a:latin typeface="Calibri"/>
                <a:ea typeface="Calibri"/>
                <a:cs typeface="Calibri"/>
                <a:sym typeface="Calibri"/>
              </a:rPr>
              <a:t>Das Müllaufkommen reduzieren und gleichzeitig die Hygienestandards in der täglichen Versorgung  von Pflegebedürftigen einhalten.</a:t>
            </a:r>
            <a:endParaRPr sz="2000" b="0" i="0" u="none" strike="noStrike" cap="none">
              <a:solidFill>
                <a:schemeClr val="dk1"/>
              </a:solidFill>
              <a:latin typeface="Calibri"/>
              <a:ea typeface="Calibri"/>
              <a:cs typeface="Calibri"/>
              <a:sym typeface="Calibri"/>
            </a:endParaRPr>
          </a:p>
        </p:txBody>
      </p:sp>
      <p:sp>
        <p:nvSpPr>
          <p:cNvPr id="113" name="Google Shape;113;g195be8c2b45_0_3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solidFill>
                  <a:schemeClr val="lt1"/>
                </a:solidFill>
              </a:rPr>
              <a:t>Pflegeberufe</a:t>
            </a:r>
            <a:endParaRPr>
              <a:solidFill>
                <a:schemeClr val="lt1"/>
              </a:solidFill>
            </a:endParaRPr>
          </a:p>
        </p:txBody>
      </p:sp>
      <p:pic>
        <p:nvPicPr>
          <p:cNvPr id="114" name="Google Shape;114;g195be8c2b45_0_31"/>
          <p:cNvPicPr preferRelativeResize="0"/>
          <p:nvPr/>
        </p:nvPicPr>
        <p:blipFill rotWithShape="1">
          <a:blip r:embed="rId7">
            <a:alphaModFix/>
          </a:blip>
          <a:srcRect l="11099" t="7308" r="11609" b="15273"/>
          <a:stretch/>
        </p:blipFill>
        <p:spPr>
          <a:xfrm>
            <a:off x="5106625" y="4253550"/>
            <a:ext cx="1769704" cy="1772850"/>
          </a:xfrm>
          <a:prstGeom prst="rect">
            <a:avLst/>
          </a:prstGeom>
          <a:noFill/>
          <a:ln>
            <a:noFill/>
          </a:ln>
        </p:spPr>
      </p:pic>
      <p:pic>
        <p:nvPicPr>
          <p:cNvPr id="115" name="Google Shape;115;g195be8c2b45_0_31"/>
          <p:cNvPicPr preferRelativeResize="0"/>
          <p:nvPr/>
        </p:nvPicPr>
        <p:blipFill rotWithShape="1">
          <a:blip r:embed="rId8">
            <a:alphaModFix/>
          </a:blip>
          <a:srcRect l="-4300" r="4299"/>
          <a:stretch/>
        </p:blipFill>
        <p:spPr>
          <a:xfrm>
            <a:off x="7050225" y="4255125"/>
            <a:ext cx="1769700" cy="1769700"/>
          </a:xfrm>
          <a:prstGeom prst="rect">
            <a:avLst/>
          </a:prstGeom>
          <a:noFill/>
          <a:ln>
            <a:noFill/>
          </a:ln>
        </p:spPr>
      </p:pic>
      <p:sp>
        <p:nvSpPr>
          <p:cNvPr id="116" name="Google Shape;116;g195be8c2b45_0_31"/>
          <p:cNvSpPr/>
          <p:nvPr/>
        </p:nvSpPr>
        <p:spPr>
          <a:xfrm>
            <a:off x="619500" y="4667192"/>
            <a:ext cx="3954399" cy="13477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800" b="0" i="0" u="none" strike="noStrike" cap="none">
                <a:solidFill>
                  <a:schemeClr val="dk1"/>
                </a:solidFill>
                <a:latin typeface="Calibri"/>
                <a:ea typeface="Calibri"/>
                <a:cs typeface="Calibri"/>
                <a:sym typeface="Calibri"/>
              </a:rPr>
              <a:t>Wie viel Abfall und insbesondere Kunststoffabfall fällt in einer Gesundheitseinrichtung an und wie kann dieser vermieden werden?</a:t>
            </a:r>
            <a:endParaRPr sz="1800" b="0" i="0" u="none" strike="noStrike" cap="none">
              <a:solidFill>
                <a:schemeClr val="dk1"/>
              </a:solidFill>
              <a:latin typeface="Arial"/>
              <a:ea typeface="Arial"/>
              <a:cs typeface="Arial"/>
              <a:sym typeface="Arial"/>
            </a:endParaRPr>
          </a:p>
        </p:txBody>
      </p:sp>
      <p:sp>
        <p:nvSpPr>
          <p:cNvPr id="117" name="Google Shape;117;g195be8c2b45_0_3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4" name="Google Shape;124;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20"/>
              <a:buNone/>
            </a:pPr>
            <a:r>
              <a:rPr lang="de-DE" sz="2780"/>
              <a:t>Nachhaltigkeit und Pflege:</a:t>
            </a:r>
            <a:br>
              <a:rPr lang="de-DE" sz="2780"/>
            </a:br>
            <a:r>
              <a:rPr lang="de-DE" sz="2780"/>
              <a:t>Ressourceneinsparung contra individuelle Präferenzen</a:t>
            </a:r>
            <a:endParaRPr sz="2780"/>
          </a:p>
        </p:txBody>
      </p:sp>
      <p:sp>
        <p:nvSpPr>
          <p:cNvPr id="125" name="Google Shape;125;p1"/>
          <p:cNvSpPr txBox="1">
            <a:spLocks noGrp="1"/>
          </p:cNvSpPr>
          <p:nvPr>
            <p:ph type="body" idx="2"/>
          </p:nvPr>
        </p:nvSpPr>
        <p:spPr>
          <a:xfrm>
            <a:off x="8320750" y="6254500"/>
            <a:ext cx="35592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Rommerskirch-Manietta et al. 2021</a:t>
            </a:r>
            <a:endParaRPr/>
          </a:p>
          <a:p>
            <a:pPr marL="36000" lvl="0" indent="-36000" algn="l" rtl="0">
              <a:lnSpc>
                <a:spcPct val="110000"/>
              </a:lnSpc>
              <a:spcBef>
                <a:spcPts val="0"/>
              </a:spcBef>
              <a:spcAft>
                <a:spcPts val="0"/>
              </a:spcAft>
              <a:buClr>
                <a:srgbClr val="888888"/>
              </a:buClr>
              <a:buSzPts val="1200"/>
              <a:buNone/>
            </a:pPr>
            <a:r>
              <a:rPr lang="de-DE"/>
              <a:t>Bilder: publicdomainvectors.org </a:t>
            </a:r>
            <a:endParaRPr/>
          </a:p>
        </p:txBody>
      </p:sp>
      <p:pic>
        <p:nvPicPr>
          <p:cNvPr id="126" name="Google Shape;126;p1"/>
          <p:cNvPicPr preferRelativeResize="0"/>
          <p:nvPr/>
        </p:nvPicPr>
        <p:blipFill rotWithShape="1">
          <a:blip r:embed="rId3">
            <a:alphaModFix/>
          </a:blip>
          <a:srcRect t="7306" b="21060"/>
          <a:stretch/>
        </p:blipFill>
        <p:spPr>
          <a:xfrm>
            <a:off x="1535038" y="1646538"/>
            <a:ext cx="3865500" cy="2582515"/>
          </a:xfrm>
          <a:prstGeom prst="rect">
            <a:avLst/>
          </a:prstGeom>
          <a:noFill/>
          <a:ln>
            <a:noFill/>
          </a:ln>
        </p:spPr>
      </p:pic>
      <p:pic>
        <p:nvPicPr>
          <p:cNvPr id="127" name="Google Shape;127;p1"/>
          <p:cNvPicPr preferRelativeResize="0"/>
          <p:nvPr/>
        </p:nvPicPr>
        <p:blipFill rotWithShape="1">
          <a:blip r:embed="rId4">
            <a:alphaModFix/>
          </a:blip>
          <a:srcRect b="7371"/>
          <a:stretch/>
        </p:blipFill>
        <p:spPr>
          <a:xfrm>
            <a:off x="7620213" y="1646538"/>
            <a:ext cx="2989391" cy="2582525"/>
          </a:xfrm>
          <a:prstGeom prst="rect">
            <a:avLst/>
          </a:prstGeom>
          <a:noFill/>
          <a:ln>
            <a:noFill/>
          </a:ln>
        </p:spPr>
      </p:pic>
      <p:pic>
        <p:nvPicPr>
          <p:cNvPr id="128" name="Google Shape;128;p1"/>
          <p:cNvPicPr preferRelativeResize="0"/>
          <p:nvPr/>
        </p:nvPicPr>
        <p:blipFill rotWithShape="1">
          <a:blip r:embed="rId5">
            <a:alphaModFix/>
          </a:blip>
          <a:srcRect l="56427" t="6559" b="6664"/>
          <a:stretch/>
        </p:blipFill>
        <p:spPr>
          <a:xfrm>
            <a:off x="6065439" y="1675475"/>
            <a:ext cx="889870" cy="2582525"/>
          </a:xfrm>
          <a:prstGeom prst="rect">
            <a:avLst/>
          </a:prstGeom>
          <a:noFill/>
          <a:ln>
            <a:noFill/>
          </a:ln>
        </p:spPr>
      </p:pic>
      <p:sp>
        <p:nvSpPr>
          <p:cNvPr id="129" name="Google Shape;129;p1"/>
          <p:cNvSpPr txBox="1"/>
          <p:nvPr/>
        </p:nvSpPr>
        <p:spPr>
          <a:xfrm>
            <a:off x="440025" y="4298400"/>
            <a:ext cx="115821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Bestrebung, Energie zu sparen, kann dazu führen, dass beispielsweise die Zimmertemperatur nicht mehr den individuellen Wärmebedürfnissen älterer Menschen entspricht  oder der Wunsch nach einer warmen Badewanne nicht täglich erfüllt wird.</a:t>
            </a:r>
            <a:endParaRPr sz="1900" b="0" i="0" u="none" strike="noStrike" cap="none">
              <a:solidFill>
                <a:srgbClr val="000000"/>
              </a:solidFill>
              <a:latin typeface="Arial"/>
              <a:ea typeface="Arial"/>
              <a:cs typeface="Arial"/>
              <a:sym typeface="Arial"/>
            </a:endParaRPr>
          </a:p>
        </p:txBody>
      </p:sp>
      <p:sp>
        <p:nvSpPr>
          <p:cNvPr id="130" name="Google Shape;130;p1"/>
          <p:cNvSpPr/>
          <p:nvPr/>
        </p:nvSpPr>
        <p:spPr>
          <a:xfrm>
            <a:off x="1756525" y="5346775"/>
            <a:ext cx="8631600" cy="720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individuelle Präferenzen gegenüber Zielen der Nachhaltigkeit abgewogen werden?</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Wann sollte sozialen Aspekten der Vortritt vor ökologischen Überlegungen gewährt werden?</a:t>
            </a:r>
            <a:endParaRPr sz="1600" b="0" i="0" u="none" strike="noStrike" cap="none">
              <a:solidFill>
                <a:schemeClr val="dk1"/>
              </a:solidFill>
              <a:latin typeface="Arial"/>
              <a:ea typeface="Arial"/>
              <a:cs typeface="Arial"/>
              <a:sym typeface="Arial"/>
            </a:endParaRPr>
          </a:p>
        </p:txBody>
      </p:sp>
      <p:sp>
        <p:nvSpPr>
          <p:cNvPr id="131" name="Google Shape;131;p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32" name="Google Shape;132;p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8f46409a1e_0_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39" name="Google Shape;139;g18f46409a1e_0_7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Überlastung</a:t>
            </a:r>
            <a:endParaRPr/>
          </a:p>
        </p:txBody>
      </p:sp>
      <p:sp>
        <p:nvSpPr>
          <p:cNvPr id="140" name="Google Shape;140;g18f46409a1e_0_79"/>
          <p:cNvSpPr txBox="1">
            <a:spLocks noGrp="1"/>
          </p:cNvSpPr>
          <p:nvPr>
            <p:ph type="body" idx="2"/>
          </p:nvPr>
        </p:nvSpPr>
        <p:spPr>
          <a:xfrm>
            <a:off x="8186949" y="6254500"/>
            <a:ext cx="3693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41" name="Google Shape;141;g18f46409a1e_0_79"/>
          <p:cNvPicPr preferRelativeResize="0"/>
          <p:nvPr/>
        </p:nvPicPr>
        <p:blipFill rotWithShape="1">
          <a:blip r:embed="rId3">
            <a:alphaModFix/>
          </a:blip>
          <a:srcRect/>
          <a:stretch/>
        </p:blipFill>
        <p:spPr>
          <a:xfrm>
            <a:off x="619488" y="1629825"/>
            <a:ext cx="2251480" cy="2071350"/>
          </a:xfrm>
          <a:prstGeom prst="rect">
            <a:avLst/>
          </a:prstGeom>
          <a:noFill/>
          <a:ln>
            <a:noFill/>
          </a:ln>
        </p:spPr>
      </p:pic>
      <p:sp>
        <p:nvSpPr>
          <p:cNvPr id="142" name="Google Shape;142;g18f46409a1e_0_79"/>
          <p:cNvSpPr txBox="1"/>
          <p:nvPr/>
        </p:nvSpPr>
        <p:spPr>
          <a:xfrm>
            <a:off x="3647975" y="1496700"/>
            <a:ext cx="68160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Pflegekräfte stehen vermehrt vor der Herausfor-</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derung, zwischen der persönlichen Zuwendung für Pflegebe-</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dürftige und der eigenen körperlichen Gesundheit abzuwägen.</a:t>
            </a:r>
            <a:endParaRPr sz="2400" b="0" i="0" u="none" strike="noStrike" cap="none">
              <a:solidFill>
                <a:srgbClr val="000000"/>
              </a:solidFill>
              <a:latin typeface="Arial"/>
              <a:ea typeface="Arial"/>
              <a:cs typeface="Arial"/>
              <a:sym typeface="Arial"/>
            </a:endParaRPr>
          </a:p>
        </p:txBody>
      </p:sp>
      <p:pic>
        <p:nvPicPr>
          <p:cNvPr id="143" name="Google Shape;143;g18f46409a1e_0_79"/>
          <p:cNvPicPr preferRelativeResize="0"/>
          <p:nvPr/>
        </p:nvPicPr>
        <p:blipFill rotWithShape="1">
          <a:blip r:embed="rId4">
            <a:alphaModFix/>
          </a:blip>
          <a:srcRect b="27507"/>
          <a:stretch/>
        </p:blipFill>
        <p:spPr>
          <a:xfrm>
            <a:off x="9174950" y="1406138"/>
            <a:ext cx="2857500" cy="2071350"/>
          </a:xfrm>
          <a:prstGeom prst="rect">
            <a:avLst/>
          </a:prstGeom>
          <a:noFill/>
          <a:ln>
            <a:noFill/>
          </a:ln>
        </p:spPr>
      </p:pic>
      <p:pic>
        <p:nvPicPr>
          <p:cNvPr id="144" name="Google Shape;144;g18f46409a1e_0_79"/>
          <p:cNvPicPr preferRelativeResize="0"/>
          <p:nvPr/>
        </p:nvPicPr>
        <p:blipFill rotWithShape="1">
          <a:blip r:embed="rId5">
            <a:alphaModFix/>
          </a:blip>
          <a:srcRect b="18890"/>
          <a:stretch/>
        </p:blipFill>
        <p:spPr>
          <a:xfrm>
            <a:off x="503162" y="3970399"/>
            <a:ext cx="2484150" cy="2014878"/>
          </a:xfrm>
          <a:prstGeom prst="rect">
            <a:avLst/>
          </a:prstGeom>
          <a:noFill/>
          <a:ln>
            <a:noFill/>
          </a:ln>
        </p:spPr>
      </p:pic>
      <p:pic>
        <p:nvPicPr>
          <p:cNvPr id="145" name="Google Shape;145;g18f46409a1e_0_79"/>
          <p:cNvPicPr preferRelativeResize="0"/>
          <p:nvPr/>
        </p:nvPicPr>
        <p:blipFill rotWithShape="1">
          <a:blip r:embed="rId6">
            <a:alphaModFix/>
          </a:blip>
          <a:srcRect b="13297"/>
          <a:stretch/>
        </p:blipFill>
        <p:spPr>
          <a:xfrm>
            <a:off x="6689963" y="3853623"/>
            <a:ext cx="2484175" cy="2153800"/>
          </a:xfrm>
          <a:prstGeom prst="rect">
            <a:avLst/>
          </a:prstGeom>
          <a:noFill/>
          <a:ln>
            <a:noFill/>
          </a:ln>
        </p:spPr>
      </p:pic>
      <p:pic>
        <p:nvPicPr>
          <p:cNvPr id="146" name="Google Shape;146;g18f46409a1e_0_79"/>
          <p:cNvPicPr preferRelativeResize="0"/>
          <p:nvPr/>
        </p:nvPicPr>
        <p:blipFill rotWithShape="1">
          <a:blip r:embed="rId7">
            <a:alphaModFix/>
          </a:blip>
          <a:srcRect b="13297"/>
          <a:stretch/>
        </p:blipFill>
        <p:spPr>
          <a:xfrm>
            <a:off x="9174135" y="3668525"/>
            <a:ext cx="2762315" cy="2394950"/>
          </a:xfrm>
          <a:prstGeom prst="rect">
            <a:avLst/>
          </a:prstGeom>
          <a:noFill/>
          <a:ln>
            <a:noFill/>
          </a:ln>
        </p:spPr>
      </p:pic>
      <p:pic>
        <p:nvPicPr>
          <p:cNvPr id="147" name="Google Shape;147;g18f46409a1e_0_79"/>
          <p:cNvPicPr preferRelativeResize="0"/>
          <p:nvPr/>
        </p:nvPicPr>
        <p:blipFill rotWithShape="1">
          <a:blip r:embed="rId8">
            <a:alphaModFix/>
          </a:blip>
          <a:srcRect/>
          <a:stretch/>
        </p:blipFill>
        <p:spPr>
          <a:xfrm>
            <a:off x="3248897" y="3894849"/>
            <a:ext cx="2122290" cy="2071350"/>
          </a:xfrm>
          <a:prstGeom prst="rect">
            <a:avLst/>
          </a:prstGeom>
          <a:noFill/>
          <a:ln>
            <a:noFill/>
          </a:ln>
        </p:spPr>
      </p:pic>
      <p:sp>
        <p:nvSpPr>
          <p:cNvPr id="148" name="Google Shape;148;g18f46409a1e_0_79"/>
          <p:cNvSpPr/>
          <p:nvPr/>
        </p:nvSpPr>
        <p:spPr>
          <a:xfrm rot="-891350" flipH="1">
            <a:off x="5664435" y="4028785"/>
            <a:ext cx="1094163" cy="1609593"/>
          </a:xfrm>
          <a:prstGeom prst="lightningBolt">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18f46409a1e_0_79"/>
          <p:cNvSpPr/>
          <p:nvPr/>
        </p:nvSpPr>
        <p:spPr>
          <a:xfrm>
            <a:off x="3724175" y="2526550"/>
            <a:ext cx="46164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Pflegekräfte besser mit Überforderung im Arbeitsalltag umgehen?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Welche Möglichkeiten zur Prävention gibt es für Mitarbeitende in einer Gesundheitseinrichtung?</a:t>
            </a:r>
            <a:endParaRPr sz="1400" b="0" i="0" u="none" strike="noStrike" cap="none">
              <a:solidFill>
                <a:schemeClr val="dk1"/>
              </a:solidFill>
              <a:latin typeface="Arial"/>
              <a:ea typeface="Arial"/>
              <a:cs typeface="Arial"/>
              <a:sym typeface="Arial"/>
            </a:endParaRPr>
          </a:p>
        </p:txBody>
      </p:sp>
      <p:sp>
        <p:nvSpPr>
          <p:cNvPr id="150" name="Google Shape;150;g18f46409a1e_0_7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51" name="Google Shape;151;g18f46409a1e_0_7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90b647cdd8_0_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58" name="Google Shape;158;g190b647cdd8_0_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Profit</a:t>
            </a:r>
            <a:endParaRPr/>
          </a:p>
        </p:txBody>
      </p:sp>
      <p:sp>
        <p:nvSpPr>
          <p:cNvPr id="159" name="Google Shape;159;g190b647cdd8_0_30"/>
          <p:cNvSpPr txBox="1">
            <a:spLocks noGrp="1"/>
          </p:cNvSpPr>
          <p:nvPr>
            <p:ph type="body" idx="2"/>
          </p:nvPr>
        </p:nvSpPr>
        <p:spPr>
          <a:xfrm>
            <a:off x="7952774" y="6254500"/>
            <a:ext cx="39273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Sauerland 2016</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60" name="Google Shape;160;g190b647cdd8_0_30"/>
          <p:cNvPicPr preferRelativeResize="0"/>
          <p:nvPr/>
        </p:nvPicPr>
        <p:blipFill rotWithShape="1">
          <a:blip r:embed="rId3">
            <a:alphaModFix/>
          </a:blip>
          <a:srcRect t="19007" b="12884"/>
          <a:stretch/>
        </p:blipFill>
        <p:spPr>
          <a:xfrm>
            <a:off x="9283618" y="1621700"/>
            <a:ext cx="2576607" cy="1754700"/>
          </a:xfrm>
          <a:prstGeom prst="rect">
            <a:avLst/>
          </a:prstGeom>
          <a:noFill/>
          <a:ln>
            <a:noFill/>
          </a:ln>
        </p:spPr>
      </p:pic>
      <p:pic>
        <p:nvPicPr>
          <p:cNvPr id="161" name="Google Shape;161;g190b647cdd8_0_30"/>
          <p:cNvPicPr preferRelativeResize="0"/>
          <p:nvPr/>
        </p:nvPicPr>
        <p:blipFill rotWithShape="1">
          <a:blip r:embed="rId4">
            <a:alphaModFix/>
          </a:blip>
          <a:srcRect l="5638" r="5965" b="13583"/>
          <a:stretch/>
        </p:blipFill>
        <p:spPr>
          <a:xfrm>
            <a:off x="224850" y="4274938"/>
            <a:ext cx="1581174" cy="1545850"/>
          </a:xfrm>
          <a:prstGeom prst="rect">
            <a:avLst/>
          </a:prstGeom>
          <a:noFill/>
          <a:ln>
            <a:noFill/>
          </a:ln>
        </p:spPr>
      </p:pic>
      <p:pic>
        <p:nvPicPr>
          <p:cNvPr id="162" name="Google Shape;162;g190b647cdd8_0_30"/>
          <p:cNvPicPr preferRelativeResize="0"/>
          <p:nvPr/>
        </p:nvPicPr>
        <p:blipFill rotWithShape="1">
          <a:blip r:embed="rId5">
            <a:alphaModFix/>
          </a:blip>
          <a:srcRect l="12786" t="25070" r="14644" b="22496"/>
          <a:stretch/>
        </p:blipFill>
        <p:spPr>
          <a:xfrm>
            <a:off x="403524" y="1480450"/>
            <a:ext cx="3267450" cy="2360800"/>
          </a:xfrm>
          <a:prstGeom prst="rect">
            <a:avLst/>
          </a:prstGeom>
          <a:noFill/>
          <a:ln>
            <a:noFill/>
          </a:ln>
        </p:spPr>
      </p:pic>
      <p:pic>
        <p:nvPicPr>
          <p:cNvPr id="163" name="Google Shape;163;g190b647cdd8_0_30"/>
          <p:cNvPicPr preferRelativeResize="0"/>
          <p:nvPr/>
        </p:nvPicPr>
        <p:blipFill rotWithShape="1">
          <a:blip r:embed="rId6">
            <a:alphaModFix/>
          </a:blip>
          <a:srcRect l="6791" t="15672" r="6791" b="27604"/>
          <a:stretch/>
        </p:blipFill>
        <p:spPr>
          <a:xfrm>
            <a:off x="1834675" y="4396375"/>
            <a:ext cx="2148975" cy="1410425"/>
          </a:xfrm>
          <a:prstGeom prst="rect">
            <a:avLst/>
          </a:prstGeom>
          <a:noFill/>
          <a:ln>
            <a:noFill/>
          </a:ln>
        </p:spPr>
      </p:pic>
      <p:pic>
        <p:nvPicPr>
          <p:cNvPr id="164" name="Google Shape;164;g190b647cdd8_0_30"/>
          <p:cNvPicPr preferRelativeResize="0"/>
          <p:nvPr/>
        </p:nvPicPr>
        <p:blipFill rotWithShape="1">
          <a:blip r:embed="rId7">
            <a:alphaModFix/>
          </a:blip>
          <a:srcRect l="3291" r="3701" b="14021"/>
          <a:stretch/>
        </p:blipFill>
        <p:spPr>
          <a:xfrm>
            <a:off x="9508350" y="3638225"/>
            <a:ext cx="2371700" cy="2192300"/>
          </a:xfrm>
          <a:prstGeom prst="rect">
            <a:avLst/>
          </a:prstGeom>
          <a:noFill/>
          <a:ln>
            <a:noFill/>
          </a:ln>
        </p:spPr>
      </p:pic>
      <p:pic>
        <p:nvPicPr>
          <p:cNvPr id="165" name="Google Shape;165;g190b647cdd8_0_30"/>
          <p:cNvPicPr preferRelativeResize="0"/>
          <p:nvPr/>
        </p:nvPicPr>
        <p:blipFill rotWithShape="1">
          <a:blip r:embed="rId8">
            <a:alphaModFix/>
          </a:blip>
          <a:srcRect/>
          <a:stretch/>
        </p:blipFill>
        <p:spPr>
          <a:xfrm>
            <a:off x="7284900" y="3738100"/>
            <a:ext cx="2148975" cy="1977024"/>
          </a:xfrm>
          <a:prstGeom prst="rect">
            <a:avLst/>
          </a:prstGeom>
          <a:noFill/>
          <a:ln>
            <a:noFill/>
          </a:ln>
        </p:spPr>
      </p:pic>
      <p:pic>
        <p:nvPicPr>
          <p:cNvPr id="166" name="Google Shape;166;g190b647cdd8_0_30"/>
          <p:cNvPicPr preferRelativeResize="0"/>
          <p:nvPr/>
        </p:nvPicPr>
        <p:blipFill rotWithShape="1">
          <a:blip r:embed="rId9">
            <a:alphaModFix/>
          </a:blip>
          <a:srcRect/>
          <a:stretch/>
        </p:blipFill>
        <p:spPr>
          <a:xfrm>
            <a:off x="7310912" y="1621699"/>
            <a:ext cx="1797851" cy="1754700"/>
          </a:xfrm>
          <a:prstGeom prst="rect">
            <a:avLst/>
          </a:prstGeom>
          <a:noFill/>
          <a:ln>
            <a:noFill/>
          </a:ln>
        </p:spPr>
      </p:pic>
      <p:sp>
        <p:nvSpPr>
          <p:cNvPr id="167" name="Google Shape;167;g190b647cdd8_0_30"/>
          <p:cNvSpPr txBox="1"/>
          <p:nvPr/>
        </p:nvSpPr>
        <p:spPr>
          <a:xfrm>
            <a:off x="3983650" y="1619650"/>
            <a:ext cx="30000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Auf der einen Seite müssen Pflegeheime wirtschaftlich arbeiten, auf der anderen Seite besteht der Wunsch nach hochwertiger pflegerischer Leistung. </a:t>
            </a:r>
            <a:endParaRPr sz="1700" b="0" i="0" u="none" strike="noStrike" cap="none">
              <a:solidFill>
                <a:srgbClr val="000000"/>
              </a:solidFill>
              <a:latin typeface="Arial"/>
              <a:ea typeface="Arial"/>
              <a:cs typeface="Arial"/>
              <a:sym typeface="Arial"/>
            </a:endParaRPr>
          </a:p>
        </p:txBody>
      </p:sp>
      <p:sp>
        <p:nvSpPr>
          <p:cNvPr id="168" name="Google Shape;168;g190b647cdd8_0_30"/>
          <p:cNvSpPr/>
          <p:nvPr/>
        </p:nvSpPr>
        <p:spPr>
          <a:xfrm>
            <a:off x="4012300" y="3575575"/>
            <a:ext cx="3000000" cy="1754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Wie kann eine qualitativ hochwertige Pflege gewährleistet werden, während gleichzeitig die Notwendigkeit wirtschaftlichen Handelns berücksichtigt wird? </a:t>
            </a:r>
            <a:endParaRPr sz="1700" b="0" i="0" u="none" strike="noStrike" cap="none">
              <a:solidFill>
                <a:schemeClr val="dk1"/>
              </a:solidFill>
              <a:latin typeface="Arial"/>
              <a:ea typeface="Arial"/>
              <a:cs typeface="Arial"/>
              <a:sym typeface="Arial"/>
            </a:endParaRPr>
          </a:p>
        </p:txBody>
      </p:sp>
      <p:sp>
        <p:nvSpPr>
          <p:cNvPr id="169" name="Google Shape;169;g190b647cdd8_0_3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70" name="Google Shape;170;g190b647cdd8_0_3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95be8c2b45_0_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7" name="Google Shape;177;g195be8c2b45_0_4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Digitalisierung contra Nachhaltigkeit</a:t>
            </a:r>
            <a:endParaRPr/>
          </a:p>
        </p:txBody>
      </p:sp>
      <p:sp>
        <p:nvSpPr>
          <p:cNvPr id="178" name="Google Shape;178;g195be8c2b45_0_40"/>
          <p:cNvSpPr txBox="1">
            <a:spLocks noGrp="1"/>
          </p:cNvSpPr>
          <p:nvPr>
            <p:ph type="body" idx="2"/>
          </p:nvPr>
        </p:nvSpPr>
        <p:spPr>
          <a:xfrm>
            <a:off x="7986224" y="6254500"/>
            <a:ext cx="3893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79" name="Google Shape;179;g195be8c2b45_0_40"/>
          <p:cNvPicPr preferRelativeResize="0"/>
          <p:nvPr/>
        </p:nvPicPr>
        <p:blipFill rotWithShape="1">
          <a:blip r:embed="rId3">
            <a:alphaModFix/>
          </a:blip>
          <a:srcRect l="17385" t="14347" r="27437" b="18949"/>
          <a:stretch/>
        </p:blipFill>
        <p:spPr>
          <a:xfrm>
            <a:off x="9205798" y="1635425"/>
            <a:ext cx="2452903" cy="2572200"/>
          </a:xfrm>
          <a:prstGeom prst="rect">
            <a:avLst/>
          </a:prstGeom>
          <a:noFill/>
          <a:ln>
            <a:noFill/>
          </a:ln>
        </p:spPr>
      </p:pic>
      <p:pic>
        <p:nvPicPr>
          <p:cNvPr id="180" name="Google Shape;180;g195be8c2b45_0_40"/>
          <p:cNvPicPr preferRelativeResize="0"/>
          <p:nvPr/>
        </p:nvPicPr>
        <p:blipFill rotWithShape="1">
          <a:blip r:embed="rId4">
            <a:alphaModFix/>
          </a:blip>
          <a:srcRect/>
          <a:stretch/>
        </p:blipFill>
        <p:spPr>
          <a:xfrm>
            <a:off x="5817375" y="1635425"/>
            <a:ext cx="3223280" cy="2572199"/>
          </a:xfrm>
          <a:prstGeom prst="rect">
            <a:avLst/>
          </a:prstGeom>
          <a:noFill/>
          <a:ln>
            <a:noFill/>
          </a:ln>
        </p:spPr>
      </p:pic>
      <p:pic>
        <p:nvPicPr>
          <p:cNvPr id="181" name="Google Shape;181;g195be8c2b45_0_40"/>
          <p:cNvPicPr preferRelativeResize="0"/>
          <p:nvPr/>
        </p:nvPicPr>
        <p:blipFill rotWithShape="1">
          <a:blip r:embed="rId5">
            <a:alphaModFix/>
          </a:blip>
          <a:srcRect l="24647" r="26018" b="11054"/>
          <a:stretch/>
        </p:blipFill>
        <p:spPr>
          <a:xfrm>
            <a:off x="1229430" y="3833277"/>
            <a:ext cx="1060616" cy="1968148"/>
          </a:xfrm>
          <a:prstGeom prst="rect">
            <a:avLst/>
          </a:prstGeom>
          <a:noFill/>
          <a:ln>
            <a:noFill/>
          </a:ln>
        </p:spPr>
      </p:pic>
      <p:pic>
        <p:nvPicPr>
          <p:cNvPr id="182" name="Google Shape;182;g195be8c2b45_0_40"/>
          <p:cNvPicPr preferRelativeResize="0"/>
          <p:nvPr/>
        </p:nvPicPr>
        <p:blipFill rotWithShape="1">
          <a:blip r:embed="rId6">
            <a:alphaModFix/>
          </a:blip>
          <a:srcRect l="5713" b="19146"/>
          <a:stretch/>
        </p:blipFill>
        <p:spPr>
          <a:xfrm>
            <a:off x="388250" y="1370525"/>
            <a:ext cx="2742975" cy="2352225"/>
          </a:xfrm>
          <a:prstGeom prst="rect">
            <a:avLst/>
          </a:prstGeom>
          <a:noFill/>
          <a:ln>
            <a:noFill/>
          </a:ln>
        </p:spPr>
      </p:pic>
      <p:pic>
        <p:nvPicPr>
          <p:cNvPr id="183" name="Google Shape;183;g195be8c2b45_0_40"/>
          <p:cNvPicPr preferRelativeResize="0"/>
          <p:nvPr/>
        </p:nvPicPr>
        <p:blipFill rotWithShape="1">
          <a:blip r:embed="rId5">
            <a:alphaModFix/>
          </a:blip>
          <a:srcRect l="24647" r="26018" b="11054"/>
          <a:stretch/>
        </p:blipFill>
        <p:spPr>
          <a:xfrm>
            <a:off x="2290059" y="4173614"/>
            <a:ext cx="1060616" cy="1968161"/>
          </a:xfrm>
          <a:prstGeom prst="rect">
            <a:avLst/>
          </a:prstGeom>
          <a:noFill/>
          <a:ln>
            <a:noFill/>
          </a:ln>
        </p:spPr>
      </p:pic>
      <p:pic>
        <p:nvPicPr>
          <p:cNvPr id="184" name="Google Shape;184;g195be8c2b45_0_40"/>
          <p:cNvPicPr preferRelativeResize="0"/>
          <p:nvPr/>
        </p:nvPicPr>
        <p:blipFill rotWithShape="1">
          <a:blip r:embed="rId5">
            <a:alphaModFix/>
          </a:blip>
          <a:srcRect l="24647" r="26018" b="11054"/>
          <a:stretch/>
        </p:blipFill>
        <p:spPr>
          <a:xfrm>
            <a:off x="205425" y="4207625"/>
            <a:ext cx="1023995" cy="1900150"/>
          </a:xfrm>
          <a:prstGeom prst="rect">
            <a:avLst/>
          </a:prstGeom>
          <a:noFill/>
          <a:ln>
            <a:noFill/>
          </a:ln>
        </p:spPr>
      </p:pic>
      <p:sp>
        <p:nvSpPr>
          <p:cNvPr id="185" name="Google Shape;185;g195be8c2b45_0_40"/>
          <p:cNvSpPr txBox="1"/>
          <p:nvPr/>
        </p:nvSpPr>
        <p:spPr>
          <a:xfrm>
            <a:off x="4159600" y="4396438"/>
            <a:ext cx="75717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Digitalisierung der Pflege kann effizientes Arbeiten begünstigen, gleichzeitig einen höheren Ressourceneinsatz bedeuten und sich negativ auf die soziale Nachhaltigkeit auswirken.</a:t>
            </a:r>
            <a:endParaRPr sz="1900" b="0" i="0" u="none" strike="noStrike" cap="none">
              <a:solidFill>
                <a:srgbClr val="000000"/>
              </a:solidFill>
              <a:latin typeface="Arial"/>
              <a:ea typeface="Arial"/>
              <a:cs typeface="Arial"/>
              <a:sym typeface="Arial"/>
            </a:endParaRPr>
          </a:p>
        </p:txBody>
      </p:sp>
      <p:pic>
        <p:nvPicPr>
          <p:cNvPr id="186" name="Google Shape;186;g195be8c2b45_0_40"/>
          <p:cNvPicPr preferRelativeResize="0"/>
          <p:nvPr/>
        </p:nvPicPr>
        <p:blipFill rotWithShape="1">
          <a:blip r:embed="rId7">
            <a:alphaModFix/>
          </a:blip>
          <a:srcRect r="7355" b="14066"/>
          <a:stretch/>
        </p:blipFill>
        <p:spPr>
          <a:xfrm>
            <a:off x="3084800" y="2544950"/>
            <a:ext cx="1577550" cy="1463350"/>
          </a:xfrm>
          <a:prstGeom prst="rect">
            <a:avLst/>
          </a:prstGeom>
          <a:noFill/>
          <a:ln>
            <a:noFill/>
          </a:ln>
        </p:spPr>
      </p:pic>
      <p:sp>
        <p:nvSpPr>
          <p:cNvPr id="187" name="Google Shape;187;g195be8c2b45_0_40"/>
          <p:cNvSpPr/>
          <p:nvPr/>
        </p:nvSpPr>
        <p:spPr>
          <a:xfrm>
            <a:off x="4159600" y="5293250"/>
            <a:ext cx="7731300" cy="708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die Chancen der Digitalisierung in der Pflege genutzt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und die Risiken vermieden werden?</a:t>
            </a:r>
            <a:endParaRPr sz="1400" b="0" i="0" u="none" strike="noStrike" cap="none">
              <a:solidFill>
                <a:schemeClr val="dk1"/>
              </a:solidFill>
              <a:latin typeface="Arial"/>
              <a:ea typeface="Arial"/>
              <a:cs typeface="Arial"/>
              <a:sym typeface="Arial"/>
            </a:endParaRPr>
          </a:p>
        </p:txBody>
      </p:sp>
      <p:sp>
        <p:nvSpPr>
          <p:cNvPr id="188" name="Google Shape;188;g195be8c2b45_0_4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89" name="Google Shape;189;g195be8c2b45_0_4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90b647cdd8_0_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96" name="Google Shape;196;g190b647cdd8_0_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Sicherheit contra Privatsphäre</a:t>
            </a:r>
            <a:endParaRPr/>
          </a:p>
        </p:txBody>
      </p:sp>
      <p:sp>
        <p:nvSpPr>
          <p:cNvPr id="197" name="Google Shape;197;g190b647cdd8_0_11"/>
          <p:cNvSpPr txBox="1">
            <a:spLocks noGrp="1"/>
          </p:cNvSpPr>
          <p:nvPr>
            <p:ph type="body" idx="2"/>
          </p:nvPr>
        </p:nvSpPr>
        <p:spPr>
          <a:xfrm>
            <a:off x="8203674" y="6254500"/>
            <a:ext cx="3676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Kreis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98" name="Google Shape;198;g190b647cdd8_0_11"/>
          <p:cNvPicPr preferRelativeResize="0"/>
          <p:nvPr/>
        </p:nvPicPr>
        <p:blipFill rotWithShape="1">
          <a:blip r:embed="rId3">
            <a:alphaModFix/>
          </a:blip>
          <a:srcRect l="23529" t="19595" r="29306" b="32941"/>
          <a:stretch/>
        </p:blipFill>
        <p:spPr>
          <a:xfrm>
            <a:off x="250700" y="1416263"/>
            <a:ext cx="2211800" cy="2225725"/>
          </a:xfrm>
          <a:prstGeom prst="rect">
            <a:avLst/>
          </a:prstGeom>
          <a:noFill/>
          <a:ln>
            <a:noFill/>
          </a:ln>
        </p:spPr>
      </p:pic>
      <p:pic>
        <p:nvPicPr>
          <p:cNvPr id="199" name="Google Shape;199;g190b647cdd8_0_11"/>
          <p:cNvPicPr preferRelativeResize="0"/>
          <p:nvPr/>
        </p:nvPicPr>
        <p:blipFill rotWithShape="1">
          <a:blip r:embed="rId4">
            <a:alphaModFix/>
          </a:blip>
          <a:srcRect l="11982" t="10105" r="13268" b="14257"/>
          <a:stretch/>
        </p:blipFill>
        <p:spPr>
          <a:xfrm>
            <a:off x="250700" y="3798277"/>
            <a:ext cx="2211800" cy="2238148"/>
          </a:xfrm>
          <a:prstGeom prst="rect">
            <a:avLst/>
          </a:prstGeom>
          <a:noFill/>
          <a:ln>
            <a:noFill/>
          </a:ln>
        </p:spPr>
      </p:pic>
      <p:pic>
        <p:nvPicPr>
          <p:cNvPr id="200" name="Google Shape;200;g190b647cdd8_0_11"/>
          <p:cNvPicPr preferRelativeResize="0"/>
          <p:nvPr/>
        </p:nvPicPr>
        <p:blipFill rotWithShape="1">
          <a:blip r:embed="rId5">
            <a:alphaModFix/>
          </a:blip>
          <a:srcRect t="16261" b="15635"/>
          <a:stretch/>
        </p:blipFill>
        <p:spPr>
          <a:xfrm>
            <a:off x="8982732" y="1542575"/>
            <a:ext cx="2897318" cy="1973100"/>
          </a:xfrm>
          <a:prstGeom prst="rect">
            <a:avLst/>
          </a:prstGeom>
          <a:noFill/>
          <a:ln>
            <a:noFill/>
          </a:ln>
        </p:spPr>
      </p:pic>
      <p:pic>
        <p:nvPicPr>
          <p:cNvPr id="201" name="Google Shape;201;g190b647cdd8_0_11"/>
          <p:cNvPicPr preferRelativeResize="0"/>
          <p:nvPr/>
        </p:nvPicPr>
        <p:blipFill rotWithShape="1">
          <a:blip r:embed="rId6">
            <a:alphaModFix/>
          </a:blip>
          <a:srcRect l="4561" t="11729" b="26108"/>
          <a:stretch/>
        </p:blipFill>
        <p:spPr>
          <a:xfrm>
            <a:off x="8889624" y="3922862"/>
            <a:ext cx="2971676" cy="2005489"/>
          </a:xfrm>
          <a:prstGeom prst="rect">
            <a:avLst/>
          </a:prstGeom>
          <a:noFill/>
          <a:ln>
            <a:noFill/>
          </a:ln>
        </p:spPr>
      </p:pic>
      <p:pic>
        <p:nvPicPr>
          <p:cNvPr id="202" name="Google Shape;202;g190b647cdd8_0_11"/>
          <p:cNvPicPr preferRelativeResize="0"/>
          <p:nvPr/>
        </p:nvPicPr>
        <p:blipFill rotWithShape="1">
          <a:blip r:embed="rId7">
            <a:alphaModFix/>
          </a:blip>
          <a:srcRect b="12357"/>
          <a:stretch/>
        </p:blipFill>
        <p:spPr>
          <a:xfrm>
            <a:off x="6096001" y="3690201"/>
            <a:ext cx="2464611" cy="2238138"/>
          </a:xfrm>
          <a:prstGeom prst="rect">
            <a:avLst/>
          </a:prstGeom>
          <a:noFill/>
          <a:ln>
            <a:noFill/>
          </a:ln>
        </p:spPr>
      </p:pic>
      <p:pic>
        <p:nvPicPr>
          <p:cNvPr id="203" name="Google Shape;203;g190b647cdd8_0_11"/>
          <p:cNvPicPr preferRelativeResize="0"/>
          <p:nvPr/>
        </p:nvPicPr>
        <p:blipFill rotWithShape="1">
          <a:blip r:embed="rId8">
            <a:alphaModFix/>
          </a:blip>
          <a:srcRect t="5890" b="12726"/>
          <a:stretch/>
        </p:blipFill>
        <p:spPr>
          <a:xfrm>
            <a:off x="6286677" y="1542575"/>
            <a:ext cx="2424560" cy="1973100"/>
          </a:xfrm>
          <a:prstGeom prst="rect">
            <a:avLst/>
          </a:prstGeom>
          <a:noFill/>
          <a:ln>
            <a:noFill/>
          </a:ln>
        </p:spPr>
      </p:pic>
      <p:sp>
        <p:nvSpPr>
          <p:cNvPr id="204" name="Google Shape;204;g190b647cdd8_0_11"/>
          <p:cNvSpPr txBox="1"/>
          <p:nvPr/>
        </p:nvSpPr>
        <p:spPr>
          <a:xfrm>
            <a:off x="2793776" y="1629525"/>
            <a:ext cx="32214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Ein Zielkonflikt besteht auch zwischen der Überwachung von pflegebedürftigen Menschen und der möglichen Einschränkung ihre Privatsphäre durch Überwachungstechnologie.</a:t>
            </a:r>
            <a:endParaRPr sz="1700" b="0" i="0" u="none" strike="noStrike" cap="none">
              <a:solidFill>
                <a:srgbClr val="000000"/>
              </a:solidFill>
              <a:latin typeface="Calibri"/>
              <a:ea typeface="Calibri"/>
              <a:cs typeface="Calibri"/>
              <a:sym typeface="Calibri"/>
            </a:endParaRPr>
          </a:p>
        </p:txBody>
      </p:sp>
      <p:sp>
        <p:nvSpPr>
          <p:cNvPr id="205" name="Google Shape;205;g190b647cdd8_0_11"/>
          <p:cNvSpPr/>
          <p:nvPr/>
        </p:nvSpPr>
        <p:spPr>
          <a:xfrm>
            <a:off x="2793775" y="3617925"/>
            <a:ext cx="3103500" cy="1733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Pflegebedürftige besser geschützt werden, ohne ihre Privatsphäre durch Überwachungstechnologie zu verletzen?</a:t>
            </a:r>
            <a:endParaRPr sz="1400" b="0" i="0" u="none" strike="noStrike" cap="none">
              <a:solidFill>
                <a:schemeClr val="dk1"/>
              </a:solidFill>
              <a:latin typeface="Arial"/>
              <a:ea typeface="Arial"/>
              <a:cs typeface="Arial"/>
              <a:sym typeface="Arial"/>
            </a:endParaRPr>
          </a:p>
        </p:txBody>
      </p:sp>
      <p:sp>
        <p:nvSpPr>
          <p:cNvPr id="206" name="Google Shape;206;g190b647cdd8_0_1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07" name="Google Shape;207;g190b647cdd8_0_1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und Pflege</a:t>
            </a:r>
            <a:br>
              <a:rPr lang="de-DE"/>
            </a:br>
            <a:r>
              <a:rPr lang="de-DE"/>
              <a:t>Ernährung und Emissionen </a:t>
            </a:r>
            <a:endParaRPr/>
          </a:p>
        </p:txBody>
      </p:sp>
      <p:sp>
        <p:nvSpPr>
          <p:cNvPr id="214" name="Google Shape;214;p1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5" name="Google Shape;215;p19"/>
          <p:cNvSpPr txBox="1">
            <a:spLocks noGrp="1"/>
          </p:cNvSpPr>
          <p:nvPr>
            <p:ph type="body" idx="3"/>
          </p:nvPr>
        </p:nvSpPr>
        <p:spPr>
          <a:xfrm>
            <a:off x="8153499" y="6254500"/>
            <a:ext cx="37266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Eigene Abbildung nach KEEKS 2019, Daten von ifeu</a:t>
            </a:r>
            <a:endParaRPr/>
          </a:p>
        </p:txBody>
      </p:sp>
      <p:pic>
        <p:nvPicPr>
          <p:cNvPr id="216" name="Google Shape;216;p19"/>
          <p:cNvPicPr preferRelativeResize="0"/>
          <p:nvPr/>
        </p:nvPicPr>
        <p:blipFill rotWithShape="1">
          <a:blip r:embed="rId3">
            <a:alphaModFix/>
          </a:blip>
          <a:srcRect/>
          <a:stretch/>
        </p:blipFill>
        <p:spPr>
          <a:xfrm>
            <a:off x="-171211" y="1622556"/>
            <a:ext cx="10541479" cy="4451680"/>
          </a:xfrm>
          <a:prstGeom prst="rect">
            <a:avLst/>
          </a:prstGeom>
          <a:noFill/>
          <a:ln>
            <a:noFill/>
          </a:ln>
        </p:spPr>
      </p:pic>
      <p:sp>
        <p:nvSpPr>
          <p:cNvPr id="217" name="Google Shape;217;p19"/>
          <p:cNvSpPr txBox="1"/>
          <p:nvPr/>
        </p:nvSpPr>
        <p:spPr>
          <a:xfrm>
            <a:off x="465826" y="1391794"/>
            <a:ext cx="5928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 eines Menüs</a:t>
            </a:r>
            <a:endParaRPr sz="1400" b="0" i="0" u="none" strike="noStrike" cap="none">
              <a:solidFill>
                <a:srgbClr val="000000"/>
              </a:solidFill>
              <a:latin typeface="Arial"/>
              <a:ea typeface="Arial"/>
              <a:cs typeface="Arial"/>
              <a:sym typeface="Arial"/>
            </a:endParaRPr>
          </a:p>
        </p:txBody>
      </p:sp>
      <p:sp>
        <p:nvSpPr>
          <p:cNvPr id="218" name="Google Shape;218;p19"/>
          <p:cNvSpPr txBox="1"/>
          <p:nvPr/>
        </p:nvSpPr>
        <p:spPr>
          <a:xfrm>
            <a:off x="0" y="2350474"/>
            <a:ext cx="16932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219" name="Google Shape;219;p19"/>
          <p:cNvSpPr/>
          <p:nvPr/>
        </p:nvSpPr>
        <p:spPr>
          <a:xfrm>
            <a:off x="9291425" y="1622550"/>
            <a:ext cx="2851200" cy="3045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Versuchen Sie die Energieverbräuche in der Küche einer Gesundheitseinrichtung zu bestimmen (Strom + Gas)?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Berechnen Sie beispielhaft den Energieverbrauch pro Menü (Gesamtenergieverbrauch / Anzahl der Menüs).</a:t>
            </a:r>
            <a:endParaRPr sz="1400" b="0" i="0" u="none" strike="noStrike" cap="none">
              <a:solidFill>
                <a:schemeClr val="dk1"/>
              </a:solidFill>
              <a:latin typeface="Arial"/>
              <a:ea typeface="Arial"/>
              <a:cs typeface="Arial"/>
              <a:sym typeface="Arial"/>
            </a:endParaRPr>
          </a:p>
        </p:txBody>
      </p:sp>
      <p:sp>
        <p:nvSpPr>
          <p:cNvPr id="220" name="Google Shape;220;p1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21" name="Google Shape;221;p1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4510</Words>
  <Application>Microsoft Macintosh PowerPoint</Application>
  <PresentationFormat>Breitbild</PresentationFormat>
  <Paragraphs>265</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Trebuchet MS</vt:lpstr>
      <vt:lpstr>Merriweather</vt:lpstr>
      <vt:lpstr>Calibri</vt:lpstr>
      <vt:lpstr>Arial</vt:lpstr>
      <vt:lpstr>Office</vt:lpstr>
      <vt:lpstr>Pflegefachmann und Pflegefachfrau Gesundheits- und Kinderkrankenpfleger*in  Altenpfleger und Altenpflegerin</vt:lpstr>
      <vt:lpstr>Klimaschutz im Gesundheitswesen: Das Gesundheitswesen als Emittent</vt:lpstr>
      <vt:lpstr>Nachhaltigkeit und Pflege: Abfallvermeidung contra Hygiene </vt:lpstr>
      <vt:lpstr>Nachhaltigkeit und Pflege: Ressourceneinsparung contra individuelle Präferenzen</vt:lpstr>
      <vt:lpstr>Nachhaltigkeit und Pflege: Zuwendung contra Überlastung</vt:lpstr>
      <vt:lpstr>Nachhaltigkeit und Pflege: Zuwendung contra Profit</vt:lpstr>
      <vt:lpstr>Nachhaltigkeit und Pflege: Digitalisierung contra Nachhaltigkeit</vt:lpstr>
      <vt:lpstr>Nachhaltigkeit und Pflege: Sicherheit contra Privatsphäre</vt:lpstr>
      <vt:lpstr>Nachhaltigkeit und Pflege Ernährung und Emissionen </vt:lpstr>
      <vt:lpstr>Nachhaltigkeit in der Pflege Wie gestalten sich Lieferketten?</vt:lpstr>
      <vt:lpstr>Klimaschutz in der Pflege Mein persönlicher CO₂-Fußabdruck</vt:lpstr>
      <vt:lpstr>Impressum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Pflegefachmann und Pflegefachfrau Gesundheits- und Kinderkrankenpfleger*in  Altenpfleger und Altenpflegerin</dc:title>
  <dc:creator>Microsoft Office User</dc:creator>
  <cp:lastModifiedBy>Michael Scharp</cp:lastModifiedBy>
  <cp:revision>1</cp:revision>
  <dcterms:created xsi:type="dcterms:W3CDTF">2021-10-18T14:46:33Z</dcterms:created>
  <dcterms:modified xsi:type="dcterms:W3CDTF">2023-10-13T05:08:15Z</dcterms:modified>
</cp:coreProperties>
</file>