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EUTSA\Downloads\COMM-2022-00673-00-04-EN-SRC-00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Sheet1!$A$5:$A$31</c:f>
              <c:strCache>
                <c:ptCount val="27"/>
                <c:pt idx="0">
                  <c:v>Deutschland</c:v>
                </c:pt>
                <c:pt idx="1">
                  <c:v>Frankreich</c:v>
                </c:pt>
                <c:pt idx="2">
                  <c:v>Italien</c:v>
                </c:pt>
                <c:pt idx="3">
                  <c:v>Spanien</c:v>
                </c:pt>
                <c:pt idx="4">
                  <c:v>Polen</c:v>
                </c:pt>
                <c:pt idx="5">
                  <c:v>Rumänien</c:v>
                </c:pt>
                <c:pt idx="6">
                  <c:v>Niederlande</c:v>
                </c:pt>
                <c:pt idx="7">
                  <c:v>Belgien</c:v>
                </c:pt>
                <c:pt idx="8">
                  <c:v>Griechenland</c:v>
                </c:pt>
                <c:pt idx="9">
                  <c:v>Tschechien</c:v>
                </c:pt>
                <c:pt idx="10">
                  <c:v>Portugal</c:v>
                </c:pt>
                <c:pt idx="11">
                  <c:v>Schweden</c:v>
                </c:pt>
                <c:pt idx="12">
                  <c:v>Ungarn</c:v>
                </c:pt>
                <c:pt idx="13">
                  <c:v>Österreich</c:v>
                </c:pt>
                <c:pt idx="14">
                  <c:v>Bulgarien</c:v>
                </c:pt>
                <c:pt idx="15">
                  <c:v>Dänemark</c:v>
                </c:pt>
                <c:pt idx="16">
                  <c:v>Finnland</c:v>
                </c:pt>
                <c:pt idx="17">
                  <c:v>Slowakei</c:v>
                </c:pt>
                <c:pt idx="18">
                  <c:v>Irland</c:v>
                </c:pt>
                <c:pt idx="19">
                  <c:v>Kroatien</c:v>
                </c:pt>
                <c:pt idx="20">
                  <c:v>Litauen</c:v>
                </c:pt>
                <c:pt idx="21">
                  <c:v>Slowenien</c:v>
                </c:pt>
                <c:pt idx="22">
                  <c:v>Lettland</c:v>
                </c:pt>
                <c:pt idx="23">
                  <c:v>Estland</c:v>
                </c:pt>
                <c:pt idx="24">
                  <c:v>Zypern</c:v>
                </c:pt>
                <c:pt idx="25">
                  <c:v>Luxemburg</c:v>
                </c:pt>
                <c:pt idx="26">
                  <c:v>Malta</c:v>
                </c:pt>
              </c:strCache>
            </c:strRef>
          </c:cat>
          <c:val>
            <c:numRef>
              <c:f>Sheet1!$B$5:$B$31</c:f>
              <c:numCache>
                <c:formatCode>General</c:formatCode>
                <c:ptCount val="27"/>
                <c:pt idx="0">
                  <c:v>83.1</c:v>
                </c:pt>
                <c:pt idx="1">
                  <c:v>67.400000000000006</c:v>
                </c:pt>
                <c:pt idx="2">
                  <c:v>59.3</c:v>
                </c:pt>
                <c:pt idx="3">
                  <c:v>47.4</c:v>
                </c:pt>
                <c:pt idx="4">
                  <c:v>37.799999999999997</c:v>
                </c:pt>
                <c:pt idx="5">
                  <c:v>19.2</c:v>
                </c:pt>
                <c:pt idx="6">
                  <c:v>17.5</c:v>
                </c:pt>
                <c:pt idx="7">
                  <c:v>11.6</c:v>
                </c:pt>
                <c:pt idx="8">
                  <c:v>10.7</c:v>
                </c:pt>
                <c:pt idx="9">
                  <c:v>10.7</c:v>
                </c:pt>
                <c:pt idx="10">
                  <c:v>10.3</c:v>
                </c:pt>
                <c:pt idx="11">
                  <c:v>10.3</c:v>
                </c:pt>
                <c:pt idx="12">
                  <c:v>9.6999999999999993</c:v>
                </c:pt>
                <c:pt idx="13">
                  <c:v>8.9</c:v>
                </c:pt>
                <c:pt idx="14">
                  <c:v>6.9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5</c:v>
                </c:pt>
                <c:pt idx="19">
                  <c:v>4</c:v>
                </c:pt>
                <c:pt idx="20">
                  <c:v>2.8</c:v>
                </c:pt>
                <c:pt idx="21">
                  <c:v>2.1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7-4903-8AC9-E67D95CF62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5482911"/>
        <c:axId val="1365487487"/>
      </c:barChart>
      <c:catAx>
        <c:axId val="136548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487487"/>
        <c:crosses val="autoZero"/>
        <c:auto val="1"/>
        <c:lblAlgn val="ctr"/>
        <c:lblOffset val="100"/>
        <c:noMultiLvlLbl val="0"/>
      </c:catAx>
      <c:valAx>
        <c:axId val="136548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48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move the slide</a:t>
            </a: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7212704-DD57-4772-A2D1-CF06383159BF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0D5BB2C-6A69-496F-BEEE-A21907D71489}" type="slidenum">
              <a:rPr lang="fr-FR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4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3A76929-019D-410D-9A24-6218134AD97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B450091-C237-4B80-9CEA-391B6851D438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668EAE4-7953-4B0A-AE8F-32E4AC2F898A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36825E-ABFB-487C-BD4A-58624CFB58AF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D924E8B-DBEB-42ED-B93E-45CA19C11D93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3FF925-517C-44F2-89B5-2F1430F77867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0D4B6EC-5699-4DCA-8217-387740F03A42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7D4F35-6700-4A69-A48D-3E68ADF5FFF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7716F7A-8B1D-4B21-AEFF-702E93736B1E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981000"/>
            <a:ext cx="12240360" cy="5876640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/>
          </a:ln>
          <a:effectLst>
            <a:outerShdw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6" descr="LOGO CE-EN-quadri.eps"/>
          <p:cNvPicPr/>
          <p:nvPr/>
        </p:nvPicPr>
        <p:blipFill>
          <a:blip r:embed="rId15"/>
          <a:stretch/>
        </p:blipFill>
        <p:spPr>
          <a:xfrm>
            <a:off x="5276880" y="258840"/>
            <a:ext cx="1915200" cy="9982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327640" y="2565360"/>
            <a:ext cx="6720120" cy="790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240">
              <a:lnSpc>
                <a:spcPct val="100000"/>
              </a:lnSpc>
            </a:pPr>
            <a:r>
              <a:rPr lang="en-US" sz="7600" b="1" strike="noStrike" spc="-1">
                <a:solidFill>
                  <a:srgbClr val="FFD624"/>
                </a:solidFill>
                <a:latin typeface="Verdana"/>
              </a:rPr>
              <a:t>Click to edit Master title style</a:t>
            </a:r>
            <a:endParaRPr lang="en-GB" sz="76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42CF389-07EE-4F49-B724-F2875B2426A6}" type="slidenum">
              <a:rPr lang="en-GB" sz="1400" b="0" strike="noStrike" spc="-1">
                <a:solidFill>
                  <a:srgbClr val="FFFFFF"/>
                </a:solidFill>
                <a:latin typeface="Verdana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5689440" y="6659640"/>
            <a:ext cx="814680" cy="2156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Verdan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Verdan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58920">
              <a:lnSpc>
                <a:spcPct val="100000"/>
              </a:lnSpc>
            </a:pPr>
            <a:r>
              <a:rPr lang="en-US" sz="300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30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240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2400" b="0" i="1" strike="noStrike" spc="-1">
              <a:solidFill>
                <a:srgbClr val="0F5494"/>
              </a:solidFill>
              <a:latin typeface="Verdan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200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2000" b="0" strike="noStrike" spc="-1">
              <a:solidFill>
                <a:srgbClr val="0F5494"/>
              </a:solidFill>
              <a:latin typeface="Verdana"/>
            </a:endParaRPr>
          </a:p>
          <a:p>
            <a:pPr marL="1143000" indent="-22824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1400" b="0" i="1" strike="noStrike" spc="-1">
              <a:solidFill>
                <a:srgbClr val="0F5494"/>
              </a:solidFill>
              <a:latin typeface="Verdan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CFDCBEB-4F8B-4B12-81B4-AD4126207027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3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en-US" sz="169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169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2960" indent="-192600">
              <a:lnSpc>
                <a:spcPct val="10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135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1350" b="0" i="1" strike="noStrike" spc="-1">
              <a:solidFill>
                <a:srgbClr val="0F5494"/>
              </a:solidFill>
              <a:latin typeface="Verdana"/>
            </a:endParaRPr>
          </a:p>
          <a:p>
            <a:pPr marL="417960" lvl="1" indent="-160200">
              <a:lnSpc>
                <a:spcPct val="100000"/>
              </a:lnSpc>
              <a:spcBef>
                <a:spcPts val="224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113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1130" b="0" strike="noStrike" spc="-1">
              <a:solidFill>
                <a:srgbClr val="0F5494"/>
              </a:solidFill>
              <a:latin typeface="Verdana"/>
            </a:endParaRPr>
          </a:p>
          <a:p>
            <a:pPr marL="642960" indent="-128160">
              <a:lnSpc>
                <a:spcPct val="100000"/>
              </a:lnSpc>
              <a:spcBef>
                <a:spcPts val="156"/>
              </a:spcBef>
              <a:tabLst>
                <a:tab pos="0" algn="l"/>
              </a:tabLst>
            </a:pPr>
            <a:r>
              <a:rPr lang="en-US" sz="79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790" b="0" i="1" strike="noStrike" spc="-1">
              <a:solidFill>
                <a:srgbClr val="0F5494"/>
              </a:solidFill>
              <a:latin typeface="Verdana"/>
            </a:endParaRPr>
          </a:p>
          <a:p>
            <a:pPr marL="900000" lvl="3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  <a:p>
            <a:pPr marL="1157400" lvl="4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8CC2071C-DFB0-4803-87C9-9E2DA3B74676}" type="slidenum">
              <a:rPr lang="en-GB" sz="79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79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7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3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06294E79-B85C-4D89-909B-B1C63B1C0DDA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edit the title text format</a:t>
            </a: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140720" y="2317150"/>
            <a:ext cx="9901930" cy="3328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240" algn="ctr">
              <a:lnSpc>
                <a:spcPct val="100000"/>
              </a:lnSpc>
            </a:pPr>
            <a:r>
              <a:rPr lang="de-DE" sz="6000" b="1" strike="noStrike" dirty="0">
                <a:solidFill>
                  <a:srgbClr val="FFD624"/>
                </a:solidFill>
                <a:latin typeface="Verdana"/>
              </a:rPr>
              <a:t>Rollenspiel </a:t>
            </a:r>
            <a:r>
              <a:rPr lang="de-DE" sz="6000" b="1" strike="noStrike" dirty="0" smtClean="0">
                <a:solidFill>
                  <a:srgbClr val="FFD624"/>
                </a:solidFill>
                <a:latin typeface="Verdana"/>
              </a:rPr>
              <a:t>zur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6000" b="1" strike="noStrike" dirty="0" smtClean="0">
                <a:solidFill>
                  <a:srgbClr val="FFD624"/>
                </a:solidFill>
                <a:latin typeface="Verdana"/>
              </a:rPr>
              <a:t>EU-Beschlussfassung</a:t>
            </a:r>
            <a:r>
              <a:rPr lang="de-DE" dirty="0"/>
              <a:t/>
            </a:r>
            <a:br>
              <a:rPr lang="de-DE" dirty="0"/>
            </a:br>
            <a:r>
              <a:rPr lang="de-DE" sz="1000" b="1" strike="noStrike" dirty="0">
                <a:solidFill>
                  <a:srgbClr val="FFD624"/>
                </a:solidFill>
                <a:latin typeface="Verdana"/>
              </a:rPr>
              <a:t>https://www.youtube.com/watch?v=zHjILxl9E6U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5" descr="european-council-table"/>
          <p:cNvPicPr/>
          <p:nvPr/>
        </p:nvPicPr>
        <p:blipFill>
          <a:blip r:embed="rId3"/>
          <a:stretch/>
        </p:blipFill>
        <p:spPr>
          <a:xfrm>
            <a:off x="3465360" y="3213000"/>
            <a:ext cx="5173200" cy="2665080"/>
          </a:xfrm>
          <a:prstGeom prst="rect">
            <a:avLst/>
          </a:prstGeom>
          <a:ln w="0"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981080" y="-24336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"/>
          <p:cNvSpPr/>
          <p:nvPr/>
        </p:nvSpPr>
        <p:spPr>
          <a:xfrm>
            <a:off x="3348570" y="1485360"/>
            <a:ext cx="543348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800" b="1" strike="noStrike" dirty="0">
                <a:solidFill>
                  <a:srgbClr val="0F5494"/>
                </a:solidFill>
                <a:latin typeface="Verdana"/>
              </a:rPr>
              <a:t>Rollenspiel </a:t>
            </a:r>
          </a:p>
          <a:p>
            <a:pPr algn="ctr">
              <a:lnSpc>
                <a:spcPct val="100000"/>
              </a:lnSpc>
            </a:pPr>
            <a:endParaRPr lang="en-GB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800" b="1" strike="noStrike" dirty="0" smtClean="0">
                <a:solidFill>
                  <a:srgbClr val="0F5494"/>
                </a:solidFill>
                <a:latin typeface="Verdana"/>
              </a:rPr>
              <a:t>EU-Beschlussfassung</a:t>
            </a:r>
            <a:endParaRPr lang="de-DE" sz="2800" b="1" strike="noStrike" dirty="0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523880" y="2637000"/>
            <a:ext cx="8497440" cy="345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Die Europäische Kommission steht vor folgender Problematik: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Unterschiede bei der Schokoladenproduktion zwischen den Ländern:</a:t>
            </a:r>
            <a:r>
              <a:rPr lang="de-DE" dirty="0"/>
              <a:t/>
            </a: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Kakaobutter vs. andere pflanzliche Fette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Schokolade, die keine Kakaobutter, sondern andere pflanzliche Fette enthält, darf in einigen Ländern nicht als „Schokolade“ bezeichnet werden und daher in diesen Ländern nicht als solche verkauft werden.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40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dirty="0">
                <a:solidFill>
                  <a:srgbClr val="0F5494"/>
                </a:solidFill>
                <a:latin typeface="Verdana"/>
              </a:rPr>
              <a:t>EU-Binnenmarkt: 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1" strike="noStrike" dirty="0">
                <a:solidFill>
                  <a:srgbClr val="0F5494"/>
                </a:solidFill>
                <a:latin typeface="Verdana"/>
              </a:rPr>
              <a:t>freier Warenverkehr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703520" y="2700000"/>
            <a:ext cx="8494580" cy="404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– Unternehmen aus den Mitgliedstaaten dürfen Schokolade mit anderen pflanzlichen Fetten herstellen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1600" b="1" i="1" strike="noStrike" dirty="0">
                <a:solidFill>
                  <a:srgbClr val="3E6FD2"/>
                </a:solidFill>
                <a:latin typeface="Calibri Light"/>
              </a:rPr>
              <a:t>(d. h.: Kakaobutter darf ersetzt werden)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– Die Mitgliedstaaten müssen Schokolade, die keine Kakaobutter, sondern andere pflanzliche Fette enthält, auf ihrem Markt zulassen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	</a:t>
            </a:r>
            <a:r>
              <a:rPr lang="de-DE" sz="1600" b="1" i="1" strike="noStrike" dirty="0">
                <a:solidFill>
                  <a:srgbClr val="3E6FD2"/>
                </a:solidFill>
                <a:latin typeface="Calibri Light"/>
              </a:rPr>
              <a:t>(d. h.: Schokolade mit anderen pflanzlichen Fetten darf in anderen Mitgliedstaaten als „Schokolade“ verkauft werden)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42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b="1" strike="noStrike" dirty="0">
                <a:solidFill>
                  <a:srgbClr val="0F5494"/>
                </a:solidFill>
                <a:latin typeface="Verdana"/>
              </a:rPr>
              <a:t>Vorschlag der Kommission für eine </a:t>
            </a:r>
            <a:r>
              <a:rPr lang="de-DE" sz="2600" b="1" strike="noStrike" dirty="0" smtClean="0">
                <a:solidFill>
                  <a:srgbClr val="0F5494"/>
                </a:solidFill>
                <a:latin typeface="Verdana"/>
              </a:rPr>
              <a:t>Schokoladenrichtlinie</a:t>
            </a:r>
            <a:endParaRPr lang="de-DE" sz="2600" b="1" strike="noStrike" dirty="0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558440" y="1476000"/>
            <a:ext cx="8497440" cy="389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de-DE" sz="2000" b="1" strike="noStrike" dirty="0" smtClean="0">
                <a:solidFill>
                  <a:srgbClr val="333399"/>
                </a:solidFill>
                <a:latin typeface="Calibri Light"/>
              </a:rPr>
              <a:t>Du erhältst nun </a:t>
            </a: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Anweisungen –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bitte </a:t>
            </a:r>
            <a:r>
              <a:rPr lang="de-DE" sz="2000" b="1" strike="noStrike" dirty="0" smtClean="0">
                <a:solidFill>
                  <a:srgbClr val="333399"/>
                </a:solidFill>
                <a:latin typeface="Calibri Light"/>
              </a:rPr>
              <a:t>nimm dir dafür ein </a:t>
            </a: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paar Minuten </a:t>
            </a:r>
            <a:r>
              <a:rPr lang="de-DE" sz="2000" b="1" strike="noStrike" dirty="0" smtClean="0">
                <a:solidFill>
                  <a:srgbClr val="333399"/>
                </a:solidFill>
                <a:latin typeface="Calibri Light"/>
              </a:rPr>
              <a:t>Zeit</a:t>
            </a: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3600" b="1" strike="noStrike" dirty="0">
                <a:solidFill>
                  <a:srgbClr val="333399"/>
                </a:solidFill>
                <a:latin typeface="Calibri Light"/>
              </a:rPr>
              <a:t>Viel Glück!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244" name="Picture 3" descr="chocolade"/>
          <p:cNvPicPr/>
          <p:nvPr/>
        </p:nvPicPr>
        <p:blipFill>
          <a:blip r:embed="rId3"/>
          <a:stretch/>
        </p:blipFill>
        <p:spPr>
          <a:xfrm>
            <a:off x="1523880" y="4915080"/>
            <a:ext cx="9143640" cy="1942920"/>
          </a:xfrm>
          <a:prstGeom prst="rect">
            <a:avLst/>
          </a:prstGeom>
          <a:ln w="0"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981080" y="11592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289050" y="2312850"/>
            <a:ext cx="3059420" cy="144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2000" b="1" strike="noStrike" dirty="0">
                <a:solidFill>
                  <a:srgbClr val="0F5494"/>
                </a:solidFill>
                <a:latin typeface="Verdana"/>
                <a:ea typeface="Verdana"/>
              </a:rPr>
              <a:t>Europäische Union:</a:t>
            </a:r>
            <a:r>
              <a:rPr lang="de-DE" dirty="0"/>
              <a:t/>
            </a:r>
            <a:br>
              <a:rPr lang="de-DE" dirty="0"/>
            </a:br>
            <a:r>
              <a:rPr lang="de-DE" sz="2000" b="1" strike="noStrike" dirty="0">
                <a:solidFill>
                  <a:srgbClr val="0F5494"/>
                </a:solidFill>
                <a:latin typeface="Verdana"/>
                <a:ea typeface="Verdana"/>
              </a:rPr>
              <a:t>27 Länder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187" name="Content Placeholder 4"/>
          <p:cNvPicPr/>
          <p:nvPr/>
        </p:nvPicPr>
        <p:blipFill>
          <a:blip r:embed="rId2"/>
          <a:stretch/>
        </p:blipFill>
        <p:spPr>
          <a:xfrm>
            <a:off x="4871880" y="1347480"/>
            <a:ext cx="5547960" cy="524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919520" y="1799640"/>
            <a:ext cx="8229240" cy="46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50000"/>
              </a:lnSpc>
              <a:spcBef>
                <a:spcPts val="1599"/>
              </a:spcBef>
            </a:pPr>
            <a:r>
              <a:rPr lang="de-DE" sz="1800" b="1" strike="noStrike">
                <a:solidFill>
                  <a:srgbClr val="0F5494"/>
                </a:solidFill>
                <a:latin typeface="Verdana"/>
              </a:rPr>
              <a:t>Bevölkerung in Mio. (2021)</a:t>
            </a:r>
            <a:r>
              <a:rPr lang="de-DE"/>
              <a:t/>
            </a:r>
            <a:br>
              <a:rPr lang="de-DE"/>
            </a:br>
            <a:r>
              <a:rPr lang="de-DE" sz="1800" b="1" strike="noStrike">
                <a:solidFill>
                  <a:srgbClr val="0F5494"/>
                </a:solidFill>
                <a:latin typeface="Verdana"/>
              </a:rPr>
              <a:t>Insgesamt 447 Millionen</a:t>
            </a:r>
            <a:r>
              <a:rPr lang="de-DE"/>
              <a:t/>
            </a:r>
            <a:br>
              <a:rPr lang="de-DE"/>
            </a:br>
            <a:endParaRPr lang="de-DE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301929-D869-4A8E-BA74-B61708A15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605791"/>
              </p:ext>
            </p:extLst>
          </p:nvPr>
        </p:nvGraphicFramePr>
        <p:xfrm>
          <a:off x="1728787" y="2174290"/>
          <a:ext cx="8780463" cy="436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423520" y="1439640"/>
            <a:ext cx="4628880" cy="52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de-DE" sz="2100" b="1" strike="noStrike">
                <a:solidFill>
                  <a:srgbClr val="0F5494"/>
                </a:solidFill>
                <a:latin typeface="Verdana"/>
              </a:rPr>
              <a:t>Drei Vorsitzende: </a:t>
            </a:r>
          </a:p>
        </p:txBody>
      </p:sp>
      <p:sp>
        <p:nvSpPr>
          <p:cNvPr id="191" name="CustomShape 2"/>
          <p:cNvSpPr/>
          <p:nvPr/>
        </p:nvSpPr>
        <p:spPr>
          <a:xfrm>
            <a:off x="2661480" y="1998720"/>
            <a:ext cx="2754000" cy="7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30" b="1" strike="noStrike">
                <a:solidFill>
                  <a:srgbClr val="667F1E"/>
                </a:solidFill>
                <a:latin typeface="Verdana"/>
              </a:rPr>
              <a:t>Roberta Metsola</a:t>
            </a:r>
            <a:r>
              <a:rPr lang="de-DE"/>
              <a:t/>
            </a:r>
            <a:br>
              <a:rPr lang="de-DE"/>
            </a:br>
            <a:r>
              <a:rPr lang="de-DE" sz="1430" b="1" strike="noStrike">
                <a:solidFill>
                  <a:srgbClr val="333399"/>
                </a:solidFill>
                <a:latin typeface="Verdana"/>
              </a:rPr>
              <a:t>Europäisches Parlament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2655720" y="3705840"/>
            <a:ext cx="3645000" cy="52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30" b="1" strike="noStrike">
                <a:solidFill>
                  <a:srgbClr val="667F1E"/>
                </a:solidFill>
                <a:latin typeface="Verdana"/>
              </a:rPr>
              <a:t>Charles Michel</a:t>
            </a:r>
            <a:r>
              <a:rPr lang="de-DE"/>
              <a:t/>
            </a:r>
            <a:br>
              <a:rPr lang="de-DE"/>
            </a:br>
            <a:r>
              <a:rPr lang="de-DE" sz="1430" b="1" strike="noStrike">
                <a:solidFill>
                  <a:srgbClr val="333399"/>
                </a:solidFill>
                <a:latin typeface="Verdana"/>
              </a:rPr>
              <a:t>Europäischer Rat</a:t>
            </a:r>
          </a:p>
        </p:txBody>
      </p:sp>
      <p:sp>
        <p:nvSpPr>
          <p:cNvPr id="193" name="CustomShape 4"/>
          <p:cNvSpPr/>
          <p:nvPr/>
        </p:nvSpPr>
        <p:spPr>
          <a:xfrm>
            <a:off x="2655720" y="5193000"/>
            <a:ext cx="3486960" cy="71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30" b="1" strike="noStrike">
                <a:solidFill>
                  <a:srgbClr val="667F1E"/>
                </a:solidFill>
                <a:latin typeface="Verdana"/>
              </a:rPr>
              <a:t>Ursula von der Leyen</a:t>
            </a:r>
          </a:p>
          <a:p>
            <a:pPr>
              <a:lnSpc>
                <a:spcPct val="100000"/>
              </a:lnSpc>
            </a:pPr>
            <a:r>
              <a:rPr lang="de-DE" sz="1430" b="1" strike="noStrike">
                <a:solidFill>
                  <a:srgbClr val="333399"/>
                </a:solidFill>
                <a:latin typeface="Verdana"/>
              </a:rPr>
              <a:t>Europäische Kommission</a:t>
            </a:r>
          </a:p>
          <a:p>
            <a:pPr>
              <a:lnSpc>
                <a:spcPct val="100000"/>
              </a:lnSpc>
            </a:pPr>
            <a:endParaRPr lang="en-GB" sz="1430" b="0" strike="noStrike" spc="-1">
              <a:latin typeface="Arial"/>
            </a:endParaRPr>
          </a:p>
        </p:txBody>
      </p:sp>
      <p:pic>
        <p:nvPicPr>
          <p:cNvPr id="194" name="Picture 6"/>
          <p:cNvPicPr/>
          <p:nvPr/>
        </p:nvPicPr>
        <p:blipFill>
          <a:blip r:embed="rId3"/>
          <a:srcRect l="42754" t="352"/>
          <a:stretch/>
        </p:blipFill>
        <p:spPr>
          <a:xfrm>
            <a:off x="7907040" y="3319920"/>
            <a:ext cx="1221480" cy="13237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2"/>
          <p:cNvPicPr/>
          <p:nvPr/>
        </p:nvPicPr>
        <p:blipFill>
          <a:blip r:embed="rId4"/>
          <a:stretch/>
        </p:blipFill>
        <p:spPr>
          <a:xfrm>
            <a:off x="7896240" y="484776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3"/>
          <p:cNvPicPr/>
          <p:nvPr/>
        </p:nvPicPr>
        <p:blipFill>
          <a:blip r:embed="rId5"/>
          <a:stretch/>
        </p:blipFill>
        <p:spPr>
          <a:xfrm>
            <a:off x="7896240" y="1667880"/>
            <a:ext cx="1224720" cy="141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362320" y="3340080"/>
            <a:ext cx="2160000" cy="533160"/>
          </a:xfrm>
          <a:prstGeom prst="rect">
            <a:avLst/>
          </a:prstGeom>
          <a:noFill/>
          <a:ln w="31680">
            <a:solidFill>
              <a:srgbClr val="0093D3"/>
            </a:solidFill>
            <a:miter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tabLst>
                <a:tab pos="0" algn="l"/>
              </a:tabLst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Europäisches Parlament</a:t>
            </a:r>
          </a:p>
        </p:txBody>
      </p:sp>
      <p:sp>
        <p:nvSpPr>
          <p:cNvPr id="198" name="CustomShape 2"/>
          <p:cNvSpPr/>
          <p:nvPr/>
        </p:nvSpPr>
        <p:spPr>
          <a:xfrm>
            <a:off x="1836360" y="1484640"/>
            <a:ext cx="742752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>
                <a:solidFill>
                  <a:srgbClr val="0F5494"/>
                </a:solidFill>
                <a:latin typeface="Calibri Light"/>
              </a:rPr>
              <a:t>Die EU-Institutionen </a:t>
            </a:r>
            <a:r>
              <a:rPr lang="de-DE" sz="2000" b="1" strike="noStrike">
                <a:solidFill>
                  <a:srgbClr val="FFFFFF"/>
                </a:solidFill>
                <a:latin typeface="Calibri Light"/>
              </a:rPr>
              <a:t>Institutionen</a:t>
            </a:r>
          </a:p>
        </p:txBody>
      </p:sp>
      <p:sp>
        <p:nvSpPr>
          <p:cNvPr id="199" name="CustomShape 3"/>
          <p:cNvSpPr/>
          <p:nvPr/>
        </p:nvSpPr>
        <p:spPr>
          <a:xfrm>
            <a:off x="236232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Gerichtshof</a:t>
            </a:r>
          </a:p>
        </p:txBody>
      </p:sp>
      <p:sp>
        <p:nvSpPr>
          <p:cNvPr id="200" name="CustomShape 4"/>
          <p:cNvSpPr/>
          <p:nvPr/>
        </p:nvSpPr>
        <p:spPr>
          <a:xfrm>
            <a:off x="365760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Rechnungshof</a:t>
            </a:r>
          </a:p>
        </p:txBody>
      </p:sp>
      <p:sp>
        <p:nvSpPr>
          <p:cNvPr id="201" name="CustomShape 5"/>
          <p:cNvSpPr/>
          <p:nvPr/>
        </p:nvSpPr>
        <p:spPr>
          <a:xfrm>
            <a:off x="495288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Wirtschafts- und Sozialausschuss</a:t>
            </a:r>
          </a:p>
        </p:txBody>
      </p:sp>
      <p:sp>
        <p:nvSpPr>
          <p:cNvPr id="202" name="CustomShape 6"/>
          <p:cNvSpPr/>
          <p:nvPr/>
        </p:nvSpPr>
        <p:spPr>
          <a:xfrm>
            <a:off x="754380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Ausschuss der Regionen</a:t>
            </a:r>
          </a:p>
        </p:txBody>
      </p:sp>
      <p:sp>
        <p:nvSpPr>
          <p:cNvPr id="203" name="CustomShape 7"/>
          <p:cNvSpPr/>
          <p:nvPr/>
        </p:nvSpPr>
        <p:spPr>
          <a:xfrm>
            <a:off x="495288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Ministerrat</a:t>
            </a:r>
          </a:p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(Der Rat)</a:t>
            </a:r>
          </a:p>
        </p:txBody>
      </p:sp>
      <p:sp>
        <p:nvSpPr>
          <p:cNvPr id="204" name="CustomShape 8"/>
          <p:cNvSpPr/>
          <p:nvPr/>
        </p:nvSpPr>
        <p:spPr>
          <a:xfrm>
            <a:off x="754380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Europäische Kommission</a:t>
            </a:r>
          </a:p>
        </p:txBody>
      </p:sp>
      <p:sp>
        <p:nvSpPr>
          <p:cNvPr id="205" name="CustomShape 9"/>
          <p:cNvSpPr/>
          <p:nvPr/>
        </p:nvSpPr>
        <p:spPr>
          <a:xfrm>
            <a:off x="236232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Europäische Investitionsbank</a:t>
            </a:r>
          </a:p>
        </p:txBody>
      </p:sp>
      <p:sp>
        <p:nvSpPr>
          <p:cNvPr id="206" name="CustomShape 10"/>
          <p:cNvSpPr/>
          <p:nvPr/>
        </p:nvSpPr>
        <p:spPr>
          <a:xfrm>
            <a:off x="754380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Europäische Zentralbank</a:t>
            </a:r>
          </a:p>
        </p:txBody>
      </p:sp>
      <p:sp>
        <p:nvSpPr>
          <p:cNvPr id="207" name="CustomShape 11"/>
          <p:cNvSpPr/>
          <p:nvPr/>
        </p:nvSpPr>
        <p:spPr>
          <a:xfrm>
            <a:off x="5257800" y="5092920"/>
            <a:ext cx="1752120" cy="68544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2"/>
          <p:cNvSpPr/>
          <p:nvPr/>
        </p:nvSpPr>
        <p:spPr>
          <a:xfrm>
            <a:off x="5105520" y="5221440"/>
            <a:ext cx="20570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Agenturen</a:t>
            </a:r>
          </a:p>
        </p:txBody>
      </p:sp>
      <p:sp>
        <p:nvSpPr>
          <p:cNvPr id="209" name="CustomShape 13"/>
          <p:cNvSpPr/>
          <p:nvPr/>
        </p:nvSpPr>
        <p:spPr>
          <a:xfrm>
            <a:off x="4952880" y="2425680"/>
            <a:ext cx="2285640" cy="533160"/>
          </a:xfrm>
          <a:prstGeom prst="rect">
            <a:avLst/>
          </a:prstGeom>
          <a:noFill/>
          <a:ln w="3175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Europäischer Rat (Gipfel)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426400" y="2847960"/>
            <a:ext cx="5609900" cy="2952000"/>
          </a:xfrm>
          <a:prstGeom prst="rect">
            <a:avLst/>
          </a:prstGeom>
          <a:solidFill>
            <a:srgbClr val="BDDEFF"/>
          </a:solidFill>
          <a:ln w="0"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TextShape 2"/>
          <p:cNvSpPr txBox="1"/>
          <p:nvPr/>
        </p:nvSpPr>
        <p:spPr>
          <a:xfrm>
            <a:off x="1776200" y="1484280"/>
            <a:ext cx="863780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1" strike="noStrike" dirty="0">
                <a:solidFill>
                  <a:srgbClr val="0F5494"/>
                </a:solidFill>
                <a:latin typeface="Calibri Light"/>
              </a:rPr>
              <a:t>Das Europäische Parlament – die Stimme des Volkes</a:t>
            </a:r>
          </a:p>
        </p:txBody>
      </p:sp>
      <p:sp>
        <p:nvSpPr>
          <p:cNvPr id="212" name="CustomShape 3"/>
          <p:cNvSpPr/>
          <p:nvPr/>
        </p:nvSpPr>
        <p:spPr>
          <a:xfrm>
            <a:off x="5426400" y="2415960"/>
            <a:ext cx="574851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de-DE" sz="1600" b="1" dirty="0">
                <a:solidFill>
                  <a:srgbClr val="333399"/>
                </a:solidFill>
                <a:latin typeface="Verdana"/>
              </a:rPr>
              <a:t>Entscheidet zusammen mit dem </a:t>
            </a:r>
            <a:r>
              <a:rPr lang="de-DE" sz="1600" b="1" dirty="0" smtClean="0">
                <a:solidFill>
                  <a:srgbClr val="333399"/>
                </a:solidFill>
                <a:latin typeface="Verdana"/>
              </a:rPr>
              <a:t>Ministerrat</a:t>
            </a:r>
            <a:br>
              <a:rPr lang="de-DE" sz="1600" b="1" dirty="0" smtClean="0">
                <a:solidFill>
                  <a:srgbClr val="333399"/>
                </a:solidFill>
                <a:latin typeface="Verdana"/>
              </a:rPr>
            </a:br>
            <a:r>
              <a:rPr lang="de-DE" sz="1600" b="1" dirty="0" smtClean="0">
                <a:solidFill>
                  <a:srgbClr val="333399"/>
                </a:solidFill>
                <a:latin typeface="Verdana"/>
              </a:rPr>
              <a:t>    über </a:t>
            </a:r>
            <a:r>
              <a:rPr lang="de-DE" sz="1600" b="1" dirty="0">
                <a:solidFill>
                  <a:srgbClr val="333399"/>
                </a:solidFill>
                <a:latin typeface="Verdana"/>
              </a:rPr>
              <a:t>EU-Rechtsvorschriften und </a:t>
            </a:r>
            <a:r>
              <a:rPr lang="de-DE" sz="1600" b="1" dirty="0" smtClean="0">
                <a:solidFill>
                  <a:srgbClr val="333399"/>
                </a:solidFill>
                <a:latin typeface="Verdana"/>
              </a:rPr>
              <a:t>Haushalt</a:t>
            </a:r>
          </a:p>
          <a:p>
            <a:pPr>
              <a:lnSpc>
                <a:spcPct val="100000"/>
              </a:lnSpc>
            </a:pPr>
            <a:r>
              <a:rPr lang="de-DE" dirty="0"/>
              <a:t/>
            </a:r>
            <a:br>
              <a:rPr lang="de-DE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Demokratische Kontrolle über </a:t>
            </a: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die</a:t>
            </a:r>
            <a:b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</a:b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    Arbeit 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der </a:t>
            </a: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EU</a:t>
            </a:r>
          </a:p>
          <a:p>
            <a:pPr>
              <a:lnSpc>
                <a:spcPct val="100000"/>
              </a:lnSpc>
            </a:pPr>
            <a:endParaRPr lang="de-DE" sz="1600" b="1" strike="noStrike" dirty="0">
              <a:solidFill>
                <a:srgbClr val="333399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Das Europäische Parlament setzt sich </a:t>
            </a: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aus</a:t>
            </a:r>
            <a:b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</a:b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    705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 Abgeordneten </a:t>
            </a: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zusammen</a:t>
            </a:r>
          </a:p>
          <a:p>
            <a:pPr>
              <a:lnSpc>
                <a:spcPct val="100000"/>
              </a:lnSpc>
            </a:pPr>
            <a:endParaRPr lang="de-DE" sz="1600" b="1" strike="noStrike" dirty="0">
              <a:solidFill>
                <a:srgbClr val="333399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Alle fünf Jahre wird gewählt (2019–2024)</a:t>
            </a:r>
          </a:p>
        </p:txBody>
      </p:sp>
      <p:pic>
        <p:nvPicPr>
          <p:cNvPr id="213" name="Afbeelding 3"/>
          <p:cNvPicPr/>
          <p:nvPr/>
        </p:nvPicPr>
        <p:blipFill>
          <a:blip r:embed="rId3"/>
          <a:stretch/>
        </p:blipFill>
        <p:spPr>
          <a:xfrm>
            <a:off x="1622520" y="3140280"/>
            <a:ext cx="3547800" cy="236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6" descr="presidencia_conselho"/>
          <p:cNvPicPr/>
          <p:nvPr/>
        </p:nvPicPr>
        <p:blipFill>
          <a:blip r:embed="rId3"/>
          <a:stretch/>
        </p:blipFill>
        <p:spPr>
          <a:xfrm>
            <a:off x="1828800" y="2486880"/>
            <a:ext cx="8586360" cy="4038120"/>
          </a:xfrm>
          <a:prstGeom prst="rect">
            <a:avLst/>
          </a:prstGeom>
          <a:ln w="0"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1827000" y="148464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000" b="1" strike="noStrike">
                <a:solidFill>
                  <a:srgbClr val="0F5494"/>
                </a:solidFill>
                <a:latin typeface="Calibri Light"/>
              </a:rPr>
              <a:t>Der Rat der EU – die Stimme der Mitgliedstaaten</a:t>
            </a:r>
          </a:p>
        </p:txBody>
      </p:sp>
      <p:sp>
        <p:nvSpPr>
          <p:cNvPr id="216" name="CustomShape 2"/>
          <p:cNvSpPr/>
          <p:nvPr/>
        </p:nvSpPr>
        <p:spPr>
          <a:xfrm>
            <a:off x="4419720" y="1805760"/>
            <a:ext cx="6136920" cy="46648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Ein Minister aus jedem </a:t>
            </a: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EU-Land</a:t>
            </a:r>
            <a:b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</a:br>
            <a:r>
              <a:rPr lang="de-DE" sz="800" dirty="0"/>
              <a:t/>
            </a:r>
            <a:br>
              <a:rPr lang="de-DE" sz="800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Wechselnder Vorsitz alle sechs </a:t>
            </a: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Monate</a:t>
            </a:r>
            <a:b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</a:br>
            <a:r>
              <a:rPr lang="de-DE" sz="800" dirty="0"/>
              <a:t/>
            </a:r>
            <a:br>
              <a:rPr lang="de-DE" sz="800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Entscheidet zusammen mit dem </a:t>
            </a: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Parlament</a:t>
            </a:r>
            <a:b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</a:b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   über 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EU-Rechtsvorschriften und </a:t>
            </a: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Haushalt</a:t>
            </a:r>
            <a:b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</a:br>
            <a:r>
              <a:rPr lang="de-DE" sz="800" dirty="0"/>
              <a:t/>
            </a:r>
            <a:br>
              <a:rPr lang="de-DE" sz="800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Zuständig für die gemeinsame </a:t>
            </a: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Außen-</a:t>
            </a:r>
            <a:b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</a:b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   und 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Sicherheitspolitik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446000" y="1484280"/>
            <a:ext cx="943155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000" b="1" strike="noStrike" dirty="0">
                <a:solidFill>
                  <a:srgbClr val="0F5494"/>
                </a:solidFill>
                <a:latin typeface="Calibri Light"/>
              </a:rPr>
              <a:t>Die Europäische Kommission – im Interesse des Gemeinwohls</a:t>
            </a:r>
          </a:p>
        </p:txBody>
      </p:sp>
      <p:sp>
        <p:nvSpPr>
          <p:cNvPr id="218" name="CustomShape 2"/>
          <p:cNvSpPr/>
          <p:nvPr/>
        </p:nvSpPr>
        <p:spPr>
          <a:xfrm>
            <a:off x="3263900" y="1645240"/>
            <a:ext cx="744855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27 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unabhängige </a:t>
            </a:r>
            <a:r>
              <a:rPr lang="de-DE" sz="1600" b="1" strike="noStrike" dirty="0" smtClean="0">
                <a:solidFill>
                  <a:srgbClr val="333399"/>
                </a:solidFill>
                <a:latin typeface="Verdana"/>
              </a:rPr>
              <a:t>Mitglieder – ein Minister aus 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jedem EU-Land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Schlägt neue Rechtsvorschriften vor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Ist das Exekutivorgan </a:t>
            </a:r>
          </a:p>
          <a:p>
            <a:pPr>
              <a:lnSpc>
                <a:spcPct val="100000"/>
              </a:lnSpc>
            </a:pPr>
            <a:r>
              <a:rPr lang="de-DE" dirty="0"/>
              <a:t/>
            </a:r>
            <a:br>
              <a:rPr lang="de-DE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Ist die Hüterin der Verträge</a:t>
            </a:r>
          </a:p>
          <a:p>
            <a:pPr>
              <a:lnSpc>
                <a:spcPct val="100000"/>
              </a:lnSpc>
            </a:pPr>
            <a:r>
              <a:rPr lang="de-DE" dirty="0"/>
              <a:t/>
            </a:r>
            <a:br>
              <a:rPr lang="de-DE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Vertritt die EU in der Welt</a:t>
            </a:r>
          </a:p>
        </p:txBody>
      </p:sp>
      <p:pic>
        <p:nvPicPr>
          <p:cNvPr id="219" name="Picture 2"/>
          <p:cNvPicPr/>
          <p:nvPr/>
        </p:nvPicPr>
        <p:blipFill>
          <a:blip r:embed="rId3"/>
          <a:stretch/>
        </p:blipFill>
        <p:spPr>
          <a:xfrm>
            <a:off x="3355200" y="4925520"/>
            <a:ext cx="5328360" cy="192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981080" y="47664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2"/>
          <p:cNvSpPr/>
          <p:nvPr/>
        </p:nvSpPr>
        <p:spPr>
          <a:xfrm>
            <a:off x="6124320" y="3053160"/>
            <a:ext cx="0" cy="7596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3"/>
          <p:cNvSpPr/>
          <p:nvPr/>
        </p:nvSpPr>
        <p:spPr>
          <a:xfrm>
            <a:off x="3737880" y="23454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4"/>
          <p:cNvSpPr/>
          <p:nvPr/>
        </p:nvSpPr>
        <p:spPr>
          <a:xfrm>
            <a:off x="3810240" y="24217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de-DE" sz="1200" b="1" strike="noStrike">
                <a:solidFill>
                  <a:srgbClr val="333399"/>
                </a:solidFill>
                <a:latin typeface="Calibri"/>
              </a:rPr>
              <a:t>Bürger, Interessengruppen, Experten: werden befragt und beraten</a:t>
            </a:r>
          </a:p>
        </p:txBody>
      </p:sp>
      <p:sp>
        <p:nvSpPr>
          <p:cNvPr id="224" name="CustomShape 5"/>
          <p:cNvSpPr/>
          <p:nvPr/>
        </p:nvSpPr>
        <p:spPr>
          <a:xfrm>
            <a:off x="3705090" y="321372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6"/>
          <p:cNvSpPr/>
          <p:nvPr/>
        </p:nvSpPr>
        <p:spPr>
          <a:xfrm>
            <a:off x="3998160" y="3290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de-DE" sz="1200" b="1" strike="noStrike" dirty="0">
                <a:solidFill>
                  <a:srgbClr val="333399"/>
                </a:solidFill>
                <a:latin typeface="Calibri"/>
              </a:rPr>
              <a:t>Kommission: legt Vorschlag vor </a:t>
            </a:r>
          </a:p>
        </p:txBody>
      </p:sp>
      <p:sp>
        <p:nvSpPr>
          <p:cNvPr id="226" name="CustomShape 7"/>
          <p:cNvSpPr/>
          <p:nvPr/>
        </p:nvSpPr>
        <p:spPr>
          <a:xfrm>
            <a:off x="3677760" y="40482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8"/>
          <p:cNvSpPr/>
          <p:nvPr/>
        </p:nvSpPr>
        <p:spPr>
          <a:xfrm>
            <a:off x="3866400" y="41245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de-DE" sz="1200" b="1" strike="noStrike">
                <a:solidFill>
                  <a:srgbClr val="333399"/>
                </a:solidFill>
                <a:latin typeface="Calibri"/>
              </a:rPr>
              <a:t>Parlament und Ministerrat: entscheiden gemeinsam </a:t>
            </a:r>
          </a:p>
        </p:txBody>
      </p:sp>
      <p:sp>
        <p:nvSpPr>
          <p:cNvPr id="228" name="CustomShape 9"/>
          <p:cNvSpPr/>
          <p:nvPr/>
        </p:nvSpPr>
        <p:spPr>
          <a:xfrm>
            <a:off x="3863880" y="58219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de-DE" sz="1200" b="1" strike="noStrike">
                <a:solidFill>
                  <a:srgbClr val="333399"/>
                </a:solidFill>
                <a:latin typeface="Calibri"/>
              </a:rPr>
              <a:t>Kommission und Gerichtshof: kontrollieren die Umsetzung</a:t>
            </a:r>
          </a:p>
        </p:txBody>
      </p:sp>
      <p:sp>
        <p:nvSpPr>
          <p:cNvPr id="229" name="CustomShape 10"/>
          <p:cNvSpPr/>
          <p:nvPr/>
        </p:nvSpPr>
        <p:spPr>
          <a:xfrm>
            <a:off x="3849480" y="5745600"/>
            <a:ext cx="4876560" cy="5331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1"/>
          <p:cNvSpPr/>
          <p:nvPr/>
        </p:nvSpPr>
        <p:spPr>
          <a:xfrm>
            <a:off x="3635240" y="4847730"/>
            <a:ext cx="5112360" cy="5745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3887280" y="4946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de-DE" sz="1200" b="1" strike="noStrike">
                <a:solidFill>
                  <a:srgbClr val="333399"/>
                </a:solidFill>
                <a:latin typeface="Calibri"/>
              </a:rPr>
              <a:t>Nationale oder lokale Behörden: setzen EU-Recht in nationales Recht um</a:t>
            </a:r>
          </a:p>
        </p:txBody>
      </p:sp>
      <p:sp>
        <p:nvSpPr>
          <p:cNvPr id="232" name="Line 13"/>
          <p:cNvSpPr/>
          <p:nvPr/>
        </p:nvSpPr>
        <p:spPr>
          <a:xfrm>
            <a:off x="6124320" y="388476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Line 14"/>
          <p:cNvSpPr/>
          <p:nvPr/>
        </p:nvSpPr>
        <p:spPr>
          <a:xfrm>
            <a:off x="6124320" y="473580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Line 15"/>
          <p:cNvSpPr/>
          <p:nvPr/>
        </p:nvSpPr>
        <p:spPr>
          <a:xfrm>
            <a:off x="6124320" y="557388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6"/>
          <p:cNvSpPr/>
          <p:nvPr/>
        </p:nvSpPr>
        <p:spPr>
          <a:xfrm>
            <a:off x="3079710" y="1492740"/>
            <a:ext cx="607266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dirty="0">
                <a:solidFill>
                  <a:srgbClr val="0F5494"/>
                </a:solidFill>
                <a:latin typeface="Verdana"/>
              </a:rPr>
              <a:t>Von der Idee zur Umsetzung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686</TotalTime>
  <Words>457</Words>
  <Application>Microsoft Office PowerPoint</Application>
  <PresentationFormat>Widescreen</PresentationFormat>
  <Paragraphs>60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DejaVu Sans</vt:lpstr>
      <vt:lpstr>StarSymbol</vt:lpstr>
      <vt:lpstr>Symbol</vt:lpstr>
      <vt:lpstr>Times New Roman</vt:lpstr>
      <vt:lpstr>Verdana</vt:lpstr>
      <vt:lpstr>Webdings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INFELDT Madeleine (COMM-THE HAGUE)</dc:creator>
  <dc:description/>
  <cp:lastModifiedBy>KREUTZ Sabine (DGT)</cp:lastModifiedBy>
  <cp:revision>88</cp:revision>
  <dcterms:created xsi:type="dcterms:W3CDTF">2015-09-01T10:36:18Z</dcterms:created>
  <dcterms:modified xsi:type="dcterms:W3CDTF">2023-01-17T07:36:58Z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9b29f482-2235-4a46-9c2b-963185109feb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2022-12-01T10:53:59Z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Notes">
    <vt:i4>10</vt:i4>
  </property>
  <property fmtid="{D5CDD505-2E9C-101B-9397-08002B2CF9AE}" pid="10" name="PresentationFormat">
    <vt:lpwstr>Widescreen</vt:lpwstr>
  </property>
  <property fmtid="{D5CDD505-2E9C-101B-9397-08002B2CF9AE}" pid="11" name="Slides">
    <vt:i4>13</vt:i4>
  </property>
</Properties>
</file>