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91" r:id="rId5"/>
    <p:sldId id="282" r:id="rId6"/>
    <p:sldId id="382" r:id="rId7"/>
    <p:sldId id="358" r:id="rId8"/>
    <p:sldId id="361" r:id="rId9"/>
    <p:sldId id="378" r:id="rId10"/>
    <p:sldId id="379" r:id="rId11"/>
    <p:sldId id="359" r:id="rId12"/>
    <p:sldId id="380" r:id="rId13"/>
    <p:sldId id="381" r:id="rId14"/>
    <p:sldId id="377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nsper" initials="r" lastIdx="13" clrIdx="0">
    <p:extLst>
      <p:ext uri="{19B8F6BF-5375-455C-9EA6-DF929625EA0E}">
        <p15:presenceInfo xmlns:p15="http://schemas.microsoft.com/office/powerpoint/2012/main" userId="reinsper" providerId="None"/>
      </p:ext>
    </p:extLst>
  </p:cmAuthor>
  <p:cmAuthor id="2" name="Jürgen Ehrenmüller" initials="JE" lastIdx="2" clrIdx="1">
    <p:extLst>
      <p:ext uri="{19B8F6BF-5375-455C-9EA6-DF929625EA0E}">
        <p15:presenceInfo xmlns:p15="http://schemas.microsoft.com/office/powerpoint/2012/main" userId="Jürgen Ehrenmüller" providerId="None"/>
      </p:ext>
    </p:extLst>
  </p:cmAuthor>
  <p:cmAuthor id="3" name="schmoel" initials="s" lastIdx="5" clrIdx="2">
    <p:extLst>
      <p:ext uri="{19B8F6BF-5375-455C-9EA6-DF929625EA0E}">
        <p15:presenceInfo xmlns:p15="http://schemas.microsoft.com/office/powerpoint/2012/main" userId="schmoel" providerId="None"/>
      </p:ext>
    </p:extLst>
  </p:cmAuthor>
  <p:cmAuthor id="4" name="ea.35809@public.ad.uni-graz.at" initials="eg" lastIdx="2" clrIdx="3">
    <p:extLst>
      <p:ext uri="{19B8F6BF-5375-455C-9EA6-DF929625EA0E}">
        <p15:presenceInfo xmlns:p15="http://schemas.microsoft.com/office/powerpoint/2012/main" userId="ea.35809@public.ad.uni-graz.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DB69"/>
    <a:srgbClr val="CE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442" autoAdjust="0"/>
  </p:normalViewPr>
  <p:slideViewPr>
    <p:cSldViewPr snapToGrid="0">
      <p:cViewPr varScale="1">
        <p:scale>
          <a:sx n="104" d="100"/>
          <a:sy n="104" d="100"/>
        </p:scale>
        <p:origin x="11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5D1A794-1522-4372-BF1A-2C8A88F82D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9F6CCD7-A3C3-4389-ADEB-D7384ED05D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3AE0E-A0B8-4B98-A2A5-C4D84E298913}" type="datetimeFigureOut">
              <a:rPr lang="de-AT" smtClean="0"/>
              <a:t>29.06.2023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796B94-93B1-4C14-8BB9-27B5E088CE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7573F8-E91A-45F5-8B61-73D2FD4A16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691F9-AC0F-4D78-9B12-3A59CEA044D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2050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F1217-2736-48C0-9E3C-EE6C796618FB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E87D4-EC25-4955-8F2F-35ACB0A5B1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779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BA26B-43E6-48B3-A3C2-524FAEDAAB0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78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113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E87D4-EC25-4955-8F2F-35ACB0A5B191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37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8B061-ED47-4AD4-9771-EF4F22C7A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A77E5C0-C52C-487C-8F58-1ACB3AA4C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1845D6-F4D6-401C-8213-F846126F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28D6-88E9-47D2-9EEB-ADEFA093A35B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ED2059-C5AA-4FC2-9760-9ED632559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4161F9-13BA-4B9E-9BFD-2D26AB82E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757B866-D5B2-4D3D-A407-121C9B394B41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81455"/>
            <a:ext cx="312682" cy="702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777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EA0B2-A718-4961-8475-0F11F9E7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A5C53-455A-438B-84D8-61F667724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BD032F-8107-4FC0-89CA-612C2FAE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A028-D27B-4DC5-A83A-8EF24670C3E5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BD5A3-F652-49FB-A3C2-1AB35F42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BD5ED9-B225-4B20-AFD7-96876754D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177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791BD4F-31DA-41A2-AC8B-FED2DFF1B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7E1F3E-4331-43CF-9F00-5380DDBBD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45CECC-65F1-41FB-91B6-132C2B10B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0B8D3-905A-4302-8D9D-18BE10591E15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F21B65-BF39-483F-8F91-FAEB7676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FFE82A-A4BC-4447-8506-2077C9E1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212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F46E6-E277-465B-B528-3AFF7A906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AD5F4C-500F-47E9-B97A-3A9DF7A78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7A8C56-95A1-466D-9851-8A1CF65A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C445-2BE2-4F37-AE93-57AB3276908F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EFC171-2628-4AF8-BA96-7261D8ED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56FACE-DAFB-4796-A69B-CBE43B42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9F56BB-284D-41B5-BC56-564412FF2E23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81455"/>
            <a:ext cx="225380" cy="702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69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47435-EEA4-4CFC-978D-B006EC77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C63D0-F00F-4F81-A804-58508CD08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CA274D-5602-4FB2-84E4-DE0763180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E305-76BF-47A7-B11F-3ACBE0CD2C30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1D3846-04FC-4D1D-8FD6-232ADDAF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A3F012-8A39-4E51-A005-477108FB9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019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21E06-8C24-4DD5-8A5D-5CFECF2D8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9F173A-92CE-4980-82EE-FA9E9953C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B9D354-DE43-4591-B4BF-9A6933CA4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009271-2D96-404A-BB06-7D4E10F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1D02F-A33E-4DF6-845A-3FEEBCEF1EB5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4291FC-878D-4BB6-B492-E5007817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528E39-A104-4C83-9CAB-612F6890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7262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663AE-39E6-4A4B-A3C5-D671BB64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11A275-DA6B-4EED-9904-8387F8DB3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B04F67B-6175-46C6-847C-F7207D202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0CFFB22-B39C-4541-98C8-C232CE6ED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44A0EC7-2254-43AF-882A-7427BC0E0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DED27FB-0D44-4689-8F3F-B5D33212A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5780-D16E-4804-9B29-C6A3597A1EF4}" type="datetime1">
              <a:rPr lang="de-AT" smtClean="0"/>
              <a:t>29.06.2023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B662B2-E750-4A4F-BC6D-C2804E2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4838CC5-2B78-4787-9F9B-8B8B5A0B7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542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F6572-A490-4645-92EA-E696A038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0C2AD6A-306B-4806-9248-1CFFCAE7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254A-074E-443C-AFFC-08452B2863E6}" type="datetime1">
              <a:rPr lang="de-AT" smtClean="0"/>
              <a:t>29.06.2023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8C07E0-3091-479A-B419-4E60025B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4B72A10-5A07-4DC7-94CA-9ACEEDDA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100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5C12DC7-E656-4BFB-A43B-10B2A068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C6B0-3AE5-4ADF-921B-EE16CAD00DE5}" type="datetime1">
              <a:rPr lang="de-AT" smtClean="0"/>
              <a:t>29.06.2023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2A9C79-458F-4D7A-A7AB-1F85255F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083F13-9FC3-4909-9D6C-D1D709520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771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136403-EE87-46BC-BF1B-7AE11B3B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C488A4-B667-42A3-B3AA-3B8CA5AC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249532-CE9B-4DF7-AD6E-03A00D546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B79962-2C2E-4D8C-94C0-87E74FA45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3D09-AF1A-4E41-9CF3-A08368107105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65E0ED-6FA1-4199-96AC-00CF7603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150DA2-2DE8-4AE4-BB81-02B56278E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553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42994-76B3-433A-A239-0FD84C439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9C51BEC-B242-44A5-8894-E5B29DE3E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A47705-2A1E-4A1B-97C7-DCD9EABBE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21E4F4-15B1-4356-896B-CCD674E1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E7C-BED1-4935-9A34-91EE9298DBCB}" type="datetime1">
              <a:rPr lang="de-AT" smtClean="0"/>
              <a:t>29.06.2023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3EAFE5-5328-4C5C-8F69-02DD29C27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135A30-157B-44C2-9413-27E4A7DE9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2919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087BEAC-4788-4906-B76C-49CD30C3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E97BC3-A619-482D-9EAA-187EC0DAA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C42600-8AFF-4AF8-9738-EB908A793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3B052-DCDD-4BF5-B66B-41857D540F16}" type="datetime1">
              <a:rPr lang="de-AT" smtClean="0"/>
              <a:t>29.06.2023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961CE6-4826-45C4-B2D3-D99B6B706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DiaLog – Schüler_innen diskutieren kontroverse Fragen zum Klimawandel. Entwicklung schriftlicher Argumentationskompetenz in der Erst-, Zweit- und Fremdsprache Deutsch im mehrsprachigen europäischen Kontext.</a:t>
            </a:r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EC1EF7-1E71-4C78-81C0-1A6E45E10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61BA7-A178-481C-929D-51354AA81E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668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528A8C8-3077-0B46-B016-4B95DE7A0A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483" y="1393372"/>
            <a:ext cx="6036924" cy="3779082"/>
          </a:xfrm>
          <a:prstGeom prst="rect">
            <a:avLst/>
          </a:prstGeom>
        </p:spPr>
      </p:pic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9AEEA1E8-D4B7-4B46-A9EF-FDDEF9D73E25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60" b="384"/>
          <a:stretch/>
        </p:blipFill>
        <p:spPr bwMode="auto">
          <a:xfrm>
            <a:off x="8964716" y="6151276"/>
            <a:ext cx="1882140" cy="4876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A27CF1A7-B2F6-D140-A388-677858E13580}"/>
              </a:ext>
            </a:extLst>
          </p:cNvPr>
          <p:cNvSpPr txBox="1"/>
          <p:nvPr/>
        </p:nvSpPr>
        <p:spPr>
          <a:xfrm>
            <a:off x="958645" y="6171978"/>
            <a:ext cx="8090105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Dieses Projekt wurde mit Unterstützung der Europäischen Kommission finanziert. Die Verantwortung für den Inhalt dieser Veröffentlichung </a:t>
            </a:r>
            <a:b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tragen allein die </a:t>
            </a:r>
            <a:r>
              <a:rPr lang="de-AT" sz="11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Verfasser_innen</a:t>
            </a:r>
            <a:r>
              <a:rPr lang="de-AT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die Kommission haftet nicht für die weitere Verwendung der darin enthaltenen Angaben</a:t>
            </a:r>
            <a:r>
              <a:rPr lang="de-A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de-D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65D1B6C-5806-9C43-93F3-DC0EE7BB2A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0" y="436195"/>
            <a:ext cx="2891345" cy="51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4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 thruBlk="1"/>
      </p:transition>
    </mc:Choice>
    <mc:Fallback xmlns="">
      <p:transition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hteck 103">
            <a:extLst>
              <a:ext uri="{FF2B5EF4-FFF2-40B4-BE49-F238E27FC236}">
                <a16:creationId xmlns:a16="http://schemas.microsoft.com/office/drawing/2014/main" id="{A1EB1444-490B-4825-9FB5-4E13411E0A8E}"/>
              </a:ext>
            </a:extLst>
          </p:cNvPr>
          <p:cNvSpPr/>
          <p:nvPr/>
        </p:nvSpPr>
        <p:spPr>
          <a:xfrm>
            <a:off x="445469" y="437699"/>
            <a:ext cx="11480723" cy="6377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69" y="-52471"/>
            <a:ext cx="8414563" cy="5212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1800" b="1" dirty="0"/>
              <a:t>5. Persönliche Lernziele reflektieren. Folgen Sie dem Entscheidungsbaum.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8782" y="568730"/>
            <a:ext cx="7410893" cy="384523"/>
          </a:xfr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de-D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„Finde ich meine formulierten Lernziele (noch) realistisch und erreichbar?“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971A2D48-5B45-4219-8306-1E97858D28D6}"/>
              </a:ext>
            </a:extLst>
          </p:cNvPr>
          <p:cNvSpPr txBox="1">
            <a:spLocks/>
          </p:cNvSpPr>
          <p:nvPr/>
        </p:nvSpPr>
        <p:spPr>
          <a:xfrm>
            <a:off x="4089365" y="932915"/>
            <a:ext cx="637216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Nein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B6C55BEF-5793-49B6-B2D1-45DF756BFA79}"/>
              </a:ext>
            </a:extLst>
          </p:cNvPr>
          <p:cNvSpPr txBox="1">
            <a:spLocks/>
          </p:cNvSpPr>
          <p:nvPr/>
        </p:nvSpPr>
        <p:spPr>
          <a:xfrm>
            <a:off x="488001" y="2561984"/>
            <a:ext cx="4483380" cy="6629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„Warum möchte ich nicht mit meinen Lernzielen weiterarbeiten?“ Begründen Sie für sich selbst.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8D681D3-4604-4D9E-B0E6-1D5D0165C8BC}"/>
              </a:ext>
            </a:extLst>
          </p:cNvPr>
          <p:cNvSpPr txBox="1">
            <a:spLocks/>
          </p:cNvSpPr>
          <p:nvPr/>
        </p:nvSpPr>
        <p:spPr>
          <a:xfrm>
            <a:off x="542266" y="4603906"/>
            <a:ext cx="3742661" cy="21291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Formulieren Sie neue realistische Lernziele und tragen Sie diese hier ein:</a:t>
            </a:r>
          </a:p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endParaRPr lang="de-D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D519A66C-5E7B-4792-A554-DB87560638B2}"/>
              </a:ext>
            </a:extLst>
          </p:cNvPr>
          <p:cNvSpPr txBox="1">
            <a:spLocks/>
          </p:cNvSpPr>
          <p:nvPr/>
        </p:nvSpPr>
        <p:spPr>
          <a:xfrm>
            <a:off x="4453643" y="4603906"/>
            <a:ext cx="2714040" cy="7070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Bleiben Sie bei ihren ursprünglichen Lernzielen.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0D686F0D-F039-4CB2-BCC5-E5F1442627D2}"/>
              </a:ext>
            </a:extLst>
          </p:cNvPr>
          <p:cNvSpPr txBox="1">
            <a:spLocks/>
          </p:cNvSpPr>
          <p:nvPr/>
        </p:nvSpPr>
        <p:spPr>
          <a:xfrm>
            <a:off x="2113388" y="4135181"/>
            <a:ext cx="385580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  <a:endParaRPr lang="de-DE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ED929DF2-CC4B-4D49-AFE5-B8715474622D}"/>
              </a:ext>
            </a:extLst>
          </p:cNvPr>
          <p:cNvSpPr txBox="1">
            <a:spLocks/>
          </p:cNvSpPr>
          <p:nvPr/>
        </p:nvSpPr>
        <p:spPr>
          <a:xfrm>
            <a:off x="4532520" y="4095153"/>
            <a:ext cx="637216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Nein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D8ECB8BB-45DD-4E94-A390-E53D2D3C16B4}"/>
              </a:ext>
            </a:extLst>
          </p:cNvPr>
          <p:cNvSpPr txBox="1">
            <a:spLocks/>
          </p:cNvSpPr>
          <p:nvPr/>
        </p:nvSpPr>
        <p:spPr>
          <a:xfrm>
            <a:off x="1608067" y="1413039"/>
            <a:ext cx="3719922" cy="6277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„Möchte ich mit den Lernzielen (trotzdem noch) weiterarbeiten?“</a:t>
            </a:r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BDBFB278-F827-4ACB-82A5-AF2E604E2118}"/>
              </a:ext>
            </a:extLst>
          </p:cNvPr>
          <p:cNvSpPr txBox="1">
            <a:spLocks/>
          </p:cNvSpPr>
          <p:nvPr/>
        </p:nvSpPr>
        <p:spPr>
          <a:xfrm>
            <a:off x="7506592" y="1490450"/>
            <a:ext cx="4329450" cy="4146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„Habe ich meine Lernziele bereits erreicht?“</a:t>
            </a:r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2225832E-2BFB-40AE-AE7C-2C3237CFCCF6}"/>
              </a:ext>
            </a:extLst>
          </p:cNvPr>
          <p:cNvSpPr txBox="1">
            <a:spLocks/>
          </p:cNvSpPr>
          <p:nvPr/>
        </p:nvSpPr>
        <p:spPr>
          <a:xfrm>
            <a:off x="10696743" y="2231451"/>
            <a:ext cx="385580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C0FCC648-5536-4D42-B4BD-05C29C617374}"/>
              </a:ext>
            </a:extLst>
          </p:cNvPr>
          <p:cNvSpPr txBox="1">
            <a:spLocks/>
          </p:cNvSpPr>
          <p:nvPr/>
        </p:nvSpPr>
        <p:spPr>
          <a:xfrm>
            <a:off x="8781322" y="2273073"/>
            <a:ext cx="637216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Nein</a:t>
            </a:r>
            <a:endParaRPr lang="de-DE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97086213-7FBB-4F08-955A-3C7C11F0506B}"/>
              </a:ext>
            </a:extLst>
          </p:cNvPr>
          <p:cNvSpPr txBox="1">
            <a:spLocks/>
          </p:cNvSpPr>
          <p:nvPr/>
        </p:nvSpPr>
        <p:spPr>
          <a:xfrm>
            <a:off x="7532399" y="3251469"/>
            <a:ext cx="3795561" cy="33086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„Was könnte/müsste ich noch tun, um meine Lernziele zu erreichen?“</a:t>
            </a:r>
          </a:p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Formulieren Sie hier konkrete Handlungs-/</a:t>
            </a:r>
            <a:b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Planungsschritte:</a:t>
            </a:r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D31E3039-EE52-4D1C-A9D7-EE121EE4B13E}"/>
              </a:ext>
            </a:extLst>
          </p:cNvPr>
          <p:cNvSpPr txBox="1">
            <a:spLocks/>
          </p:cNvSpPr>
          <p:nvPr/>
        </p:nvSpPr>
        <p:spPr>
          <a:xfrm>
            <a:off x="5114671" y="2094985"/>
            <a:ext cx="385580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4DC79AC7-B0E2-46B4-BCF3-88228515C967}"/>
              </a:ext>
            </a:extLst>
          </p:cNvPr>
          <p:cNvCxnSpPr>
            <a:stCxn id="3" idx="2"/>
            <a:endCxn id="15" idx="0"/>
          </p:cNvCxnSpPr>
          <p:nvPr/>
        </p:nvCxnSpPr>
        <p:spPr>
          <a:xfrm flipH="1">
            <a:off x="3468028" y="953253"/>
            <a:ext cx="2766201" cy="459786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8D8B534C-C17E-4920-A210-42CEF24C752B}"/>
              </a:ext>
            </a:extLst>
          </p:cNvPr>
          <p:cNvCxnSpPr>
            <a:cxnSpLocks/>
            <a:stCxn id="3" idx="2"/>
            <a:endCxn id="17" idx="0"/>
          </p:cNvCxnSpPr>
          <p:nvPr/>
        </p:nvCxnSpPr>
        <p:spPr>
          <a:xfrm>
            <a:off x="6234229" y="953253"/>
            <a:ext cx="3437088" cy="537197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1A2F32A8-C28B-4E7A-99FE-2384D96AC755}"/>
              </a:ext>
            </a:extLst>
          </p:cNvPr>
          <p:cNvSpPr txBox="1">
            <a:spLocks/>
          </p:cNvSpPr>
          <p:nvPr/>
        </p:nvSpPr>
        <p:spPr>
          <a:xfrm>
            <a:off x="8262406" y="975812"/>
            <a:ext cx="385580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077B0407-563C-4157-81C6-8478F765BCA4}"/>
              </a:ext>
            </a:extLst>
          </p:cNvPr>
          <p:cNvCxnSpPr>
            <a:cxnSpLocks/>
            <a:stCxn id="15" idx="2"/>
            <a:endCxn id="9" idx="0"/>
          </p:cNvCxnSpPr>
          <p:nvPr/>
        </p:nvCxnSpPr>
        <p:spPr>
          <a:xfrm flipH="1">
            <a:off x="2729691" y="2040769"/>
            <a:ext cx="738337" cy="521215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91C72005-A7F4-4D38-B1C4-C0C768FD62C8}"/>
              </a:ext>
            </a:extLst>
          </p:cNvPr>
          <p:cNvCxnSpPr>
            <a:cxnSpLocks/>
            <a:stCxn id="15" idx="2"/>
            <a:endCxn id="20" idx="0"/>
          </p:cNvCxnSpPr>
          <p:nvPr/>
        </p:nvCxnSpPr>
        <p:spPr>
          <a:xfrm>
            <a:off x="3468028" y="2040769"/>
            <a:ext cx="5962152" cy="121070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1649799C-E34D-457C-950B-58C18D05D475}"/>
              </a:ext>
            </a:extLst>
          </p:cNvPr>
          <p:cNvSpPr txBox="1">
            <a:spLocks/>
          </p:cNvSpPr>
          <p:nvPr/>
        </p:nvSpPr>
        <p:spPr>
          <a:xfrm>
            <a:off x="2509780" y="2035702"/>
            <a:ext cx="637216" cy="4146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Nein</a:t>
            </a:r>
            <a:endParaRPr lang="de-DE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768937EC-09E2-4991-B88F-3D23B58E3B1C}"/>
              </a:ext>
            </a:extLst>
          </p:cNvPr>
          <p:cNvCxnSpPr>
            <a:cxnSpLocks/>
            <a:stCxn id="95" idx="2"/>
          </p:cNvCxnSpPr>
          <p:nvPr/>
        </p:nvCxnSpPr>
        <p:spPr>
          <a:xfrm flipH="1">
            <a:off x="2366419" y="4081124"/>
            <a:ext cx="363272" cy="522782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860FCEEE-4CF4-48FE-A6F8-07B64CDFD100}"/>
              </a:ext>
            </a:extLst>
          </p:cNvPr>
          <p:cNvCxnSpPr>
            <a:cxnSpLocks/>
            <a:stCxn id="95" idx="2"/>
            <a:endCxn id="12" idx="0"/>
          </p:cNvCxnSpPr>
          <p:nvPr/>
        </p:nvCxnSpPr>
        <p:spPr>
          <a:xfrm>
            <a:off x="2729691" y="4081124"/>
            <a:ext cx="3080972" cy="522782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E45F200E-9FF8-4465-8A01-435E96F805D7}"/>
              </a:ext>
            </a:extLst>
          </p:cNvPr>
          <p:cNvCxnSpPr>
            <a:cxnSpLocks/>
            <a:stCxn id="17" idx="2"/>
            <a:endCxn id="20" idx="0"/>
          </p:cNvCxnSpPr>
          <p:nvPr/>
        </p:nvCxnSpPr>
        <p:spPr>
          <a:xfrm flipH="1">
            <a:off x="9430180" y="1905119"/>
            <a:ext cx="241137" cy="1346350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Verbinder: gewinkelt 62">
            <a:extLst>
              <a:ext uri="{FF2B5EF4-FFF2-40B4-BE49-F238E27FC236}">
                <a16:creationId xmlns:a16="http://schemas.microsoft.com/office/drawing/2014/main" id="{E04466E0-4E14-45AE-9B90-63FC9C80D7AD}"/>
              </a:ext>
            </a:extLst>
          </p:cNvPr>
          <p:cNvCxnSpPr>
            <a:cxnSpLocks/>
          </p:cNvCxnSpPr>
          <p:nvPr/>
        </p:nvCxnSpPr>
        <p:spPr>
          <a:xfrm rot="10800000" flipV="1">
            <a:off x="4385471" y="3187670"/>
            <a:ext cx="7307206" cy="3481556"/>
          </a:xfrm>
          <a:prstGeom prst="bentConnector3">
            <a:avLst>
              <a:gd name="adj1" fmla="val 91"/>
            </a:avLst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B4C1D97A-80C7-4B44-8692-82875909968A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9671317" y="1905119"/>
            <a:ext cx="2021360" cy="1282551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 Verbindung mit Pfeil 82">
            <a:extLst>
              <a:ext uri="{FF2B5EF4-FFF2-40B4-BE49-F238E27FC236}">
                <a16:creationId xmlns:a16="http://schemas.microsoft.com/office/drawing/2014/main" id="{B416916E-5CFB-4294-9C9B-816957D61F96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7167683" y="4957439"/>
            <a:ext cx="338909" cy="1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Inhaltsplatzhalter 2">
            <a:extLst>
              <a:ext uri="{FF2B5EF4-FFF2-40B4-BE49-F238E27FC236}">
                <a16:creationId xmlns:a16="http://schemas.microsoft.com/office/drawing/2014/main" id="{119D4429-06D1-4995-B66A-8A6FDEBC3ACD}"/>
              </a:ext>
            </a:extLst>
          </p:cNvPr>
          <p:cNvSpPr txBox="1">
            <a:spLocks/>
          </p:cNvSpPr>
          <p:nvPr/>
        </p:nvSpPr>
        <p:spPr>
          <a:xfrm>
            <a:off x="488001" y="3418172"/>
            <a:ext cx="4483380" cy="6629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DB69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Wenn ich mich </a:t>
            </a:r>
            <a:r>
              <a:rPr lang="de-DE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selbstkritisch</a:t>
            </a: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hinterfrage: </a:t>
            </a:r>
            <a:b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„Ist meine Begründung gerechtfertigt?“</a:t>
            </a:r>
          </a:p>
        </p:txBody>
      </p:sp>
      <p:cxnSp>
        <p:nvCxnSpPr>
          <p:cNvPr id="97" name="Gerade Verbindung mit Pfeil 96">
            <a:extLst>
              <a:ext uri="{FF2B5EF4-FFF2-40B4-BE49-F238E27FC236}">
                <a16:creationId xmlns:a16="http://schemas.microsoft.com/office/drawing/2014/main" id="{BEFE3E8D-F8CB-4AA6-AE4D-3831B15322DF}"/>
              </a:ext>
            </a:extLst>
          </p:cNvPr>
          <p:cNvCxnSpPr>
            <a:cxnSpLocks/>
            <a:stCxn id="9" idx="2"/>
            <a:endCxn id="95" idx="0"/>
          </p:cNvCxnSpPr>
          <p:nvPr/>
        </p:nvCxnSpPr>
        <p:spPr>
          <a:xfrm>
            <a:off x="2729691" y="3224936"/>
            <a:ext cx="0" cy="193236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89ED838-971E-EBAF-F3A3-B8DAEB8D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05289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87FEB-122E-4359-8F95-46583D0E5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2599" y="4388940"/>
            <a:ext cx="8199400" cy="1249388"/>
          </a:xfrm>
        </p:spPr>
        <p:txBody>
          <a:bodyPr anchor="t">
            <a:noAutofit/>
          </a:bodyPr>
          <a:lstStyle/>
          <a:p>
            <a:pPr algn="l"/>
            <a:r>
              <a:rPr lang="de-DE" sz="2000" b="1" dirty="0">
                <a:solidFill>
                  <a:schemeClr val="bg1"/>
                </a:solidFill>
                <a:latin typeface="+mn-lt"/>
              </a:rPr>
              <a:t>Herzlichen Dank für das Ausfüllen</a:t>
            </a:r>
            <a:r>
              <a:rPr lang="de-DE" sz="1800" b="1" dirty="0">
                <a:solidFill>
                  <a:schemeClr val="bg1"/>
                </a:solidFill>
                <a:latin typeface="+mn-lt"/>
              </a:rPr>
              <a:t>.</a:t>
            </a: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r>
              <a:rPr lang="de-DE" sz="1800" dirty="0">
                <a:solidFill>
                  <a:schemeClr val="bg1"/>
                </a:solidFill>
                <a:latin typeface="+mn-lt"/>
              </a:rPr>
              <a:t>Speichern Sie Ihre antworten, sodass Sie später auf diese zurückgreifen können. </a:t>
            </a:r>
            <a:br>
              <a:rPr lang="de-DE" sz="1800" dirty="0">
                <a:solidFill>
                  <a:schemeClr val="bg1"/>
                </a:solidFill>
                <a:latin typeface="+mn-lt"/>
              </a:rPr>
            </a:br>
            <a:r>
              <a:rPr lang="de-DE" sz="1800" dirty="0">
                <a:solidFill>
                  <a:schemeClr val="bg1"/>
                </a:solidFill>
                <a:latin typeface="+mn-lt"/>
              </a:rPr>
              <a:t>Ihre Antworten sind privat und sollten nicht mit anderen geteilt werden.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22218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BA87361-6D30-46E4-834B-719CF5905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8332"/>
            <a:ext cx="3564638" cy="4569668"/>
          </a:xfrm>
          <a:custGeom>
            <a:avLst/>
            <a:gdLst>
              <a:gd name="connsiteX0" fmla="*/ 640080 w 3564638"/>
              <a:gd name="connsiteY0" fmla="*/ 0 h 4569668"/>
              <a:gd name="connsiteX1" fmla="*/ 3564638 w 3564638"/>
              <a:gd name="connsiteY1" fmla="*/ 2924558 h 4569668"/>
              <a:gd name="connsiteX2" fmla="*/ 3065170 w 3564638"/>
              <a:gd name="connsiteY2" fmla="*/ 4559707 h 4569668"/>
              <a:gd name="connsiteX3" fmla="*/ 3057720 w 3564638"/>
              <a:gd name="connsiteY3" fmla="*/ 4569668 h 4569668"/>
              <a:gd name="connsiteX4" fmla="*/ 0 w 3564638"/>
              <a:gd name="connsiteY4" fmla="*/ 4569668 h 4569668"/>
              <a:gd name="connsiteX5" fmla="*/ 0 w 3564638"/>
              <a:gd name="connsiteY5" fmla="*/ 72448 h 4569668"/>
              <a:gd name="connsiteX6" fmla="*/ 50679 w 3564638"/>
              <a:gd name="connsiteY6" fmla="*/ 59417 h 4569668"/>
              <a:gd name="connsiteX7" fmla="*/ 640080 w 3564638"/>
              <a:gd name="connsiteY7" fmla="*/ 0 h 4569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89DB1C0-FEEC-4CB6-88B2-F9C5562E0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574" y="0"/>
            <a:ext cx="3913632" cy="2285234"/>
          </a:xfrm>
          <a:custGeom>
            <a:avLst/>
            <a:gdLst>
              <a:gd name="connsiteX0" fmla="*/ 29691 w 3913632"/>
              <a:gd name="connsiteY0" fmla="*/ 0 h 2285234"/>
              <a:gd name="connsiteX1" fmla="*/ 3883942 w 3913632"/>
              <a:gd name="connsiteY1" fmla="*/ 0 h 2285234"/>
              <a:gd name="connsiteX2" fmla="*/ 3903529 w 3913632"/>
              <a:gd name="connsiteY2" fmla="*/ 128345 h 2285234"/>
              <a:gd name="connsiteX3" fmla="*/ 3913632 w 3913632"/>
              <a:gd name="connsiteY3" fmla="*/ 328418 h 2285234"/>
              <a:gd name="connsiteX4" fmla="*/ 1956816 w 3913632"/>
              <a:gd name="connsiteY4" fmla="*/ 2285234 h 2285234"/>
              <a:gd name="connsiteX5" fmla="*/ 0 w 3913632"/>
              <a:gd name="connsiteY5" fmla="*/ 328418 h 2285234"/>
              <a:gd name="connsiteX6" fmla="*/ 10103 w 3913632"/>
              <a:gd name="connsiteY6" fmla="*/ 128345 h 228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049DF6AC-8418-49EB-8FDC-47B0B47AFD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2806" b="4351"/>
          <a:stretch/>
        </p:blipFill>
        <p:spPr>
          <a:xfrm>
            <a:off x="1709154" y="258766"/>
            <a:ext cx="3135141" cy="714284"/>
          </a:xfrm>
          <a:prstGeom prst="rect">
            <a:avLst/>
          </a:prstGeom>
        </p:spPr>
      </p:pic>
      <p:sp>
        <p:nvSpPr>
          <p:cNvPr id="29" name="Oval 28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117" y="615908"/>
            <a:ext cx="3182112" cy="3182112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8163D1C-ED91-4D5F-A33B-CF1256B27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709" y="780500"/>
            <a:ext cx="2852928" cy="285292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D198571-BEE0-4082-8276-0A40EAB290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5418" y="1663194"/>
            <a:ext cx="2253979" cy="124408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F014A29-BBA0-43BA-A4E9-6CC3558E2CF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352" t="26205" r="30133" b="34758"/>
          <a:stretch/>
        </p:blipFill>
        <p:spPr>
          <a:xfrm>
            <a:off x="439917" y="4222673"/>
            <a:ext cx="1866293" cy="1581921"/>
          </a:xfrm>
          <a:prstGeom prst="rect">
            <a:avLst/>
          </a:prstGeom>
        </p:spPr>
      </p:pic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1103AB2-C090-458F-B752-294F23AF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1"/>
            <a:ext cx="3439432" cy="3785157"/>
          </a:xfrm>
          <a:custGeom>
            <a:avLst/>
            <a:gdLst>
              <a:gd name="connsiteX0" fmla="*/ 198262 w 3439432"/>
              <a:gd name="connsiteY0" fmla="*/ 0 h 3785157"/>
              <a:gd name="connsiteX1" fmla="*/ 3439432 w 3439432"/>
              <a:gd name="connsiteY1" fmla="*/ 0 h 3785157"/>
              <a:gd name="connsiteX2" fmla="*/ 3439432 w 3439432"/>
              <a:gd name="connsiteY2" fmla="*/ 3697836 h 3785157"/>
              <a:gd name="connsiteX3" fmla="*/ 3318024 w 3439432"/>
              <a:gd name="connsiteY3" fmla="*/ 3729054 h 3785157"/>
              <a:gd name="connsiteX4" fmla="*/ 2761488 w 3439432"/>
              <a:gd name="connsiteY4" fmla="*/ 3785157 h 3785157"/>
              <a:gd name="connsiteX5" fmla="*/ 0 w 3439432"/>
              <a:gd name="connsiteY5" fmla="*/ 1023669 h 3785157"/>
              <a:gd name="connsiteX6" fmla="*/ 124151 w 3439432"/>
              <a:gd name="connsiteY6" fmla="*/ 202487 h 3785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785157">
                <a:moveTo>
                  <a:pt x="198262" y="0"/>
                </a:moveTo>
                <a:lnTo>
                  <a:pt x="3439432" y="0"/>
                </a:lnTo>
                <a:lnTo>
                  <a:pt x="3439432" y="3697836"/>
                </a:lnTo>
                <a:lnTo>
                  <a:pt x="3318024" y="3729054"/>
                </a:lnTo>
                <a:cubicBezTo>
                  <a:pt x="3138258" y="3765839"/>
                  <a:pt x="2952129" y="3785157"/>
                  <a:pt x="2761488" y="3785157"/>
                </a:cubicBezTo>
                <a:cubicBezTo>
                  <a:pt x="1236360" y="3785157"/>
                  <a:pt x="0" y="2548797"/>
                  <a:pt x="0" y="1023669"/>
                </a:cubicBezTo>
                <a:cubicBezTo>
                  <a:pt x="0" y="737708"/>
                  <a:pt x="43466" y="461898"/>
                  <a:pt x="124151" y="20248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3D471F3-782A-4BA1-9CAB-FF5CDF0A7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8761" y="-4332"/>
            <a:ext cx="3273238" cy="3618965"/>
          </a:xfrm>
          <a:custGeom>
            <a:avLst/>
            <a:gdLst>
              <a:gd name="connsiteX0" fmla="*/ 210437 w 3273238"/>
              <a:gd name="connsiteY0" fmla="*/ 0 h 3618965"/>
              <a:gd name="connsiteX1" fmla="*/ 3273238 w 3273238"/>
              <a:gd name="connsiteY1" fmla="*/ 0 h 3618965"/>
              <a:gd name="connsiteX2" fmla="*/ 3273238 w 3273238"/>
              <a:gd name="connsiteY2" fmla="*/ 3526409 h 3618965"/>
              <a:gd name="connsiteX3" fmla="*/ 3118338 w 3273238"/>
              <a:gd name="connsiteY3" fmla="*/ 3566238 h 3618965"/>
              <a:gd name="connsiteX4" fmla="*/ 2595295 w 3273238"/>
              <a:gd name="connsiteY4" fmla="*/ 3618965 h 3618965"/>
              <a:gd name="connsiteX5" fmla="*/ 0 w 3273238"/>
              <a:gd name="connsiteY5" fmla="*/ 1023670 h 3618965"/>
              <a:gd name="connsiteX6" fmla="*/ 203951 w 3273238"/>
              <a:gd name="connsiteY6" fmla="*/ 13464 h 361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3238" h="3618965">
                <a:moveTo>
                  <a:pt x="210437" y="0"/>
                </a:moveTo>
                <a:lnTo>
                  <a:pt x="3273238" y="0"/>
                </a:lnTo>
                <a:lnTo>
                  <a:pt x="3273238" y="3526409"/>
                </a:lnTo>
                <a:lnTo>
                  <a:pt x="3118338" y="3566238"/>
                </a:lnTo>
                <a:cubicBezTo>
                  <a:pt x="2949390" y="3600810"/>
                  <a:pt x="2774463" y="3618965"/>
                  <a:pt x="2595295" y="3618965"/>
                </a:cubicBezTo>
                <a:cubicBezTo>
                  <a:pt x="1161953" y="3618965"/>
                  <a:pt x="0" y="2457012"/>
                  <a:pt x="0" y="1023670"/>
                </a:cubicBezTo>
                <a:cubicBezTo>
                  <a:pt x="0" y="665335"/>
                  <a:pt x="72622" y="323961"/>
                  <a:pt x="203951" y="1346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815A40-A564-43E9-82E2-8452CEE307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3517" y="390686"/>
            <a:ext cx="1722218" cy="1626539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EA1E8294-D5D3-45E4-8405-DAA0E9BAC6D1}"/>
              </a:ext>
            </a:extLst>
          </p:cNvPr>
          <p:cNvSpPr txBox="1"/>
          <p:nvPr/>
        </p:nvSpPr>
        <p:spPr>
          <a:xfrm>
            <a:off x="3992599" y="5937014"/>
            <a:ext cx="7893164" cy="773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"Dieses Projekt wurde mit Unterstützung der Europäischen Kommission finanziert. Die Verantwortung für den Inhalt dieser Veröffentlichung tragen allein die </a:t>
            </a:r>
            <a:r>
              <a:rPr lang="de-AT" sz="14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Verfasser_innen</a:t>
            </a:r>
            <a:r>
              <a:rPr lang="de-AT" sz="1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die Kommission haftet nicht für die weitere Verwendung der darin enthaltenen Angaben." </a:t>
            </a:r>
            <a:endParaRPr lang="de-DE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34EFF31-DAFD-D6BB-61B5-17AB67B8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73501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1EA3856C-BE51-A443-935E-5B859AF796CB}"/>
              </a:ext>
            </a:extLst>
          </p:cNvPr>
          <p:cNvSpPr txBox="1">
            <a:spLocks/>
          </p:cNvSpPr>
          <p:nvPr/>
        </p:nvSpPr>
        <p:spPr>
          <a:xfrm>
            <a:off x="946400" y="1728655"/>
            <a:ext cx="10724484" cy="2305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600"/>
              </a:spcBef>
              <a:spcAft>
                <a:spcPts val="1500"/>
              </a:spcAft>
            </a:pPr>
            <a:r>
              <a:rPr lang="de-DE" sz="4000" b="1" kern="0" spc="200" dirty="0">
                <a:solidFill>
                  <a:srgbClr val="E2B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Reflexionstool I</a:t>
            </a:r>
            <a:br>
              <a:rPr lang="de-AT" sz="3600" b="1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Selbstreflexion für Lehrkräfte</a:t>
            </a:r>
            <a:r>
              <a:rPr lang="de-AT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2400"/>
              </a:spcBef>
              <a:spcAft>
                <a:spcPts val="1500"/>
              </a:spcAft>
            </a:pPr>
            <a:r>
              <a:rPr lang="de-DE" sz="2000" b="1" spc="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Reflexionstools für die Sprachhandlung des Argumentierens für Lehrende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F546401-6C42-A145-9E70-BE5FA6C5B85D}"/>
              </a:ext>
            </a:extLst>
          </p:cNvPr>
          <p:cNvSpPr txBox="1"/>
          <p:nvPr/>
        </p:nvSpPr>
        <p:spPr>
          <a:xfrm>
            <a:off x="6946490" y="4925848"/>
            <a:ext cx="514600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Autor_innen</a:t>
            </a: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Victoria </a:t>
            </a:r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Reinsperger</a:t>
            </a:r>
            <a:r>
              <a:rPr lang="de-AT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Britta Ehrig,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NHL </a:t>
            </a:r>
            <a:r>
              <a:rPr lang="de-AT" sz="1400" b="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Stenden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AT" sz="1400" b="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Hogeschool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Niederlande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Jürgen Ehrenmüller,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Westböhmische Universität in Pilsen, Tschechien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Stephan Schicker,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Muhammed Akbulut,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br>
              <a:rPr lang="de-AT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Sabine Schmölzer-</a:t>
            </a:r>
            <a:r>
              <a:rPr lang="de-AT" sz="1400" b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Eibinger</a:t>
            </a:r>
            <a:r>
              <a:rPr lang="de-AT" sz="1400" b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AT" sz="1400" b="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Universität Graz, Österreich</a:t>
            </a:r>
            <a:endParaRPr lang="de-DE" sz="1400" i="1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FE64629-AC09-0F4A-A7C5-73DF7F12D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36" y="374824"/>
            <a:ext cx="3734956" cy="569739"/>
          </a:xfrm>
          <a:prstGeom prst="rect">
            <a:avLst/>
          </a:prstGeom>
        </p:spPr>
      </p:pic>
      <p:pic>
        <p:nvPicPr>
          <p:cNvPr id="2" name="Grafik 1" descr="Ein Bild, das Symbol, Kreis, Screenshot, Grafiken enthält.&#10;&#10;Automatisch generierte Beschreibung">
            <a:extLst>
              <a:ext uri="{FF2B5EF4-FFF2-40B4-BE49-F238E27FC236}">
                <a16:creationId xmlns:a16="http://schemas.microsoft.com/office/drawing/2014/main" id="{879BF7B0-831C-AC38-2BA2-AD025C080A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6" y="6274826"/>
            <a:ext cx="721360" cy="251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7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 thruBlk="1"/>
      </p:transition>
    </mc:Choice>
    <mc:Fallback xmlns="">
      <p:transition>
        <p:fade thruBlk="1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2CFDD6C-12A6-FBCC-FA1A-7BA13712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3</a:t>
            </a:fld>
            <a:endParaRPr lang="de-AT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5B78DFE-22BC-5DC5-ED46-5FE2A7B3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0" y="436195"/>
            <a:ext cx="2891345" cy="51631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0ED3AD7-2C77-F873-3E73-9CE79A788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36" y="374824"/>
            <a:ext cx="3734956" cy="569739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92F3BD63-738E-AC7A-38EC-6ECB622437F4}"/>
              </a:ext>
            </a:extLst>
          </p:cNvPr>
          <p:cNvSpPr txBox="1">
            <a:spLocks/>
          </p:cNvSpPr>
          <p:nvPr/>
        </p:nvSpPr>
        <p:spPr>
          <a:xfrm>
            <a:off x="1524000" y="22352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de-AT" sz="4000" b="1" dirty="0"/>
            </a:br>
            <a:br>
              <a:rPr lang="de-AT" sz="4000" b="1" dirty="0"/>
            </a:br>
            <a:br>
              <a:rPr lang="de-AT" sz="4000" b="1" dirty="0"/>
            </a:br>
            <a:r>
              <a:rPr lang="de-AT" sz="4400" b="1" dirty="0">
                <a:solidFill>
                  <a:schemeClr val="accent4"/>
                </a:solidFill>
              </a:rPr>
              <a:t>Phase 2</a:t>
            </a:r>
            <a:r>
              <a:rPr lang="de-AT" sz="4000" b="1" dirty="0">
                <a:solidFill>
                  <a:schemeClr val="accent4"/>
                </a:solidFill>
              </a:rPr>
              <a:t> </a:t>
            </a:r>
            <a:br>
              <a:rPr lang="de-AT" sz="4000" b="1" dirty="0"/>
            </a:br>
            <a:r>
              <a:rPr lang="de-DE" sz="4000" b="1" dirty="0"/>
              <a:t>Zwischenreflexion während des Unterrichtsmoduls zum Argumentieren – </a:t>
            </a:r>
            <a:br>
              <a:rPr lang="de-AT" sz="4000" b="1" dirty="0"/>
            </a:br>
            <a:endParaRPr lang="de-AT" sz="2800" i="1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EFBD036-40C7-315E-59DB-E47B64CB85F7}"/>
              </a:ext>
            </a:extLst>
          </p:cNvPr>
          <p:cNvSpPr txBox="1"/>
          <p:nvPr/>
        </p:nvSpPr>
        <p:spPr>
          <a:xfrm>
            <a:off x="3047223" y="5165590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/>
              <a:t>Die Phase 2 kann </a:t>
            </a:r>
            <a:r>
              <a:rPr lang="de-DE" b="1" dirty="0">
                <a:solidFill>
                  <a:srgbClr val="FFC000"/>
                </a:solidFill>
              </a:rPr>
              <a:t>mehrfach eingesetzt</a:t>
            </a:r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de-DE" dirty="0"/>
              <a:t>werden bzw. kann im Laufe des Unterrichtsmoduls </a:t>
            </a:r>
            <a:r>
              <a:rPr lang="de-DE" b="1" dirty="0">
                <a:solidFill>
                  <a:srgbClr val="FFC000"/>
                </a:solidFill>
              </a:rPr>
              <a:t>ergänzt</a:t>
            </a:r>
            <a:r>
              <a:rPr lang="de-DE" dirty="0"/>
              <a:t> werden.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D1668DF-9792-C2ED-F76E-B80980F49F94}"/>
              </a:ext>
            </a:extLst>
          </p:cNvPr>
          <p:cNvSpPr txBox="1"/>
          <p:nvPr/>
        </p:nvSpPr>
        <p:spPr>
          <a:xfrm>
            <a:off x="3253698" y="4519259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/>
              <a:t>Die folgenden Fragen dienen der </a:t>
            </a:r>
            <a:r>
              <a:rPr lang="de-DE" b="1" dirty="0">
                <a:solidFill>
                  <a:srgbClr val="FFC000"/>
                </a:solidFill>
              </a:rPr>
              <a:t>Selbstreflexion</a:t>
            </a:r>
            <a:r>
              <a:rPr lang="de-DE" dirty="0"/>
              <a:t>. </a:t>
            </a:r>
          </a:p>
          <a:p>
            <a:pPr algn="ctr"/>
            <a:r>
              <a:rPr lang="de-DE" dirty="0"/>
              <a:t>Die Antworten werden nicht mit anderen geteilt.</a:t>
            </a:r>
          </a:p>
        </p:txBody>
      </p:sp>
    </p:spTree>
    <p:extLst>
      <p:ext uri="{BB962C8B-B14F-4D97-AF65-F5344CB8AC3E}">
        <p14:creationId xmlns:p14="http://schemas.microsoft.com/office/powerpoint/2010/main" val="251666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81000">
              <a:schemeClr val="bg1"/>
            </a:gs>
            <a:gs pos="24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56" y="2804975"/>
            <a:ext cx="9144000" cy="778197"/>
          </a:xfrm>
        </p:spPr>
        <p:txBody>
          <a:bodyPr>
            <a:normAutofit/>
          </a:bodyPr>
          <a:lstStyle/>
          <a:p>
            <a:r>
              <a:rPr lang="de-DE" sz="4000" b="1" dirty="0"/>
              <a:t>Teil 1 Situation im eigenen Unterricht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54B3BFB-E002-4D0E-A8F9-6E639E428CE9}"/>
              </a:ext>
            </a:extLst>
          </p:cNvPr>
          <p:cNvSpPr/>
          <p:nvPr/>
        </p:nvSpPr>
        <p:spPr>
          <a:xfrm>
            <a:off x="1767662" y="2044244"/>
            <a:ext cx="8656675" cy="3077856"/>
          </a:xfrm>
          <a:prstGeom prst="rect">
            <a:avLst/>
          </a:prstGeom>
          <a:noFill/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AD5C80B-FD27-0B5F-AEC6-CD7F3862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076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1. Unterrichtsbeobachtungen 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925033"/>
            <a:ext cx="10515600" cy="14353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900" dirty="0"/>
              <a:t>„Was läuft bisher </a:t>
            </a:r>
            <a:r>
              <a:rPr lang="de-DE" sz="1900" b="1" dirty="0"/>
              <a:t>gut</a:t>
            </a:r>
            <a:r>
              <a:rPr lang="de-DE" sz="1900" dirty="0"/>
              <a:t>? (z.B. Welche Aufgaben/Materialien/Übungen kommen bei den Lernenden besonders gut an? Sehe ich bereits Lernerfolge, wenn ja, welche?)“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900" dirty="0"/>
              <a:t>Bitte tragen Sie in die Box Ihre eigenen Gedanken zu dieser Frage ein.</a:t>
            </a:r>
            <a:endParaRPr lang="de-DE" sz="1900" dirty="0"/>
          </a:p>
          <a:p>
            <a:pPr marL="0" indent="0">
              <a:buNone/>
            </a:pPr>
            <a:endParaRPr lang="de-AT" sz="12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0AFAF86-AAC5-CA2D-ACB0-20EE7D962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7137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2. Unterrichtsbeobachtungen II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332687"/>
            <a:ext cx="10515600" cy="101710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/>
              <a:t>„Was läuft bisher </a:t>
            </a:r>
            <a:r>
              <a:rPr lang="de-DE" sz="1800" b="1" dirty="0"/>
              <a:t>weniger gut</a:t>
            </a:r>
            <a:r>
              <a:rPr lang="de-DE" sz="1800" dirty="0"/>
              <a:t>? (z.B. Wo zeigen die Lernenden noch Schwierigkeiten?)“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800" dirty="0"/>
              <a:t>Bitte tragen Sie in die Box Ihre eigenen Gedanken zu dieser Frage ein.</a:t>
            </a:r>
            <a:endParaRPr lang="de-DE" sz="1800" dirty="0"/>
          </a:p>
          <a:p>
            <a:pPr marL="0" indent="0">
              <a:buNone/>
            </a:pPr>
            <a:endParaRPr lang="de-AT" sz="12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47FD6C-A1EA-577D-4050-42749799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68894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3. Zukünftige Handlungspläne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105787"/>
            <a:ext cx="10515600" cy="125464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/>
              <a:t>„Gibt es noch etwas, was ich am Unterricht </a:t>
            </a:r>
            <a:r>
              <a:rPr lang="de-DE" sz="1800" b="1" dirty="0"/>
              <a:t>in den nächsten Stunden </a:t>
            </a:r>
            <a:r>
              <a:rPr lang="de-DE" sz="1800" dirty="0"/>
              <a:t>noch </a:t>
            </a:r>
            <a:r>
              <a:rPr lang="de-DE" sz="1800" b="1" dirty="0"/>
              <a:t>verändern</a:t>
            </a:r>
            <a:r>
              <a:rPr lang="de-DE" sz="1800" dirty="0"/>
              <a:t> könnte/möchte, um so den Unterricht zu verbessern? Wenn ja, was?“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AT" sz="1800" dirty="0"/>
              <a:t>Bitte tragen Sie in die Box Ihre eigenen Gedanken zu dieser Frage ein.</a:t>
            </a:r>
            <a:endParaRPr lang="de-DE" sz="18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F3293C-5EE2-ECB4-201D-60009446D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26577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B69"/>
            </a:gs>
            <a:gs pos="74000">
              <a:schemeClr val="bg1"/>
            </a:gs>
            <a:gs pos="33000">
              <a:schemeClr val="bg1"/>
            </a:gs>
            <a:gs pos="100000">
              <a:srgbClr val="FFDB6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BF1E4-01F2-447E-B0CE-AAEFBB05F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819" y="2955851"/>
            <a:ext cx="9144000" cy="682503"/>
          </a:xfrm>
        </p:spPr>
        <p:txBody>
          <a:bodyPr>
            <a:normAutofit/>
          </a:bodyPr>
          <a:lstStyle/>
          <a:p>
            <a:r>
              <a:rPr lang="de-DE" sz="4000" b="1" dirty="0"/>
              <a:t>Teil 2 Einstellungen und Motivationen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93372D0-D87F-40E8-B5C3-2D38C9E8EB16}"/>
              </a:ext>
            </a:extLst>
          </p:cNvPr>
          <p:cNvSpPr/>
          <p:nvPr/>
        </p:nvSpPr>
        <p:spPr>
          <a:xfrm>
            <a:off x="1767662" y="2044244"/>
            <a:ext cx="8656675" cy="3077856"/>
          </a:xfrm>
          <a:prstGeom prst="rect">
            <a:avLst/>
          </a:prstGeom>
          <a:noFill/>
          <a:ln>
            <a:solidFill>
              <a:srgbClr val="FFDB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521FA7-1785-ECF9-B0F2-16EF03906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55052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E74AA-061E-47B5-A5FC-E6BD78C8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842"/>
            <a:ext cx="10515600" cy="10171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/>
              <a:t>4. Persönliche Lernziele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7A036F-75E8-48D3-8C67-431F8D945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59" y="1322055"/>
            <a:ext cx="10515600" cy="101710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1800" dirty="0"/>
              <a:t>In </a:t>
            </a:r>
            <a:r>
              <a:rPr lang="de-DE" sz="1800"/>
              <a:t>Phase 1 </a:t>
            </a:r>
            <a:r>
              <a:rPr lang="de-DE" sz="1800" dirty="0"/>
              <a:t>haben Sie (zwei) persönliche Lernziele formuliert. Rufen Sie sich diese in Erinnerung.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waren Ihre Lernziele? Tragen Sie diese in die Box ein.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33DBE63-6059-4405-8A0B-FA22751A4A0F}"/>
              </a:ext>
            </a:extLst>
          </p:cNvPr>
          <p:cNvSpPr/>
          <p:nvPr/>
        </p:nvSpPr>
        <p:spPr>
          <a:xfrm>
            <a:off x="910259" y="2360427"/>
            <a:ext cx="10371482" cy="3682459"/>
          </a:xfrm>
          <a:prstGeom prst="rect">
            <a:avLst/>
          </a:prstGeom>
          <a:ln>
            <a:solidFill>
              <a:srgbClr val="FFDB6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de-AT" dirty="0"/>
          </a:p>
          <a:p>
            <a:endParaRPr lang="de-AT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BE7011-346C-E2E7-F471-57448AC6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61BA7-A178-481C-929D-51354AA81E6C}" type="slidenum">
              <a:rPr lang="de-AT" smtClean="0"/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71473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89AACD69C5E147B30AFD848D88D116" ma:contentTypeVersion="1" ma:contentTypeDescription="Ein neues Dokument erstellen." ma:contentTypeScope="" ma:versionID="81dfab74ba7d79e2b393077d5f45e02a">
  <xsd:schema xmlns:xsd="http://www.w3.org/2001/XMLSchema" xmlns:xs="http://www.w3.org/2001/XMLSchema" xmlns:p="http://schemas.microsoft.com/office/2006/metadata/properties" xmlns:ns2="2d8a3dbe-a707-426d-a526-ccbd77e9c02f" targetNamespace="http://schemas.microsoft.com/office/2006/metadata/properties" ma:root="true" ma:fieldsID="cd8cd269f48c0e316a27438d2c1edda7" ns2:_="">
    <xsd:import namespace="2d8a3dbe-a707-426d-a526-ccbd77e9c02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3dbe-a707-426d-a526-ccbd77e9c02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83D7CC-4851-4B9F-A0EC-E940B07111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179569-FB9E-494D-A7E9-25D3E44E38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3dbe-a707-426d-a526-ccbd77e9c0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1DE888-0995-47C4-BAC5-6ACC70D0ED26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2d8a3dbe-a707-426d-a526-ccbd77e9c02f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Breitbild</PresentationFormat>
  <Paragraphs>54</Paragraphs>
  <Slides>11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Teil 1 Situation im eigenen Unterricht</vt:lpstr>
      <vt:lpstr>1. Unterrichtsbeobachtungen I</vt:lpstr>
      <vt:lpstr>2. Unterrichtsbeobachtungen II</vt:lpstr>
      <vt:lpstr>3. Zukünftige Handlungspläne</vt:lpstr>
      <vt:lpstr>Teil 2 Einstellungen und Motivationen</vt:lpstr>
      <vt:lpstr>4. Persönliche Lernziele</vt:lpstr>
      <vt:lpstr>5. Persönliche Lernziele reflektieren. Folgen Sie dem Entscheidungsbaum.</vt:lpstr>
      <vt:lpstr>Herzlichen Dank für das Ausfüllen.  Speichern Sie Ihre antworten, sodass Sie später auf diese zurückgreifen können.  Ihre Antworten sind privat und sollten nicht mit anderen geteilt werden.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 Fast-Fashion verzichten und Insektenburger essen?  Auseinandersetzung mit kontroversen Fragen in der  Klimawandeldebatte und Förderung des Argumentierens  im DaF-Unterricht mit Materialien aus dem Projekt  DiaLog</dc:title>
  <dc:creator>reinsper</dc:creator>
  <cp:lastModifiedBy>ea.35809@public.ad.uni-graz.at</cp:lastModifiedBy>
  <cp:revision>132</cp:revision>
  <dcterms:created xsi:type="dcterms:W3CDTF">2021-12-03T10:53:52Z</dcterms:created>
  <dcterms:modified xsi:type="dcterms:W3CDTF">2023-06-29T11:02:43Z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0x0101003A89AACD69C5E147B30AFD848D88D116</vt:lpwstr>
  </property>
</Properties>
</file>