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8"/>
  </p:notesMasterIdLst>
  <p:handoutMasterIdLst>
    <p:handoutMasterId r:id="rId49"/>
  </p:handoutMasterIdLst>
  <p:sldIdLst>
    <p:sldId id="291" r:id="rId5"/>
    <p:sldId id="282" r:id="rId6"/>
    <p:sldId id="378" r:id="rId7"/>
    <p:sldId id="358" r:id="rId8"/>
    <p:sldId id="345" r:id="rId9"/>
    <p:sldId id="346" r:id="rId10"/>
    <p:sldId id="347" r:id="rId11"/>
    <p:sldId id="309" r:id="rId12"/>
    <p:sldId id="338" r:id="rId13"/>
    <p:sldId id="325" r:id="rId14"/>
    <p:sldId id="311" r:id="rId15"/>
    <p:sldId id="355" r:id="rId16"/>
    <p:sldId id="328" r:id="rId17"/>
    <p:sldId id="340" r:id="rId18"/>
    <p:sldId id="356" r:id="rId19"/>
    <p:sldId id="341" r:id="rId20"/>
    <p:sldId id="344" r:id="rId21"/>
    <p:sldId id="352" r:id="rId22"/>
    <p:sldId id="353" r:id="rId23"/>
    <p:sldId id="312" r:id="rId24"/>
    <p:sldId id="357" r:id="rId25"/>
    <p:sldId id="333" r:id="rId26"/>
    <p:sldId id="371" r:id="rId27"/>
    <p:sldId id="375" r:id="rId28"/>
    <p:sldId id="372" r:id="rId29"/>
    <p:sldId id="373" r:id="rId30"/>
    <p:sldId id="342" r:id="rId31"/>
    <p:sldId id="376" r:id="rId32"/>
    <p:sldId id="343" r:id="rId33"/>
    <p:sldId id="359" r:id="rId34"/>
    <p:sldId id="351" r:id="rId35"/>
    <p:sldId id="360" r:id="rId36"/>
    <p:sldId id="361" r:id="rId37"/>
    <p:sldId id="362" r:id="rId38"/>
    <p:sldId id="363" r:id="rId39"/>
    <p:sldId id="364" r:id="rId40"/>
    <p:sldId id="365" r:id="rId41"/>
    <p:sldId id="366" r:id="rId42"/>
    <p:sldId id="367" r:id="rId43"/>
    <p:sldId id="368" r:id="rId44"/>
    <p:sldId id="369" r:id="rId45"/>
    <p:sldId id="354" r:id="rId46"/>
    <p:sldId id="377" r:id="rId4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insper" initials="r" lastIdx="13" clrIdx="0">
    <p:extLst>
      <p:ext uri="{19B8F6BF-5375-455C-9EA6-DF929625EA0E}">
        <p15:presenceInfo xmlns:p15="http://schemas.microsoft.com/office/powerpoint/2012/main" userId="reinsper" providerId="None"/>
      </p:ext>
    </p:extLst>
  </p:cmAuthor>
  <p:cmAuthor id="2" name="Jürgen Ehrenmüller" initials="JE" lastIdx="2" clrIdx="1">
    <p:extLst>
      <p:ext uri="{19B8F6BF-5375-455C-9EA6-DF929625EA0E}">
        <p15:presenceInfo xmlns:p15="http://schemas.microsoft.com/office/powerpoint/2012/main" userId="Jürgen Ehrenmüller" providerId="None"/>
      </p:ext>
    </p:extLst>
  </p:cmAuthor>
  <p:cmAuthor id="3" name="schmoel" initials="s" lastIdx="4" clrIdx="2">
    <p:extLst>
      <p:ext uri="{19B8F6BF-5375-455C-9EA6-DF929625EA0E}">
        <p15:presenceInfo xmlns:p15="http://schemas.microsoft.com/office/powerpoint/2012/main" userId="schmoel" providerId="None"/>
      </p:ext>
    </p:extLst>
  </p:cmAuthor>
  <p:cmAuthor id="4" name="ea.35809@public.ad.uni-graz.at" initials="eg" lastIdx="2" clrIdx="3">
    <p:extLst>
      <p:ext uri="{19B8F6BF-5375-455C-9EA6-DF929625EA0E}">
        <p15:presenceInfo xmlns:p15="http://schemas.microsoft.com/office/powerpoint/2012/main" userId="ea.35809@public.ad.uni-graz.a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B69"/>
    <a:srgbClr val="CEDF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442" autoAdjust="0"/>
  </p:normalViewPr>
  <p:slideViewPr>
    <p:cSldViewPr snapToGrid="0">
      <p:cViewPr varScale="1">
        <p:scale>
          <a:sx n="104" d="100"/>
          <a:sy n="104" d="100"/>
        </p:scale>
        <p:origin x="1118" y="82"/>
      </p:cViewPr>
      <p:guideLst/>
    </p:cSldViewPr>
  </p:slideViewPr>
  <p:notesTextViewPr>
    <p:cViewPr>
      <p:scale>
        <a:sx n="1" d="1"/>
        <a:sy n="1" d="1"/>
      </p:scale>
      <p:origin x="0" y="0"/>
    </p:cViewPr>
  </p:notesTextViewPr>
  <p:notesViewPr>
    <p:cSldViewPr snapToGrid="0">
      <p:cViewPr varScale="1">
        <p:scale>
          <a:sx n="49" d="100"/>
          <a:sy n="49" d="100"/>
        </p:scale>
        <p:origin x="2668" y="3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A5D1A794-1522-4372-BF1A-2C8A88F82D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a:extLst>
              <a:ext uri="{FF2B5EF4-FFF2-40B4-BE49-F238E27FC236}">
                <a16:creationId xmlns:a16="http://schemas.microsoft.com/office/drawing/2014/main" id="{39F6CCD7-A3C3-4389-ADEB-D7384ED05DB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3F3AE0E-A0B8-4B98-A2A5-C4D84E298913}" type="datetimeFigureOut">
              <a:rPr lang="de-AT" smtClean="0"/>
              <a:t>29.06.2023</a:t>
            </a:fld>
            <a:endParaRPr lang="de-AT"/>
          </a:p>
        </p:txBody>
      </p:sp>
      <p:sp>
        <p:nvSpPr>
          <p:cNvPr id="4" name="Fußzeilenplatzhalter 3">
            <a:extLst>
              <a:ext uri="{FF2B5EF4-FFF2-40B4-BE49-F238E27FC236}">
                <a16:creationId xmlns:a16="http://schemas.microsoft.com/office/drawing/2014/main" id="{FB796B94-93B1-4C14-8BB9-27B5E088CEE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a:extLst>
              <a:ext uri="{FF2B5EF4-FFF2-40B4-BE49-F238E27FC236}">
                <a16:creationId xmlns:a16="http://schemas.microsoft.com/office/drawing/2014/main" id="{1E7573F8-E91A-45F5-8B61-73D2FD4A165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3691F9-AC0F-4D78-9B12-3A59CEA044D9}" type="slidenum">
              <a:rPr lang="de-AT" smtClean="0"/>
              <a:t>‹Nr.›</a:t>
            </a:fld>
            <a:endParaRPr lang="de-AT"/>
          </a:p>
        </p:txBody>
      </p:sp>
    </p:spTree>
    <p:extLst>
      <p:ext uri="{BB962C8B-B14F-4D97-AF65-F5344CB8AC3E}">
        <p14:creationId xmlns:p14="http://schemas.microsoft.com/office/powerpoint/2010/main" val="21720505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0F1217-2736-48C0-9E3C-EE6C796618FB}" type="datetimeFigureOut">
              <a:rPr lang="de-DE" smtClean="0"/>
              <a:t>29.06.2023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2E87D4-EC25-4955-8F2F-35ACB0A5B191}" type="slidenum">
              <a:rPr lang="de-DE" smtClean="0"/>
              <a:t>‹Nr.›</a:t>
            </a:fld>
            <a:endParaRPr lang="de-DE"/>
          </a:p>
        </p:txBody>
      </p:sp>
    </p:spTree>
    <p:extLst>
      <p:ext uri="{BB962C8B-B14F-4D97-AF65-F5344CB8AC3E}">
        <p14:creationId xmlns:p14="http://schemas.microsoft.com/office/powerpoint/2010/main" val="3097779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598BA26B-43E6-48B3-A3C2-524FAEDAAB05}" type="slidenum">
              <a:rPr lang="de-DE" smtClean="0"/>
              <a:t>1</a:t>
            </a:fld>
            <a:endParaRPr lang="de-DE"/>
          </a:p>
        </p:txBody>
      </p:sp>
    </p:spTree>
    <p:extLst>
      <p:ext uri="{BB962C8B-B14F-4D97-AF65-F5344CB8AC3E}">
        <p14:creationId xmlns:p14="http://schemas.microsoft.com/office/powerpoint/2010/main" val="369278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972E87D4-EC25-4955-8F2F-35ACB0A5B191}" type="slidenum">
              <a:rPr lang="de-DE" smtClean="0"/>
              <a:t>4</a:t>
            </a:fld>
            <a:endParaRPr lang="de-DE"/>
          </a:p>
        </p:txBody>
      </p:sp>
    </p:spTree>
    <p:extLst>
      <p:ext uri="{BB962C8B-B14F-4D97-AF65-F5344CB8AC3E}">
        <p14:creationId xmlns:p14="http://schemas.microsoft.com/office/powerpoint/2010/main" val="753113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972E87D4-EC25-4955-8F2F-35ACB0A5B191}" type="slidenum">
              <a:rPr lang="de-DE" smtClean="0"/>
              <a:t>43</a:t>
            </a:fld>
            <a:endParaRPr lang="de-DE"/>
          </a:p>
        </p:txBody>
      </p:sp>
    </p:spTree>
    <p:extLst>
      <p:ext uri="{BB962C8B-B14F-4D97-AF65-F5344CB8AC3E}">
        <p14:creationId xmlns:p14="http://schemas.microsoft.com/office/powerpoint/2010/main" val="24637674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08B061-ED47-4AD4-9771-EF4F22C7AD6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1A77E5C0-C52C-487C-8F58-1ACB3AA4C5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911845D6-F4D6-401C-8213-F846126FB068}"/>
              </a:ext>
            </a:extLst>
          </p:cNvPr>
          <p:cNvSpPr>
            <a:spLocks noGrp="1"/>
          </p:cNvSpPr>
          <p:nvPr>
            <p:ph type="dt" sz="half" idx="10"/>
          </p:nvPr>
        </p:nvSpPr>
        <p:spPr/>
        <p:txBody>
          <a:bodyPr/>
          <a:lstStyle/>
          <a:p>
            <a:fld id="{2491F447-EBC7-43B9-837E-4526CD9CDF08}" type="datetime1">
              <a:rPr lang="de-AT" smtClean="0"/>
              <a:t>29.06.2023</a:t>
            </a:fld>
            <a:endParaRPr lang="de-AT"/>
          </a:p>
        </p:txBody>
      </p:sp>
      <p:sp>
        <p:nvSpPr>
          <p:cNvPr id="5" name="Fußzeilenplatzhalter 4">
            <a:extLst>
              <a:ext uri="{FF2B5EF4-FFF2-40B4-BE49-F238E27FC236}">
                <a16:creationId xmlns:a16="http://schemas.microsoft.com/office/drawing/2014/main" id="{67ED2059-C5AA-4FC2-9760-9ED632559C7B}"/>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554161F9-13BA-4B9E-9BFD-2D26AB82EC25}"/>
              </a:ext>
            </a:extLst>
          </p:cNvPr>
          <p:cNvSpPr>
            <a:spLocks noGrp="1"/>
          </p:cNvSpPr>
          <p:nvPr>
            <p:ph type="sldNum" sz="quarter" idx="12"/>
          </p:nvPr>
        </p:nvSpPr>
        <p:spPr/>
        <p:txBody>
          <a:bodyPr/>
          <a:lstStyle/>
          <a:p>
            <a:fld id="{50661BA7-A178-481C-929D-51354AA81E6C}" type="slidenum">
              <a:rPr lang="de-AT" smtClean="0"/>
              <a:t>‹Nr.›</a:t>
            </a:fld>
            <a:endParaRPr lang="de-AT"/>
          </a:p>
        </p:txBody>
      </p:sp>
      <p:pic>
        <p:nvPicPr>
          <p:cNvPr id="7" name="Grafik 6">
            <a:extLst>
              <a:ext uri="{FF2B5EF4-FFF2-40B4-BE49-F238E27FC236}">
                <a16:creationId xmlns:a16="http://schemas.microsoft.com/office/drawing/2014/main" id="{F757B866-D5B2-4D3D-A407-121C9B394B41}"/>
              </a:ext>
            </a:extLst>
          </p:cNvPr>
          <p:cNvPicPr/>
          <p:nvPr userDrawn="1"/>
        </p:nvPicPr>
        <p:blipFill>
          <a:blip r:embed="rId2">
            <a:extLst>
              <a:ext uri="{96DAC541-7B7A-43D3-8B79-37D633B846F1}">
                <asvg:svgBlip xmlns:asvg="http://schemas.microsoft.com/office/drawing/2016/SVG/main" r:embed="rId3"/>
              </a:ext>
            </a:extLst>
          </a:blip>
          <a:stretch>
            <a:fillRect/>
          </a:stretch>
        </p:blipFill>
        <p:spPr>
          <a:xfrm>
            <a:off x="0" y="-81455"/>
            <a:ext cx="312682" cy="7020910"/>
          </a:xfrm>
          <a:prstGeom prst="rect">
            <a:avLst/>
          </a:prstGeom>
        </p:spPr>
      </p:pic>
    </p:spTree>
    <p:extLst>
      <p:ext uri="{BB962C8B-B14F-4D97-AF65-F5344CB8AC3E}">
        <p14:creationId xmlns:p14="http://schemas.microsoft.com/office/powerpoint/2010/main" val="3047777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0EA0B2-A718-4961-8475-0F11F9E7132B}"/>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27CA5C53-455A-438B-84D8-61F667724C4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9ABD032F-8107-4FC0-89CA-612C2FAEA5EE}"/>
              </a:ext>
            </a:extLst>
          </p:cNvPr>
          <p:cNvSpPr>
            <a:spLocks noGrp="1"/>
          </p:cNvSpPr>
          <p:nvPr>
            <p:ph type="dt" sz="half" idx="10"/>
          </p:nvPr>
        </p:nvSpPr>
        <p:spPr/>
        <p:txBody>
          <a:bodyPr/>
          <a:lstStyle/>
          <a:p>
            <a:fld id="{D96E4AA3-05E7-4672-8A46-A8F47F78E8C3}" type="datetime1">
              <a:rPr lang="de-AT" smtClean="0"/>
              <a:t>29.06.2023</a:t>
            </a:fld>
            <a:endParaRPr lang="de-AT"/>
          </a:p>
        </p:txBody>
      </p:sp>
      <p:sp>
        <p:nvSpPr>
          <p:cNvPr id="5" name="Fußzeilenplatzhalter 4">
            <a:extLst>
              <a:ext uri="{FF2B5EF4-FFF2-40B4-BE49-F238E27FC236}">
                <a16:creationId xmlns:a16="http://schemas.microsoft.com/office/drawing/2014/main" id="{F90BD5A3-F652-49FB-A3C2-1AB35F421105}"/>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7BBD5ED9-B225-4B20-AFD7-96876754D438}"/>
              </a:ext>
            </a:extLst>
          </p:cNvPr>
          <p:cNvSpPr>
            <a:spLocks noGrp="1"/>
          </p:cNvSpPr>
          <p:nvPr>
            <p:ph type="sldNum" sz="quarter" idx="12"/>
          </p:nvPr>
        </p:nvSpPr>
        <p:spPr/>
        <p:txBody>
          <a:bodyPr/>
          <a:lstStyle/>
          <a:p>
            <a:fld id="{50661BA7-A178-481C-929D-51354AA81E6C}" type="slidenum">
              <a:rPr lang="de-AT" smtClean="0"/>
              <a:t>‹Nr.›</a:t>
            </a:fld>
            <a:endParaRPr lang="de-AT"/>
          </a:p>
        </p:txBody>
      </p:sp>
    </p:spTree>
    <p:extLst>
      <p:ext uri="{BB962C8B-B14F-4D97-AF65-F5344CB8AC3E}">
        <p14:creationId xmlns:p14="http://schemas.microsoft.com/office/powerpoint/2010/main" val="3421770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791BD4F-31DA-41A2-AC8B-FED2DFF1BB39}"/>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287E1F3E-4331-43CF-9F00-5380DDBBD419}"/>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BF45CECC-65F1-41FB-91B6-132C2B10B4AB}"/>
              </a:ext>
            </a:extLst>
          </p:cNvPr>
          <p:cNvSpPr>
            <a:spLocks noGrp="1"/>
          </p:cNvSpPr>
          <p:nvPr>
            <p:ph type="dt" sz="half" idx="10"/>
          </p:nvPr>
        </p:nvSpPr>
        <p:spPr/>
        <p:txBody>
          <a:bodyPr/>
          <a:lstStyle/>
          <a:p>
            <a:fld id="{1EC5F109-2DCA-45CD-A92F-2A5583A7DAA8}" type="datetime1">
              <a:rPr lang="de-AT" smtClean="0"/>
              <a:t>29.06.2023</a:t>
            </a:fld>
            <a:endParaRPr lang="de-AT"/>
          </a:p>
        </p:txBody>
      </p:sp>
      <p:sp>
        <p:nvSpPr>
          <p:cNvPr id="5" name="Fußzeilenplatzhalter 4">
            <a:extLst>
              <a:ext uri="{FF2B5EF4-FFF2-40B4-BE49-F238E27FC236}">
                <a16:creationId xmlns:a16="http://schemas.microsoft.com/office/drawing/2014/main" id="{08F21B65-BF39-483F-8F91-FAEB76763BE6}"/>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DFFE82A-A4BC-4447-8506-2077C9E132B6}"/>
              </a:ext>
            </a:extLst>
          </p:cNvPr>
          <p:cNvSpPr>
            <a:spLocks noGrp="1"/>
          </p:cNvSpPr>
          <p:nvPr>
            <p:ph type="sldNum" sz="quarter" idx="12"/>
          </p:nvPr>
        </p:nvSpPr>
        <p:spPr/>
        <p:txBody>
          <a:bodyPr/>
          <a:lstStyle/>
          <a:p>
            <a:fld id="{50661BA7-A178-481C-929D-51354AA81E6C}" type="slidenum">
              <a:rPr lang="de-AT" smtClean="0"/>
              <a:t>‹Nr.›</a:t>
            </a:fld>
            <a:endParaRPr lang="de-AT"/>
          </a:p>
        </p:txBody>
      </p:sp>
    </p:spTree>
    <p:extLst>
      <p:ext uri="{BB962C8B-B14F-4D97-AF65-F5344CB8AC3E}">
        <p14:creationId xmlns:p14="http://schemas.microsoft.com/office/powerpoint/2010/main" val="1542122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EF46E6-E277-465B-B528-3AFF7A90626F}"/>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42AD5F4C-500F-47E9-B97A-3A9DF7A78C5E}"/>
              </a:ext>
            </a:extLst>
          </p:cNvPr>
          <p:cNvSpPr>
            <a:spLocks noGrp="1"/>
          </p:cNvSpPr>
          <p:nvPr>
            <p:ph idx="1"/>
          </p:nvPr>
        </p:nvSpPr>
        <p:spPr>
          <a:xfrm>
            <a:off x="838200" y="1847850"/>
            <a:ext cx="10515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447A8C56-95A1-466D-9851-8A1CF65A8CFA}"/>
              </a:ext>
            </a:extLst>
          </p:cNvPr>
          <p:cNvSpPr>
            <a:spLocks noGrp="1"/>
          </p:cNvSpPr>
          <p:nvPr>
            <p:ph type="dt" sz="half" idx="10"/>
          </p:nvPr>
        </p:nvSpPr>
        <p:spPr/>
        <p:txBody>
          <a:bodyPr/>
          <a:lstStyle/>
          <a:p>
            <a:fld id="{42151E1C-7C76-4EF2-A398-2E5D804EDE1F}" type="datetime1">
              <a:rPr lang="de-AT" smtClean="0"/>
              <a:t>29.06.2023</a:t>
            </a:fld>
            <a:endParaRPr lang="de-AT"/>
          </a:p>
        </p:txBody>
      </p:sp>
      <p:sp>
        <p:nvSpPr>
          <p:cNvPr id="5" name="Fußzeilenplatzhalter 4">
            <a:extLst>
              <a:ext uri="{FF2B5EF4-FFF2-40B4-BE49-F238E27FC236}">
                <a16:creationId xmlns:a16="http://schemas.microsoft.com/office/drawing/2014/main" id="{DFEFC171-2628-4AF8-BA96-7261D8ED123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C056FACE-DAFB-4796-A69B-CBE43B424DB9}"/>
              </a:ext>
            </a:extLst>
          </p:cNvPr>
          <p:cNvSpPr>
            <a:spLocks noGrp="1"/>
          </p:cNvSpPr>
          <p:nvPr>
            <p:ph type="sldNum" sz="quarter" idx="12"/>
          </p:nvPr>
        </p:nvSpPr>
        <p:spPr/>
        <p:txBody>
          <a:bodyPr/>
          <a:lstStyle/>
          <a:p>
            <a:fld id="{50661BA7-A178-481C-929D-51354AA81E6C}" type="slidenum">
              <a:rPr lang="de-AT" smtClean="0"/>
              <a:t>‹Nr.›</a:t>
            </a:fld>
            <a:endParaRPr lang="de-AT" dirty="0"/>
          </a:p>
        </p:txBody>
      </p:sp>
      <p:pic>
        <p:nvPicPr>
          <p:cNvPr id="13" name="Grafik 12">
            <a:extLst>
              <a:ext uri="{FF2B5EF4-FFF2-40B4-BE49-F238E27FC236}">
                <a16:creationId xmlns:a16="http://schemas.microsoft.com/office/drawing/2014/main" id="{AA9F56BB-284D-41B5-BC56-564412FF2E23}"/>
              </a:ext>
            </a:extLst>
          </p:cNvPr>
          <p:cNvPicPr/>
          <p:nvPr userDrawn="1"/>
        </p:nvPicPr>
        <p:blipFill>
          <a:blip r:embed="rId2">
            <a:extLst>
              <a:ext uri="{96DAC541-7B7A-43D3-8B79-37D633B846F1}">
                <asvg:svgBlip xmlns:asvg="http://schemas.microsoft.com/office/drawing/2016/SVG/main" r:embed="rId3"/>
              </a:ext>
            </a:extLst>
          </a:blip>
          <a:stretch>
            <a:fillRect/>
          </a:stretch>
        </p:blipFill>
        <p:spPr>
          <a:xfrm>
            <a:off x="0" y="-81455"/>
            <a:ext cx="206062" cy="7020910"/>
          </a:xfrm>
          <a:prstGeom prst="rect">
            <a:avLst/>
          </a:prstGeom>
        </p:spPr>
      </p:pic>
    </p:spTree>
    <p:extLst>
      <p:ext uri="{BB962C8B-B14F-4D97-AF65-F5344CB8AC3E}">
        <p14:creationId xmlns:p14="http://schemas.microsoft.com/office/powerpoint/2010/main" val="2102692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A47435-EEA4-4CFC-978D-B006EC77BEE3}"/>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0E7C63D0-F00F-4F81-A804-58508CD08F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38CA274D-5602-4FB2-84E4-DE0763180302}"/>
              </a:ext>
            </a:extLst>
          </p:cNvPr>
          <p:cNvSpPr>
            <a:spLocks noGrp="1"/>
          </p:cNvSpPr>
          <p:nvPr>
            <p:ph type="dt" sz="half" idx="10"/>
          </p:nvPr>
        </p:nvSpPr>
        <p:spPr/>
        <p:txBody>
          <a:bodyPr/>
          <a:lstStyle/>
          <a:p>
            <a:fld id="{7D0DDE83-7AF4-4BFA-8865-DE25125270A1}" type="datetime1">
              <a:rPr lang="de-AT" smtClean="0"/>
              <a:t>29.06.2023</a:t>
            </a:fld>
            <a:endParaRPr lang="de-AT"/>
          </a:p>
        </p:txBody>
      </p:sp>
      <p:sp>
        <p:nvSpPr>
          <p:cNvPr id="5" name="Fußzeilenplatzhalter 4">
            <a:extLst>
              <a:ext uri="{FF2B5EF4-FFF2-40B4-BE49-F238E27FC236}">
                <a16:creationId xmlns:a16="http://schemas.microsoft.com/office/drawing/2014/main" id="{841D3846-04FC-4D1D-8FD6-232ADDAF6DA1}"/>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1A3F012-8A39-4E51-A005-477108FB9742}"/>
              </a:ext>
            </a:extLst>
          </p:cNvPr>
          <p:cNvSpPr>
            <a:spLocks noGrp="1"/>
          </p:cNvSpPr>
          <p:nvPr>
            <p:ph type="sldNum" sz="quarter" idx="12"/>
          </p:nvPr>
        </p:nvSpPr>
        <p:spPr/>
        <p:txBody>
          <a:bodyPr/>
          <a:lstStyle/>
          <a:p>
            <a:fld id="{50661BA7-A178-481C-929D-51354AA81E6C}" type="slidenum">
              <a:rPr lang="de-AT" smtClean="0"/>
              <a:t>‹Nr.›</a:t>
            </a:fld>
            <a:endParaRPr lang="de-AT"/>
          </a:p>
        </p:txBody>
      </p:sp>
    </p:spTree>
    <p:extLst>
      <p:ext uri="{BB962C8B-B14F-4D97-AF65-F5344CB8AC3E}">
        <p14:creationId xmlns:p14="http://schemas.microsoft.com/office/powerpoint/2010/main" val="3410194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E21E06-8C24-4DD5-8A5D-5CFECF2D88E9}"/>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319F173A-92CE-4980-82EE-FA9E9953CF44}"/>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88B9D354-DE43-4591-B4BF-9A6933CA4D7A}"/>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09009271-2D96-404A-BB06-7D4E10FB4ECC}"/>
              </a:ext>
            </a:extLst>
          </p:cNvPr>
          <p:cNvSpPr>
            <a:spLocks noGrp="1"/>
          </p:cNvSpPr>
          <p:nvPr>
            <p:ph type="dt" sz="half" idx="10"/>
          </p:nvPr>
        </p:nvSpPr>
        <p:spPr/>
        <p:txBody>
          <a:bodyPr/>
          <a:lstStyle/>
          <a:p>
            <a:fld id="{A496316A-027C-4C91-AABC-2856CB34C3E5}" type="datetime1">
              <a:rPr lang="de-AT" smtClean="0"/>
              <a:t>29.06.2023</a:t>
            </a:fld>
            <a:endParaRPr lang="de-AT"/>
          </a:p>
        </p:txBody>
      </p:sp>
      <p:sp>
        <p:nvSpPr>
          <p:cNvPr id="6" name="Fußzeilenplatzhalter 5">
            <a:extLst>
              <a:ext uri="{FF2B5EF4-FFF2-40B4-BE49-F238E27FC236}">
                <a16:creationId xmlns:a16="http://schemas.microsoft.com/office/drawing/2014/main" id="{AE4291FC-878D-4BB6-B492-E50078174C0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4E528E39-A104-4C83-9CAB-612F68906469}"/>
              </a:ext>
            </a:extLst>
          </p:cNvPr>
          <p:cNvSpPr>
            <a:spLocks noGrp="1"/>
          </p:cNvSpPr>
          <p:nvPr>
            <p:ph type="sldNum" sz="quarter" idx="12"/>
          </p:nvPr>
        </p:nvSpPr>
        <p:spPr/>
        <p:txBody>
          <a:bodyPr/>
          <a:lstStyle/>
          <a:p>
            <a:fld id="{50661BA7-A178-481C-929D-51354AA81E6C}" type="slidenum">
              <a:rPr lang="de-AT" smtClean="0"/>
              <a:t>‹Nr.›</a:t>
            </a:fld>
            <a:endParaRPr lang="de-AT"/>
          </a:p>
        </p:txBody>
      </p:sp>
    </p:spTree>
    <p:extLst>
      <p:ext uri="{BB962C8B-B14F-4D97-AF65-F5344CB8AC3E}">
        <p14:creationId xmlns:p14="http://schemas.microsoft.com/office/powerpoint/2010/main" val="2272625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E663AE-39E6-4A4B-A3C5-D671BB648785}"/>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BD11A275-DA6B-4EED-9904-8387F8DB31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BB04F67B-6175-46C6-847C-F7207D20210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00CFFB22-B39C-4541-98C8-C232CE6EDE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44A0EC7-2254-43AF-882A-7427BC0E0B5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FDED27FB-0D44-4689-8F3F-B5D33212A50C}"/>
              </a:ext>
            </a:extLst>
          </p:cNvPr>
          <p:cNvSpPr>
            <a:spLocks noGrp="1"/>
          </p:cNvSpPr>
          <p:nvPr>
            <p:ph type="dt" sz="half" idx="10"/>
          </p:nvPr>
        </p:nvSpPr>
        <p:spPr/>
        <p:txBody>
          <a:bodyPr/>
          <a:lstStyle/>
          <a:p>
            <a:fld id="{ADC191B3-8156-4EFA-B2EC-B5F976BFD682}" type="datetime1">
              <a:rPr lang="de-AT" smtClean="0"/>
              <a:t>29.06.2023</a:t>
            </a:fld>
            <a:endParaRPr lang="de-AT"/>
          </a:p>
        </p:txBody>
      </p:sp>
      <p:sp>
        <p:nvSpPr>
          <p:cNvPr id="8" name="Fußzeilenplatzhalter 7">
            <a:extLst>
              <a:ext uri="{FF2B5EF4-FFF2-40B4-BE49-F238E27FC236}">
                <a16:creationId xmlns:a16="http://schemas.microsoft.com/office/drawing/2014/main" id="{4EB662B2-E750-4A4F-BC6D-C2804E227258}"/>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74838CC5-2B78-4787-9F9B-8B8B5A0B72DB}"/>
              </a:ext>
            </a:extLst>
          </p:cNvPr>
          <p:cNvSpPr>
            <a:spLocks noGrp="1"/>
          </p:cNvSpPr>
          <p:nvPr>
            <p:ph type="sldNum" sz="quarter" idx="12"/>
          </p:nvPr>
        </p:nvSpPr>
        <p:spPr/>
        <p:txBody>
          <a:bodyPr/>
          <a:lstStyle/>
          <a:p>
            <a:fld id="{50661BA7-A178-481C-929D-51354AA81E6C}" type="slidenum">
              <a:rPr lang="de-AT" smtClean="0"/>
              <a:t>‹Nr.›</a:t>
            </a:fld>
            <a:endParaRPr lang="de-AT"/>
          </a:p>
        </p:txBody>
      </p:sp>
    </p:spTree>
    <p:extLst>
      <p:ext uri="{BB962C8B-B14F-4D97-AF65-F5344CB8AC3E}">
        <p14:creationId xmlns:p14="http://schemas.microsoft.com/office/powerpoint/2010/main" val="2505422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AF6572-A490-4645-92EA-E696A03800CC}"/>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B0C2AD6A-306B-4806-9248-1CFFCAE7716D}"/>
              </a:ext>
            </a:extLst>
          </p:cNvPr>
          <p:cNvSpPr>
            <a:spLocks noGrp="1"/>
          </p:cNvSpPr>
          <p:nvPr>
            <p:ph type="dt" sz="half" idx="10"/>
          </p:nvPr>
        </p:nvSpPr>
        <p:spPr/>
        <p:txBody>
          <a:bodyPr/>
          <a:lstStyle/>
          <a:p>
            <a:fld id="{6AB7696A-5E84-459B-9C64-2FCEDB43E9C0}" type="datetime1">
              <a:rPr lang="de-AT" smtClean="0"/>
              <a:t>29.06.2023</a:t>
            </a:fld>
            <a:endParaRPr lang="de-AT"/>
          </a:p>
        </p:txBody>
      </p:sp>
      <p:sp>
        <p:nvSpPr>
          <p:cNvPr id="4" name="Fußzeilenplatzhalter 3">
            <a:extLst>
              <a:ext uri="{FF2B5EF4-FFF2-40B4-BE49-F238E27FC236}">
                <a16:creationId xmlns:a16="http://schemas.microsoft.com/office/drawing/2014/main" id="{BD8C07E0-3091-479A-B419-4E60025BD0C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44B72A10-5A07-4DC7-94CA-9ACEEDDA044A}"/>
              </a:ext>
            </a:extLst>
          </p:cNvPr>
          <p:cNvSpPr>
            <a:spLocks noGrp="1"/>
          </p:cNvSpPr>
          <p:nvPr>
            <p:ph type="sldNum" sz="quarter" idx="12"/>
          </p:nvPr>
        </p:nvSpPr>
        <p:spPr/>
        <p:txBody>
          <a:bodyPr/>
          <a:lstStyle/>
          <a:p>
            <a:fld id="{50661BA7-A178-481C-929D-51354AA81E6C}" type="slidenum">
              <a:rPr lang="de-AT" smtClean="0"/>
              <a:t>‹Nr.›</a:t>
            </a:fld>
            <a:endParaRPr lang="de-AT"/>
          </a:p>
        </p:txBody>
      </p:sp>
    </p:spTree>
    <p:extLst>
      <p:ext uri="{BB962C8B-B14F-4D97-AF65-F5344CB8AC3E}">
        <p14:creationId xmlns:p14="http://schemas.microsoft.com/office/powerpoint/2010/main" val="1351009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5C12DC7-E656-4BFB-A43B-10B2A0684E8F}"/>
              </a:ext>
            </a:extLst>
          </p:cNvPr>
          <p:cNvSpPr>
            <a:spLocks noGrp="1"/>
          </p:cNvSpPr>
          <p:nvPr>
            <p:ph type="dt" sz="half" idx="10"/>
          </p:nvPr>
        </p:nvSpPr>
        <p:spPr/>
        <p:txBody>
          <a:bodyPr/>
          <a:lstStyle/>
          <a:p>
            <a:fld id="{0D6C2102-592C-404B-8CCE-2BEF3082479A}" type="datetime1">
              <a:rPr lang="de-AT" smtClean="0"/>
              <a:t>29.06.2023</a:t>
            </a:fld>
            <a:endParaRPr lang="de-AT"/>
          </a:p>
        </p:txBody>
      </p:sp>
      <p:sp>
        <p:nvSpPr>
          <p:cNvPr id="3" name="Fußzeilenplatzhalter 2">
            <a:extLst>
              <a:ext uri="{FF2B5EF4-FFF2-40B4-BE49-F238E27FC236}">
                <a16:creationId xmlns:a16="http://schemas.microsoft.com/office/drawing/2014/main" id="{102A9C79-458F-4D7A-A7AB-1F85255FC4E9}"/>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32083F13-9FC3-4909-9D6C-D1D709520BE6}"/>
              </a:ext>
            </a:extLst>
          </p:cNvPr>
          <p:cNvSpPr>
            <a:spLocks noGrp="1"/>
          </p:cNvSpPr>
          <p:nvPr>
            <p:ph type="sldNum" sz="quarter" idx="12"/>
          </p:nvPr>
        </p:nvSpPr>
        <p:spPr/>
        <p:txBody>
          <a:bodyPr/>
          <a:lstStyle/>
          <a:p>
            <a:fld id="{50661BA7-A178-481C-929D-51354AA81E6C}" type="slidenum">
              <a:rPr lang="de-AT" smtClean="0"/>
              <a:t>‹Nr.›</a:t>
            </a:fld>
            <a:endParaRPr lang="de-AT"/>
          </a:p>
        </p:txBody>
      </p:sp>
    </p:spTree>
    <p:extLst>
      <p:ext uri="{BB962C8B-B14F-4D97-AF65-F5344CB8AC3E}">
        <p14:creationId xmlns:p14="http://schemas.microsoft.com/office/powerpoint/2010/main" val="1177717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136403-EE87-46BC-BF1B-7AE11B3B31A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8BC488A4-B667-42A3-B3AA-3B8CA5AC1C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2E249532-CE9B-4DF7-AD6E-03A00D546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4B79962-2C2E-4D8C-94C0-87E74FA45FE8}"/>
              </a:ext>
            </a:extLst>
          </p:cNvPr>
          <p:cNvSpPr>
            <a:spLocks noGrp="1"/>
          </p:cNvSpPr>
          <p:nvPr>
            <p:ph type="dt" sz="half" idx="10"/>
          </p:nvPr>
        </p:nvSpPr>
        <p:spPr/>
        <p:txBody>
          <a:bodyPr/>
          <a:lstStyle/>
          <a:p>
            <a:fld id="{75C952B4-6F56-479C-B8D5-A7BC8E7A5863}" type="datetime1">
              <a:rPr lang="de-AT" smtClean="0"/>
              <a:t>29.06.2023</a:t>
            </a:fld>
            <a:endParaRPr lang="de-AT"/>
          </a:p>
        </p:txBody>
      </p:sp>
      <p:sp>
        <p:nvSpPr>
          <p:cNvPr id="6" name="Fußzeilenplatzhalter 5">
            <a:extLst>
              <a:ext uri="{FF2B5EF4-FFF2-40B4-BE49-F238E27FC236}">
                <a16:creationId xmlns:a16="http://schemas.microsoft.com/office/drawing/2014/main" id="{7665E0ED-6FA1-4199-96AC-00CF7603AD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84150DA2-2DE8-4AE4-BB81-02B56278E4B0}"/>
              </a:ext>
            </a:extLst>
          </p:cNvPr>
          <p:cNvSpPr>
            <a:spLocks noGrp="1"/>
          </p:cNvSpPr>
          <p:nvPr>
            <p:ph type="sldNum" sz="quarter" idx="12"/>
          </p:nvPr>
        </p:nvSpPr>
        <p:spPr/>
        <p:txBody>
          <a:bodyPr/>
          <a:lstStyle/>
          <a:p>
            <a:fld id="{50661BA7-A178-481C-929D-51354AA81E6C}" type="slidenum">
              <a:rPr lang="de-AT" smtClean="0"/>
              <a:t>‹Nr.›</a:t>
            </a:fld>
            <a:endParaRPr lang="de-AT"/>
          </a:p>
        </p:txBody>
      </p:sp>
    </p:spTree>
    <p:extLst>
      <p:ext uri="{BB962C8B-B14F-4D97-AF65-F5344CB8AC3E}">
        <p14:creationId xmlns:p14="http://schemas.microsoft.com/office/powerpoint/2010/main" val="2595534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342994-76B3-433A-A239-0FD84C4397B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49C51BEC-B242-44A5-8894-E5B29DE3EC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85A47705-2A1E-4A1B-97C7-DCD9EABBE7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021E4F4-15B1-4356-896B-CCD674E1B617}"/>
              </a:ext>
            </a:extLst>
          </p:cNvPr>
          <p:cNvSpPr>
            <a:spLocks noGrp="1"/>
          </p:cNvSpPr>
          <p:nvPr>
            <p:ph type="dt" sz="half" idx="10"/>
          </p:nvPr>
        </p:nvSpPr>
        <p:spPr/>
        <p:txBody>
          <a:bodyPr/>
          <a:lstStyle/>
          <a:p>
            <a:fld id="{5E6EF79A-BE79-4162-9274-AE00E6980CAE}" type="datetime1">
              <a:rPr lang="de-AT" smtClean="0"/>
              <a:t>29.06.2023</a:t>
            </a:fld>
            <a:endParaRPr lang="de-AT"/>
          </a:p>
        </p:txBody>
      </p:sp>
      <p:sp>
        <p:nvSpPr>
          <p:cNvPr id="6" name="Fußzeilenplatzhalter 5">
            <a:extLst>
              <a:ext uri="{FF2B5EF4-FFF2-40B4-BE49-F238E27FC236}">
                <a16:creationId xmlns:a16="http://schemas.microsoft.com/office/drawing/2014/main" id="{AA3EAFE5-5328-4C5C-8F69-02DD29C27A2E}"/>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EE135A30-157B-44C2-9413-27E4A7DE989E}"/>
              </a:ext>
            </a:extLst>
          </p:cNvPr>
          <p:cNvSpPr>
            <a:spLocks noGrp="1"/>
          </p:cNvSpPr>
          <p:nvPr>
            <p:ph type="sldNum" sz="quarter" idx="12"/>
          </p:nvPr>
        </p:nvSpPr>
        <p:spPr/>
        <p:txBody>
          <a:bodyPr/>
          <a:lstStyle/>
          <a:p>
            <a:fld id="{50661BA7-A178-481C-929D-51354AA81E6C}" type="slidenum">
              <a:rPr lang="de-AT" smtClean="0"/>
              <a:t>‹Nr.›</a:t>
            </a:fld>
            <a:endParaRPr lang="de-AT"/>
          </a:p>
        </p:txBody>
      </p:sp>
    </p:spTree>
    <p:extLst>
      <p:ext uri="{BB962C8B-B14F-4D97-AF65-F5344CB8AC3E}">
        <p14:creationId xmlns:p14="http://schemas.microsoft.com/office/powerpoint/2010/main" val="3229196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087BEAC-4788-4906-B76C-49CD30C332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DAE97BC3-A619-482D-9EAA-187EC0DAA0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7FC42600-8AFF-4AF8-9738-EB908A7931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076EBE-E247-4970-9C7E-6F7E08BB5216}" type="datetime1">
              <a:rPr lang="de-AT" smtClean="0"/>
              <a:t>29.06.2023</a:t>
            </a:fld>
            <a:endParaRPr lang="de-AT"/>
          </a:p>
        </p:txBody>
      </p:sp>
      <p:sp>
        <p:nvSpPr>
          <p:cNvPr id="5" name="Fußzeilenplatzhalter 4">
            <a:extLst>
              <a:ext uri="{FF2B5EF4-FFF2-40B4-BE49-F238E27FC236}">
                <a16:creationId xmlns:a16="http://schemas.microsoft.com/office/drawing/2014/main" id="{01961CE6-4826-45C4-B2D3-D99B6B7063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23EC1EF7-1E71-4C78-81C0-1A6E45E101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661BA7-A178-481C-929D-51354AA81E6C}" type="slidenum">
              <a:rPr lang="de-AT" smtClean="0"/>
              <a:t>‹Nr.›</a:t>
            </a:fld>
            <a:endParaRPr lang="de-AT"/>
          </a:p>
        </p:txBody>
      </p:sp>
    </p:spTree>
    <p:extLst>
      <p:ext uri="{BB962C8B-B14F-4D97-AF65-F5344CB8AC3E}">
        <p14:creationId xmlns:p14="http://schemas.microsoft.com/office/powerpoint/2010/main" val="2096688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static.uni-graz.at/fileadmin/gewi-zentren/fachdidaktikzentrum-gewi/Dokumente/Kriterien_Erstellung_von_Schreibaufgaben.pdf"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7528A8C8-3077-0B46-B016-4B95DE7A0A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45483" y="1393372"/>
            <a:ext cx="6036924" cy="3779082"/>
          </a:xfrm>
          <a:prstGeom prst="rect">
            <a:avLst/>
          </a:prstGeom>
        </p:spPr>
      </p:pic>
      <p:pic>
        <p:nvPicPr>
          <p:cNvPr id="10" name="Grafik 9" descr="Ein Bild, das Text enthält.&#10;&#10;Automatisch generierte Beschreibung">
            <a:extLst>
              <a:ext uri="{FF2B5EF4-FFF2-40B4-BE49-F238E27FC236}">
                <a16:creationId xmlns:a16="http://schemas.microsoft.com/office/drawing/2014/main" id="{9AEEA1E8-D4B7-4B46-A9EF-FDDEF9D73E25}"/>
              </a:ext>
            </a:extLst>
          </p:cNvPr>
          <p:cNvPicPr/>
          <p:nvPr/>
        </p:nvPicPr>
        <p:blipFill rotWithShape="1">
          <a:blip r:embed="rId4">
            <a:extLst>
              <a:ext uri="{28A0092B-C50C-407E-A947-70E740481C1C}">
                <a14:useLocalDpi xmlns:a14="http://schemas.microsoft.com/office/drawing/2010/main" val="0"/>
              </a:ext>
            </a:extLst>
          </a:blip>
          <a:srcRect r="20960" b="384"/>
          <a:stretch/>
        </p:blipFill>
        <p:spPr bwMode="auto">
          <a:xfrm>
            <a:off x="8964716" y="6151276"/>
            <a:ext cx="1882140" cy="487680"/>
          </a:xfrm>
          <a:prstGeom prst="rect">
            <a:avLst/>
          </a:prstGeom>
          <a:noFill/>
          <a:ln>
            <a:noFill/>
          </a:ln>
          <a:extLst>
            <a:ext uri="{53640926-AAD7-44D8-BBD7-CCE9431645EC}">
              <a14:shadowObscured xmlns:a14="http://schemas.microsoft.com/office/drawing/2010/main"/>
            </a:ext>
          </a:extLst>
        </p:spPr>
      </p:pic>
      <p:sp>
        <p:nvSpPr>
          <p:cNvPr id="11" name="Textfeld 10">
            <a:extLst>
              <a:ext uri="{FF2B5EF4-FFF2-40B4-BE49-F238E27FC236}">
                <a16:creationId xmlns:a16="http://schemas.microsoft.com/office/drawing/2014/main" id="{A27CF1A7-B2F6-D140-A388-677858E13580}"/>
              </a:ext>
            </a:extLst>
          </p:cNvPr>
          <p:cNvSpPr txBox="1"/>
          <p:nvPr/>
        </p:nvSpPr>
        <p:spPr>
          <a:xfrm>
            <a:off x="958645" y="6171978"/>
            <a:ext cx="8090105" cy="446276"/>
          </a:xfrm>
          <a:prstGeom prst="rect">
            <a:avLst/>
          </a:prstGeom>
          <a:noFill/>
        </p:spPr>
        <p:txBody>
          <a:bodyPr wrap="square">
            <a:spAutoFit/>
          </a:bodyPr>
          <a:lstStyle/>
          <a:p>
            <a:r>
              <a:rPr lang="de-AT" sz="1100" i="1" dirty="0">
                <a:effectLst/>
                <a:latin typeface="Calibri" panose="020F0502020204030204" pitchFamily="34" charset="0"/>
                <a:ea typeface="Calibri" panose="020F0502020204030204" pitchFamily="34" charset="0"/>
                <a:cs typeface="Times New Roman" panose="02020603050405020304" pitchFamily="18" charset="0"/>
              </a:rPr>
              <a:t>Dieses Projekt wurde mit Unterstützung der Europäischen Kommission finanziert. Die Verantwortung für den Inhalt dieser Veröffentlichung </a:t>
            </a:r>
            <a:br>
              <a:rPr lang="de-AT" sz="1100" i="1" dirty="0">
                <a:effectLst/>
                <a:latin typeface="Calibri" panose="020F0502020204030204" pitchFamily="34" charset="0"/>
                <a:ea typeface="Calibri" panose="020F0502020204030204" pitchFamily="34" charset="0"/>
                <a:cs typeface="Times New Roman" panose="02020603050405020304" pitchFamily="18" charset="0"/>
              </a:rPr>
            </a:br>
            <a:r>
              <a:rPr lang="de-AT" sz="1100" i="1" dirty="0">
                <a:effectLst/>
                <a:latin typeface="Calibri" panose="020F0502020204030204" pitchFamily="34" charset="0"/>
                <a:ea typeface="Calibri" panose="020F0502020204030204" pitchFamily="34" charset="0"/>
                <a:cs typeface="Times New Roman" panose="02020603050405020304" pitchFamily="18" charset="0"/>
              </a:rPr>
              <a:t>tragen allein die </a:t>
            </a:r>
            <a:r>
              <a:rPr lang="de-AT" sz="1100" i="1" dirty="0" err="1">
                <a:effectLst/>
                <a:latin typeface="Calibri" panose="020F0502020204030204" pitchFamily="34" charset="0"/>
                <a:ea typeface="Calibri" panose="020F0502020204030204" pitchFamily="34" charset="0"/>
                <a:cs typeface="Times New Roman" panose="02020603050405020304" pitchFamily="18" charset="0"/>
              </a:rPr>
              <a:t>Verfasser_innen</a:t>
            </a:r>
            <a:r>
              <a:rPr lang="de-AT" sz="1100" i="1" dirty="0">
                <a:effectLst/>
                <a:latin typeface="Calibri" panose="020F0502020204030204" pitchFamily="34" charset="0"/>
                <a:ea typeface="Calibri" panose="020F0502020204030204" pitchFamily="34" charset="0"/>
                <a:cs typeface="Times New Roman" panose="02020603050405020304" pitchFamily="18" charset="0"/>
              </a:rPr>
              <a:t>; die Kommission haftet nicht für die weitere Verwendung der darin enthaltenen Angaben</a:t>
            </a:r>
            <a:r>
              <a:rPr lang="de-AT" sz="1100" dirty="0">
                <a:effectLst/>
                <a:latin typeface="Calibri" panose="020F0502020204030204" pitchFamily="34" charset="0"/>
                <a:ea typeface="Calibri" panose="020F0502020204030204" pitchFamily="34" charset="0"/>
                <a:cs typeface="Times New Roman" panose="02020603050405020304" pitchFamily="18" charset="0"/>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Grafik 11">
            <a:extLst>
              <a:ext uri="{FF2B5EF4-FFF2-40B4-BE49-F238E27FC236}">
                <a16:creationId xmlns:a16="http://schemas.microsoft.com/office/drawing/2014/main" id="{D65D1B6C-5806-9C43-93F3-DC0EE7BB2A0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48750" y="436195"/>
            <a:ext cx="2891345" cy="516312"/>
          </a:xfrm>
          <a:prstGeom prst="rect">
            <a:avLst/>
          </a:prstGeom>
        </p:spPr>
      </p:pic>
    </p:spTree>
    <p:extLst>
      <p:ext uri="{BB962C8B-B14F-4D97-AF65-F5344CB8AC3E}">
        <p14:creationId xmlns:p14="http://schemas.microsoft.com/office/powerpoint/2010/main" val="2990248024"/>
      </p:ext>
    </p:extLst>
  </p:cSld>
  <p:clrMapOvr>
    <a:masterClrMapping/>
  </p:clrMapOvr>
  <mc:AlternateContent xmlns:mc="http://schemas.openxmlformats.org/markup-compatibility/2006" xmlns:p14="http://schemas.microsoft.com/office/powerpoint/2010/main">
    <mc:Choice Requires="p14">
      <p:transition p14:dur="250">
        <p:fade thruBlk="1"/>
      </p:transition>
    </mc:Choice>
    <mc:Fallback xmlns="">
      <p:transition>
        <p:fade thruBlk="1"/>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9" name="Grafik 8">
            <a:extLst>
              <a:ext uri="{FF2B5EF4-FFF2-40B4-BE49-F238E27FC236}">
                <a16:creationId xmlns:a16="http://schemas.microsoft.com/office/drawing/2014/main" id="{3681EEB5-BA21-48C8-B7C8-CF0BADBFA9E5}"/>
              </a:ext>
            </a:extLst>
          </p:cNvPr>
          <p:cNvPicPr>
            <a:picLocks noChangeAspect="1"/>
          </p:cNvPicPr>
          <p:nvPr/>
        </p:nvPicPr>
        <p:blipFill rotWithShape="1">
          <a:blip r:embed="rId2"/>
          <a:srcRect l="2301" r="1629"/>
          <a:stretch/>
        </p:blipFill>
        <p:spPr>
          <a:xfrm>
            <a:off x="4890053" y="1359767"/>
            <a:ext cx="7113104" cy="5355664"/>
          </a:xfrm>
          <a:prstGeom prst="rect">
            <a:avLst/>
          </a:prstGeom>
        </p:spPr>
      </p:pic>
      <p:sp>
        <p:nvSpPr>
          <p:cNvPr id="2" name="Titel 1">
            <a:extLst>
              <a:ext uri="{FF2B5EF4-FFF2-40B4-BE49-F238E27FC236}">
                <a16:creationId xmlns:a16="http://schemas.microsoft.com/office/drawing/2014/main" id="{567E74AA-061E-47B5-A5FC-E6BD78C89940}"/>
              </a:ext>
            </a:extLst>
          </p:cNvPr>
          <p:cNvSpPr>
            <a:spLocks noGrp="1"/>
          </p:cNvSpPr>
          <p:nvPr>
            <p:ph type="title"/>
          </p:nvPr>
        </p:nvSpPr>
        <p:spPr>
          <a:xfrm>
            <a:off x="520199" y="142569"/>
            <a:ext cx="10515600" cy="1325563"/>
          </a:xfrm>
        </p:spPr>
        <p:txBody>
          <a:bodyPr>
            <a:normAutofit fontScale="90000"/>
          </a:bodyPr>
          <a:lstStyle/>
          <a:p>
            <a:r>
              <a:rPr lang="de-AT" sz="4000" b="1" dirty="0"/>
              <a:t>2. </a:t>
            </a:r>
            <a:r>
              <a:rPr lang="de-DE" sz="4000" b="1" dirty="0"/>
              <a:t>Welche Kompetenzen werden durch Argumentieren im Unterricht gefördert? </a:t>
            </a:r>
            <a:r>
              <a:rPr lang="de-AT" sz="4000" dirty="0"/>
              <a:t>(Budke &amp; Meyer 2015, S. 14)</a:t>
            </a:r>
          </a:p>
        </p:txBody>
      </p:sp>
      <p:sp>
        <p:nvSpPr>
          <p:cNvPr id="12" name="Rechteck 11">
            <a:extLst>
              <a:ext uri="{FF2B5EF4-FFF2-40B4-BE49-F238E27FC236}">
                <a16:creationId xmlns:a16="http://schemas.microsoft.com/office/drawing/2014/main" id="{4E9CC902-9FAF-48B8-9404-6980B892AE41}"/>
              </a:ext>
            </a:extLst>
          </p:cNvPr>
          <p:cNvSpPr/>
          <p:nvPr/>
        </p:nvSpPr>
        <p:spPr>
          <a:xfrm>
            <a:off x="520199" y="3429000"/>
            <a:ext cx="3933813" cy="3286431"/>
          </a:xfrm>
          <a:prstGeom prst="rect">
            <a:avLst/>
          </a:prstGeom>
          <a:ln>
            <a:solidFill>
              <a:srgbClr val="FFDB69"/>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de-AT" sz="2000" dirty="0"/>
              <a:t> </a:t>
            </a:r>
          </a:p>
        </p:txBody>
      </p:sp>
      <p:sp>
        <p:nvSpPr>
          <p:cNvPr id="6" name="Textfeld 5">
            <a:extLst>
              <a:ext uri="{FF2B5EF4-FFF2-40B4-BE49-F238E27FC236}">
                <a16:creationId xmlns:a16="http://schemas.microsoft.com/office/drawing/2014/main" id="{892B2DDA-45CB-4F05-A304-57BE01580C58}"/>
              </a:ext>
            </a:extLst>
          </p:cNvPr>
          <p:cNvSpPr txBox="1"/>
          <p:nvPr/>
        </p:nvSpPr>
        <p:spPr>
          <a:xfrm>
            <a:off x="520199" y="1518119"/>
            <a:ext cx="3933812" cy="1754326"/>
          </a:xfrm>
          <a:prstGeom prst="rect">
            <a:avLst/>
          </a:prstGeom>
          <a:noFill/>
        </p:spPr>
        <p:txBody>
          <a:bodyPr wrap="square">
            <a:spAutoFit/>
          </a:bodyPr>
          <a:lstStyle/>
          <a:p>
            <a:r>
              <a:rPr lang="de-AT" sz="1800" dirty="0"/>
              <a:t>Vergleichen Sie Ihre Antwort mit dem Modell von Budke &amp; Meyer (2015). Welche Punkte fehlen in Ihrer Auflistung, welche Punkte würden Sie im Modell von Budke &amp; Meyer ergänzen? Machen Sie sich hier Notizen:</a:t>
            </a:r>
          </a:p>
        </p:txBody>
      </p:sp>
      <p:sp>
        <p:nvSpPr>
          <p:cNvPr id="8" name="Rechteck 7">
            <a:extLst>
              <a:ext uri="{FF2B5EF4-FFF2-40B4-BE49-F238E27FC236}">
                <a16:creationId xmlns:a16="http://schemas.microsoft.com/office/drawing/2014/main" id="{6BE344A3-E326-4D2B-80D0-808E2FC74C65}"/>
              </a:ext>
            </a:extLst>
          </p:cNvPr>
          <p:cNvSpPr/>
          <p:nvPr/>
        </p:nvSpPr>
        <p:spPr>
          <a:xfrm>
            <a:off x="10015182" y="1483775"/>
            <a:ext cx="2041234" cy="465238"/>
          </a:xfrm>
          <a:prstGeom prst="rect">
            <a:avLst/>
          </a:prstGeom>
          <a:solidFill>
            <a:schemeClr val="accent4">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accent1"/>
                </a:solidFill>
              </a:rPr>
              <a:t>ANTWORT</a:t>
            </a:r>
          </a:p>
        </p:txBody>
      </p:sp>
      <p:sp>
        <p:nvSpPr>
          <p:cNvPr id="3" name="Foliennummernplatzhalter 2">
            <a:extLst>
              <a:ext uri="{FF2B5EF4-FFF2-40B4-BE49-F238E27FC236}">
                <a16:creationId xmlns:a16="http://schemas.microsoft.com/office/drawing/2014/main" id="{8E90B9A1-43D1-5F3B-C340-D3ADA342601E}"/>
              </a:ext>
            </a:extLst>
          </p:cNvPr>
          <p:cNvSpPr>
            <a:spLocks noGrp="1"/>
          </p:cNvSpPr>
          <p:nvPr>
            <p:ph type="sldNum" sz="quarter" idx="12"/>
          </p:nvPr>
        </p:nvSpPr>
        <p:spPr/>
        <p:txBody>
          <a:bodyPr/>
          <a:lstStyle/>
          <a:p>
            <a:fld id="{50661BA7-A178-481C-929D-51354AA81E6C}" type="slidenum">
              <a:rPr lang="de-AT" smtClean="0"/>
              <a:t>10</a:t>
            </a:fld>
            <a:endParaRPr lang="de-AT" dirty="0"/>
          </a:p>
        </p:txBody>
      </p:sp>
    </p:spTree>
    <p:extLst>
      <p:ext uri="{BB962C8B-B14F-4D97-AF65-F5344CB8AC3E}">
        <p14:creationId xmlns:p14="http://schemas.microsoft.com/office/powerpoint/2010/main" val="1428062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13048-92CE-4C3A-8124-96736A058A75}"/>
              </a:ext>
            </a:extLst>
          </p:cNvPr>
          <p:cNvSpPr>
            <a:spLocks noGrp="1"/>
          </p:cNvSpPr>
          <p:nvPr>
            <p:ph type="title"/>
          </p:nvPr>
        </p:nvSpPr>
        <p:spPr/>
        <p:txBody>
          <a:bodyPr>
            <a:noAutofit/>
          </a:bodyPr>
          <a:lstStyle/>
          <a:p>
            <a:r>
              <a:rPr lang="de-AT" sz="3600" dirty="0"/>
              <a:t>3. Schriftliches Argumentieren durch vorgeschaltetes mündliches Argumentieren fördern </a:t>
            </a:r>
          </a:p>
        </p:txBody>
      </p:sp>
      <p:sp>
        <p:nvSpPr>
          <p:cNvPr id="3" name="Inhaltsplatzhalter 2">
            <a:extLst>
              <a:ext uri="{FF2B5EF4-FFF2-40B4-BE49-F238E27FC236}">
                <a16:creationId xmlns:a16="http://schemas.microsoft.com/office/drawing/2014/main" id="{B3AF890A-646E-41E4-8172-259E128B259A}"/>
              </a:ext>
            </a:extLst>
          </p:cNvPr>
          <p:cNvSpPr>
            <a:spLocks noGrp="1"/>
          </p:cNvSpPr>
          <p:nvPr>
            <p:ph idx="1"/>
          </p:nvPr>
        </p:nvSpPr>
        <p:spPr>
          <a:xfrm>
            <a:off x="914400" y="1690688"/>
            <a:ext cx="10515600" cy="1158838"/>
          </a:xfrm>
        </p:spPr>
        <p:txBody>
          <a:bodyPr>
            <a:normAutofit/>
          </a:bodyPr>
          <a:lstStyle/>
          <a:p>
            <a:pPr marL="0" indent="0">
              <a:buNone/>
            </a:pPr>
            <a:r>
              <a:rPr lang="de-AT" sz="1800" dirty="0"/>
              <a:t>Häufig werden vorgeschaltete mündliche Argumentationsformate (z.B. Diskussionen) als Vorbereitung auf das schriftliche Argumentieren eingesetzt. Studien aus dem englischsprachigen Raum zeigen, dass dies tatsächlich effektiv ist. Wie könnte Ihrer Meinung nach der positive Effekt erklärt werden? Bitte tragen Sie in die Box Ihre eigenen Ideen hierzu ein.</a:t>
            </a:r>
          </a:p>
        </p:txBody>
      </p:sp>
      <p:sp>
        <p:nvSpPr>
          <p:cNvPr id="4" name="Rechteck 3">
            <a:extLst>
              <a:ext uri="{FF2B5EF4-FFF2-40B4-BE49-F238E27FC236}">
                <a16:creationId xmlns:a16="http://schemas.microsoft.com/office/drawing/2014/main" id="{AEC2B489-537B-49F8-8B38-31F4796595F7}"/>
              </a:ext>
            </a:extLst>
          </p:cNvPr>
          <p:cNvSpPr/>
          <p:nvPr/>
        </p:nvSpPr>
        <p:spPr>
          <a:xfrm>
            <a:off x="914400" y="2743200"/>
            <a:ext cx="10342179" cy="3749675"/>
          </a:xfrm>
          <a:prstGeom prst="rect">
            <a:avLst/>
          </a:prstGeom>
          <a:ln>
            <a:solidFill>
              <a:srgbClr val="FFDB69"/>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de-AT" dirty="0"/>
          </a:p>
        </p:txBody>
      </p:sp>
      <p:sp>
        <p:nvSpPr>
          <p:cNvPr id="5" name="Foliennummernplatzhalter 4">
            <a:extLst>
              <a:ext uri="{FF2B5EF4-FFF2-40B4-BE49-F238E27FC236}">
                <a16:creationId xmlns:a16="http://schemas.microsoft.com/office/drawing/2014/main" id="{376FC01E-D68A-F082-F7FD-9925A99B44A4}"/>
              </a:ext>
            </a:extLst>
          </p:cNvPr>
          <p:cNvSpPr>
            <a:spLocks noGrp="1"/>
          </p:cNvSpPr>
          <p:nvPr>
            <p:ph type="sldNum" sz="quarter" idx="12"/>
          </p:nvPr>
        </p:nvSpPr>
        <p:spPr/>
        <p:txBody>
          <a:bodyPr/>
          <a:lstStyle/>
          <a:p>
            <a:fld id="{50661BA7-A178-481C-929D-51354AA81E6C}" type="slidenum">
              <a:rPr lang="de-AT" smtClean="0"/>
              <a:t>11</a:t>
            </a:fld>
            <a:endParaRPr lang="de-AT" dirty="0"/>
          </a:p>
        </p:txBody>
      </p:sp>
    </p:spTree>
    <p:extLst>
      <p:ext uri="{BB962C8B-B14F-4D97-AF65-F5344CB8AC3E}">
        <p14:creationId xmlns:p14="http://schemas.microsoft.com/office/powerpoint/2010/main" val="2914229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13048-92CE-4C3A-8124-96736A058A75}"/>
              </a:ext>
            </a:extLst>
          </p:cNvPr>
          <p:cNvSpPr>
            <a:spLocks noGrp="1"/>
          </p:cNvSpPr>
          <p:nvPr>
            <p:ph type="title"/>
          </p:nvPr>
        </p:nvSpPr>
        <p:spPr>
          <a:xfrm>
            <a:off x="838200" y="2511968"/>
            <a:ext cx="10515600" cy="1325563"/>
          </a:xfrm>
        </p:spPr>
        <p:txBody>
          <a:bodyPr>
            <a:normAutofit fontScale="90000"/>
          </a:bodyPr>
          <a:lstStyle/>
          <a:p>
            <a:r>
              <a:rPr lang="de-AT" sz="4000" dirty="0">
                <a:latin typeface="+mn-lt"/>
              </a:rPr>
              <a:t>Die folgende Folie zeigt eine wissenschaftliche  </a:t>
            </a:r>
            <a:r>
              <a:rPr lang="de-AT" sz="4000" b="1" dirty="0">
                <a:solidFill>
                  <a:schemeClr val="accent5">
                    <a:lumMod val="75000"/>
                  </a:schemeClr>
                </a:solidFill>
                <a:latin typeface="+mn-lt"/>
              </a:rPr>
              <a:t>Antwort</a:t>
            </a:r>
            <a:r>
              <a:rPr lang="de-AT" sz="4000" dirty="0">
                <a:latin typeface="+mn-lt"/>
              </a:rPr>
              <a:t> zu der Frage: 3. Wie können die positiven Effekte des vorgeschalteten mündlichen Argumentierens begründet werden?</a:t>
            </a:r>
            <a:br>
              <a:rPr lang="de-AT" dirty="0">
                <a:latin typeface="+mn-lt"/>
              </a:rPr>
            </a:br>
            <a:br>
              <a:rPr lang="de-AT" dirty="0">
                <a:latin typeface="+mn-lt"/>
              </a:rPr>
            </a:br>
            <a:r>
              <a:rPr lang="de-AT" sz="2700" dirty="0">
                <a:latin typeface="+mn-lt"/>
              </a:rPr>
              <a:t>→ Erst zur nächsten Folie wechseln, wenn die vorangegangene Folie bearbeitet wurde. </a:t>
            </a:r>
            <a:endParaRPr lang="de-AT" dirty="0">
              <a:latin typeface="+mn-lt"/>
            </a:endParaRPr>
          </a:p>
        </p:txBody>
      </p:sp>
      <p:sp>
        <p:nvSpPr>
          <p:cNvPr id="3" name="Foliennummernplatzhalter 2">
            <a:extLst>
              <a:ext uri="{FF2B5EF4-FFF2-40B4-BE49-F238E27FC236}">
                <a16:creationId xmlns:a16="http://schemas.microsoft.com/office/drawing/2014/main" id="{DB93B8D4-E7E6-97F3-158F-58DF533080C7}"/>
              </a:ext>
            </a:extLst>
          </p:cNvPr>
          <p:cNvSpPr>
            <a:spLocks noGrp="1"/>
          </p:cNvSpPr>
          <p:nvPr>
            <p:ph type="sldNum" sz="quarter" idx="12"/>
          </p:nvPr>
        </p:nvSpPr>
        <p:spPr/>
        <p:txBody>
          <a:bodyPr/>
          <a:lstStyle/>
          <a:p>
            <a:fld id="{50661BA7-A178-481C-929D-51354AA81E6C}" type="slidenum">
              <a:rPr lang="de-AT" smtClean="0"/>
              <a:t>12</a:t>
            </a:fld>
            <a:endParaRPr lang="de-AT" dirty="0"/>
          </a:p>
        </p:txBody>
      </p:sp>
    </p:spTree>
    <p:extLst>
      <p:ext uri="{BB962C8B-B14F-4D97-AF65-F5344CB8AC3E}">
        <p14:creationId xmlns:p14="http://schemas.microsoft.com/office/powerpoint/2010/main" val="1489361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13048-92CE-4C3A-8124-96736A058A75}"/>
              </a:ext>
            </a:extLst>
          </p:cNvPr>
          <p:cNvSpPr>
            <a:spLocks noGrp="1"/>
          </p:cNvSpPr>
          <p:nvPr>
            <p:ph type="title"/>
          </p:nvPr>
        </p:nvSpPr>
        <p:spPr/>
        <p:txBody>
          <a:bodyPr>
            <a:noAutofit/>
          </a:bodyPr>
          <a:lstStyle/>
          <a:p>
            <a:r>
              <a:rPr lang="de-AT" sz="3200" dirty="0"/>
              <a:t>3. Schriftliches Argumentieren durch vorgeschaltetes mündliches Argumentieren fördern (Schicker et al. 2020) </a:t>
            </a:r>
          </a:p>
        </p:txBody>
      </p:sp>
      <p:sp>
        <p:nvSpPr>
          <p:cNvPr id="3" name="Inhaltsplatzhalter 2">
            <a:extLst>
              <a:ext uri="{FF2B5EF4-FFF2-40B4-BE49-F238E27FC236}">
                <a16:creationId xmlns:a16="http://schemas.microsoft.com/office/drawing/2014/main" id="{B3AF890A-646E-41E4-8172-259E128B259A}"/>
              </a:ext>
            </a:extLst>
          </p:cNvPr>
          <p:cNvSpPr>
            <a:spLocks noGrp="1"/>
          </p:cNvSpPr>
          <p:nvPr>
            <p:ph idx="1"/>
          </p:nvPr>
        </p:nvSpPr>
        <p:spPr/>
        <p:txBody>
          <a:bodyPr>
            <a:normAutofit lnSpcReduction="10000"/>
          </a:bodyPr>
          <a:lstStyle/>
          <a:p>
            <a:pPr marL="0" indent="0">
              <a:buNone/>
            </a:pPr>
            <a:r>
              <a:rPr lang="de-AT" sz="2400" dirty="0"/>
              <a:t>In der wissenschaftlichen Literatur wird der positive Einfluss vorgeschalteten mündlichen Argumentierens folgendermaßen erklärt:</a:t>
            </a:r>
          </a:p>
          <a:p>
            <a:r>
              <a:rPr lang="de-AT" sz="2400" dirty="0">
                <a:effectLst/>
                <a:ea typeface="Calibri" panose="020F0502020204030204" pitchFamily="34" charset="0"/>
                <a:cs typeface="Times New Roman" panose="02020603050405020304" pitchFamily="18" charset="0"/>
              </a:rPr>
              <a:t>Mündliche Interaktionen (Diskussionen, Rollenspiele, etc.) helfen </a:t>
            </a:r>
            <a:r>
              <a:rPr lang="de-AT" sz="2400" dirty="0" err="1">
                <a:effectLst/>
                <a:ea typeface="Calibri" panose="020F0502020204030204" pitchFamily="34" charset="0"/>
                <a:cs typeface="Times New Roman" panose="02020603050405020304" pitchFamily="18" charset="0"/>
              </a:rPr>
              <a:t>Schüler_innen</a:t>
            </a:r>
            <a:r>
              <a:rPr lang="de-AT" sz="2400" dirty="0">
                <a:effectLst/>
                <a:ea typeface="Calibri" panose="020F0502020204030204" pitchFamily="34" charset="0"/>
                <a:cs typeface="Times New Roman" panose="02020603050405020304" pitchFamily="18" charset="0"/>
              </a:rPr>
              <a:t>, den </a:t>
            </a:r>
            <a:r>
              <a:rPr lang="de-AT" sz="2400" b="1" dirty="0" err="1">
                <a:effectLst/>
                <a:ea typeface="Calibri" panose="020F0502020204030204" pitchFamily="34" charset="0"/>
                <a:cs typeface="Times New Roman" panose="02020603050405020304" pitchFamily="18" charset="0"/>
              </a:rPr>
              <a:t>Argumenteraum</a:t>
            </a:r>
            <a:r>
              <a:rPr lang="de-AT" sz="2400" dirty="0">
                <a:effectLst/>
                <a:ea typeface="Calibri" panose="020F0502020204030204" pitchFamily="34" charset="0"/>
                <a:cs typeface="Times New Roman" panose="02020603050405020304" pitchFamily="18" charset="0"/>
              </a:rPr>
              <a:t> (Gesamtheit aller pro- und contra-Argumente zu einem Thema) gedanklich zu konstruieren und zu ordnen. </a:t>
            </a:r>
          </a:p>
          <a:p>
            <a:r>
              <a:rPr lang="de-AT" sz="2400" dirty="0">
                <a:ea typeface="Calibri" panose="020F0502020204030204" pitchFamily="34" charset="0"/>
                <a:cs typeface="Times New Roman" panose="02020603050405020304" pitchFamily="18" charset="0"/>
              </a:rPr>
              <a:t>M</a:t>
            </a:r>
            <a:r>
              <a:rPr lang="de-AT" sz="2400" dirty="0">
                <a:effectLst/>
                <a:ea typeface="Calibri" panose="020F0502020204030204" pitchFamily="34" charset="0"/>
                <a:cs typeface="Times New Roman" panose="02020603050405020304" pitchFamily="18" charset="0"/>
              </a:rPr>
              <a:t>ündliches Argumentieren vertieft und erweitert das </a:t>
            </a:r>
            <a:r>
              <a:rPr lang="de-AT" sz="2400" b="1" dirty="0">
                <a:effectLst/>
                <a:ea typeface="Calibri" panose="020F0502020204030204" pitchFamily="34" charset="0"/>
                <a:cs typeface="Times New Roman" panose="02020603050405020304" pitchFamily="18" charset="0"/>
              </a:rPr>
              <a:t>fachliche Verständnis.</a:t>
            </a:r>
          </a:p>
          <a:p>
            <a:r>
              <a:rPr lang="de-AT" sz="2400" dirty="0">
                <a:effectLst/>
                <a:ea typeface="Calibri" panose="020F0502020204030204" pitchFamily="34" charset="0"/>
                <a:cs typeface="Times New Roman" panose="02020603050405020304" pitchFamily="18" charset="0"/>
              </a:rPr>
              <a:t>Durch vorgelagerte mündliche Argumentationsaktivitäten werden Lernende für den/die im Schriftlichen </a:t>
            </a:r>
            <a:r>
              <a:rPr lang="de-AT" sz="2400" b="1" dirty="0">
                <a:effectLst/>
                <a:ea typeface="Calibri" panose="020F0502020204030204" pitchFamily="34" charset="0"/>
                <a:cs typeface="Times New Roman" panose="02020603050405020304" pitchFamily="18" charset="0"/>
              </a:rPr>
              <a:t>abwesende/n Gesprächspartner/in</a:t>
            </a:r>
            <a:r>
              <a:rPr lang="de-AT" sz="2400" b="1" dirty="0">
                <a:ea typeface="Calibri" panose="020F0502020204030204" pitchFamily="34" charset="0"/>
                <a:cs typeface="Times New Roman" panose="02020603050405020304" pitchFamily="18" charset="0"/>
              </a:rPr>
              <a:t> </a:t>
            </a:r>
            <a:r>
              <a:rPr lang="de-AT" sz="2400" dirty="0">
                <a:ea typeface="Calibri" panose="020F0502020204030204" pitchFamily="34" charset="0"/>
                <a:cs typeface="Times New Roman" panose="02020603050405020304" pitchFamily="18" charset="0"/>
              </a:rPr>
              <a:t>sensibilisiert. </a:t>
            </a:r>
            <a:endParaRPr lang="de-AT" sz="2400" dirty="0">
              <a:ea typeface="Calibri" panose="020F0502020204030204" pitchFamily="34" charset="0"/>
            </a:endParaRPr>
          </a:p>
          <a:p>
            <a:r>
              <a:rPr lang="de-AT" sz="2400" dirty="0">
                <a:effectLst/>
                <a:ea typeface="Calibri" panose="020F0502020204030204" pitchFamily="34" charset="0"/>
              </a:rPr>
              <a:t>Diskussionen und insbesondere Rollenspiele fördern die Fähigkeit zur </a:t>
            </a:r>
            <a:r>
              <a:rPr lang="de-AT" sz="2400" b="1" dirty="0">
                <a:effectLst/>
                <a:ea typeface="Calibri" panose="020F0502020204030204" pitchFamily="34" charset="0"/>
              </a:rPr>
              <a:t>Perspektivenübernahme</a:t>
            </a:r>
            <a:r>
              <a:rPr lang="de-AT" sz="2400" dirty="0">
                <a:effectLst/>
                <a:ea typeface="Calibri" panose="020F0502020204030204" pitchFamily="34" charset="0"/>
              </a:rPr>
              <a:t>. Dies spielt insbesondere für die kontroverse Bearbeitung eines Themas, bei dem Gegenargumente antizipiert, eingeräumt und entkräftet werden sollen, eine wichtige Rolle. </a:t>
            </a:r>
            <a:endParaRPr lang="de-AT" sz="2400" i="1" dirty="0">
              <a:cs typeface="Times New Roman" panose="02020603050405020304" pitchFamily="18" charset="0"/>
            </a:endParaRPr>
          </a:p>
        </p:txBody>
      </p:sp>
      <p:sp>
        <p:nvSpPr>
          <p:cNvPr id="5" name="Rechteck 4">
            <a:extLst>
              <a:ext uri="{FF2B5EF4-FFF2-40B4-BE49-F238E27FC236}">
                <a16:creationId xmlns:a16="http://schemas.microsoft.com/office/drawing/2014/main" id="{32CD771D-A105-49C6-AB3B-5A0030F407BC}"/>
              </a:ext>
            </a:extLst>
          </p:cNvPr>
          <p:cNvSpPr/>
          <p:nvPr/>
        </p:nvSpPr>
        <p:spPr>
          <a:xfrm>
            <a:off x="9987516" y="207963"/>
            <a:ext cx="2041234" cy="465238"/>
          </a:xfrm>
          <a:prstGeom prst="rect">
            <a:avLst/>
          </a:prstGeom>
          <a:solidFill>
            <a:schemeClr val="accent4">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accent1"/>
                </a:solidFill>
              </a:rPr>
              <a:t>ANTWORT</a:t>
            </a:r>
          </a:p>
        </p:txBody>
      </p:sp>
      <p:sp>
        <p:nvSpPr>
          <p:cNvPr id="4" name="Foliennummernplatzhalter 3">
            <a:extLst>
              <a:ext uri="{FF2B5EF4-FFF2-40B4-BE49-F238E27FC236}">
                <a16:creationId xmlns:a16="http://schemas.microsoft.com/office/drawing/2014/main" id="{B8679402-0388-63D7-35EC-EA3670B10C9B}"/>
              </a:ext>
            </a:extLst>
          </p:cNvPr>
          <p:cNvSpPr>
            <a:spLocks noGrp="1"/>
          </p:cNvSpPr>
          <p:nvPr>
            <p:ph type="sldNum" sz="quarter" idx="12"/>
          </p:nvPr>
        </p:nvSpPr>
        <p:spPr/>
        <p:txBody>
          <a:bodyPr/>
          <a:lstStyle/>
          <a:p>
            <a:fld id="{50661BA7-A178-481C-929D-51354AA81E6C}" type="slidenum">
              <a:rPr lang="de-AT" smtClean="0"/>
              <a:t>13</a:t>
            </a:fld>
            <a:endParaRPr lang="de-AT" dirty="0"/>
          </a:p>
        </p:txBody>
      </p:sp>
    </p:spTree>
    <p:extLst>
      <p:ext uri="{BB962C8B-B14F-4D97-AF65-F5344CB8AC3E}">
        <p14:creationId xmlns:p14="http://schemas.microsoft.com/office/powerpoint/2010/main" val="2217752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E74AA-061E-47B5-A5FC-E6BD78C89940}"/>
              </a:ext>
            </a:extLst>
          </p:cNvPr>
          <p:cNvSpPr>
            <a:spLocks noGrp="1"/>
          </p:cNvSpPr>
          <p:nvPr>
            <p:ph type="title"/>
          </p:nvPr>
        </p:nvSpPr>
        <p:spPr>
          <a:xfrm>
            <a:off x="838200" y="365124"/>
            <a:ext cx="10515600" cy="1245015"/>
          </a:xfrm>
        </p:spPr>
        <p:txBody>
          <a:bodyPr>
            <a:normAutofit/>
          </a:bodyPr>
          <a:lstStyle/>
          <a:p>
            <a:r>
              <a:rPr lang="de-AT" sz="3600" b="1" dirty="0"/>
              <a:t>4. </a:t>
            </a:r>
            <a:r>
              <a:rPr lang="de-DE" sz="3600" b="1" dirty="0"/>
              <a:t>Welche Teilkompetenzen benötigen </a:t>
            </a:r>
            <a:r>
              <a:rPr lang="de-DE" sz="3600" b="1" dirty="0" err="1"/>
              <a:t>Schüler_innen</a:t>
            </a:r>
            <a:r>
              <a:rPr lang="de-DE" sz="3600" b="1" dirty="0"/>
              <a:t>, um erfolgreich argumentieren zu können? </a:t>
            </a:r>
            <a:endParaRPr lang="de-AT" sz="3600" b="1" dirty="0"/>
          </a:p>
        </p:txBody>
      </p:sp>
      <p:sp>
        <p:nvSpPr>
          <p:cNvPr id="3" name="Inhaltsplatzhalter 2">
            <a:extLst>
              <a:ext uri="{FF2B5EF4-FFF2-40B4-BE49-F238E27FC236}">
                <a16:creationId xmlns:a16="http://schemas.microsoft.com/office/drawing/2014/main" id="{3E7A036F-75E8-48D3-8C67-431F8D945368}"/>
              </a:ext>
            </a:extLst>
          </p:cNvPr>
          <p:cNvSpPr>
            <a:spLocks noGrp="1"/>
          </p:cNvSpPr>
          <p:nvPr>
            <p:ph idx="1"/>
          </p:nvPr>
        </p:nvSpPr>
        <p:spPr>
          <a:xfrm>
            <a:off x="838200" y="1907458"/>
            <a:ext cx="10806404" cy="389175"/>
          </a:xfrm>
        </p:spPr>
        <p:txBody>
          <a:bodyPr>
            <a:normAutofit/>
          </a:bodyPr>
          <a:lstStyle/>
          <a:p>
            <a:pPr marL="0" indent="0">
              <a:buNone/>
            </a:pPr>
            <a:r>
              <a:rPr lang="de-AT" sz="1800" dirty="0"/>
              <a:t>Bitte tragen Sie in die Box Ihre Gedanken zu dieser Frage ein.</a:t>
            </a:r>
          </a:p>
        </p:txBody>
      </p:sp>
      <p:sp>
        <p:nvSpPr>
          <p:cNvPr id="4" name="Rechteck 3">
            <a:extLst>
              <a:ext uri="{FF2B5EF4-FFF2-40B4-BE49-F238E27FC236}">
                <a16:creationId xmlns:a16="http://schemas.microsoft.com/office/drawing/2014/main" id="{033DBE63-6059-4405-8A0B-FA22751A4A0F}"/>
              </a:ext>
            </a:extLst>
          </p:cNvPr>
          <p:cNvSpPr/>
          <p:nvPr/>
        </p:nvSpPr>
        <p:spPr>
          <a:xfrm>
            <a:off x="838200" y="2296633"/>
            <a:ext cx="10371482" cy="3736420"/>
          </a:xfrm>
          <a:prstGeom prst="rect">
            <a:avLst/>
          </a:prstGeom>
          <a:ln>
            <a:solidFill>
              <a:srgbClr val="FFDB69"/>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de-AT" dirty="0"/>
          </a:p>
        </p:txBody>
      </p:sp>
      <p:sp>
        <p:nvSpPr>
          <p:cNvPr id="5" name="Foliennummernplatzhalter 4">
            <a:extLst>
              <a:ext uri="{FF2B5EF4-FFF2-40B4-BE49-F238E27FC236}">
                <a16:creationId xmlns:a16="http://schemas.microsoft.com/office/drawing/2014/main" id="{4F23A97F-82C5-E182-BA35-380396124CBD}"/>
              </a:ext>
            </a:extLst>
          </p:cNvPr>
          <p:cNvSpPr>
            <a:spLocks noGrp="1"/>
          </p:cNvSpPr>
          <p:nvPr>
            <p:ph type="sldNum" sz="quarter" idx="12"/>
          </p:nvPr>
        </p:nvSpPr>
        <p:spPr/>
        <p:txBody>
          <a:bodyPr/>
          <a:lstStyle/>
          <a:p>
            <a:fld id="{50661BA7-A178-481C-929D-51354AA81E6C}" type="slidenum">
              <a:rPr lang="de-AT" smtClean="0"/>
              <a:t>14</a:t>
            </a:fld>
            <a:endParaRPr lang="de-AT" dirty="0"/>
          </a:p>
        </p:txBody>
      </p:sp>
    </p:spTree>
    <p:extLst>
      <p:ext uri="{BB962C8B-B14F-4D97-AF65-F5344CB8AC3E}">
        <p14:creationId xmlns:p14="http://schemas.microsoft.com/office/powerpoint/2010/main" val="1180397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13048-92CE-4C3A-8124-96736A058A75}"/>
              </a:ext>
            </a:extLst>
          </p:cNvPr>
          <p:cNvSpPr>
            <a:spLocks noGrp="1"/>
          </p:cNvSpPr>
          <p:nvPr>
            <p:ph type="title"/>
          </p:nvPr>
        </p:nvSpPr>
        <p:spPr>
          <a:xfrm>
            <a:off x="838200" y="2511968"/>
            <a:ext cx="10515600" cy="1325563"/>
          </a:xfrm>
        </p:spPr>
        <p:txBody>
          <a:bodyPr>
            <a:normAutofit fontScale="90000"/>
          </a:bodyPr>
          <a:lstStyle/>
          <a:p>
            <a:r>
              <a:rPr lang="de-AT" sz="4000" dirty="0">
                <a:latin typeface="+mn-lt"/>
              </a:rPr>
              <a:t>Die folgende Folie zeigt eine wissenschaftliche  </a:t>
            </a:r>
            <a:r>
              <a:rPr lang="de-AT" sz="4000" b="1" dirty="0">
                <a:solidFill>
                  <a:schemeClr val="accent5">
                    <a:lumMod val="75000"/>
                  </a:schemeClr>
                </a:solidFill>
                <a:latin typeface="+mn-lt"/>
              </a:rPr>
              <a:t>Antwort</a:t>
            </a:r>
            <a:r>
              <a:rPr lang="de-AT" sz="4000" dirty="0">
                <a:latin typeface="+mn-lt"/>
              </a:rPr>
              <a:t> zu der Frage: 4. </a:t>
            </a:r>
            <a:r>
              <a:rPr lang="de-DE" sz="4000" dirty="0">
                <a:latin typeface="+mn-lt"/>
              </a:rPr>
              <a:t>Welche Teilkompetenzen benötigen </a:t>
            </a:r>
            <a:r>
              <a:rPr lang="de-DE" sz="4000" dirty="0" err="1">
                <a:latin typeface="+mn-lt"/>
              </a:rPr>
              <a:t>Schüler_innen</a:t>
            </a:r>
            <a:r>
              <a:rPr lang="de-DE" sz="4000" dirty="0">
                <a:latin typeface="+mn-lt"/>
              </a:rPr>
              <a:t>, um erfolgreich argumentieren zu können</a:t>
            </a:r>
            <a:r>
              <a:rPr lang="de-AT" sz="4000" dirty="0">
                <a:latin typeface="+mn-lt"/>
              </a:rPr>
              <a:t>?</a:t>
            </a:r>
            <a:br>
              <a:rPr lang="de-AT" dirty="0">
                <a:latin typeface="+mn-lt"/>
              </a:rPr>
            </a:br>
            <a:br>
              <a:rPr lang="de-AT" dirty="0">
                <a:latin typeface="+mn-lt"/>
              </a:rPr>
            </a:br>
            <a:r>
              <a:rPr lang="de-AT" sz="2700" dirty="0">
                <a:latin typeface="+mn-lt"/>
              </a:rPr>
              <a:t>→ Erst zur nächsten Folie wechseln, wenn die vorangegangene Folie bearbeitet wurde. </a:t>
            </a:r>
            <a:endParaRPr lang="de-AT" dirty="0">
              <a:latin typeface="+mn-lt"/>
            </a:endParaRPr>
          </a:p>
        </p:txBody>
      </p:sp>
      <p:sp>
        <p:nvSpPr>
          <p:cNvPr id="3" name="Foliennummernplatzhalter 2">
            <a:extLst>
              <a:ext uri="{FF2B5EF4-FFF2-40B4-BE49-F238E27FC236}">
                <a16:creationId xmlns:a16="http://schemas.microsoft.com/office/drawing/2014/main" id="{0BC551D8-B536-F059-C923-C3B5C4DA2B1D}"/>
              </a:ext>
            </a:extLst>
          </p:cNvPr>
          <p:cNvSpPr>
            <a:spLocks noGrp="1"/>
          </p:cNvSpPr>
          <p:nvPr>
            <p:ph type="sldNum" sz="quarter" idx="12"/>
          </p:nvPr>
        </p:nvSpPr>
        <p:spPr/>
        <p:txBody>
          <a:bodyPr/>
          <a:lstStyle/>
          <a:p>
            <a:fld id="{50661BA7-A178-481C-929D-51354AA81E6C}" type="slidenum">
              <a:rPr lang="de-AT" smtClean="0"/>
              <a:t>15</a:t>
            </a:fld>
            <a:endParaRPr lang="de-AT" dirty="0"/>
          </a:p>
        </p:txBody>
      </p:sp>
    </p:spTree>
    <p:extLst>
      <p:ext uri="{BB962C8B-B14F-4D97-AF65-F5344CB8AC3E}">
        <p14:creationId xmlns:p14="http://schemas.microsoft.com/office/powerpoint/2010/main" val="1890293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BA12B4-69A9-4E44-95F7-3CABF8033D21}"/>
              </a:ext>
            </a:extLst>
          </p:cNvPr>
          <p:cNvSpPr>
            <a:spLocks noGrp="1"/>
          </p:cNvSpPr>
          <p:nvPr>
            <p:ph type="title"/>
          </p:nvPr>
        </p:nvSpPr>
        <p:spPr/>
        <p:txBody>
          <a:bodyPr>
            <a:normAutofit/>
          </a:bodyPr>
          <a:lstStyle/>
          <a:p>
            <a:r>
              <a:rPr lang="de-AT" sz="3600" b="1" dirty="0"/>
              <a:t>4. Teilkompetenzen des schriftlichen Argumentierens (Winkler 2003, Feilke 2008)</a:t>
            </a:r>
          </a:p>
        </p:txBody>
      </p:sp>
      <p:sp>
        <p:nvSpPr>
          <p:cNvPr id="3" name="Inhaltsplatzhalter 2">
            <a:extLst>
              <a:ext uri="{FF2B5EF4-FFF2-40B4-BE49-F238E27FC236}">
                <a16:creationId xmlns:a16="http://schemas.microsoft.com/office/drawing/2014/main" id="{B869438D-3701-4566-9DA9-34B107C14F71}"/>
              </a:ext>
            </a:extLst>
          </p:cNvPr>
          <p:cNvSpPr>
            <a:spLocks noGrp="1"/>
          </p:cNvSpPr>
          <p:nvPr>
            <p:ph idx="1"/>
          </p:nvPr>
        </p:nvSpPr>
        <p:spPr/>
        <p:txBody>
          <a:bodyPr>
            <a:normAutofit fontScale="92500" lnSpcReduction="20000"/>
          </a:bodyPr>
          <a:lstStyle/>
          <a:p>
            <a:pPr marL="0" lvl="0" indent="0">
              <a:lnSpc>
                <a:spcPct val="100000"/>
              </a:lnSpc>
              <a:buNone/>
            </a:pPr>
            <a:r>
              <a:rPr lang="de-DE" sz="2000" dirty="0">
                <a:cs typeface="Times New Roman" panose="02020603050405020304" pitchFamily="18" charset="0"/>
              </a:rPr>
              <a:t>Damit </a:t>
            </a:r>
            <a:r>
              <a:rPr lang="de-DE" sz="2000" dirty="0" err="1">
                <a:cs typeface="Times New Roman" panose="02020603050405020304" pitchFamily="18" charset="0"/>
              </a:rPr>
              <a:t>Schüler_innen</a:t>
            </a:r>
            <a:r>
              <a:rPr lang="de-DE" sz="2000" dirty="0">
                <a:cs typeface="Times New Roman" panose="02020603050405020304" pitchFamily="18" charset="0"/>
              </a:rPr>
              <a:t> erfolgreich argumentieren können, sollte sichergestellt werden, dass v.a. folgende Voraussetzungen erfüllt sind:</a:t>
            </a:r>
          </a:p>
          <a:p>
            <a:pPr>
              <a:lnSpc>
                <a:spcPct val="100000"/>
              </a:lnSpc>
            </a:pPr>
            <a:r>
              <a:rPr lang="de-DE" sz="2000" b="1" dirty="0">
                <a:cs typeface="Times New Roman" panose="02020603050405020304" pitchFamily="18" charset="0"/>
              </a:rPr>
              <a:t>Sachkompetenz:</a:t>
            </a:r>
            <a:r>
              <a:rPr lang="de-DE" sz="2000" dirty="0">
                <a:cs typeface="Times New Roman" panose="02020603050405020304" pitchFamily="18" charset="0"/>
              </a:rPr>
              <a:t> inhaltliches Wissen über das zu diskutierende Thema und dessen Relevanz </a:t>
            </a:r>
            <a:endParaRPr lang="de-DE" sz="1500" dirty="0">
              <a:cs typeface="Times New Roman" panose="02020603050405020304" pitchFamily="18" charset="0"/>
              <a:sym typeface="Wingdings" panose="05000000000000000000" pitchFamily="2" charset="2"/>
            </a:endParaRPr>
          </a:p>
          <a:p>
            <a:pPr marL="457200" lvl="1" indent="0">
              <a:lnSpc>
                <a:spcPct val="100000"/>
              </a:lnSpc>
              <a:buNone/>
            </a:pPr>
            <a:r>
              <a:rPr lang="de-DE" sz="1900" dirty="0">
                <a:cs typeface="Times New Roman" panose="02020603050405020304" pitchFamily="18" charset="0"/>
                <a:sym typeface="Wingdings" panose="05000000000000000000" pitchFamily="2" charset="2"/>
              </a:rPr>
              <a:t> </a:t>
            </a:r>
            <a:r>
              <a:rPr lang="de-DE" sz="1900" dirty="0">
                <a:cs typeface="Times New Roman" panose="02020603050405020304" pitchFamily="18" charset="0"/>
              </a:rPr>
              <a:t>Haben meine </a:t>
            </a:r>
            <a:r>
              <a:rPr lang="de-DE" sz="1900" dirty="0" err="1">
                <a:cs typeface="Times New Roman" panose="02020603050405020304" pitchFamily="18" charset="0"/>
              </a:rPr>
              <a:t>Schüler_innen</a:t>
            </a:r>
            <a:r>
              <a:rPr lang="de-DE" sz="1900" dirty="0">
                <a:cs typeface="Times New Roman" panose="02020603050405020304" pitchFamily="18" charset="0"/>
              </a:rPr>
              <a:t> das nötige inhaltliche Wissen um ein Thema argumentativ bearbeiten zu können? </a:t>
            </a:r>
            <a:endParaRPr lang="de-AT" sz="1900" dirty="0">
              <a:cs typeface="Times New Roman" panose="02020603050405020304" pitchFamily="18" charset="0"/>
            </a:endParaRPr>
          </a:p>
          <a:p>
            <a:pPr lvl="0">
              <a:lnSpc>
                <a:spcPct val="100000"/>
              </a:lnSpc>
            </a:pPr>
            <a:r>
              <a:rPr lang="de-DE" sz="2000" b="1" dirty="0">
                <a:cs typeface="Times New Roman" panose="02020603050405020304" pitchFamily="18" charset="0"/>
              </a:rPr>
              <a:t>Sprachkompetenz:</a:t>
            </a:r>
            <a:r>
              <a:rPr lang="de-DE" sz="2000" dirty="0">
                <a:cs typeface="Times New Roman" panose="02020603050405020304" pitchFamily="18" charset="0"/>
              </a:rPr>
              <a:t> allgemeine Kenntnisse (schrift-)sprachlichen Handelns (argumentative Sprachhandlungen wie Begründen, Konzedieren, etc.) und textsortenspezifisches Wissen (argumentative Textsorten wie Leserbrief, Erörterung, etc.). </a:t>
            </a:r>
          </a:p>
          <a:p>
            <a:pPr marL="457200" lvl="2" indent="0">
              <a:lnSpc>
                <a:spcPct val="100000"/>
              </a:lnSpc>
              <a:spcBef>
                <a:spcPts val="1000"/>
              </a:spcBef>
              <a:buNone/>
            </a:pPr>
            <a:r>
              <a:rPr lang="de-AT" sz="1800" dirty="0">
                <a:cs typeface="Times New Roman" panose="02020603050405020304" pitchFamily="18" charset="0"/>
                <a:sym typeface="Wingdings" panose="05000000000000000000" pitchFamily="2" charset="2"/>
              </a:rPr>
              <a:t> Verfügen meine </a:t>
            </a:r>
            <a:r>
              <a:rPr lang="de-AT" sz="1800" dirty="0" err="1">
                <a:cs typeface="Times New Roman" panose="02020603050405020304" pitchFamily="18" charset="0"/>
                <a:sym typeface="Wingdings" panose="05000000000000000000" pitchFamily="2" charset="2"/>
              </a:rPr>
              <a:t>Schüler_innen</a:t>
            </a:r>
            <a:r>
              <a:rPr lang="de-AT" sz="1800" dirty="0">
                <a:cs typeface="Times New Roman" panose="02020603050405020304" pitchFamily="18" charset="0"/>
                <a:sym typeface="Wingdings" panose="05000000000000000000" pitchFamily="2" charset="2"/>
              </a:rPr>
              <a:t> über das sprachliche Wissen, um ein Thema argumentativ bearbeiten zu können? Biete ich die notwendigen sprachlichen Stützgerüste, um sie dazu zu befähigen?</a:t>
            </a:r>
            <a:endParaRPr lang="de-AT" sz="1800" dirty="0">
              <a:cs typeface="Times New Roman" panose="02020603050405020304" pitchFamily="18" charset="0"/>
            </a:endParaRPr>
          </a:p>
          <a:p>
            <a:pPr lvl="0">
              <a:lnSpc>
                <a:spcPct val="100000"/>
              </a:lnSpc>
              <a:spcAft>
                <a:spcPts val="700"/>
              </a:spcAft>
            </a:pPr>
            <a:r>
              <a:rPr lang="de-DE" sz="2000" b="1" dirty="0">
                <a:cs typeface="Times New Roman" panose="02020603050405020304" pitchFamily="18" charset="0"/>
              </a:rPr>
              <a:t>sozial-kommunikative Kompetenz:</a:t>
            </a:r>
            <a:r>
              <a:rPr lang="de-DE" sz="2000" dirty="0">
                <a:cs typeface="Times New Roman" panose="02020603050405020304" pitchFamily="18" charset="0"/>
              </a:rPr>
              <a:t> Fähigkeit, ein Thema multiperspektivisch zu betrachten, den Adressatenhorizont einzunehmen, Gegenargumente zu antizipieren, etc.</a:t>
            </a:r>
          </a:p>
          <a:p>
            <a:pPr marL="457200" lvl="1" indent="0">
              <a:lnSpc>
                <a:spcPct val="100000"/>
              </a:lnSpc>
              <a:spcAft>
                <a:spcPts val="700"/>
              </a:spcAft>
              <a:buNone/>
            </a:pPr>
            <a:r>
              <a:rPr lang="de-DE" sz="1800" dirty="0">
                <a:cs typeface="Times New Roman" panose="02020603050405020304" pitchFamily="18" charset="0"/>
                <a:sym typeface="Wingdings" panose="05000000000000000000" pitchFamily="2" charset="2"/>
              </a:rPr>
              <a:t> Ist meinen </a:t>
            </a:r>
            <a:r>
              <a:rPr lang="de-DE" sz="1800" dirty="0" err="1">
                <a:cs typeface="Times New Roman" panose="02020603050405020304" pitchFamily="18" charset="0"/>
                <a:sym typeface="Wingdings" panose="05000000000000000000" pitchFamily="2" charset="2"/>
              </a:rPr>
              <a:t>Schüler_innen</a:t>
            </a:r>
            <a:r>
              <a:rPr lang="de-DE" sz="1800" dirty="0">
                <a:cs typeface="Times New Roman" panose="02020603050405020304" pitchFamily="18" charset="0"/>
                <a:sym typeface="Wingdings" panose="05000000000000000000" pitchFamily="2" charset="2"/>
              </a:rPr>
              <a:t> bewusst, dass sie das Thema aus unterschiedlichen Blickwinkeln betrachten und adressatenorientiert bearbeiten sollen? Biete ich Möglichkeiten, um das Thema multiperspektivisch zu durchdringen?</a:t>
            </a:r>
            <a:endParaRPr lang="de-AT" sz="1800" dirty="0">
              <a:cs typeface="Times New Roman" panose="02020603050405020304" pitchFamily="18" charset="0"/>
            </a:endParaRPr>
          </a:p>
        </p:txBody>
      </p:sp>
      <p:sp>
        <p:nvSpPr>
          <p:cNvPr id="5" name="Rechteck 4">
            <a:extLst>
              <a:ext uri="{FF2B5EF4-FFF2-40B4-BE49-F238E27FC236}">
                <a16:creationId xmlns:a16="http://schemas.microsoft.com/office/drawing/2014/main" id="{901D370E-058B-4900-AFDE-7B97FD25A6C2}"/>
              </a:ext>
            </a:extLst>
          </p:cNvPr>
          <p:cNvSpPr/>
          <p:nvPr/>
        </p:nvSpPr>
        <p:spPr>
          <a:xfrm>
            <a:off x="9955618" y="132506"/>
            <a:ext cx="2041234" cy="465238"/>
          </a:xfrm>
          <a:prstGeom prst="rect">
            <a:avLst/>
          </a:prstGeom>
          <a:solidFill>
            <a:schemeClr val="accent4">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accent1"/>
                </a:solidFill>
              </a:rPr>
              <a:t>ANTWORT</a:t>
            </a:r>
          </a:p>
        </p:txBody>
      </p:sp>
      <p:sp>
        <p:nvSpPr>
          <p:cNvPr id="4" name="Foliennummernplatzhalter 3">
            <a:extLst>
              <a:ext uri="{FF2B5EF4-FFF2-40B4-BE49-F238E27FC236}">
                <a16:creationId xmlns:a16="http://schemas.microsoft.com/office/drawing/2014/main" id="{D8E92D4C-D4C3-6E4F-255B-DC89B6A517FF}"/>
              </a:ext>
            </a:extLst>
          </p:cNvPr>
          <p:cNvSpPr>
            <a:spLocks noGrp="1"/>
          </p:cNvSpPr>
          <p:nvPr>
            <p:ph type="sldNum" sz="quarter" idx="12"/>
          </p:nvPr>
        </p:nvSpPr>
        <p:spPr/>
        <p:txBody>
          <a:bodyPr/>
          <a:lstStyle/>
          <a:p>
            <a:fld id="{50661BA7-A178-481C-929D-51354AA81E6C}" type="slidenum">
              <a:rPr lang="de-AT" smtClean="0"/>
              <a:t>16</a:t>
            </a:fld>
            <a:endParaRPr lang="de-AT" dirty="0"/>
          </a:p>
        </p:txBody>
      </p:sp>
    </p:spTree>
    <p:extLst>
      <p:ext uri="{BB962C8B-B14F-4D97-AF65-F5344CB8AC3E}">
        <p14:creationId xmlns:p14="http://schemas.microsoft.com/office/powerpoint/2010/main" val="3301598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F1DDC35-AEC0-4748-814D-19CA164E9B04}"/>
              </a:ext>
            </a:extLst>
          </p:cNvPr>
          <p:cNvSpPr>
            <a:spLocks noGrp="1"/>
          </p:cNvSpPr>
          <p:nvPr>
            <p:ph type="title"/>
          </p:nvPr>
        </p:nvSpPr>
        <p:spPr>
          <a:xfrm>
            <a:off x="838200" y="355077"/>
            <a:ext cx="10515600" cy="689234"/>
          </a:xfrm>
        </p:spPr>
        <p:txBody>
          <a:bodyPr>
            <a:normAutofit/>
          </a:bodyPr>
          <a:lstStyle/>
          <a:p>
            <a:r>
              <a:rPr lang="de-DE" sz="3600" b="1" dirty="0"/>
              <a:t>5. Sprachliche Handlungsschemata des Argumentierens</a:t>
            </a:r>
          </a:p>
        </p:txBody>
      </p:sp>
      <p:sp>
        <p:nvSpPr>
          <p:cNvPr id="3" name="Inhaltsplatzhalter 2">
            <a:extLst>
              <a:ext uri="{FF2B5EF4-FFF2-40B4-BE49-F238E27FC236}">
                <a16:creationId xmlns:a16="http://schemas.microsoft.com/office/drawing/2014/main" id="{53FA7A12-26FF-4B94-8AAE-9A69E32873B9}"/>
              </a:ext>
            </a:extLst>
          </p:cNvPr>
          <p:cNvSpPr>
            <a:spLocks noGrp="1"/>
          </p:cNvSpPr>
          <p:nvPr>
            <p:ph sz="half" idx="1"/>
          </p:nvPr>
        </p:nvSpPr>
        <p:spPr>
          <a:xfrm>
            <a:off x="681135" y="2995127"/>
            <a:ext cx="5338665" cy="3181835"/>
          </a:xfrm>
        </p:spPr>
        <p:txBody>
          <a:bodyPr>
            <a:noAutofit/>
          </a:bodyPr>
          <a:lstStyle/>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Addieren/Hinzufügen (Außerdem)</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Anweisen (Nun brauchst du…)</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Appellieren (Ich fordere Sie auf…)</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Begründen (Aus diesem Grund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Begrüßen (Ich begrüße Sie ganz herzliche zu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Bewerten (…empfinde ich als sehr positiv/negativ/…)</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Einleiten (In diesem/r … geht es um …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Empfehlen (Ich date Ihnen, dass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Empfehlen/Wünsche äußern (Ich würde mir wünschen, dass…)</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Exemplifizieren (Beispielsweise gibt es….)</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Konzedieren/Gegenargumente einbeziehen (Zwar…aber…)</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Materialien auflisten (Im Folgenden wird … benötigt.)</a:t>
            </a:r>
          </a:p>
          <a:p>
            <a:pPr marL="0" indent="0">
              <a:lnSpc>
                <a:spcPct val="120000"/>
              </a:lnSpc>
              <a:spcBef>
                <a:spcPts val="0"/>
              </a:spcBef>
              <a:buNone/>
            </a:pPr>
            <a:endParaRPr lang="de-DE" sz="1400" dirty="0"/>
          </a:p>
        </p:txBody>
      </p:sp>
      <p:sp>
        <p:nvSpPr>
          <p:cNvPr id="5" name="Inhaltsplatzhalter 4">
            <a:extLst>
              <a:ext uri="{FF2B5EF4-FFF2-40B4-BE49-F238E27FC236}">
                <a16:creationId xmlns:a16="http://schemas.microsoft.com/office/drawing/2014/main" id="{E70F11FF-E79C-4283-BFCB-357F829805F6}"/>
              </a:ext>
            </a:extLst>
          </p:cNvPr>
          <p:cNvSpPr>
            <a:spLocks noGrp="1"/>
          </p:cNvSpPr>
          <p:nvPr>
            <p:ph sz="half" idx="2"/>
          </p:nvPr>
        </p:nvSpPr>
        <p:spPr>
          <a:xfrm>
            <a:off x="6172200" y="2995127"/>
            <a:ext cx="6019800" cy="3181835"/>
          </a:xfrm>
        </p:spPr>
        <p:txBody>
          <a:bodyPr>
            <a:noAutofit/>
          </a:bodyPr>
          <a:lstStyle/>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Modalisieren (Möglicherweise…)</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Positionieren (ich finde, dass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Redewiedergeben (wörtliches Zitieren/Reformulieren)</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Redewiedergeben/Zitieren (…sagt, dass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Schlussfolgern/Schließen (Daraus lässt sich schließen, dass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Sich vorstellen (Ich bin…)</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Thema/Kontroverse benennen (Im Folgenden wird … genauer erklärt.)</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Überlegen/Assoziieren (Stellen Sie sich einmal vor…/ denke mir, dass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Vergleichen (…ist vergleichbar mit…)</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Warnen/Hinweisen (Beachte, dass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Zusammenfassen (Insgesamt lässt sich sagen, dass …)</a:t>
            </a:r>
          </a:p>
          <a:p>
            <a:endParaRPr lang="de-DE" sz="1400" dirty="0"/>
          </a:p>
        </p:txBody>
      </p:sp>
      <p:sp>
        <p:nvSpPr>
          <p:cNvPr id="6" name="Inhaltsplatzhalter 2">
            <a:extLst>
              <a:ext uri="{FF2B5EF4-FFF2-40B4-BE49-F238E27FC236}">
                <a16:creationId xmlns:a16="http://schemas.microsoft.com/office/drawing/2014/main" id="{E3A05DFC-2A6F-4A60-B390-7D9789AD3E3E}"/>
              </a:ext>
            </a:extLst>
          </p:cNvPr>
          <p:cNvSpPr txBox="1">
            <a:spLocks/>
          </p:cNvSpPr>
          <p:nvPr/>
        </p:nvSpPr>
        <p:spPr>
          <a:xfrm>
            <a:off x="838200" y="1212979"/>
            <a:ext cx="10806404" cy="1250303"/>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AT" dirty="0"/>
              <a:t>Sie sehen hier eine Auswahl an Textprozeduren (Handlungsschemata + sprachliche Ausdrücke). Welche davon sind Ihrer Meinung nach die typischsten für das Argumentieren? Markieren Sie die entsprechenden Textprozeduren (z.B. durch Fettdruck oder eine farbliche Markierung).</a:t>
            </a:r>
          </a:p>
          <a:p>
            <a:endParaRPr lang="de-AT" dirty="0"/>
          </a:p>
          <a:p>
            <a:pPr marL="0" indent="0">
              <a:buFont typeface="Arial" panose="020B0604020202020204" pitchFamily="34" charset="0"/>
              <a:buNone/>
            </a:pPr>
            <a:endParaRPr lang="de-AT" dirty="0"/>
          </a:p>
        </p:txBody>
      </p:sp>
      <p:sp>
        <p:nvSpPr>
          <p:cNvPr id="2" name="Foliennummernplatzhalter 1">
            <a:extLst>
              <a:ext uri="{FF2B5EF4-FFF2-40B4-BE49-F238E27FC236}">
                <a16:creationId xmlns:a16="http://schemas.microsoft.com/office/drawing/2014/main" id="{C1708409-16C3-E666-CF72-C73E841AC99C}"/>
              </a:ext>
            </a:extLst>
          </p:cNvPr>
          <p:cNvSpPr>
            <a:spLocks noGrp="1"/>
          </p:cNvSpPr>
          <p:nvPr>
            <p:ph type="sldNum" sz="quarter" idx="12"/>
          </p:nvPr>
        </p:nvSpPr>
        <p:spPr/>
        <p:txBody>
          <a:bodyPr/>
          <a:lstStyle/>
          <a:p>
            <a:fld id="{50661BA7-A178-481C-929D-51354AA81E6C}" type="slidenum">
              <a:rPr lang="de-AT" smtClean="0"/>
              <a:t>17</a:t>
            </a:fld>
            <a:endParaRPr lang="de-AT"/>
          </a:p>
        </p:txBody>
      </p:sp>
    </p:spTree>
    <p:extLst>
      <p:ext uri="{BB962C8B-B14F-4D97-AF65-F5344CB8AC3E}">
        <p14:creationId xmlns:p14="http://schemas.microsoft.com/office/powerpoint/2010/main" val="1463187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4">
                <a:lumMod val="60000"/>
                <a:lumOff val="40000"/>
              </a:schemeClr>
            </a:gs>
            <a:gs pos="83000">
              <a:schemeClr val="accent4">
                <a:lumMod val="60000"/>
                <a:lumOff val="40000"/>
              </a:schemeClr>
            </a:gs>
            <a:gs pos="100000">
              <a:schemeClr val="accent4">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13048-92CE-4C3A-8124-96736A058A75}"/>
              </a:ext>
            </a:extLst>
          </p:cNvPr>
          <p:cNvSpPr>
            <a:spLocks noGrp="1"/>
          </p:cNvSpPr>
          <p:nvPr>
            <p:ph type="title"/>
          </p:nvPr>
        </p:nvSpPr>
        <p:spPr>
          <a:xfrm>
            <a:off x="838200" y="2679117"/>
            <a:ext cx="10515600" cy="1325563"/>
          </a:xfrm>
        </p:spPr>
        <p:txBody>
          <a:bodyPr>
            <a:normAutofit fontScale="90000"/>
          </a:bodyPr>
          <a:lstStyle/>
          <a:p>
            <a:r>
              <a:rPr lang="de-AT" sz="4000" dirty="0">
                <a:latin typeface="+mn-lt"/>
              </a:rPr>
              <a:t>Die folgende Folie zeigt eine </a:t>
            </a:r>
            <a:r>
              <a:rPr lang="de-AT" sz="4000" b="1" dirty="0">
                <a:solidFill>
                  <a:schemeClr val="accent5">
                    <a:lumMod val="75000"/>
                  </a:schemeClr>
                </a:solidFill>
                <a:latin typeface="+mn-lt"/>
              </a:rPr>
              <a:t>Antwort</a:t>
            </a:r>
            <a:r>
              <a:rPr lang="de-AT" sz="4000" dirty="0">
                <a:latin typeface="+mn-lt"/>
              </a:rPr>
              <a:t> </a:t>
            </a:r>
            <a:br>
              <a:rPr lang="de-AT" sz="4000" dirty="0">
                <a:latin typeface="+mn-lt"/>
              </a:rPr>
            </a:br>
            <a:r>
              <a:rPr lang="de-AT" sz="4000" dirty="0">
                <a:latin typeface="+mn-lt"/>
              </a:rPr>
              <a:t>zu der Frage: 5. Welche Textprozeduren sind am typischsten für das Argumentieren?</a:t>
            </a:r>
            <a:br>
              <a:rPr lang="de-AT" dirty="0">
                <a:latin typeface="+mn-lt"/>
              </a:rPr>
            </a:br>
            <a:br>
              <a:rPr lang="de-AT" dirty="0">
                <a:latin typeface="+mn-lt"/>
              </a:rPr>
            </a:br>
            <a:r>
              <a:rPr lang="de-AT" sz="2700" dirty="0">
                <a:latin typeface="+mn-lt"/>
              </a:rPr>
              <a:t>→ Erst zur nächsten Folie wechseln, wenn die vorangegangene Folie bearbeitet wurde. </a:t>
            </a:r>
            <a:endParaRPr lang="de-AT" dirty="0">
              <a:latin typeface="+mn-lt"/>
            </a:endParaRPr>
          </a:p>
        </p:txBody>
      </p:sp>
      <p:sp>
        <p:nvSpPr>
          <p:cNvPr id="3" name="Foliennummernplatzhalter 2">
            <a:extLst>
              <a:ext uri="{FF2B5EF4-FFF2-40B4-BE49-F238E27FC236}">
                <a16:creationId xmlns:a16="http://schemas.microsoft.com/office/drawing/2014/main" id="{03C779EF-11C3-0537-1426-524943F97499}"/>
              </a:ext>
            </a:extLst>
          </p:cNvPr>
          <p:cNvSpPr>
            <a:spLocks noGrp="1"/>
          </p:cNvSpPr>
          <p:nvPr>
            <p:ph type="sldNum" sz="quarter" idx="12"/>
          </p:nvPr>
        </p:nvSpPr>
        <p:spPr/>
        <p:txBody>
          <a:bodyPr/>
          <a:lstStyle/>
          <a:p>
            <a:fld id="{50661BA7-A178-481C-929D-51354AA81E6C}" type="slidenum">
              <a:rPr lang="de-AT" smtClean="0"/>
              <a:t>18</a:t>
            </a:fld>
            <a:endParaRPr lang="de-AT" dirty="0"/>
          </a:p>
        </p:txBody>
      </p:sp>
    </p:spTree>
    <p:extLst>
      <p:ext uri="{BB962C8B-B14F-4D97-AF65-F5344CB8AC3E}">
        <p14:creationId xmlns:p14="http://schemas.microsoft.com/office/powerpoint/2010/main" val="347810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4">
                <a:lumMod val="60000"/>
                <a:lumOff val="40000"/>
              </a:schemeClr>
            </a:gs>
            <a:gs pos="83000">
              <a:schemeClr val="accent4">
                <a:lumMod val="60000"/>
                <a:lumOff val="40000"/>
              </a:schemeClr>
            </a:gs>
            <a:gs pos="100000">
              <a:schemeClr val="accent4">
                <a:lumMod val="40000"/>
                <a:lumOff val="60000"/>
              </a:schemeClr>
            </a:gs>
          </a:gsLst>
          <a:lin ang="5400000" scaled="1"/>
        </a:gra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F1DDC35-AEC0-4748-814D-19CA164E9B04}"/>
              </a:ext>
            </a:extLst>
          </p:cNvPr>
          <p:cNvSpPr>
            <a:spLocks noGrp="1"/>
          </p:cNvSpPr>
          <p:nvPr>
            <p:ph type="title"/>
          </p:nvPr>
        </p:nvSpPr>
        <p:spPr>
          <a:xfrm>
            <a:off x="838200" y="355078"/>
            <a:ext cx="10515600" cy="689234"/>
          </a:xfrm>
        </p:spPr>
        <p:txBody>
          <a:bodyPr>
            <a:normAutofit/>
          </a:bodyPr>
          <a:lstStyle/>
          <a:p>
            <a:r>
              <a:rPr lang="de-DE" sz="3600" b="1" dirty="0"/>
              <a:t>5. Sprachliche Handlungsschemata </a:t>
            </a:r>
          </a:p>
        </p:txBody>
      </p:sp>
      <p:sp>
        <p:nvSpPr>
          <p:cNvPr id="3" name="Inhaltsplatzhalter 2">
            <a:extLst>
              <a:ext uri="{FF2B5EF4-FFF2-40B4-BE49-F238E27FC236}">
                <a16:creationId xmlns:a16="http://schemas.microsoft.com/office/drawing/2014/main" id="{53FA7A12-26FF-4B94-8AAE-9A69E32873B9}"/>
              </a:ext>
            </a:extLst>
          </p:cNvPr>
          <p:cNvSpPr>
            <a:spLocks noGrp="1"/>
          </p:cNvSpPr>
          <p:nvPr>
            <p:ph sz="half" idx="1"/>
          </p:nvPr>
        </p:nvSpPr>
        <p:spPr>
          <a:xfrm>
            <a:off x="681135" y="3005176"/>
            <a:ext cx="5338665" cy="3181835"/>
          </a:xfrm>
        </p:spPr>
        <p:txBody>
          <a:bodyPr>
            <a:noAutofit/>
          </a:bodyPr>
          <a:lstStyle/>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Addieren/Hinzufügen (Außerdem)</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Anweisen (Nun brauchst du…)</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Appellieren (Ich fordere Sie auf…)</a:t>
            </a:r>
          </a:p>
          <a:p>
            <a:pPr>
              <a:lnSpc>
                <a:spcPct val="120000"/>
              </a:lnSpc>
              <a:spcBef>
                <a:spcPts val="0"/>
              </a:spcBef>
            </a:pPr>
            <a:r>
              <a:rPr lang="de-DE"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Begründen (Aus diesem Grund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Begrüßen (Ich begrüße Sie ganz herzliche zu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Bewerten (…empfinde ich als sehr positiv/negativ/…)</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Einleiten (In diesem/r … geht es um …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Empfehlen (Ich date Ihnen, dass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Empfehlen/Wünsche äußern (Ich würde mir wünschen, dass…)</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Exemplifizieren (Beispielsweise gibt es….)</a:t>
            </a:r>
          </a:p>
          <a:p>
            <a:pPr>
              <a:lnSpc>
                <a:spcPct val="120000"/>
              </a:lnSpc>
              <a:spcBef>
                <a:spcPts val="0"/>
              </a:spcBef>
            </a:pPr>
            <a:r>
              <a:rPr lang="de-DE"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Konzedieren/Gegenargumente einbeziehen (Zwar…aber…)</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Materialien auflisten (Im Folgenden wird … benötigt.)</a:t>
            </a:r>
          </a:p>
          <a:p>
            <a:pPr marL="0" indent="0">
              <a:lnSpc>
                <a:spcPct val="120000"/>
              </a:lnSpc>
              <a:spcBef>
                <a:spcPts val="0"/>
              </a:spcBef>
              <a:buNone/>
            </a:pPr>
            <a:endParaRPr lang="de-DE" sz="1400" dirty="0"/>
          </a:p>
        </p:txBody>
      </p:sp>
      <p:sp>
        <p:nvSpPr>
          <p:cNvPr id="5" name="Inhaltsplatzhalter 4">
            <a:extLst>
              <a:ext uri="{FF2B5EF4-FFF2-40B4-BE49-F238E27FC236}">
                <a16:creationId xmlns:a16="http://schemas.microsoft.com/office/drawing/2014/main" id="{E70F11FF-E79C-4283-BFCB-357F829805F6}"/>
              </a:ext>
            </a:extLst>
          </p:cNvPr>
          <p:cNvSpPr>
            <a:spLocks noGrp="1"/>
          </p:cNvSpPr>
          <p:nvPr>
            <p:ph sz="half" idx="2"/>
          </p:nvPr>
        </p:nvSpPr>
        <p:spPr>
          <a:xfrm>
            <a:off x="6172200" y="2995127"/>
            <a:ext cx="6019800" cy="3181835"/>
          </a:xfrm>
        </p:spPr>
        <p:txBody>
          <a:bodyPr>
            <a:noAutofit/>
          </a:bodyPr>
          <a:lstStyle/>
          <a:p>
            <a:pPr>
              <a:lnSpc>
                <a:spcPct val="120000"/>
              </a:lnSpc>
              <a:spcBef>
                <a:spcPts val="0"/>
              </a:spcBef>
            </a:pPr>
            <a:r>
              <a:rPr lang="de-DE"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Modalisieren (Möglicherweise…)</a:t>
            </a:r>
          </a:p>
          <a:p>
            <a:pPr>
              <a:lnSpc>
                <a:spcPct val="120000"/>
              </a:lnSpc>
              <a:spcBef>
                <a:spcPts val="0"/>
              </a:spcBef>
            </a:pPr>
            <a:r>
              <a:rPr lang="de-DE"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Positionieren (ich finde, dass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Redewiedergeben (wörtliches Zitieren/Reformulieren)</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Redewiedergeben/Zitieren (…sagt, dass …)</a:t>
            </a:r>
          </a:p>
          <a:p>
            <a:pPr>
              <a:lnSpc>
                <a:spcPct val="120000"/>
              </a:lnSpc>
              <a:spcBef>
                <a:spcPts val="0"/>
              </a:spcBef>
            </a:pPr>
            <a:r>
              <a:rPr lang="de-DE"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Schlussfolgern/Schließen (Daraus lässt sich schließen, dass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Sich vorstellen (Ich bin…)</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Thema/Kontroverse benennen (Im Folgenden wird … genauer erklärt.)</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Überlegen/Assoziieren (Stellen Sie sich einmal vor…/ denke mir, dass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Vergleichen (…ist vergleichbar mit…)</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Warnen/Hinweisen (Beachte, dass …)</a:t>
            </a:r>
          </a:p>
          <a:p>
            <a:pPr>
              <a:lnSpc>
                <a:spcPct val="120000"/>
              </a:lnSpc>
              <a:spcBef>
                <a:spcPts val="0"/>
              </a:spcBef>
            </a:pPr>
            <a:r>
              <a:rPr lang="de-DE" sz="1400" dirty="0">
                <a:effectLst/>
                <a:latin typeface="Calibri" panose="020F0502020204030204" pitchFamily="34" charset="0"/>
                <a:ea typeface="Calibri" panose="020F0502020204030204" pitchFamily="34" charset="0"/>
                <a:cs typeface="Times New Roman" panose="02020603050405020304" pitchFamily="18" charset="0"/>
              </a:rPr>
              <a:t>Zusammenfassen (Insgesamt lässt sich sagen, dass …)</a:t>
            </a:r>
          </a:p>
          <a:p>
            <a:endParaRPr lang="de-DE" sz="1400" dirty="0"/>
          </a:p>
        </p:txBody>
      </p:sp>
      <p:sp>
        <p:nvSpPr>
          <p:cNvPr id="6" name="Inhaltsplatzhalter 2">
            <a:extLst>
              <a:ext uri="{FF2B5EF4-FFF2-40B4-BE49-F238E27FC236}">
                <a16:creationId xmlns:a16="http://schemas.microsoft.com/office/drawing/2014/main" id="{E3A05DFC-2A6F-4A60-B390-7D9789AD3E3E}"/>
              </a:ext>
            </a:extLst>
          </p:cNvPr>
          <p:cNvSpPr txBox="1">
            <a:spLocks/>
          </p:cNvSpPr>
          <p:nvPr/>
        </p:nvSpPr>
        <p:spPr>
          <a:xfrm>
            <a:off x="838200" y="1212979"/>
            <a:ext cx="10806404" cy="12503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de-AT" dirty="0"/>
          </a:p>
          <a:p>
            <a:pPr marL="0" indent="0">
              <a:buFont typeface="Arial" panose="020B0604020202020204" pitchFamily="34" charset="0"/>
              <a:buNone/>
            </a:pPr>
            <a:endParaRPr lang="de-AT" dirty="0"/>
          </a:p>
        </p:txBody>
      </p:sp>
      <p:sp>
        <p:nvSpPr>
          <p:cNvPr id="7" name="Inhaltsplatzhalter 2">
            <a:extLst>
              <a:ext uri="{FF2B5EF4-FFF2-40B4-BE49-F238E27FC236}">
                <a16:creationId xmlns:a16="http://schemas.microsoft.com/office/drawing/2014/main" id="{23A4D105-E82B-4CCD-9898-436CBD29D086}"/>
              </a:ext>
            </a:extLst>
          </p:cNvPr>
          <p:cNvSpPr txBox="1">
            <a:spLocks/>
          </p:cNvSpPr>
          <p:nvPr/>
        </p:nvSpPr>
        <p:spPr>
          <a:xfrm>
            <a:off x="681135" y="1365379"/>
            <a:ext cx="11115869" cy="1250303"/>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AT" dirty="0"/>
              <a:t>Theoretisch kann – je nach konkretem Thema und Schreibziel - jede der genannten Textprozeduren in einem argumentativen Text eingesetzt bzw. gefunden werden. Es gibt jedoch Textprozeduren, die als besonders typisch bzw. textkonstituierend für das Textmuster Argumentieren gelten, d.h., dass ohne ihren Einsatz kein Argumentieren vorliegt. Nach Feilke (2014) handelt es sich dabei um die folgenden  markierten Handlungsschemata:</a:t>
            </a:r>
          </a:p>
        </p:txBody>
      </p:sp>
      <p:sp>
        <p:nvSpPr>
          <p:cNvPr id="8" name="Inhaltsplatzhalter 2">
            <a:extLst>
              <a:ext uri="{FF2B5EF4-FFF2-40B4-BE49-F238E27FC236}">
                <a16:creationId xmlns:a16="http://schemas.microsoft.com/office/drawing/2014/main" id="{807E863F-48C2-4E2D-8286-5F1B3782FCBB}"/>
              </a:ext>
            </a:extLst>
          </p:cNvPr>
          <p:cNvSpPr txBox="1">
            <a:spLocks/>
          </p:cNvSpPr>
          <p:nvPr/>
        </p:nvSpPr>
        <p:spPr>
          <a:xfrm>
            <a:off x="616598" y="1289179"/>
            <a:ext cx="10806404" cy="12503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de-AT" dirty="0"/>
          </a:p>
          <a:p>
            <a:pPr marL="0" indent="0">
              <a:buFont typeface="Arial" panose="020B0604020202020204" pitchFamily="34" charset="0"/>
              <a:buNone/>
            </a:pPr>
            <a:endParaRPr lang="de-AT" dirty="0"/>
          </a:p>
        </p:txBody>
      </p:sp>
      <p:sp>
        <p:nvSpPr>
          <p:cNvPr id="9" name="Rechteck 8">
            <a:extLst>
              <a:ext uri="{FF2B5EF4-FFF2-40B4-BE49-F238E27FC236}">
                <a16:creationId xmlns:a16="http://schemas.microsoft.com/office/drawing/2014/main" id="{D6B00D9D-471F-413F-A4F7-9F04E937D170}"/>
              </a:ext>
            </a:extLst>
          </p:cNvPr>
          <p:cNvSpPr/>
          <p:nvPr/>
        </p:nvSpPr>
        <p:spPr>
          <a:xfrm>
            <a:off x="9923720" y="206507"/>
            <a:ext cx="2041234" cy="465238"/>
          </a:xfrm>
          <a:prstGeom prst="rect">
            <a:avLst/>
          </a:prstGeom>
          <a:solidFill>
            <a:schemeClr val="accent4">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accent1"/>
                </a:solidFill>
              </a:rPr>
              <a:t>ANTWORT</a:t>
            </a:r>
          </a:p>
        </p:txBody>
      </p:sp>
      <p:sp>
        <p:nvSpPr>
          <p:cNvPr id="2" name="Foliennummernplatzhalter 1">
            <a:extLst>
              <a:ext uri="{FF2B5EF4-FFF2-40B4-BE49-F238E27FC236}">
                <a16:creationId xmlns:a16="http://schemas.microsoft.com/office/drawing/2014/main" id="{4C2D24DE-3305-6A4B-F0E4-7E4ED5488589}"/>
              </a:ext>
            </a:extLst>
          </p:cNvPr>
          <p:cNvSpPr>
            <a:spLocks noGrp="1"/>
          </p:cNvSpPr>
          <p:nvPr>
            <p:ph type="sldNum" sz="quarter" idx="12"/>
          </p:nvPr>
        </p:nvSpPr>
        <p:spPr/>
        <p:txBody>
          <a:bodyPr/>
          <a:lstStyle/>
          <a:p>
            <a:fld id="{50661BA7-A178-481C-929D-51354AA81E6C}" type="slidenum">
              <a:rPr lang="de-AT" smtClean="0"/>
              <a:t>19</a:t>
            </a:fld>
            <a:endParaRPr lang="de-AT"/>
          </a:p>
        </p:txBody>
      </p:sp>
    </p:spTree>
    <p:extLst>
      <p:ext uri="{BB962C8B-B14F-4D97-AF65-F5344CB8AC3E}">
        <p14:creationId xmlns:p14="http://schemas.microsoft.com/office/powerpoint/2010/main" val="3604301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1EA3856C-BE51-A443-935E-5B859AF796CB}"/>
              </a:ext>
            </a:extLst>
          </p:cNvPr>
          <p:cNvSpPr txBox="1">
            <a:spLocks/>
          </p:cNvSpPr>
          <p:nvPr/>
        </p:nvSpPr>
        <p:spPr>
          <a:xfrm>
            <a:off x="946400" y="1728655"/>
            <a:ext cx="10724484" cy="23051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6600"/>
              </a:spcBef>
              <a:spcAft>
                <a:spcPts val="1500"/>
              </a:spcAft>
            </a:pPr>
            <a:r>
              <a:rPr lang="de-DE" sz="4000" b="1" kern="0" spc="200" dirty="0">
                <a:solidFill>
                  <a:srgbClr val="E2B000"/>
                </a:solidFill>
                <a:latin typeface="Calibri" panose="020F0502020204030204" pitchFamily="34" charset="0"/>
                <a:ea typeface="Times New Roman" panose="02020603050405020304" pitchFamily="18" charset="0"/>
                <a:cs typeface="Times New Roman" panose="02020603050405020304" pitchFamily="18" charset="0"/>
              </a:rPr>
              <a:t>Reflexionstool I</a:t>
            </a:r>
            <a:br>
              <a:rPr lang="de-AT" sz="3600" b="1" kern="0" dirty="0">
                <a:latin typeface="Calibri" panose="020F0502020204030204" pitchFamily="34" charset="0"/>
                <a:ea typeface="Times New Roman" panose="02020603050405020304" pitchFamily="18" charset="0"/>
                <a:cs typeface="Times New Roman" panose="02020603050405020304" pitchFamily="18" charset="0"/>
              </a:rPr>
            </a:br>
            <a:r>
              <a:rPr lang="de-AT" sz="2800" b="1" dirty="0">
                <a:latin typeface="Calibri" panose="020F0502020204030204" pitchFamily="34" charset="0"/>
                <a:ea typeface="Calibri" panose="020F0502020204030204" pitchFamily="34" charset="0"/>
                <a:cs typeface="Arial" panose="020B0604020202020204" pitchFamily="34" charset="0"/>
              </a:rPr>
              <a:t>Selbstreflexion für Lehrkräfte</a:t>
            </a:r>
            <a:r>
              <a:rPr lang="de-AT" sz="2800" b="1" dirty="0">
                <a:latin typeface="Calibri" panose="020F0502020204030204" pitchFamily="34" charset="0"/>
                <a:ea typeface="Times New Roman" panose="02020603050405020304" pitchFamily="18" charset="0"/>
                <a:cs typeface="Times New Roman" panose="02020603050405020304" pitchFamily="18" charset="0"/>
              </a:rPr>
              <a:t> </a:t>
            </a:r>
          </a:p>
          <a:p>
            <a:pPr>
              <a:spcBef>
                <a:spcPts val="2400"/>
              </a:spcBef>
              <a:spcAft>
                <a:spcPts val="1500"/>
              </a:spcAft>
            </a:pPr>
            <a:r>
              <a:rPr lang="de-DE" sz="2000" b="1" spc="200" dirty="0">
                <a:latin typeface="Calibri" panose="020F0502020204030204" pitchFamily="34" charset="0"/>
                <a:ea typeface="Times New Roman" panose="02020603050405020304" pitchFamily="18" charset="0"/>
                <a:cs typeface="Times New Roman" panose="02020603050405020304" pitchFamily="18" charset="0"/>
              </a:rPr>
              <a:t>Reflexionstools für die Sprachhandlung des Argumentierens für Lehrende</a:t>
            </a:r>
          </a:p>
        </p:txBody>
      </p:sp>
      <p:sp>
        <p:nvSpPr>
          <p:cNvPr id="5" name="Textfeld 4">
            <a:extLst>
              <a:ext uri="{FF2B5EF4-FFF2-40B4-BE49-F238E27FC236}">
                <a16:creationId xmlns:a16="http://schemas.microsoft.com/office/drawing/2014/main" id="{1F546401-6C42-A145-9E70-BE5FA6C5B85D}"/>
              </a:ext>
            </a:extLst>
          </p:cNvPr>
          <p:cNvSpPr txBox="1"/>
          <p:nvPr/>
        </p:nvSpPr>
        <p:spPr>
          <a:xfrm>
            <a:off x="6946490" y="4925848"/>
            <a:ext cx="5146003" cy="1600438"/>
          </a:xfrm>
          <a:prstGeom prst="rect">
            <a:avLst/>
          </a:prstGeom>
          <a:noFill/>
        </p:spPr>
        <p:txBody>
          <a:bodyPr wrap="square">
            <a:spAutoFit/>
          </a:bodyPr>
          <a:lstStyle/>
          <a:p>
            <a:r>
              <a:rPr lang="de-AT" sz="1400" b="0" dirty="0" err="1">
                <a:effectLst/>
                <a:latin typeface="Calibri" panose="020F0502020204030204" pitchFamily="34" charset="0"/>
                <a:ea typeface="Times New Roman" panose="02020603050405020304" pitchFamily="18" charset="0"/>
                <a:cs typeface="Times New Roman" panose="02020603050405020304" pitchFamily="18" charset="0"/>
              </a:rPr>
              <a:t>Autor_innen</a:t>
            </a:r>
            <a:r>
              <a:rPr lang="de-AT" sz="1400" b="0" dirty="0">
                <a:effectLst/>
                <a:latin typeface="Calibri" panose="020F0502020204030204" pitchFamily="34" charset="0"/>
                <a:ea typeface="Times New Roman" panose="02020603050405020304" pitchFamily="18" charset="0"/>
                <a:cs typeface="Times New Roman" panose="02020603050405020304" pitchFamily="18" charset="0"/>
              </a:rPr>
              <a:t>:</a:t>
            </a:r>
            <a:br>
              <a:rPr lang="de-AT" sz="1400" b="1" dirty="0">
                <a:effectLst/>
                <a:latin typeface="Calibri" panose="020F0502020204030204" pitchFamily="34" charset="0"/>
                <a:ea typeface="Times New Roman" panose="02020603050405020304" pitchFamily="18" charset="0"/>
                <a:cs typeface="Times New Roman" panose="02020603050405020304" pitchFamily="18" charset="0"/>
              </a:rPr>
            </a:br>
            <a:r>
              <a:rPr lang="de-AT" sz="1400" b="0" dirty="0">
                <a:effectLst/>
                <a:latin typeface="Calibri" panose="020F0502020204030204" pitchFamily="34" charset="0"/>
                <a:ea typeface="Times New Roman" panose="02020603050405020304" pitchFamily="18" charset="0"/>
                <a:cs typeface="Times New Roman" panose="02020603050405020304" pitchFamily="18" charset="0"/>
              </a:rPr>
              <a:t>Victoria </a:t>
            </a:r>
            <a:r>
              <a:rPr lang="de-AT" sz="1400" b="0" dirty="0" err="1">
                <a:effectLst/>
                <a:latin typeface="Calibri" panose="020F0502020204030204" pitchFamily="34" charset="0"/>
                <a:ea typeface="Times New Roman" panose="02020603050405020304" pitchFamily="18" charset="0"/>
                <a:cs typeface="Times New Roman" panose="02020603050405020304" pitchFamily="18" charset="0"/>
              </a:rPr>
              <a:t>Reinsperger</a:t>
            </a:r>
            <a:r>
              <a:rPr lang="de-AT" sz="1400" dirty="0">
                <a:latin typeface="Calibri" panose="020F0502020204030204" pitchFamily="34" charset="0"/>
                <a:ea typeface="Times New Roman" panose="02020603050405020304" pitchFamily="18" charset="0"/>
                <a:cs typeface="Times New Roman" panose="02020603050405020304" pitchFamily="18" charset="0"/>
              </a:rPr>
              <a:t>, </a:t>
            </a:r>
            <a:r>
              <a:rPr lang="de-AT" sz="1400" b="0" i="1" dirty="0">
                <a:effectLst/>
                <a:latin typeface="Calibri" panose="020F0502020204030204" pitchFamily="34" charset="0"/>
                <a:ea typeface="Times New Roman" panose="02020603050405020304" pitchFamily="18" charset="0"/>
                <a:cs typeface="Times New Roman" panose="02020603050405020304" pitchFamily="18" charset="0"/>
              </a:rPr>
              <a:t>Universität Graz, Österreich</a:t>
            </a:r>
            <a:br>
              <a:rPr lang="de-AT" sz="1400" b="1" dirty="0">
                <a:effectLst/>
                <a:latin typeface="Calibri" panose="020F0502020204030204" pitchFamily="34" charset="0"/>
                <a:ea typeface="Times New Roman" panose="02020603050405020304" pitchFamily="18" charset="0"/>
                <a:cs typeface="Times New Roman" panose="02020603050405020304" pitchFamily="18" charset="0"/>
              </a:rPr>
            </a:br>
            <a:r>
              <a:rPr lang="de-AT" sz="1400" b="0" dirty="0">
                <a:effectLst/>
                <a:latin typeface="Calibri" panose="020F0502020204030204" pitchFamily="34" charset="0"/>
                <a:ea typeface="Times New Roman" panose="02020603050405020304" pitchFamily="18" charset="0"/>
                <a:cs typeface="Times New Roman" panose="02020603050405020304" pitchFamily="18" charset="0"/>
              </a:rPr>
              <a:t>Britta Ehrig, </a:t>
            </a:r>
            <a:r>
              <a:rPr lang="de-AT" sz="1400" b="0" i="1" dirty="0">
                <a:effectLst/>
                <a:latin typeface="Calibri" panose="020F0502020204030204" pitchFamily="34" charset="0"/>
                <a:ea typeface="Times New Roman" panose="02020603050405020304" pitchFamily="18" charset="0"/>
                <a:cs typeface="Times New Roman" panose="02020603050405020304" pitchFamily="18" charset="0"/>
              </a:rPr>
              <a:t>NHL </a:t>
            </a:r>
            <a:r>
              <a:rPr lang="de-AT" sz="1400" b="0" i="1" dirty="0" err="1">
                <a:effectLst/>
                <a:latin typeface="Calibri" panose="020F0502020204030204" pitchFamily="34" charset="0"/>
                <a:ea typeface="Times New Roman" panose="02020603050405020304" pitchFamily="18" charset="0"/>
                <a:cs typeface="Times New Roman" panose="02020603050405020304" pitchFamily="18" charset="0"/>
              </a:rPr>
              <a:t>Stenden</a:t>
            </a:r>
            <a:r>
              <a:rPr lang="de-AT" sz="1400" b="0" i="1" dirty="0">
                <a:effectLst/>
                <a:latin typeface="Calibri" panose="020F0502020204030204" pitchFamily="34" charset="0"/>
                <a:ea typeface="Times New Roman" panose="02020603050405020304" pitchFamily="18" charset="0"/>
                <a:cs typeface="Times New Roman" panose="02020603050405020304" pitchFamily="18" charset="0"/>
              </a:rPr>
              <a:t> </a:t>
            </a:r>
            <a:r>
              <a:rPr lang="de-AT" sz="1400" b="0" i="1" dirty="0" err="1">
                <a:effectLst/>
                <a:latin typeface="Calibri" panose="020F0502020204030204" pitchFamily="34" charset="0"/>
                <a:ea typeface="Times New Roman" panose="02020603050405020304" pitchFamily="18" charset="0"/>
                <a:cs typeface="Times New Roman" panose="02020603050405020304" pitchFamily="18" charset="0"/>
              </a:rPr>
              <a:t>Hogeschool</a:t>
            </a:r>
            <a:r>
              <a:rPr lang="de-AT" sz="1400" b="0" i="1" dirty="0">
                <a:effectLst/>
                <a:latin typeface="Calibri" panose="020F0502020204030204" pitchFamily="34" charset="0"/>
                <a:ea typeface="Times New Roman" panose="02020603050405020304" pitchFamily="18" charset="0"/>
                <a:cs typeface="Times New Roman" panose="02020603050405020304" pitchFamily="18" charset="0"/>
              </a:rPr>
              <a:t>, Niederlande</a:t>
            </a:r>
            <a:br>
              <a:rPr lang="de-AT" sz="1400" b="1" dirty="0">
                <a:effectLst/>
                <a:latin typeface="Calibri" panose="020F0502020204030204" pitchFamily="34" charset="0"/>
                <a:ea typeface="Times New Roman" panose="02020603050405020304" pitchFamily="18" charset="0"/>
                <a:cs typeface="Times New Roman" panose="02020603050405020304" pitchFamily="18" charset="0"/>
              </a:rPr>
            </a:br>
            <a:r>
              <a:rPr lang="de-AT" sz="1400" b="0" dirty="0">
                <a:effectLst/>
                <a:latin typeface="Calibri" panose="020F0502020204030204" pitchFamily="34" charset="0"/>
                <a:ea typeface="Times New Roman" panose="02020603050405020304" pitchFamily="18" charset="0"/>
                <a:cs typeface="Times New Roman" panose="02020603050405020304" pitchFamily="18" charset="0"/>
              </a:rPr>
              <a:t>Jürgen Ehrenmüller, </a:t>
            </a:r>
            <a:r>
              <a:rPr lang="de-AT" sz="1400" b="0" i="1" dirty="0">
                <a:effectLst/>
                <a:latin typeface="Calibri" panose="020F0502020204030204" pitchFamily="34" charset="0"/>
                <a:ea typeface="Times New Roman" panose="02020603050405020304" pitchFamily="18" charset="0"/>
                <a:cs typeface="Times New Roman" panose="02020603050405020304" pitchFamily="18" charset="0"/>
              </a:rPr>
              <a:t>Westböhmische Universität in Pilsen, Tschechien</a:t>
            </a:r>
            <a:br>
              <a:rPr lang="de-AT" sz="1400" b="1" dirty="0">
                <a:effectLst/>
                <a:latin typeface="Calibri" panose="020F0502020204030204" pitchFamily="34" charset="0"/>
                <a:ea typeface="Times New Roman" panose="02020603050405020304" pitchFamily="18" charset="0"/>
                <a:cs typeface="Times New Roman" panose="02020603050405020304" pitchFamily="18" charset="0"/>
              </a:rPr>
            </a:br>
            <a:r>
              <a:rPr lang="de-AT" sz="1400" b="0" dirty="0">
                <a:effectLst/>
                <a:latin typeface="Calibri" panose="020F0502020204030204" pitchFamily="34" charset="0"/>
                <a:ea typeface="Times New Roman" panose="02020603050405020304" pitchFamily="18" charset="0"/>
                <a:cs typeface="Times New Roman" panose="02020603050405020304" pitchFamily="18" charset="0"/>
              </a:rPr>
              <a:t>Stephan Schicker, </a:t>
            </a:r>
            <a:r>
              <a:rPr lang="de-AT" sz="1400" b="0" i="1" dirty="0">
                <a:effectLst/>
                <a:latin typeface="Calibri" panose="020F0502020204030204" pitchFamily="34" charset="0"/>
                <a:ea typeface="Times New Roman" panose="02020603050405020304" pitchFamily="18" charset="0"/>
                <a:cs typeface="Times New Roman" panose="02020603050405020304" pitchFamily="18" charset="0"/>
              </a:rPr>
              <a:t>Universität Graz, Österreich</a:t>
            </a:r>
            <a:br>
              <a:rPr lang="de-AT" sz="1400" b="1" dirty="0">
                <a:effectLst/>
                <a:latin typeface="Calibri" panose="020F0502020204030204" pitchFamily="34" charset="0"/>
                <a:ea typeface="Times New Roman" panose="02020603050405020304" pitchFamily="18" charset="0"/>
                <a:cs typeface="Times New Roman" panose="02020603050405020304" pitchFamily="18" charset="0"/>
              </a:rPr>
            </a:br>
            <a:r>
              <a:rPr lang="de-AT" sz="1400" b="0" dirty="0">
                <a:effectLst/>
                <a:latin typeface="Calibri" panose="020F0502020204030204" pitchFamily="34" charset="0"/>
                <a:ea typeface="Times New Roman" panose="02020603050405020304" pitchFamily="18" charset="0"/>
                <a:cs typeface="Times New Roman" panose="02020603050405020304" pitchFamily="18" charset="0"/>
              </a:rPr>
              <a:t>Muhammed Akbulut, </a:t>
            </a:r>
            <a:r>
              <a:rPr lang="de-AT" sz="1400" b="0" i="1" dirty="0">
                <a:effectLst/>
                <a:latin typeface="Calibri" panose="020F0502020204030204" pitchFamily="34" charset="0"/>
                <a:ea typeface="Times New Roman" panose="02020603050405020304" pitchFamily="18" charset="0"/>
                <a:cs typeface="Times New Roman" panose="02020603050405020304" pitchFamily="18" charset="0"/>
              </a:rPr>
              <a:t>Universität Graz, Österreich</a:t>
            </a:r>
            <a:br>
              <a:rPr lang="de-AT" sz="1400" b="1" dirty="0">
                <a:effectLst/>
                <a:latin typeface="Calibri" panose="020F0502020204030204" pitchFamily="34" charset="0"/>
                <a:ea typeface="Times New Roman" panose="02020603050405020304" pitchFamily="18" charset="0"/>
                <a:cs typeface="Times New Roman" panose="02020603050405020304" pitchFamily="18" charset="0"/>
              </a:rPr>
            </a:br>
            <a:r>
              <a:rPr lang="de-AT" sz="1400" b="0" dirty="0">
                <a:effectLst/>
                <a:latin typeface="Calibri" panose="020F0502020204030204" pitchFamily="34" charset="0"/>
                <a:ea typeface="Times New Roman" panose="02020603050405020304" pitchFamily="18" charset="0"/>
                <a:cs typeface="Times New Roman" panose="02020603050405020304" pitchFamily="18" charset="0"/>
              </a:rPr>
              <a:t>Sabine Schmölzer-</a:t>
            </a:r>
            <a:r>
              <a:rPr lang="de-AT" sz="1400" b="0" dirty="0" err="1">
                <a:effectLst/>
                <a:latin typeface="Calibri" panose="020F0502020204030204" pitchFamily="34" charset="0"/>
                <a:ea typeface="Times New Roman" panose="02020603050405020304" pitchFamily="18" charset="0"/>
                <a:cs typeface="Times New Roman" panose="02020603050405020304" pitchFamily="18" charset="0"/>
              </a:rPr>
              <a:t>Eibinger</a:t>
            </a:r>
            <a:r>
              <a:rPr lang="de-AT" sz="1400" b="0" dirty="0">
                <a:effectLst/>
                <a:latin typeface="Calibri" panose="020F0502020204030204" pitchFamily="34" charset="0"/>
                <a:ea typeface="Times New Roman" panose="02020603050405020304" pitchFamily="18" charset="0"/>
                <a:cs typeface="Times New Roman" panose="02020603050405020304" pitchFamily="18" charset="0"/>
              </a:rPr>
              <a:t>, </a:t>
            </a:r>
            <a:r>
              <a:rPr lang="de-AT" sz="1400" b="0" i="1" dirty="0">
                <a:effectLst/>
                <a:latin typeface="Calibri" panose="020F0502020204030204" pitchFamily="34" charset="0"/>
                <a:ea typeface="Times New Roman" panose="02020603050405020304" pitchFamily="18" charset="0"/>
                <a:cs typeface="Times New Roman" panose="02020603050405020304" pitchFamily="18" charset="0"/>
              </a:rPr>
              <a:t>Universität Graz, Österreich</a:t>
            </a:r>
            <a:endParaRPr lang="de-DE" sz="1400" i="1" dirty="0"/>
          </a:p>
        </p:txBody>
      </p:sp>
      <p:pic>
        <p:nvPicPr>
          <p:cNvPr id="12" name="Grafik 11">
            <a:extLst>
              <a:ext uri="{FF2B5EF4-FFF2-40B4-BE49-F238E27FC236}">
                <a16:creationId xmlns:a16="http://schemas.microsoft.com/office/drawing/2014/main" id="{2FE64629-AC09-0F4A-A7C5-73DF7F12D2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9636" y="374824"/>
            <a:ext cx="3734956" cy="569739"/>
          </a:xfrm>
          <a:prstGeom prst="rect">
            <a:avLst/>
          </a:prstGeom>
        </p:spPr>
      </p:pic>
      <p:pic>
        <p:nvPicPr>
          <p:cNvPr id="2" name="Grafik 1" descr="Ein Bild, das Symbol, Kreis, Screenshot, Grafiken enthält.&#10;&#10;Automatisch generierte Beschreibung">
            <a:extLst>
              <a:ext uri="{FF2B5EF4-FFF2-40B4-BE49-F238E27FC236}">
                <a16:creationId xmlns:a16="http://schemas.microsoft.com/office/drawing/2014/main" id="{879BF7B0-831C-AC38-2BA2-AD025C080A0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9636" y="6274826"/>
            <a:ext cx="721360" cy="251460"/>
          </a:xfrm>
          <a:prstGeom prst="rect">
            <a:avLst/>
          </a:prstGeom>
          <a:noFill/>
          <a:ln>
            <a:noFill/>
          </a:ln>
        </p:spPr>
      </p:pic>
    </p:spTree>
    <p:extLst>
      <p:ext uri="{BB962C8B-B14F-4D97-AF65-F5344CB8AC3E}">
        <p14:creationId xmlns:p14="http://schemas.microsoft.com/office/powerpoint/2010/main" val="758729250"/>
      </p:ext>
    </p:extLst>
  </p:cSld>
  <p:clrMapOvr>
    <a:masterClrMapping/>
  </p:clrMapOvr>
  <mc:AlternateContent xmlns:mc="http://schemas.openxmlformats.org/markup-compatibility/2006" xmlns:p14="http://schemas.microsoft.com/office/powerpoint/2010/main">
    <mc:Choice Requires="p14">
      <p:transition p14:dur="250">
        <p:fade thruBlk="1"/>
      </p:transition>
    </mc:Choice>
    <mc:Fallback xmlns="">
      <p:transition>
        <p:fade thruBlk="1"/>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13048-92CE-4C3A-8124-96736A058A75}"/>
              </a:ext>
            </a:extLst>
          </p:cNvPr>
          <p:cNvSpPr>
            <a:spLocks noGrp="1"/>
          </p:cNvSpPr>
          <p:nvPr>
            <p:ph type="title"/>
          </p:nvPr>
        </p:nvSpPr>
        <p:spPr>
          <a:xfrm>
            <a:off x="838200" y="365125"/>
            <a:ext cx="10515600" cy="785989"/>
          </a:xfrm>
        </p:spPr>
        <p:txBody>
          <a:bodyPr>
            <a:normAutofit/>
          </a:bodyPr>
          <a:lstStyle/>
          <a:p>
            <a:r>
              <a:rPr lang="de-AT" sz="3600" dirty="0"/>
              <a:t>6. Textprozeduren des Argumentierens</a:t>
            </a:r>
          </a:p>
        </p:txBody>
      </p:sp>
      <p:sp>
        <p:nvSpPr>
          <p:cNvPr id="3" name="Inhaltsplatzhalter 2">
            <a:extLst>
              <a:ext uri="{FF2B5EF4-FFF2-40B4-BE49-F238E27FC236}">
                <a16:creationId xmlns:a16="http://schemas.microsoft.com/office/drawing/2014/main" id="{B3AF890A-646E-41E4-8172-259E128B259A}"/>
              </a:ext>
            </a:extLst>
          </p:cNvPr>
          <p:cNvSpPr>
            <a:spLocks noGrp="1"/>
          </p:cNvSpPr>
          <p:nvPr>
            <p:ph idx="1"/>
          </p:nvPr>
        </p:nvSpPr>
        <p:spPr>
          <a:xfrm>
            <a:off x="838200" y="2055541"/>
            <a:ext cx="5691126" cy="4642971"/>
          </a:xfrm>
        </p:spPr>
        <p:txBody>
          <a:bodyPr>
            <a:normAutofit fontScale="92500" lnSpcReduction="20000"/>
          </a:bodyPr>
          <a:lstStyle/>
          <a:p>
            <a:pPr>
              <a:lnSpc>
                <a:spcPct val="150000"/>
              </a:lnSpc>
            </a:pPr>
            <a:r>
              <a:rPr lang="de-AT" sz="2000" dirty="0">
                <a:solidFill>
                  <a:schemeClr val="accent4">
                    <a:lumMod val="75000"/>
                  </a:schemeClr>
                </a:solidFill>
              </a:rPr>
              <a:t>eigene Meinung darstellen</a:t>
            </a:r>
          </a:p>
          <a:p>
            <a:pPr>
              <a:lnSpc>
                <a:spcPct val="150000"/>
              </a:lnSpc>
            </a:pPr>
            <a:r>
              <a:rPr lang="de-AT" sz="2000" dirty="0">
                <a:solidFill>
                  <a:schemeClr val="accent4">
                    <a:lumMod val="75000"/>
                  </a:schemeClr>
                </a:solidFill>
              </a:rPr>
              <a:t>eigene Meinung begründen</a:t>
            </a:r>
          </a:p>
          <a:p>
            <a:pPr>
              <a:lnSpc>
                <a:spcPct val="150000"/>
              </a:lnSpc>
            </a:pPr>
            <a:r>
              <a:rPr lang="de-AT" sz="2000" dirty="0">
                <a:solidFill>
                  <a:schemeClr val="accent4">
                    <a:lumMod val="75000"/>
                  </a:schemeClr>
                </a:solidFill>
              </a:rPr>
              <a:t>eine Schlussfolgerung ziehen </a:t>
            </a:r>
          </a:p>
          <a:p>
            <a:pPr>
              <a:lnSpc>
                <a:spcPct val="150000"/>
              </a:lnSpc>
            </a:pPr>
            <a:r>
              <a:rPr lang="de-AT" sz="2000" dirty="0">
                <a:solidFill>
                  <a:schemeClr val="accent4">
                    <a:lumMod val="75000"/>
                  </a:schemeClr>
                </a:solidFill>
              </a:rPr>
              <a:t>ein Argument mit Fakten belegen</a:t>
            </a:r>
          </a:p>
          <a:p>
            <a:pPr>
              <a:lnSpc>
                <a:spcPct val="150000"/>
              </a:lnSpc>
            </a:pPr>
            <a:r>
              <a:rPr lang="de-AT" sz="2000" dirty="0">
                <a:solidFill>
                  <a:schemeClr val="accent4">
                    <a:lumMod val="75000"/>
                  </a:schemeClr>
                </a:solidFill>
              </a:rPr>
              <a:t>einer Aussage zustimmen</a:t>
            </a:r>
          </a:p>
          <a:p>
            <a:pPr>
              <a:lnSpc>
                <a:spcPct val="150000"/>
              </a:lnSpc>
            </a:pPr>
            <a:r>
              <a:rPr lang="de-AT" sz="2000" dirty="0">
                <a:solidFill>
                  <a:schemeClr val="accent4">
                    <a:lumMod val="75000"/>
                  </a:schemeClr>
                </a:solidFill>
              </a:rPr>
              <a:t>eine Aussage ablehnen</a:t>
            </a:r>
          </a:p>
          <a:p>
            <a:pPr>
              <a:lnSpc>
                <a:spcPct val="150000"/>
              </a:lnSpc>
            </a:pPr>
            <a:r>
              <a:rPr lang="de-AT" sz="2000" dirty="0">
                <a:solidFill>
                  <a:schemeClr val="accent4">
                    <a:lumMod val="75000"/>
                  </a:schemeClr>
                </a:solidFill>
              </a:rPr>
              <a:t>eine Aussage anzweifeln</a:t>
            </a:r>
          </a:p>
          <a:p>
            <a:pPr>
              <a:lnSpc>
                <a:spcPct val="150000"/>
              </a:lnSpc>
            </a:pPr>
            <a:r>
              <a:rPr lang="de-AT" sz="2000" dirty="0">
                <a:solidFill>
                  <a:schemeClr val="accent4">
                    <a:lumMod val="75000"/>
                  </a:schemeClr>
                </a:solidFill>
              </a:rPr>
              <a:t>konzedieren (zugestehen und entkräften)</a:t>
            </a:r>
          </a:p>
          <a:p>
            <a:pPr>
              <a:lnSpc>
                <a:spcPct val="150000"/>
              </a:lnSpc>
            </a:pPr>
            <a:r>
              <a:rPr lang="de-AT" sz="2000" dirty="0">
                <a:solidFill>
                  <a:schemeClr val="accent4">
                    <a:lumMod val="75000"/>
                  </a:schemeClr>
                </a:solidFill>
              </a:rPr>
              <a:t>einen alternativen Vorschlag machen</a:t>
            </a:r>
          </a:p>
          <a:p>
            <a:pPr>
              <a:lnSpc>
                <a:spcPct val="150000"/>
              </a:lnSpc>
            </a:pPr>
            <a:endParaRPr lang="de-AT" sz="2000" dirty="0"/>
          </a:p>
          <a:p>
            <a:pPr marL="0" indent="0">
              <a:lnSpc>
                <a:spcPct val="150000"/>
              </a:lnSpc>
              <a:buNone/>
            </a:pPr>
            <a:endParaRPr lang="de-AT" sz="2000" dirty="0"/>
          </a:p>
        </p:txBody>
      </p:sp>
      <p:sp>
        <p:nvSpPr>
          <p:cNvPr id="4" name="Textfeld 3">
            <a:extLst>
              <a:ext uri="{FF2B5EF4-FFF2-40B4-BE49-F238E27FC236}">
                <a16:creationId xmlns:a16="http://schemas.microsoft.com/office/drawing/2014/main" id="{1C62B88B-B9B4-49CD-BF28-09AA0B65D9C1}"/>
              </a:ext>
            </a:extLst>
          </p:cNvPr>
          <p:cNvSpPr txBox="1"/>
          <p:nvPr/>
        </p:nvSpPr>
        <p:spPr>
          <a:xfrm>
            <a:off x="7208193" y="5055307"/>
            <a:ext cx="914400" cy="369332"/>
          </a:xfrm>
          <a:prstGeom prst="rect">
            <a:avLst/>
          </a:prstGeom>
          <a:noFill/>
          <a:ln>
            <a:solidFill>
              <a:srgbClr val="FFDB69"/>
            </a:solidFill>
          </a:ln>
        </p:spPr>
        <p:txBody>
          <a:bodyPr wrap="square" rtlCol="0">
            <a:spAutoFit/>
          </a:bodyPr>
          <a:lstStyle/>
          <a:p>
            <a:r>
              <a:rPr lang="de-AT" dirty="0"/>
              <a:t>m.E.</a:t>
            </a:r>
          </a:p>
        </p:txBody>
      </p:sp>
      <p:sp>
        <p:nvSpPr>
          <p:cNvPr id="5" name="Textfeld 4">
            <a:extLst>
              <a:ext uri="{FF2B5EF4-FFF2-40B4-BE49-F238E27FC236}">
                <a16:creationId xmlns:a16="http://schemas.microsoft.com/office/drawing/2014/main" id="{61DD357E-2D15-4515-86BE-ECB62C215C31}"/>
              </a:ext>
            </a:extLst>
          </p:cNvPr>
          <p:cNvSpPr txBox="1"/>
          <p:nvPr/>
        </p:nvSpPr>
        <p:spPr>
          <a:xfrm>
            <a:off x="9549461" y="4551912"/>
            <a:ext cx="914400" cy="369332"/>
          </a:xfrm>
          <a:prstGeom prst="rect">
            <a:avLst/>
          </a:prstGeom>
          <a:noFill/>
          <a:ln>
            <a:solidFill>
              <a:srgbClr val="FFDB69"/>
            </a:solidFill>
          </a:ln>
        </p:spPr>
        <p:txBody>
          <a:bodyPr wrap="square" rtlCol="0">
            <a:spAutoFit/>
          </a:bodyPr>
          <a:lstStyle/>
          <a:p>
            <a:r>
              <a:rPr lang="de-AT" dirty="0"/>
              <a:t>weil</a:t>
            </a:r>
          </a:p>
        </p:txBody>
      </p:sp>
      <p:sp>
        <p:nvSpPr>
          <p:cNvPr id="6" name="Textfeld 5">
            <a:extLst>
              <a:ext uri="{FF2B5EF4-FFF2-40B4-BE49-F238E27FC236}">
                <a16:creationId xmlns:a16="http://schemas.microsoft.com/office/drawing/2014/main" id="{E17765F2-5EA1-4FCB-80D1-C3102B3994F4}"/>
              </a:ext>
            </a:extLst>
          </p:cNvPr>
          <p:cNvSpPr txBox="1"/>
          <p:nvPr/>
        </p:nvSpPr>
        <p:spPr>
          <a:xfrm>
            <a:off x="6341117" y="6045120"/>
            <a:ext cx="2473273" cy="369332"/>
          </a:xfrm>
          <a:prstGeom prst="rect">
            <a:avLst/>
          </a:prstGeom>
          <a:noFill/>
          <a:ln>
            <a:solidFill>
              <a:srgbClr val="FFDB69"/>
            </a:solidFill>
          </a:ln>
        </p:spPr>
        <p:txBody>
          <a:bodyPr wrap="square" rtlCol="0">
            <a:spAutoFit/>
          </a:bodyPr>
          <a:lstStyle/>
          <a:p>
            <a:r>
              <a:rPr lang="de-AT" dirty="0"/>
              <a:t>Es ist bewiesen, dass…</a:t>
            </a:r>
          </a:p>
        </p:txBody>
      </p:sp>
      <p:sp>
        <p:nvSpPr>
          <p:cNvPr id="7" name="Textfeld 6">
            <a:extLst>
              <a:ext uri="{FF2B5EF4-FFF2-40B4-BE49-F238E27FC236}">
                <a16:creationId xmlns:a16="http://schemas.microsoft.com/office/drawing/2014/main" id="{44E3340A-5191-4A44-BD7B-0F351CE754D3}"/>
              </a:ext>
            </a:extLst>
          </p:cNvPr>
          <p:cNvSpPr txBox="1"/>
          <p:nvPr/>
        </p:nvSpPr>
        <p:spPr>
          <a:xfrm>
            <a:off x="8770024" y="3891841"/>
            <a:ext cx="2473273" cy="369332"/>
          </a:xfrm>
          <a:prstGeom prst="rect">
            <a:avLst/>
          </a:prstGeom>
          <a:noFill/>
          <a:ln>
            <a:solidFill>
              <a:srgbClr val="FFDB69"/>
            </a:solidFill>
          </a:ln>
        </p:spPr>
        <p:txBody>
          <a:bodyPr wrap="square" rtlCol="0">
            <a:spAutoFit/>
          </a:bodyPr>
          <a:lstStyle/>
          <a:p>
            <a:r>
              <a:rPr lang="de-AT" dirty="0"/>
              <a:t>… überzeugt mich nicht.</a:t>
            </a:r>
          </a:p>
        </p:txBody>
      </p:sp>
      <p:sp>
        <p:nvSpPr>
          <p:cNvPr id="8" name="Textfeld 7">
            <a:extLst>
              <a:ext uri="{FF2B5EF4-FFF2-40B4-BE49-F238E27FC236}">
                <a16:creationId xmlns:a16="http://schemas.microsoft.com/office/drawing/2014/main" id="{60FFCE0A-247F-4943-84B3-8A5DE7E5D74C}"/>
              </a:ext>
            </a:extLst>
          </p:cNvPr>
          <p:cNvSpPr txBox="1"/>
          <p:nvPr/>
        </p:nvSpPr>
        <p:spPr>
          <a:xfrm>
            <a:off x="6025038" y="3285173"/>
            <a:ext cx="3357477" cy="369332"/>
          </a:xfrm>
          <a:prstGeom prst="rect">
            <a:avLst/>
          </a:prstGeom>
          <a:noFill/>
          <a:ln>
            <a:solidFill>
              <a:srgbClr val="FFDB69"/>
            </a:solidFill>
          </a:ln>
        </p:spPr>
        <p:txBody>
          <a:bodyPr wrap="square" rtlCol="0">
            <a:spAutoFit/>
          </a:bodyPr>
          <a:lstStyle/>
          <a:p>
            <a:r>
              <a:rPr lang="de-AT" dirty="0"/>
              <a:t>Ich möchte infrage stellen, dass …</a:t>
            </a:r>
          </a:p>
        </p:txBody>
      </p:sp>
      <p:sp>
        <p:nvSpPr>
          <p:cNvPr id="9" name="Textfeld 8">
            <a:extLst>
              <a:ext uri="{FF2B5EF4-FFF2-40B4-BE49-F238E27FC236}">
                <a16:creationId xmlns:a16="http://schemas.microsoft.com/office/drawing/2014/main" id="{EDA6E38F-BAC8-487A-B61B-827C0EA891C0}"/>
              </a:ext>
            </a:extLst>
          </p:cNvPr>
          <p:cNvSpPr txBox="1"/>
          <p:nvPr/>
        </p:nvSpPr>
        <p:spPr>
          <a:xfrm>
            <a:off x="6025038" y="1990627"/>
            <a:ext cx="2334868" cy="369332"/>
          </a:xfrm>
          <a:prstGeom prst="rect">
            <a:avLst/>
          </a:prstGeom>
          <a:noFill/>
          <a:ln>
            <a:solidFill>
              <a:srgbClr val="FFDB69"/>
            </a:solidFill>
          </a:ln>
        </p:spPr>
        <p:txBody>
          <a:bodyPr wrap="square" rtlCol="0">
            <a:spAutoFit/>
          </a:bodyPr>
          <a:lstStyle/>
          <a:p>
            <a:r>
              <a:rPr lang="de-AT" dirty="0"/>
              <a:t>… sehe ich genauso. </a:t>
            </a:r>
          </a:p>
        </p:txBody>
      </p:sp>
      <p:sp>
        <p:nvSpPr>
          <p:cNvPr id="10" name="Textfeld 9">
            <a:extLst>
              <a:ext uri="{FF2B5EF4-FFF2-40B4-BE49-F238E27FC236}">
                <a16:creationId xmlns:a16="http://schemas.microsoft.com/office/drawing/2014/main" id="{A8DA7B6E-D9A4-419D-B2FA-A7FA9635B7BB}"/>
              </a:ext>
            </a:extLst>
          </p:cNvPr>
          <p:cNvSpPr txBox="1"/>
          <p:nvPr/>
        </p:nvSpPr>
        <p:spPr>
          <a:xfrm>
            <a:off x="8801460" y="5206183"/>
            <a:ext cx="2688535" cy="369332"/>
          </a:xfrm>
          <a:prstGeom prst="rect">
            <a:avLst/>
          </a:prstGeom>
          <a:noFill/>
          <a:ln>
            <a:solidFill>
              <a:srgbClr val="FFDB69"/>
            </a:solidFill>
          </a:ln>
        </p:spPr>
        <p:txBody>
          <a:bodyPr wrap="square" rtlCol="0">
            <a:spAutoFit/>
          </a:bodyPr>
          <a:lstStyle/>
          <a:p>
            <a:r>
              <a:rPr lang="de-AT" dirty="0"/>
              <a:t>Daraus ergibt sich, dass…</a:t>
            </a:r>
          </a:p>
        </p:txBody>
      </p:sp>
      <p:sp>
        <p:nvSpPr>
          <p:cNvPr id="11" name="Textfeld 10">
            <a:extLst>
              <a:ext uri="{FF2B5EF4-FFF2-40B4-BE49-F238E27FC236}">
                <a16:creationId xmlns:a16="http://schemas.microsoft.com/office/drawing/2014/main" id="{41E6944B-5248-459E-8AC4-208504BED50D}"/>
              </a:ext>
            </a:extLst>
          </p:cNvPr>
          <p:cNvSpPr txBox="1"/>
          <p:nvPr/>
        </p:nvSpPr>
        <p:spPr>
          <a:xfrm>
            <a:off x="6602895" y="4289805"/>
            <a:ext cx="1605170" cy="369332"/>
          </a:xfrm>
          <a:prstGeom prst="rect">
            <a:avLst/>
          </a:prstGeom>
          <a:noFill/>
          <a:ln>
            <a:solidFill>
              <a:srgbClr val="FFDB69"/>
            </a:solidFill>
          </a:ln>
        </p:spPr>
        <p:txBody>
          <a:bodyPr wrap="square" rtlCol="0">
            <a:spAutoFit/>
          </a:bodyPr>
          <a:lstStyle/>
          <a:p>
            <a:r>
              <a:rPr lang="de-AT" dirty="0"/>
              <a:t>Zwar…, aber…</a:t>
            </a:r>
          </a:p>
        </p:txBody>
      </p:sp>
      <p:sp>
        <p:nvSpPr>
          <p:cNvPr id="12" name="Textfeld 11">
            <a:extLst>
              <a:ext uri="{FF2B5EF4-FFF2-40B4-BE49-F238E27FC236}">
                <a16:creationId xmlns:a16="http://schemas.microsoft.com/office/drawing/2014/main" id="{0BED8700-B919-49BA-8E6E-5FF4D38C05BC}"/>
              </a:ext>
            </a:extLst>
          </p:cNvPr>
          <p:cNvSpPr txBox="1"/>
          <p:nvPr/>
        </p:nvSpPr>
        <p:spPr>
          <a:xfrm>
            <a:off x="8451243" y="2537613"/>
            <a:ext cx="3488307" cy="369332"/>
          </a:xfrm>
          <a:prstGeom prst="rect">
            <a:avLst/>
          </a:prstGeom>
          <a:noFill/>
          <a:ln>
            <a:solidFill>
              <a:srgbClr val="FFDB69"/>
            </a:solidFill>
          </a:ln>
        </p:spPr>
        <p:txBody>
          <a:bodyPr wrap="square" rtlCol="0">
            <a:spAutoFit/>
          </a:bodyPr>
          <a:lstStyle/>
          <a:p>
            <a:r>
              <a:rPr lang="de-AT" dirty="0"/>
              <a:t>Stattdessen könnte man…</a:t>
            </a:r>
          </a:p>
        </p:txBody>
      </p:sp>
      <p:sp>
        <p:nvSpPr>
          <p:cNvPr id="14" name="Textfeld 13">
            <a:extLst>
              <a:ext uri="{FF2B5EF4-FFF2-40B4-BE49-F238E27FC236}">
                <a16:creationId xmlns:a16="http://schemas.microsoft.com/office/drawing/2014/main" id="{3B517C22-2D97-4840-9715-7DC5526B545E}"/>
              </a:ext>
            </a:extLst>
          </p:cNvPr>
          <p:cNvSpPr txBox="1"/>
          <p:nvPr/>
        </p:nvSpPr>
        <p:spPr>
          <a:xfrm>
            <a:off x="838199" y="1194546"/>
            <a:ext cx="7976191" cy="646331"/>
          </a:xfrm>
          <a:prstGeom prst="rect">
            <a:avLst/>
          </a:prstGeom>
          <a:noFill/>
        </p:spPr>
        <p:txBody>
          <a:bodyPr wrap="square">
            <a:spAutoFit/>
          </a:bodyPr>
          <a:lstStyle/>
          <a:p>
            <a:pPr marL="0" indent="0">
              <a:buNone/>
            </a:pPr>
            <a:r>
              <a:rPr lang="de-AT" dirty="0"/>
              <a:t>Ordnen Sie folgende Ausdrücke den argumentativen Handlungsschemata zu, indem Sie die Kästchen verschieben.</a:t>
            </a:r>
          </a:p>
        </p:txBody>
      </p:sp>
      <p:sp>
        <p:nvSpPr>
          <p:cNvPr id="13" name="Foliennummernplatzhalter 12">
            <a:extLst>
              <a:ext uri="{FF2B5EF4-FFF2-40B4-BE49-F238E27FC236}">
                <a16:creationId xmlns:a16="http://schemas.microsoft.com/office/drawing/2014/main" id="{7B2B4660-8636-F73E-76C2-08A580805B61}"/>
              </a:ext>
            </a:extLst>
          </p:cNvPr>
          <p:cNvSpPr>
            <a:spLocks noGrp="1"/>
          </p:cNvSpPr>
          <p:nvPr>
            <p:ph type="sldNum" sz="quarter" idx="12"/>
          </p:nvPr>
        </p:nvSpPr>
        <p:spPr/>
        <p:txBody>
          <a:bodyPr/>
          <a:lstStyle/>
          <a:p>
            <a:fld id="{50661BA7-A178-481C-929D-51354AA81E6C}" type="slidenum">
              <a:rPr lang="de-AT" smtClean="0"/>
              <a:t>20</a:t>
            </a:fld>
            <a:endParaRPr lang="de-AT" dirty="0"/>
          </a:p>
        </p:txBody>
      </p:sp>
    </p:spTree>
    <p:extLst>
      <p:ext uri="{BB962C8B-B14F-4D97-AF65-F5344CB8AC3E}">
        <p14:creationId xmlns:p14="http://schemas.microsoft.com/office/powerpoint/2010/main" val="694427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4">
                <a:lumMod val="60000"/>
                <a:lumOff val="40000"/>
              </a:schemeClr>
            </a:gs>
            <a:gs pos="83000">
              <a:schemeClr val="accent4">
                <a:lumMod val="60000"/>
                <a:lumOff val="40000"/>
              </a:schemeClr>
            </a:gs>
            <a:gs pos="100000">
              <a:schemeClr val="accent4">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13048-92CE-4C3A-8124-96736A058A75}"/>
              </a:ext>
            </a:extLst>
          </p:cNvPr>
          <p:cNvSpPr>
            <a:spLocks noGrp="1"/>
          </p:cNvSpPr>
          <p:nvPr>
            <p:ph type="title"/>
          </p:nvPr>
        </p:nvSpPr>
        <p:spPr>
          <a:xfrm>
            <a:off x="838200" y="2679117"/>
            <a:ext cx="10515600" cy="1325563"/>
          </a:xfrm>
        </p:spPr>
        <p:txBody>
          <a:bodyPr>
            <a:normAutofit fontScale="90000"/>
          </a:bodyPr>
          <a:lstStyle/>
          <a:p>
            <a:r>
              <a:rPr lang="de-AT" sz="4000" dirty="0">
                <a:latin typeface="+mn-lt"/>
              </a:rPr>
              <a:t>Die folgende Folie zeigt die </a:t>
            </a:r>
            <a:r>
              <a:rPr lang="de-AT" sz="4000" b="1" dirty="0">
                <a:solidFill>
                  <a:schemeClr val="accent5">
                    <a:lumMod val="75000"/>
                  </a:schemeClr>
                </a:solidFill>
                <a:latin typeface="+mn-lt"/>
              </a:rPr>
              <a:t>Antwort</a:t>
            </a:r>
            <a:r>
              <a:rPr lang="de-AT" sz="4000" dirty="0">
                <a:latin typeface="+mn-lt"/>
              </a:rPr>
              <a:t> </a:t>
            </a:r>
            <a:br>
              <a:rPr lang="de-AT" sz="4000" dirty="0">
                <a:latin typeface="+mn-lt"/>
              </a:rPr>
            </a:br>
            <a:r>
              <a:rPr lang="de-AT" sz="4000" dirty="0">
                <a:latin typeface="+mn-lt"/>
              </a:rPr>
              <a:t>zu der Frage: 6. Textprozeduren des Argumentierens</a:t>
            </a:r>
            <a:br>
              <a:rPr lang="de-AT" dirty="0">
                <a:latin typeface="+mn-lt"/>
              </a:rPr>
            </a:br>
            <a:br>
              <a:rPr lang="de-AT" dirty="0">
                <a:latin typeface="+mn-lt"/>
              </a:rPr>
            </a:br>
            <a:r>
              <a:rPr lang="de-AT" sz="2700" dirty="0">
                <a:latin typeface="+mn-lt"/>
              </a:rPr>
              <a:t>→ Erst zur nächsten Folie wechseln, wenn die vorangegangene Folie bearbeitet wurde. </a:t>
            </a:r>
            <a:endParaRPr lang="de-AT" dirty="0">
              <a:latin typeface="+mn-lt"/>
            </a:endParaRPr>
          </a:p>
        </p:txBody>
      </p:sp>
      <p:sp>
        <p:nvSpPr>
          <p:cNvPr id="3" name="Foliennummernplatzhalter 2">
            <a:extLst>
              <a:ext uri="{FF2B5EF4-FFF2-40B4-BE49-F238E27FC236}">
                <a16:creationId xmlns:a16="http://schemas.microsoft.com/office/drawing/2014/main" id="{905E4887-10D6-8A5B-43C4-68668C760FC8}"/>
              </a:ext>
            </a:extLst>
          </p:cNvPr>
          <p:cNvSpPr>
            <a:spLocks noGrp="1"/>
          </p:cNvSpPr>
          <p:nvPr>
            <p:ph type="sldNum" sz="quarter" idx="12"/>
          </p:nvPr>
        </p:nvSpPr>
        <p:spPr/>
        <p:txBody>
          <a:bodyPr/>
          <a:lstStyle/>
          <a:p>
            <a:fld id="{50661BA7-A178-481C-929D-51354AA81E6C}" type="slidenum">
              <a:rPr lang="de-AT" smtClean="0"/>
              <a:t>21</a:t>
            </a:fld>
            <a:endParaRPr lang="de-AT" dirty="0"/>
          </a:p>
        </p:txBody>
      </p:sp>
    </p:spTree>
    <p:extLst>
      <p:ext uri="{BB962C8B-B14F-4D97-AF65-F5344CB8AC3E}">
        <p14:creationId xmlns:p14="http://schemas.microsoft.com/office/powerpoint/2010/main" val="1824557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4">
                <a:lumMod val="60000"/>
                <a:lumOff val="40000"/>
              </a:schemeClr>
            </a:gs>
            <a:gs pos="83000">
              <a:schemeClr val="accent4">
                <a:lumMod val="60000"/>
                <a:lumOff val="40000"/>
              </a:schemeClr>
            </a:gs>
            <a:gs pos="100000">
              <a:schemeClr val="accent4">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13048-92CE-4C3A-8124-96736A058A75}"/>
              </a:ext>
            </a:extLst>
          </p:cNvPr>
          <p:cNvSpPr>
            <a:spLocks noGrp="1"/>
          </p:cNvSpPr>
          <p:nvPr>
            <p:ph type="title"/>
          </p:nvPr>
        </p:nvSpPr>
        <p:spPr/>
        <p:txBody>
          <a:bodyPr/>
          <a:lstStyle/>
          <a:p>
            <a:r>
              <a:rPr lang="de-AT" dirty="0"/>
              <a:t>6. Textprozeduren des Argumentierens</a:t>
            </a:r>
          </a:p>
        </p:txBody>
      </p:sp>
      <p:sp>
        <p:nvSpPr>
          <p:cNvPr id="3" name="Inhaltsplatzhalter 2">
            <a:extLst>
              <a:ext uri="{FF2B5EF4-FFF2-40B4-BE49-F238E27FC236}">
                <a16:creationId xmlns:a16="http://schemas.microsoft.com/office/drawing/2014/main" id="{B3AF890A-646E-41E4-8172-259E128B259A}"/>
              </a:ext>
            </a:extLst>
          </p:cNvPr>
          <p:cNvSpPr>
            <a:spLocks noGrp="1"/>
          </p:cNvSpPr>
          <p:nvPr>
            <p:ph idx="1"/>
          </p:nvPr>
        </p:nvSpPr>
        <p:spPr>
          <a:xfrm>
            <a:off x="838200" y="1708655"/>
            <a:ext cx="10515600" cy="4840029"/>
          </a:xfrm>
        </p:spPr>
        <p:txBody>
          <a:bodyPr>
            <a:normAutofit fontScale="70000" lnSpcReduction="20000"/>
          </a:bodyPr>
          <a:lstStyle/>
          <a:p>
            <a:pPr>
              <a:lnSpc>
                <a:spcPct val="150000"/>
              </a:lnSpc>
            </a:pPr>
            <a:r>
              <a:rPr lang="de-AT" sz="2800" dirty="0">
                <a:solidFill>
                  <a:schemeClr val="accent4">
                    <a:lumMod val="75000"/>
                  </a:schemeClr>
                </a:solidFill>
              </a:rPr>
              <a:t>eigene Meinung darstellen</a:t>
            </a:r>
          </a:p>
          <a:p>
            <a:pPr>
              <a:lnSpc>
                <a:spcPct val="150000"/>
              </a:lnSpc>
            </a:pPr>
            <a:r>
              <a:rPr lang="de-AT" sz="2800" dirty="0">
                <a:solidFill>
                  <a:schemeClr val="accent4">
                    <a:lumMod val="75000"/>
                  </a:schemeClr>
                </a:solidFill>
              </a:rPr>
              <a:t>eigene Meinung begründen</a:t>
            </a:r>
          </a:p>
          <a:p>
            <a:pPr>
              <a:lnSpc>
                <a:spcPct val="150000"/>
              </a:lnSpc>
            </a:pPr>
            <a:r>
              <a:rPr lang="de-AT" sz="2800" dirty="0">
                <a:solidFill>
                  <a:schemeClr val="accent4">
                    <a:lumMod val="75000"/>
                  </a:schemeClr>
                </a:solidFill>
              </a:rPr>
              <a:t>eine Schlussfolgerung ziehen </a:t>
            </a:r>
          </a:p>
          <a:p>
            <a:pPr>
              <a:lnSpc>
                <a:spcPct val="150000"/>
              </a:lnSpc>
            </a:pPr>
            <a:r>
              <a:rPr lang="de-AT" sz="2800" dirty="0">
                <a:solidFill>
                  <a:schemeClr val="accent4">
                    <a:lumMod val="75000"/>
                  </a:schemeClr>
                </a:solidFill>
              </a:rPr>
              <a:t>ein Argument mit Fakten belegen</a:t>
            </a:r>
          </a:p>
          <a:p>
            <a:pPr>
              <a:lnSpc>
                <a:spcPct val="150000"/>
              </a:lnSpc>
            </a:pPr>
            <a:r>
              <a:rPr lang="de-AT" sz="2800" dirty="0">
                <a:solidFill>
                  <a:schemeClr val="accent4">
                    <a:lumMod val="75000"/>
                  </a:schemeClr>
                </a:solidFill>
              </a:rPr>
              <a:t>einer Aussage zustimmen</a:t>
            </a:r>
          </a:p>
          <a:p>
            <a:pPr>
              <a:lnSpc>
                <a:spcPct val="150000"/>
              </a:lnSpc>
            </a:pPr>
            <a:r>
              <a:rPr lang="de-AT" sz="2800" dirty="0">
                <a:solidFill>
                  <a:schemeClr val="accent4">
                    <a:lumMod val="75000"/>
                  </a:schemeClr>
                </a:solidFill>
              </a:rPr>
              <a:t>eine Aussage ablehnen</a:t>
            </a:r>
          </a:p>
          <a:p>
            <a:pPr>
              <a:lnSpc>
                <a:spcPct val="150000"/>
              </a:lnSpc>
            </a:pPr>
            <a:r>
              <a:rPr lang="de-AT" sz="2800" dirty="0">
                <a:solidFill>
                  <a:schemeClr val="accent4">
                    <a:lumMod val="75000"/>
                  </a:schemeClr>
                </a:solidFill>
              </a:rPr>
              <a:t>eine Aussage anzweifeln</a:t>
            </a:r>
          </a:p>
          <a:p>
            <a:pPr>
              <a:lnSpc>
                <a:spcPct val="150000"/>
              </a:lnSpc>
            </a:pPr>
            <a:r>
              <a:rPr lang="de-AT" sz="2800" dirty="0">
                <a:solidFill>
                  <a:schemeClr val="accent4">
                    <a:lumMod val="75000"/>
                  </a:schemeClr>
                </a:solidFill>
              </a:rPr>
              <a:t>konzedieren (zugestehen und entkräften)</a:t>
            </a:r>
          </a:p>
          <a:p>
            <a:pPr>
              <a:lnSpc>
                <a:spcPct val="150000"/>
              </a:lnSpc>
            </a:pPr>
            <a:r>
              <a:rPr lang="de-AT" sz="2800" dirty="0">
                <a:solidFill>
                  <a:schemeClr val="accent4">
                    <a:lumMod val="75000"/>
                  </a:schemeClr>
                </a:solidFill>
              </a:rPr>
              <a:t>einen alternativen Vorschlag machen</a:t>
            </a:r>
            <a:endParaRPr lang="de-AT" dirty="0"/>
          </a:p>
          <a:p>
            <a:pPr marL="0" indent="0">
              <a:buNone/>
            </a:pPr>
            <a:endParaRPr lang="de-AT" dirty="0"/>
          </a:p>
        </p:txBody>
      </p:sp>
      <p:sp>
        <p:nvSpPr>
          <p:cNvPr id="4" name="Textfeld 3">
            <a:extLst>
              <a:ext uri="{FF2B5EF4-FFF2-40B4-BE49-F238E27FC236}">
                <a16:creationId xmlns:a16="http://schemas.microsoft.com/office/drawing/2014/main" id="{1C62B88B-B9B4-49CD-BF28-09AA0B65D9C1}"/>
              </a:ext>
            </a:extLst>
          </p:cNvPr>
          <p:cNvSpPr txBox="1"/>
          <p:nvPr/>
        </p:nvSpPr>
        <p:spPr>
          <a:xfrm>
            <a:off x="5173862" y="1793731"/>
            <a:ext cx="1327934" cy="369332"/>
          </a:xfrm>
          <a:prstGeom prst="rect">
            <a:avLst/>
          </a:prstGeom>
          <a:noFill/>
          <a:ln>
            <a:solidFill>
              <a:schemeClr val="tx1"/>
            </a:solidFill>
          </a:ln>
        </p:spPr>
        <p:txBody>
          <a:bodyPr wrap="square" rtlCol="0">
            <a:spAutoFit/>
          </a:bodyPr>
          <a:lstStyle/>
          <a:p>
            <a:r>
              <a:rPr lang="de-AT" dirty="0"/>
              <a:t>… m.E. …</a:t>
            </a:r>
          </a:p>
        </p:txBody>
      </p:sp>
      <p:sp>
        <p:nvSpPr>
          <p:cNvPr id="5" name="Textfeld 4">
            <a:extLst>
              <a:ext uri="{FF2B5EF4-FFF2-40B4-BE49-F238E27FC236}">
                <a16:creationId xmlns:a16="http://schemas.microsoft.com/office/drawing/2014/main" id="{61DD357E-2D15-4515-86BE-ECB62C215C31}"/>
              </a:ext>
            </a:extLst>
          </p:cNvPr>
          <p:cNvSpPr txBox="1"/>
          <p:nvPr/>
        </p:nvSpPr>
        <p:spPr>
          <a:xfrm>
            <a:off x="4946488" y="2262969"/>
            <a:ext cx="1770957" cy="369332"/>
          </a:xfrm>
          <a:prstGeom prst="rect">
            <a:avLst/>
          </a:prstGeom>
          <a:noFill/>
          <a:ln>
            <a:solidFill>
              <a:schemeClr val="tx1"/>
            </a:solidFill>
          </a:ln>
        </p:spPr>
        <p:txBody>
          <a:bodyPr wrap="square" rtlCol="0">
            <a:spAutoFit/>
          </a:bodyPr>
          <a:lstStyle/>
          <a:p>
            <a:r>
              <a:rPr lang="de-AT" dirty="0"/>
              <a:t>…, weil …</a:t>
            </a:r>
          </a:p>
        </p:txBody>
      </p:sp>
      <p:sp>
        <p:nvSpPr>
          <p:cNvPr id="6" name="Textfeld 5">
            <a:extLst>
              <a:ext uri="{FF2B5EF4-FFF2-40B4-BE49-F238E27FC236}">
                <a16:creationId xmlns:a16="http://schemas.microsoft.com/office/drawing/2014/main" id="{E17765F2-5EA1-4FCB-80D1-C3102B3994F4}"/>
              </a:ext>
            </a:extLst>
          </p:cNvPr>
          <p:cNvSpPr txBox="1"/>
          <p:nvPr/>
        </p:nvSpPr>
        <p:spPr>
          <a:xfrm>
            <a:off x="4778025" y="3364965"/>
            <a:ext cx="2473273" cy="369332"/>
          </a:xfrm>
          <a:prstGeom prst="rect">
            <a:avLst/>
          </a:prstGeom>
          <a:noFill/>
          <a:ln>
            <a:solidFill>
              <a:schemeClr val="tx1"/>
            </a:solidFill>
          </a:ln>
        </p:spPr>
        <p:txBody>
          <a:bodyPr wrap="square" rtlCol="0">
            <a:spAutoFit/>
          </a:bodyPr>
          <a:lstStyle/>
          <a:p>
            <a:r>
              <a:rPr lang="de-AT" dirty="0"/>
              <a:t>Es ist bewiesen, dass…</a:t>
            </a:r>
          </a:p>
        </p:txBody>
      </p:sp>
      <p:sp>
        <p:nvSpPr>
          <p:cNvPr id="7" name="Textfeld 6">
            <a:extLst>
              <a:ext uri="{FF2B5EF4-FFF2-40B4-BE49-F238E27FC236}">
                <a16:creationId xmlns:a16="http://schemas.microsoft.com/office/drawing/2014/main" id="{44E3340A-5191-4A44-BD7B-0F351CE754D3}"/>
              </a:ext>
            </a:extLst>
          </p:cNvPr>
          <p:cNvSpPr txBox="1"/>
          <p:nvPr/>
        </p:nvSpPr>
        <p:spPr>
          <a:xfrm>
            <a:off x="4244172" y="4368276"/>
            <a:ext cx="2473273" cy="369332"/>
          </a:xfrm>
          <a:prstGeom prst="rect">
            <a:avLst/>
          </a:prstGeom>
          <a:noFill/>
          <a:ln>
            <a:solidFill>
              <a:schemeClr val="tx1"/>
            </a:solidFill>
          </a:ln>
        </p:spPr>
        <p:txBody>
          <a:bodyPr wrap="square" rtlCol="0">
            <a:spAutoFit/>
          </a:bodyPr>
          <a:lstStyle/>
          <a:p>
            <a:r>
              <a:rPr lang="de-AT" dirty="0"/>
              <a:t>… überzeugt mich nicht.</a:t>
            </a:r>
          </a:p>
        </p:txBody>
      </p:sp>
      <p:sp>
        <p:nvSpPr>
          <p:cNvPr id="8" name="Textfeld 7">
            <a:extLst>
              <a:ext uri="{FF2B5EF4-FFF2-40B4-BE49-F238E27FC236}">
                <a16:creationId xmlns:a16="http://schemas.microsoft.com/office/drawing/2014/main" id="{60FFCE0A-247F-4943-84B3-8A5DE7E5D74C}"/>
              </a:ext>
            </a:extLst>
          </p:cNvPr>
          <p:cNvSpPr txBox="1"/>
          <p:nvPr/>
        </p:nvSpPr>
        <p:spPr>
          <a:xfrm>
            <a:off x="4445829" y="4860750"/>
            <a:ext cx="3357477" cy="369332"/>
          </a:xfrm>
          <a:prstGeom prst="rect">
            <a:avLst/>
          </a:prstGeom>
          <a:noFill/>
          <a:ln>
            <a:solidFill>
              <a:schemeClr val="tx1"/>
            </a:solidFill>
          </a:ln>
        </p:spPr>
        <p:txBody>
          <a:bodyPr wrap="square" rtlCol="0">
            <a:spAutoFit/>
          </a:bodyPr>
          <a:lstStyle/>
          <a:p>
            <a:r>
              <a:rPr lang="de-AT" dirty="0"/>
              <a:t>Ich möchte infrage stellen, dass …</a:t>
            </a:r>
          </a:p>
        </p:txBody>
      </p:sp>
      <p:sp>
        <p:nvSpPr>
          <p:cNvPr id="9" name="Textfeld 8">
            <a:extLst>
              <a:ext uri="{FF2B5EF4-FFF2-40B4-BE49-F238E27FC236}">
                <a16:creationId xmlns:a16="http://schemas.microsoft.com/office/drawing/2014/main" id="{EDA6E38F-BAC8-487A-B61B-827C0EA891C0}"/>
              </a:ext>
            </a:extLst>
          </p:cNvPr>
          <p:cNvSpPr txBox="1"/>
          <p:nvPr/>
        </p:nvSpPr>
        <p:spPr>
          <a:xfrm>
            <a:off x="4611086" y="3826740"/>
            <a:ext cx="2334868" cy="369332"/>
          </a:xfrm>
          <a:prstGeom prst="rect">
            <a:avLst/>
          </a:prstGeom>
          <a:noFill/>
          <a:ln>
            <a:solidFill>
              <a:schemeClr val="tx1"/>
            </a:solidFill>
          </a:ln>
        </p:spPr>
        <p:txBody>
          <a:bodyPr wrap="square" rtlCol="0">
            <a:spAutoFit/>
          </a:bodyPr>
          <a:lstStyle/>
          <a:p>
            <a:r>
              <a:rPr lang="de-AT" dirty="0"/>
              <a:t>… sehe ich genauso. </a:t>
            </a:r>
          </a:p>
        </p:txBody>
      </p:sp>
      <p:sp>
        <p:nvSpPr>
          <p:cNvPr id="10" name="Textfeld 9">
            <a:extLst>
              <a:ext uri="{FF2B5EF4-FFF2-40B4-BE49-F238E27FC236}">
                <a16:creationId xmlns:a16="http://schemas.microsoft.com/office/drawing/2014/main" id="{A8DA7B6E-D9A4-419D-B2FA-A7FA9635B7BB}"/>
              </a:ext>
            </a:extLst>
          </p:cNvPr>
          <p:cNvSpPr txBox="1"/>
          <p:nvPr/>
        </p:nvSpPr>
        <p:spPr>
          <a:xfrm>
            <a:off x="4670395" y="2786258"/>
            <a:ext cx="2688535" cy="369332"/>
          </a:xfrm>
          <a:prstGeom prst="rect">
            <a:avLst/>
          </a:prstGeom>
          <a:noFill/>
          <a:ln>
            <a:solidFill>
              <a:schemeClr val="tx1"/>
            </a:solidFill>
          </a:ln>
        </p:spPr>
        <p:txBody>
          <a:bodyPr wrap="square" rtlCol="0">
            <a:spAutoFit/>
          </a:bodyPr>
          <a:lstStyle/>
          <a:p>
            <a:r>
              <a:rPr lang="de-AT" dirty="0"/>
              <a:t>Daraus ergibt sich, dass…</a:t>
            </a:r>
          </a:p>
        </p:txBody>
      </p:sp>
      <p:sp>
        <p:nvSpPr>
          <p:cNvPr id="11" name="Textfeld 10">
            <a:extLst>
              <a:ext uri="{FF2B5EF4-FFF2-40B4-BE49-F238E27FC236}">
                <a16:creationId xmlns:a16="http://schemas.microsoft.com/office/drawing/2014/main" id="{41E6944B-5248-459E-8AC4-208504BED50D}"/>
              </a:ext>
            </a:extLst>
          </p:cNvPr>
          <p:cNvSpPr txBox="1"/>
          <p:nvPr/>
        </p:nvSpPr>
        <p:spPr>
          <a:xfrm>
            <a:off x="5831966" y="5428835"/>
            <a:ext cx="1605170" cy="369332"/>
          </a:xfrm>
          <a:prstGeom prst="rect">
            <a:avLst/>
          </a:prstGeom>
          <a:noFill/>
          <a:ln>
            <a:solidFill>
              <a:schemeClr val="tx1"/>
            </a:solidFill>
          </a:ln>
        </p:spPr>
        <p:txBody>
          <a:bodyPr wrap="square" rtlCol="0">
            <a:spAutoFit/>
          </a:bodyPr>
          <a:lstStyle/>
          <a:p>
            <a:r>
              <a:rPr lang="de-AT" dirty="0"/>
              <a:t>Zwar…, aber…</a:t>
            </a:r>
          </a:p>
        </p:txBody>
      </p:sp>
      <p:sp>
        <p:nvSpPr>
          <p:cNvPr id="12" name="Textfeld 11">
            <a:extLst>
              <a:ext uri="{FF2B5EF4-FFF2-40B4-BE49-F238E27FC236}">
                <a16:creationId xmlns:a16="http://schemas.microsoft.com/office/drawing/2014/main" id="{0BED8700-B919-49BA-8E6E-5FF4D38C05BC}"/>
              </a:ext>
            </a:extLst>
          </p:cNvPr>
          <p:cNvSpPr txBox="1"/>
          <p:nvPr/>
        </p:nvSpPr>
        <p:spPr>
          <a:xfrm>
            <a:off x="5448318" y="5991816"/>
            <a:ext cx="3488307" cy="369332"/>
          </a:xfrm>
          <a:prstGeom prst="rect">
            <a:avLst/>
          </a:prstGeom>
          <a:noFill/>
          <a:ln>
            <a:solidFill>
              <a:schemeClr val="tx1"/>
            </a:solidFill>
          </a:ln>
        </p:spPr>
        <p:txBody>
          <a:bodyPr wrap="square" rtlCol="0">
            <a:spAutoFit/>
          </a:bodyPr>
          <a:lstStyle/>
          <a:p>
            <a:r>
              <a:rPr lang="de-AT" dirty="0"/>
              <a:t>Stattdessen könnte man…</a:t>
            </a:r>
          </a:p>
        </p:txBody>
      </p:sp>
      <p:sp>
        <p:nvSpPr>
          <p:cNvPr id="13" name="Textfeld 12">
            <a:extLst>
              <a:ext uri="{FF2B5EF4-FFF2-40B4-BE49-F238E27FC236}">
                <a16:creationId xmlns:a16="http://schemas.microsoft.com/office/drawing/2014/main" id="{890FFCF8-AE3C-4D05-ADCD-BBC4C4685BDD}"/>
              </a:ext>
            </a:extLst>
          </p:cNvPr>
          <p:cNvSpPr txBox="1"/>
          <p:nvPr/>
        </p:nvSpPr>
        <p:spPr>
          <a:xfrm>
            <a:off x="4138795" y="210235"/>
            <a:ext cx="3914409" cy="400110"/>
          </a:xfrm>
          <a:prstGeom prst="rect">
            <a:avLst/>
          </a:prstGeom>
          <a:noFill/>
        </p:spPr>
        <p:txBody>
          <a:bodyPr wrap="square">
            <a:spAutoFit/>
          </a:bodyPr>
          <a:lstStyle/>
          <a:p>
            <a:pPr marL="0" indent="0">
              <a:buNone/>
            </a:pPr>
            <a:r>
              <a:rPr lang="de-AT" sz="2000" dirty="0">
                <a:solidFill>
                  <a:schemeClr val="accent1"/>
                </a:solidFill>
              </a:rPr>
              <a:t>Haben Sie alles korrekt zugeordnet?</a:t>
            </a:r>
          </a:p>
        </p:txBody>
      </p:sp>
      <p:sp>
        <p:nvSpPr>
          <p:cNvPr id="15" name="Rechteck 14">
            <a:extLst>
              <a:ext uri="{FF2B5EF4-FFF2-40B4-BE49-F238E27FC236}">
                <a16:creationId xmlns:a16="http://schemas.microsoft.com/office/drawing/2014/main" id="{08B4BAE8-B678-4707-8EAC-4965D90C196C}"/>
              </a:ext>
            </a:extLst>
          </p:cNvPr>
          <p:cNvSpPr/>
          <p:nvPr/>
        </p:nvSpPr>
        <p:spPr>
          <a:xfrm>
            <a:off x="9934353" y="132506"/>
            <a:ext cx="2041234" cy="465238"/>
          </a:xfrm>
          <a:prstGeom prst="rect">
            <a:avLst/>
          </a:prstGeom>
          <a:solidFill>
            <a:schemeClr val="accent4">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accent1"/>
                </a:solidFill>
              </a:rPr>
              <a:t>ANTWORT</a:t>
            </a:r>
          </a:p>
        </p:txBody>
      </p:sp>
      <p:sp>
        <p:nvSpPr>
          <p:cNvPr id="14" name="Foliennummernplatzhalter 13">
            <a:extLst>
              <a:ext uri="{FF2B5EF4-FFF2-40B4-BE49-F238E27FC236}">
                <a16:creationId xmlns:a16="http://schemas.microsoft.com/office/drawing/2014/main" id="{E4E29408-4584-9B9D-29AB-4FC286570431}"/>
              </a:ext>
            </a:extLst>
          </p:cNvPr>
          <p:cNvSpPr>
            <a:spLocks noGrp="1"/>
          </p:cNvSpPr>
          <p:nvPr>
            <p:ph type="sldNum" sz="quarter" idx="12"/>
          </p:nvPr>
        </p:nvSpPr>
        <p:spPr/>
        <p:txBody>
          <a:bodyPr/>
          <a:lstStyle/>
          <a:p>
            <a:fld id="{50661BA7-A178-481C-929D-51354AA81E6C}" type="slidenum">
              <a:rPr lang="de-AT" smtClean="0"/>
              <a:t>22</a:t>
            </a:fld>
            <a:endParaRPr lang="de-AT" dirty="0"/>
          </a:p>
        </p:txBody>
      </p:sp>
    </p:spTree>
    <p:extLst>
      <p:ext uri="{BB962C8B-B14F-4D97-AF65-F5344CB8AC3E}">
        <p14:creationId xmlns:p14="http://schemas.microsoft.com/office/powerpoint/2010/main" val="1886672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E74AA-061E-47B5-A5FC-E6BD78C89940}"/>
              </a:ext>
            </a:extLst>
          </p:cNvPr>
          <p:cNvSpPr>
            <a:spLocks noGrp="1"/>
          </p:cNvSpPr>
          <p:nvPr>
            <p:ph type="title"/>
          </p:nvPr>
        </p:nvSpPr>
        <p:spPr>
          <a:xfrm>
            <a:off x="838200" y="365125"/>
            <a:ext cx="10515600" cy="857619"/>
          </a:xfrm>
        </p:spPr>
        <p:txBody>
          <a:bodyPr>
            <a:normAutofit/>
          </a:bodyPr>
          <a:lstStyle/>
          <a:p>
            <a:r>
              <a:rPr lang="de-AT" sz="3600" b="1" dirty="0"/>
              <a:t>7. Argumentative Textprozeduren in Schülertexten</a:t>
            </a:r>
          </a:p>
        </p:txBody>
      </p:sp>
      <p:sp>
        <p:nvSpPr>
          <p:cNvPr id="3" name="Inhaltsplatzhalter 2">
            <a:extLst>
              <a:ext uri="{FF2B5EF4-FFF2-40B4-BE49-F238E27FC236}">
                <a16:creationId xmlns:a16="http://schemas.microsoft.com/office/drawing/2014/main" id="{3E7A036F-75E8-48D3-8C67-431F8D945368}"/>
              </a:ext>
            </a:extLst>
          </p:cNvPr>
          <p:cNvSpPr>
            <a:spLocks noGrp="1"/>
          </p:cNvSpPr>
          <p:nvPr>
            <p:ph idx="1"/>
          </p:nvPr>
        </p:nvSpPr>
        <p:spPr>
          <a:xfrm>
            <a:off x="838200" y="1253331"/>
            <a:ext cx="10515600" cy="1341013"/>
          </a:xfrm>
        </p:spPr>
        <p:txBody>
          <a:bodyPr/>
          <a:lstStyle/>
          <a:p>
            <a:pPr marL="457200" indent="-457200">
              <a:buAutoNum type="arabicPeriod"/>
            </a:pPr>
            <a:r>
              <a:rPr lang="de-AT" sz="2000" dirty="0"/>
              <a:t>Unterstreichen oder Markieren und benennen Sie in folgendem Ausschnitt aus einem Schülertext zum Thema „Fast Fashion“ </a:t>
            </a:r>
            <a:r>
              <a:rPr lang="de-AT" sz="2000" b="1" dirty="0">
                <a:solidFill>
                  <a:schemeClr val="accent1"/>
                </a:solidFill>
              </a:rPr>
              <a:t>argumentative Textprozeduren</a:t>
            </a:r>
            <a:r>
              <a:rPr lang="de-AT" sz="2000" dirty="0"/>
              <a:t>. </a:t>
            </a:r>
          </a:p>
          <a:p>
            <a:pPr marL="457200" indent="-457200">
              <a:buAutoNum type="arabicPeriod"/>
            </a:pPr>
            <a:r>
              <a:rPr lang="de-AT" sz="2000" dirty="0"/>
              <a:t>Beurteilen Sie, ob die argumentativen Textprozeduren </a:t>
            </a:r>
            <a:r>
              <a:rPr lang="de-AT" sz="2000" b="1" dirty="0">
                <a:solidFill>
                  <a:schemeClr val="accent1"/>
                </a:solidFill>
              </a:rPr>
              <a:t>funktional angemessen </a:t>
            </a:r>
            <a:r>
              <a:rPr lang="de-AT" sz="2000" dirty="0"/>
              <a:t>verwendet wurden. </a:t>
            </a:r>
          </a:p>
          <a:p>
            <a:pPr marL="0" indent="0">
              <a:buNone/>
            </a:pPr>
            <a:endParaRPr lang="de-AT" sz="2000" dirty="0"/>
          </a:p>
          <a:p>
            <a:pPr marL="0" indent="0">
              <a:buNone/>
            </a:pPr>
            <a:endParaRPr lang="de-AT" dirty="0"/>
          </a:p>
          <a:p>
            <a:pPr marL="0" indent="0">
              <a:buNone/>
            </a:pPr>
            <a:endParaRPr lang="de-AT" dirty="0"/>
          </a:p>
        </p:txBody>
      </p:sp>
      <p:sp>
        <p:nvSpPr>
          <p:cNvPr id="4" name="Rechteck 3">
            <a:extLst>
              <a:ext uri="{FF2B5EF4-FFF2-40B4-BE49-F238E27FC236}">
                <a16:creationId xmlns:a16="http://schemas.microsoft.com/office/drawing/2014/main" id="{033DBE63-6059-4405-8A0B-FA22751A4A0F}"/>
              </a:ext>
            </a:extLst>
          </p:cNvPr>
          <p:cNvSpPr/>
          <p:nvPr/>
        </p:nvSpPr>
        <p:spPr>
          <a:xfrm>
            <a:off x="927652" y="2849777"/>
            <a:ext cx="10515600" cy="3058422"/>
          </a:xfrm>
          <a:prstGeom prst="rect">
            <a:avLst/>
          </a:prstGeom>
          <a:ln>
            <a:solidFill>
              <a:srgbClr val="FFDB69"/>
            </a:solidFill>
          </a:ln>
        </p:spPr>
        <p:style>
          <a:lnRef idx="2">
            <a:schemeClr val="accent6"/>
          </a:lnRef>
          <a:fillRef idx="1">
            <a:schemeClr val="lt1"/>
          </a:fillRef>
          <a:effectRef idx="0">
            <a:schemeClr val="accent6"/>
          </a:effectRef>
          <a:fontRef idx="minor">
            <a:schemeClr val="dk1"/>
          </a:fontRef>
        </p:style>
        <p:txBody>
          <a:bodyPr rtlCol="0" anchor="t" anchorCtr="0"/>
          <a:lstStyle/>
          <a:p>
            <a:pPr>
              <a:lnSpc>
                <a:spcPct val="107000"/>
              </a:lnSpc>
              <a:spcAft>
                <a:spcPts val="800"/>
              </a:spcAft>
            </a:pPr>
            <a:r>
              <a:rPr lang="de-AT" dirty="0">
                <a:effectLst/>
                <a:latin typeface="Calibri" panose="020F0502020204030204" pitchFamily="34" charset="0"/>
                <a:ea typeface="Calibri" panose="020F0502020204030204" pitchFamily="34" charset="0"/>
                <a:cs typeface="Times New Roman" panose="02020603050405020304" pitchFamily="18" charset="0"/>
              </a:rPr>
              <a:t>Es ist zwar richtig, dass nicht in allen Größen produziert wird, dennoch ist es wichtig, dass sie nachhaltiger erzeugt werden. </a:t>
            </a:r>
          </a:p>
          <a:p>
            <a:pPr>
              <a:lnSpc>
                <a:spcPct val="107000"/>
              </a:lnSpc>
              <a:spcAft>
                <a:spcPts val="800"/>
              </a:spcAft>
            </a:pPr>
            <a:r>
              <a:rPr lang="de-AT" dirty="0">
                <a:effectLst/>
                <a:latin typeface="Calibri" panose="020F0502020204030204" pitchFamily="34" charset="0"/>
                <a:ea typeface="Calibri" panose="020F0502020204030204" pitchFamily="34" charset="0"/>
                <a:cs typeface="Times New Roman" panose="02020603050405020304" pitchFamily="18" charset="0"/>
              </a:rPr>
              <a:t>Ich bin der Meinung, dass Arbeiter mehr als einige Cent verdient haben, für ihre Arbeit die sie in den </a:t>
            </a:r>
            <a:r>
              <a:rPr lang="de-AT" dirty="0" err="1">
                <a:effectLst/>
                <a:latin typeface="Calibri" panose="020F0502020204030204" pitchFamily="34" charset="0"/>
                <a:ea typeface="Calibri" panose="020F0502020204030204" pitchFamily="34" charset="0"/>
                <a:cs typeface="Times New Roman" panose="02020603050405020304" pitchFamily="18" charset="0"/>
              </a:rPr>
              <a:t>Sweatshops</a:t>
            </a:r>
            <a:r>
              <a:rPr lang="de-AT" dirty="0">
                <a:effectLst/>
                <a:latin typeface="Calibri" panose="020F0502020204030204" pitchFamily="34" charset="0"/>
                <a:ea typeface="Calibri" panose="020F0502020204030204" pitchFamily="34" charset="0"/>
                <a:cs typeface="Times New Roman" panose="02020603050405020304" pitchFamily="18" charset="0"/>
              </a:rPr>
              <a:t> leisten. Anhand der vielen Dokumentationen und Artikeln kann man sehen, dass es den Arbeitern nicht gut geht. </a:t>
            </a:r>
          </a:p>
          <a:p>
            <a:pPr>
              <a:lnSpc>
                <a:spcPct val="107000"/>
              </a:lnSpc>
              <a:spcAft>
                <a:spcPts val="800"/>
              </a:spcAft>
            </a:pPr>
            <a:r>
              <a:rPr lang="de-AT" dirty="0">
                <a:effectLst/>
                <a:latin typeface="Calibri" panose="020F0502020204030204" pitchFamily="34" charset="0"/>
                <a:ea typeface="Calibri" panose="020F0502020204030204" pitchFamily="34" charset="0"/>
                <a:cs typeface="Times New Roman" panose="02020603050405020304" pitchFamily="18" charset="0"/>
              </a:rPr>
              <a:t>Aufgrund der verschmutzten Umwelt, die durch die Produktion verursacht wird, möchte ich als Alternative folgenden Vorschlag aussprechen: Es sollten alternative Stoffe produziert werden, die während der Produktion mit wenig schädlichen Farben gefärbt werden. Hierüber könnte die übergebliebene Farbe zusätzlich nicht in die Flüsse der Dörfer, in denen die Fabriken stehen ausgegossen werden. </a:t>
            </a:r>
          </a:p>
          <a:p>
            <a:endParaRPr lang="de-AT" sz="2000" dirty="0"/>
          </a:p>
          <a:p>
            <a:endParaRPr lang="de-AT" sz="2000" dirty="0"/>
          </a:p>
        </p:txBody>
      </p:sp>
      <p:sp>
        <p:nvSpPr>
          <p:cNvPr id="5" name="Foliennummernplatzhalter 4">
            <a:extLst>
              <a:ext uri="{FF2B5EF4-FFF2-40B4-BE49-F238E27FC236}">
                <a16:creationId xmlns:a16="http://schemas.microsoft.com/office/drawing/2014/main" id="{946D4638-A86D-D098-6E93-FA4A7A6698B6}"/>
              </a:ext>
            </a:extLst>
          </p:cNvPr>
          <p:cNvSpPr>
            <a:spLocks noGrp="1"/>
          </p:cNvSpPr>
          <p:nvPr>
            <p:ph type="sldNum" sz="quarter" idx="12"/>
          </p:nvPr>
        </p:nvSpPr>
        <p:spPr/>
        <p:txBody>
          <a:bodyPr/>
          <a:lstStyle/>
          <a:p>
            <a:fld id="{50661BA7-A178-481C-929D-51354AA81E6C}" type="slidenum">
              <a:rPr lang="de-AT" smtClean="0"/>
              <a:t>23</a:t>
            </a:fld>
            <a:endParaRPr lang="de-AT" dirty="0"/>
          </a:p>
        </p:txBody>
      </p:sp>
    </p:spTree>
    <p:extLst>
      <p:ext uri="{BB962C8B-B14F-4D97-AF65-F5344CB8AC3E}">
        <p14:creationId xmlns:p14="http://schemas.microsoft.com/office/powerpoint/2010/main" val="9672666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4">
                <a:lumMod val="60000"/>
                <a:lumOff val="40000"/>
              </a:schemeClr>
            </a:gs>
            <a:gs pos="83000">
              <a:schemeClr val="accent4">
                <a:lumMod val="60000"/>
                <a:lumOff val="40000"/>
              </a:schemeClr>
            </a:gs>
            <a:gs pos="100000">
              <a:schemeClr val="accent4">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13048-92CE-4C3A-8124-96736A058A75}"/>
              </a:ext>
            </a:extLst>
          </p:cNvPr>
          <p:cNvSpPr>
            <a:spLocks noGrp="1"/>
          </p:cNvSpPr>
          <p:nvPr>
            <p:ph type="title"/>
          </p:nvPr>
        </p:nvSpPr>
        <p:spPr>
          <a:xfrm>
            <a:off x="838200" y="2679117"/>
            <a:ext cx="10515600" cy="1325563"/>
          </a:xfrm>
        </p:spPr>
        <p:txBody>
          <a:bodyPr>
            <a:normAutofit fontScale="90000"/>
          </a:bodyPr>
          <a:lstStyle/>
          <a:p>
            <a:r>
              <a:rPr lang="de-AT" sz="4000" dirty="0">
                <a:latin typeface="+mn-lt"/>
              </a:rPr>
              <a:t>Die folgende Folie zeigt eine </a:t>
            </a:r>
            <a:r>
              <a:rPr lang="de-AT" sz="4000" b="1" dirty="0">
                <a:solidFill>
                  <a:schemeClr val="accent5">
                    <a:lumMod val="75000"/>
                  </a:schemeClr>
                </a:solidFill>
                <a:latin typeface="+mn-lt"/>
              </a:rPr>
              <a:t>Antwort</a:t>
            </a:r>
            <a:r>
              <a:rPr lang="de-AT" sz="4000" dirty="0">
                <a:latin typeface="+mn-lt"/>
              </a:rPr>
              <a:t> </a:t>
            </a:r>
            <a:br>
              <a:rPr lang="de-AT" sz="4000" dirty="0">
                <a:latin typeface="+mn-lt"/>
              </a:rPr>
            </a:br>
            <a:r>
              <a:rPr lang="de-AT" sz="4000" dirty="0">
                <a:latin typeface="+mn-lt"/>
              </a:rPr>
              <a:t>zu der Frage: 7. Argumentative Textprozeduren in Schülertexten</a:t>
            </a:r>
            <a:br>
              <a:rPr lang="de-AT" dirty="0">
                <a:latin typeface="+mn-lt"/>
              </a:rPr>
            </a:br>
            <a:br>
              <a:rPr lang="de-AT" dirty="0">
                <a:latin typeface="+mn-lt"/>
              </a:rPr>
            </a:br>
            <a:r>
              <a:rPr lang="de-AT" sz="2700" dirty="0">
                <a:latin typeface="+mn-lt"/>
              </a:rPr>
              <a:t>→ Erst zur nächsten Folie wechseln, wenn die vorangegangene Folie bearbeitet wurde. </a:t>
            </a:r>
            <a:endParaRPr lang="de-AT" dirty="0">
              <a:latin typeface="+mn-lt"/>
            </a:endParaRPr>
          </a:p>
        </p:txBody>
      </p:sp>
      <p:sp>
        <p:nvSpPr>
          <p:cNvPr id="3" name="Foliennummernplatzhalter 2">
            <a:extLst>
              <a:ext uri="{FF2B5EF4-FFF2-40B4-BE49-F238E27FC236}">
                <a16:creationId xmlns:a16="http://schemas.microsoft.com/office/drawing/2014/main" id="{4EFCC29D-6F59-F08C-AD08-FF4EDBA84712}"/>
              </a:ext>
            </a:extLst>
          </p:cNvPr>
          <p:cNvSpPr>
            <a:spLocks noGrp="1"/>
          </p:cNvSpPr>
          <p:nvPr>
            <p:ph type="sldNum" sz="quarter" idx="12"/>
          </p:nvPr>
        </p:nvSpPr>
        <p:spPr/>
        <p:txBody>
          <a:bodyPr/>
          <a:lstStyle/>
          <a:p>
            <a:fld id="{50661BA7-A178-481C-929D-51354AA81E6C}" type="slidenum">
              <a:rPr lang="de-AT" smtClean="0"/>
              <a:t>24</a:t>
            </a:fld>
            <a:endParaRPr lang="de-AT" dirty="0"/>
          </a:p>
        </p:txBody>
      </p:sp>
    </p:spTree>
    <p:extLst>
      <p:ext uri="{BB962C8B-B14F-4D97-AF65-F5344CB8AC3E}">
        <p14:creationId xmlns:p14="http://schemas.microsoft.com/office/powerpoint/2010/main" val="14147709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4">
                <a:lumMod val="60000"/>
                <a:lumOff val="40000"/>
              </a:schemeClr>
            </a:gs>
            <a:gs pos="83000">
              <a:schemeClr val="accent4">
                <a:lumMod val="60000"/>
                <a:lumOff val="40000"/>
              </a:schemeClr>
            </a:gs>
            <a:gs pos="100000">
              <a:schemeClr val="accent4">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E74AA-061E-47B5-A5FC-E6BD78C89940}"/>
              </a:ext>
            </a:extLst>
          </p:cNvPr>
          <p:cNvSpPr>
            <a:spLocks noGrp="1"/>
          </p:cNvSpPr>
          <p:nvPr>
            <p:ph type="title"/>
          </p:nvPr>
        </p:nvSpPr>
        <p:spPr/>
        <p:txBody>
          <a:bodyPr>
            <a:normAutofit/>
          </a:bodyPr>
          <a:lstStyle/>
          <a:p>
            <a:r>
              <a:rPr lang="de-AT" sz="3600" b="1" dirty="0"/>
              <a:t>7. Argumentative Textprozeduren in Schülertexten</a:t>
            </a:r>
          </a:p>
        </p:txBody>
      </p:sp>
      <p:sp>
        <p:nvSpPr>
          <p:cNvPr id="3" name="Inhaltsplatzhalter 2">
            <a:extLst>
              <a:ext uri="{FF2B5EF4-FFF2-40B4-BE49-F238E27FC236}">
                <a16:creationId xmlns:a16="http://schemas.microsoft.com/office/drawing/2014/main" id="{3E7A036F-75E8-48D3-8C67-431F8D945368}"/>
              </a:ext>
            </a:extLst>
          </p:cNvPr>
          <p:cNvSpPr>
            <a:spLocks noGrp="1"/>
          </p:cNvSpPr>
          <p:nvPr>
            <p:ph idx="1"/>
          </p:nvPr>
        </p:nvSpPr>
        <p:spPr>
          <a:xfrm>
            <a:off x="838200" y="1847849"/>
            <a:ext cx="10515600" cy="4351338"/>
          </a:xfrm>
        </p:spPr>
        <p:txBody>
          <a:bodyPr/>
          <a:lstStyle/>
          <a:p>
            <a:pPr marL="0" indent="0">
              <a:buNone/>
            </a:pPr>
            <a:r>
              <a:rPr lang="de-AT" dirty="0"/>
              <a:t>Auflösung Teil 1</a:t>
            </a:r>
          </a:p>
        </p:txBody>
      </p:sp>
      <p:sp>
        <p:nvSpPr>
          <p:cNvPr id="4" name="Rechteck 3">
            <a:extLst>
              <a:ext uri="{FF2B5EF4-FFF2-40B4-BE49-F238E27FC236}">
                <a16:creationId xmlns:a16="http://schemas.microsoft.com/office/drawing/2014/main" id="{033DBE63-6059-4405-8A0B-FA22751A4A0F}"/>
              </a:ext>
            </a:extLst>
          </p:cNvPr>
          <p:cNvSpPr/>
          <p:nvPr/>
        </p:nvSpPr>
        <p:spPr>
          <a:xfrm>
            <a:off x="917712" y="2383525"/>
            <a:ext cx="10436087" cy="4206117"/>
          </a:xfrm>
          <a:prstGeom prst="rect">
            <a:avLst/>
          </a:prstGeom>
        </p:spPr>
        <p:style>
          <a:lnRef idx="2">
            <a:schemeClr val="accent6"/>
          </a:lnRef>
          <a:fillRef idx="1">
            <a:schemeClr val="lt1"/>
          </a:fillRef>
          <a:effectRef idx="0">
            <a:schemeClr val="accent6"/>
          </a:effectRef>
          <a:fontRef idx="minor">
            <a:schemeClr val="dk1"/>
          </a:fontRef>
        </p:style>
        <p:txBody>
          <a:bodyPr rtlCol="0" anchor="t" anchorCtr="0"/>
          <a:lstStyle/>
          <a:p>
            <a:pPr>
              <a:lnSpc>
                <a:spcPct val="107000"/>
              </a:lnSpc>
              <a:spcAft>
                <a:spcPts val="800"/>
              </a:spcAft>
            </a:pPr>
            <a:r>
              <a:rPr lang="de-AT" sz="1800" u="sng" dirty="0">
                <a:effectLst/>
                <a:latin typeface="Calibri" panose="020F0502020204030204" pitchFamily="34" charset="0"/>
                <a:ea typeface="Calibri" panose="020F0502020204030204" pitchFamily="34" charset="0"/>
                <a:cs typeface="Times New Roman" panose="02020603050405020304" pitchFamily="18" charset="0"/>
              </a:rPr>
              <a:t>Es ist zwar richtig, dass</a:t>
            </a:r>
            <a:r>
              <a:rPr lang="de-AT" sz="1800" dirty="0">
                <a:effectLst/>
                <a:latin typeface="Calibri" panose="020F0502020204030204" pitchFamily="34" charset="0"/>
                <a:ea typeface="Calibri" panose="020F0502020204030204" pitchFamily="34" charset="0"/>
                <a:cs typeface="Times New Roman" panose="02020603050405020304" pitchFamily="18" charset="0"/>
              </a:rPr>
              <a:t> nicht in allen Größen produziert wird, </a:t>
            </a:r>
            <a:r>
              <a:rPr lang="de-AT" sz="1800" u="sng" dirty="0">
                <a:effectLst/>
                <a:latin typeface="Calibri" panose="020F0502020204030204" pitchFamily="34" charset="0"/>
                <a:ea typeface="Calibri" panose="020F0502020204030204" pitchFamily="34" charset="0"/>
                <a:cs typeface="Times New Roman" panose="02020603050405020304" pitchFamily="18" charset="0"/>
              </a:rPr>
              <a:t>dennoch</a:t>
            </a:r>
            <a:r>
              <a:rPr lang="de-AT" sz="1800" dirty="0">
                <a:effectLst/>
                <a:latin typeface="Calibri" panose="020F0502020204030204" pitchFamily="34" charset="0"/>
                <a:ea typeface="Calibri" panose="020F0502020204030204" pitchFamily="34" charset="0"/>
                <a:cs typeface="Times New Roman" panose="02020603050405020304" pitchFamily="18" charset="0"/>
              </a:rPr>
              <a:t> ist es wichtig, dass sie nachhaltiger erzeugt werden. </a:t>
            </a:r>
          </a:p>
          <a:p>
            <a:pPr>
              <a:lnSpc>
                <a:spcPct val="107000"/>
              </a:lnSpc>
              <a:spcAft>
                <a:spcPts val="800"/>
              </a:spcAft>
            </a:pPr>
            <a:r>
              <a:rPr lang="de-AT" dirty="0">
                <a:latin typeface="Calibri" panose="020F0502020204030204" pitchFamily="34" charset="0"/>
                <a:ea typeface="Calibri" panose="020F0502020204030204" pitchFamily="34" charset="0"/>
                <a:cs typeface="Times New Roman" panose="02020603050405020304" pitchFamily="18" charset="0"/>
              </a:rPr>
              <a:t>	</a:t>
            </a:r>
            <a:r>
              <a:rPr lang="de-AT" b="1" dirty="0">
                <a:latin typeface="Calibri" panose="020F0502020204030204" pitchFamily="34" charset="0"/>
                <a:ea typeface="Calibri" panose="020F0502020204030204" pitchFamily="34" charset="0"/>
                <a:cs typeface="Times New Roman" panose="02020603050405020304" pitchFamily="18" charset="0"/>
              </a:rPr>
              <a:t>Analyse:</a:t>
            </a:r>
            <a:r>
              <a:rPr lang="de-AT" dirty="0">
                <a:latin typeface="Calibri" panose="020F0502020204030204" pitchFamily="34" charset="0"/>
                <a:ea typeface="Calibri" panose="020F0502020204030204" pitchFamily="34" charset="0"/>
                <a:cs typeface="Times New Roman" panose="02020603050405020304" pitchFamily="18" charset="0"/>
              </a:rPr>
              <a:t> Anhand der Formulierung „zwar…, dennoch… “ wird konzediert. Allerdings wird die 	Konzession nicht funktional angemessen realisiert, da das eingeräumte Gegenargument 	(Slow-	Fashion gibt es nur in Standardgrößen) nicht nachvollziehbar dargestellt wird.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AT" sz="1800" u="sng" dirty="0">
                <a:effectLst/>
                <a:latin typeface="Calibri" panose="020F0502020204030204" pitchFamily="34" charset="0"/>
                <a:ea typeface="Calibri" panose="020F0502020204030204" pitchFamily="34" charset="0"/>
                <a:cs typeface="Times New Roman" panose="02020603050405020304" pitchFamily="18" charset="0"/>
              </a:rPr>
              <a:t>Ich bin der Meinung, dass</a:t>
            </a:r>
            <a:r>
              <a:rPr lang="de-AT" sz="1800" dirty="0">
                <a:effectLst/>
                <a:latin typeface="Calibri" panose="020F0502020204030204" pitchFamily="34" charset="0"/>
                <a:ea typeface="Calibri" panose="020F0502020204030204" pitchFamily="34" charset="0"/>
                <a:cs typeface="Times New Roman" panose="02020603050405020304" pitchFamily="18" charset="0"/>
              </a:rPr>
              <a:t> Arbeiter mehr als einige Cent verdient haben, für ihre Arbeit die sie in den </a:t>
            </a:r>
            <a:r>
              <a:rPr lang="de-AT" sz="1800" dirty="0" err="1">
                <a:effectLst/>
                <a:latin typeface="Calibri" panose="020F0502020204030204" pitchFamily="34" charset="0"/>
                <a:ea typeface="Calibri" panose="020F0502020204030204" pitchFamily="34" charset="0"/>
                <a:cs typeface="Times New Roman" panose="02020603050405020304" pitchFamily="18" charset="0"/>
              </a:rPr>
              <a:t>Sweatshops</a:t>
            </a:r>
            <a:r>
              <a:rPr lang="de-AT" sz="1800" dirty="0">
                <a:effectLst/>
                <a:latin typeface="Calibri" panose="020F0502020204030204" pitchFamily="34" charset="0"/>
                <a:ea typeface="Calibri" panose="020F0502020204030204" pitchFamily="34" charset="0"/>
                <a:cs typeface="Times New Roman" panose="02020603050405020304" pitchFamily="18" charset="0"/>
              </a:rPr>
              <a:t> leisten. </a:t>
            </a:r>
            <a:r>
              <a:rPr lang="de-AT" sz="1800" u="sng" dirty="0">
                <a:effectLst/>
                <a:latin typeface="Calibri" panose="020F0502020204030204" pitchFamily="34" charset="0"/>
                <a:ea typeface="Calibri" panose="020F0502020204030204" pitchFamily="34" charset="0"/>
                <a:cs typeface="Times New Roman" panose="02020603050405020304" pitchFamily="18" charset="0"/>
              </a:rPr>
              <a:t>Anhand</a:t>
            </a:r>
            <a:r>
              <a:rPr lang="de-AT" sz="1800" dirty="0">
                <a:effectLst/>
                <a:latin typeface="Calibri" panose="020F0502020204030204" pitchFamily="34" charset="0"/>
                <a:ea typeface="Calibri" panose="020F0502020204030204" pitchFamily="34" charset="0"/>
                <a:cs typeface="Times New Roman" panose="02020603050405020304" pitchFamily="18" charset="0"/>
              </a:rPr>
              <a:t> der vielen Dokumentationen und Artikel </a:t>
            </a:r>
            <a:r>
              <a:rPr lang="de-AT" sz="1800" u="sng" dirty="0">
                <a:effectLst/>
                <a:latin typeface="Calibri" panose="020F0502020204030204" pitchFamily="34" charset="0"/>
                <a:ea typeface="Calibri" panose="020F0502020204030204" pitchFamily="34" charset="0"/>
                <a:cs typeface="Times New Roman" panose="02020603050405020304" pitchFamily="18" charset="0"/>
              </a:rPr>
              <a:t>kann man sehen, dass</a:t>
            </a:r>
            <a:r>
              <a:rPr lang="de-AT" sz="1800" dirty="0">
                <a:effectLst/>
                <a:latin typeface="Calibri" panose="020F0502020204030204" pitchFamily="34" charset="0"/>
                <a:ea typeface="Calibri" panose="020F0502020204030204" pitchFamily="34" charset="0"/>
                <a:cs typeface="Times New Roman" panose="02020603050405020304" pitchFamily="18" charset="0"/>
              </a:rPr>
              <a:t> es den Arbeitern nicht gut geht. </a:t>
            </a:r>
          </a:p>
          <a:p>
            <a:pPr>
              <a:lnSpc>
                <a:spcPct val="107000"/>
              </a:lnSpc>
              <a:spcAft>
                <a:spcPts val="800"/>
              </a:spcAft>
            </a:pPr>
            <a:r>
              <a:rPr lang="de-AT" dirty="0">
                <a:latin typeface="Calibri" panose="020F0502020204030204" pitchFamily="34" charset="0"/>
                <a:ea typeface="Calibri" panose="020F0502020204030204" pitchFamily="34" charset="0"/>
                <a:cs typeface="Times New Roman" panose="02020603050405020304" pitchFamily="18" charset="0"/>
              </a:rPr>
              <a:t>	</a:t>
            </a:r>
            <a:r>
              <a:rPr lang="de-AT" b="1" dirty="0">
                <a:latin typeface="Calibri" panose="020F0502020204030204" pitchFamily="34" charset="0"/>
                <a:ea typeface="Calibri" panose="020F0502020204030204" pitchFamily="34" charset="0"/>
                <a:cs typeface="Times New Roman" panose="02020603050405020304" pitchFamily="18" charset="0"/>
              </a:rPr>
              <a:t>Analyse:</a:t>
            </a:r>
            <a:r>
              <a:rPr lang="de-AT" dirty="0">
                <a:latin typeface="Calibri" panose="020F0502020204030204" pitchFamily="34" charset="0"/>
                <a:ea typeface="Calibri" panose="020F0502020204030204" pitchFamily="34" charset="0"/>
                <a:cs typeface="Times New Roman" panose="02020603050405020304" pitchFamily="18" charset="0"/>
              </a:rPr>
              <a:t> Im ersten Teil dieses Absatzes positioniert sich der/die Schüler/in. Die Positionierung 	ist grundsätzlich funktional angemessen, allerdings ist die Formulierung der Position in 	lexikalischer und syntaktischer Hinsicht umgangssprachlich. Im zweiten Teil versucht der/die 	Schüler/in seine Position mit Fakten zu untermauern. Der Verweis auf „viele Dokumentationen 	und Artikel“ ist jedoch zu vage und daher funktional inadäquat.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de-AT" sz="2000" dirty="0"/>
          </a:p>
          <a:p>
            <a:endParaRPr lang="de-AT" sz="2000" dirty="0"/>
          </a:p>
        </p:txBody>
      </p:sp>
      <p:sp>
        <p:nvSpPr>
          <p:cNvPr id="6" name="Rechteck 5">
            <a:extLst>
              <a:ext uri="{FF2B5EF4-FFF2-40B4-BE49-F238E27FC236}">
                <a16:creationId xmlns:a16="http://schemas.microsoft.com/office/drawing/2014/main" id="{5D29327C-DAB4-4D9D-AC12-0D6E06963DD2}"/>
              </a:ext>
            </a:extLst>
          </p:cNvPr>
          <p:cNvSpPr/>
          <p:nvPr/>
        </p:nvSpPr>
        <p:spPr>
          <a:xfrm>
            <a:off x="9891822" y="132506"/>
            <a:ext cx="2041234" cy="465238"/>
          </a:xfrm>
          <a:prstGeom prst="rect">
            <a:avLst/>
          </a:prstGeom>
          <a:solidFill>
            <a:schemeClr val="accent4">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accent1"/>
                </a:solidFill>
              </a:rPr>
              <a:t>ANTWORT</a:t>
            </a:r>
          </a:p>
        </p:txBody>
      </p:sp>
      <p:sp>
        <p:nvSpPr>
          <p:cNvPr id="5" name="Foliennummernplatzhalter 4">
            <a:extLst>
              <a:ext uri="{FF2B5EF4-FFF2-40B4-BE49-F238E27FC236}">
                <a16:creationId xmlns:a16="http://schemas.microsoft.com/office/drawing/2014/main" id="{148DBD82-F1E8-358A-B6CB-6958DC73BC8F}"/>
              </a:ext>
            </a:extLst>
          </p:cNvPr>
          <p:cNvSpPr>
            <a:spLocks noGrp="1"/>
          </p:cNvSpPr>
          <p:nvPr>
            <p:ph type="sldNum" sz="quarter" idx="12"/>
          </p:nvPr>
        </p:nvSpPr>
        <p:spPr/>
        <p:txBody>
          <a:bodyPr/>
          <a:lstStyle/>
          <a:p>
            <a:fld id="{50661BA7-A178-481C-929D-51354AA81E6C}" type="slidenum">
              <a:rPr lang="de-AT" smtClean="0"/>
              <a:t>25</a:t>
            </a:fld>
            <a:endParaRPr lang="de-AT" dirty="0"/>
          </a:p>
        </p:txBody>
      </p:sp>
    </p:spTree>
    <p:extLst>
      <p:ext uri="{BB962C8B-B14F-4D97-AF65-F5344CB8AC3E}">
        <p14:creationId xmlns:p14="http://schemas.microsoft.com/office/powerpoint/2010/main" val="1092945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4">
                <a:lumMod val="60000"/>
                <a:lumOff val="40000"/>
              </a:schemeClr>
            </a:gs>
            <a:gs pos="83000">
              <a:schemeClr val="accent4">
                <a:lumMod val="60000"/>
                <a:lumOff val="40000"/>
              </a:schemeClr>
            </a:gs>
            <a:gs pos="100000">
              <a:schemeClr val="accent4">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E74AA-061E-47B5-A5FC-E6BD78C89940}"/>
              </a:ext>
            </a:extLst>
          </p:cNvPr>
          <p:cNvSpPr>
            <a:spLocks noGrp="1"/>
          </p:cNvSpPr>
          <p:nvPr>
            <p:ph type="title"/>
          </p:nvPr>
        </p:nvSpPr>
        <p:spPr/>
        <p:txBody>
          <a:bodyPr>
            <a:normAutofit/>
          </a:bodyPr>
          <a:lstStyle/>
          <a:p>
            <a:r>
              <a:rPr lang="de-AT" sz="3600" b="1" dirty="0"/>
              <a:t>7. Argumentative Textprozeduren in Schülertexten</a:t>
            </a:r>
          </a:p>
        </p:txBody>
      </p:sp>
      <p:sp>
        <p:nvSpPr>
          <p:cNvPr id="3" name="Inhaltsplatzhalter 2">
            <a:extLst>
              <a:ext uri="{FF2B5EF4-FFF2-40B4-BE49-F238E27FC236}">
                <a16:creationId xmlns:a16="http://schemas.microsoft.com/office/drawing/2014/main" id="{3E7A036F-75E8-48D3-8C67-431F8D945368}"/>
              </a:ext>
            </a:extLst>
          </p:cNvPr>
          <p:cNvSpPr>
            <a:spLocks noGrp="1"/>
          </p:cNvSpPr>
          <p:nvPr>
            <p:ph idx="1"/>
          </p:nvPr>
        </p:nvSpPr>
        <p:spPr/>
        <p:txBody>
          <a:bodyPr/>
          <a:lstStyle/>
          <a:p>
            <a:pPr marL="0" indent="0">
              <a:buNone/>
            </a:pPr>
            <a:r>
              <a:rPr lang="de-AT" dirty="0"/>
              <a:t>Auflösung: Teil 2</a:t>
            </a:r>
          </a:p>
        </p:txBody>
      </p:sp>
      <p:sp>
        <p:nvSpPr>
          <p:cNvPr id="4" name="Rechteck 3">
            <a:extLst>
              <a:ext uri="{FF2B5EF4-FFF2-40B4-BE49-F238E27FC236}">
                <a16:creationId xmlns:a16="http://schemas.microsoft.com/office/drawing/2014/main" id="{033DBE63-6059-4405-8A0B-FA22751A4A0F}"/>
              </a:ext>
            </a:extLst>
          </p:cNvPr>
          <p:cNvSpPr/>
          <p:nvPr/>
        </p:nvSpPr>
        <p:spPr>
          <a:xfrm>
            <a:off x="927652" y="2490952"/>
            <a:ext cx="9886122" cy="3708235"/>
          </a:xfrm>
          <a:prstGeom prst="rect">
            <a:avLst/>
          </a:prstGeom>
        </p:spPr>
        <p:style>
          <a:lnRef idx="2">
            <a:schemeClr val="accent6"/>
          </a:lnRef>
          <a:fillRef idx="1">
            <a:schemeClr val="lt1"/>
          </a:fillRef>
          <a:effectRef idx="0">
            <a:schemeClr val="accent6"/>
          </a:effectRef>
          <a:fontRef idx="minor">
            <a:schemeClr val="dk1"/>
          </a:fontRef>
        </p:style>
        <p:txBody>
          <a:bodyPr rtlCol="0" anchor="t" anchorCtr="0"/>
          <a:lstStyle/>
          <a:p>
            <a:pPr>
              <a:lnSpc>
                <a:spcPct val="107000"/>
              </a:lnSpc>
              <a:spcAft>
                <a:spcPts val="800"/>
              </a:spcAft>
            </a:pPr>
            <a:r>
              <a:rPr lang="de-AT" sz="1800" u="sng" dirty="0">
                <a:effectLst/>
                <a:latin typeface="Calibri" panose="020F0502020204030204" pitchFamily="34" charset="0"/>
                <a:ea typeface="Calibri" panose="020F0502020204030204" pitchFamily="34" charset="0"/>
                <a:cs typeface="Times New Roman" panose="02020603050405020304" pitchFamily="18" charset="0"/>
              </a:rPr>
              <a:t>Aufgrund</a:t>
            </a:r>
            <a:r>
              <a:rPr lang="de-AT" sz="1800" dirty="0">
                <a:effectLst/>
                <a:latin typeface="Calibri" panose="020F0502020204030204" pitchFamily="34" charset="0"/>
                <a:ea typeface="Calibri" panose="020F0502020204030204" pitchFamily="34" charset="0"/>
                <a:cs typeface="Times New Roman" panose="02020603050405020304" pitchFamily="18" charset="0"/>
              </a:rPr>
              <a:t> der verschmutzten Umwelt, die durch die Produktion verursacht wird, </a:t>
            </a:r>
            <a:r>
              <a:rPr lang="de-AT" sz="1800" u="sng" dirty="0">
                <a:effectLst/>
                <a:latin typeface="Calibri" panose="020F0502020204030204" pitchFamily="34" charset="0"/>
                <a:ea typeface="Calibri" panose="020F0502020204030204" pitchFamily="34" charset="0"/>
                <a:cs typeface="Times New Roman" panose="02020603050405020304" pitchFamily="18" charset="0"/>
              </a:rPr>
              <a:t>möchte ich als Alternative folgenden Vorschlag aussprechen</a:t>
            </a:r>
            <a:r>
              <a:rPr lang="de-AT" sz="1800" dirty="0">
                <a:effectLst/>
                <a:latin typeface="Calibri" panose="020F0502020204030204" pitchFamily="34" charset="0"/>
                <a:ea typeface="Calibri" panose="020F0502020204030204" pitchFamily="34" charset="0"/>
                <a:cs typeface="Times New Roman" panose="02020603050405020304" pitchFamily="18" charset="0"/>
              </a:rPr>
              <a:t>: Es sollten alternative Stoffe produziert werden, die während der Produktion mit wenig schädlichen Farben gefärbt werden. Hierüber könnte die übergebliebene Farbe zusätzlich nicht in die Flüsse der Dörfer, in denen die Fabriken stehen ausgegossen werden. </a:t>
            </a:r>
          </a:p>
          <a:p>
            <a:pPr>
              <a:lnSpc>
                <a:spcPct val="107000"/>
              </a:lnSpc>
              <a:spcAft>
                <a:spcPts val="800"/>
              </a:spcAft>
            </a:pPr>
            <a:r>
              <a:rPr lang="de-AT" dirty="0">
                <a:latin typeface="Calibri" panose="020F0502020204030204" pitchFamily="34" charset="0"/>
                <a:ea typeface="Calibri" panose="020F0502020204030204" pitchFamily="34" charset="0"/>
                <a:cs typeface="Times New Roman" panose="02020603050405020304" pitchFamily="18" charset="0"/>
              </a:rPr>
              <a:t>	</a:t>
            </a:r>
            <a:r>
              <a:rPr lang="de-AT" b="1" dirty="0">
                <a:latin typeface="Calibri" panose="020F0502020204030204" pitchFamily="34" charset="0"/>
                <a:ea typeface="Calibri" panose="020F0502020204030204" pitchFamily="34" charset="0"/>
                <a:cs typeface="Times New Roman" panose="02020603050405020304" pitchFamily="18" charset="0"/>
              </a:rPr>
              <a:t>Analyse: </a:t>
            </a:r>
            <a:r>
              <a:rPr lang="de-AT" dirty="0">
                <a:latin typeface="Calibri" panose="020F0502020204030204" pitchFamily="34" charset="0"/>
                <a:ea typeface="Calibri" panose="020F0502020204030204" pitchFamily="34" charset="0"/>
                <a:cs typeface="Times New Roman" panose="02020603050405020304" pitchFamily="18" charset="0"/>
              </a:rPr>
              <a:t>Im ersten Teil des ersten Satzes versucht der/die Schüler/in anhand des 	Prozedurausdrucks „aufgrund“ seinen Vorschlag zu begründen. Allerdings ist die Begründung 	nicht funktional angemessen, da zwischen der „verschmutzten Umwelt“ und dem 	Aussprechen des Alternativvorschlags kein direkter Kausalzusammenhang besteht. </a:t>
            </a:r>
          </a:p>
          <a:p>
            <a:pPr>
              <a:lnSpc>
                <a:spcPct val="107000"/>
              </a:lnSpc>
              <a:spcAft>
                <a:spcPts val="800"/>
              </a:spcAft>
            </a:pPr>
            <a:r>
              <a:rPr lang="de-AT" dirty="0">
                <a:latin typeface="Calibri" panose="020F0502020204030204" pitchFamily="34" charset="0"/>
                <a:ea typeface="Calibri" panose="020F0502020204030204" pitchFamily="34" charset="0"/>
                <a:cs typeface="Times New Roman" panose="02020603050405020304" pitchFamily="18" charset="0"/>
              </a:rPr>
              <a:t>	Im zweiten Teil des 	ersten Satzes wird die Textprozedur „einen alternativen Vorschlag 	machen“ 	funktional angemessen realisiert.</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AT" dirty="0">
                <a:latin typeface="Calibri" panose="020F0502020204030204" pitchFamily="34" charset="0"/>
                <a:ea typeface="Calibri" panose="020F0502020204030204" pitchFamily="34" charset="0"/>
                <a:cs typeface="Times New Roman" panose="02020603050405020304" pitchFamily="18" charset="0"/>
              </a:rPr>
              <a:t>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de-AT" sz="2000" dirty="0"/>
          </a:p>
          <a:p>
            <a:endParaRPr lang="de-AT" sz="2000" dirty="0"/>
          </a:p>
        </p:txBody>
      </p:sp>
      <p:sp>
        <p:nvSpPr>
          <p:cNvPr id="6" name="Rechteck 5">
            <a:extLst>
              <a:ext uri="{FF2B5EF4-FFF2-40B4-BE49-F238E27FC236}">
                <a16:creationId xmlns:a16="http://schemas.microsoft.com/office/drawing/2014/main" id="{6A312EF8-9DCE-4387-AED7-D1B89DABF3B3}"/>
              </a:ext>
            </a:extLst>
          </p:cNvPr>
          <p:cNvSpPr/>
          <p:nvPr/>
        </p:nvSpPr>
        <p:spPr>
          <a:xfrm>
            <a:off x="9793157" y="132505"/>
            <a:ext cx="2041234" cy="465238"/>
          </a:xfrm>
          <a:prstGeom prst="rect">
            <a:avLst/>
          </a:prstGeom>
          <a:solidFill>
            <a:schemeClr val="accent4">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accent1"/>
                </a:solidFill>
              </a:rPr>
              <a:t>ANTWORT</a:t>
            </a:r>
          </a:p>
        </p:txBody>
      </p:sp>
      <p:sp>
        <p:nvSpPr>
          <p:cNvPr id="5" name="Foliennummernplatzhalter 4">
            <a:extLst>
              <a:ext uri="{FF2B5EF4-FFF2-40B4-BE49-F238E27FC236}">
                <a16:creationId xmlns:a16="http://schemas.microsoft.com/office/drawing/2014/main" id="{65ED47F3-ABBA-ACFD-EB71-59779204283D}"/>
              </a:ext>
            </a:extLst>
          </p:cNvPr>
          <p:cNvSpPr>
            <a:spLocks noGrp="1"/>
          </p:cNvSpPr>
          <p:nvPr>
            <p:ph type="sldNum" sz="quarter" idx="12"/>
          </p:nvPr>
        </p:nvSpPr>
        <p:spPr/>
        <p:txBody>
          <a:bodyPr/>
          <a:lstStyle/>
          <a:p>
            <a:fld id="{50661BA7-A178-481C-929D-51354AA81E6C}" type="slidenum">
              <a:rPr lang="de-AT" smtClean="0"/>
              <a:t>26</a:t>
            </a:fld>
            <a:endParaRPr lang="de-AT" dirty="0"/>
          </a:p>
        </p:txBody>
      </p:sp>
    </p:spTree>
    <p:extLst>
      <p:ext uri="{BB962C8B-B14F-4D97-AF65-F5344CB8AC3E}">
        <p14:creationId xmlns:p14="http://schemas.microsoft.com/office/powerpoint/2010/main" val="13921868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E74AA-061E-47B5-A5FC-E6BD78C89940}"/>
              </a:ext>
            </a:extLst>
          </p:cNvPr>
          <p:cNvSpPr>
            <a:spLocks noGrp="1"/>
          </p:cNvSpPr>
          <p:nvPr>
            <p:ph type="title"/>
          </p:nvPr>
        </p:nvSpPr>
        <p:spPr/>
        <p:txBody>
          <a:bodyPr>
            <a:normAutofit/>
          </a:bodyPr>
          <a:lstStyle/>
          <a:p>
            <a:r>
              <a:rPr lang="de-AT" sz="3600" b="1" dirty="0"/>
              <a:t>8. Wie sollte eine argumentative Schreibaufgabe formuliert sein?</a:t>
            </a:r>
          </a:p>
        </p:txBody>
      </p:sp>
      <p:sp>
        <p:nvSpPr>
          <p:cNvPr id="3" name="Inhaltsplatzhalter 2">
            <a:extLst>
              <a:ext uri="{FF2B5EF4-FFF2-40B4-BE49-F238E27FC236}">
                <a16:creationId xmlns:a16="http://schemas.microsoft.com/office/drawing/2014/main" id="{3E7A036F-75E8-48D3-8C67-431F8D945368}"/>
              </a:ext>
            </a:extLst>
          </p:cNvPr>
          <p:cNvSpPr>
            <a:spLocks noGrp="1"/>
          </p:cNvSpPr>
          <p:nvPr>
            <p:ph idx="1"/>
          </p:nvPr>
        </p:nvSpPr>
        <p:spPr>
          <a:xfrm>
            <a:off x="838200" y="1847850"/>
            <a:ext cx="10515600" cy="470048"/>
          </a:xfrm>
        </p:spPr>
        <p:txBody>
          <a:bodyPr>
            <a:normAutofit/>
          </a:bodyPr>
          <a:lstStyle/>
          <a:p>
            <a:pPr marL="0" indent="0">
              <a:buNone/>
            </a:pPr>
            <a:r>
              <a:rPr lang="de-AT" sz="1800" dirty="0"/>
              <a:t>Bitte tragen Sie in die Box ein, welche Informationen eine argumentative Schreibaufgabe beinhalten sollte.</a:t>
            </a:r>
          </a:p>
        </p:txBody>
      </p:sp>
      <p:sp>
        <p:nvSpPr>
          <p:cNvPr id="4" name="Rechteck 3">
            <a:extLst>
              <a:ext uri="{FF2B5EF4-FFF2-40B4-BE49-F238E27FC236}">
                <a16:creationId xmlns:a16="http://schemas.microsoft.com/office/drawing/2014/main" id="{033DBE63-6059-4405-8A0B-FA22751A4A0F}"/>
              </a:ext>
            </a:extLst>
          </p:cNvPr>
          <p:cNvSpPr/>
          <p:nvPr/>
        </p:nvSpPr>
        <p:spPr>
          <a:xfrm>
            <a:off x="838200" y="2243470"/>
            <a:ext cx="10371482" cy="3789583"/>
          </a:xfrm>
          <a:prstGeom prst="rect">
            <a:avLst/>
          </a:prstGeom>
          <a:ln>
            <a:solidFill>
              <a:srgbClr val="FFDB69"/>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de-AT" sz="2000" dirty="0"/>
          </a:p>
          <a:p>
            <a:endParaRPr lang="de-AT" sz="2000" dirty="0"/>
          </a:p>
        </p:txBody>
      </p:sp>
      <p:sp>
        <p:nvSpPr>
          <p:cNvPr id="5" name="Foliennummernplatzhalter 4">
            <a:extLst>
              <a:ext uri="{FF2B5EF4-FFF2-40B4-BE49-F238E27FC236}">
                <a16:creationId xmlns:a16="http://schemas.microsoft.com/office/drawing/2014/main" id="{3B827315-606C-4EC2-190F-073BF020FF45}"/>
              </a:ext>
            </a:extLst>
          </p:cNvPr>
          <p:cNvSpPr>
            <a:spLocks noGrp="1"/>
          </p:cNvSpPr>
          <p:nvPr>
            <p:ph type="sldNum" sz="quarter" idx="12"/>
          </p:nvPr>
        </p:nvSpPr>
        <p:spPr/>
        <p:txBody>
          <a:bodyPr/>
          <a:lstStyle/>
          <a:p>
            <a:fld id="{50661BA7-A178-481C-929D-51354AA81E6C}" type="slidenum">
              <a:rPr lang="de-AT" smtClean="0"/>
              <a:t>27</a:t>
            </a:fld>
            <a:endParaRPr lang="de-AT" dirty="0"/>
          </a:p>
        </p:txBody>
      </p:sp>
    </p:spTree>
    <p:extLst>
      <p:ext uri="{BB962C8B-B14F-4D97-AF65-F5344CB8AC3E}">
        <p14:creationId xmlns:p14="http://schemas.microsoft.com/office/powerpoint/2010/main" val="10559313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rgbClr val="FFDB69"/>
            </a:gs>
            <a:gs pos="57000">
              <a:schemeClr val="bg1"/>
            </a:gs>
            <a:gs pos="44000">
              <a:schemeClr val="bg1"/>
            </a:gs>
            <a:gs pos="100000">
              <a:srgbClr val="FFDB69"/>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13048-92CE-4C3A-8124-96736A058A75}"/>
              </a:ext>
            </a:extLst>
          </p:cNvPr>
          <p:cNvSpPr>
            <a:spLocks noGrp="1"/>
          </p:cNvSpPr>
          <p:nvPr>
            <p:ph type="title"/>
          </p:nvPr>
        </p:nvSpPr>
        <p:spPr>
          <a:xfrm>
            <a:off x="838200" y="2679117"/>
            <a:ext cx="10515600" cy="1325563"/>
          </a:xfrm>
        </p:spPr>
        <p:txBody>
          <a:bodyPr>
            <a:normAutofit fontScale="90000"/>
          </a:bodyPr>
          <a:lstStyle/>
          <a:p>
            <a:r>
              <a:rPr lang="de-AT" sz="4000" dirty="0">
                <a:latin typeface="+mn-lt"/>
              </a:rPr>
              <a:t>Die folgende Folie zeigt eine </a:t>
            </a:r>
            <a:r>
              <a:rPr lang="de-AT" sz="4000" b="1" dirty="0">
                <a:solidFill>
                  <a:schemeClr val="accent5">
                    <a:lumMod val="75000"/>
                  </a:schemeClr>
                </a:solidFill>
                <a:latin typeface="+mn-lt"/>
              </a:rPr>
              <a:t>Antwort</a:t>
            </a:r>
            <a:r>
              <a:rPr lang="de-AT" sz="4000" dirty="0">
                <a:latin typeface="+mn-lt"/>
              </a:rPr>
              <a:t> </a:t>
            </a:r>
            <a:br>
              <a:rPr lang="de-AT" sz="4000" dirty="0">
                <a:latin typeface="+mn-lt"/>
              </a:rPr>
            </a:br>
            <a:r>
              <a:rPr lang="de-AT" sz="4000" dirty="0">
                <a:latin typeface="+mn-lt"/>
              </a:rPr>
              <a:t>zu der Frage: 8. Wie sollte eine argumentative Schreibaufgabe formuliert sein? </a:t>
            </a:r>
            <a:br>
              <a:rPr lang="de-AT" dirty="0">
                <a:latin typeface="+mn-lt"/>
              </a:rPr>
            </a:br>
            <a:br>
              <a:rPr lang="de-AT" dirty="0">
                <a:latin typeface="+mn-lt"/>
              </a:rPr>
            </a:br>
            <a:r>
              <a:rPr lang="de-AT" sz="2700" dirty="0">
                <a:latin typeface="+mn-lt"/>
              </a:rPr>
              <a:t>→ Erst zur nächsten Folie wechseln, wenn die vorangegangene Folie bearbeitet wurde. </a:t>
            </a:r>
            <a:endParaRPr lang="de-AT" dirty="0">
              <a:latin typeface="+mn-lt"/>
            </a:endParaRPr>
          </a:p>
        </p:txBody>
      </p:sp>
      <p:sp>
        <p:nvSpPr>
          <p:cNvPr id="3" name="Foliennummernplatzhalter 2">
            <a:extLst>
              <a:ext uri="{FF2B5EF4-FFF2-40B4-BE49-F238E27FC236}">
                <a16:creationId xmlns:a16="http://schemas.microsoft.com/office/drawing/2014/main" id="{B3FD6561-683D-A440-41BE-C4C6ED4A5722}"/>
              </a:ext>
            </a:extLst>
          </p:cNvPr>
          <p:cNvSpPr>
            <a:spLocks noGrp="1"/>
          </p:cNvSpPr>
          <p:nvPr>
            <p:ph type="sldNum" sz="quarter" idx="12"/>
          </p:nvPr>
        </p:nvSpPr>
        <p:spPr/>
        <p:txBody>
          <a:bodyPr/>
          <a:lstStyle/>
          <a:p>
            <a:fld id="{50661BA7-A178-481C-929D-51354AA81E6C}" type="slidenum">
              <a:rPr lang="de-AT" smtClean="0"/>
              <a:t>28</a:t>
            </a:fld>
            <a:endParaRPr lang="de-AT" dirty="0"/>
          </a:p>
        </p:txBody>
      </p:sp>
    </p:spTree>
    <p:extLst>
      <p:ext uri="{BB962C8B-B14F-4D97-AF65-F5344CB8AC3E}">
        <p14:creationId xmlns:p14="http://schemas.microsoft.com/office/powerpoint/2010/main" val="38426360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FFDB69"/>
            </a:gs>
            <a:gs pos="57000">
              <a:schemeClr val="bg1"/>
            </a:gs>
            <a:gs pos="44000">
              <a:schemeClr val="bg1"/>
            </a:gs>
            <a:gs pos="100000">
              <a:srgbClr val="FFDB69"/>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E74AA-061E-47B5-A5FC-E6BD78C89940}"/>
              </a:ext>
            </a:extLst>
          </p:cNvPr>
          <p:cNvSpPr>
            <a:spLocks noGrp="1"/>
          </p:cNvSpPr>
          <p:nvPr>
            <p:ph type="title"/>
          </p:nvPr>
        </p:nvSpPr>
        <p:spPr/>
        <p:txBody>
          <a:bodyPr>
            <a:normAutofit/>
          </a:bodyPr>
          <a:lstStyle/>
          <a:p>
            <a:r>
              <a:rPr lang="de-AT" sz="3600" b="1" dirty="0"/>
              <a:t>8. Wie sollte eine argumentative Schreibaufgabe formuliert sein? (Schmölzer-</a:t>
            </a:r>
            <a:r>
              <a:rPr lang="de-AT" sz="3600" b="1" dirty="0" err="1"/>
              <a:t>Eibinger</a:t>
            </a:r>
            <a:r>
              <a:rPr lang="de-AT" sz="3600" b="1" dirty="0"/>
              <a:t> 2015)</a:t>
            </a:r>
          </a:p>
        </p:txBody>
      </p:sp>
      <p:sp>
        <p:nvSpPr>
          <p:cNvPr id="3" name="Inhaltsplatzhalter 2">
            <a:extLst>
              <a:ext uri="{FF2B5EF4-FFF2-40B4-BE49-F238E27FC236}">
                <a16:creationId xmlns:a16="http://schemas.microsoft.com/office/drawing/2014/main" id="{3E7A036F-75E8-48D3-8C67-431F8D945368}"/>
              </a:ext>
            </a:extLst>
          </p:cNvPr>
          <p:cNvSpPr>
            <a:spLocks noGrp="1"/>
          </p:cNvSpPr>
          <p:nvPr>
            <p:ph idx="1"/>
          </p:nvPr>
        </p:nvSpPr>
        <p:spPr>
          <a:xfrm>
            <a:off x="838200" y="2392326"/>
            <a:ext cx="10515600" cy="3806862"/>
          </a:xfrm>
        </p:spPr>
        <p:txBody>
          <a:bodyPr>
            <a:normAutofit/>
          </a:bodyPr>
          <a:lstStyle/>
          <a:p>
            <a:pPr marL="0" indent="0">
              <a:spcAft>
                <a:spcPts val="600"/>
              </a:spcAft>
              <a:buNone/>
            </a:pPr>
            <a:r>
              <a:rPr lang="de-AT" sz="2400" dirty="0"/>
              <a:t>Eine argumentative Schreibaufgabe sollte lebensweltlich situiert sein, einen authentischen Schreibanlass bieten und folgende Informationen beinhalten:</a:t>
            </a:r>
          </a:p>
          <a:p>
            <a:pPr>
              <a:spcAft>
                <a:spcPts val="600"/>
              </a:spcAft>
              <a:buFontTx/>
              <a:buChar char="-"/>
            </a:pPr>
            <a:r>
              <a:rPr lang="de-AT" sz="2400" dirty="0"/>
              <a:t>die verlangten sprachlichen Handlungsschemata (z.B. Begründen der eigenen Position, Abwägen unterschiedlicher Positionen, Integration von Gegenargumenten, etc.)</a:t>
            </a:r>
          </a:p>
          <a:p>
            <a:pPr>
              <a:spcAft>
                <a:spcPts val="600"/>
              </a:spcAft>
              <a:buFontTx/>
              <a:buChar char="-"/>
            </a:pPr>
            <a:r>
              <a:rPr lang="de-AT" sz="2400" dirty="0"/>
              <a:t>die zu realisierende Textsorte und die erwartete Textlänge (z.B. E-Mail, Leserbrief, etc.)</a:t>
            </a:r>
          </a:p>
          <a:p>
            <a:pPr>
              <a:spcAft>
                <a:spcPts val="600"/>
              </a:spcAft>
              <a:buFontTx/>
              <a:buChar char="-"/>
            </a:pPr>
            <a:r>
              <a:rPr lang="de-AT" sz="2400" dirty="0"/>
              <a:t>die kommunikative Funktion des Textes (z.B. Versuche dein Gegenüber von deiner Position zu überzeugen)</a:t>
            </a:r>
          </a:p>
        </p:txBody>
      </p:sp>
      <p:sp>
        <p:nvSpPr>
          <p:cNvPr id="5" name="Rechteck 4">
            <a:extLst>
              <a:ext uri="{FF2B5EF4-FFF2-40B4-BE49-F238E27FC236}">
                <a16:creationId xmlns:a16="http://schemas.microsoft.com/office/drawing/2014/main" id="{A85F1BED-A906-4562-99FE-AC72DA076D5A}"/>
              </a:ext>
            </a:extLst>
          </p:cNvPr>
          <p:cNvSpPr/>
          <p:nvPr/>
        </p:nvSpPr>
        <p:spPr>
          <a:xfrm>
            <a:off x="9828027" y="193574"/>
            <a:ext cx="2041234" cy="465238"/>
          </a:xfrm>
          <a:prstGeom prst="rect">
            <a:avLst/>
          </a:prstGeom>
          <a:solidFill>
            <a:schemeClr val="accent4">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accent1"/>
                </a:solidFill>
              </a:rPr>
              <a:t>ANTWORT</a:t>
            </a:r>
          </a:p>
        </p:txBody>
      </p:sp>
      <p:sp>
        <p:nvSpPr>
          <p:cNvPr id="4" name="Foliennummernplatzhalter 3">
            <a:extLst>
              <a:ext uri="{FF2B5EF4-FFF2-40B4-BE49-F238E27FC236}">
                <a16:creationId xmlns:a16="http://schemas.microsoft.com/office/drawing/2014/main" id="{8BD4864C-F9B1-BFC7-EA9E-FFC2BF7DA02E}"/>
              </a:ext>
            </a:extLst>
          </p:cNvPr>
          <p:cNvSpPr>
            <a:spLocks noGrp="1"/>
          </p:cNvSpPr>
          <p:nvPr>
            <p:ph type="sldNum" sz="quarter" idx="12"/>
          </p:nvPr>
        </p:nvSpPr>
        <p:spPr/>
        <p:txBody>
          <a:bodyPr/>
          <a:lstStyle/>
          <a:p>
            <a:fld id="{50661BA7-A178-481C-929D-51354AA81E6C}" type="slidenum">
              <a:rPr lang="de-AT" smtClean="0"/>
              <a:t>29</a:t>
            </a:fld>
            <a:endParaRPr lang="de-AT" dirty="0"/>
          </a:p>
        </p:txBody>
      </p:sp>
    </p:spTree>
    <p:extLst>
      <p:ext uri="{BB962C8B-B14F-4D97-AF65-F5344CB8AC3E}">
        <p14:creationId xmlns:p14="http://schemas.microsoft.com/office/powerpoint/2010/main" val="738098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51D29E-6C07-4D8E-9DBE-FF8275EEB3A6}"/>
              </a:ext>
            </a:extLst>
          </p:cNvPr>
          <p:cNvSpPr>
            <a:spLocks noGrp="1"/>
          </p:cNvSpPr>
          <p:nvPr>
            <p:ph type="ctrTitle"/>
          </p:nvPr>
        </p:nvSpPr>
        <p:spPr>
          <a:xfrm>
            <a:off x="1524000" y="2235200"/>
            <a:ext cx="9144000" cy="2387600"/>
          </a:xfrm>
        </p:spPr>
        <p:txBody>
          <a:bodyPr>
            <a:noAutofit/>
          </a:bodyPr>
          <a:lstStyle/>
          <a:p>
            <a:br>
              <a:rPr lang="de-AT" sz="4000" b="1" dirty="0"/>
            </a:br>
            <a:br>
              <a:rPr lang="de-AT" sz="4000" b="1" dirty="0"/>
            </a:br>
            <a:br>
              <a:rPr lang="de-AT" sz="4000" b="1" dirty="0"/>
            </a:br>
            <a:r>
              <a:rPr lang="de-AT" sz="4400" b="1" dirty="0">
                <a:solidFill>
                  <a:schemeClr val="accent4"/>
                </a:solidFill>
              </a:rPr>
              <a:t>Phase 1</a:t>
            </a:r>
            <a:r>
              <a:rPr lang="de-AT" sz="4000" b="1" dirty="0">
                <a:solidFill>
                  <a:schemeClr val="accent4"/>
                </a:solidFill>
              </a:rPr>
              <a:t> </a:t>
            </a:r>
            <a:br>
              <a:rPr lang="de-AT" sz="4000" b="1" dirty="0"/>
            </a:br>
            <a:r>
              <a:rPr lang="de-DE" sz="4000" b="1" dirty="0"/>
              <a:t>Startreflexion vor oder zu Beginn des Unterrichtsmoduls zum Argumentieren </a:t>
            </a:r>
            <a:br>
              <a:rPr lang="de-AT" sz="4000" b="1" dirty="0"/>
            </a:br>
            <a:endParaRPr lang="de-AT" sz="2800" i="1" dirty="0"/>
          </a:p>
        </p:txBody>
      </p:sp>
      <p:sp>
        <p:nvSpPr>
          <p:cNvPr id="3" name="Foliennummernplatzhalter 2">
            <a:extLst>
              <a:ext uri="{FF2B5EF4-FFF2-40B4-BE49-F238E27FC236}">
                <a16:creationId xmlns:a16="http://schemas.microsoft.com/office/drawing/2014/main" id="{92CFDD6C-12A6-FBCC-FA1A-7BA137120EF0}"/>
              </a:ext>
            </a:extLst>
          </p:cNvPr>
          <p:cNvSpPr>
            <a:spLocks noGrp="1"/>
          </p:cNvSpPr>
          <p:nvPr>
            <p:ph type="sldNum" sz="quarter" idx="12"/>
          </p:nvPr>
        </p:nvSpPr>
        <p:spPr/>
        <p:txBody>
          <a:bodyPr/>
          <a:lstStyle/>
          <a:p>
            <a:fld id="{50661BA7-A178-481C-929D-51354AA81E6C}" type="slidenum">
              <a:rPr lang="de-AT" smtClean="0"/>
              <a:t>3</a:t>
            </a:fld>
            <a:endParaRPr lang="de-AT"/>
          </a:p>
        </p:txBody>
      </p:sp>
      <p:pic>
        <p:nvPicPr>
          <p:cNvPr id="4" name="Grafik 3">
            <a:extLst>
              <a:ext uri="{FF2B5EF4-FFF2-40B4-BE49-F238E27FC236}">
                <a16:creationId xmlns:a16="http://schemas.microsoft.com/office/drawing/2014/main" id="{A5B78DFE-22BC-5DC5-ED46-5FE2A7B33D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8750" y="436195"/>
            <a:ext cx="2891345" cy="516312"/>
          </a:xfrm>
          <a:prstGeom prst="rect">
            <a:avLst/>
          </a:prstGeom>
        </p:spPr>
      </p:pic>
      <p:pic>
        <p:nvPicPr>
          <p:cNvPr id="5" name="Grafik 4">
            <a:extLst>
              <a:ext uri="{FF2B5EF4-FFF2-40B4-BE49-F238E27FC236}">
                <a16:creationId xmlns:a16="http://schemas.microsoft.com/office/drawing/2014/main" id="{40ED3AD7-2C77-F873-3E73-9CE79A7883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9636" y="374824"/>
            <a:ext cx="3734956" cy="569739"/>
          </a:xfrm>
          <a:prstGeom prst="rect">
            <a:avLst/>
          </a:prstGeom>
        </p:spPr>
      </p:pic>
      <p:sp>
        <p:nvSpPr>
          <p:cNvPr id="6" name="Textfeld 5">
            <a:extLst>
              <a:ext uri="{FF2B5EF4-FFF2-40B4-BE49-F238E27FC236}">
                <a16:creationId xmlns:a16="http://schemas.microsoft.com/office/drawing/2014/main" id="{F40B127E-5B36-F5FB-0B3C-9ECA93470510}"/>
              </a:ext>
            </a:extLst>
          </p:cNvPr>
          <p:cNvSpPr txBox="1"/>
          <p:nvPr/>
        </p:nvSpPr>
        <p:spPr>
          <a:xfrm>
            <a:off x="3047221" y="4317464"/>
            <a:ext cx="6097554" cy="646331"/>
          </a:xfrm>
          <a:prstGeom prst="rect">
            <a:avLst/>
          </a:prstGeom>
          <a:noFill/>
        </p:spPr>
        <p:txBody>
          <a:bodyPr wrap="square">
            <a:spAutoFit/>
          </a:bodyPr>
          <a:lstStyle/>
          <a:p>
            <a:pPr algn="ctr"/>
            <a:r>
              <a:rPr lang="de-DE" dirty="0"/>
              <a:t>Die folgenden Fragen dienen der </a:t>
            </a:r>
            <a:r>
              <a:rPr lang="de-DE" b="1" dirty="0">
                <a:solidFill>
                  <a:schemeClr val="accent4"/>
                </a:solidFill>
              </a:rPr>
              <a:t>Selbstreflexion</a:t>
            </a:r>
            <a:r>
              <a:rPr lang="de-DE" dirty="0"/>
              <a:t>. </a:t>
            </a:r>
          </a:p>
          <a:p>
            <a:pPr algn="ctr"/>
            <a:r>
              <a:rPr lang="de-DE" dirty="0"/>
              <a:t>Die Antworten werden nicht mit anderen geteilt.</a:t>
            </a:r>
          </a:p>
        </p:txBody>
      </p:sp>
    </p:spTree>
    <p:extLst>
      <p:ext uri="{BB962C8B-B14F-4D97-AF65-F5344CB8AC3E}">
        <p14:creationId xmlns:p14="http://schemas.microsoft.com/office/powerpoint/2010/main" val="25166650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rgbClr val="FFDB69"/>
            </a:gs>
            <a:gs pos="80000">
              <a:schemeClr val="bg1"/>
            </a:gs>
            <a:gs pos="25000">
              <a:schemeClr val="bg1"/>
            </a:gs>
            <a:gs pos="100000">
              <a:srgbClr val="FFDB69"/>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FBF1E4-01F2-447E-B0CE-AAEFBB05FB98}"/>
              </a:ext>
            </a:extLst>
          </p:cNvPr>
          <p:cNvSpPr>
            <a:spLocks noGrp="1"/>
          </p:cNvSpPr>
          <p:nvPr>
            <p:ph type="ctrTitle"/>
          </p:nvPr>
        </p:nvSpPr>
        <p:spPr>
          <a:xfrm>
            <a:off x="1651819" y="2955851"/>
            <a:ext cx="9144000" cy="682503"/>
          </a:xfrm>
        </p:spPr>
        <p:txBody>
          <a:bodyPr>
            <a:normAutofit/>
          </a:bodyPr>
          <a:lstStyle/>
          <a:p>
            <a:r>
              <a:rPr lang="de-DE" sz="4000" b="1" dirty="0"/>
              <a:t>Teil 2 Einstellungen und Motivationen</a:t>
            </a:r>
          </a:p>
        </p:txBody>
      </p:sp>
      <p:sp>
        <p:nvSpPr>
          <p:cNvPr id="3" name="Rechteck 2">
            <a:extLst>
              <a:ext uri="{FF2B5EF4-FFF2-40B4-BE49-F238E27FC236}">
                <a16:creationId xmlns:a16="http://schemas.microsoft.com/office/drawing/2014/main" id="{693372D0-D87F-40E8-B5C3-2D38C9E8EB16}"/>
              </a:ext>
            </a:extLst>
          </p:cNvPr>
          <p:cNvSpPr/>
          <p:nvPr/>
        </p:nvSpPr>
        <p:spPr>
          <a:xfrm>
            <a:off x="1767662" y="2044244"/>
            <a:ext cx="8656675" cy="3077856"/>
          </a:xfrm>
          <a:prstGeom prst="rect">
            <a:avLst/>
          </a:prstGeom>
          <a:noFill/>
          <a:ln>
            <a:solidFill>
              <a:srgbClr val="FFDB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Foliennummernplatzhalter 3">
            <a:extLst>
              <a:ext uri="{FF2B5EF4-FFF2-40B4-BE49-F238E27FC236}">
                <a16:creationId xmlns:a16="http://schemas.microsoft.com/office/drawing/2014/main" id="{1DBF9D67-274B-D4F0-8A7C-4CF00BCC361E}"/>
              </a:ext>
            </a:extLst>
          </p:cNvPr>
          <p:cNvSpPr>
            <a:spLocks noGrp="1"/>
          </p:cNvSpPr>
          <p:nvPr>
            <p:ph type="sldNum" sz="quarter" idx="12"/>
          </p:nvPr>
        </p:nvSpPr>
        <p:spPr/>
        <p:txBody>
          <a:bodyPr/>
          <a:lstStyle/>
          <a:p>
            <a:fld id="{50661BA7-A178-481C-929D-51354AA81E6C}" type="slidenum">
              <a:rPr lang="de-AT" smtClean="0"/>
              <a:t>30</a:t>
            </a:fld>
            <a:endParaRPr lang="de-AT"/>
          </a:p>
        </p:txBody>
      </p:sp>
    </p:spTree>
    <p:extLst>
      <p:ext uri="{BB962C8B-B14F-4D97-AF65-F5344CB8AC3E}">
        <p14:creationId xmlns:p14="http://schemas.microsoft.com/office/powerpoint/2010/main" val="34550523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13048-92CE-4C3A-8124-96736A058A75}"/>
              </a:ext>
            </a:extLst>
          </p:cNvPr>
          <p:cNvSpPr>
            <a:spLocks noGrp="1"/>
          </p:cNvSpPr>
          <p:nvPr>
            <p:ph type="title"/>
          </p:nvPr>
        </p:nvSpPr>
        <p:spPr>
          <a:xfrm>
            <a:off x="838200" y="365125"/>
            <a:ext cx="10832690" cy="854075"/>
          </a:xfrm>
        </p:spPr>
        <p:txBody>
          <a:bodyPr>
            <a:normAutofit fontScale="90000"/>
          </a:bodyPr>
          <a:lstStyle/>
          <a:p>
            <a:r>
              <a:rPr lang="de-AT" sz="3200" b="1" dirty="0"/>
              <a:t>9. Einstellung und Motivation zum Unterrichten von Argumentieren</a:t>
            </a:r>
          </a:p>
        </p:txBody>
      </p:sp>
      <p:graphicFrame>
        <p:nvGraphicFramePr>
          <p:cNvPr id="4" name="Tabelle 4">
            <a:extLst>
              <a:ext uri="{FF2B5EF4-FFF2-40B4-BE49-F238E27FC236}">
                <a16:creationId xmlns:a16="http://schemas.microsoft.com/office/drawing/2014/main" id="{5A1E9C9F-574B-4681-9F8C-BF6482BD4AFE}"/>
              </a:ext>
            </a:extLst>
          </p:cNvPr>
          <p:cNvGraphicFramePr>
            <a:graphicFrameLocks noGrp="1"/>
          </p:cNvGraphicFramePr>
          <p:nvPr>
            <p:ph idx="1"/>
            <p:extLst>
              <p:ext uri="{D42A27DB-BD31-4B8C-83A1-F6EECF244321}">
                <p14:modId xmlns:p14="http://schemas.microsoft.com/office/powerpoint/2010/main" val="817353291"/>
              </p:ext>
            </p:extLst>
          </p:nvPr>
        </p:nvGraphicFramePr>
        <p:xfrm>
          <a:off x="553742" y="1778490"/>
          <a:ext cx="11084517" cy="4812749"/>
        </p:xfrm>
        <a:graphic>
          <a:graphicData uri="http://schemas.openxmlformats.org/drawingml/2006/table">
            <a:tbl>
              <a:tblPr firstRow="1" bandRow="1">
                <a:tableStyleId>{00A15C55-8517-42AA-B614-E9B94910E393}</a:tableStyleId>
              </a:tblPr>
              <a:tblGrid>
                <a:gridCol w="6792436">
                  <a:extLst>
                    <a:ext uri="{9D8B030D-6E8A-4147-A177-3AD203B41FA5}">
                      <a16:colId xmlns:a16="http://schemas.microsoft.com/office/drawing/2014/main" val="2296655620"/>
                    </a:ext>
                  </a:extLst>
                </a:gridCol>
                <a:gridCol w="1004720">
                  <a:extLst>
                    <a:ext uri="{9D8B030D-6E8A-4147-A177-3AD203B41FA5}">
                      <a16:colId xmlns:a16="http://schemas.microsoft.com/office/drawing/2014/main" val="269196177"/>
                    </a:ext>
                  </a:extLst>
                </a:gridCol>
                <a:gridCol w="1091682">
                  <a:extLst>
                    <a:ext uri="{9D8B030D-6E8A-4147-A177-3AD203B41FA5}">
                      <a16:colId xmlns:a16="http://schemas.microsoft.com/office/drawing/2014/main" val="3453108008"/>
                    </a:ext>
                  </a:extLst>
                </a:gridCol>
                <a:gridCol w="1147665">
                  <a:extLst>
                    <a:ext uri="{9D8B030D-6E8A-4147-A177-3AD203B41FA5}">
                      <a16:colId xmlns:a16="http://schemas.microsoft.com/office/drawing/2014/main" val="1604543513"/>
                    </a:ext>
                  </a:extLst>
                </a:gridCol>
                <a:gridCol w="1048014">
                  <a:extLst>
                    <a:ext uri="{9D8B030D-6E8A-4147-A177-3AD203B41FA5}">
                      <a16:colId xmlns:a16="http://schemas.microsoft.com/office/drawing/2014/main" val="4085617024"/>
                    </a:ext>
                  </a:extLst>
                </a:gridCol>
              </a:tblGrid>
              <a:tr h="954189">
                <a:tc>
                  <a:txBody>
                    <a:bodyPr/>
                    <a:lstStyle/>
                    <a:p>
                      <a:endParaRPr lang="de-AT" sz="1600" dirty="0"/>
                    </a:p>
                  </a:txBody>
                  <a:tcPr>
                    <a:solidFill>
                      <a:schemeClr val="bg1"/>
                    </a:solidFill>
                  </a:tcPr>
                </a:tc>
                <a:tc>
                  <a:txBody>
                    <a:bodyPr/>
                    <a:lstStyle/>
                    <a:p>
                      <a:r>
                        <a:rPr lang="de-AT" sz="1400" dirty="0">
                          <a:solidFill>
                            <a:schemeClr val="tx1"/>
                          </a:solidFill>
                        </a:rPr>
                        <a:t>trifft gar nicht zu</a:t>
                      </a:r>
                    </a:p>
                  </a:txBody>
                  <a:tcPr>
                    <a:solidFill>
                      <a:schemeClr val="accent4"/>
                    </a:solidFill>
                  </a:tcPr>
                </a:tc>
                <a:tc>
                  <a:txBody>
                    <a:bodyPr/>
                    <a:lstStyle/>
                    <a:p>
                      <a:r>
                        <a:rPr lang="de-AT" sz="1400" dirty="0">
                          <a:solidFill>
                            <a:schemeClr val="tx1"/>
                          </a:solidFill>
                        </a:rPr>
                        <a:t>trifft eher nicht zu</a:t>
                      </a:r>
                    </a:p>
                  </a:txBody>
                  <a:tcPr>
                    <a:solidFill>
                      <a:schemeClr val="accent4"/>
                    </a:solidFill>
                  </a:tcPr>
                </a:tc>
                <a:tc>
                  <a:txBody>
                    <a:bodyPr/>
                    <a:lstStyle/>
                    <a:p>
                      <a:r>
                        <a:rPr lang="de-AT" sz="1400" dirty="0">
                          <a:solidFill>
                            <a:schemeClr val="tx1"/>
                          </a:solidFill>
                        </a:rPr>
                        <a:t>trifft weitgehend zu </a:t>
                      </a:r>
                    </a:p>
                  </a:txBody>
                  <a:tcPr>
                    <a:solidFill>
                      <a:schemeClr val="accent4"/>
                    </a:solidFill>
                  </a:tcPr>
                </a:tc>
                <a:tc>
                  <a:txBody>
                    <a:bodyPr/>
                    <a:lstStyle/>
                    <a:p>
                      <a:r>
                        <a:rPr lang="de-AT" sz="1400" dirty="0">
                          <a:solidFill>
                            <a:schemeClr val="tx1"/>
                          </a:solidFill>
                        </a:rPr>
                        <a:t>trifft völlig zu</a:t>
                      </a:r>
                    </a:p>
                  </a:txBody>
                  <a:tcPr>
                    <a:solidFill>
                      <a:schemeClr val="accent4"/>
                    </a:solidFill>
                  </a:tcPr>
                </a:tc>
                <a:extLst>
                  <a:ext uri="{0D108BD9-81ED-4DB2-BD59-A6C34878D82A}">
                    <a16:rowId xmlns:a16="http://schemas.microsoft.com/office/drawing/2014/main" val="2880610876"/>
                  </a:ext>
                </a:extLst>
              </a:tr>
              <a:tr h="736040">
                <a:tc>
                  <a:txBody>
                    <a:bodyPr/>
                    <a:lstStyle/>
                    <a:p>
                      <a:pPr>
                        <a:lnSpc>
                          <a:spcPct val="100000"/>
                        </a:lnSpc>
                        <a:spcBef>
                          <a:spcPts val="600"/>
                        </a:spcBef>
                        <a:spcAft>
                          <a:spcPts val="1200"/>
                        </a:spcAft>
                      </a:pPr>
                      <a:r>
                        <a:rPr lang="de-DE" sz="2000" dirty="0">
                          <a:effectLst/>
                        </a:rPr>
                        <a:t>Ich fühle mich bei der Vorstellung das Thema Argumentieren zu unterrichten fachlich sicher.</a:t>
                      </a:r>
                      <a:endParaRPr lang="de-DE" sz="2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endParaRPr lang="de-AT" sz="1600" dirty="0"/>
                    </a:p>
                  </a:txBody>
                  <a:tcPr/>
                </a:tc>
                <a:tc>
                  <a:txBody>
                    <a:bodyPr/>
                    <a:lstStyle/>
                    <a:p>
                      <a:endParaRPr lang="de-AT" sz="1600"/>
                    </a:p>
                  </a:txBody>
                  <a:tcPr/>
                </a:tc>
                <a:tc>
                  <a:txBody>
                    <a:bodyPr/>
                    <a:lstStyle/>
                    <a:p>
                      <a:endParaRPr lang="de-AT" sz="1600" dirty="0"/>
                    </a:p>
                  </a:txBody>
                  <a:tcPr/>
                </a:tc>
                <a:tc>
                  <a:txBody>
                    <a:bodyPr/>
                    <a:lstStyle/>
                    <a:p>
                      <a:endParaRPr lang="de-AT" sz="1600" dirty="0"/>
                    </a:p>
                  </a:txBody>
                  <a:tcPr/>
                </a:tc>
                <a:extLst>
                  <a:ext uri="{0D108BD9-81ED-4DB2-BD59-A6C34878D82A}">
                    <a16:rowId xmlns:a16="http://schemas.microsoft.com/office/drawing/2014/main" val="1213214171"/>
                  </a:ext>
                </a:extLst>
              </a:tr>
              <a:tr h="736040">
                <a:tc>
                  <a:txBody>
                    <a:bodyPr/>
                    <a:lstStyle/>
                    <a:p>
                      <a:pPr>
                        <a:lnSpc>
                          <a:spcPct val="100000"/>
                        </a:lnSpc>
                        <a:spcBef>
                          <a:spcPts val="600"/>
                        </a:spcBef>
                        <a:spcAft>
                          <a:spcPts val="1200"/>
                        </a:spcAft>
                      </a:pPr>
                      <a:r>
                        <a:rPr lang="de-DE" sz="2000" dirty="0">
                          <a:effectLst/>
                        </a:rPr>
                        <a:t>Ich fühle mich bei der Vorstellung das Thema Argumentieren zu unterrichten motiviert.</a:t>
                      </a:r>
                      <a:endParaRPr lang="de-DE"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de-AT" sz="1600" dirty="0"/>
                    </a:p>
                  </a:txBody>
                  <a:tcPr/>
                </a:tc>
                <a:tc>
                  <a:txBody>
                    <a:bodyPr/>
                    <a:lstStyle/>
                    <a:p>
                      <a:endParaRPr lang="de-AT" sz="1600" dirty="0"/>
                    </a:p>
                  </a:txBody>
                  <a:tcPr/>
                </a:tc>
                <a:tc>
                  <a:txBody>
                    <a:bodyPr/>
                    <a:lstStyle/>
                    <a:p>
                      <a:endParaRPr lang="de-AT" sz="1600" dirty="0"/>
                    </a:p>
                  </a:txBody>
                  <a:tcPr/>
                </a:tc>
                <a:tc>
                  <a:txBody>
                    <a:bodyPr/>
                    <a:lstStyle/>
                    <a:p>
                      <a:endParaRPr lang="de-AT" sz="1600" dirty="0"/>
                    </a:p>
                  </a:txBody>
                  <a:tcPr/>
                </a:tc>
                <a:extLst>
                  <a:ext uri="{0D108BD9-81ED-4DB2-BD59-A6C34878D82A}">
                    <a16:rowId xmlns:a16="http://schemas.microsoft.com/office/drawing/2014/main" val="500028496"/>
                  </a:ext>
                </a:extLst>
              </a:tr>
              <a:tr h="736040">
                <a:tc>
                  <a:txBody>
                    <a:bodyPr/>
                    <a:lstStyle/>
                    <a:p>
                      <a:pPr>
                        <a:lnSpc>
                          <a:spcPct val="100000"/>
                        </a:lnSpc>
                        <a:spcBef>
                          <a:spcPts val="600"/>
                        </a:spcBef>
                        <a:spcAft>
                          <a:spcPts val="1200"/>
                        </a:spcAft>
                      </a:pPr>
                      <a:r>
                        <a:rPr lang="de-DE" sz="2000" dirty="0">
                          <a:effectLst/>
                        </a:rPr>
                        <a:t>Ich glaube, dass mir das Unterrichten von Argumentieren Spaß machen wird bzw. mir macht das Unterrichten von Argumentieren Spaß.</a:t>
                      </a:r>
                      <a:endParaRPr lang="de-DE"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de-AT" sz="1600"/>
                    </a:p>
                  </a:txBody>
                  <a:tcPr/>
                </a:tc>
                <a:tc>
                  <a:txBody>
                    <a:bodyPr/>
                    <a:lstStyle/>
                    <a:p>
                      <a:endParaRPr lang="de-AT" sz="1600"/>
                    </a:p>
                  </a:txBody>
                  <a:tcPr/>
                </a:tc>
                <a:tc>
                  <a:txBody>
                    <a:bodyPr/>
                    <a:lstStyle/>
                    <a:p>
                      <a:endParaRPr lang="de-AT" sz="1600"/>
                    </a:p>
                  </a:txBody>
                  <a:tcPr/>
                </a:tc>
                <a:tc>
                  <a:txBody>
                    <a:bodyPr/>
                    <a:lstStyle/>
                    <a:p>
                      <a:endParaRPr lang="de-AT" sz="1600"/>
                    </a:p>
                  </a:txBody>
                  <a:tcPr/>
                </a:tc>
                <a:extLst>
                  <a:ext uri="{0D108BD9-81ED-4DB2-BD59-A6C34878D82A}">
                    <a16:rowId xmlns:a16="http://schemas.microsoft.com/office/drawing/2014/main" val="2337513440"/>
                  </a:ext>
                </a:extLst>
              </a:tr>
              <a:tr h="736040">
                <a:tc>
                  <a:txBody>
                    <a:bodyPr/>
                    <a:lstStyle/>
                    <a:p>
                      <a:pPr>
                        <a:lnSpc>
                          <a:spcPct val="100000"/>
                        </a:lnSpc>
                        <a:spcBef>
                          <a:spcPts val="600"/>
                        </a:spcBef>
                        <a:spcAft>
                          <a:spcPts val="1200"/>
                        </a:spcAft>
                      </a:pPr>
                      <a:r>
                        <a:rPr lang="de-DE" sz="2000" dirty="0">
                          <a:effectLst/>
                        </a:rPr>
                        <a:t>Ich habe konkrete Ideen, wie man </a:t>
                      </a:r>
                      <a:r>
                        <a:rPr lang="de-DE" sz="2000" u="sng" dirty="0">
                          <a:effectLst/>
                        </a:rPr>
                        <a:t>mündliches</a:t>
                      </a:r>
                      <a:r>
                        <a:rPr lang="de-DE" sz="2000" dirty="0">
                          <a:effectLst/>
                        </a:rPr>
                        <a:t> Argumentieren erfolgreich anderen beibringen kann.</a:t>
                      </a:r>
                      <a:endParaRPr lang="de-DE"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de-AT" sz="1600"/>
                    </a:p>
                  </a:txBody>
                  <a:tcPr/>
                </a:tc>
                <a:tc>
                  <a:txBody>
                    <a:bodyPr/>
                    <a:lstStyle/>
                    <a:p>
                      <a:endParaRPr lang="de-AT" sz="1600"/>
                    </a:p>
                  </a:txBody>
                  <a:tcPr/>
                </a:tc>
                <a:tc>
                  <a:txBody>
                    <a:bodyPr/>
                    <a:lstStyle/>
                    <a:p>
                      <a:endParaRPr lang="de-AT" sz="1600"/>
                    </a:p>
                  </a:txBody>
                  <a:tcPr/>
                </a:tc>
                <a:tc>
                  <a:txBody>
                    <a:bodyPr/>
                    <a:lstStyle/>
                    <a:p>
                      <a:endParaRPr lang="de-AT" sz="1600" dirty="0"/>
                    </a:p>
                  </a:txBody>
                  <a:tcPr/>
                </a:tc>
                <a:extLst>
                  <a:ext uri="{0D108BD9-81ED-4DB2-BD59-A6C34878D82A}">
                    <a16:rowId xmlns:a16="http://schemas.microsoft.com/office/drawing/2014/main" val="2912218116"/>
                  </a:ext>
                </a:extLst>
              </a:tr>
              <a:tr h="736040">
                <a:tc>
                  <a:txBody>
                    <a:bodyPr/>
                    <a:lstStyle/>
                    <a:p>
                      <a:pPr>
                        <a:lnSpc>
                          <a:spcPct val="100000"/>
                        </a:lnSpc>
                        <a:spcBef>
                          <a:spcPts val="600"/>
                        </a:spcBef>
                        <a:spcAft>
                          <a:spcPts val="1200"/>
                        </a:spcAft>
                      </a:pPr>
                      <a:r>
                        <a:rPr lang="de-DE" sz="2000" dirty="0">
                          <a:effectLst/>
                        </a:rPr>
                        <a:t>Ich habe konkrete Ideen, wie man </a:t>
                      </a:r>
                      <a:r>
                        <a:rPr lang="de-DE" sz="2000" u="sng" dirty="0">
                          <a:effectLst/>
                        </a:rPr>
                        <a:t>schriftliches</a:t>
                      </a:r>
                      <a:r>
                        <a:rPr lang="de-DE" sz="2000" dirty="0">
                          <a:effectLst/>
                        </a:rPr>
                        <a:t> Argumentieren erfolgreich anderen beibringen kann.</a:t>
                      </a:r>
                      <a:endParaRPr lang="de-DE"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de-AT" sz="1600"/>
                    </a:p>
                  </a:txBody>
                  <a:tcPr/>
                </a:tc>
                <a:tc>
                  <a:txBody>
                    <a:bodyPr/>
                    <a:lstStyle/>
                    <a:p>
                      <a:endParaRPr lang="de-AT" sz="1600" dirty="0"/>
                    </a:p>
                  </a:txBody>
                  <a:tcPr/>
                </a:tc>
                <a:tc>
                  <a:txBody>
                    <a:bodyPr/>
                    <a:lstStyle/>
                    <a:p>
                      <a:endParaRPr lang="de-AT" sz="1600"/>
                    </a:p>
                  </a:txBody>
                  <a:tcPr/>
                </a:tc>
                <a:tc>
                  <a:txBody>
                    <a:bodyPr/>
                    <a:lstStyle/>
                    <a:p>
                      <a:endParaRPr lang="de-AT" sz="1600" dirty="0"/>
                    </a:p>
                  </a:txBody>
                  <a:tcPr/>
                </a:tc>
                <a:extLst>
                  <a:ext uri="{0D108BD9-81ED-4DB2-BD59-A6C34878D82A}">
                    <a16:rowId xmlns:a16="http://schemas.microsoft.com/office/drawing/2014/main" val="3052865982"/>
                  </a:ext>
                </a:extLst>
              </a:tr>
            </a:tbl>
          </a:graphicData>
        </a:graphic>
      </p:graphicFrame>
      <p:sp>
        <p:nvSpPr>
          <p:cNvPr id="3" name="Textfeld 2">
            <a:extLst>
              <a:ext uri="{FF2B5EF4-FFF2-40B4-BE49-F238E27FC236}">
                <a16:creationId xmlns:a16="http://schemas.microsoft.com/office/drawing/2014/main" id="{564BF0D2-D5B9-47AA-B92B-040F002AB0B7}"/>
              </a:ext>
            </a:extLst>
          </p:cNvPr>
          <p:cNvSpPr txBox="1"/>
          <p:nvPr/>
        </p:nvSpPr>
        <p:spPr>
          <a:xfrm>
            <a:off x="690716" y="1759514"/>
            <a:ext cx="4628535" cy="369332"/>
          </a:xfrm>
          <a:prstGeom prst="rect">
            <a:avLst/>
          </a:prstGeom>
          <a:noFill/>
        </p:spPr>
        <p:txBody>
          <a:bodyPr wrap="square" rtlCol="0">
            <a:spAutoFit/>
          </a:bodyPr>
          <a:lstStyle/>
          <a:p>
            <a:r>
              <a:rPr lang="de-DE" dirty="0"/>
              <a:t>Setzen Sie ein „X“ in das entsprechende Feld.</a:t>
            </a:r>
          </a:p>
        </p:txBody>
      </p:sp>
      <p:sp>
        <p:nvSpPr>
          <p:cNvPr id="5" name="Foliennummernplatzhalter 4">
            <a:extLst>
              <a:ext uri="{FF2B5EF4-FFF2-40B4-BE49-F238E27FC236}">
                <a16:creationId xmlns:a16="http://schemas.microsoft.com/office/drawing/2014/main" id="{D9ECBD87-5F8C-B550-7000-C2423C6F030D}"/>
              </a:ext>
            </a:extLst>
          </p:cNvPr>
          <p:cNvSpPr>
            <a:spLocks noGrp="1"/>
          </p:cNvSpPr>
          <p:nvPr>
            <p:ph type="sldNum" sz="quarter" idx="12"/>
          </p:nvPr>
        </p:nvSpPr>
        <p:spPr/>
        <p:txBody>
          <a:bodyPr/>
          <a:lstStyle/>
          <a:p>
            <a:fld id="{50661BA7-A178-481C-929D-51354AA81E6C}" type="slidenum">
              <a:rPr lang="de-AT" smtClean="0"/>
              <a:t>31</a:t>
            </a:fld>
            <a:endParaRPr lang="de-AT" dirty="0"/>
          </a:p>
        </p:txBody>
      </p:sp>
    </p:spTree>
    <p:extLst>
      <p:ext uri="{BB962C8B-B14F-4D97-AF65-F5344CB8AC3E}">
        <p14:creationId xmlns:p14="http://schemas.microsoft.com/office/powerpoint/2010/main" val="15169758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rgbClr val="FFDB69"/>
            </a:gs>
            <a:gs pos="82000">
              <a:schemeClr val="bg1"/>
            </a:gs>
            <a:gs pos="22000">
              <a:schemeClr val="bg1"/>
            </a:gs>
            <a:gs pos="100000">
              <a:srgbClr val="FFDB69"/>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FBF1E4-01F2-447E-B0CE-AAEFBB05FB98}"/>
              </a:ext>
            </a:extLst>
          </p:cNvPr>
          <p:cNvSpPr>
            <a:spLocks noGrp="1"/>
          </p:cNvSpPr>
          <p:nvPr>
            <p:ph type="ctrTitle"/>
          </p:nvPr>
        </p:nvSpPr>
        <p:spPr>
          <a:xfrm>
            <a:off x="1651819" y="2026931"/>
            <a:ext cx="9144000" cy="1683832"/>
          </a:xfrm>
        </p:spPr>
        <p:txBody>
          <a:bodyPr>
            <a:normAutofit/>
          </a:bodyPr>
          <a:lstStyle/>
          <a:p>
            <a:r>
              <a:rPr lang="de-DE" sz="4000" b="1" dirty="0"/>
              <a:t>Teil 3 Situation im eigenen Unterricht</a:t>
            </a:r>
          </a:p>
        </p:txBody>
      </p:sp>
      <p:sp>
        <p:nvSpPr>
          <p:cNvPr id="3" name="Rechteck 2">
            <a:extLst>
              <a:ext uri="{FF2B5EF4-FFF2-40B4-BE49-F238E27FC236}">
                <a16:creationId xmlns:a16="http://schemas.microsoft.com/office/drawing/2014/main" id="{C5029243-8E78-42F1-ABCB-D743E4C90FCE}"/>
              </a:ext>
            </a:extLst>
          </p:cNvPr>
          <p:cNvSpPr/>
          <p:nvPr/>
        </p:nvSpPr>
        <p:spPr>
          <a:xfrm>
            <a:off x="1767662" y="2044244"/>
            <a:ext cx="8656675" cy="3077856"/>
          </a:xfrm>
          <a:prstGeom prst="rect">
            <a:avLst/>
          </a:prstGeom>
          <a:noFill/>
          <a:ln>
            <a:solidFill>
              <a:srgbClr val="FFDB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Foliennummernplatzhalter 3">
            <a:extLst>
              <a:ext uri="{FF2B5EF4-FFF2-40B4-BE49-F238E27FC236}">
                <a16:creationId xmlns:a16="http://schemas.microsoft.com/office/drawing/2014/main" id="{9617BAB7-0F5E-CF4D-6F4E-D7F93799BCB0}"/>
              </a:ext>
            </a:extLst>
          </p:cNvPr>
          <p:cNvSpPr>
            <a:spLocks noGrp="1"/>
          </p:cNvSpPr>
          <p:nvPr>
            <p:ph type="sldNum" sz="quarter" idx="12"/>
          </p:nvPr>
        </p:nvSpPr>
        <p:spPr/>
        <p:txBody>
          <a:bodyPr/>
          <a:lstStyle/>
          <a:p>
            <a:fld id="{50661BA7-A178-481C-929D-51354AA81E6C}" type="slidenum">
              <a:rPr lang="de-AT" smtClean="0"/>
              <a:t>32</a:t>
            </a:fld>
            <a:endParaRPr lang="de-AT"/>
          </a:p>
        </p:txBody>
      </p:sp>
    </p:spTree>
    <p:extLst>
      <p:ext uri="{BB962C8B-B14F-4D97-AF65-F5344CB8AC3E}">
        <p14:creationId xmlns:p14="http://schemas.microsoft.com/office/powerpoint/2010/main" val="8298544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E74AA-061E-47B5-A5FC-E6BD78C89940}"/>
              </a:ext>
            </a:extLst>
          </p:cNvPr>
          <p:cNvSpPr>
            <a:spLocks noGrp="1"/>
          </p:cNvSpPr>
          <p:nvPr>
            <p:ph type="title"/>
          </p:nvPr>
        </p:nvSpPr>
        <p:spPr>
          <a:xfrm>
            <a:off x="838200" y="365126"/>
            <a:ext cx="10515600" cy="1017108"/>
          </a:xfrm>
        </p:spPr>
        <p:txBody>
          <a:bodyPr>
            <a:normAutofit/>
          </a:bodyPr>
          <a:lstStyle/>
          <a:p>
            <a:pPr>
              <a:lnSpc>
                <a:spcPct val="100000"/>
              </a:lnSpc>
            </a:pPr>
            <a:r>
              <a:rPr lang="de-AT" sz="3600" b="1" dirty="0"/>
              <a:t>10. Curriculare Vorgaben</a:t>
            </a:r>
          </a:p>
        </p:txBody>
      </p:sp>
      <p:sp>
        <p:nvSpPr>
          <p:cNvPr id="3" name="Inhaltsplatzhalter 2">
            <a:extLst>
              <a:ext uri="{FF2B5EF4-FFF2-40B4-BE49-F238E27FC236}">
                <a16:creationId xmlns:a16="http://schemas.microsoft.com/office/drawing/2014/main" id="{3E7A036F-75E8-48D3-8C67-431F8D945368}"/>
              </a:ext>
            </a:extLst>
          </p:cNvPr>
          <p:cNvSpPr>
            <a:spLocks noGrp="1"/>
          </p:cNvSpPr>
          <p:nvPr>
            <p:ph idx="1"/>
          </p:nvPr>
        </p:nvSpPr>
        <p:spPr>
          <a:xfrm>
            <a:off x="910259" y="1173219"/>
            <a:ext cx="10515600" cy="1017108"/>
          </a:xfrm>
        </p:spPr>
        <p:txBody>
          <a:bodyPr/>
          <a:lstStyle/>
          <a:p>
            <a:pPr marL="0" indent="0">
              <a:buNone/>
            </a:pPr>
            <a:r>
              <a:rPr lang="de-DE" sz="1800" b="1" dirty="0">
                <a:effectLst/>
                <a:latin typeface="Calibri" panose="020F0502020204030204" pitchFamily="34" charset="0"/>
                <a:ea typeface="Calibri" panose="020F0502020204030204" pitchFamily="34" charset="0"/>
              </a:rPr>
              <a:t>„Kenne ich curriculare Vorgaben zum Argumentieren und wenn ja, welche?“ </a:t>
            </a:r>
          </a:p>
          <a:p>
            <a:pPr marL="0" indent="0">
              <a:lnSpc>
                <a:spcPct val="100000"/>
              </a:lnSpc>
              <a:spcBef>
                <a:spcPts val="0"/>
              </a:spcBef>
              <a:buNone/>
            </a:pPr>
            <a:r>
              <a:rPr lang="de-DE" sz="1800" dirty="0">
                <a:effectLst/>
                <a:latin typeface="Calibri" panose="020F0502020204030204" pitchFamily="34" charset="0"/>
                <a:ea typeface="Calibri" panose="020F0502020204030204" pitchFamily="34" charset="0"/>
              </a:rPr>
              <a:t>(Denken Sie hier z.B. an Schulcurriculum, landesweite Vorgaben oder Europäischen Referenzrahmen.)</a:t>
            </a:r>
          </a:p>
          <a:p>
            <a:pPr marL="0" indent="0">
              <a:buNone/>
            </a:pPr>
            <a:r>
              <a:rPr lang="de-DE" sz="1800" dirty="0">
                <a:latin typeface="Calibri" panose="020F0502020204030204" pitchFamily="34" charset="0"/>
              </a:rPr>
              <a:t>Tragen Sie Ihre Gedanken in die folgende Box ein.</a:t>
            </a:r>
            <a:endParaRPr lang="de-AT" dirty="0"/>
          </a:p>
          <a:p>
            <a:pPr marL="0" indent="0">
              <a:buNone/>
            </a:pPr>
            <a:endParaRPr lang="de-AT" dirty="0"/>
          </a:p>
        </p:txBody>
      </p:sp>
      <p:sp>
        <p:nvSpPr>
          <p:cNvPr id="4" name="Rechteck 3">
            <a:extLst>
              <a:ext uri="{FF2B5EF4-FFF2-40B4-BE49-F238E27FC236}">
                <a16:creationId xmlns:a16="http://schemas.microsoft.com/office/drawing/2014/main" id="{033DBE63-6059-4405-8A0B-FA22751A4A0F}"/>
              </a:ext>
            </a:extLst>
          </p:cNvPr>
          <p:cNvSpPr/>
          <p:nvPr/>
        </p:nvSpPr>
        <p:spPr>
          <a:xfrm>
            <a:off x="910259" y="2190327"/>
            <a:ext cx="10371482" cy="3852559"/>
          </a:xfrm>
          <a:prstGeom prst="rect">
            <a:avLst/>
          </a:prstGeom>
          <a:ln>
            <a:solidFill>
              <a:srgbClr val="FFDB69"/>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de-AT" dirty="0"/>
          </a:p>
          <a:p>
            <a:endParaRPr lang="de-AT" dirty="0"/>
          </a:p>
        </p:txBody>
      </p:sp>
      <p:sp>
        <p:nvSpPr>
          <p:cNvPr id="5" name="Foliennummernplatzhalter 4">
            <a:extLst>
              <a:ext uri="{FF2B5EF4-FFF2-40B4-BE49-F238E27FC236}">
                <a16:creationId xmlns:a16="http://schemas.microsoft.com/office/drawing/2014/main" id="{085EFB6E-A207-4CD7-91E3-9596B222D0B1}"/>
              </a:ext>
            </a:extLst>
          </p:cNvPr>
          <p:cNvSpPr>
            <a:spLocks noGrp="1"/>
          </p:cNvSpPr>
          <p:nvPr>
            <p:ph type="sldNum" sz="quarter" idx="12"/>
          </p:nvPr>
        </p:nvSpPr>
        <p:spPr/>
        <p:txBody>
          <a:bodyPr/>
          <a:lstStyle/>
          <a:p>
            <a:fld id="{50661BA7-A178-481C-929D-51354AA81E6C}" type="slidenum">
              <a:rPr lang="de-AT" smtClean="0"/>
              <a:t>33</a:t>
            </a:fld>
            <a:endParaRPr lang="de-AT" dirty="0"/>
          </a:p>
        </p:txBody>
      </p:sp>
    </p:spTree>
    <p:extLst>
      <p:ext uri="{BB962C8B-B14F-4D97-AF65-F5344CB8AC3E}">
        <p14:creationId xmlns:p14="http://schemas.microsoft.com/office/powerpoint/2010/main" val="24713775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4">
            <a:extLst>
              <a:ext uri="{FF2B5EF4-FFF2-40B4-BE49-F238E27FC236}">
                <a16:creationId xmlns:a16="http://schemas.microsoft.com/office/drawing/2014/main" id="{5A1E9C9F-574B-4681-9F8C-BF6482BD4AFE}"/>
              </a:ext>
            </a:extLst>
          </p:cNvPr>
          <p:cNvGraphicFramePr>
            <a:graphicFrameLocks noGrp="1"/>
          </p:cNvGraphicFramePr>
          <p:nvPr>
            <p:ph idx="1"/>
            <p:extLst>
              <p:ext uri="{D42A27DB-BD31-4B8C-83A1-F6EECF244321}">
                <p14:modId xmlns:p14="http://schemas.microsoft.com/office/powerpoint/2010/main" val="564697679"/>
              </p:ext>
            </p:extLst>
          </p:nvPr>
        </p:nvGraphicFramePr>
        <p:xfrm>
          <a:off x="553741" y="1238405"/>
          <a:ext cx="11084517" cy="1129791"/>
        </p:xfrm>
        <a:graphic>
          <a:graphicData uri="http://schemas.openxmlformats.org/drawingml/2006/table">
            <a:tbl>
              <a:tblPr firstRow="1" bandRow="1">
                <a:tableStyleId>{00A15C55-8517-42AA-B614-E9B94910E393}</a:tableStyleId>
              </a:tblPr>
              <a:tblGrid>
                <a:gridCol w="6792436">
                  <a:extLst>
                    <a:ext uri="{9D8B030D-6E8A-4147-A177-3AD203B41FA5}">
                      <a16:colId xmlns:a16="http://schemas.microsoft.com/office/drawing/2014/main" val="2296655620"/>
                    </a:ext>
                  </a:extLst>
                </a:gridCol>
                <a:gridCol w="1004720">
                  <a:extLst>
                    <a:ext uri="{9D8B030D-6E8A-4147-A177-3AD203B41FA5}">
                      <a16:colId xmlns:a16="http://schemas.microsoft.com/office/drawing/2014/main" val="269196177"/>
                    </a:ext>
                  </a:extLst>
                </a:gridCol>
                <a:gridCol w="1091682">
                  <a:extLst>
                    <a:ext uri="{9D8B030D-6E8A-4147-A177-3AD203B41FA5}">
                      <a16:colId xmlns:a16="http://schemas.microsoft.com/office/drawing/2014/main" val="3453108008"/>
                    </a:ext>
                  </a:extLst>
                </a:gridCol>
                <a:gridCol w="1147665">
                  <a:extLst>
                    <a:ext uri="{9D8B030D-6E8A-4147-A177-3AD203B41FA5}">
                      <a16:colId xmlns:a16="http://schemas.microsoft.com/office/drawing/2014/main" val="1604543513"/>
                    </a:ext>
                  </a:extLst>
                </a:gridCol>
                <a:gridCol w="1048014">
                  <a:extLst>
                    <a:ext uri="{9D8B030D-6E8A-4147-A177-3AD203B41FA5}">
                      <a16:colId xmlns:a16="http://schemas.microsoft.com/office/drawing/2014/main" val="4085617024"/>
                    </a:ext>
                  </a:extLst>
                </a:gridCol>
              </a:tblGrid>
              <a:tr h="393751">
                <a:tc>
                  <a:txBody>
                    <a:bodyPr/>
                    <a:lstStyle/>
                    <a:p>
                      <a:endParaRPr lang="de-AT" sz="1600" dirty="0"/>
                    </a:p>
                  </a:txBody>
                  <a:tcPr>
                    <a:solidFill>
                      <a:schemeClr val="bg1"/>
                    </a:solidFill>
                  </a:tcPr>
                </a:tc>
                <a:tc>
                  <a:txBody>
                    <a:bodyPr/>
                    <a:lstStyle/>
                    <a:p>
                      <a:pPr algn="ctr"/>
                      <a:r>
                        <a:rPr lang="de-AT" sz="1400" dirty="0">
                          <a:solidFill>
                            <a:schemeClr val="tx1"/>
                          </a:solidFill>
                        </a:rPr>
                        <a:t>nein</a:t>
                      </a:r>
                    </a:p>
                  </a:txBody>
                  <a:tcPr>
                    <a:solidFill>
                      <a:schemeClr val="accent4"/>
                    </a:solidFill>
                  </a:tcPr>
                </a:tc>
                <a:tc>
                  <a:txBody>
                    <a:bodyPr/>
                    <a:lstStyle/>
                    <a:p>
                      <a:pPr algn="ctr"/>
                      <a:r>
                        <a:rPr lang="de-AT" sz="1400" dirty="0">
                          <a:solidFill>
                            <a:schemeClr val="tx1"/>
                          </a:solidFill>
                        </a:rPr>
                        <a:t>eher nein</a:t>
                      </a:r>
                    </a:p>
                  </a:txBody>
                  <a:tcPr>
                    <a:solidFill>
                      <a:schemeClr val="accent4"/>
                    </a:solidFill>
                  </a:tcPr>
                </a:tc>
                <a:tc>
                  <a:txBody>
                    <a:bodyPr/>
                    <a:lstStyle/>
                    <a:p>
                      <a:pPr algn="ctr"/>
                      <a:r>
                        <a:rPr lang="de-AT" sz="1400" dirty="0">
                          <a:solidFill>
                            <a:schemeClr val="tx1"/>
                          </a:solidFill>
                        </a:rPr>
                        <a:t>eher ja</a:t>
                      </a:r>
                    </a:p>
                  </a:txBody>
                  <a:tcPr>
                    <a:solidFill>
                      <a:schemeClr val="accent4"/>
                    </a:solidFill>
                  </a:tcPr>
                </a:tc>
                <a:tc>
                  <a:txBody>
                    <a:bodyPr/>
                    <a:lstStyle/>
                    <a:p>
                      <a:pPr algn="ctr"/>
                      <a:r>
                        <a:rPr lang="de-AT" sz="1400" dirty="0">
                          <a:solidFill>
                            <a:schemeClr val="tx1"/>
                          </a:solidFill>
                        </a:rPr>
                        <a:t>ja</a:t>
                      </a:r>
                    </a:p>
                  </a:txBody>
                  <a:tcPr>
                    <a:solidFill>
                      <a:schemeClr val="accent4"/>
                    </a:solidFill>
                  </a:tcPr>
                </a:tc>
                <a:extLst>
                  <a:ext uri="{0D108BD9-81ED-4DB2-BD59-A6C34878D82A}">
                    <a16:rowId xmlns:a16="http://schemas.microsoft.com/office/drawing/2014/main" val="2880610876"/>
                  </a:ext>
                </a:extLst>
              </a:tr>
              <a:tr h="736040">
                <a:tc>
                  <a:txBody>
                    <a:bodyPr/>
                    <a:lstStyle/>
                    <a:p>
                      <a:pPr marL="0" marR="0" lvl="0" indent="0" algn="l" defTabSz="914400" rtl="0" eaLnBrk="1" fontAlgn="auto" latinLnBrk="0" hangingPunct="1">
                        <a:lnSpc>
                          <a:spcPct val="100000"/>
                        </a:lnSpc>
                        <a:spcBef>
                          <a:spcPts val="600"/>
                        </a:spcBef>
                        <a:spcAft>
                          <a:spcPts val="1200"/>
                        </a:spcAft>
                        <a:buClrTx/>
                        <a:buSzTx/>
                        <a:buFontTx/>
                        <a:buNone/>
                        <a:tabLst/>
                        <a:defRPr/>
                      </a:pPr>
                      <a:r>
                        <a:rPr lang="de-DE" sz="2000" dirty="0">
                          <a:effectLst/>
                          <a:latin typeface="Calibri" panose="020F0502020204030204" pitchFamily="34" charset="0"/>
                          <a:ea typeface="Calibri" panose="020F0502020204030204" pitchFamily="34" charset="0"/>
                          <a:cs typeface="Calibri" panose="020F0502020204030204" pitchFamily="34" charset="0"/>
                        </a:rPr>
                        <a:t>Spielte Argumentieren in meinem bisherigen Unterricht eine wichtige Rolle? (Setzen Sie ein „X“ in das entsprechende Feld.)</a:t>
                      </a:r>
                      <a:endParaRPr lang="de-D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de-AT" sz="1600" dirty="0"/>
                    </a:p>
                  </a:txBody>
                  <a:tcPr/>
                </a:tc>
                <a:tc>
                  <a:txBody>
                    <a:bodyPr/>
                    <a:lstStyle/>
                    <a:p>
                      <a:endParaRPr lang="de-AT" sz="1600"/>
                    </a:p>
                  </a:txBody>
                  <a:tcPr/>
                </a:tc>
                <a:tc>
                  <a:txBody>
                    <a:bodyPr/>
                    <a:lstStyle/>
                    <a:p>
                      <a:endParaRPr lang="de-AT" sz="1600" dirty="0"/>
                    </a:p>
                  </a:txBody>
                  <a:tcPr/>
                </a:tc>
                <a:tc>
                  <a:txBody>
                    <a:bodyPr/>
                    <a:lstStyle/>
                    <a:p>
                      <a:endParaRPr lang="de-AT" sz="1600" dirty="0"/>
                    </a:p>
                  </a:txBody>
                  <a:tcPr/>
                </a:tc>
                <a:extLst>
                  <a:ext uri="{0D108BD9-81ED-4DB2-BD59-A6C34878D82A}">
                    <a16:rowId xmlns:a16="http://schemas.microsoft.com/office/drawing/2014/main" val="1213214171"/>
                  </a:ext>
                </a:extLst>
              </a:tr>
            </a:tbl>
          </a:graphicData>
        </a:graphic>
      </p:graphicFrame>
      <p:sp>
        <p:nvSpPr>
          <p:cNvPr id="8" name="Textfeld 7">
            <a:extLst>
              <a:ext uri="{FF2B5EF4-FFF2-40B4-BE49-F238E27FC236}">
                <a16:creationId xmlns:a16="http://schemas.microsoft.com/office/drawing/2014/main" id="{EFED1548-C9F9-4AC7-9893-6D118C6AE1C9}"/>
              </a:ext>
            </a:extLst>
          </p:cNvPr>
          <p:cNvSpPr txBox="1"/>
          <p:nvPr/>
        </p:nvSpPr>
        <p:spPr>
          <a:xfrm>
            <a:off x="553741" y="3014196"/>
            <a:ext cx="10371481" cy="646331"/>
          </a:xfrm>
          <a:prstGeom prst="rect">
            <a:avLst/>
          </a:prstGeom>
          <a:noFill/>
        </p:spPr>
        <p:txBody>
          <a:bodyPr wrap="square">
            <a:spAutoFit/>
          </a:bodyPr>
          <a:lstStyle/>
          <a:p>
            <a:r>
              <a:rPr lang="de-DE" sz="1800" dirty="0">
                <a:effectLst/>
                <a:latin typeface="Calibri" panose="020F0502020204030204" pitchFamily="34" charset="0"/>
                <a:ea typeface="Calibri" panose="020F0502020204030204" pitchFamily="34" charset="0"/>
              </a:rPr>
              <a:t>Aus welchen Gründen habe ich dem mündlichen und schriftlichen Argumentieren in meinem Unterricht bisher viel/wenig/keinen Raum gegeben? </a:t>
            </a:r>
            <a:endParaRPr lang="de-DE" dirty="0"/>
          </a:p>
        </p:txBody>
      </p:sp>
      <p:sp>
        <p:nvSpPr>
          <p:cNvPr id="9" name="Rechteck 8">
            <a:extLst>
              <a:ext uri="{FF2B5EF4-FFF2-40B4-BE49-F238E27FC236}">
                <a16:creationId xmlns:a16="http://schemas.microsoft.com/office/drawing/2014/main" id="{6D6FC076-2651-4351-B081-A06923AB3065}"/>
              </a:ext>
            </a:extLst>
          </p:cNvPr>
          <p:cNvSpPr/>
          <p:nvPr/>
        </p:nvSpPr>
        <p:spPr>
          <a:xfrm>
            <a:off x="553741" y="3660527"/>
            <a:ext cx="10371482" cy="2516989"/>
          </a:xfrm>
          <a:prstGeom prst="rect">
            <a:avLst/>
          </a:prstGeom>
          <a:ln>
            <a:solidFill>
              <a:srgbClr val="FFDB69"/>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de-AT" dirty="0"/>
          </a:p>
          <a:p>
            <a:endParaRPr lang="de-AT" dirty="0"/>
          </a:p>
        </p:txBody>
      </p:sp>
      <p:sp>
        <p:nvSpPr>
          <p:cNvPr id="10" name="Titel 1">
            <a:extLst>
              <a:ext uri="{FF2B5EF4-FFF2-40B4-BE49-F238E27FC236}">
                <a16:creationId xmlns:a16="http://schemas.microsoft.com/office/drawing/2014/main" id="{CE498977-5C65-4228-B58D-27DB4676F787}"/>
              </a:ext>
            </a:extLst>
          </p:cNvPr>
          <p:cNvSpPr>
            <a:spLocks noGrp="1"/>
          </p:cNvSpPr>
          <p:nvPr>
            <p:ph type="title"/>
          </p:nvPr>
        </p:nvSpPr>
        <p:spPr>
          <a:xfrm>
            <a:off x="838200" y="365125"/>
            <a:ext cx="10515600" cy="706591"/>
          </a:xfrm>
        </p:spPr>
        <p:txBody>
          <a:bodyPr>
            <a:normAutofit/>
          </a:bodyPr>
          <a:lstStyle/>
          <a:p>
            <a:pPr>
              <a:lnSpc>
                <a:spcPct val="100000"/>
              </a:lnSpc>
            </a:pPr>
            <a:r>
              <a:rPr lang="de-AT" sz="3600" b="1" dirty="0"/>
              <a:t>11. Relevanz des Argumentierens im eigenen Unterricht</a:t>
            </a:r>
          </a:p>
        </p:txBody>
      </p:sp>
      <p:sp>
        <p:nvSpPr>
          <p:cNvPr id="2" name="Foliennummernplatzhalter 1">
            <a:extLst>
              <a:ext uri="{FF2B5EF4-FFF2-40B4-BE49-F238E27FC236}">
                <a16:creationId xmlns:a16="http://schemas.microsoft.com/office/drawing/2014/main" id="{3A78C6C4-33E4-1038-1652-64620312881C}"/>
              </a:ext>
            </a:extLst>
          </p:cNvPr>
          <p:cNvSpPr>
            <a:spLocks noGrp="1"/>
          </p:cNvSpPr>
          <p:nvPr>
            <p:ph type="sldNum" sz="quarter" idx="12"/>
          </p:nvPr>
        </p:nvSpPr>
        <p:spPr/>
        <p:txBody>
          <a:bodyPr/>
          <a:lstStyle/>
          <a:p>
            <a:fld id="{50661BA7-A178-481C-929D-51354AA81E6C}" type="slidenum">
              <a:rPr lang="de-AT" smtClean="0"/>
              <a:t>34</a:t>
            </a:fld>
            <a:endParaRPr lang="de-AT" dirty="0"/>
          </a:p>
        </p:txBody>
      </p:sp>
    </p:spTree>
    <p:extLst>
      <p:ext uri="{BB962C8B-B14F-4D97-AF65-F5344CB8AC3E}">
        <p14:creationId xmlns:p14="http://schemas.microsoft.com/office/powerpoint/2010/main" val="42445261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1">
            <a:extLst>
              <a:ext uri="{FF2B5EF4-FFF2-40B4-BE49-F238E27FC236}">
                <a16:creationId xmlns:a16="http://schemas.microsoft.com/office/drawing/2014/main" id="{CE498977-5C65-4228-B58D-27DB4676F787}"/>
              </a:ext>
            </a:extLst>
          </p:cNvPr>
          <p:cNvSpPr>
            <a:spLocks noGrp="1"/>
          </p:cNvSpPr>
          <p:nvPr>
            <p:ph type="title"/>
          </p:nvPr>
        </p:nvSpPr>
        <p:spPr>
          <a:xfrm>
            <a:off x="838200" y="365125"/>
            <a:ext cx="10515600" cy="706591"/>
          </a:xfrm>
        </p:spPr>
        <p:txBody>
          <a:bodyPr>
            <a:normAutofit/>
          </a:bodyPr>
          <a:lstStyle/>
          <a:p>
            <a:pPr>
              <a:lnSpc>
                <a:spcPct val="100000"/>
              </a:lnSpc>
            </a:pPr>
            <a:r>
              <a:rPr lang="de-AT" sz="3600" b="1" dirty="0"/>
              <a:t>Fokus des Argumentierens im eigenen Unterricht</a:t>
            </a:r>
          </a:p>
        </p:txBody>
      </p:sp>
      <p:graphicFrame>
        <p:nvGraphicFramePr>
          <p:cNvPr id="11" name="Tabelle 4">
            <a:extLst>
              <a:ext uri="{FF2B5EF4-FFF2-40B4-BE49-F238E27FC236}">
                <a16:creationId xmlns:a16="http://schemas.microsoft.com/office/drawing/2014/main" id="{D6F25E7A-C188-4BA0-A8FB-A9808ADCBFB1}"/>
              </a:ext>
            </a:extLst>
          </p:cNvPr>
          <p:cNvGraphicFramePr>
            <a:graphicFrameLocks noGrp="1"/>
          </p:cNvGraphicFramePr>
          <p:nvPr>
            <p:ph idx="1"/>
            <p:extLst>
              <p:ext uri="{D42A27DB-BD31-4B8C-83A1-F6EECF244321}">
                <p14:modId xmlns:p14="http://schemas.microsoft.com/office/powerpoint/2010/main" val="1043728843"/>
              </p:ext>
            </p:extLst>
          </p:nvPr>
        </p:nvGraphicFramePr>
        <p:xfrm>
          <a:off x="2007244" y="1859915"/>
          <a:ext cx="6994516" cy="4419600"/>
        </p:xfrm>
        <a:graphic>
          <a:graphicData uri="http://schemas.openxmlformats.org/drawingml/2006/table">
            <a:tbl>
              <a:tblPr firstRow="1" bandRow="1">
                <a:tableStyleId>{00A15C55-8517-42AA-B614-E9B94910E393}</a:tableStyleId>
              </a:tblPr>
              <a:tblGrid>
                <a:gridCol w="6093222">
                  <a:extLst>
                    <a:ext uri="{9D8B030D-6E8A-4147-A177-3AD203B41FA5}">
                      <a16:colId xmlns:a16="http://schemas.microsoft.com/office/drawing/2014/main" val="2296655620"/>
                    </a:ext>
                  </a:extLst>
                </a:gridCol>
                <a:gridCol w="901294">
                  <a:extLst>
                    <a:ext uri="{9D8B030D-6E8A-4147-A177-3AD203B41FA5}">
                      <a16:colId xmlns:a16="http://schemas.microsoft.com/office/drawing/2014/main" val="269196177"/>
                    </a:ext>
                  </a:extLst>
                </a:gridCol>
              </a:tblGrid>
              <a:tr h="721360">
                <a:tc>
                  <a:txBody>
                    <a:bodyPr/>
                    <a:lstStyle/>
                    <a:p>
                      <a:endParaRPr lang="de-AT" sz="1600" dirty="0"/>
                    </a:p>
                  </a:txBody>
                  <a:tcPr>
                    <a:solidFill>
                      <a:schemeClr val="bg1"/>
                    </a:solidFill>
                  </a:tcPr>
                </a:tc>
                <a:tc>
                  <a:txBody>
                    <a:bodyPr/>
                    <a:lstStyle/>
                    <a:p>
                      <a:r>
                        <a:rPr lang="de-AT" sz="1400" dirty="0">
                          <a:solidFill>
                            <a:schemeClr val="tx1"/>
                          </a:solidFill>
                        </a:rPr>
                        <a:t>X setzen, wenn es zutrifft</a:t>
                      </a:r>
                    </a:p>
                  </a:txBody>
                  <a:tcPr>
                    <a:solidFill>
                      <a:schemeClr val="accent4"/>
                    </a:solidFill>
                  </a:tcPr>
                </a:tc>
                <a:extLst>
                  <a:ext uri="{0D108BD9-81ED-4DB2-BD59-A6C34878D82A}">
                    <a16:rowId xmlns:a16="http://schemas.microsoft.com/office/drawing/2014/main" val="2880610876"/>
                  </a:ext>
                </a:extLst>
              </a:tr>
              <a:tr h="322179">
                <a:tc>
                  <a:txBody>
                    <a:bodyPr/>
                    <a:lstStyle/>
                    <a:p>
                      <a:pPr lvl="0">
                        <a:spcBef>
                          <a:spcPts val="0"/>
                        </a:spcBef>
                        <a:spcAft>
                          <a:spcPts val="0"/>
                        </a:spcAft>
                      </a:pPr>
                      <a:r>
                        <a:rPr lang="de-DE" sz="1800" kern="1200" dirty="0">
                          <a:solidFill>
                            <a:schemeClr val="dk1"/>
                          </a:solidFill>
                          <a:effectLst/>
                          <a:latin typeface="+mn-lt"/>
                          <a:ea typeface="+mn-ea"/>
                          <a:cs typeface="+mn-cs"/>
                        </a:rPr>
                        <a:t>inhaltliche Auseinandersetzung mit dem Thema</a:t>
                      </a:r>
                    </a:p>
                  </a:txBody>
                  <a:tcPr marL="68580" marR="68580" marT="0" marB="0" anchor="ctr"/>
                </a:tc>
                <a:tc>
                  <a:txBody>
                    <a:bodyPr/>
                    <a:lstStyle/>
                    <a:p>
                      <a:endParaRPr lang="de-AT" sz="1600" dirty="0"/>
                    </a:p>
                  </a:txBody>
                  <a:tcPr/>
                </a:tc>
                <a:extLst>
                  <a:ext uri="{0D108BD9-81ED-4DB2-BD59-A6C34878D82A}">
                    <a16:rowId xmlns:a16="http://schemas.microsoft.com/office/drawing/2014/main" val="1213214171"/>
                  </a:ext>
                </a:extLst>
              </a:tr>
              <a:tr h="322179">
                <a:tc>
                  <a:txBody>
                    <a:bodyPr/>
                    <a:lstStyle/>
                    <a:p>
                      <a:pPr lvl="0">
                        <a:spcBef>
                          <a:spcPts val="0"/>
                        </a:spcBef>
                        <a:spcAft>
                          <a:spcPts val="0"/>
                        </a:spcAft>
                      </a:pPr>
                      <a:r>
                        <a:rPr lang="de-DE" sz="1800" kern="1200" dirty="0">
                          <a:solidFill>
                            <a:schemeClr val="dk1"/>
                          </a:solidFill>
                          <a:effectLst/>
                          <a:latin typeface="+mn-lt"/>
                          <a:ea typeface="+mn-ea"/>
                          <a:cs typeface="+mn-cs"/>
                        </a:rPr>
                        <a:t>Meinungsbildung</a:t>
                      </a:r>
                    </a:p>
                  </a:txBody>
                  <a:tcPr marL="68580" marR="68580" marT="0" marB="0" anchor="ctr"/>
                </a:tc>
                <a:tc>
                  <a:txBody>
                    <a:bodyPr/>
                    <a:lstStyle/>
                    <a:p>
                      <a:endParaRPr lang="de-AT" sz="1600" dirty="0"/>
                    </a:p>
                  </a:txBody>
                  <a:tcPr/>
                </a:tc>
                <a:extLst>
                  <a:ext uri="{0D108BD9-81ED-4DB2-BD59-A6C34878D82A}">
                    <a16:rowId xmlns:a16="http://schemas.microsoft.com/office/drawing/2014/main" val="2696828157"/>
                  </a:ext>
                </a:extLst>
              </a:tr>
              <a:tr h="322179">
                <a:tc>
                  <a:txBody>
                    <a:bodyPr/>
                    <a:lstStyle/>
                    <a:p>
                      <a:pPr lvl="0">
                        <a:spcBef>
                          <a:spcPts val="0"/>
                        </a:spcBef>
                        <a:spcAft>
                          <a:spcPts val="0"/>
                        </a:spcAft>
                      </a:pPr>
                      <a:r>
                        <a:rPr lang="de-DE" sz="1800" kern="1200" dirty="0">
                          <a:solidFill>
                            <a:schemeClr val="dk1"/>
                          </a:solidFill>
                          <a:effectLst/>
                          <a:latin typeface="+mn-lt"/>
                          <a:ea typeface="+mn-ea"/>
                          <a:cs typeface="+mn-cs"/>
                        </a:rPr>
                        <a:t>sprachliches Training</a:t>
                      </a:r>
                    </a:p>
                  </a:txBody>
                  <a:tcPr marL="68580" marR="68580" marT="0" marB="0" anchor="ctr"/>
                </a:tc>
                <a:tc>
                  <a:txBody>
                    <a:bodyPr/>
                    <a:lstStyle/>
                    <a:p>
                      <a:endParaRPr lang="de-AT" sz="1600" dirty="0"/>
                    </a:p>
                  </a:txBody>
                  <a:tcPr/>
                </a:tc>
                <a:extLst>
                  <a:ext uri="{0D108BD9-81ED-4DB2-BD59-A6C34878D82A}">
                    <a16:rowId xmlns:a16="http://schemas.microsoft.com/office/drawing/2014/main" val="2284715700"/>
                  </a:ext>
                </a:extLst>
              </a:tr>
              <a:tr h="322179">
                <a:tc>
                  <a:txBody>
                    <a:bodyPr/>
                    <a:lstStyle/>
                    <a:p>
                      <a:pPr lvl="0">
                        <a:spcBef>
                          <a:spcPts val="0"/>
                        </a:spcBef>
                        <a:spcAft>
                          <a:spcPts val="0"/>
                        </a:spcAft>
                      </a:pPr>
                      <a:r>
                        <a:rPr lang="de-DE" sz="1800" kern="1200" dirty="0">
                          <a:solidFill>
                            <a:schemeClr val="dk1"/>
                          </a:solidFill>
                          <a:effectLst/>
                          <a:latin typeface="+mn-lt"/>
                          <a:ea typeface="+mn-ea"/>
                          <a:cs typeface="+mn-cs"/>
                        </a:rPr>
                        <a:t>mündliches Argumentieren</a:t>
                      </a:r>
                    </a:p>
                  </a:txBody>
                  <a:tcPr marL="68580" marR="68580" marT="0" marB="0" anchor="ctr"/>
                </a:tc>
                <a:tc>
                  <a:txBody>
                    <a:bodyPr/>
                    <a:lstStyle/>
                    <a:p>
                      <a:endParaRPr lang="de-AT" sz="1600" dirty="0"/>
                    </a:p>
                  </a:txBody>
                  <a:tcPr/>
                </a:tc>
                <a:extLst>
                  <a:ext uri="{0D108BD9-81ED-4DB2-BD59-A6C34878D82A}">
                    <a16:rowId xmlns:a16="http://schemas.microsoft.com/office/drawing/2014/main" val="741925165"/>
                  </a:ext>
                </a:extLst>
              </a:tr>
              <a:tr h="322179">
                <a:tc>
                  <a:txBody>
                    <a:bodyPr/>
                    <a:lstStyle/>
                    <a:p>
                      <a:pPr lvl="0">
                        <a:spcBef>
                          <a:spcPts val="0"/>
                        </a:spcBef>
                        <a:spcAft>
                          <a:spcPts val="0"/>
                        </a:spcAft>
                      </a:pPr>
                      <a:r>
                        <a:rPr lang="de-DE" sz="1800" kern="1200" dirty="0">
                          <a:solidFill>
                            <a:schemeClr val="dk1"/>
                          </a:solidFill>
                          <a:effectLst/>
                          <a:latin typeface="+mn-lt"/>
                          <a:ea typeface="+mn-ea"/>
                          <a:cs typeface="+mn-cs"/>
                        </a:rPr>
                        <a:t>schriftliches Argumentieren</a:t>
                      </a:r>
                    </a:p>
                  </a:txBody>
                  <a:tcPr marL="68580" marR="68580" marT="0" marB="0" anchor="ctr"/>
                </a:tc>
                <a:tc>
                  <a:txBody>
                    <a:bodyPr/>
                    <a:lstStyle/>
                    <a:p>
                      <a:endParaRPr lang="de-AT" sz="1600" dirty="0"/>
                    </a:p>
                  </a:txBody>
                  <a:tcPr/>
                </a:tc>
                <a:extLst>
                  <a:ext uri="{0D108BD9-81ED-4DB2-BD59-A6C34878D82A}">
                    <a16:rowId xmlns:a16="http://schemas.microsoft.com/office/drawing/2014/main" val="3099648887"/>
                  </a:ext>
                </a:extLst>
              </a:tr>
              <a:tr h="322179">
                <a:tc>
                  <a:txBody>
                    <a:bodyPr/>
                    <a:lstStyle/>
                    <a:p>
                      <a:pPr lvl="0">
                        <a:spcBef>
                          <a:spcPts val="0"/>
                        </a:spcBef>
                        <a:spcAft>
                          <a:spcPts val="0"/>
                        </a:spcAft>
                      </a:pPr>
                      <a:r>
                        <a:rPr lang="de-DE" sz="1800" kern="1200" dirty="0">
                          <a:solidFill>
                            <a:schemeClr val="dk1"/>
                          </a:solidFill>
                          <a:effectLst/>
                          <a:latin typeface="+mn-lt"/>
                          <a:ea typeface="+mn-ea"/>
                          <a:cs typeface="+mn-cs"/>
                        </a:rPr>
                        <a:t>Auswahl passender und interessanter Themen</a:t>
                      </a:r>
                    </a:p>
                  </a:txBody>
                  <a:tcPr marL="68580" marR="68580" marT="0" marB="0" anchor="ctr"/>
                </a:tc>
                <a:tc>
                  <a:txBody>
                    <a:bodyPr/>
                    <a:lstStyle/>
                    <a:p>
                      <a:endParaRPr lang="de-AT" sz="1600" dirty="0"/>
                    </a:p>
                  </a:txBody>
                  <a:tcPr/>
                </a:tc>
                <a:extLst>
                  <a:ext uri="{0D108BD9-81ED-4DB2-BD59-A6C34878D82A}">
                    <a16:rowId xmlns:a16="http://schemas.microsoft.com/office/drawing/2014/main" val="1183996971"/>
                  </a:ext>
                </a:extLst>
              </a:tr>
              <a:tr h="322179">
                <a:tc>
                  <a:txBody>
                    <a:bodyPr/>
                    <a:lstStyle/>
                    <a:p>
                      <a:pPr lvl="0">
                        <a:spcBef>
                          <a:spcPts val="0"/>
                        </a:spcBef>
                        <a:spcAft>
                          <a:spcPts val="0"/>
                        </a:spcAft>
                      </a:pPr>
                      <a:r>
                        <a:rPr lang="de-DE" sz="1800" kern="1200" dirty="0">
                          <a:solidFill>
                            <a:schemeClr val="dk1"/>
                          </a:solidFill>
                          <a:effectLst/>
                          <a:latin typeface="+mn-lt"/>
                          <a:ea typeface="+mn-ea"/>
                          <a:cs typeface="+mn-cs"/>
                        </a:rPr>
                        <a:t>Möglichst interaktive Auseinandersetzung</a:t>
                      </a:r>
                    </a:p>
                  </a:txBody>
                  <a:tcPr marL="68580" marR="68580" marT="0" marB="0" anchor="ctr"/>
                </a:tc>
                <a:tc>
                  <a:txBody>
                    <a:bodyPr/>
                    <a:lstStyle/>
                    <a:p>
                      <a:endParaRPr lang="de-AT" sz="1600" dirty="0"/>
                    </a:p>
                  </a:txBody>
                  <a:tcPr/>
                </a:tc>
                <a:extLst>
                  <a:ext uri="{0D108BD9-81ED-4DB2-BD59-A6C34878D82A}">
                    <a16:rowId xmlns:a16="http://schemas.microsoft.com/office/drawing/2014/main" val="500028496"/>
                  </a:ext>
                </a:extLst>
              </a:tr>
              <a:tr h="322179">
                <a:tc>
                  <a:txBody>
                    <a:bodyPr/>
                    <a:lstStyle/>
                    <a:p>
                      <a:pPr lvl="0">
                        <a:spcBef>
                          <a:spcPts val="0"/>
                        </a:spcBef>
                        <a:spcAft>
                          <a:spcPts val="0"/>
                        </a:spcAft>
                      </a:pPr>
                      <a:r>
                        <a:rPr lang="de-DE" sz="1800" kern="1200" dirty="0">
                          <a:solidFill>
                            <a:schemeClr val="dk1"/>
                          </a:solidFill>
                          <a:effectLst/>
                          <a:latin typeface="+mn-lt"/>
                          <a:ea typeface="+mn-ea"/>
                          <a:cs typeface="+mn-cs"/>
                        </a:rPr>
                        <a:t>Meinungsäußerung</a:t>
                      </a:r>
                    </a:p>
                  </a:txBody>
                  <a:tcPr marL="68580" marR="68580" marT="0" marB="0" anchor="ctr"/>
                </a:tc>
                <a:tc>
                  <a:txBody>
                    <a:bodyPr/>
                    <a:lstStyle/>
                    <a:p>
                      <a:endParaRPr lang="de-AT" sz="1600"/>
                    </a:p>
                  </a:txBody>
                  <a:tcPr/>
                </a:tc>
                <a:extLst>
                  <a:ext uri="{0D108BD9-81ED-4DB2-BD59-A6C34878D82A}">
                    <a16:rowId xmlns:a16="http://schemas.microsoft.com/office/drawing/2014/main" val="2337513440"/>
                  </a:ext>
                </a:extLst>
              </a:tr>
              <a:tr h="322179">
                <a:tc>
                  <a:txBody>
                    <a:bodyPr/>
                    <a:lstStyle/>
                    <a:p>
                      <a:pPr lvl="0">
                        <a:spcBef>
                          <a:spcPts val="0"/>
                        </a:spcBef>
                        <a:spcAft>
                          <a:spcPts val="0"/>
                        </a:spcAft>
                      </a:pPr>
                      <a:r>
                        <a:rPr lang="de-DE" sz="1800" kern="1200" dirty="0">
                          <a:solidFill>
                            <a:schemeClr val="dk1"/>
                          </a:solidFill>
                          <a:effectLst/>
                          <a:latin typeface="+mn-lt"/>
                          <a:ea typeface="+mn-ea"/>
                          <a:cs typeface="+mn-cs"/>
                        </a:rPr>
                        <a:t>Einbezug von Gegenargumenten</a:t>
                      </a:r>
                    </a:p>
                  </a:txBody>
                  <a:tcPr marL="68580" marR="68580" marT="0" marB="0" anchor="ctr"/>
                </a:tc>
                <a:tc>
                  <a:txBody>
                    <a:bodyPr/>
                    <a:lstStyle/>
                    <a:p>
                      <a:endParaRPr lang="de-AT" sz="1600"/>
                    </a:p>
                  </a:txBody>
                  <a:tcPr/>
                </a:tc>
                <a:extLst>
                  <a:ext uri="{0D108BD9-81ED-4DB2-BD59-A6C34878D82A}">
                    <a16:rowId xmlns:a16="http://schemas.microsoft.com/office/drawing/2014/main" val="2912218116"/>
                  </a:ext>
                </a:extLst>
              </a:tr>
              <a:tr h="3221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kern="1200" dirty="0">
                          <a:solidFill>
                            <a:schemeClr val="dk1"/>
                          </a:solidFill>
                          <a:effectLst/>
                          <a:latin typeface="+mn-lt"/>
                          <a:ea typeface="+mn-ea"/>
                          <a:cs typeface="+mn-cs"/>
                        </a:rPr>
                        <a:t>Diskussion der </a:t>
                      </a:r>
                      <a:r>
                        <a:rPr lang="de-DE" sz="1800" kern="1200">
                          <a:solidFill>
                            <a:schemeClr val="dk1"/>
                          </a:solidFill>
                          <a:effectLst/>
                          <a:latin typeface="+mn-lt"/>
                          <a:ea typeface="+mn-ea"/>
                          <a:cs typeface="+mn-cs"/>
                        </a:rPr>
                        <a:t>Schüler_innen </a:t>
                      </a:r>
                      <a:r>
                        <a:rPr lang="de-DE" sz="1800" kern="1200" dirty="0">
                          <a:solidFill>
                            <a:schemeClr val="dk1"/>
                          </a:solidFill>
                          <a:effectLst/>
                          <a:latin typeface="+mn-lt"/>
                          <a:ea typeface="+mn-ea"/>
                          <a:cs typeface="+mn-cs"/>
                        </a:rPr>
                        <a:t>untereinander</a:t>
                      </a:r>
                    </a:p>
                  </a:txBody>
                  <a:tcPr marL="68580" marR="68580" marT="0" marB="0" anchor="ctr"/>
                </a:tc>
                <a:tc>
                  <a:txBody>
                    <a:bodyPr/>
                    <a:lstStyle/>
                    <a:p>
                      <a:endParaRPr lang="de-AT" sz="1600" dirty="0"/>
                    </a:p>
                  </a:txBody>
                  <a:tcPr/>
                </a:tc>
                <a:extLst>
                  <a:ext uri="{0D108BD9-81ED-4DB2-BD59-A6C34878D82A}">
                    <a16:rowId xmlns:a16="http://schemas.microsoft.com/office/drawing/2014/main" val="3052865982"/>
                  </a:ext>
                </a:extLst>
              </a:tr>
              <a:tr h="322179">
                <a:tc>
                  <a:txBody>
                    <a:bodyPr/>
                    <a:lstStyle/>
                    <a:p>
                      <a:pPr lvl="0">
                        <a:spcBef>
                          <a:spcPts val="0"/>
                        </a:spcBef>
                        <a:spcAft>
                          <a:spcPts val="0"/>
                        </a:spcAft>
                      </a:pPr>
                      <a:r>
                        <a:rPr lang="de-DE" sz="1800" kern="1200" dirty="0">
                          <a:solidFill>
                            <a:schemeClr val="dk1"/>
                          </a:solidFill>
                          <a:effectLst/>
                          <a:latin typeface="+mn-lt"/>
                          <a:ea typeface="+mn-ea"/>
                          <a:cs typeface="+mn-cs"/>
                        </a:rPr>
                        <a:t>Andere, nämlich: __________</a:t>
                      </a:r>
                    </a:p>
                  </a:txBody>
                  <a:tcPr marL="68580" marR="68580" marT="0" marB="0" anchor="ctr"/>
                </a:tc>
                <a:tc>
                  <a:txBody>
                    <a:bodyPr/>
                    <a:lstStyle/>
                    <a:p>
                      <a:endParaRPr lang="de-AT" sz="1600" dirty="0"/>
                    </a:p>
                  </a:txBody>
                  <a:tcPr/>
                </a:tc>
                <a:extLst>
                  <a:ext uri="{0D108BD9-81ED-4DB2-BD59-A6C34878D82A}">
                    <a16:rowId xmlns:a16="http://schemas.microsoft.com/office/drawing/2014/main" val="645113042"/>
                  </a:ext>
                </a:extLst>
              </a:tr>
            </a:tbl>
          </a:graphicData>
        </a:graphic>
      </p:graphicFrame>
      <p:sp>
        <p:nvSpPr>
          <p:cNvPr id="12" name="Textfeld 11">
            <a:extLst>
              <a:ext uri="{FF2B5EF4-FFF2-40B4-BE49-F238E27FC236}">
                <a16:creationId xmlns:a16="http://schemas.microsoft.com/office/drawing/2014/main" id="{550FCD5C-5F67-4249-B5B1-5E6F408F6BD0}"/>
              </a:ext>
            </a:extLst>
          </p:cNvPr>
          <p:cNvSpPr txBox="1"/>
          <p:nvPr/>
        </p:nvSpPr>
        <p:spPr>
          <a:xfrm>
            <a:off x="985519" y="1071716"/>
            <a:ext cx="9593875" cy="671915"/>
          </a:xfrm>
          <a:prstGeom prst="rect">
            <a:avLst/>
          </a:prstGeom>
          <a:noFill/>
        </p:spPr>
        <p:txBody>
          <a:bodyPr wrap="square">
            <a:spAutoFit/>
          </a:bodyPr>
          <a:lstStyle/>
          <a:p>
            <a:pPr>
              <a:lnSpc>
                <a:spcPct val="107000"/>
              </a:lnSpc>
              <a:spcAft>
                <a:spcPts val="800"/>
              </a:spcAft>
            </a:pPr>
            <a:r>
              <a:rPr lang="de-DE" sz="1800" dirty="0">
                <a:effectLst/>
                <a:latin typeface="Calibri" panose="020F0502020204030204" pitchFamily="34" charset="0"/>
                <a:ea typeface="Calibri" panose="020F0502020204030204" pitchFamily="34" charset="0"/>
                <a:cs typeface="Calibri" panose="020F0502020204030204" pitchFamily="34" charset="0"/>
              </a:rPr>
              <a:t>Worauf habe ich in meinem Unterricht zum Argumentieren bisher den Fokus gelegt. (Wenn ich Argumentieren noch nie unterrichtet habe: Worauf würde ich den Fokus legen?) Wählen Sie 2-3 aus.</a:t>
            </a:r>
            <a:endParaRPr lang="de-DE"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Foliennummernplatzhalter 1">
            <a:extLst>
              <a:ext uri="{FF2B5EF4-FFF2-40B4-BE49-F238E27FC236}">
                <a16:creationId xmlns:a16="http://schemas.microsoft.com/office/drawing/2014/main" id="{5A95CC8F-2D60-5DFF-1A2E-4E01666E8EBE}"/>
              </a:ext>
            </a:extLst>
          </p:cNvPr>
          <p:cNvSpPr>
            <a:spLocks noGrp="1"/>
          </p:cNvSpPr>
          <p:nvPr>
            <p:ph type="sldNum" sz="quarter" idx="12"/>
          </p:nvPr>
        </p:nvSpPr>
        <p:spPr/>
        <p:txBody>
          <a:bodyPr/>
          <a:lstStyle/>
          <a:p>
            <a:fld id="{50661BA7-A178-481C-929D-51354AA81E6C}" type="slidenum">
              <a:rPr lang="de-AT" smtClean="0"/>
              <a:t>35</a:t>
            </a:fld>
            <a:endParaRPr lang="de-AT" dirty="0"/>
          </a:p>
        </p:txBody>
      </p:sp>
    </p:spTree>
    <p:extLst>
      <p:ext uri="{BB962C8B-B14F-4D97-AF65-F5344CB8AC3E}">
        <p14:creationId xmlns:p14="http://schemas.microsoft.com/office/powerpoint/2010/main" val="39261962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E74AA-061E-47B5-A5FC-E6BD78C89940}"/>
              </a:ext>
            </a:extLst>
          </p:cNvPr>
          <p:cNvSpPr>
            <a:spLocks noGrp="1"/>
          </p:cNvSpPr>
          <p:nvPr>
            <p:ph type="title"/>
          </p:nvPr>
        </p:nvSpPr>
        <p:spPr>
          <a:xfrm>
            <a:off x="838200" y="365125"/>
            <a:ext cx="10515600" cy="889517"/>
          </a:xfrm>
        </p:spPr>
        <p:txBody>
          <a:bodyPr>
            <a:normAutofit/>
          </a:bodyPr>
          <a:lstStyle/>
          <a:p>
            <a:pPr>
              <a:lnSpc>
                <a:spcPct val="100000"/>
              </a:lnSpc>
            </a:pPr>
            <a:r>
              <a:rPr lang="de-AT" sz="3600" b="1" dirty="0"/>
              <a:t>12. Kompetenzstand der Lernenden</a:t>
            </a:r>
          </a:p>
        </p:txBody>
      </p:sp>
      <p:sp>
        <p:nvSpPr>
          <p:cNvPr id="3" name="Inhaltsplatzhalter 2">
            <a:extLst>
              <a:ext uri="{FF2B5EF4-FFF2-40B4-BE49-F238E27FC236}">
                <a16:creationId xmlns:a16="http://schemas.microsoft.com/office/drawing/2014/main" id="{3E7A036F-75E8-48D3-8C67-431F8D945368}"/>
              </a:ext>
            </a:extLst>
          </p:cNvPr>
          <p:cNvSpPr>
            <a:spLocks noGrp="1"/>
          </p:cNvSpPr>
          <p:nvPr>
            <p:ph idx="1"/>
          </p:nvPr>
        </p:nvSpPr>
        <p:spPr>
          <a:xfrm>
            <a:off x="910259" y="1524093"/>
            <a:ext cx="10515600" cy="1020219"/>
          </a:xfrm>
        </p:spPr>
        <p:txBody>
          <a:bodyPr/>
          <a:lstStyle/>
          <a:p>
            <a:pPr marL="0" indent="0">
              <a:buNone/>
            </a:pPr>
            <a:r>
              <a:rPr lang="de-DE" sz="1800" b="1" dirty="0">
                <a:effectLst/>
                <a:latin typeface="Calibri" panose="020F0502020204030204" pitchFamily="34" charset="0"/>
                <a:ea typeface="Calibri" panose="020F0502020204030204" pitchFamily="34" charset="0"/>
              </a:rPr>
              <a:t>„Welche Aspekte des Argumentierens fallen meinen </a:t>
            </a:r>
            <a:r>
              <a:rPr lang="de-DE" sz="1800" b="1" dirty="0" err="1">
                <a:effectLst/>
                <a:latin typeface="Calibri" panose="020F0502020204030204" pitchFamily="34" charset="0"/>
                <a:ea typeface="Calibri" panose="020F0502020204030204" pitchFamily="34" charset="0"/>
              </a:rPr>
              <a:t>Schüler_innen</a:t>
            </a:r>
            <a:r>
              <a:rPr lang="de-DE" sz="1800" b="1" dirty="0">
                <a:effectLst/>
                <a:latin typeface="Calibri" panose="020F0502020204030204" pitchFamily="34" charset="0"/>
                <a:ea typeface="Calibri" panose="020F0502020204030204" pitchFamily="34" charset="0"/>
              </a:rPr>
              <a:t> beim </a:t>
            </a:r>
            <a:r>
              <a:rPr lang="de-DE" sz="1800" b="1" u="sng" dirty="0">
                <a:solidFill>
                  <a:schemeClr val="accent1"/>
                </a:solidFill>
                <a:effectLst/>
                <a:latin typeface="Calibri" panose="020F0502020204030204" pitchFamily="34" charset="0"/>
                <a:ea typeface="Calibri" panose="020F0502020204030204" pitchFamily="34" charset="0"/>
              </a:rPr>
              <a:t>mündlichen</a:t>
            </a:r>
            <a:r>
              <a:rPr lang="de-DE" sz="1800" b="1" dirty="0">
                <a:effectLst/>
                <a:latin typeface="Calibri" panose="020F0502020204030204" pitchFamily="34" charset="0"/>
                <a:ea typeface="Calibri" panose="020F0502020204030204" pitchFamily="34" charset="0"/>
              </a:rPr>
              <a:t> Argumentieren besonders schwer bzw. könnte meinen </a:t>
            </a:r>
            <a:r>
              <a:rPr lang="de-DE" sz="1800" b="1" dirty="0" err="1">
                <a:effectLst/>
                <a:latin typeface="Calibri" panose="020F0502020204030204" pitchFamily="34" charset="0"/>
                <a:ea typeface="Calibri" panose="020F0502020204030204" pitchFamily="34" charset="0"/>
              </a:rPr>
              <a:t>Schüler_innen</a:t>
            </a:r>
            <a:r>
              <a:rPr lang="de-DE" sz="1800" b="1" dirty="0">
                <a:effectLst/>
                <a:latin typeface="Calibri" panose="020F0502020204030204" pitchFamily="34" charset="0"/>
                <a:ea typeface="Calibri" panose="020F0502020204030204" pitchFamily="34" charset="0"/>
              </a:rPr>
              <a:t> schwerfallen? Warum?“</a:t>
            </a:r>
          </a:p>
          <a:p>
            <a:pPr marL="0" indent="0">
              <a:buNone/>
            </a:pPr>
            <a:r>
              <a:rPr lang="de-DE" sz="1800" dirty="0">
                <a:latin typeface="Calibri" panose="020F0502020204030204" pitchFamily="34" charset="0"/>
              </a:rPr>
              <a:t>Tragen Sie Ihre Gedanken in die folgende Box ein.</a:t>
            </a:r>
            <a:endParaRPr lang="de-AT" dirty="0"/>
          </a:p>
          <a:p>
            <a:pPr marL="0" indent="0">
              <a:buNone/>
            </a:pPr>
            <a:endParaRPr lang="de-AT" dirty="0"/>
          </a:p>
        </p:txBody>
      </p:sp>
      <p:sp>
        <p:nvSpPr>
          <p:cNvPr id="4" name="Rechteck 3">
            <a:extLst>
              <a:ext uri="{FF2B5EF4-FFF2-40B4-BE49-F238E27FC236}">
                <a16:creationId xmlns:a16="http://schemas.microsoft.com/office/drawing/2014/main" id="{033DBE63-6059-4405-8A0B-FA22751A4A0F}"/>
              </a:ext>
            </a:extLst>
          </p:cNvPr>
          <p:cNvSpPr/>
          <p:nvPr/>
        </p:nvSpPr>
        <p:spPr>
          <a:xfrm>
            <a:off x="910259" y="2544311"/>
            <a:ext cx="10371482" cy="3948563"/>
          </a:xfrm>
          <a:prstGeom prst="rect">
            <a:avLst/>
          </a:prstGeom>
          <a:ln>
            <a:solidFill>
              <a:srgbClr val="FFDB69"/>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de-AT" dirty="0"/>
          </a:p>
          <a:p>
            <a:endParaRPr lang="de-AT" dirty="0"/>
          </a:p>
        </p:txBody>
      </p:sp>
      <p:sp>
        <p:nvSpPr>
          <p:cNvPr id="5" name="Foliennummernplatzhalter 4">
            <a:extLst>
              <a:ext uri="{FF2B5EF4-FFF2-40B4-BE49-F238E27FC236}">
                <a16:creationId xmlns:a16="http://schemas.microsoft.com/office/drawing/2014/main" id="{E0F29EF0-13C5-83F1-2784-6206B8931A9E}"/>
              </a:ext>
            </a:extLst>
          </p:cNvPr>
          <p:cNvSpPr>
            <a:spLocks noGrp="1"/>
          </p:cNvSpPr>
          <p:nvPr>
            <p:ph type="sldNum" sz="quarter" idx="12"/>
          </p:nvPr>
        </p:nvSpPr>
        <p:spPr/>
        <p:txBody>
          <a:bodyPr/>
          <a:lstStyle/>
          <a:p>
            <a:fld id="{50661BA7-A178-481C-929D-51354AA81E6C}" type="slidenum">
              <a:rPr lang="de-AT" smtClean="0"/>
              <a:t>36</a:t>
            </a:fld>
            <a:endParaRPr lang="de-AT" dirty="0"/>
          </a:p>
        </p:txBody>
      </p:sp>
    </p:spTree>
    <p:extLst>
      <p:ext uri="{BB962C8B-B14F-4D97-AF65-F5344CB8AC3E}">
        <p14:creationId xmlns:p14="http://schemas.microsoft.com/office/powerpoint/2010/main" val="11051987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E74AA-061E-47B5-A5FC-E6BD78C89940}"/>
              </a:ext>
            </a:extLst>
          </p:cNvPr>
          <p:cNvSpPr>
            <a:spLocks noGrp="1"/>
          </p:cNvSpPr>
          <p:nvPr>
            <p:ph type="title"/>
          </p:nvPr>
        </p:nvSpPr>
        <p:spPr>
          <a:xfrm>
            <a:off x="838200" y="365125"/>
            <a:ext cx="10515600" cy="772559"/>
          </a:xfrm>
        </p:spPr>
        <p:txBody>
          <a:bodyPr>
            <a:normAutofit/>
          </a:bodyPr>
          <a:lstStyle/>
          <a:p>
            <a:pPr>
              <a:lnSpc>
                <a:spcPct val="100000"/>
              </a:lnSpc>
            </a:pPr>
            <a:r>
              <a:rPr lang="de-AT" sz="3600" b="1" dirty="0"/>
              <a:t>13. Kompetenzstand der Lernenden</a:t>
            </a:r>
          </a:p>
        </p:txBody>
      </p:sp>
      <p:sp>
        <p:nvSpPr>
          <p:cNvPr id="3" name="Inhaltsplatzhalter 2">
            <a:extLst>
              <a:ext uri="{FF2B5EF4-FFF2-40B4-BE49-F238E27FC236}">
                <a16:creationId xmlns:a16="http://schemas.microsoft.com/office/drawing/2014/main" id="{3E7A036F-75E8-48D3-8C67-431F8D945368}"/>
              </a:ext>
            </a:extLst>
          </p:cNvPr>
          <p:cNvSpPr>
            <a:spLocks noGrp="1"/>
          </p:cNvSpPr>
          <p:nvPr>
            <p:ph idx="1"/>
          </p:nvPr>
        </p:nvSpPr>
        <p:spPr>
          <a:xfrm>
            <a:off x="910259" y="1382233"/>
            <a:ext cx="10515600" cy="1063255"/>
          </a:xfrm>
        </p:spPr>
        <p:txBody>
          <a:bodyPr>
            <a:normAutofit/>
          </a:bodyPr>
          <a:lstStyle/>
          <a:p>
            <a:pPr marL="0" indent="0">
              <a:buNone/>
            </a:pPr>
            <a:r>
              <a:rPr lang="de-DE" sz="1800" b="1" dirty="0">
                <a:effectLst/>
                <a:latin typeface="Calibri" panose="020F0502020204030204" pitchFamily="34" charset="0"/>
                <a:ea typeface="Calibri" panose="020F0502020204030204" pitchFamily="34" charset="0"/>
              </a:rPr>
              <a:t>„Welche Aspekte des Argumentierens fallen meinen </a:t>
            </a:r>
            <a:r>
              <a:rPr lang="de-DE" sz="1800" b="1" dirty="0" err="1">
                <a:effectLst/>
                <a:latin typeface="Calibri" panose="020F0502020204030204" pitchFamily="34" charset="0"/>
                <a:ea typeface="Calibri" panose="020F0502020204030204" pitchFamily="34" charset="0"/>
              </a:rPr>
              <a:t>Schüler_innen</a:t>
            </a:r>
            <a:r>
              <a:rPr lang="de-DE" sz="1800" b="1" dirty="0">
                <a:effectLst/>
                <a:latin typeface="Calibri" panose="020F0502020204030204" pitchFamily="34" charset="0"/>
                <a:ea typeface="Calibri" panose="020F0502020204030204" pitchFamily="34" charset="0"/>
              </a:rPr>
              <a:t> beim </a:t>
            </a:r>
            <a:r>
              <a:rPr lang="de-DE" sz="1800" b="1" u="sng" dirty="0">
                <a:solidFill>
                  <a:schemeClr val="accent1"/>
                </a:solidFill>
                <a:effectLst/>
                <a:latin typeface="Calibri" panose="020F0502020204030204" pitchFamily="34" charset="0"/>
                <a:ea typeface="Calibri" panose="020F0502020204030204" pitchFamily="34" charset="0"/>
              </a:rPr>
              <a:t>schriftlichen</a:t>
            </a:r>
            <a:r>
              <a:rPr lang="de-DE" sz="1800" b="1" dirty="0">
                <a:effectLst/>
                <a:latin typeface="Calibri" panose="020F0502020204030204" pitchFamily="34" charset="0"/>
                <a:ea typeface="Calibri" panose="020F0502020204030204" pitchFamily="34" charset="0"/>
              </a:rPr>
              <a:t> Argumentieren besonders schwer bzw. könnte meinen </a:t>
            </a:r>
            <a:r>
              <a:rPr lang="de-DE" sz="1800" b="1" dirty="0" err="1">
                <a:effectLst/>
                <a:latin typeface="Calibri" panose="020F0502020204030204" pitchFamily="34" charset="0"/>
                <a:ea typeface="Calibri" panose="020F0502020204030204" pitchFamily="34" charset="0"/>
              </a:rPr>
              <a:t>Schüler_innen</a:t>
            </a:r>
            <a:r>
              <a:rPr lang="de-DE" sz="1800" b="1" dirty="0">
                <a:effectLst/>
                <a:latin typeface="Calibri" panose="020F0502020204030204" pitchFamily="34" charset="0"/>
                <a:ea typeface="Calibri" panose="020F0502020204030204" pitchFamily="34" charset="0"/>
              </a:rPr>
              <a:t> schwerfallen? Warum?“</a:t>
            </a:r>
          </a:p>
          <a:p>
            <a:pPr marL="0" indent="0">
              <a:buNone/>
            </a:pPr>
            <a:r>
              <a:rPr lang="de-DE" sz="1800" dirty="0">
                <a:latin typeface="Calibri" panose="020F0502020204030204" pitchFamily="34" charset="0"/>
              </a:rPr>
              <a:t>Tragen Sie Ihre Gedanken in die folgende Box ein.</a:t>
            </a:r>
            <a:endParaRPr lang="de-AT" dirty="0"/>
          </a:p>
          <a:p>
            <a:pPr marL="0" indent="0">
              <a:buNone/>
            </a:pPr>
            <a:endParaRPr lang="de-AT" dirty="0"/>
          </a:p>
        </p:txBody>
      </p:sp>
      <p:sp>
        <p:nvSpPr>
          <p:cNvPr id="4" name="Rechteck 3">
            <a:extLst>
              <a:ext uri="{FF2B5EF4-FFF2-40B4-BE49-F238E27FC236}">
                <a16:creationId xmlns:a16="http://schemas.microsoft.com/office/drawing/2014/main" id="{033DBE63-6059-4405-8A0B-FA22751A4A0F}"/>
              </a:ext>
            </a:extLst>
          </p:cNvPr>
          <p:cNvSpPr/>
          <p:nvPr/>
        </p:nvSpPr>
        <p:spPr>
          <a:xfrm>
            <a:off x="910259" y="2544311"/>
            <a:ext cx="10371482" cy="3948563"/>
          </a:xfrm>
          <a:prstGeom prst="rect">
            <a:avLst/>
          </a:prstGeom>
          <a:ln>
            <a:solidFill>
              <a:srgbClr val="FFDB69"/>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de-AT" dirty="0"/>
          </a:p>
          <a:p>
            <a:endParaRPr lang="de-AT" dirty="0"/>
          </a:p>
        </p:txBody>
      </p:sp>
      <p:sp>
        <p:nvSpPr>
          <p:cNvPr id="5" name="Foliennummernplatzhalter 4">
            <a:extLst>
              <a:ext uri="{FF2B5EF4-FFF2-40B4-BE49-F238E27FC236}">
                <a16:creationId xmlns:a16="http://schemas.microsoft.com/office/drawing/2014/main" id="{9BF95C66-D501-8B62-0944-64FD511F94E5}"/>
              </a:ext>
            </a:extLst>
          </p:cNvPr>
          <p:cNvSpPr>
            <a:spLocks noGrp="1"/>
          </p:cNvSpPr>
          <p:nvPr>
            <p:ph type="sldNum" sz="quarter" idx="12"/>
          </p:nvPr>
        </p:nvSpPr>
        <p:spPr/>
        <p:txBody>
          <a:bodyPr/>
          <a:lstStyle/>
          <a:p>
            <a:fld id="{50661BA7-A178-481C-929D-51354AA81E6C}" type="slidenum">
              <a:rPr lang="de-AT" smtClean="0"/>
              <a:t>37</a:t>
            </a:fld>
            <a:endParaRPr lang="de-AT" dirty="0"/>
          </a:p>
        </p:txBody>
      </p:sp>
    </p:spTree>
    <p:extLst>
      <p:ext uri="{BB962C8B-B14F-4D97-AF65-F5344CB8AC3E}">
        <p14:creationId xmlns:p14="http://schemas.microsoft.com/office/powerpoint/2010/main" val="4971283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E74AA-061E-47B5-A5FC-E6BD78C89940}"/>
              </a:ext>
            </a:extLst>
          </p:cNvPr>
          <p:cNvSpPr>
            <a:spLocks noGrp="1"/>
          </p:cNvSpPr>
          <p:nvPr>
            <p:ph type="title"/>
          </p:nvPr>
        </p:nvSpPr>
        <p:spPr>
          <a:xfrm>
            <a:off x="838200" y="365125"/>
            <a:ext cx="10515600" cy="698131"/>
          </a:xfrm>
        </p:spPr>
        <p:txBody>
          <a:bodyPr>
            <a:normAutofit/>
          </a:bodyPr>
          <a:lstStyle/>
          <a:p>
            <a:pPr>
              <a:lnSpc>
                <a:spcPct val="100000"/>
              </a:lnSpc>
            </a:pPr>
            <a:r>
              <a:rPr lang="de-AT" sz="3600" b="1" dirty="0"/>
              <a:t>14. Kompetenzstand der Lernenden</a:t>
            </a:r>
          </a:p>
        </p:txBody>
      </p:sp>
      <p:sp>
        <p:nvSpPr>
          <p:cNvPr id="3" name="Inhaltsplatzhalter 2">
            <a:extLst>
              <a:ext uri="{FF2B5EF4-FFF2-40B4-BE49-F238E27FC236}">
                <a16:creationId xmlns:a16="http://schemas.microsoft.com/office/drawing/2014/main" id="{3E7A036F-75E8-48D3-8C67-431F8D945368}"/>
              </a:ext>
            </a:extLst>
          </p:cNvPr>
          <p:cNvSpPr>
            <a:spLocks noGrp="1"/>
          </p:cNvSpPr>
          <p:nvPr>
            <p:ph idx="1"/>
          </p:nvPr>
        </p:nvSpPr>
        <p:spPr>
          <a:xfrm>
            <a:off x="910259" y="1524093"/>
            <a:ext cx="10515600" cy="4508500"/>
          </a:xfrm>
        </p:spPr>
        <p:txBody>
          <a:bodyPr/>
          <a:lstStyle/>
          <a:p>
            <a:pPr marL="0" indent="0">
              <a:buNone/>
            </a:pPr>
            <a:r>
              <a:rPr lang="de-DE" sz="1800" b="1" dirty="0">
                <a:effectLst/>
                <a:latin typeface="Calibri" panose="020F0502020204030204" pitchFamily="34" charset="0"/>
                <a:ea typeface="Calibri" panose="020F0502020204030204" pitchFamily="34" charset="0"/>
              </a:rPr>
              <a:t>„Welche </a:t>
            </a:r>
            <a:r>
              <a:rPr lang="de-DE" sz="1800" b="1" dirty="0">
                <a:solidFill>
                  <a:schemeClr val="accent1"/>
                </a:solidFill>
                <a:effectLst/>
                <a:latin typeface="Calibri" panose="020F0502020204030204" pitchFamily="34" charset="0"/>
                <a:ea typeface="Calibri" panose="020F0502020204030204" pitchFamily="34" charset="0"/>
              </a:rPr>
              <a:t>Aspekte des Argumentierens </a:t>
            </a:r>
            <a:r>
              <a:rPr lang="de-DE" sz="1800" b="1" dirty="0">
                <a:effectLst/>
                <a:latin typeface="Calibri" panose="020F0502020204030204" pitchFamily="34" charset="0"/>
                <a:ea typeface="Calibri" panose="020F0502020204030204" pitchFamily="34" charset="0"/>
              </a:rPr>
              <a:t>finde bzw. fände ich </a:t>
            </a:r>
            <a:r>
              <a:rPr lang="de-DE" sz="1800" b="1" dirty="0">
                <a:solidFill>
                  <a:schemeClr val="accent1"/>
                </a:solidFill>
                <a:effectLst/>
                <a:latin typeface="Calibri" panose="020F0502020204030204" pitchFamily="34" charset="0"/>
                <a:ea typeface="Calibri" panose="020F0502020204030204" pitchFamily="34" charset="0"/>
              </a:rPr>
              <a:t>für meine </a:t>
            </a:r>
            <a:r>
              <a:rPr lang="de-DE" sz="1800" b="1" dirty="0" err="1">
                <a:solidFill>
                  <a:schemeClr val="accent1"/>
                </a:solidFill>
                <a:effectLst/>
                <a:latin typeface="Calibri" panose="020F0502020204030204" pitchFamily="34" charset="0"/>
                <a:ea typeface="Calibri" panose="020F0502020204030204" pitchFamily="34" charset="0"/>
              </a:rPr>
              <a:t>Schüler_innen</a:t>
            </a:r>
            <a:r>
              <a:rPr lang="de-DE" sz="1800" b="1" dirty="0">
                <a:effectLst/>
                <a:latin typeface="Calibri" panose="020F0502020204030204" pitchFamily="34" charset="0"/>
                <a:ea typeface="Calibri" panose="020F0502020204030204" pitchFamily="34" charset="0"/>
              </a:rPr>
              <a:t> (zukünftig) besonders wichtig? Warum?“</a:t>
            </a:r>
          </a:p>
          <a:p>
            <a:pPr marL="0" indent="0">
              <a:buNone/>
            </a:pPr>
            <a:r>
              <a:rPr lang="de-DE" sz="1800" dirty="0">
                <a:latin typeface="Calibri" panose="020F0502020204030204" pitchFamily="34" charset="0"/>
              </a:rPr>
              <a:t>Tragen Sie Ihre Gedanken in die folgende Box ein.</a:t>
            </a:r>
            <a:endParaRPr lang="de-AT" dirty="0"/>
          </a:p>
          <a:p>
            <a:pPr marL="0" indent="0">
              <a:buNone/>
            </a:pPr>
            <a:endParaRPr lang="de-AT" dirty="0"/>
          </a:p>
        </p:txBody>
      </p:sp>
      <p:sp>
        <p:nvSpPr>
          <p:cNvPr id="4" name="Rechteck 3">
            <a:extLst>
              <a:ext uri="{FF2B5EF4-FFF2-40B4-BE49-F238E27FC236}">
                <a16:creationId xmlns:a16="http://schemas.microsoft.com/office/drawing/2014/main" id="{033DBE63-6059-4405-8A0B-FA22751A4A0F}"/>
              </a:ext>
            </a:extLst>
          </p:cNvPr>
          <p:cNvSpPr/>
          <p:nvPr/>
        </p:nvSpPr>
        <p:spPr>
          <a:xfrm>
            <a:off x="910259" y="2544312"/>
            <a:ext cx="10371482" cy="3498574"/>
          </a:xfrm>
          <a:prstGeom prst="rect">
            <a:avLst/>
          </a:prstGeom>
          <a:ln>
            <a:solidFill>
              <a:srgbClr val="FFDB69"/>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de-AT" sz="2000" dirty="0"/>
          </a:p>
          <a:p>
            <a:endParaRPr lang="de-AT" sz="2000" dirty="0"/>
          </a:p>
        </p:txBody>
      </p:sp>
      <p:sp>
        <p:nvSpPr>
          <p:cNvPr id="5" name="Foliennummernplatzhalter 4">
            <a:extLst>
              <a:ext uri="{FF2B5EF4-FFF2-40B4-BE49-F238E27FC236}">
                <a16:creationId xmlns:a16="http://schemas.microsoft.com/office/drawing/2014/main" id="{BEDF7B5C-9361-A3ED-B6CB-317A58F62992}"/>
              </a:ext>
            </a:extLst>
          </p:cNvPr>
          <p:cNvSpPr>
            <a:spLocks noGrp="1"/>
          </p:cNvSpPr>
          <p:nvPr>
            <p:ph type="sldNum" sz="quarter" idx="12"/>
          </p:nvPr>
        </p:nvSpPr>
        <p:spPr/>
        <p:txBody>
          <a:bodyPr/>
          <a:lstStyle/>
          <a:p>
            <a:fld id="{50661BA7-A178-481C-929D-51354AA81E6C}" type="slidenum">
              <a:rPr lang="de-AT" smtClean="0"/>
              <a:t>38</a:t>
            </a:fld>
            <a:endParaRPr lang="de-AT" dirty="0"/>
          </a:p>
        </p:txBody>
      </p:sp>
    </p:spTree>
    <p:extLst>
      <p:ext uri="{BB962C8B-B14F-4D97-AF65-F5344CB8AC3E}">
        <p14:creationId xmlns:p14="http://schemas.microsoft.com/office/powerpoint/2010/main" val="39081098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E74AA-061E-47B5-A5FC-E6BD78C89940}"/>
              </a:ext>
            </a:extLst>
          </p:cNvPr>
          <p:cNvSpPr>
            <a:spLocks noGrp="1"/>
          </p:cNvSpPr>
          <p:nvPr>
            <p:ph type="title"/>
          </p:nvPr>
        </p:nvSpPr>
        <p:spPr>
          <a:xfrm>
            <a:off x="838200" y="365126"/>
            <a:ext cx="10515600" cy="761926"/>
          </a:xfrm>
        </p:spPr>
        <p:txBody>
          <a:bodyPr>
            <a:normAutofit/>
          </a:bodyPr>
          <a:lstStyle/>
          <a:p>
            <a:pPr>
              <a:lnSpc>
                <a:spcPct val="100000"/>
              </a:lnSpc>
            </a:pPr>
            <a:r>
              <a:rPr lang="de-AT" sz="3600" dirty="0"/>
              <a:t>15. Fokus: Lehrkraft</a:t>
            </a:r>
          </a:p>
        </p:txBody>
      </p:sp>
      <p:sp>
        <p:nvSpPr>
          <p:cNvPr id="3" name="Inhaltsplatzhalter 2">
            <a:extLst>
              <a:ext uri="{FF2B5EF4-FFF2-40B4-BE49-F238E27FC236}">
                <a16:creationId xmlns:a16="http://schemas.microsoft.com/office/drawing/2014/main" id="{3E7A036F-75E8-48D3-8C67-431F8D945368}"/>
              </a:ext>
            </a:extLst>
          </p:cNvPr>
          <p:cNvSpPr>
            <a:spLocks noGrp="1"/>
          </p:cNvSpPr>
          <p:nvPr>
            <p:ph idx="1"/>
          </p:nvPr>
        </p:nvSpPr>
        <p:spPr>
          <a:xfrm>
            <a:off x="910259" y="1524093"/>
            <a:ext cx="10515600" cy="761926"/>
          </a:xfrm>
        </p:spPr>
        <p:txBody>
          <a:bodyPr/>
          <a:lstStyle/>
          <a:p>
            <a:pPr marL="0" indent="0">
              <a:buNone/>
            </a:pPr>
            <a:r>
              <a:rPr lang="de-DE" sz="1800" b="1" dirty="0">
                <a:effectLst/>
                <a:latin typeface="Calibri" panose="020F0502020204030204" pitchFamily="34" charset="0"/>
                <a:ea typeface="Calibri" panose="020F0502020204030204" pitchFamily="34" charset="0"/>
              </a:rPr>
              <a:t>„Welche </a:t>
            </a:r>
            <a:r>
              <a:rPr lang="de-DE" sz="1800" b="1">
                <a:solidFill>
                  <a:schemeClr val="accent1"/>
                </a:solidFill>
                <a:effectLst/>
                <a:latin typeface="Calibri" panose="020F0502020204030204" pitchFamily="34" charset="0"/>
                <a:ea typeface="Calibri" panose="020F0502020204030204" pitchFamily="34" charset="0"/>
              </a:rPr>
              <a:t>Herausforderungen</a:t>
            </a:r>
            <a:r>
              <a:rPr lang="de-DE" sz="1800" b="1">
                <a:effectLst/>
                <a:latin typeface="Calibri" panose="020F0502020204030204" pitchFamily="34" charset="0"/>
                <a:ea typeface="Calibri" panose="020F0502020204030204" pitchFamily="34" charset="0"/>
              </a:rPr>
              <a:t> sehe </a:t>
            </a:r>
            <a:r>
              <a:rPr lang="de-DE" sz="1800" b="1" dirty="0">
                <a:effectLst/>
                <a:latin typeface="Calibri" panose="020F0502020204030204" pitchFamily="34" charset="0"/>
                <a:ea typeface="Calibri" panose="020F0502020204030204" pitchFamily="34" charset="0"/>
              </a:rPr>
              <a:t>ich für mich als Lehrkraft beim Unterrichten von Argumentieren?“</a:t>
            </a:r>
          </a:p>
          <a:p>
            <a:pPr marL="0" indent="0">
              <a:buNone/>
            </a:pPr>
            <a:r>
              <a:rPr lang="de-DE" sz="1800" dirty="0">
                <a:latin typeface="Calibri" panose="020F0502020204030204" pitchFamily="34" charset="0"/>
              </a:rPr>
              <a:t>Tragen Sie Ihre Gedanken in die folgende Box ein.</a:t>
            </a:r>
            <a:endParaRPr lang="de-AT" dirty="0"/>
          </a:p>
          <a:p>
            <a:pPr marL="0" indent="0">
              <a:buNone/>
            </a:pPr>
            <a:endParaRPr lang="de-AT" dirty="0"/>
          </a:p>
        </p:txBody>
      </p:sp>
      <p:sp>
        <p:nvSpPr>
          <p:cNvPr id="4" name="Rechteck 3">
            <a:extLst>
              <a:ext uri="{FF2B5EF4-FFF2-40B4-BE49-F238E27FC236}">
                <a16:creationId xmlns:a16="http://schemas.microsoft.com/office/drawing/2014/main" id="{033DBE63-6059-4405-8A0B-FA22751A4A0F}"/>
              </a:ext>
            </a:extLst>
          </p:cNvPr>
          <p:cNvSpPr/>
          <p:nvPr/>
        </p:nvSpPr>
        <p:spPr>
          <a:xfrm>
            <a:off x="910259" y="2286019"/>
            <a:ext cx="10371482" cy="4284902"/>
          </a:xfrm>
          <a:prstGeom prst="rect">
            <a:avLst/>
          </a:prstGeom>
          <a:ln>
            <a:solidFill>
              <a:srgbClr val="FFDB69"/>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de-AT" sz="2000" dirty="0"/>
          </a:p>
          <a:p>
            <a:endParaRPr lang="de-AT" sz="2000" dirty="0"/>
          </a:p>
        </p:txBody>
      </p:sp>
      <p:sp>
        <p:nvSpPr>
          <p:cNvPr id="5" name="Foliennummernplatzhalter 4">
            <a:extLst>
              <a:ext uri="{FF2B5EF4-FFF2-40B4-BE49-F238E27FC236}">
                <a16:creationId xmlns:a16="http://schemas.microsoft.com/office/drawing/2014/main" id="{D48D3A28-52DE-7A8C-D364-54587FC37486}"/>
              </a:ext>
            </a:extLst>
          </p:cNvPr>
          <p:cNvSpPr>
            <a:spLocks noGrp="1"/>
          </p:cNvSpPr>
          <p:nvPr>
            <p:ph type="sldNum" sz="quarter" idx="12"/>
          </p:nvPr>
        </p:nvSpPr>
        <p:spPr/>
        <p:txBody>
          <a:bodyPr/>
          <a:lstStyle/>
          <a:p>
            <a:fld id="{50661BA7-A178-481C-929D-51354AA81E6C}" type="slidenum">
              <a:rPr lang="de-AT" smtClean="0"/>
              <a:t>39</a:t>
            </a:fld>
            <a:endParaRPr lang="de-AT" dirty="0"/>
          </a:p>
        </p:txBody>
      </p:sp>
    </p:spTree>
    <p:extLst>
      <p:ext uri="{BB962C8B-B14F-4D97-AF65-F5344CB8AC3E}">
        <p14:creationId xmlns:p14="http://schemas.microsoft.com/office/powerpoint/2010/main" val="689217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FDB69"/>
            </a:gs>
            <a:gs pos="81000">
              <a:schemeClr val="bg1"/>
            </a:gs>
            <a:gs pos="24000">
              <a:schemeClr val="bg1"/>
            </a:gs>
            <a:gs pos="100000">
              <a:srgbClr val="FFDB69"/>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FBF1E4-01F2-447E-B0CE-AAEFBB05FB98}"/>
              </a:ext>
            </a:extLst>
          </p:cNvPr>
          <p:cNvSpPr>
            <a:spLocks noGrp="1"/>
          </p:cNvSpPr>
          <p:nvPr>
            <p:ph type="ctrTitle"/>
          </p:nvPr>
        </p:nvSpPr>
        <p:spPr>
          <a:xfrm>
            <a:off x="1598656" y="2804975"/>
            <a:ext cx="9144000" cy="778197"/>
          </a:xfrm>
        </p:spPr>
        <p:txBody>
          <a:bodyPr>
            <a:normAutofit/>
          </a:bodyPr>
          <a:lstStyle/>
          <a:p>
            <a:r>
              <a:rPr lang="de-DE" sz="4000" b="1" dirty="0"/>
              <a:t>Teil 1 Fachkenntnisse zum Argumentieren</a:t>
            </a:r>
          </a:p>
        </p:txBody>
      </p:sp>
      <p:sp>
        <p:nvSpPr>
          <p:cNvPr id="4" name="Textfeld 3">
            <a:extLst>
              <a:ext uri="{FF2B5EF4-FFF2-40B4-BE49-F238E27FC236}">
                <a16:creationId xmlns:a16="http://schemas.microsoft.com/office/drawing/2014/main" id="{7D136207-D9D6-431E-A1CC-EF39C2FE40F0}"/>
              </a:ext>
            </a:extLst>
          </p:cNvPr>
          <p:cNvSpPr txBox="1"/>
          <p:nvPr/>
        </p:nvSpPr>
        <p:spPr>
          <a:xfrm>
            <a:off x="3047223" y="3734048"/>
            <a:ext cx="6097554" cy="1200329"/>
          </a:xfrm>
          <a:prstGeom prst="rect">
            <a:avLst/>
          </a:prstGeom>
          <a:noFill/>
        </p:spPr>
        <p:txBody>
          <a:bodyPr wrap="square">
            <a:spAutoFit/>
          </a:bodyPr>
          <a:lstStyle/>
          <a:p>
            <a:pPr algn="ctr"/>
            <a:r>
              <a:rPr lang="de-DE" b="1" dirty="0"/>
              <a:t>Information</a:t>
            </a:r>
            <a:r>
              <a:rPr lang="de-DE" dirty="0"/>
              <a:t>: Die gelbunterlegten Folien beinhalten mögliche Antworten und/oder Erklärungen.</a:t>
            </a:r>
          </a:p>
          <a:p>
            <a:pPr marL="1339850"/>
            <a:endParaRPr lang="de-DE" dirty="0"/>
          </a:p>
          <a:p>
            <a:pPr marL="1339850"/>
            <a:r>
              <a:rPr lang="de-DE" dirty="0"/>
              <a:t>          →              </a:t>
            </a:r>
          </a:p>
        </p:txBody>
      </p:sp>
      <p:sp>
        <p:nvSpPr>
          <p:cNvPr id="5" name="Rechteck 4">
            <a:extLst>
              <a:ext uri="{FF2B5EF4-FFF2-40B4-BE49-F238E27FC236}">
                <a16:creationId xmlns:a16="http://schemas.microsoft.com/office/drawing/2014/main" id="{554B3BFB-E002-4D0E-A8F9-6E639E428CE9}"/>
              </a:ext>
            </a:extLst>
          </p:cNvPr>
          <p:cNvSpPr/>
          <p:nvPr/>
        </p:nvSpPr>
        <p:spPr>
          <a:xfrm>
            <a:off x="1767662" y="2044244"/>
            <a:ext cx="8656675" cy="3077856"/>
          </a:xfrm>
          <a:prstGeom prst="rect">
            <a:avLst/>
          </a:prstGeom>
          <a:noFill/>
          <a:ln>
            <a:solidFill>
              <a:srgbClr val="FFDB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8CB9F310-1646-4FDC-A9A0-3459E6E1BB3E}"/>
              </a:ext>
            </a:extLst>
          </p:cNvPr>
          <p:cNvSpPr/>
          <p:nvPr/>
        </p:nvSpPr>
        <p:spPr>
          <a:xfrm>
            <a:off x="5426148" y="4469139"/>
            <a:ext cx="2041234" cy="465238"/>
          </a:xfrm>
          <a:prstGeom prst="rect">
            <a:avLst/>
          </a:prstGeom>
          <a:solidFill>
            <a:schemeClr val="accent4">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accent1"/>
                </a:solidFill>
              </a:rPr>
              <a:t>ANTWORT</a:t>
            </a:r>
          </a:p>
        </p:txBody>
      </p:sp>
      <p:sp>
        <p:nvSpPr>
          <p:cNvPr id="3" name="Foliennummernplatzhalter 2">
            <a:extLst>
              <a:ext uri="{FF2B5EF4-FFF2-40B4-BE49-F238E27FC236}">
                <a16:creationId xmlns:a16="http://schemas.microsoft.com/office/drawing/2014/main" id="{5087801E-32AB-2A13-06B1-DB5EF4C06764}"/>
              </a:ext>
            </a:extLst>
          </p:cNvPr>
          <p:cNvSpPr>
            <a:spLocks noGrp="1"/>
          </p:cNvSpPr>
          <p:nvPr>
            <p:ph type="sldNum" sz="quarter" idx="12"/>
          </p:nvPr>
        </p:nvSpPr>
        <p:spPr/>
        <p:txBody>
          <a:bodyPr/>
          <a:lstStyle/>
          <a:p>
            <a:fld id="{50661BA7-A178-481C-929D-51354AA81E6C}" type="slidenum">
              <a:rPr lang="de-AT" smtClean="0"/>
              <a:t>4</a:t>
            </a:fld>
            <a:endParaRPr lang="de-AT"/>
          </a:p>
        </p:txBody>
      </p:sp>
    </p:spTree>
    <p:extLst>
      <p:ext uri="{BB962C8B-B14F-4D97-AF65-F5344CB8AC3E}">
        <p14:creationId xmlns:p14="http://schemas.microsoft.com/office/powerpoint/2010/main" val="41607698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E74AA-061E-47B5-A5FC-E6BD78C89940}"/>
              </a:ext>
            </a:extLst>
          </p:cNvPr>
          <p:cNvSpPr>
            <a:spLocks noGrp="1"/>
          </p:cNvSpPr>
          <p:nvPr>
            <p:ph type="title"/>
          </p:nvPr>
        </p:nvSpPr>
        <p:spPr>
          <a:xfrm>
            <a:off x="838200" y="365126"/>
            <a:ext cx="10515600" cy="793824"/>
          </a:xfrm>
        </p:spPr>
        <p:txBody>
          <a:bodyPr>
            <a:normAutofit/>
          </a:bodyPr>
          <a:lstStyle/>
          <a:p>
            <a:pPr>
              <a:lnSpc>
                <a:spcPct val="100000"/>
              </a:lnSpc>
            </a:pPr>
            <a:r>
              <a:rPr lang="de-AT" sz="3600" dirty="0"/>
              <a:t>16. Fokus: Lehrkraft</a:t>
            </a:r>
          </a:p>
        </p:txBody>
      </p:sp>
      <p:sp>
        <p:nvSpPr>
          <p:cNvPr id="3" name="Inhaltsplatzhalter 2">
            <a:extLst>
              <a:ext uri="{FF2B5EF4-FFF2-40B4-BE49-F238E27FC236}">
                <a16:creationId xmlns:a16="http://schemas.microsoft.com/office/drawing/2014/main" id="{3E7A036F-75E8-48D3-8C67-431F8D945368}"/>
              </a:ext>
            </a:extLst>
          </p:cNvPr>
          <p:cNvSpPr>
            <a:spLocks noGrp="1"/>
          </p:cNvSpPr>
          <p:nvPr>
            <p:ph idx="1"/>
          </p:nvPr>
        </p:nvSpPr>
        <p:spPr>
          <a:xfrm>
            <a:off x="910259" y="1524093"/>
            <a:ext cx="10515600" cy="793824"/>
          </a:xfrm>
        </p:spPr>
        <p:txBody>
          <a:bodyPr/>
          <a:lstStyle/>
          <a:p>
            <a:pPr marL="0" indent="0">
              <a:buNone/>
            </a:pPr>
            <a:r>
              <a:rPr lang="de-DE" sz="1800" b="1" dirty="0">
                <a:effectLst/>
                <a:latin typeface="Calibri" panose="020F0502020204030204" pitchFamily="34" charset="0"/>
                <a:ea typeface="Calibri" panose="020F0502020204030204" pitchFamily="34" charset="0"/>
              </a:rPr>
              <a:t>„Was ist meine </a:t>
            </a:r>
            <a:r>
              <a:rPr lang="de-DE" sz="1800" b="1" dirty="0">
                <a:solidFill>
                  <a:schemeClr val="accent1"/>
                </a:solidFill>
                <a:effectLst/>
                <a:latin typeface="Calibri" panose="020F0502020204030204" pitchFamily="34" charset="0"/>
                <a:ea typeface="Calibri" panose="020F0502020204030204" pitchFamily="34" charset="0"/>
              </a:rPr>
              <a:t>konkrete Ambition/mein konkretes Ziel </a:t>
            </a:r>
            <a:r>
              <a:rPr lang="de-DE" sz="1800" b="1" dirty="0">
                <a:effectLst/>
                <a:latin typeface="Calibri" panose="020F0502020204030204" pitchFamily="34" charset="0"/>
                <a:ea typeface="Calibri" panose="020F0502020204030204" pitchFamily="34" charset="0"/>
              </a:rPr>
              <a:t>für das Unterrichten von Argumentieren?“</a:t>
            </a:r>
          </a:p>
          <a:p>
            <a:pPr marL="0" indent="0">
              <a:buNone/>
            </a:pPr>
            <a:r>
              <a:rPr lang="de-DE" sz="1800" dirty="0">
                <a:latin typeface="Calibri" panose="020F0502020204030204" pitchFamily="34" charset="0"/>
              </a:rPr>
              <a:t>Tragen Sie Ihre Gedanken in die folgende Box ein.</a:t>
            </a:r>
            <a:endParaRPr lang="de-AT" dirty="0"/>
          </a:p>
          <a:p>
            <a:pPr marL="0" indent="0">
              <a:buNone/>
            </a:pPr>
            <a:endParaRPr lang="de-AT" dirty="0"/>
          </a:p>
        </p:txBody>
      </p:sp>
      <p:sp>
        <p:nvSpPr>
          <p:cNvPr id="4" name="Rechteck 3">
            <a:extLst>
              <a:ext uri="{FF2B5EF4-FFF2-40B4-BE49-F238E27FC236}">
                <a16:creationId xmlns:a16="http://schemas.microsoft.com/office/drawing/2014/main" id="{033DBE63-6059-4405-8A0B-FA22751A4A0F}"/>
              </a:ext>
            </a:extLst>
          </p:cNvPr>
          <p:cNvSpPr/>
          <p:nvPr/>
        </p:nvSpPr>
        <p:spPr>
          <a:xfrm>
            <a:off x="910259" y="2360428"/>
            <a:ext cx="10371482" cy="4132446"/>
          </a:xfrm>
          <a:prstGeom prst="rect">
            <a:avLst/>
          </a:prstGeom>
          <a:ln>
            <a:solidFill>
              <a:srgbClr val="FFDB69"/>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de-AT" sz="2000" dirty="0"/>
          </a:p>
          <a:p>
            <a:endParaRPr lang="de-AT" sz="2000" dirty="0"/>
          </a:p>
        </p:txBody>
      </p:sp>
      <p:sp>
        <p:nvSpPr>
          <p:cNvPr id="5" name="Foliennummernplatzhalter 4">
            <a:extLst>
              <a:ext uri="{FF2B5EF4-FFF2-40B4-BE49-F238E27FC236}">
                <a16:creationId xmlns:a16="http://schemas.microsoft.com/office/drawing/2014/main" id="{CC4F22D7-1EA3-AD7F-5647-7BE8835F4B38}"/>
              </a:ext>
            </a:extLst>
          </p:cNvPr>
          <p:cNvSpPr>
            <a:spLocks noGrp="1"/>
          </p:cNvSpPr>
          <p:nvPr>
            <p:ph type="sldNum" sz="quarter" idx="12"/>
          </p:nvPr>
        </p:nvSpPr>
        <p:spPr/>
        <p:txBody>
          <a:bodyPr/>
          <a:lstStyle/>
          <a:p>
            <a:fld id="{50661BA7-A178-481C-929D-51354AA81E6C}" type="slidenum">
              <a:rPr lang="de-AT" smtClean="0"/>
              <a:t>40</a:t>
            </a:fld>
            <a:endParaRPr lang="de-AT" dirty="0"/>
          </a:p>
        </p:txBody>
      </p:sp>
    </p:spTree>
    <p:extLst>
      <p:ext uri="{BB962C8B-B14F-4D97-AF65-F5344CB8AC3E}">
        <p14:creationId xmlns:p14="http://schemas.microsoft.com/office/powerpoint/2010/main" val="26641391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1">
            <a:extLst>
              <a:ext uri="{FF2B5EF4-FFF2-40B4-BE49-F238E27FC236}">
                <a16:creationId xmlns:a16="http://schemas.microsoft.com/office/drawing/2014/main" id="{CE498977-5C65-4228-B58D-27DB4676F787}"/>
              </a:ext>
            </a:extLst>
          </p:cNvPr>
          <p:cNvSpPr>
            <a:spLocks noGrp="1"/>
          </p:cNvSpPr>
          <p:nvPr>
            <p:ph type="title"/>
          </p:nvPr>
        </p:nvSpPr>
        <p:spPr>
          <a:xfrm>
            <a:off x="838200" y="365126"/>
            <a:ext cx="10515600" cy="538642"/>
          </a:xfrm>
        </p:spPr>
        <p:txBody>
          <a:bodyPr>
            <a:normAutofit fontScale="90000"/>
          </a:bodyPr>
          <a:lstStyle/>
          <a:p>
            <a:pPr>
              <a:lnSpc>
                <a:spcPct val="100000"/>
              </a:lnSpc>
            </a:pPr>
            <a:r>
              <a:rPr lang="de-AT" sz="3600" b="1" dirty="0"/>
              <a:t>17. Fokus Lehrkraft</a:t>
            </a:r>
          </a:p>
        </p:txBody>
      </p:sp>
      <p:graphicFrame>
        <p:nvGraphicFramePr>
          <p:cNvPr id="11" name="Tabelle 4">
            <a:extLst>
              <a:ext uri="{FF2B5EF4-FFF2-40B4-BE49-F238E27FC236}">
                <a16:creationId xmlns:a16="http://schemas.microsoft.com/office/drawing/2014/main" id="{D6F25E7A-C188-4BA0-A8FB-A9808ADCBFB1}"/>
              </a:ext>
            </a:extLst>
          </p:cNvPr>
          <p:cNvGraphicFramePr>
            <a:graphicFrameLocks noGrp="1"/>
          </p:cNvGraphicFramePr>
          <p:nvPr>
            <p:ph idx="1"/>
            <p:extLst>
              <p:ext uri="{D42A27DB-BD31-4B8C-83A1-F6EECF244321}">
                <p14:modId xmlns:p14="http://schemas.microsoft.com/office/powerpoint/2010/main" val="51713175"/>
              </p:ext>
            </p:extLst>
          </p:nvPr>
        </p:nvGraphicFramePr>
        <p:xfrm>
          <a:off x="876622" y="1423035"/>
          <a:ext cx="10319698" cy="4754880"/>
        </p:xfrm>
        <a:graphic>
          <a:graphicData uri="http://schemas.openxmlformats.org/drawingml/2006/table">
            <a:tbl>
              <a:tblPr firstRow="1" bandRow="1">
                <a:tableStyleId>{00A15C55-8517-42AA-B614-E9B94910E393}</a:tableStyleId>
              </a:tblPr>
              <a:tblGrid>
                <a:gridCol w="9244700">
                  <a:extLst>
                    <a:ext uri="{9D8B030D-6E8A-4147-A177-3AD203B41FA5}">
                      <a16:colId xmlns:a16="http://schemas.microsoft.com/office/drawing/2014/main" val="2296655620"/>
                    </a:ext>
                  </a:extLst>
                </a:gridCol>
                <a:gridCol w="1074998">
                  <a:extLst>
                    <a:ext uri="{9D8B030D-6E8A-4147-A177-3AD203B41FA5}">
                      <a16:colId xmlns:a16="http://schemas.microsoft.com/office/drawing/2014/main" val="269196177"/>
                    </a:ext>
                  </a:extLst>
                </a:gridCol>
              </a:tblGrid>
              <a:tr h="721360">
                <a:tc>
                  <a:txBody>
                    <a:bodyPr/>
                    <a:lstStyle/>
                    <a:p>
                      <a:endParaRPr lang="de-AT" sz="1600" dirty="0"/>
                    </a:p>
                  </a:txBody>
                  <a:tcPr>
                    <a:solidFill>
                      <a:schemeClr val="bg1"/>
                    </a:solidFill>
                  </a:tcPr>
                </a:tc>
                <a:tc>
                  <a:txBody>
                    <a:bodyPr/>
                    <a:lstStyle/>
                    <a:p>
                      <a:r>
                        <a:rPr lang="de-AT" sz="1400" dirty="0">
                          <a:solidFill>
                            <a:schemeClr val="tx1"/>
                          </a:solidFill>
                        </a:rPr>
                        <a:t>X setzen, wenn es zutrifft</a:t>
                      </a:r>
                    </a:p>
                  </a:txBody>
                  <a:tcPr>
                    <a:solidFill>
                      <a:schemeClr val="accent4"/>
                    </a:solidFill>
                  </a:tcPr>
                </a:tc>
                <a:extLst>
                  <a:ext uri="{0D108BD9-81ED-4DB2-BD59-A6C34878D82A}">
                    <a16:rowId xmlns:a16="http://schemas.microsoft.com/office/drawing/2014/main" val="2880610876"/>
                  </a:ext>
                </a:extLst>
              </a:tr>
              <a:tr h="322179">
                <a:tc>
                  <a:txBody>
                    <a:bodyPr/>
                    <a:lstStyle/>
                    <a:p>
                      <a:pPr lvl="0"/>
                      <a:r>
                        <a:rPr lang="de-DE" sz="1800" kern="1200" dirty="0">
                          <a:solidFill>
                            <a:schemeClr val="dk1"/>
                          </a:solidFill>
                          <a:effectLst/>
                          <a:latin typeface="+mn-lt"/>
                          <a:ea typeface="+mn-ea"/>
                          <a:cs typeface="+mn-cs"/>
                        </a:rPr>
                        <a:t>Fachwissen ausweiten</a:t>
                      </a:r>
                    </a:p>
                  </a:txBody>
                  <a:tcPr marL="68580" marR="68580" marT="0" marB="0" anchor="ctr"/>
                </a:tc>
                <a:tc>
                  <a:txBody>
                    <a:bodyPr/>
                    <a:lstStyle/>
                    <a:p>
                      <a:endParaRPr lang="de-AT" sz="1600" dirty="0"/>
                    </a:p>
                  </a:txBody>
                  <a:tcPr/>
                </a:tc>
                <a:extLst>
                  <a:ext uri="{0D108BD9-81ED-4DB2-BD59-A6C34878D82A}">
                    <a16:rowId xmlns:a16="http://schemas.microsoft.com/office/drawing/2014/main" val="1213214171"/>
                  </a:ext>
                </a:extLst>
              </a:tr>
              <a:tr h="322179">
                <a:tc>
                  <a:txBody>
                    <a:bodyPr/>
                    <a:lstStyle/>
                    <a:p>
                      <a:pPr lvl="0"/>
                      <a:r>
                        <a:rPr lang="de-DE" sz="1800" kern="1200" dirty="0">
                          <a:solidFill>
                            <a:schemeClr val="dk1"/>
                          </a:solidFill>
                          <a:effectLst/>
                          <a:latin typeface="+mn-lt"/>
                          <a:ea typeface="+mn-ea"/>
                          <a:cs typeface="+mn-cs"/>
                        </a:rPr>
                        <a:t>Lernen, was Argumentieren genau bedeutet</a:t>
                      </a:r>
                    </a:p>
                  </a:txBody>
                  <a:tcPr marL="68580" marR="68580" marT="0" marB="0" anchor="ctr"/>
                </a:tc>
                <a:tc>
                  <a:txBody>
                    <a:bodyPr/>
                    <a:lstStyle/>
                    <a:p>
                      <a:endParaRPr lang="de-AT" sz="1600" dirty="0"/>
                    </a:p>
                  </a:txBody>
                  <a:tcPr/>
                </a:tc>
                <a:extLst>
                  <a:ext uri="{0D108BD9-81ED-4DB2-BD59-A6C34878D82A}">
                    <a16:rowId xmlns:a16="http://schemas.microsoft.com/office/drawing/2014/main" val="2696828157"/>
                  </a:ext>
                </a:extLst>
              </a:tr>
              <a:tr h="322179">
                <a:tc>
                  <a:txBody>
                    <a:bodyPr/>
                    <a:lstStyle/>
                    <a:p>
                      <a:pPr lvl="0"/>
                      <a:r>
                        <a:rPr lang="de-DE" sz="1800" kern="1200" dirty="0">
                          <a:solidFill>
                            <a:schemeClr val="dk1"/>
                          </a:solidFill>
                          <a:effectLst/>
                          <a:latin typeface="+mn-lt"/>
                          <a:ea typeface="+mn-ea"/>
                          <a:cs typeface="+mn-cs"/>
                        </a:rPr>
                        <a:t>Sprachliche Mittel des Argumentierens systematisch kennenlernen</a:t>
                      </a:r>
                    </a:p>
                  </a:txBody>
                  <a:tcPr marL="68580" marR="68580" marT="0" marB="0" anchor="ctr"/>
                </a:tc>
                <a:tc>
                  <a:txBody>
                    <a:bodyPr/>
                    <a:lstStyle/>
                    <a:p>
                      <a:endParaRPr lang="de-AT" sz="1600" dirty="0"/>
                    </a:p>
                  </a:txBody>
                  <a:tcPr/>
                </a:tc>
                <a:extLst>
                  <a:ext uri="{0D108BD9-81ED-4DB2-BD59-A6C34878D82A}">
                    <a16:rowId xmlns:a16="http://schemas.microsoft.com/office/drawing/2014/main" val="2284715700"/>
                  </a:ext>
                </a:extLst>
              </a:tr>
              <a:tr h="322179">
                <a:tc>
                  <a:txBody>
                    <a:bodyPr/>
                    <a:lstStyle/>
                    <a:p>
                      <a:pPr lvl="0"/>
                      <a:r>
                        <a:rPr lang="de-DE" sz="1800" kern="1200" dirty="0">
                          <a:solidFill>
                            <a:schemeClr val="dk1"/>
                          </a:solidFill>
                          <a:effectLst/>
                          <a:latin typeface="+mn-lt"/>
                          <a:ea typeface="+mn-ea"/>
                          <a:cs typeface="+mn-cs"/>
                        </a:rPr>
                        <a:t>Neue Unterrichtsmethoden erproben</a:t>
                      </a:r>
                    </a:p>
                  </a:txBody>
                  <a:tcPr marL="68580" marR="68580" marT="0" marB="0" anchor="ctr"/>
                </a:tc>
                <a:tc>
                  <a:txBody>
                    <a:bodyPr/>
                    <a:lstStyle/>
                    <a:p>
                      <a:endParaRPr lang="de-AT" sz="1600" dirty="0"/>
                    </a:p>
                  </a:txBody>
                  <a:tcPr/>
                </a:tc>
                <a:extLst>
                  <a:ext uri="{0D108BD9-81ED-4DB2-BD59-A6C34878D82A}">
                    <a16:rowId xmlns:a16="http://schemas.microsoft.com/office/drawing/2014/main" val="741925165"/>
                  </a:ext>
                </a:extLst>
              </a:tr>
              <a:tr h="322179">
                <a:tc>
                  <a:txBody>
                    <a:bodyPr/>
                    <a:lstStyle/>
                    <a:p>
                      <a:pPr lvl="0"/>
                      <a:r>
                        <a:rPr lang="de-DE" sz="1800" kern="1200" dirty="0">
                          <a:solidFill>
                            <a:schemeClr val="dk1"/>
                          </a:solidFill>
                          <a:effectLst/>
                          <a:latin typeface="+mn-lt"/>
                          <a:ea typeface="+mn-ea"/>
                          <a:cs typeface="+mn-cs"/>
                        </a:rPr>
                        <a:t>Inhaltliches Lernen durch die Auseinandersetzung mit den zu diskutierenden Themen</a:t>
                      </a:r>
                    </a:p>
                  </a:txBody>
                  <a:tcPr marL="68580" marR="68580" marT="0" marB="0" anchor="ctr"/>
                </a:tc>
                <a:tc>
                  <a:txBody>
                    <a:bodyPr/>
                    <a:lstStyle/>
                    <a:p>
                      <a:endParaRPr lang="de-AT" sz="1600" dirty="0"/>
                    </a:p>
                  </a:txBody>
                  <a:tcPr/>
                </a:tc>
                <a:extLst>
                  <a:ext uri="{0D108BD9-81ED-4DB2-BD59-A6C34878D82A}">
                    <a16:rowId xmlns:a16="http://schemas.microsoft.com/office/drawing/2014/main" val="3099648887"/>
                  </a:ext>
                </a:extLst>
              </a:tr>
              <a:tr h="322179">
                <a:tc>
                  <a:txBody>
                    <a:bodyPr/>
                    <a:lstStyle/>
                    <a:p>
                      <a:pPr lvl="0"/>
                      <a:r>
                        <a:rPr lang="de-DE" sz="1800" kern="1200" dirty="0">
                          <a:solidFill>
                            <a:schemeClr val="dk1"/>
                          </a:solidFill>
                          <a:effectLst/>
                          <a:latin typeface="+mn-lt"/>
                          <a:ea typeface="+mn-ea"/>
                          <a:cs typeface="+mn-cs"/>
                        </a:rPr>
                        <a:t>Lernen, wie man </a:t>
                      </a:r>
                      <a:r>
                        <a:rPr lang="de-DE" sz="1800" u="sng" kern="1200" dirty="0">
                          <a:solidFill>
                            <a:schemeClr val="dk1"/>
                          </a:solidFill>
                          <a:effectLst/>
                          <a:latin typeface="+mn-lt"/>
                          <a:ea typeface="+mn-ea"/>
                          <a:cs typeface="+mn-cs"/>
                        </a:rPr>
                        <a:t>schriftliches</a:t>
                      </a:r>
                      <a:r>
                        <a:rPr lang="de-DE" sz="1800" kern="1200" dirty="0">
                          <a:solidFill>
                            <a:schemeClr val="dk1"/>
                          </a:solidFill>
                          <a:effectLst/>
                          <a:latin typeface="+mn-lt"/>
                          <a:ea typeface="+mn-ea"/>
                          <a:cs typeface="+mn-cs"/>
                        </a:rPr>
                        <a:t> Argumentieren (besser) unterrichten kann</a:t>
                      </a:r>
                    </a:p>
                  </a:txBody>
                  <a:tcPr marL="68580" marR="68580" marT="0" marB="0" anchor="ctr"/>
                </a:tc>
                <a:tc>
                  <a:txBody>
                    <a:bodyPr/>
                    <a:lstStyle/>
                    <a:p>
                      <a:endParaRPr lang="de-AT" sz="1600" dirty="0"/>
                    </a:p>
                  </a:txBody>
                  <a:tcPr/>
                </a:tc>
                <a:extLst>
                  <a:ext uri="{0D108BD9-81ED-4DB2-BD59-A6C34878D82A}">
                    <a16:rowId xmlns:a16="http://schemas.microsoft.com/office/drawing/2014/main" val="1183996971"/>
                  </a:ext>
                </a:extLst>
              </a:tr>
              <a:tr h="322179">
                <a:tc>
                  <a:txBody>
                    <a:bodyPr/>
                    <a:lstStyle/>
                    <a:p>
                      <a:pPr lvl="0"/>
                      <a:r>
                        <a:rPr lang="de-DE" sz="1800" kern="1200" dirty="0">
                          <a:solidFill>
                            <a:schemeClr val="dk1"/>
                          </a:solidFill>
                          <a:effectLst/>
                          <a:latin typeface="+mn-lt"/>
                          <a:ea typeface="+mn-ea"/>
                          <a:cs typeface="+mn-cs"/>
                        </a:rPr>
                        <a:t>Lernen, wie man </a:t>
                      </a:r>
                      <a:r>
                        <a:rPr lang="de-DE" sz="1800" u="sng" kern="1200" dirty="0">
                          <a:solidFill>
                            <a:schemeClr val="dk1"/>
                          </a:solidFill>
                          <a:effectLst/>
                          <a:latin typeface="+mn-lt"/>
                          <a:ea typeface="+mn-ea"/>
                          <a:cs typeface="+mn-cs"/>
                        </a:rPr>
                        <a:t>mündliches</a:t>
                      </a:r>
                      <a:r>
                        <a:rPr lang="de-DE" sz="1800" kern="1200" dirty="0">
                          <a:solidFill>
                            <a:schemeClr val="dk1"/>
                          </a:solidFill>
                          <a:effectLst/>
                          <a:latin typeface="+mn-lt"/>
                          <a:ea typeface="+mn-ea"/>
                          <a:cs typeface="+mn-cs"/>
                        </a:rPr>
                        <a:t> Argumentieren (besser) unterrichten kann</a:t>
                      </a:r>
                    </a:p>
                  </a:txBody>
                  <a:tcPr marL="68580" marR="68580" marT="0" marB="0" anchor="ctr"/>
                </a:tc>
                <a:tc>
                  <a:txBody>
                    <a:bodyPr/>
                    <a:lstStyle/>
                    <a:p>
                      <a:endParaRPr lang="de-AT" sz="1600" dirty="0"/>
                    </a:p>
                  </a:txBody>
                  <a:tcPr/>
                </a:tc>
                <a:extLst>
                  <a:ext uri="{0D108BD9-81ED-4DB2-BD59-A6C34878D82A}">
                    <a16:rowId xmlns:a16="http://schemas.microsoft.com/office/drawing/2014/main" val="500028496"/>
                  </a:ext>
                </a:extLst>
              </a:tr>
              <a:tr h="322179">
                <a:tc>
                  <a:txBody>
                    <a:bodyPr/>
                    <a:lstStyle/>
                    <a:p>
                      <a:pPr lvl="0"/>
                      <a:r>
                        <a:rPr lang="de-DE" sz="1800" kern="1200" dirty="0">
                          <a:solidFill>
                            <a:schemeClr val="dk1"/>
                          </a:solidFill>
                          <a:effectLst/>
                          <a:latin typeface="+mn-lt"/>
                          <a:ea typeface="+mn-ea"/>
                          <a:cs typeface="+mn-cs"/>
                        </a:rPr>
                        <a:t>Selbst besser Argumentieren lernen</a:t>
                      </a:r>
                    </a:p>
                  </a:txBody>
                  <a:tcPr marL="68580" marR="68580" marT="0" marB="0" anchor="ctr"/>
                </a:tc>
                <a:tc>
                  <a:txBody>
                    <a:bodyPr/>
                    <a:lstStyle/>
                    <a:p>
                      <a:endParaRPr lang="de-AT" sz="1600"/>
                    </a:p>
                  </a:txBody>
                  <a:tcPr/>
                </a:tc>
                <a:extLst>
                  <a:ext uri="{0D108BD9-81ED-4DB2-BD59-A6C34878D82A}">
                    <a16:rowId xmlns:a16="http://schemas.microsoft.com/office/drawing/2014/main" val="2337513440"/>
                  </a:ext>
                </a:extLst>
              </a:tr>
              <a:tr h="322179">
                <a:tc>
                  <a:txBody>
                    <a:bodyPr/>
                    <a:lstStyle/>
                    <a:p>
                      <a:pPr lvl="0"/>
                      <a:r>
                        <a:rPr lang="de-DE" sz="1800" kern="1200" dirty="0">
                          <a:solidFill>
                            <a:schemeClr val="dk1"/>
                          </a:solidFill>
                          <a:effectLst/>
                          <a:latin typeface="+mn-lt"/>
                          <a:ea typeface="+mn-ea"/>
                          <a:cs typeface="+mn-cs"/>
                        </a:rPr>
                        <a:t>Argumentieren zukünftig häufiger im Unterricht thematisieren</a:t>
                      </a:r>
                    </a:p>
                  </a:txBody>
                  <a:tcPr marL="68580" marR="68580" marT="0" marB="0" anchor="ctr"/>
                </a:tc>
                <a:tc>
                  <a:txBody>
                    <a:bodyPr/>
                    <a:lstStyle/>
                    <a:p>
                      <a:endParaRPr lang="de-AT" sz="1600"/>
                    </a:p>
                  </a:txBody>
                  <a:tcPr/>
                </a:tc>
                <a:extLst>
                  <a:ext uri="{0D108BD9-81ED-4DB2-BD59-A6C34878D82A}">
                    <a16:rowId xmlns:a16="http://schemas.microsoft.com/office/drawing/2014/main" val="2912218116"/>
                  </a:ext>
                </a:extLst>
              </a:tr>
              <a:tr h="322179">
                <a:tc>
                  <a:txBody>
                    <a:bodyPr/>
                    <a:lstStyle/>
                    <a:p>
                      <a:pPr lvl="0"/>
                      <a:r>
                        <a:rPr lang="de-DE" sz="1800" kern="1200" dirty="0">
                          <a:solidFill>
                            <a:schemeClr val="dk1"/>
                          </a:solidFill>
                          <a:effectLst/>
                          <a:latin typeface="+mn-lt"/>
                          <a:ea typeface="+mn-ea"/>
                          <a:cs typeface="+mn-cs"/>
                        </a:rPr>
                        <a:t>Mehr Spaß und/oder Sicherheit beim Unterrichten von Argumentieren haben</a:t>
                      </a:r>
                    </a:p>
                  </a:txBody>
                  <a:tcPr marL="68580" marR="68580" marT="0" marB="0" anchor="ctr"/>
                </a:tc>
                <a:tc>
                  <a:txBody>
                    <a:bodyPr/>
                    <a:lstStyle/>
                    <a:p>
                      <a:endParaRPr lang="de-AT" sz="1600" dirty="0"/>
                    </a:p>
                  </a:txBody>
                  <a:tcPr/>
                </a:tc>
                <a:extLst>
                  <a:ext uri="{0D108BD9-81ED-4DB2-BD59-A6C34878D82A}">
                    <a16:rowId xmlns:a16="http://schemas.microsoft.com/office/drawing/2014/main" val="3052865982"/>
                  </a:ext>
                </a:extLst>
              </a:tr>
              <a:tr h="3221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kern="1200" dirty="0">
                          <a:solidFill>
                            <a:schemeClr val="dk1"/>
                          </a:solidFill>
                          <a:effectLst/>
                          <a:latin typeface="+mn-lt"/>
                          <a:ea typeface="+mn-ea"/>
                          <a:cs typeface="+mn-cs"/>
                        </a:rPr>
                        <a:t>Mal etwas völlig Neues ausprobieren, um meinen Horizont zu erweitern</a:t>
                      </a:r>
                    </a:p>
                  </a:txBody>
                  <a:tcPr marL="68580" marR="68580" marT="0" marB="0" anchor="ctr"/>
                </a:tc>
                <a:tc>
                  <a:txBody>
                    <a:bodyPr/>
                    <a:lstStyle/>
                    <a:p>
                      <a:endParaRPr lang="de-AT" sz="1600" dirty="0"/>
                    </a:p>
                  </a:txBody>
                  <a:tcPr/>
                </a:tc>
                <a:extLst>
                  <a:ext uri="{0D108BD9-81ED-4DB2-BD59-A6C34878D82A}">
                    <a16:rowId xmlns:a16="http://schemas.microsoft.com/office/drawing/2014/main" val="70465334"/>
                  </a:ext>
                </a:extLst>
              </a:tr>
              <a:tr h="322179">
                <a:tc>
                  <a:txBody>
                    <a:bodyPr/>
                    <a:lstStyle/>
                    <a:p>
                      <a:pPr lvl="0">
                        <a:spcBef>
                          <a:spcPts val="0"/>
                        </a:spcBef>
                        <a:spcAft>
                          <a:spcPts val="0"/>
                        </a:spcAft>
                      </a:pPr>
                      <a:r>
                        <a:rPr lang="de-DE" sz="1800" kern="1200" dirty="0">
                          <a:solidFill>
                            <a:schemeClr val="dk1"/>
                          </a:solidFill>
                          <a:effectLst/>
                          <a:latin typeface="+mn-lt"/>
                          <a:ea typeface="+mn-ea"/>
                          <a:cs typeface="+mn-cs"/>
                        </a:rPr>
                        <a:t>Andere, nämlich: </a:t>
                      </a:r>
                    </a:p>
                  </a:txBody>
                  <a:tcPr marL="68580" marR="68580" marT="0" marB="0" anchor="ctr"/>
                </a:tc>
                <a:tc>
                  <a:txBody>
                    <a:bodyPr/>
                    <a:lstStyle/>
                    <a:p>
                      <a:endParaRPr lang="de-AT" sz="1600" dirty="0"/>
                    </a:p>
                  </a:txBody>
                  <a:tcPr/>
                </a:tc>
                <a:extLst>
                  <a:ext uri="{0D108BD9-81ED-4DB2-BD59-A6C34878D82A}">
                    <a16:rowId xmlns:a16="http://schemas.microsoft.com/office/drawing/2014/main" val="645113042"/>
                  </a:ext>
                </a:extLst>
              </a:tr>
            </a:tbl>
          </a:graphicData>
        </a:graphic>
      </p:graphicFrame>
      <p:sp>
        <p:nvSpPr>
          <p:cNvPr id="12" name="Textfeld 11">
            <a:extLst>
              <a:ext uri="{FF2B5EF4-FFF2-40B4-BE49-F238E27FC236}">
                <a16:creationId xmlns:a16="http://schemas.microsoft.com/office/drawing/2014/main" id="{550FCD5C-5F67-4249-B5B1-5E6F408F6BD0}"/>
              </a:ext>
            </a:extLst>
          </p:cNvPr>
          <p:cNvSpPr txBox="1"/>
          <p:nvPr/>
        </p:nvSpPr>
        <p:spPr>
          <a:xfrm>
            <a:off x="876622" y="1188000"/>
            <a:ext cx="9255760" cy="671915"/>
          </a:xfrm>
          <a:prstGeom prst="rect">
            <a:avLst/>
          </a:prstGeom>
          <a:noFill/>
        </p:spPr>
        <p:txBody>
          <a:bodyPr wrap="square">
            <a:spAutoFit/>
          </a:bodyPr>
          <a:lstStyle/>
          <a:p>
            <a:pPr>
              <a:lnSpc>
                <a:spcPct val="107000"/>
              </a:lnSpc>
              <a:spcAft>
                <a:spcPts val="800"/>
              </a:spcAft>
            </a:pPr>
            <a:r>
              <a:rPr lang="de-DE" sz="1800" b="1" dirty="0">
                <a:effectLst/>
                <a:latin typeface="Calibri" panose="020F0502020204030204" pitchFamily="34" charset="0"/>
                <a:ea typeface="Calibri" panose="020F0502020204030204" pitchFamily="34" charset="0"/>
                <a:cs typeface="Calibri" panose="020F0502020204030204" pitchFamily="34" charset="0"/>
              </a:rPr>
              <a:t>„Welche (Lern-)Ziele setze ich mir selbst als Lehrkraft für das Unterrichten von Argumentieren?“ </a:t>
            </a:r>
            <a:r>
              <a:rPr lang="de-DE" sz="1800" dirty="0">
                <a:effectLst/>
                <a:latin typeface="Calibri" panose="020F0502020204030204" pitchFamily="34" charset="0"/>
                <a:ea typeface="Calibri" panose="020F0502020204030204" pitchFamily="34" charset="0"/>
                <a:cs typeface="Calibri" panose="020F0502020204030204" pitchFamily="34" charset="0"/>
              </a:rPr>
              <a:t>Wählen Sie 2 oder formulieren Sie eigene.</a:t>
            </a:r>
            <a:endParaRPr lang="de-DE"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Foliennummernplatzhalter 1">
            <a:extLst>
              <a:ext uri="{FF2B5EF4-FFF2-40B4-BE49-F238E27FC236}">
                <a16:creationId xmlns:a16="http://schemas.microsoft.com/office/drawing/2014/main" id="{55A4448E-DAC5-5FE8-2A9B-C191944527A9}"/>
              </a:ext>
            </a:extLst>
          </p:cNvPr>
          <p:cNvSpPr>
            <a:spLocks noGrp="1"/>
          </p:cNvSpPr>
          <p:nvPr>
            <p:ph type="sldNum" sz="quarter" idx="12"/>
          </p:nvPr>
        </p:nvSpPr>
        <p:spPr/>
        <p:txBody>
          <a:bodyPr/>
          <a:lstStyle/>
          <a:p>
            <a:fld id="{50661BA7-A178-481C-929D-51354AA81E6C}" type="slidenum">
              <a:rPr lang="de-AT" smtClean="0"/>
              <a:t>41</a:t>
            </a:fld>
            <a:endParaRPr lang="de-AT" dirty="0"/>
          </a:p>
        </p:txBody>
      </p:sp>
    </p:spTree>
    <p:extLst>
      <p:ext uri="{BB962C8B-B14F-4D97-AF65-F5344CB8AC3E}">
        <p14:creationId xmlns:p14="http://schemas.microsoft.com/office/powerpoint/2010/main" val="39937092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38B8C3-CEAD-4216-9D4E-5BB479379CF2}"/>
              </a:ext>
            </a:extLst>
          </p:cNvPr>
          <p:cNvSpPr>
            <a:spLocks noGrp="1"/>
          </p:cNvSpPr>
          <p:nvPr>
            <p:ph type="title"/>
          </p:nvPr>
        </p:nvSpPr>
        <p:spPr>
          <a:xfrm>
            <a:off x="838200" y="365126"/>
            <a:ext cx="10515600" cy="751294"/>
          </a:xfrm>
        </p:spPr>
        <p:txBody>
          <a:bodyPr>
            <a:normAutofit/>
          </a:bodyPr>
          <a:lstStyle/>
          <a:p>
            <a:r>
              <a:rPr lang="de-DE" sz="3600" dirty="0"/>
              <a:t>Literatur</a:t>
            </a:r>
          </a:p>
        </p:txBody>
      </p:sp>
      <p:sp>
        <p:nvSpPr>
          <p:cNvPr id="3" name="Inhaltsplatzhalter 2">
            <a:extLst>
              <a:ext uri="{FF2B5EF4-FFF2-40B4-BE49-F238E27FC236}">
                <a16:creationId xmlns:a16="http://schemas.microsoft.com/office/drawing/2014/main" id="{F6C82A9E-4CF3-4EAE-B2F0-E207FE397225}"/>
              </a:ext>
            </a:extLst>
          </p:cNvPr>
          <p:cNvSpPr>
            <a:spLocks noGrp="1"/>
          </p:cNvSpPr>
          <p:nvPr>
            <p:ph idx="1"/>
          </p:nvPr>
        </p:nvSpPr>
        <p:spPr>
          <a:xfrm>
            <a:off x="838200" y="1360170"/>
            <a:ext cx="10515600" cy="4839018"/>
          </a:xfrm>
        </p:spPr>
        <p:txBody>
          <a:bodyPr>
            <a:noAutofit/>
          </a:bodyPr>
          <a:lstStyle/>
          <a:p>
            <a:pPr>
              <a:lnSpc>
                <a:spcPct val="100000"/>
              </a:lnSpc>
            </a:pPr>
            <a:r>
              <a:rPr lang="de-AT" sz="1400" b="0" i="0" dirty="0">
                <a:solidFill>
                  <a:srgbClr val="222222"/>
                </a:solidFill>
                <a:effectLst/>
              </a:rPr>
              <a:t>Budke, A., &amp; Meyer, M. (2015). Fachlich argumentieren lernen - Die Bedeutung der Argumentation in den unterschiedlichen Schulfächern. In Budke, A., &amp; Meyer, M. (Hrsg.), </a:t>
            </a:r>
            <a:r>
              <a:rPr lang="de-AT" sz="1400" b="0" i="1" dirty="0">
                <a:solidFill>
                  <a:srgbClr val="222222"/>
                </a:solidFill>
                <a:effectLst/>
              </a:rPr>
              <a:t>Fachlich argumentieren lernen. </a:t>
            </a:r>
            <a:r>
              <a:rPr lang="de-AT" sz="1400" b="0" dirty="0">
                <a:solidFill>
                  <a:srgbClr val="222222"/>
                </a:solidFill>
                <a:effectLst/>
              </a:rPr>
              <a:t>Münster: Waxmann</a:t>
            </a:r>
            <a:r>
              <a:rPr lang="de-AT" sz="1400" dirty="0">
                <a:solidFill>
                  <a:srgbClr val="222222"/>
                </a:solidFill>
              </a:rPr>
              <a:t>, 9-30.</a:t>
            </a:r>
            <a:endParaRPr lang="de-AT" sz="1400" b="0" i="0" dirty="0">
              <a:solidFill>
                <a:srgbClr val="222222"/>
              </a:solidFill>
              <a:effectLst/>
            </a:endParaRPr>
          </a:p>
          <a:p>
            <a:pPr>
              <a:lnSpc>
                <a:spcPct val="100000"/>
              </a:lnSpc>
            </a:pPr>
            <a:r>
              <a:rPr lang="de-AT" sz="1400" b="0" i="0" dirty="0">
                <a:solidFill>
                  <a:srgbClr val="222222"/>
                </a:solidFill>
                <a:effectLst/>
              </a:rPr>
              <a:t>Domenech, M., &amp; Petersen, I. (2018). Schriftliches Argumentieren in der Zweitsprache Deutsch im Jugendalter. In Grießhaber, W., Schmölzer-</a:t>
            </a:r>
            <a:r>
              <a:rPr lang="de-AT" sz="1400" b="0" i="0" dirty="0" err="1">
                <a:solidFill>
                  <a:srgbClr val="222222"/>
                </a:solidFill>
                <a:effectLst/>
              </a:rPr>
              <a:t>Eibinger</a:t>
            </a:r>
            <a:r>
              <a:rPr lang="de-AT" sz="1400" b="0" i="0" dirty="0">
                <a:solidFill>
                  <a:srgbClr val="222222"/>
                </a:solidFill>
                <a:effectLst/>
              </a:rPr>
              <a:t>, S., Roll, H., &amp; Schramm, K. (Hrsg.), </a:t>
            </a:r>
            <a:r>
              <a:rPr lang="de-AT" sz="1400" b="0" i="1" dirty="0">
                <a:solidFill>
                  <a:srgbClr val="222222"/>
                </a:solidFill>
                <a:effectLst/>
              </a:rPr>
              <a:t>Schreiben in der Zweitsprache Deutsch: Ein Handbuch</a:t>
            </a:r>
            <a:r>
              <a:rPr lang="de-AT" sz="1400" b="0" i="0" dirty="0">
                <a:solidFill>
                  <a:srgbClr val="222222"/>
                </a:solidFill>
                <a:effectLst/>
              </a:rPr>
              <a:t> (Vol. 1). Berlin: de Gruyter, 108-120.</a:t>
            </a:r>
            <a:endParaRPr lang="de-DE" sz="1400" dirty="0">
              <a:ea typeface="Calibri" panose="020F0502020204030204" pitchFamily="34" charset="0"/>
              <a:cs typeface="Times New Roman" panose="02020603050405020304" pitchFamily="18" charset="0"/>
            </a:endParaRPr>
          </a:p>
          <a:p>
            <a:pPr algn="just">
              <a:lnSpc>
                <a:spcPct val="100000"/>
              </a:lnSpc>
              <a:spcAft>
                <a:spcPts val="800"/>
              </a:spcAft>
            </a:pPr>
            <a:r>
              <a:rPr lang="de-AT" sz="1400" dirty="0">
                <a:effectLst/>
                <a:ea typeface="Times New Roman" panose="02020603050405020304" pitchFamily="18" charset="0"/>
                <a:cs typeface="Times New Roman" panose="02020603050405020304" pitchFamily="18" charset="0"/>
              </a:rPr>
              <a:t>Feilke, H. (2008). Schriftlich argumentieren - Kompetenzen und Entwicklungsbedingungen. In Eva </a:t>
            </a:r>
            <a:r>
              <a:rPr lang="de-AT" sz="1400" dirty="0" err="1">
                <a:effectLst/>
                <a:ea typeface="Times New Roman" panose="02020603050405020304" pitchFamily="18" charset="0"/>
                <a:cs typeface="Times New Roman" panose="02020603050405020304" pitchFamily="18" charset="0"/>
              </a:rPr>
              <a:t>Burwitz</a:t>
            </a:r>
            <a:r>
              <a:rPr lang="de-AT" sz="1400" dirty="0">
                <a:effectLst/>
                <a:ea typeface="Times New Roman" panose="02020603050405020304" pitchFamily="18" charset="0"/>
                <a:cs typeface="Times New Roman" panose="02020603050405020304" pitchFamily="18" charset="0"/>
              </a:rPr>
              <a:t>-Melzer, E. (Hrsg</a:t>
            </a:r>
            <a:r>
              <a:rPr lang="de-AT" sz="1400" dirty="0">
                <a:ea typeface="Times New Roman" panose="02020603050405020304" pitchFamily="18" charset="0"/>
                <a:cs typeface="Times New Roman" panose="02020603050405020304" pitchFamily="18" charset="0"/>
              </a:rPr>
              <a:t>.),</a:t>
            </a:r>
            <a:r>
              <a:rPr lang="de-AT" sz="1400" dirty="0">
                <a:effectLst/>
                <a:ea typeface="Times New Roman" panose="02020603050405020304" pitchFamily="18" charset="0"/>
                <a:cs typeface="Times New Roman" panose="02020603050405020304" pitchFamily="18" charset="0"/>
              </a:rPr>
              <a:t> </a:t>
            </a:r>
            <a:r>
              <a:rPr lang="de-AT" sz="1400" i="1" dirty="0">
                <a:effectLst/>
                <a:ea typeface="Times New Roman" panose="02020603050405020304" pitchFamily="18" charset="0"/>
                <a:cs typeface="Times New Roman" panose="02020603050405020304" pitchFamily="18" charset="0"/>
              </a:rPr>
              <a:t>Sprachen lernen - Menschen bilden. Dokumentation zum 22. Kongress für Fremdsprachendidaktik der Deutschen Gesellschaft für Fremdsprachenforschung (DGFF) </a:t>
            </a:r>
            <a:r>
              <a:rPr lang="de-AT" sz="1400" i="1" dirty="0" err="1">
                <a:effectLst/>
                <a:ea typeface="Times New Roman" panose="02020603050405020304" pitchFamily="18" charset="0"/>
                <a:cs typeface="Times New Roman" panose="02020603050405020304" pitchFamily="18" charset="0"/>
              </a:rPr>
              <a:t>Giessen</a:t>
            </a:r>
            <a:r>
              <a:rPr lang="de-AT" sz="1400" i="1" dirty="0">
                <a:effectLst/>
                <a:ea typeface="Times New Roman" panose="02020603050405020304" pitchFamily="18" charset="0"/>
                <a:cs typeface="Times New Roman" panose="02020603050405020304" pitchFamily="18" charset="0"/>
              </a:rPr>
              <a:t>, 3.–6. Oktober 2007.</a:t>
            </a:r>
            <a:r>
              <a:rPr lang="de-AT" sz="1400" dirty="0">
                <a:effectLst/>
                <a:ea typeface="Times New Roman" panose="02020603050405020304" pitchFamily="18" charset="0"/>
                <a:cs typeface="Times New Roman" panose="02020603050405020304" pitchFamily="18" charset="0"/>
              </a:rPr>
              <a:t> Baltmannsweiler: Schneider, 153–164.</a:t>
            </a:r>
            <a:endParaRPr lang="de-AT" sz="1400" dirty="0">
              <a:effectLst/>
              <a:ea typeface="Calibri" panose="020F0502020204030204" pitchFamily="34" charset="0"/>
              <a:cs typeface="Times New Roman" panose="02020603050405020304" pitchFamily="18" charset="0"/>
            </a:endParaRPr>
          </a:p>
          <a:p>
            <a:pPr>
              <a:lnSpc>
                <a:spcPct val="100000"/>
              </a:lnSpc>
            </a:pPr>
            <a:r>
              <a:rPr lang="de-DE" sz="1400" dirty="0">
                <a:ea typeface="Calibri" panose="020F0502020204030204" pitchFamily="34" charset="0"/>
                <a:cs typeface="Times New Roman" panose="02020603050405020304" pitchFamily="18" charset="0"/>
              </a:rPr>
              <a:t>Feilke, H. (2014). Argumente für eine Didaktik der Textprozeduren. In Bachmann, T., &amp; Feilke, H. (Hrsg.), </a:t>
            </a:r>
            <a:r>
              <a:rPr lang="de-DE" sz="1400" i="1" dirty="0">
                <a:ea typeface="Calibri" panose="020F0502020204030204" pitchFamily="34" charset="0"/>
                <a:cs typeface="Times New Roman" panose="02020603050405020304" pitchFamily="18" charset="0"/>
              </a:rPr>
              <a:t>Werkzeuge des Schreibens. Beiträge zu einer Didaktik der Textprozeduren</a:t>
            </a:r>
            <a:r>
              <a:rPr lang="de-DE" sz="1400" dirty="0">
                <a:ea typeface="Calibri" panose="020F0502020204030204" pitchFamily="34" charset="0"/>
                <a:cs typeface="Times New Roman" panose="02020603050405020304" pitchFamily="18" charset="0"/>
              </a:rPr>
              <a:t>. Stuttgart: </a:t>
            </a:r>
            <a:r>
              <a:rPr lang="de-DE" sz="1400" dirty="0" err="1">
                <a:ea typeface="Calibri" panose="020F0502020204030204" pitchFamily="34" charset="0"/>
                <a:cs typeface="Times New Roman" panose="02020603050405020304" pitchFamily="18" charset="0"/>
              </a:rPr>
              <a:t>Fillibach</a:t>
            </a:r>
            <a:r>
              <a:rPr lang="de-DE" sz="1400" dirty="0">
                <a:ea typeface="Calibri" panose="020F0502020204030204" pitchFamily="34" charset="0"/>
                <a:cs typeface="Times New Roman" panose="02020603050405020304" pitchFamily="18" charset="0"/>
              </a:rPr>
              <a:t> bei Klett, 11–34.</a:t>
            </a:r>
          </a:p>
          <a:p>
            <a:pPr>
              <a:lnSpc>
                <a:spcPct val="100000"/>
              </a:lnSpc>
            </a:pPr>
            <a:r>
              <a:rPr lang="de-AT" sz="1400" dirty="0">
                <a:ea typeface="Times New Roman" panose="02020603050405020304" pitchFamily="18" charset="0"/>
                <a:cs typeface="Times New Roman" panose="02020603050405020304" pitchFamily="18" charset="0"/>
              </a:rPr>
              <a:t>Schicker, S. Schmölzer-</a:t>
            </a:r>
            <a:r>
              <a:rPr lang="de-AT" sz="1400" dirty="0" err="1">
                <a:ea typeface="Times New Roman" panose="02020603050405020304" pitchFamily="18" charset="0"/>
                <a:cs typeface="Times New Roman" panose="02020603050405020304" pitchFamily="18" charset="0"/>
              </a:rPr>
              <a:t>Eibinger</a:t>
            </a:r>
            <a:r>
              <a:rPr lang="de-AT" sz="1400" dirty="0">
                <a:ea typeface="Times New Roman" panose="02020603050405020304" pitchFamily="18" charset="0"/>
                <a:cs typeface="Times New Roman" panose="02020603050405020304" pitchFamily="18" charset="0"/>
              </a:rPr>
              <a:t>, S., &amp; Niederdorfer, L. (2021). Zuerst mündlich, dann schriftlich? Theoretische Verortung und empirische Evidenzen zur schulischen Förderung schriftlicher Argumentationsfähigkeiten durch vorgelagertes mündliches Argumentieren – ein Blick auf den internationalen Forschungsdiskurs. In Schicker, S</a:t>
            </a:r>
            <a:r>
              <a:rPr lang="de-AT" sz="1400">
                <a:ea typeface="Times New Roman" panose="02020603050405020304" pitchFamily="18" charset="0"/>
                <a:cs typeface="Times New Roman" panose="02020603050405020304" pitchFamily="18" charset="0"/>
              </a:rPr>
              <a:t>., &amp; Sabine </a:t>
            </a:r>
            <a:r>
              <a:rPr lang="de-AT" sz="1400" dirty="0">
                <a:ea typeface="Times New Roman" panose="02020603050405020304" pitchFamily="18" charset="0"/>
                <a:cs typeface="Times New Roman" panose="02020603050405020304" pitchFamily="18" charset="0"/>
              </a:rPr>
              <a:t>Schmölzer-</a:t>
            </a:r>
            <a:r>
              <a:rPr lang="de-AT" sz="1400" dirty="0" err="1">
                <a:ea typeface="Times New Roman" panose="02020603050405020304" pitchFamily="18" charset="0"/>
                <a:cs typeface="Times New Roman" panose="02020603050405020304" pitchFamily="18" charset="0"/>
              </a:rPr>
              <a:t>Eibinger</a:t>
            </a:r>
            <a:r>
              <a:rPr lang="de-AT" sz="1400" dirty="0">
                <a:ea typeface="Times New Roman" panose="02020603050405020304" pitchFamily="18" charset="0"/>
                <a:cs typeface="Times New Roman" panose="02020603050405020304" pitchFamily="18" charset="0"/>
              </a:rPr>
              <a:t>, S. (Hrsg.), </a:t>
            </a:r>
            <a:r>
              <a:rPr lang="de-AT" sz="1400" i="1" dirty="0" err="1">
                <a:solidFill>
                  <a:srgbClr val="313131"/>
                </a:solidFill>
                <a:ea typeface="Calibri" panose="020F0502020204030204" pitchFamily="34" charset="0"/>
                <a:cs typeface="Times New Roman" panose="02020603050405020304" pitchFamily="18" charset="0"/>
              </a:rPr>
              <a:t>ar|gu|men|tie|ren</a:t>
            </a:r>
            <a:r>
              <a:rPr lang="de-AT" sz="1400" i="1" dirty="0">
                <a:solidFill>
                  <a:srgbClr val="313131"/>
                </a:solidFill>
                <a:ea typeface="Calibri" panose="020F0502020204030204" pitchFamily="34" charset="0"/>
                <a:cs typeface="Times New Roman" panose="02020603050405020304" pitchFamily="18" charset="0"/>
              </a:rPr>
              <a:t> </a:t>
            </a:r>
            <a:r>
              <a:rPr lang="de-AT" sz="1400" i="1" dirty="0">
                <a:ea typeface="Times New Roman" panose="02020603050405020304" pitchFamily="18" charset="0"/>
                <a:cs typeface="Times New Roman" panose="02020603050405020304" pitchFamily="18" charset="0"/>
              </a:rPr>
              <a:t>. Eine zentrale Sprachhandlung im Fach- und Sprachunterricht</a:t>
            </a:r>
            <a:r>
              <a:rPr lang="de-AT" sz="1400" dirty="0">
                <a:ea typeface="Times New Roman" panose="02020603050405020304" pitchFamily="18" charset="0"/>
                <a:cs typeface="Times New Roman" panose="02020603050405020304" pitchFamily="18" charset="0"/>
              </a:rPr>
              <a:t>. Weinheim, Basel: Beltz Juventa, 12–28. </a:t>
            </a:r>
          </a:p>
          <a:p>
            <a:pPr>
              <a:lnSpc>
                <a:spcPct val="100000"/>
              </a:lnSpc>
            </a:pPr>
            <a:r>
              <a:rPr lang="de-DE" sz="1400" dirty="0">
                <a:ea typeface="Calibri" panose="020F0502020204030204" pitchFamily="34" charset="0"/>
                <a:cs typeface="Times New Roman" panose="02020603050405020304" pitchFamily="18" charset="0"/>
              </a:rPr>
              <a:t>Schmölzer-</a:t>
            </a:r>
            <a:r>
              <a:rPr lang="de-DE" sz="1400" dirty="0" err="1">
                <a:ea typeface="Calibri" panose="020F0502020204030204" pitchFamily="34" charset="0"/>
                <a:cs typeface="Times New Roman" panose="02020603050405020304" pitchFamily="18" charset="0"/>
              </a:rPr>
              <a:t>Eibinger</a:t>
            </a:r>
            <a:r>
              <a:rPr lang="de-DE" sz="1400" dirty="0">
                <a:ea typeface="Calibri" panose="020F0502020204030204" pitchFamily="34" charset="0"/>
                <a:cs typeface="Times New Roman" panose="02020603050405020304" pitchFamily="18" charset="0"/>
              </a:rPr>
              <a:t>, S. (2015). </a:t>
            </a:r>
            <a:r>
              <a:rPr lang="de-DE" sz="1400" i="1" dirty="0">
                <a:ea typeface="Calibri" panose="020F0502020204030204" pitchFamily="34" charset="0"/>
                <a:cs typeface="Times New Roman" panose="02020603050405020304" pitchFamily="18" charset="0"/>
              </a:rPr>
              <a:t>Kriterien für gute Schreibaufgaben</a:t>
            </a:r>
            <a:r>
              <a:rPr lang="de-DE" sz="1400" dirty="0">
                <a:ea typeface="Calibri" panose="020F0502020204030204" pitchFamily="34" charset="0"/>
                <a:cs typeface="Times New Roman" panose="02020603050405020304" pitchFamily="18" charset="0"/>
              </a:rPr>
              <a:t>. </a:t>
            </a:r>
            <a:r>
              <a:rPr lang="de-DE" sz="1400" dirty="0">
                <a:ea typeface="Calibri" panose="020F0502020204030204" pitchFamily="34" charset="0"/>
                <a:cs typeface="Times New Roman" panose="02020603050405020304" pitchFamily="18" charset="0"/>
                <a:hlinkClick r:id="rId2"/>
              </a:rPr>
              <a:t>https://static.uni-graz.at/fileadmin/gewi-zentren/fachdidaktikzentrum-gewi/Dokumente/Kriterien_Erstellung_von_Schreibaufgaben.pdf</a:t>
            </a:r>
            <a:r>
              <a:rPr lang="de-DE" sz="1400" dirty="0">
                <a:ea typeface="Calibri" panose="020F0502020204030204" pitchFamily="34" charset="0"/>
                <a:cs typeface="Times New Roman" panose="02020603050405020304" pitchFamily="18" charset="0"/>
              </a:rPr>
              <a:t> [01.04.2022]</a:t>
            </a:r>
            <a:endParaRPr lang="de-AT" sz="1400" dirty="0">
              <a:effectLst/>
              <a:ea typeface="Times New Roman" panose="02020603050405020304" pitchFamily="18" charset="0"/>
              <a:cs typeface="Times New Roman" panose="02020603050405020304" pitchFamily="18" charset="0"/>
            </a:endParaRPr>
          </a:p>
          <a:p>
            <a:pPr algn="just">
              <a:lnSpc>
                <a:spcPct val="100000"/>
              </a:lnSpc>
              <a:spcAft>
                <a:spcPts val="800"/>
              </a:spcAft>
            </a:pPr>
            <a:r>
              <a:rPr lang="de-AT" sz="1400" b="0" i="0" dirty="0">
                <a:solidFill>
                  <a:srgbClr val="222222"/>
                </a:solidFill>
                <a:effectLst/>
              </a:rPr>
              <a:t>Winkler, I. (2003). </a:t>
            </a:r>
            <a:r>
              <a:rPr lang="de-AT" sz="1400" b="0" i="1" dirty="0">
                <a:solidFill>
                  <a:srgbClr val="222222"/>
                </a:solidFill>
                <a:effectLst/>
              </a:rPr>
              <a:t>Argumentierendes Schreiben im Deutschunterricht</a:t>
            </a:r>
            <a:r>
              <a:rPr lang="de-AT" sz="1400" b="0" i="0" dirty="0">
                <a:solidFill>
                  <a:srgbClr val="222222"/>
                </a:solidFill>
                <a:effectLst/>
              </a:rPr>
              <a:t>.</a:t>
            </a:r>
            <a:r>
              <a:rPr lang="de-AT" sz="1400" b="0" dirty="0">
                <a:solidFill>
                  <a:srgbClr val="222222"/>
                </a:solidFill>
                <a:effectLst/>
              </a:rPr>
              <a:t> Frankfurt/Bern: Lang</a:t>
            </a:r>
            <a:endParaRPr lang="de-DE" sz="1400" dirty="0">
              <a:ea typeface="Calibri" panose="020F0502020204030204" pitchFamily="34" charset="0"/>
              <a:cs typeface="Times New Roman" panose="02020603050405020304" pitchFamily="18" charset="0"/>
            </a:endParaRPr>
          </a:p>
        </p:txBody>
      </p:sp>
      <p:sp>
        <p:nvSpPr>
          <p:cNvPr id="4" name="Foliennummernplatzhalter 3">
            <a:extLst>
              <a:ext uri="{FF2B5EF4-FFF2-40B4-BE49-F238E27FC236}">
                <a16:creationId xmlns:a16="http://schemas.microsoft.com/office/drawing/2014/main" id="{7DCBE273-C014-52CD-2C2D-826941A3AF29}"/>
              </a:ext>
            </a:extLst>
          </p:cNvPr>
          <p:cNvSpPr>
            <a:spLocks noGrp="1"/>
          </p:cNvSpPr>
          <p:nvPr>
            <p:ph type="sldNum" sz="quarter" idx="12"/>
          </p:nvPr>
        </p:nvSpPr>
        <p:spPr/>
        <p:txBody>
          <a:bodyPr/>
          <a:lstStyle/>
          <a:p>
            <a:fld id="{50661BA7-A178-481C-929D-51354AA81E6C}" type="slidenum">
              <a:rPr lang="de-AT" smtClean="0"/>
              <a:t>42</a:t>
            </a:fld>
            <a:endParaRPr lang="de-AT" dirty="0"/>
          </a:p>
        </p:txBody>
      </p:sp>
    </p:spTree>
    <p:extLst>
      <p:ext uri="{BB962C8B-B14F-4D97-AF65-F5344CB8AC3E}">
        <p14:creationId xmlns:p14="http://schemas.microsoft.com/office/powerpoint/2010/main" val="30051544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DB69"/>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387FEB-122E-4359-8F95-46583D0E556B}"/>
              </a:ext>
            </a:extLst>
          </p:cNvPr>
          <p:cNvSpPr>
            <a:spLocks noGrp="1"/>
          </p:cNvSpPr>
          <p:nvPr>
            <p:ph type="ctrTitle"/>
          </p:nvPr>
        </p:nvSpPr>
        <p:spPr>
          <a:xfrm>
            <a:off x="3992599" y="4388940"/>
            <a:ext cx="8199400" cy="1249388"/>
          </a:xfrm>
        </p:spPr>
        <p:txBody>
          <a:bodyPr anchor="t">
            <a:noAutofit/>
          </a:bodyPr>
          <a:lstStyle/>
          <a:p>
            <a:pPr algn="l"/>
            <a:r>
              <a:rPr lang="de-DE" sz="2000" b="1" dirty="0">
                <a:solidFill>
                  <a:schemeClr val="bg1"/>
                </a:solidFill>
                <a:latin typeface="+mn-lt"/>
              </a:rPr>
              <a:t>Herzlichen Dank für das Ausfüllen</a:t>
            </a:r>
            <a:r>
              <a:rPr lang="de-DE" sz="1800" b="1" dirty="0">
                <a:solidFill>
                  <a:schemeClr val="bg1"/>
                </a:solidFill>
                <a:latin typeface="+mn-lt"/>
              </a:rPr>
              <a:t>.</a:t>
            </a:r>
            <a:br>
              <a:rPr lang="de-DE" sz="1800" dirty="0">
                <a:solidFill>
                  <a:schemeClr val="bg1"/>
                </a:solidFill>
                <a:latin typeface="+mn-lt"/>
              </a:rPr>
            </a:br>
            <a:br>
              <a:rPr lang="de-DE" sz="1800" dirty="0">
                <a:solidFill>
                  <a:schemeClr val="bg1"/>
                </a:solidFill>
                <a:latin typeface="+mn-lt"/>
              </a:rPr>
            </a:br>
            <a:r>
              <a:rPr lang="de-DE" sz="1800" dirty="0">
                <a:solidFill>
                  <a:schemeClr val="bg1"/>
                </a:solidFill>
                <a:latin typeface="+mn-lt"/>
              </a:rPr>
              <a:t>Speichern Sie Ihre antworten, sodass Sie später auf diese zurückgreifen können. </a:t>
            </a:r>
            <a:br>
              <a:rPr lang="de-DE" sz="1800" dirty="0">
                <a:solidFill>
                  <a:schemeClr val="bg1"/>
                </a:solidFill>
                <a:latin typeface="+mn-lt"/>
              </a:rPr>
            </a:br>
            <a:r>
              <a:rPr lang="de-DE" sz="1800" dirty="0">
                <a:solidFill>
                  <a:schemeClr val="bg1"/>
                </a:solidFill>
                <a:latin typeface="+mn-lt"/>
              </a:rPr>
              <a:t>Ihre Antworten sind privat und sollten nicht mit anderen geteilt werden.</a:t>
            </a:r>
          </a:p>
        </p:txBody>
      </p:sp>
      <p:sp>
        <p:nvSpPr>
          <p:cNvPr id="21" name="Freeform: Shape 20">
            <a:extLst>
              <a:ext uri="{FF2B5EF4-FFF2-40B4-BE49-F238E27FC236}">
                <a16:creationId xmlns:a16="http://schemas.microsoft.com/office/drawing/2014/main" id="{F6E384F5-137A-40B1-97F0-694CC6ECD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Freeform: Shape 22">
            <a:extLst>
              <a:ext uri="{FF2B5EF4-FFF2-40B4-BE49-F238E27FC236}">
                <a16:creationId xmlns:a16="http://schemas.microsoft.com/office/drawing/2014/main" id="{EBA87361-6D30-46E4-834B-719CF5905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8332"/>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Freeform: Shape 24">
            <a:extLst>
              <a:ext uri="{FF2B5EF4-FFF2-40B4-BE49-F238E27FC236}">
                <a16:creationId xmlns:a16="http://schemas.microsoft.com/office/drawing/2014/main" id="{9DBC4630-03DA-474F-BBCB-BA3AE6B31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Freeform: Shape 26">
            <a:extLst>
              <a:ext uri="{FF2B5EF4-FFF2-40B4-BE49-F238E27FC236}">
                <a16:creationId xmlns:a16="http://schemas.microsoft.com/office/drawing/2014/main" id="{D89DB1C0-FEEC-4CB6-88B2-F9C5562E09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574"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6" name="Grafik 15">
            <a:extLst>
              <a:ext uri="{FF2B5EF4-FFF2-40B4-BE49-F238E27FC236}">
                <a16:creationId xmlns:a16="http://schemas.microsoft.com/office/drawing/2014/main" id="{049DF6AC-8418-49EB-8FDC-47B0B47AFD9E}"/>
              </a:ext>
            </a:extLst>
          </p:cNvPr>
          <p:cNvPicPr>
            <a:picLocks noChangeAspect="1"/>
          </p:cNvPicPr>
          <p:nvPr/>
        </p:nvPicPr>
        <p:blipFill rotWithShape="1">
          <a:blip r:embed="rId3"/>
          <a:srcRect r="12806" b="4351"/>
          <a:stretch/>
        </p:blipFill>
        <p:spPr>
          <a:xfrm>
            <a:off x="1709154" y="258766"/>
            <a:ext cx="3135141" cy="714284"/>
          </a:xfrm>
          <a:prstGeom prst="rect">
            <a:avLst/>
          </a:prstGeom>
        </p:spPr>
      </p:pic>
      <p:sp>
        <p:nvSpPr>
          <p:cNvPr id="29" name="Oval 28">
            <a:extLst>
              <a:ext uri="{FF2B5EF4-FFF2-40B4-BE49-F238E27FC236}">
                <a16:creationId xmlns:a16="http://schemas.microsoft.com/office/drawing/2014/main" id="{78418A25-6EAC-4140-BFE6-284E1925B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117" y="615908"/>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08163D1C-ED91-4D5F-A33B-CF1256B27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709" y="780500"/>
            <a:ext cx="2852928" cy="285292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Grafik 4">
            <a:extLst>
              <a:ext uri="{FF2B5EF4-FFF2-40B4-BE49-F238E27FC236}">
                <a16:creationId xmlns:a16="http://schemas.microsoft.com/office/drawing/2014/main" id="{5D198571-BEE0-4082-8276-0A40EAB290C1}"/>
              </a:ext>
            </a:extLst>
          </p:cNvPr>
          <p:cNvPicPr>
            <a:picLocks noChangeAspect="1"/>
          </p:cNvPicPr>
          <p:nvPr/>
        </p:nvPicPr>
        <p:blipFill>
          <a:blip r:embed="rId4"/>
          <a:stretch>
            <a:fillRect/>
          </a:stretch>
        </p:blipFill>
        <p:spPr>
          <a:xfrm>
            <a:off x="5865418" y="1663194"/>
            <a:ext cx="2253979" cy="1244080"/>
          </a:xfrm>
          <a:prstGeom prst="rect">
            <a:avLst/>
          </a:prstGeom>
        </p:spPr>
      </p:pic>
      <p:pic>
        <p:nvPicPr>
          <p:cNvPr id="4" name="Grafik 3">
            <a:extLst>
              <a:ext uri="{FF2B5EF4-FFF2-40B4-BE49-F238E27FC236}">
                <a16:creationId xmlns:a16="http://schemas.microsoft.com/office/drawing/2014/main" id="{BF014A29-BBA0-43BA-A4E9-6CC3558E2CFA}"/>
              </a:ext>
            </a:extLst>
          </p:cNvPr>
          <p:cNvPicPr>
            <a:picLocks noChangeAspect="1"/>
          </p:cNvPicPr>
          <p:nvPr/>
        </p:nvPicPr>
        <p:blipFill rotWithShape="1">
          <a:blip r:embed="rId5"/>
          <a:srcRect l="5352" t="26205" r="30133" b="34758"/>
          <a:stretch/>
        </p:blipFill>
        <p:spPr>
          <a:xfrm>
            <a:off x="439917" y="4222673"/>
            <a:ext cx="1866293" cy="1581921"/>
          </a:xfrm>
          <a:prstGeom prst="rect">
            <a:avLst/>
          </a:prstGeom>
        </p:spPr>
      </p:pic>
      <p:sp>
        <p:nvSpPr>
          <p:cNvPr id="33" name="Freeform: Shape 32">
            <a:extLst>
              <a:ext uri="{FF2B5EF4-FFF2-40B4-BE49-F238E27FC236}">
                <a16:creationId xmlns:a16="http://schemas.microsoft.com/office/drawing/2014/main" id="{31103AB2-C090-458F-B752-294F23AFA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2568" y="-4331"/>
            <a:ext cx="3439432" cy="3785157"/>
          </a:xfrm>
          <a:custGeom>
            <a:avLst/>
            <a:gdLst>
              <a:gd name="connsiteX0" fmla="*/ 198262 w 3439432"/>
              <a:gd name="connsiteY0" fmla="*/ 0 h 3785157"/>
              <a:gd name="connsiteX1" fmla="*/ 3439432 w 3439432"/>
              <a:gd name="connsiteY1" fmla="*/ 0 h 3785157"/>
              <a:gd name="connsiteX2" fmla="*/ 3439432 w 3439432"/>
              <a:gd name="connsiteY2" fmla="*/ 3697836 h 3785157"/>
              <a:gd name="connsiteX3" fmla="*/ 3318024 w 3439432"/>
              <a:gd name="connsiteY3" fmla="*/ 3729054 h 3785157"/>
              <a:gd name="connsiteX4" fmla="*/ 2761488 w 3439432"/>
              <a:gd name="connsiteY4" fmla="*/ 3785157 h 3785157"/>
              <a:gd name="connsiteX5" fmla="*/ 0 w 3439432"/>
              <a:gd name="connsiteY5" fmla="*/ 1023669 h 3785157"/>
              <a:gd name="connsiteX6" fmla="*/ 124151 w 3439432"/>
              <a:gd name="connsiteY6" fmla="*/ 202487 h 3785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785157">
                <a:moveTo>
                  <a:pt x="198262" y="0"/>
                </a:moveTo>
                <a:lnTo>
                  <a:pt x="3439432" y="0"/>
                </a:lnTo>
                <a:lnTo>
                  <a:pt x="3439432" y="3697836"/>
                </a:lnTo>
                <a:lnTo>
                  <a:pt x="3318024" y="3729054"/>
                </a:lnTo>
                <a:cubicBezTo>
                  <a:pt x="3138258" y="3765839"/>
                  <a:pt x="2952129" y="3785157"/>
                  <a:pt x="2761488" y="3785157"/>
                </a:cubicBezTo>
                <a:cubicBezTo>
                  <a:pt x="1236360" y="3785157"/>
                  <a:pt x="0" y="2548797"/>
                  <a:pt x="0" y="1023669"/>
                </a:cubicBezTo>
                <a:cubicBezTo>
                  <a:pt x="0" y="737708"/>
                  <a:pt x="43466" y="461898"/>
                  <a:pt x="124151" y="20248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83D471F3-782A-4BA1-9CAB-FF5CDF0A75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8761" y="-4332"/>
            <a:ext cx="3273238" cy="3618965"/>
          </a:xfrm>
          <a:custGeom>
            <a:avLst/>
            <a:gdLst>
              <a:gd name="connsiteX0" fmla="*/ 210437 w 3273238"/>
              <a:gd name="connsiteY0" fmla="*/ 0 h 3618965"/>
              <a:gd name="connsiteX1" fmla="*/ 3273238 w 3273238"/>
              <a:gd name="connsiteY1" fmla="*/ 0 h 3618965"/>
              <a:gd name="connsiteX2" fmla="*/ 3273238 w 3273238"/>
              <a:gd name="connsiteY2" fmla="*/ 3526409 h 3618965"/>
              <a:gd name="connsiteX3" fmla="*/ 3118338 w 3273238"/>
              <a:gd name="connsiteY3" fmla="*/ 3566238 h 3618965"/>
              <a:gd name="connsiteX4" fmla="*/ 2595295 w 3273238"/>
              <a:gd name="connsiteY4" fmla="*/ 3618965 h 3618965"/>
              <a:gd name="connsiteX5" fmla="*/ 0 w 3273238"/>
              <a:gd name="connsiteY5" fmla="*/ 1023670 h 3618965"/>
              <a:gd name="connsiteX6" fmla="*/ 203951 w 3273238"/>
              <a:gd name="connsiteY6" fmla="*/ 13464 h 361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618965">
                <a:moveTo>
                  <a:pt x="210437" y="0"/>
                </a:moveTo>
                <a:lnTo>
                  <a:pt x="3273238" y="0"/>
                </a:lnTo>
                <a:lnTo>
                  <a:pt x="3273238" y="3526409"/>
                </a:lnTo>
                <a:lnTo>
                  <a:pt x="3118338" y="3566238"/>
                </a:lnTo>
                <a:cubicBezTo>
                  <a:pt x="2949390" y="3600810"/>
                  <a:pt x="2774463" y="3618965"/>
                  <a:pt x="2595295" y="3618965"/>
                </a:cubicBezTo>
                <a:cubicBezTo>
                  <a:pt x="1161953" y="3618965"/>
                  <a:pt x="0" y="2457012"/>
                  <a:pt x="0" y="1023670"/>
                </a:cubicBezTo>
                <a:cubicBezTo>
                  <a:pt x="0" y="665335"/>
                  <a:pt x="72622" y="323961"/>
                  <a:pt x="203951" y="1346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fik 5">
            <a:extLst>
              <a:ext uri="{FF2B5EF4-FFF2-40B4-BE49-F238E27FC236}">
                <a16:creationId xmlns:a16="http://schemas.microsoft.com/office/drawing/2014/main" id="{9E815A40-A564-43E9-82E2-8452CEE3073B}"/>
              </a:ext>
            </a:extLst>
          </p:cNvPr>
          <p:cNvPicPr>
            <a:picLocks noChangeAspect="1"/>
          </p:cNvPicPr>
          <p:nvPr/>
        </p:nvPicPr>
        <p:blipFill>
          <a:blip r:embed="rId6"/>
          <a:stretch>
            <a:fillRect/>
          </a:stretch>
        </p:blipFill>
        <p:spPr>
          <a:xfrm>
            <a:off x="10263517" y="390686"/>
            <a:ext cx="1722218" cy="1626539"/>
          </a:xfrm>
          <a:prstGeom prst="rect">
            <a:avLst/>
          </a:prstGeom>
        </p:spPr>
      </p:pic>
      <p:sp>
        <p:nvSpPr>
          <p:cNvPr id="26" name="Textfeld 25">
            <a:extLst>
              <a:ext uri="{FF2B5EF4-FFF2-40B4-BE49-F238E27FC236}">
                <a16:creationId xmlns:a16="http://schemas.microsoft.com/office/drawing/2014/main" id="{EA1E8294-D5D3-45E4-8405-DAA0E9BAC6D1}"/>
              </a:ext>
            </a:extLst>
          </p:cNvPr>
          <p:cNvSpPr txBox="1"/>
          <p:nvPr/>
        </p:nvSpPr>
        <p:spPr>
          <a:xfrm>
            <a:off x="3992599" y="5937014"/>
            <a:ext cx="7893164" cy="773673"/>
          </a:xfrm>
          <a:prstGeom prst="rect">
            <a:avLst/>
          </a:prstGeom>
          <a:noFill/>
        </p:spPr>
        <p:txBody>
          <a:bodyPr wrap="square">
            <a:spAutoFit/>
          </a:bodyPr>
          <a:lstStyle/>
          <a:p>
            <a:pPr>
              <a:lnSpc>
                <a:spcPct val="107000"/>
              </a:lnSpc>
              <a:spcAft>
                <a:spcPts val="800"/>
              </a:spcAft>
            </a:pPr>
            <a:r>
              <a:rPr lang="de-AT" sz="14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"Dieses Projekt wurde mit Unterstützung der Europäischen Kommission finanziert. Die Verantwortung für den Inhalt dieser Veröffentlichung tragen allein die </a:t>
            </a:r>
            <a:r>
              <a:rPr lang="de-AT" sz="1400" i="1"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Verfasser_innen</a:t>
            </a:r>
            <a:r>
              <a:rPr lang="de-AT" sz="14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die Kommission haftet nicht für die weitere Verwendung der darin enthaltenen Angaben." </a:t>
            </a:r>
            <a:endParaRPr lang="de-DE"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Foliennummernplatzhalter 2">
            <a:extLst>
              <a:ext uri="{FF2B5EF4-FFF2-40B4-BE49-F238E27FC236}">
                <a16:creationId xmlns:a16="http://schemas.microsoft.com/office/drawing/2014/main" id="{07C845DE-FB68-7C35-9625-1FC300C528F1}"/>
              </a:ext>
            </a:extLst>
          </p:cNvPr>
          <p:cNvSpPr>
            <a:spLocks noGrp="1"/>
          </p:cNvSpPr>
          <p:nvPr>
            <p:ph type="sldNum" sz="quarter" idx="12"/>
          </p:nvPr>
        </p:nvSpPr>
        <p:spPr/>
        <p:txBody>
          <a:bodyPr/>
          <a:lstStyle/>
          <a:p>
            <a:fld id="{50661BA7-A178-481C-929D-51354AA81E6C}" type="slidenum">
              <a:rPr lang="de-AT" smtClean="0"/>
              <a:t>43</a:t>
            </a:fld>
            <a:endParaRPr lang="de-AT"/>
          </a:p>
        </p:txBody>
      </p:sp>
    </p:spTree>
    <p:extLst>
      <p:ext uri="{BB962C8B-B14F-4D97-AF65-F5344CB8AC3E}">
        <p14:creationId xmlns:p14="http://schemas.microsoft.com/office/powerpoint/2010/main" val="773501242"/>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13048-92CE-4C3A-8124-96736A058A75}"/>
              </a:ext>
            </a:extLst>
          </p:cNvPr>
          <p:cNvSpPr>
            <a:spLocks noGrp="1"/>
          </p:cNvSpPr>
          <p:nvPr>
            <p:ph type="title"/>
          </p:nvPr>
        </p:nvSpPr>
        <p:spPr/>
        <p:txBody>
          <a:bodyPr>
            <a:normAutofit/>
          </a:bodyPr>
          <a:lstStyle/>
          <a:p>
            <a:r>
              <a:rPr lang="de-AT" sz="3600" b="1" dirty="0"/>
              <a:t>1. Was ist Argumentieren?</a:t>
            </a:r>
          </a:p>
        </p:txBody>
      </p:sp>
      <p:sp>
        <p:nvSpPr>
          <p:cNvPr id="3" name="Inhaltsplatzhalter 2">
            <a:extLst>
              <a:ext uri="{FF2B5EF4-FFF2-40B4-BE49-F238E27FC236}">
                <a16:creationId xmlns:a16="http://schemas.microsoft.com/office/drawing/2014/main" id="{B3AF890A-646E-41E4-8172-259E128B259A}"/>
              </a:ext>
            </a:extLst>
          </p:cNvPr>
          <p:cNvSpPr>
            <a:spLocks noGrp="1"/>
          </p:cNvSpPr>
          <p:nvPr>
            <p:ph idx="1"/>
          </p:nvPr>
        </p:nvSpPr>
        <p:spPr>
          <a:xfrm>
            <a:off x="838200" y="1381236"/>
            <a:ext cx="10515600" cy="618903"/>
          </a:xfrm>
        </p:spPr>
        <p:txBody>
          <a:bodyPr>
            <a:normAutofit/>
          </a:bodyPr>
          <a:lstStyle/>
          <a:p>
            <a:pPr marL="0" indent="0">
              <a:buNone/>
            </a:pPr>
            <a:r>
              <a:rPr lang="de-AT" sz="1800" dirty="0"/>
              <a:t>Was bedeutet für Sie Argumentieren? Wie könnte man Argumentieren definieren? Welche unterschiedlichen Arten des Argumentierens kennen Sie?</a:t>
            </a:r>
          </a:p>
        </p:txBody>
      </p:sp>
      <p:sp>
        <p:nvSpPr>
          <p:cNvPr id="4" name="Rechteck 3">
            <a:extLst>
              <a:ext uri="{FF2B5EF4-FFF2-40B4-BE49-F238E27FC236}">
                <a16:creationId xmlns:a16="http://schemas.microsoft.com/office/drawing/2014/main" id="{62C480EC-5207-4BFE-91F5-7CC83C4BB98E}"/>
              </a:ext>
            </a:extLst>
          </p:cNvPr>
          <p:cNvSpPr/>
          <p:nvPr/>
        </p:nvSpPr>
        <p:spPr>
          <a:xfrm>
            <a:off x="935665" y="2000140"/>
            <a:ext cx="10274017" cy="4064444"/>
          </a:xfrm>
          <a:prstGeom prst="rect">
            <a:avLst/>
          </a:prstGeom>
          <a:ln>
            <a:solidFill>
              <a:srgbClr val="FFDB69"/>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de-AT" dirty="0"/>
          </a:p>
        </p:txBody>
      </p:sp>
      <p:sp>
        <p:nvSpPr>
          <p:cNvPr id="5" name="Foliennummernplatzhalter 4">
            <a:extLst>
              <a:ext uri="{FF2B5EF4-FFF2-40B4-BE49-F238E27FC236}">
                <a16:creationId xmlns:a16="http://schemas.microsoft.com/office/drawing/2014/main" id="{13E96685-CD60-33BB-79BC-69621156876D}"/>
              </a:ext>
            </a:extLst>
          </p:cNvPr>
          <p:cNvSpPr>
            <a:spLocks noGrp="1"/>
          </p:cNvSpPr>
          <p:nvPr>
            <p:ph type="sldNum" sz="quarter" idx="12"/>
          </p:nvPr>
        </p:nvSpPr>
        <p:spPr/>
        <p:txBody>
          <a:bodyPr/>
          <a:lstStyle/>
          <a:p>
            <a:fld id="{50661BA7-A178-481C-929D-51354AA81E6C}" type="slidenum">
              <a:rPr lang="de-AT" smtClean="0"/>
              <a:t>5</a:t>
            </a:fld>
            <a:endParaRPr lang="de-AT" dirty="0"/>
          </a:p>
        </p:txBody>
      </p:sp>
    </p:spTree>
    <p:extLst>
      <p:ext uri="{BB962C8B-B14F-4D97-AF65-F5344CB8AC3E}">
        <p14:creationId xmlns:p14="http://schemas.microsoft.com/office/powerpoint/2010/main" val="2575958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13048-92CE-4C3A-8124-96736A058A75}"/>
              </a:ext>
            </a:extLst>
          </p:cNvPr>
          <p:cNvSpPr>
            <a:spLocks noGrp="1"/>
          </p:cNvSpPr>
          <p:nvPr>
            <p:ph type="title"/>
          </p:nvPr>
        </p:nvSpPr>
        <p:spPr>
          <a:xfrm>
            <a:off x="838200" y="2679117"/>
            <a:ext cx="10515600" cy="1325563"/>
          </a:xfrm>
        </p:spPr>
        <p:txBody>
          <a:bodyPr>
            <a:normAutofit fontScale="90000"/>
          </a:bodyPr>
          <a:lstStyle/>
          <a:p>
            <a:r>
              <a:rPr lang="de-AT" dirty="0">
                <a:latin typeface="+mn-lt"/>
              </a:rPr>
              <a:t>Die folgende Folie zeigt eine wissenschaftliche  </a:t>
            </a:r>
            <a:r>
              <a:rPr lang="de-AT" b="1" dirty="0">
                <a:solidFill>
                  <a:schemeClr val="accent5">
                    <a:lumMod val="75000"/>
                  </a:schemeClr>
                </a:solidFill>
                <a:latin typeface="+mn-lt"/>
              </a:rPr>
              <a:t>Antwort</a:t>
            </a:r>
            <a:r>
              <a:rPr lang="de-AT" dirty="0">
                <a:latin typeface="+mn-lt"/>
              </a:rPr>
              <a:t> zu der Frage: 1. Was ist Argumentieren?</a:t>
            </a:r>
            <a:br>
              <a:rPr lang="de-AT" dirty="0">
                <a:latin typeface="+mn-lt"/>
              </a:rPr>
            </a:br>
            <a:br>
              <a:rPr lang="de-AT" dirty="0">
                <a:latin typeface="+mn-lt"/>
              </a:rPr>
            </a:br>
            <a:r>
              <a:rPr lang="de-AT" sz="2700" dirty="0">
                <a:latin typeface="+mn-lt"/>
              </a:rPr>
              <a:t>→ Erst zur nächsten Folie wechseln, wenn die vorangegangene Folie bearbeitet wurde. </a:t>
            </a:r>
            <a:endParaRPr lang="de-AT" dirty="0">
              <a:latin typeface="+mn-lt"/>
            </a:endParaRPr>
          </a:p>
        </p:txBody>
      </p:sp>
      <p:sp>
        <p:nvSpPr>
          <p:cNvPr id="3" name="Foliennummernplatzhalter 2">
            <a:extLst>
              <a:ext uri="{FF2B5EF4-FFF2-40B4-BE49-F238E27FC236}">
                <a16:creationId xmlns:a16="http://schemas.microsoft.com/office/drawing/2014/main" id="{9CD3BEAD-7C88-B9D6-04D4-9AD8C3003058}"/>
              </a:ext>
            </a:extLst>
          </p:cNvPr>
          <p:cNvSpPr>
            <a:spLocks noGrp="1"/>
          </p:cNvSpPr>
          <p:nvPr>
            <p:ph type="sldNum" sz="quarter" idx="12"/>
          </p:nvPr>
        </p:nvSpPr>
        <p:spPr/>
        <p:txBody>
          <a:bodyPr/>
          <a:lstStyle/>
          <a:p>
            <a:fld id="{50661BA7-A178-481C-929D-51354AA81E6C}" type="slidenum">
              <a:rPr lang="de-AT" smtClean="0"/>
              <a:t>6</a:t>
            </a:fld>
            <a:endParaRPr lang="de-AT" dirty="0"/>
          </a:p>
        </p:txBody>
      </p:sp>
    </p:spTree>
    <p:extLst>
      <p:ext uri="{BB962C8B-B14F-4D97-AF65-F5344CB8AC3E}">
        <p14:creationId xmlns:p14="http://schemas.microsoft.com/office/powerpoint/2010/main" val="3524237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13048-92CE-4C3A-8124-96736A058A75}"/>
              </a:ext>
            </a:extLst>
          </p:cNvPr>
          <p:cNvSpPr>
            <a:spLocks noGrp="1"/>
          </p:cNvSpPr>
          <p:nvPr>
            <p:ph type="title"/>
          </p:nvPr>
        </p:nvSpPr>
        <p:spPr>
          <a:xfrm>
            <a:off x="838199" y="365126"/>
            <a:ext cx="10974355" cy="1070270"/>
          </a:xfrm>
        </p:spPr>
        <p:txBody>
          <a:bodyPr>
            <a:normAutofit/>
          </a:bodyPr>
          <a:lstStyle/>
          <a:p>
            <a:r>
              <a:rPr lang="de-AT" sz="3600" b="1" dirty="0"/>
              <a:t>1. Was ist Argumentieren? </a:t>
            </a:r>
            <a:r>
              <a:rPr lang="de-AT" sz="3600" dirty="0"/>
              <a:t>(Domenech &amp; Petersen 2018)</a:t>
            </a:r>
          </a:p>
        </p:txBody>
      </p:sp>
      <p:sp>
        <p:nvSpPr>
          <p:cNvPr id="15" name="Inhaltsplatzhalter 2">
            <a:extLst>
              <a:ext uri="{FF2B5EF4-FFF2-40B4-BE49-F238E27FC236}">
                <a16:creationId xmlns:a16="http://schemas.microsoft.com/office/drawing/2014/main" id="{7097FDB6-037E-47CC-B17A-1605F7D51919}"/>
              </a:ext>
            </a:extLst>
          </p:cNvPr>
          <p:cNvSpPr txBox="1">
            <a:spLocks/>
          </p:cNvSpPr>
          <p:nvPr/>
        </p:nvSpPr>
        <p:spPr>
          <a:xfrm>
            <a:off x="838201" y="1574916"/>
            <a:ext cx="10515600" cy="484258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Font typeface="Arial" panose="020B0604020202020204" pitchFamily="34" charset="0"/>
              <a:buNone/>
            </a:pPr>
            <a:r>
              <a:rPr lang="de-DE" sz="2400"/>
              <a:t>Definition des Argumentierens</a:t>
            </a:r>
          </a:p>
          <a:p>
            <a:pPr marL="0" indent="0">
              <a:lnSpc>
                <a:spcPct val="110000"/>
              </a:lnSpc>
              <a:buFont typeface="Arial" panose="020B0604020202020204" pitchFamily="34" charset="0"/>
              <a:buNone/>
            </a:pPr>
            <a:r>
              <a:rPr lang="de-DE" sz="1800"/>
              <a:t>Ausgangspunkt des Argumentierens ist stets eine strittige Frage.</a:t>
            </a:r>
          </a:p>
          <a:p>
            <a:pPr marL="0" indent="0">
              <a:lnSpc>
                <a:spcPct val="110000"/>
              </a:lnSpc>
              <a:buFont typeface="Arial" panose="020B0604020202020204" pitchFamily="34" charset="0"/>
              <a:buNone/>
            </a:pPr>
            <a:r>
              <a:rPr lang="de-DE" sz="1800"/>
              <a:t>	Beim Argumentieren </a:t>
            </a:r>
            <a:r>
              <a:rPr lang="de-AT" sz="1800">
                <a:latin typeface="Calibri" panose="020F0502020204030204" pitchFamily="34" charset="0"/>
                <a:ea typeface="Calibri" panose="020F0502020204030204" pitchFamily="34" charset="0"/>
                <a:cs typeface="Times New Roman" panose="02020603050405020304" pitchFamily="18" charset="0"/>
              </a:rPr>
              <a:t>bezieht man zur strittigen Frage Position und stützt diese,</a:t>
            </a:r>
          </a:p>
          <a:p>
            <a:pPr marL="0" indent="0">
              <a:lnSpc>
                <a:spcPct val="110000"/>
              </a:lnSpc>
              <a:buFont typeface="Arial" panose="020B0604020202020204" pitchFamily="34" charset="0"/>
              <a:buNone/>
            </a:pPr>
            <a:r>
              <a:rPr lang="de-AT" sz="1800">
                <a:latin typeface="Calibri" panose="020F0502020204030204" pitchFamily="34" charset="0"/>
                <a:ea typeface="Calibri" panose="020F0502020204030204" pitchFamily="34" charset="0"/>
                <a:cs typeface="Times New Roman" panose="02020603050405020304" pitchFamily="18" charset="0"/>
              </a:rPr>
              <a:t>		 indem man sich auf Unstrittiges oder weniger Strittiges bezieht. </a:t>
            </a:r>
          </a:p>
          <a:p>
            <a:pPr marL="0" indent="0">
              <a:lnSpc>
                <a:spcPct val="110000"/>
              </a:lnSpc>
              <a:buFont typeface="Arial" panose="020B0604020202020204" pitchFamily="34" charset="0"/>
              <a:buNone/>
            </a:pPr>
            <a:r>
              <a:rPr lang="de-AT" sz="1800" u="sng">
                <a:latin typeface="Calibri" panose="020F0502020204030204" pitchFamily="34" charset="0"/>
                <a:ea typeface="Calibri" panose="020F0502020204030204" pitchFamily="34" charset="0"/>
                <a:cs typeface="Times New Roman" panose="02020603050405020304" pitchFamily="18" charset="0"/>
              </a:rPr>
              <a:t>Beispiel:</a:t>
            </a:r>
            <a:r>
              <a:rPr lang="de-AT" sz="1800">
                <a:latin typeface="Calibri" panose="020F0502020204030204" pitchFamily="34" charset="0"/>
                <a:ea typeface="Calibri" panose="020F0502020204030204" pitchFamily="34" charset="0"/>
                <a:cs typeface="Times New Roman" panose="02020603050405020304" pitchFamily="18" charset="0"/>
              </a:rPr>
              <a:t> Die Frage, ob Lebensmittelimporte mit dem Flugzeug verboten werden sollen, kann als umstritten gelten. In der Argumentation für ein solches Verbot könnte man sich aber auf den weniger strittigen Sachverhalt beziehen, dass Flugzeuge erwiesenermaßen viel mehr CO2 ausstoßen als andere Transportmittel. </a:t>
            </a:r>
            <a:r>
              <a:rPr lang="de-DE" sz="1800"/>
              <a:t> </a:t>
            </a:r>
          </a:p>
          <a:p>
            <a:pPr marL="0" indent="0">
              <a:lnSpc>
                <a:spcPct val="110000"/>
              </a:lnSpc>
              <a:buFont typeface="Arial" panose="020B0604020202020204" pitchFamily="34" charset="0"/>
              <a:buNone/>
            </a:pPr>
            <a:endParaRPr lang="de-DE" sz="1800"/>
          </a:p>
          <a:p>
            <a:pPr marL="0" indent="0">
              <a:lnSpc>
                <a:spcPct val="110000"/>
              </a:lnSpc>
              <a:buFont typeface="Arial" panose="020B0604020202020204" pitchFamily="34" charset="0"/>
              <a:buNone/>
            </a:pPr>
            <a:r>
              <a:rPr lang="de-DE" sz="2400"/>
              <a:t>Arten und Funktionen des Argumentierens</a:t>
            </a:r>
          </a:p>
          <a:p>
            <a:pPr>
              <a:lnSpc>
                <a:spcPct val="110000"/>
              </a:lnSpc>
            </a:pPr>
            <a:r>
              <a:rPr lang="de-DE" sz="1800" i="1"/>
              <a:t>persuasives Argumentieren: </a:t>
            </a:r>
            <a:r>
              <a:rPr lang="de-DE" sz="1800"/>
              <a:t>dient dazu, eine andere Person von der eigenen Position zu überzeugen (z.B. Leserbrief)</a:t>
            </a:r>
          </a:p>
          <a:p>
            <a:pPr>
              <a:lnSpc>
                <a:spcPct val="110000"/>
              </a:lnSpc>
            </a:pPr>
            <a:r>
              <a:rPr lang="de-DE" sz="1800" i="1"/>
              <a:t>exploratives Argumentieren: </a:t>
            </a:r>
            <a:r>
              <a:rPr lang="de-DE" sz="1800"/>
              <a:t>eigene Position zu einer strittigen Frage wird entwickelt und dabei vorhandenes Wissen neu strukturiert (z.B. Erörterung) </a:t>
            </a:r>
          </a:p>
          <a:p>
            <a:pPr>
              <a:lnSpc>
                <a:spcPct val="110000"/>
              </a:lnSpc>
            </a:pPr>
            <a:r>
              <a:rPr lang="de-DE" sz="1800" i="1"/>
              <a:t>explizierendes Argumentieren</a:t>
            </a:r>
            <a:r>
              <a:rPr lang="de-DE" sz="1800"/>
              <a:t>: eigene Position wird als wahr betrachtet und soll durch eine Argumentation nachvollziehbar gemacht werden (z.B. Beweise in der Mathematik)</a:t>
            </a:r>
            <a:endParaRPr lang="de-DE" sz="1800" dirty="0"/>
          </a:p>
        </p:txBody>
      </p:sp>
      <p:sp>
        <p:nvSpPr>
          <p:cNvPr id="16" name="Pfeil: nach oben gebogen 15">
            <a:extLst>
              <a:ext uri="{FF2B5EF4-FFF2-40B4-BE49-F238E27FC236}">
                <a16:creationId xmlns:a16="http://schemas.microsoft.com/office/drawing/2014/main" id="{F0EEDF8E-DC91-4EA0-9CA7-DFBAC146ACB4}"/>
              </a:ext>
            </a:extLst>
          </p:cNvPr>
          <p:cNvSpPr/>
          <p:nvPr/>
        </p:nvSpPr>
        <p:spPr>
          <a:xfrm rot="5400000">
            <a:off x="1289173" y="2257198"/>
            <a:ext cx="278294" cy="50278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7" name="Pfeil: nach oben gebogen 16">
            <a:extLst>
              <a:ext uri="{FF2B5EF4-FFF2-40B4-BE49-F238E27FC236}">
                <a16:creationId xmlns:a16="http://schemas.microsoft.com/office/drawing/2014/main" id="{D1DBE644-5596-49BE-B899-5748D52A0105}"/>
              </a:ext>
            </a:extLst>
          </p:cNvPr>
          <p:cNvSpPr/>
          <p:nvPr/>
        </p:nvSpPr>
        <p:spPr>
          <a:xfrm rot="5400000">
            <a:off x="2286401" y="2608382"/>
            <a:ext cx="278294" cy="50278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9" name="Rechteck 18">
            <a:extLst>
              <a:ext uri="{FF2B5EF4-FFF2-40B4-BE49-F238E27FC236}">
                <a16:creationId xmlns:a16="http://schemas.microsoft.com/office/drawing/2014/main" id="{D1A62A84-69A8-400A-AAE9-2239BF1346D4}"/>
              </a:ext>
            </a:extLst>
          </p:cNvPr>
          <p:cNvSpPr/>
          <p:nvPr/>
        </p:nvSpPr>
        <p:spPr>
          <a:xfrm>
            <a:off x="9771320" y="132507"/>
            <a:ext cx="2041234" cy="465238"/>
          </a:xfrm>
          <a:prstGeom prst="rect">
            <a:avLst/>
          </a:prstGeom>
          <a:solidFill>
            <a:schemeClr val="accent4">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accent1"/>
                </a:solidFill>
              </a:rPr>
              <a:t>ANTWORT</a:t>
            </a:r>
          </a:p>
        </p:txBody>
      </p:sp>
      <p:sp>
        <p:nvSpPr>
          <p:cNvPr id="3" name="Foliennummernplatzhalter 2">
            <a:extLst>
              <a:ext uri="{FF2B5EF4-FFF2-40B4-BE49-F238E27FC236}">
                <a16:creationId xmlns:a16="http://schemas.microsoft.com/office/drawing/2014/main" id="{F2DDB3F2-49B5-B229-DBEC-444AE4F57FE2}"/>
              </a:ext>
            </a:extLst>
          </p:cNvPr>
          <p:cNvSpPr>
            <a:spLocks noGrp="1"/>
          </p:cNvSpPr>
          <p:nvPr>
            <p:ph type="sldNum" sz="quarter" idx="12"/>
          </p:nvPr>
        </p:nvSpPr>
        <p:spPr/>
        <p:txBody>
          <a:bodyPr/>
          <a:lstStyle/>
          <a:p>
            <a:fld id="{50661BA7-A178-481C-929D-51354AA81E6C}" type="slidenum">
              <a:rPr lang="de-AT" smtClean="0"/>
              <a:t>7</a:t>
            </a:fld>
            <a:endParaRPr lang="de-AT" dirty="0"/>
          </a:p>
        </p:txBody>
      </p:sp>
    </p:spTree>
    <p:extLst>
      <p:ext uri="{BB962C8B-B14F-4D97-AF65-F5344CB8AC3E}">
        <p14:creationId xmlns:p14="http://schemas.microsoft.com/office/powerpoint/2010/main" val="183607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E74AA-061E-47B5-A5FC-E6BD78C89940}"/>
              </a:ext>
            </a:extLst>
          </p:cNvPr>
          <p:cNvSpPr>
            <a:spLocks noGrp="1"/>
          </p:cNvSpPr>
          <p:nvPr>
            <p:ph type="title"/>
          </p:nvPr>
        </p:nvSpPr>
        <p:spPr>
          <a:xfrm>
            <a:off x="838199" y="437321"/>
            <a:ext cx="10931013" cy="1253367"/>
          </a:xfrm>
        </p:spPr>
        <p:txBody>
          <a:bodyPr>
            <a:normAutofit/>
          </a:bodyPr>
          <a:lstStyle/>
          <a:p>
            <a:r>
              <a:rPr lang="de-AT" sz="3600" b="1" dirty="0"/>
              <a:t>2. </a:t>
            </a:r>
            <a:r>
              <a:rPr lang="de-DE" sz="3600" b="1" dirty="0"/>
              <a:t>Welche Kompetenzen werden durch Argumentieren im Unterricht gefördert? </a:t>
            </a:r>
            <a:endParaRPr lang="de-AT" sz="3600" b="1" dirty="0"/>
          </a:p>
        </p:txBody>
      </p:sp>
      <p:sp>
        <p:nvSpPr>
          <p:cNvPr id="3" name="Inhaltsplatzhalter 2">
            <a:extLst>
              <a:ext uri="{FF2B5EF4-FFF2-40B4-BE49-F238E27FC236}">
                <a16:creationId xmlns:a16="http://schemas.microsoft.com/office/drawing/2014/main" id="{3E7A036F-75E8-48D3-8C67-431F8D945368}"/>
              </a:ext>
            </a:extLst>
          </p:cNvPr>
          <p:cNvSpPr>
            <a:spLocks noGrp="1"/>
          </p:cNvSpPr>
          <p:nvPr>
            <p:ph idx="1"/>
          </p:nvPr>
        </p:nvSpPr>
        <p:spPr>
          <a:xfrm>
            <a:off x="838199" y="1690688"/>
            <a:ext cx="10515600" cy="518867"/>
          </a:xfrm>
        </p:spPr>
        <p:txBody>
          <a:bodyPr>
            <a:normAutofit/>
          </a:bodyPr>
          <a:lstStyle/>
          <a:p>
            <a:pPr marL="0" indent="0">
              <a:buNone/>
            </a:pPr>
            <a:r>
              <a:rPr lang="de-AT" sz="1800" dirty="0"/>
              <a:t>Bitte tragen Sie in die Box Ihre eigenen Gedanken zu dieser Frage ein.</a:t>
            </a:r>
          </a:p>
        </p:txBody>
      </p:sp>
      <p:sp>
        <p:nvSpPr>
          <p:cNvPr id="4" name="Rechteck 3">
            <a:extLst>
              <a:ext uri="{FF2B5EF4-FFF2-40B4-BE49-F238E27FC236}">
                <a16:creationId xmlns:a16="http://schemas.microsoft.com/office/drawing/2014/main" id="{033DBE63-6059-4405-8A0B-FA22751A4A0F}"/>
              </a:ext>
            </a:extLst>
          </p:cNvPr>
          <p:cNvSpPr/>
          <p:nvPr/>
        </p:nvSpPr>
        <p:spPr>
          <a:xfrm>
            <a:off x="838200" y="2073349"/>
            <a:ext cx="10371482" cy="3959704"/>
          </a:xfrm>
          <a:prstGeom prst="rect">
            <a:avLst/>
          </a:prstGeom>
          <a:ln>
            <a:solidFill>
              <a:srgbClr val="FFDB69"/>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de-AT" dirty="0"/>
          </a:p>
          <a:p>
            <a:endParaRPr lang="de-AT" dirty="0"/>
          </a:p>
        </p:txBody>
      </p:sp>
      <p:sp>
        <p:nvSpPr>
          <p:cNvPr id="5" name="Foliennummernplatzhalter 4">
            <a:extLst>
              <a:ext uri="{FF2B5EF4-FFF2-40B4-BE49-F238E27FC236}">
                <a16:creationId xmlns:a16="http://schemas.microsoft.com/office/drawing/2014/main" id="{2696B2AE-90B4-6482-3AE7-69F4D325A817}"/>
              </a:ext>
            </a:extLst>
          </p:cNvPr>
          <p:cNvSpPr>
            <a:spLocks noGrp="1"/>
          </p:cNvSpPr>
          <p:nvPr>
            <p:ph type="sldNum" sz="quarter" idx="12"/>
          </p:nvPr>
        </p:nvSpPr>
        <p:spPr/>
        <p:txBody>
          <a:bodyPr/>
          <a:lstStyle/>
          <a:p>
            <a:fld id="{50661BA7-A178-481C-929D-51354AA81E6C}" type="slidenum">
              <a:rPr lang="de-AT" smtClean="0"/>
              <a:t>8</a:t>
            </a:fld>
            <a:endParaRPr lang="de-AT" dirty="0"/>
          </a:p>
        </p:txBody>
      </p:sp>
    </p:spTree>
    <p:extLst>
      <p:ext uri="{BB962C8B-B14F-4D97-AF65-F5344CB8AC3E}">
        <p14:creationId xmlns:p14="http://schemas.microsoft.com/office/powerpoint/2010/main" val="1924387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13048-92CE-4C3A-8124-96736A058A75}"/>
              </a:ext>
            </a:extLst>
          </p:cNvPr>
          <p:cNvSpPr>
            <a:spLocks noGrp="1"/>
          </p:cNvSpPr>
          <p:nvPr>
            <p:ph type="title"/>
          </p:nvPr>
        </p:nvSpPr>
        <p:spPr>
          <a:xfrm>
            <a:off x="838200" y="2679117"/>
            <a:ext cx="10515600" cy="1325563"/>
          </a:xfrm>
        </p:spPr>
        <p:txBody>
          <a:bodyPr>
            <a:normAutofit fontScale="90000"/>
          </a:bodyPr>
          <a:lstStyle/>
          <a:p>
            <a:r>
              <a:rPr lang="de-AT" sz="4000" dirty="0">
                <a:latin typeface="+mn-lt"/>
              </a:rPr>
              <a:t>Die folgende Folie zeigt eine wissenschaftliche  </a:t>
            </a:r>
            <a:r>
              <a:rPr lang="de-AT" sz="4000" b="1" dirty="0">
                <a:solidFill>
                  <a:schemeClr val="accent5">
                    <a:lumMod val="75000"/>
                  </a:schemeClr>
                </a:solidFill>
                <a:latin typeface="+mn-lt"/>
              </a:rPr>
              <a:t>Antwort</a:t>
            </a:r>
            <a:r>
              <a:rPr lang="de-AT" sz="4000" dirty="0">
                <a:latin typeface="+mn-lt"/>
              </a:rPr>
              <a:t> zu Frage: 2. </a:t>
            </a:r>
            <a:r>
              <a:rPr lang="de-DE" sz="4000" dirty="0">
                <a:latin typeface="+mn-lt"/>
              </a:rPr>
              <a:t>Welche Kompetenzen werden durch Argumentieren im Unterricht gefördert?</a:t>
            </a:r>
            <a:br>
              <a:rPr lang="de-AT" dirty="0">
                <a:latin typeface="+mn-lt"/>
              </a:rPr>
            </a:br>
            <a:br>
              <a:rPr lang="de-AT" dirty="0">
                <a:latin typeface="+mn-lt"/>
              </a:rPr>
            </a:br>
            <a:r>
              <a:rPr lang="de-AT" sz="2700" dirty="0">
                <a:latin typeface="+mn-lt"/>
              </a:rPr>
              <a:t>→ Erst zur nächsten Folie wechseln, wenn die vorangegangene Folie bearbeitet wurde. </a:t>
            </a:r>
            <a:endParaRPr lang="de-AT" dirty="0">
              <a:latin typeface="+mn-lt"/>
            </a:endParaRPr>
          </a:p>
        </p:txBody>
      </p:sp>
      <p:sp>
        <p:nvSpPr>
          <p:cNvPr id="3" name="Foliennummernplatzhalter 2">
            <a:extLst>
              <a:ext uri="{FF2B5EF4-FFF2-40B4-BE49-F238E27FC236}">
                <a16:creationId xmlns:a16="http://schemas.microsoft.com/office/drawing/2014/main" id="{C16F57A1-AA5C-D5DC-8E55-CA3D532E7EF7}"/>
              </a:ext>
            </a:extLst>
          </p:cNvPr>
          <p:cNvSpPr>
            <a:spLocks noGrp="1"/>
          </p:cNvSpPr>
          <p:nvPr>
            <p:ph type="sldNum" sz="quarter" idx="12"/>
          </p:nvPr>
        </p:nvSpPr>
        <p:spPr/>
        <p:txBody>
          <a:bodyPr/>
          <a:lstStyle/>
          <a:p>
            <a:fld id="{50661BA7-A178-481C-929D-51354AA81E6C}" type="slidenum">
              <a:rPr lang="de-AT" smtClean="0"/>
              <a:t>9</a:t>
            </a:fld>
            <a:endParaRPr lang="de-AT" dirty="0"/>
          </a:p>
        </p:txBody>
      </p:sp>
    </p:spTree>
    <p:extLst>
      <p:ext uri="{BB962C8B-B14F-4D97-AF65-F5344CB8AC3E}">
        <p14:creationId xmlns:p14="http://schemas.microsoft.com/office/powerpoint/2010/main" val="20725865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3A89AACD69C5E147B30AFD848D88D116" ma:contentTypeVersion="1" ma:contentTypeDescription="Ein neues Dokument erstellen." ma:contentTypeScope="" ma:versionID="81dfab74ba7d79e2b393077d5f45e02a">
  <xsd:schema xmlns:xsd="http://www.w3.org/2001/XMLSchema" xmlns:xs="http://www.w3.org/2001/XMLSchema" xmlns:p="http://schemas.microsoft.com/office/2006/metadata/properties" xmlns:ns2="2d8a3dbe-a707-426d-a526-ccbd77e9c02f" targetNamespace="http://schemas.microsoft.com/office/2006/metadata/properties" ma:root="true" ma:fieldsID="cd8cd269f48c0e316a27438d2c1edda7" ns2:_="">
    <xsd:import namespace="2d8a3dbe-a707-426d-a526-ccbd77e9c02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8a3dbe-a707-426d-a526-ccbd77e9c02f"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179569-FB9E-494D-A7E9-25D3E44E38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8a3dbe-a707-426d-a526-ccbd77e9c0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F1DE888-0995-47C4-BAC5-6ACC70D0ED26}">
  <ds:schemaRefs>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http://schemas.microsoft.com/office/2006/metadata/properties"/>
    <ds:schemaRef ds:uri="http://purl.org/dc/terms/"/>
    <ds:schemaRef ds:uri="http://purl.org/dc/elements/1.1/"/>
    <ds:schemaRef ds:uri="2d8a3dbe-a707-426d-a526-ccbd77e9c02f"/>
    <ds:schemaRef ds:uri="http://www.w3.org/XML/1998/namespace"/>
  </ds:schemaRefs>
</ds:datastoreItem>
</file>

<file path=customXml/itemProps3.xml><?xml version="1.0" encoding="utf-8"?>
<ds:datastoreItem xmlns:ds="http://schemas.openxmlformats.org/officeDocument/2006/customXml" ds:itemID="{E083D7CC-4851-4B9F-A0EC-E940B07111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3550</Words>
  <Application>Microsoft Office PowerPoint</Application>
  <PresentationFormat>Breitbild</PresentationFormat>
  <Paragraphs>303</Paragraphs>
  <Slides>43</Slides>
  <Notes>3</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43</vt:i4>
      </vt:variant>
    </vt:vector>
  </HeadingPairs>
  <TitlesOfParts>
    <vt:vector size="47" baseType="lpstr">
      <vt:lpstr>Arial</vt:lpstr>
      <vt:lpstr>Calibri</vt:lpstr>
      <vt:lpstr>Calibri Light</vt:lpstr>
      <vt:lpstr>Office</vt:lpstr>
      <vt:lpstr>PowerPoint-Präsentation</vt:lpstr>
      <vt:lpstr>PowerPoint-Präsentation</vt:lpstr>
      <vt:lpstr>   Phase 1  Startreflexion vor oder zu Beginn des Unterrichtsmoduls zum Argumentieren  </vt:lpstr>
      <vt:lpstr>Teil 1 Fachkenntnisse zum Argumentieren</vt:lpstr>
      <vt:lpstr>1. Was ist Argumentieren?</vt:lpstr>
      <vt:lpstr>Die folgende Folie zeigt eine wissenschaftliche  Antwort zu der Frage: 1. Was ist Argumentieren?  → Erst zur nächsten Folie wechseln, wenn die vorangegangene Folie bearbeitet wurde. </vt:lpstr>
      <vt:lpstr>1. Was ist Argumentieren? (Domenech &amp; Petersen 2018)</vt:lpstr>
      <vt:lpstr>2. Welche Kompetenzen werden durch Argumentieren im Unterricht gefördert? </vt:lpstr>
      <vt:lpstr>Die folgende Folie zeigt eine wissenschaftliche  Antwort zu Frage: 2. Welche Kompetenzen werden durch Argumentieren im Unterricht gefördert?  → Erst zur nächsten Folie wechseln, wenn die vorangegangene Folie bearbeitet wurde. </vt:lpstr>
      <vt:lpstr>2. Welche Kompetenzen werden durch Argumentieren im Unterricht gefördert? (Budke &amp; Meyer 2015, S. 14)</vt:lpstr>
      <vt:lpstr>3. Schriftliches Argumentieren durch vorgeschaltetes mündliches Argumentieren fördern </vt:lpstr>
      <vt:lpstr>Die folgende Folie zeigt eine wissenschaftliche  Antwort zu der Frage: 3. Wie können die positiven Effekte des vorgeschalteten mündlichen Argumentierens begründet werden?  → Erst zur nächsten Folie wechseln, wenn die vorangegangene Folie bearbeitet wurde. </vt:lpstr>
      <vt:lpstr>3. Schriftliches Argumentieren durch vorgeschaltetes mündliches Argumentieren fördern (Schicker et al. 2020) </vt:lpstr>
      <vt:lpstr>4. Welche Teilkompetenzen benötigen Schüler_innen, um erfolgreich argumentieren zu können? </vt:lpstr>
      <vt:lpstr>Die folgende Folie zeigt eine wissenschaftliche  Antwort zu der Frage: 4. Welche Teilkompetenzen benötigen Schüler_innen, um erfolgreich argumentieren zu können?  → Erst zur nächsten Folie wechseln, wenn die vorangegangene Folie bearbeitet wurde. </vt:lpstr>
      <vt:lpstr>4. Teilkompetenzen des schriftlichen Argumentierens (Winkler 2003, Feilke 2008)</vt:lpstr>
      <vt:lpstr>5. Sprachliche Handlungsschemata des Argumentierens</vt:lpstr>
      <vt:lpstr>Die folgende Folie zeigt eine Antwort  zu der Frage: 5. Welche Textprozeduren sind am typischsten für das Argumentieren?  → Erst zur nächsten Folie wechseln, wenn die vorangegangene Folie bearbeitet wurde. </vt:lpstr>
      <vt:lpstr>5. Sprachliche Handlungsschemata </vt:lpstr>
      <vt:lpstr>6. Textprozeduren des Argumentierens</vt:lpstr>
      <vt:lpstr>Die folgende Folie zeigt die Antwort  zu der Frage: 6. Textprozeduren des Argumentierens  → Erst zur nächsten Folie wechseln, wenn die vorangegangene Folie bearbeitet wurde. </vt:lpstr>
      <vt:lpstr>6. Textprozeduren des Argumentierens</vt:lpstr>
      <vt:lpstr>7. Argumentative Textprozeduren in Schülertexten</vt:lpstr>
      <vt:lpstr>Die folgende Folie zeigt eine Antwort  zu der Frage: 7. Argumentative Textprozeduren in Schülertexten  → Erst zur nächsten Folie wechseln, wenn die vorangegangene Folie bearbeitet wurde. </vt:lpstr>
      <vt:lpstr>7. Argumentative Textprozeduren in Schülertexten</vt:lpstr>
      <vt:lpstr>7. Argumentative Textprozeduren in Schülertexten</vt:lpstr>
      <vt:lpstr>8. Wie sollte eine argumentative Schreibaufgabe formuliert sein?</vt:lpstr>
      <vt:lpstr>Die folgende Folie zeigt eine Antwort  zu der Frage: 8. Wie sollte eine argumentative Schreibaufgabe formuliert sein?   → Erst zur nächsten Folie wechseln, wenn die vorangegangene Folie bearbeitet wurde. </vt:lpstr>
      <vt:lpstr>8. Wie sollte eine argumentative Schreibaufgabe formuliert sein? (Schmölzer-Eibinger 2015)</vt:lpstr>
      <vt:lpstr>Teil 2 Einstellungen und Motivationen</vt:lpstr>
      <vt:lpstr>9. Einstellung und Motivation zum Unterrichten von Argumentieren</vt:lpstr>
      <vt:lpstr>Teil 3 Situation im eigenen Unterricht</vt:lpstr>
      <vt:lpstr>10. Curriculare Vorgaben</vt:lpstr>
      <vt:lpstr>11. Relevanz des Argumentierens im eigenen Unterricht</vt:lpstr>
      <vt:lpstr>Fokus des Argumentierens im eigenen Unterricht</vt:lpstr>
      <vt:lpstr>12. Kompetenzstand der Lernenden</vt:lpstr>
      <vt:lpstr>13. Kompetenzstand der Lernenden</vt:lpstr>
      <vt:lpstr>14. Kompetenzstand der Lernenden</vt:lpstr>
      <vt:lpstr>15. Fokus: Lehrkraft</vt:lpstr>
      <vt:lpstr>16. Fokus: Lehrkraft</vt:lpstr>
      <vt:lpstr>17. Fokus Lehrkraft</vt:lpstr>
      <vt:lpstr>Literatur</vt:lpstr>
      <vt:lpstr>Herzlichen Dank für das Ausfüllen.  Speichern Sie Ihre antworten, sodass Sie später auf diese zurückgreifen können.  Ihre Antworten sind privat und sollten nicht mit anderen geteilt werden.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Auf Fast-Fashion verzichten und Insektenburger essen?  Auseinandersetzung mit kontroversen Fragen in der  Klimawandeldebatte und Förderung des Argumentierens  im DaF-Unterricht mit Materialien aus dem Projekt  DiaLog</dc:title>
  <dc:creator>reinsper</dc:creator>
  <cp:lastModifiedBy>ea.35809@public.ad.uni-graz.at</cp:lastModifiedBy>
  <cp:revision>128</cp:revision>
  <dcterms:created xsi:type="dcterms:W3CDTF">2021-12-03T10:53:52Z</dcterms:created>
  <dcterms:modified xsi:type="dcterms:W3CDTF">2023-06-29T11:03:04Z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0x0101003A89AACD69C5E147B30AFD848D88D116</vt:lpwstr>
  </property>
</Properties>
</file>