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91" r:id="rId5"/>
    <p:sldId id="282" r:id="rId6"/>
    <p:sldId id="386" r:id="rId7"/>
    <p:sldId id="358" r:id="rId8"/>
    <p:sldId id="361" r:id="rId9"/>
    <p:sldId id="378" r:id="rId10"/>
    <p:sldId id="384" r:id="rId11"/>
    <p:sldId id="385" r:id="rId12"/>
    <p:sldId id="380" r:id="rId13"/>
    <p:sldId id="351" r:id="rId14"/>
    <p:sldId id="369" r:id="rId15"/>
    <p:sldId id="368" r:id="rId16"/>
    <p:sldId id="381" r:id="rId17"/>
    <p:sldId id="382" r:id="rId18"/>
    <p:sldId id="383" r:id="rId19"/>
    <p:sldId id="377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insper" initials="r" lastIdx="13" clrIdx="0">
    <p:extLst>
      <p:ext uri="{19B8F6BF-5375-455C-9EA6-DF929625EA0E}">
        <p15:presenceInfo xmlns:p15="http://schemas.microsoft.com/office/powerpoint/2012/main" userId="reinsper" providerId="None"/>
      </p:ext>
    </p:extLst>
  </p:cmAuthor>
  <p:cmAuthor id="2" name="Jürgen Ehrenmüller" initials="JE" lastIdx="2" clrIdx="1">
    <p:extLst>
      <p:ext uri="{19B8F6BF-5375-455C-9EA6-DF929625EA0E}">
        <p15:presenceInfo xmlns:p15="http://schemas.microsoft.com/office/powerpoint/2012/main" userId="Jürgen Ehrenmüller" providerId="None"/>
      </p:ext>
    </p:extLst>
  </p:cmAuthor>
  <p:cmAuthor id="3" name="schmoel" initials="s" lastIdx="5" clrIdx="2">
    <p:extLst>
      <p:ext uri="{19B8F6BF-5375-455C-9EA6-DF929625EA0E}">
        <p15:presenceInfo xmlns:p15="http://schemas.microsoft.com/office/powerpoint/2012/main" userId="schmoel" providerId="None"/>
      </p:ext>
    </p:extLst>
  </p:cmAuthor>
  <p:cmAuthor id="4" name="ea.35809@public.ad.uni-graz.at" initials="eg" lastIdx="2" clrIdx="3">
    <p:extLst>
      <p:ext uri="{19B8F6BF-5375-455C-9EA6-DF929625EA0E}">
        <p15:presenceInfo xmlns:p15="http://schemas.microsoft.com/office/powerpoint/2012/main" userId="ea.35809@public.ad.uni-graz.a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B69"/>
    <a:srgbClr val="CED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442" autoAdjust="0"/>
  </p:normalViewPr>
  <p:slideViewPr>
    <p:cSldViewPr snapToGrid="0">
      <p:cViewPr varScale="1">
        <p:scale>
          <a:sx n="104" d="100"/>
          <a:sy n="104" d="100"/>
        </p:scale>
        <p:origin x="111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41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A5D1A794-1522-4372-BF1A-2C8A88F82D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F6CCD7-A3C3-4389-ADEB-D7384ED05DB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3AE0E-A0B8-4B98-A2A5-C4D84E298913}" type="datetimeFigureOut">
              <a:rPr lang="de-AT" smtClean="0"/>
              <a:t>29.06.2023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B796B94-93B1-4C14-8BB9-27B5E088CE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7573F8-E91A-45F5-8B61-73D2FD4A16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691F9-AC0F-4D78-9B12-3A59CEA044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72050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F1217-2736-48C0-9E3C-EE6C796618FB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2E87D4-EC25-4955-8F2F-35ACB0A5B1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7779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2E87D4-EC25-4955-8F2F-35ACB0A5B19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3113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2E87D4-EC25-4955-8F2F-35ACB0A5B19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241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2E87D4-EC25-4955-8F2F-35ACB0A5B19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8294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2E87D4-EC25-4955-8F2F-35ACB0A5B191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6316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2E87D4-EC25-4955-8F2F-35ACB0A5B191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767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8B061-ED47-4AD4-9771-EF4F22C7A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A77E5C0-C52C-487C-8F58-1ACB3AA4C5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1845D6-F4D6-401C-8213-F846126FB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4DD4-EF7D-40ED-8642-44597E5961F9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2059-C5AA-4FC2-9760-9ED632559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4161F9-13BA-4B9E-9BFD-2D26AB82E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757B866-D5B2-4D3D-A407-121C9B394B41}"/>
              </a:ext>
            </a:extLst>
          </p:cNvPr>
          <p:cNvPicPr/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1455"/>
            <a:ext cx="225380" cy="702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77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0EA0B2-A718-4961-8475-0F11F9E71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CA5C53-455A-438B-84D8-61F667724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BD032F-8107-4FC0-89CA-612C2FAEA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184A-B957-4F6C-9870-F36D03FBDFEA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BD5A3-F652-49FB-A3C2-1AB35F421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BD5ED9-B225-4B20-AFD7-96876754D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2177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791BD4F-31DA-41A2-AC8B-FED2DFF1BB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7E1F3E-4331-43CF-9F00-5380DDBBD4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45CECC-65F1-41FB-91B6-132C2B10B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2663-B89C-4633-867A-456D78B4B774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F21B65-BF39-483F-8F91-FAEB7676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FFE82A-A4BC-4447-8506-2077C9E13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4212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EF46E6-E277-465B-B528-3AFF7A906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AD5F4C-500F-47E9-B97A-3A9DF7A78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7A8C56-95A1-466D-9851-8A1CF65A8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F94D-E47D-4225-ABC9-20F162736A9B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EFC171-2628-4AF8-BA96-7261D8ED1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56FACE-DAFB-4796-A69B-CBE43B424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AA9F56BB-284D-41B5-BC56-564412FF2E23}"/>
              </a:ext>
            </a:extLst>
          </p:cNvPr>
          <p:cNvPicPr/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1455"/>
            <a:ext cx="312682" cy="702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92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A47435-EEA4-4CFC-978D-B006EC77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7C63D0-F00F-4F81-A804-58508CD08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CA274D-5602-4FB2-84E4-DE0763180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E451-9BC8-42E3-9F73-6B4E4915D5CD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1D3846-04FC-4D1D-8FD6-232ADDAF6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A3F012-8A39-4E51-A005-477108FB9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0194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21E06-8C24-4DD5-8A5D-5CFECF2D8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9F173A-92CE-4980-82EE-FA9E9953CF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8B9D354-DE43-4591-B4BF-9A6933CA4D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009271-2D96-404A-BB06-7D4E10FB4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FEDA-C67E-40F3-B67F-A51CEB4FB9E3}" type="datetime1">
              <a:rPr lang="de-AT" smtClean="0"/>
              <a:t>29.06.2023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4291FC-878D-4BB6-B492-E50078174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528E39-A104-4C83-9CAB-612F6890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72625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663AE-39E6-4A4B-A3C5-D671BB648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11A275-DA6B-4EED-9904-8387F8DB3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B04F67B-6175-46C6-847C-F7207D2021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0CFFB22-B39C-4541-98C8-C232CE6ED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44A0EC7-2254-43AF-882A-7427BC0E0B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DED27FB-0D44-4689-8F3F-B5D33212A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815-F405-485C-9645-DBB4930F13B9}" type="datetime1">
              <a:rPr lang="de-AT" smtClean="0"/>
              <a:t>29.06.2023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EB662B2-E750-4A4F-BC6D-C2804E227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4838CC5-2B78-4787-9F9B-8B8B5A0B7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542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AF6572-A490-4645-92EA-E696A0380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C2AD6A-306B-4806-9248-1CFFCAE77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E846-288D-4D93-9100-12982E090C38}" type="datetime1">
              <a:rPr lang="de-AT" smtClean="0"/>
              <a:t>29.06.2023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8C07E0-3091-479A-B419-4E60025BD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4B72A10-5A07-4DC7-94CA-9ACEEDDA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51009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5C12DC7-E656-4BFB-A43B-10B2A0684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D34E9-D2DE-425B-B741-31A79AAB77E9}" type="datetime1">
              <a:rPr lang="de-AT" smtClean="0"/>
              <a:t>29.06.2023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02A9C79-458F-4D7A-A7AB-1F85255FC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083F13-9FC3-4909-9D6C-D1D709520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7771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136403-EE87-46BC-BF1B-7AE11B3B3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C488A4-B667-42A3-B3AA-3B8CA5AC1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E249532-CE9B-4DF7-AD6E-03A00D546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B79962-2C2E-4D8C-94C0-87E74FA45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E62B-F356-41D7-A781-4A2A55B5B2B1}" type="datetime1">
              <a:rPr lang="de-AT" smtClean="0"/>
              <a:t>29.06.2023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65E0ED-6FA1-4199-96AC-00CF7603A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150DA2-2DE8-4AE4-BB81-02B56278E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95534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42994-76B3-433A-A239-0FD84C439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9C51BEC-B242-44A5-8894-E5B29DE3EC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5A47705-2A1E-4A1B-97C7-DCD9EABBE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021E4F4-15B1-4356-896B-CCD674E1B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24625-0919-4B1E-815F-9D695BF03010}" type="datetime1">
              <a:rPr lang="de-AT" smtClean="0"/>
              <a:t>29.06.2023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3EAFE5-5328-4C5C-8F69-02DD29C27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E135A30-157B-44C2-9413-27E4A7DE9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2919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087BEAC-4788-4906-B76C-49CD30C33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E97BC3-A619-482D-9EAA-187EC0DAA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C42600-8AFF-4AF8-9738-EB908A7931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582ED-2A04-4015-931F-ED7716194E90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961CE6-4826-45C4-B2D3-D99B6B706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EC1EF7-1E71-4C78-81C0-1A6E45E101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668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913048-92CE-4C3A-8124-96736A058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32690" cy="854075"/>
          </a:xfrm>
        </p:spPr>
        <p:txBody>
          <a:bodyPr>
            <a:normAutofit/>
          </a:bodyPr>
          <a:lstStyle/>
          <a:p>
            <a:r>
              <a:rPr lang="de-AT" sz="3200" b="1" dirty="0"/>
              <a:t>Einstellung und Motivation zum Unterrichten von Argumentieren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5A1E9C9F-574B-4681-9F8C-BF6482BD4A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5972746"/>
              </p:ext>
            </p:extLst>
          </p:nvPr>
        </p:nvGraphicFramePr>
        <p:xfrm>
          <a:off x="553742" y="1778490"/>
          <a:ext cx="11084517" cy="481274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792436">
                  <a:extLst>
                    <a:ext uri="{9D8B030D-6E8A-4147-A177-3AD203B41FA5}">
                      <a16:colId xmlns:a16="http://schemas.microsoft.com/office/drawing/2014/main" val="2296655620"/>
                    </a:ext>
                  </a:extLst>
                </a:gridCol>
                <a:gridCol w="1004720">
                  <a:extLst>
                    <a:ext uri="{9D8B030D-6E8A-4147-A177-3AD203B41FA5}">
                      <a16:colId xmlns:a16="http://schemas.microsoft.com/office/drawing/2014/main" val="269196177"/>
                    </a:ext>
                  </a:extLst>
                </a:gridCol>
                <a:gridCol w="1091682">
                  <a:extLst>
                    <a:ext uri="{9D8B030D-6E8A-4147-A177-3AD203B41FA5}">
                      <a16:colId xmlns:a16="http://schemas.microsoft.com/office/drawing/2014/main" val="3453108008"/>
                    </a:ext>
                  </a:extLst>
                </a:gridCol>
                <a:gridCol w="1147665">
                  <a:extLst>
                    <a:ext uri="{9D8B030D-6E8A-4147-A177-3AD203B41FA5}">
                      <a16:colId xmlns:a16="http://schemas.microsoft.com/office/drawing/2014/main" val="1604543513"/>
                    </a:ext>
                  </a:extLst>
                </a:gridCol>
                <a:gridCol w="1048014">
                  <a:extLst>
                    <a:ext uri="{9D8B030D-6E8A-4147-A177-3AD203B41FA5}">
                      <a16:colId xmlns:a16="http://schemas.microsoft.com/office/drawing/2014/main" val="4085617024"/>
                    </a:ext>
                  </a:extLst>
                </a:gridCol>
              </a:tblGrid>
              <a:tr h="954189"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solidFill>
                            <a:schemeClr val="tx1"/>
                          </a:solidFill>
                        </a:rPr>
                        <a:t>trifft gar nicht zu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solidFill>
                            <a:schemeClr val="tx1"/>
                          </a:solidFill>
                        </a:rPr>
                        <a:t>trifft eher nicht zu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solidFill>
                            <a:schemeClr val="tx1"/>
                          </a:solidFill>
                        </a:rPr>
                        <a:t>trifft weitgehend zu 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solidFill>
                            <a:schemeClr val="tx1"/>
                          </a:solidFill>
                        </a:rPr>
                        <a:t>trifft völlig zu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610876"/>
                  </a:ext>
                </a:extLst>
              </a:tr>
              <a:tr h="736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de-DE" sz="2000" dirty="0">
                          <a:effectLst/>
                        </a:rPr>
                        <a:t>Ich fühle mich bei der Vorstellung das Thema Argumentieren zu unterrichten fachlich sicher.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3214171"/>
                  </a:ext>
                </a:extLst>
              </a:tr>
              <a:tr h="736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de-DE" sz="2000" dirty="0">
                          <a:effectLst/>
                        </a:rPr>
                        <a:t>Ich fühle mich bei der Vorstellung das Thema Argumentieren zu unterrichten motiviert.</a:t>
                      </a:r>
                      <a:endParaRPr lang="de-DE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028496"/>
                  </a:ext>
                </a:extLst>
              </a:tr>
              <a:tr h="736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de-DE" sz="2000" dirty="0">
                          <a:effectLst/>
                        </a:rPr>
                        <a:t>Ich glaube, dass mir das Unterrichten von Argumentieren Spaß machen wird bzw. mir macht das Unterrichten von Argumentieren Spaß.</a:t>
                      </a:r>
                      <a:endParaRPr lang="de-DE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513440"/>
                  </a:ext>
                </a:extLst>
              </a:tr>
              <a:tr h="736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de-DE" sz="2000" dirty="0">
                          <a:effectLst/>
                        </a:rPr>
                        <a:t>Ich habe konkrete Ideen, wie man </a:t>
                      </a:r>
                      <a:r>
                        <a:rPr lang="de-DE" sz="2000" u="sng" dirty="0">
                          <a:effectLst/>
                        </a:rPr>
                        <a:t>mündliches</a:t>
                      </a:r>
                      <a:r>
                        <a:rPr lang="de-DE" sz="2000" dirty="0">
                          <a:effectLst/>
                        </a:rPr>
                        <a:t> Argumentieren anderen erfolgreich beibringen kann.</a:t>
                      </a:r>
                      <a:endParaRPr lang="de-DE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218116"/>
                  </a:ext>
                </a:extLst>
              </a:tr>
              <a:tr h="736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de-DE" sz="2000" dirty="0">
                          <a:effectLst/>
                        </a:rPr>
                        <a:t>Ich habe konkrete Ideen, wie man </a:t>
                      </a:r>
                      <a:r>
                        <a:rPr lang="de-DE" sz="2000" u="sng" dirty="0">
                          <a:effectLst/>
                        </a:rPr>
                        <a:t>schriftliches</a:t>
                      </a:r>
                      <a:r>
                        <a:rPr lang="de-DE" sz="2000" dirty="0">
                          <a:effectLst/>
                        </a:rPr>
                        <a:t> Argumentieren anderen erfolgreich beibringen kann.</a:t>
                      </a:r>
                      <a:endParaRPr lang="de-DE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865982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564BF0D2-D5B9-47AA-B92B-040F002AB0B7}"/>
              </a:ext>
            </a:extLst>
          </p:cNvPr>
          <p:cNvSpPr txBox="1"/>
          <p:nvPr/>
        </p:nvSpPr>
        <p:spPr>
          <a:xfrm>
            <a:off x="838200" y="1304261"/>
            <a:ext cx="5456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eriod"/>
            </a:pPr>
            <a:r>
              <a:rPr lang="de-DE" dirty="0"/>
              <a:t>Setzen Sie ein „X“ in das entsprechende Feld.</a:t>
            </a:r>
          </a:p>
          <a:p>
            <a:pPr marL="342900" indent="-342900">
              <a:buFont typeface="+mj-lt"/>
              <a:buAutoNum type="alphaLcPeriod"/>
            </a:pPr>
            <a:r>
              <a:rPr lang="de-DE" dirty="0"/>
              <a:t>Sie haben diese Fragen bereits in Phase I ausgefüllt. Vergleichen Sie Ihre Antworten. Hat sich etwas verändert?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2C892C-DA44-2495-9264-80F096006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10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16975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CE498977-5C65-4228-B58D-27DB4676F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864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AT" sz="3600" b="1" dirty="0"/>
              <a:t>Fokus Lehrkraft</a:t>
            </a:r>
          </a:p>
        </p:txBody>
      </p:sp>
      <p:graphicFrame>
        <p:nvGraphicFramePr>
          <p:cNvPr id="11" name="Tabelle 4">
            <a:extLst>
              <a:ext uri="{FF2B5EF4-FFF2-40B4-BE49-F238E27FC236}">
                <a16:creationId xmlns:a16="http://schemas.microsoft.com/office/drawing/2014/main" id="{D6F25E7A-C188-4BA0-A8FB-A9808ADCBFB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76622" y="1423035"/>
          <a:ext cx="10319698" cy="4754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244700">
                  <a:extLst>
                    <a:ext uri="{9D8B030D-6E8A-4147-A177-3AD203B41FA5}">
                      <a16:colId xmlns:a16="http://schemas.microsoft.com/office/drawing/2014/main" val="2296655620"/>
                    </a:ext>
                  </a:extLst>
                </a:gridCol>
                <a:gridCol w="1074998">
                  <a:extLst>
                    <a:ext uri="{9D8B030D-6E8A-4147-A177-3AD203B41FA5}">
                      <a16:colId xmlns:a16="http://schemas.microsoft.com/office/drawing/2014/main" val="269196177"/>
                    </a:ext>
                  </a:extLst>
                </a:gridCol>
              </a:tblGrid>
              <a:tr h="721360"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solidFill>
                            <a:schemeClr val="tx1"/>
                          </a:solidFill>
                        </a:rPr>
                        <a:t>X setzen, wenn es zutrifft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610876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/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Fachwissen ausweiten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3214171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/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Lernen, was Argumentieren genau bedeutet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828157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/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Sprachliche Mittel des Argumentierens systematisch kennenlernen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715700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/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Neue Unterrichtsmethoden erproben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5165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/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Inhaltliche Lernen durch die Auseinandersetzung mit den zu diskutierenden Themen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648887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/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Lernen, wie man </a:t>
                      </a:r>
                      <a:r>
                        <a:rPr lang="de-DE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schriftliches</a:t>
                      </a: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Argumentieren (besser) unterrichten kann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996971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/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Lernen, wie man </a:t>
                      </a:r>
                      <a:r>
                        <a:rPr lang="de-DE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mündliches</a:t>
                      </a: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Argumentieren (besser) unterrichten kann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028496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/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Selbst besser Argumentieren lernen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513440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/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Argumentieren zukünftig häufiger im Unterricht thematisieren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218116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/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Mehr Spaß und/oder Sicherheit beim Unterrichten von Argumentieren haben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865982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Mal etwas völlig Neues ausprobieren, um meinen Horizont zu erweitern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65334"/>
                  </a:ext>
                </a:extLst>
              </a:tr>
              <a:tr h="322179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Andere, nämlich: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113042"/>
                  </a:ext>
                </a:extLst>
              </a:tr>
            </a:tbl>
          </a:graphicData>
        </a:graphic>
      </p:graphicFrame>
      <p:sp>
        <p:nvSpPr>
          <p:cNvPr id="12" name="Textfeld 11">
            <a:extLst>
              <a:ext uri="{FF2B5EF4-FFF2-40B4-BE49-F238E27FC236}">
                <a16:creationId xmlns:a16="http://schemas.microsoft.com/office/drawing/2014/main" id="{550FCD5C-5F67-4249-B5B1-5E6F408F6BD0}"/>
              </a:ext>
            </a:extLst>
          </p:cNvPr>
          <p:cNvSpPr txBox="1"/>
          <p:nvPr/>
        </p:nvSpPr>
        <p:spPr>
          <a:xfrm>
            <a:off x="838200" y="1241163"/>
            <a:ext cx="925576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„Welche (Lern-)Ziele habe ich für mich als Lehrkraft für das Unterrichten von Argumentieren erreicht?“ Wählen Sie alle aus, die zutreffen. Ergänzen Sie ggf. eigene. 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9A7C322-B13D-8A79-AA50-D07584BD8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11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93709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82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3600" dirty="0"/>
              <a:t>Fokus: Lehrkraft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59" y="1275907"/>
            <a:ext cx="10515600" cy="1042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>
                <a:latin typeface="Calibri" panose="020F0502020204030204" pitchFamily="34" charset="0"/>
              </a:rPr>
              <a:t>„Welche </a:t>
            </a:r>
            <a:r>
              <a:rPr lang="de-DE" sz="1800" b="1" dirty="0">
                <a:latin typeface="Calibri" panose="020F0502020204030204" pitchFamily="34" charset="0"/>
              </a:rPr>
              <a:t>Lernziele</a:t>
            </a:r>
            <a:r>
              <a:rPr lang="de-DE" sz="1800" dirty="0">
                <a:latin typeface="Calibri" panose="020F0502020204030204" pitchFamily="34" charset="0"/>
              </a:rPr>
              <a:t> 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für das Unterrichten von Argumentieren </a:t>
            </a:r>
            <a:r>
              <a:rPr lang="de-DE" sz="1800" dirty="0">
                <a:latin typeface="Calibri" panose="020F0502020204030204" pitchFamily="34" charset="0"/>
              </a:rPr>
              <a:t>würde ich </a:t>
            </a:r>
            <a:r>
              <a:rPr lang="de-DE" sz="1800" b="1" dirty="0">
                <a:latin typeface="Calibri" panose="020F0502020204030204" pitchFamily="34" charset="0"/>
              </a:rPr>
              <a:t>für mich selbst in Zukunft </a:t>
            </a:r>
            <a:r>
              <a:rPr lang="de-DE" sz="1800" dirty="0">
                <a:latin typeface="Calibri" panose="020F0502020204030204" pitchFamily="34" charset="0"/>
              </a:rPr>
              <a:t>gerne noch erreichen?“</a:t>
            </a:r>
          </a:p>
          <a:p>
            <a:pPr marL="0" indent="0">
              <a:buNone/>
            </a:pPr>
            <a:r>
              <a:rPr lang="de-DE" sz="1800" dirty="0">
                <a:latin typeface="Calibri" panose="020F0502020204030204" pitchFamily="34" charset="0"/>
              </a:rPr>
              <a:t>Tragen Sie Ihre Gedanken in die folgende Box ein.</a:t>
            </a: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33DBE63-6059-4405-8A0B-FA22751A4A0F}"/>
              </a:ext>
            </a:extLst>
          </p:cNvPr>
          <p:cNvSpPr/>
          <p:nvPr/>
        </p:nvSpPr>
        <p:spPr>
          <a:xfrm>
            <a:off x="910259" y="2360428"/>
            <a:ext cx="10371482" cy="4132446"/>
          </a:xfrm>
          <a:prstGeom prst="rect">
            <a:avLst/>
          </a:prstGeom>
          <a:ln>
            <a:solidFill>
              <a:srgbClr val="FFDB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de-AT" sz="2000" dirty="0"/>
          </a:p>
          <a:p>
            <a:endParaRPr lang="de-AT" sz="20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DCDC97-CE75-EB82-7B04-ED35179E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12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6413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B69"/>
            </a:gs>
            <a:gs pos="33000">
              <a:schemeClr val="bg1"/>
            </a:gs>
            <a:gs pos="70000">
              <a:schemeClr val="bg1"/>
            </a:gs>
            <a:gs pos="100000">
              <a:srgbClr val="FFDB6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BF1E4-01F2-447E-B0CE-AAEFBB05F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8656" y="2804975"/>
            <a:ext cx="9144000" cy="778197"/>
          </a:xfrm>
        </p:spPr>
        <p:txBody>
          <a:bodyPr>
            <a:normAutofit/>
          </a:bodyPr>
          <a:lstStyle/>
          <a:p>
            <a:r>
              <a:rPr lang="de-DE" sz="4000" b="1" dirty="0"/>
              <a:t>Teil 3 Anschlusskommunikation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54B3BFB-E002-4D0E-A8F9-6E639E428CE9}"/>
              </a:ext>
            </a:extLst>
          </p:cNvPr>
          <p:cNvSpPr/>
          <p:nvPr/>
        </p:nvSpPr>
        <p:spPr>
          <a:xfrm>
            <a:off x="1767662" y="2044244"/>
            <a:ext cx="8656675" cy="3077856"/>
          </a:xfrm>
          <a:prstGeom prst="rect">
            <a:avLst/>
          </a:prstGeom>
          <a:noFill/>
          <a:ln>
            <a:solidFill>
              <a:srgbClr val="FFDB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8222E65-3E52-48C6-281F-896D4EB87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24046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82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3600" dirty="0"/>
              <a:t>Anschlusskommunikation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59" y="1158950"/>
            <a:ext cx="10515600" cy="1158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„Was würde ich </a:t>
            </a:r>
            <a:r>
              <a:rPr lang="de-DE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Fachkolleg_innen</a:t>
            </a:r>
            <a:r>
              <a:rPr lang="de-D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raten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wenn es um das Unterrichten von Argumentieren geht?“</a:t>
            </a:r>
          </a:p>
          <a:p>
            <a:pPr marL="0" indent="0">
              <a:buNone/>
            </a:pPr>
            <a:r>
              <a:rPr lang="de-DE" sz="1800" dirty="0">
                <a:latin typeface="Calibri" panose="020F0502020204030204" pitchFamily="34" charset="0"/>
              </a:rPr>
              <a:t>Tragen Sie Ihre Gedanken in die folgende Box ein.</a:t>
            </a: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33DBE63-6059-4405-8A0B-FA22751A4A0F}"/>
              </a:ext>
            </a:extLst>
          </p:cNvPr>
          <p:cNvSpPr/>
          <p:nvPr/>
        </p:nvSpPr>
        <p:spPr>
          <a:xfrm>
            <a:off x="910259" y="2360428"/>
            <a:ext cx="10371482" cy="4132446"/>
          </a:xfrm>
          <a:prstGeom prst="rect">
            <a:avLst/>
          </a:prstGeom>
          <a:ln>
            <a:solidFill>
              <a:srgbClr val="FFDB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de-AT" sz="2000" dirty="0"/>
          </a:p>
          <a:p>
            <a:endParaRPr lang="de-AT" sz="20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60497-459D-3C88-5327-DE442A75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14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92201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B69"/>
            </a:gs>
            <a:gs pos="52000">
              <a:schemeClr val="bg1"/>
            </a:gs>
            <a:gs pos="54000">
              <a:schemeClr val="bg1"/>
            </a:gs>
            <a:gs pos="100000">
              <a:srgbClr val="FFDB6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554B3BFB-E002-4D0E-A8F9-6E639E428CE9}"/>
              </a:ext>
            </a:extLst>
          </p:cNvPr>
          <p:cNvSpPr/>
          <p:nvPr/>
        </p:nvSpPr>
        <p:spPr>
          <a:xfrm>
            <a:off x="1767661" y="2299425"/>
            <a:ext cx="8656675" cy="3077856"/>
          </a:xfrm>
          <a:prstGeom prst="rect">
            <a:avLst/>
          </a:prstGeom>
          <a:solidFill>
            <a:srgbClr val="FFC000"/>
          </a:solidFill>
          <a:ln>
            <a:solidFill>
              <a:srgbClr val="FFDB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FBF1E4-01F2-447E-B0CE-AAEFBB05F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961707"/>
            <a:ext cx="9144000" cy="2530548"/>
          </a:xfrm>
        </p:spPr>
        <p:txBody>
          <a:bodyPr>
            <a:normAutofit/>
          </a:bodyPr>
          <a:lstStyle/>
          <a:p>
            <a:r>
              <a:rPr lang="de-DE" sz="3200" b="1" dirty="0">
                <a:latin typeface="+mn-lt"/>
              </a:rPr>
              <a:t>Abschließender Hinweis: </a:t>
            </a:r>
            <a:br>
              <a:rPr lang="de-DE" sz="3200" b="1" dirty="0">
                <a:latin typeface="+mn-lt"/>
              </a:rPr>
            </a:br>
            <a:r>
              <a:rPr lang="de-DE" sz="2400" dirty="0">
                <a:latin typeface="+mn-lt"/>
              </a:rPr>
              <a:t>Für weitere Anstöße zum Reflektieren können Sie das </a:t>
            </a:r>
            <a:br>
              <a:rPr lang="de-DE" sz="2400" dirty="0">
                <a:latin typeface="+mn-lt"/>
              </a:rPr>
            </a:br>
            <a:r>
              <a:rPr lang="de-DE" sz="2400" b="1" dirty="0">
                <a:latin typeface="+mn-lt"/>
              </a:rPr>
              <a:t>Reflexionsinstrument II </a:t>
            </a:r>
            <a:r>
              <a:rPr lang="de-DE" sz="2400" dirty="0">
                <a:latin typeface="+mn-lt"/>
              </a:rPr>
              <a:t>nutzen (siehe Website).</a:t>
            </a:r>
            <a:endParaRPr lang="de-DE" sz="3200" dirty="0">
              <a:latin typeface="+mn-lt"/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459A7CA-851A-ACA0-6E5A-CC1C55AF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15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5824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B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87FEB-122E-4359-8F95-46583D0E55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2599" y="4388940"/>
            <a:ext cx="8199400" cy="1249388"/>
          </a:xfrm>
        </p:spPr>
        <p:txBody>
          <a:bodyPr anchor="t">
            <a:noAutofit/>
          </a:bodyPr>
          <a:lstStyle/>
          <a:p>
            <a:pPr algn="l"/>
            <a:r>
              <a:rPr lang="de-DE" sz="2000" b="1" dirty="0">
                <a:solidFill>
                  <a:schemeClr val="bg1"/>
                </a:solidFill>
                <a:latin typeface="+mn-lt"/>
              </a:rPr>
              <a:t>Herzlichen Dank für das Ausfüllen</a:t>
            </a:r>
            <a:r>
              <a:rPr lang="de-DE" sz="1800" b="1" dirty="0">
                <a:solidFill>
                  <a:schemeClr val="bg1"/>
                </a:solidFill>
                <a:latin typeface="+mn-lt"/>
              </a:rPr>
              <a:t>.</a:t>
            </a:r>
            <a:br>
              <a:rPr lang="de-DE" sz="1800" dirty="0">
                <a:solidFill>
                  <a:schemeClr val="bg1"/>
                </a:solidFill>
                <a:latin typeface="+mn-lt"/>
              </a:rPr>
            </a:br>
            <a:br>
              <a:rPr lang="de-DE" sz="1800" dirty="0">
                <a:solidFill>
                  <a:schemeClr val="bg1"/>
                </a:solidFill>
                <a:latin typeface="+mn-lt"/>
              </a:rPr>
            </a:br>
            <a:r>
              <a:rPr lang="de-DE" sz="1800" dirty="0">
                <a:solidFill>
                  <a:schemeClr val="bg1"/>
                </a:solidFill>
                <a:latin typeface="+mn-lt"/>
              </a:rPr>
              <a:t>Speichern Sie Ihre antworten, sodass Sie später auf diese zurückgreifen können. </a:t>
            </a:r>
            <a:br>
              <a:rPr lang="de-DE" sz="1800" dirty="0">
                <a:solidFill>
                  <a:schemeClr val="bg1"/>
                </a:solidFill>
                <a:latin typeface="+mn-lt"/>
              </a:rPr>
            </a:br>
            <a:r>
              <a:rPr lang="de-DE" sz="1800" dirty="0">
                <a:solidFill>
                  <a:schemeClr val="bg1"/>
                </a:solidFill>
                <a:latin typeface="+mn-lt"/>
              </a:rPr>
              <a:t>Ihre Antworten sind privat und sollten nicht mit anderen geteilt werden.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BA87361-6D30-46E4-834B-719CF5905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8332"/>
            <a:ext cx="356463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89DB1C0-FEEC-4CB6-88B2-F9C5562E0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574" y="0"/>
            <a:ext cx="3913632" cy="228523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49DF6AC-8418-49EB-8FDC-47B0B47AFD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806" b="4351"/>
          <a:stretch/>
        </p:blipFill>
        <p:spPr>
          <a:xfrm>
            <a:off x="1709154" y="258766"/>
            <a:ext cx="3135141" cy="714284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117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8163D1C-ED91-4D5F-A33B-CF1256B27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7709" y="780500"/>
            <a:ext cx="2852928" cy="28529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D198571-BEE0-4082-8276-0A40EAB29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418" y="1663194"/>
            <a:ext cx="2253979" cy="124408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F014A29-BBA0-43BA-A4E9-6CC3558E2C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52" t="26205" r="30133" b="34758"/>
          <a:stretch/>
        </p:blipFill>
        <p:spPr>
          <a:xfrm>
            <a:off x="439917" y="4222673"/>
            <a:ext cx="1866293" cy="1581921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3D471F3-782A-4BA1-9CAB-FF5CDF0A7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8761" y="-4332"/>
            <a:ext cx="3273238" cy="3618965"/>
          </a:xfrm>
          <a:custGeom>
            <a:avLst/>
            <a:gdLst>
              <a:gd name="connsiteX0" fmla="*/ 210437 w 3273238"/>
              <a:gd name="connsiteY0" fmla="*/ 0 h 3618965"/>
              <a:gd name="connsiteX1" fmla="*/ 3273238 w 3273238"/>
              <a:gd name="connsiteY1" fmla="*/ 0 h 3618965"/>
              <a:gd name="connsiteX2" fmla="*/ 3273238 w 3273238"/>
              <a:gd name="connsiteY2" fmla="*/ 3526409 h 3618965"/>
              <a:gd name="connsiteX3" fmla="*/ 3118338 w 3273238"/>
              <a:gd name="connsiteY3" fmla="*/ 3566238 h 3618965"/>
              <a:gd name="connsiteX4" fmla="*/ 2595295 w 3273238"/>
              <a:gd name="connsiteY4" fmla="*/ 3618965 h 3618965"/>
              <a:gd name="connsiteX5" fmla="*/ 0 w 3273238"/>
              <a:gd name="connsiteY5" fmla="*/ 1023670 h 3618965"/>
              <a:gd name="connsiteX6" fmla="*/ 203951 w 3273238"/>
              <a:gd name="connsiteY6" fmla="*/ 13464 h 361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E815A40-A564-43E9-82E2-8452CEE307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3517" y="390686"/>
            <a:ext cx="1722218" cy="1626539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EA1E8294-D5D3-45E4-8405-DAA0E9BAC6D1}"/>
              </a:ext>
            </a:extLst>
          </p:cNvPr>
          <p:cNvSpPr txBox="1"/>
          <p:nvPr/>
        </p:nvSpPr>
        <p:spPr>
          <a:xfrm>
            <a:off x="3992599" y="5937014"/>
            <a:ext cx="7893164" cy="773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AT" sz="1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"Dieses Projekt wurde mit Unterstützung der Europäischen Kommission finanziert. Die Verantwortung für den Inhalt dieser Veröffentlichung tragen allein die </a:t>
            </a:r>
            <a:r>
              <a:rPr lang="de-AT" sz="14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Angaben." </a:t>
            </a:r>
            <a:endParaRPr lang="de-DE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F21F992-7D65-8113-8DFB-7181E25F0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16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3501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de-DE" sz="4000" b="1" kern="0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Reflexionstool I</a:t>
            </a:r>
            <a:br>
              <a:rPr lang="de-AT" sz="3600" b="1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Selbstreflexion für Lehrkräfte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2400"/>
              </a:spcBef>
              <a:spcAft>
                <a:spcPts val="1500"/>
              </a:spcAft>
            </a:pPr>
            <a:r>
              <a:rPr lang="de-DE" sz="20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Reflexionstools für die Sprachhandlung des Argumentierens für Lehrende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2CFDD6C-12A6-FBCC-FA1A-7BA137120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3</a:t>
            </a:fld>
            <a:endParaRPr lang="de-AT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5B78DFE-22BC-5DC5-ED46-5FE2A7B33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0ED3AD7-2C77-F873-3E73-9CE79A7883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81F1C5FF-8510-C2CE-A49C-75846581A6A6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de-AT" sz="4000" b="1" dirty="0"/>
            </a:br>
            <a:br>
              <a:rPr lang="de-AT" sz="4000" b="1" dirty="0"/>
            </a:br>
            <a:br>
              <a:rPr lang="de-AT" sz="4000" b="1" dirty="0"/>
            </a:br>
            <a:r>
              <a:rPr lang="de-AT" sz="4400" b="1" dirty="0">
                <a:solidFill>
                  <a:schemeClr val="accent4"/>
                </a:solidFill>
              </a:rPr>
              <a:t>Phase 3</a:t>
            </a:r>
            <a:r>
              <a:rPr lang="de-AT" sz="4000" b="1" dirty="0">
                <a:solidFill>
                  <a:schemeClr val="accent4"/>
                </a:solidFill>
              </a:rPr>
              <a:t> </a:t>
            </a:r>
            <a:br>
              <a:rPr lang="de-AT" sz="4000" b="1" dirty="0"/>
            </a:br>
            <a:r>
              <a:rPr lang="de-DE" sz="4000" b="1" dirty="0"/>
              <a:t>Endreflexion nach der Unterrichtseinheit  </a:t>
            </a:r>
            <a:br>
              <a:rPr lang="de-AT" sz="4000" b="1" dirty="0"/>
            </a:br>
            <a:endParaRPr lang="de-AT" sz="2800" i="1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49CB505-EB9B-36DE-1B3B-54EEEBD024FA}"/>
              </a:ext>
            </a:extLst>
          </p:cNvPr>
          <p:cNvSpPr txBox="1"/>
          <p:nvPr/>
        </p:nvSpPr>
        <p:spPr>
          <a:xfrm>
            <a:off x="3253698" y="4622800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/>
              <a:t>Die folgenden Fragen dienen der </a:t>
            </a:r>
            <a:r>
              <a:rPr lang="de-DE" b="1" dirty="0">
                <a:solidFill>
                  <a:schemeClr val="accent4"/>
                </a:solidFill>
              </a:rPr>
              <a:t>Selbstreflexion</a:t>
            </a:r>
            <a:r>
              <a:rPr lang="de-DE" dirty="0"/>
              <a:t>. </a:t>
            </a:r>
          </a:p>
          <a:p>
            <a:pPr algn="ctr"/>
            <a:r>
              <a:rPr lang="de-DE" dirty="0"/>
              <a:t>Die Antworten werden nicht mit anderen geteilt.</a:t>
            </a:r>
          </a:p>
        </p:txBody>
      </p:sp>
    </p:spTree>
    <p:extLst>
      <p:ext uri="{BB962C8B-B14F-4D97-AF65-F5344CB8AC3E}">
        <p14:creationId xmlns:p14="http://schemas.microsoft.com/office/powerpoint/2010/main" val="2516665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B69"/>
            </a:gs>
            <a:gs pos="33000">
              <a:schemeClr val="bg1"/>
            </a:gs>
            <a:gs pos="70000">
              <a:schemeClr val="bg1"/>
            </a:gs>
            <a:gs pos="100000">
              <a:srgbClr val="FFDB6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BF1E4-01F2-447E-B0CE-AAEFBB05F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8656" y="2804975"/>
            <a:ext cx="9144000" cy="778197"/>
          </a:xfrm>
        </p:spPr>
        <p:txBody>
          <a:bodyPr>
            <a:normAutofit/>
          </a:bodyPr>
          <a:lstStyle/>
          <a:p>
            <a:r>
              <a:rPr lang="de-DE" sz="4000" b="1" dirty="0"/>
              <a:t>Teil 1 Situation im eigenen Unterricht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54B3BFB-E002-4D0E-A8F9-6E639E428CE9}"/>
              </a:ext>
            </a:extLst>
          </p:cNvPr>
          <p:cNvSpPr/>
          <p:nvPr/>
        </p:nvSpPr>
        <p:spPr>
          <a:xfrm>
            <a:off x="1767662" y="2044244"/>
            <a:ext cx="8656675" cy="3077856"/>
          </a:xfrm>
          <a:prstGeom prst="rect">
            <a:avLst/>
          </a:prstGeom>
          <a:noFill/>
          <a:ln>
            <a:solidFill>
              <a:srgbClr val="FFDB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70FDBBE-7643-B926-2D3D-410309508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60769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42"/>
            <a:ext cx="10515600" cy="10171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3600" b="1" dirty="0"/>
              <a:t>1. Unterrichtsbeobachtungen 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59" y="925033"/>
            <a:ext cx="10515600" cy="143539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1900" dirty="0"/>
              <a:t>Was lief insgesamt </a:t>
            </a:r>
            <a:r>
              <a:rPr lang="de-DE" sz="1900" b="1" dirty="0"/>
              <a:t>gut</a:t>
            </a:r>
            <a:r>
              <a:rPr lang="de-DE" sz="1900" dirty="0"/>
              <a:t>? </a:t>
            </a:r>
            <a:br>
              <a:rPr lang="de-DE" sz="1900" dirty="0"/>
            </a:br>
            <a:r>
              <a:rPr lang="de-DE" sz="1900" dirty="0"/>
              <a:t>(z.B. Welche Aufgaben/Materialien/Übungen kamen bei den Lernenden besonders gut an?)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AT" sz="1900" dirty="0"/>
              <a:t>Bitte tragen Sie in die Box Ihre eigenen Gedanken zu dieser Frage ein.</a:t>
            </a:r>
            <a:endParaRPr lang="de-DE" sz="1900" dirty="0"/>
          </a:p>
          <a:p>
            <a:pPr marL="0" indent="0">
              <a:buNone/>
            </a:pPr>
            <a:endParaRPr lang="de-AT" sz="12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33DBE63-6059-4405-8A0B-FA22751A4A0F}"/>
              </a:ext>
            </a:extLst>
          </p:cNvPr>
          <p:cNvSpPr/>
          <p:nvPr/>
        </p:nvSpPr>
        <p:spPr>
          <a:xfrm>
            <a:off x="910259" y="2360427"/>
            <a:ext cx="10371482" cy="3682459"/>
          </a:xfrm>
          <a:prstGeom prst="rect">
            <a:avLst/>
          </a:prstGeom>
          <a:ln>
            <a:solidFill>
              <a:srgbClr val="FFDB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8197065-C092-408A-857E-660D236D4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1377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42"/>
            <a:ext cx="10515600" cy="10171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3600" b="1" dirty="0"/>
              <a:t>2. Unterrichtsbeobachtungen II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59" y="1137686"/>
            <a:ext cx="10515600" cy="101710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Was lief insgesamt </a:t>
            </a:r>
            <a:r>
              <a:rPr lang="de-D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weniger gut 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und wie könnte ich darauf beim nächsten Mal reagieren? (Wo zeigen die Lernenden noch Schwierigkeiten?)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AT" sz="1800" dirty="0"/>
              <a:t>Bitte tragen Sie in die Box Ihre eigenen Gedanken zu dieser Frage ein.</a:t>
            </a:r>
            <a:endParaRPr lang="de-DE" sz="1800" dirty="0"/>
          </a:p>
          <a:p>
            <a:pPr marL="0" indent="0">
              <a:buNone/>
            </a:pPr>
            <a:endParaRPr lang="de-AT" sz="18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33DBE63-6059-4405-8A0B-FA22751A4A0F}"/>
              </a:ext>
            </a:extLst>
          </p:cNvPr>
          <p:cNvSpPr/>
          <p:nvPr/>
        </p:nvSpPr>
        <p:spPr>
          <a:xfrm>
            <a:off x="910259" y="2360427"/>
            <a:ext cx="10371482" cy="3682459"/>
          </a:xfrm>
          <a:prstGeom prst="rect">
            <a:avLst/>
          </a:prstGeom>
          <a:ln>
            <a:solidFill>
              <a:srgbClr val="FFDB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57D9D4-9169-1FAE-DFA4-CAE7E95A9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68894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42"/>
            <a:ext cx="10515600" cy="10171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3600" b="1" dirty="0"/>
              <a:t>3. Reflexion I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59" y="988828"/>
            <a:ext cx="10515600" cy="118723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„Inwiefern sehe ich bei meinen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Schüler_innen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Verbesserungen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bezüglich </a:t>
            </a: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</a:rPr>
              <a:t>der </a:t>
            </a:r>
            <a:r>
              <a:rPr lang="de-DE" sz="1800" b="1" dirty="0">
                <a:latin typeface="Calibri" panose="020F0502020204030204" pitchFamily="34" charset="0"/>
                <a:ea typeface="Calibri" panose="020F0502020204030204" pitchFamily="34" charset="0"/>
              </a:rPr>
              <a:t>Sprachhandlung des Argumentierens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?“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AT" sz="1800" dirty="0"/>
              <a:t>Bitte tragen Sie in die Box Ihre eigenen Gedanken zu dieser Frage ein.</a:t>
            </a:r>
            <a:endParaRPr lang="de-DE" sz="1800" dirty="0"/>
          </a:p>
          <a:p>
            <a:pPr marL="0" indent="0">
              <a:buNone/>
            </a:pPr>
            <a:endParaRPr lang="de-AT" sz="10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33DBE63-6059-4405-8A0B-FA22751A4A0F}"/>
              </a:ext>
            </a:extLst>
          </p:cNvPr>
          <p:cNvSpPr/>
          <p:nvPr/>
        </p:nvSpPr>
        <p:spPr>
          <a:xfrm>
            <a:off x="910259" y="2360427"/>
            <a:ext cx="10371482" cy="3682459"/>
          </a:xfrm>
          <a:prstGeom prst="rect">
            <a:avLst/>
          </a:prstGeom>
          <a:ln>
            <a:solidFill>
              <a:srgbClr val="FFDB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de-AT" dirty="0"/>
          </a:p>
          <a:p>
            <a:endParaRPr lang="de-AT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7CB216C-FEF4-40A6-81D1-A7360EEC7B10}"/>
              </a:ext>
            </a:extLst>
          </p:cNvPr>
          <p:cNvGrpSpPr/>
          <p:nvPr/>
        </p:nvGrpSpPr>
        <p:grpSpPr>
          <a:xfrm>
            <a:off x="7839880" y="1582443"/>
            <a:ext cx="3333887" cy="1389503"/>
            <a:chOff x="2278" y="-34744"/>
            <a:chExt cx="2137584" cy="915540"/>
          </a:xfrm>
        </p:grpSpPr>
        <p:sp>
          <p:nvSpPr>
            <p:cNvPr id="6" name="Textfeld 2">
              <a:extLst>
                <a:ext uri="{FF2B5EF4-FFF2-40B4-BE49-F238E27FC236}">
                  <a16:creationId xmlns:a16="http://schemas.microsoft.com/office/drawing/2014/main" id="{FDA19862-0AEE-4009-9B07-354AAAB57A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357922">
              <a:off x="302110" y="165949"/>
              <a:ext cx="1837752" cy="71484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accent4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spcAft>
                  <a:spcPts val="800"/>
                </a:spcAft>
              </a:pPr>
              <a:r>
                <a:rPr lang="de-AT" sz="105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Hinweis: </a:t>
              </a:r>
              <a:r>
                <a:rPr lang="de-AT" sz="105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Das</a:t>
              </a:r>
              <a:r>
                <a:rPr lang="de-AT" sz="105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Diagnosetool für die Sprachhandlung des Argumentierens in </a:t>
              </a:r>
              <a:r>
                <a:rPr lang="de-AT" sz="1050" b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Lernertexten</a:t>
              </a:r>
              <a:r>
                <a:rPr lang="de-AT" sz="105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de-AT" sz="105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kann Ihnen helfen, das Sprachhandeln in Schülertexten leichter einzuschätzen und Kompetenzzuwächse zu erkennen. </a:t>
              </a:r>
              <a:endParaRPr lang="de-AT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96F4712C-D2AC-44F7-80E7-B993D9C1F960}"/>
                </a:ext>
              </a:extLst>
            </p:cNvPr>
            <p:cNvGrpSpPr/>
            <p:nvPr/>
          </p:nvGrpSpPr>
          <p:grpSpPr>
            <a:xfrm rot="450020">
              <a:off x="2278" y="-34744"/>
              <a:ext cx="419691" cy="295261"/>
              <a:chOff x="0" y="-46078"/>
              <a:chExt cx="432625" cy="293594"/>
            </a:xfrm>
          </p:grpSpPr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42639C59-980C-4404-9B4C-8A88441735FF}"/>
                  </a:ext>
                </a:extLst>
              </p:cNvPr>
              <p:cNvSpPr/>
              <p:nvPr/>
            </p:nvSpPr>
            <p:spPr>
              <a:xfrm>
                <a:off x="0" y="0"/>
                <a:ext cx="252663" cy="24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de-AT"/>
              </a:p>
            </p:txBody>
          </p:sp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D4309D05-54D8-408F-9175-B5ACACF7FD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95135" y="-46078"/>
                <a:ext cx="237490" cy="237490"/>
              </a:xfrm>
              <a:prstGeom prst="rect">
                <a:avLst/>
              </a:prstGeom>
            </p:spPr>
          </p:pic>
        </p:grpSp>
      </p:grp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5F5F4ADB-B474-7017-637C-C84989CF4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71137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42"/>
            <a:ext cx="10515600" cy="10171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3600" b="1" dirty="0"/>
              <a:t>4. Reflexion II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59" y="988828"/>
            <a:ext cx="10515600" cy="118723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„Was würde ich bei einem </a:t>
            </a:r>
            <a:r>
              <a:rPr lang="de-D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erneuten Durchführen anders machen 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und was würde ich auf jeden Fall beibehalten? Warum?“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AT" sz="1800" dirty="0"/>
              <a:t>Bitte tragen Sie in die Box Ihre eigenen Gedanken zu dieser Frage ein.</a:t>
            </a:r>
            <a:endParaRPr lang="de-DE" sz="1800" dirty="0"/>
          </a:p>
          <a:p>
            <a:pPr marL="0" indent="0">
              <a:buNone/>
            </a:pPr>
            <a:endParaRPr lang="de-AT" sz="10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33DBE63-6059-4405-8A0B-FA22751A4A0F}"/>
              </a:ext>
            </a:extLst>
          </p:cNvPr>
          <p:cNvSpPr/>
          <p:nvPr/>
        </p:nvSpPr>
        <p:spPr>
          <a:xfrm>
            <a:off x="910259" y="2360427"/>
            <a:ext cx="10371482" cy="3682459"/>
          </a:xfrm>
          <a:prstGeom prst="rect">
            <a:avLst/>
          </a:prstGeom>
          <a:ln>
            <a:solidFill>
              <a:srgbClr val="FFDB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8F2388A-6249-E0DD-9913-C4C93F36E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36949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B69"/>
            </a:gs>
            <a:gs pos="33000">
              <a:schemeClr val="bg1"/>
            </a:gs>
            <a:gs pos="70000">
              <a:schemeClr val="bg1"/>
            </a:gs>
            <a:gs pos="100000">
              <a:srgbClr val="FFDB6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BF1E4-01F2-447E-B0CE-AAEFBB05F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8656" y="2804975"/>
            <a:ext cx="9144000" cy="778197"/>
          </a:xfrm>
        </p:spPr>
        <p:txBody>
          <a:bodyPr>
            <a:normAutofit/>
          </a:bodyPr>
          <a:lstStyle/>
          <a:p>
            <a:r>
              <a:rPr lang="de-DE" sz="4000" b="1" dirty="0"/>
              <a:t>Teil 2 Einstellungen und Motivationen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54B3BFB-E002-4D0E-A8F9-6E639E428CE9}"/>
              </a:ext>
            </a:extLst>
          </p:cNvPr>
          <p:cNvSpPr/>
          <p:nvPr/>
        </p:nvSpPr>
        <p:spPr>
          <a:xfrm>
            <a:off x="1767662" y="2044244"/>
            <a:ext cx="8656675" cy="3077856"/>
          </a:xfrm>
          <a:prstGeom prst="rect">
            <a:avLst/>
          </a:prstGeom>
          <a:noFill/>
          <a:ln>
            <a:solidFill>
              <a:srgbClr val="FFDB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F223326-65D7-1331-8BDF-7119178C8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38688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E179569-FB9E-494D-A7E9-25D3E44E38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83D7CC-4851-4B9F-A0EC-E940B07111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1DE888-0995-47C4-BAC5-6ACC70D0ED26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2d8a3dbe-a707-426d-a526-ccbd77e9c02f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758</Words>
  <Application>Microsoft Office PowerPoint</Application>
  <PresentationFormat>Breitbild</PresentationFormat>
  <Paragraphs>79</Paragraphs>
  <Slides>16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Teil 1 Situation im eigenen Unterricht</vt:lpstr>
      <vt:lpstr>1. Unterrichtsbeobachtungen I</vt:lpstr>
      <vt:lpstr>2. Unterrichtsbeobachtungen II</vt:lpstr>
      <vt:lpstr>3. Reflexion I </vt:lpstr>
      <vt:lpstr>4. Reflexion II </vt:lpstr>
      <vt:lpstr>Teil 2 Einstellungen und Motivationen</vt:lpstr>
      <vt:lpstr>Einstellung und Motivation zum Unterrichten von Argumentieren</vt:lpstr>
      <vt:lpstr>Fokus Lehrkraft</vt:lpstr>
      <vt:lpstr>Fokus: Lehrkraft</vt:lpstr>
      <vt:lpstr>Teil 3 Anschlusskommunikation</vt:lpstr>
      <vt:lpstr>Anschlusskommunikation</vt:lpstr>
      <vt:lpstr>Abschließender Hinweis:  Für weitere Anstöße zum Reflektieren können Sie das  Reflexionsinstrument II nutzen (siehe Website).</vt:lpstr>
      <vt:lpstr>Herzlichen Dank für das Ausfüllen.  Speichern Sie Ihre antworten, sodass Sie später auf diese zurückgreifen können.  Ihre Antworten sind privat und sollten nicht mit anderen geteilt werden.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 Fast-Fashion verzichten und Insektenburger essen?  Auseinandersetzung mit kontroversen Fragen in der  Klimawandeldebatte und Förderung des Argumentierens  im DaF-Unterricht mit Materialien aus dem Projekt  DiaLog</dc:title>
  <dc:creator>reinsper</dc:creator>
  <cp:lastModifiedBy>ea.35809@public.ad.uni-graz.at</cp:lastModifiedBy>
  <cp:revision>130</cp:revision>
  <dcterms:created xsi:type="dcterms:W3CDTF">2021-12-03T10:53:52Z</dcterms:created>
  <dcterms:modified xsi:type="dcterms:W3CDTF">2023-06-29T11:02:07Z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