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91" r:id="rId5"/>
    <p:sldId id="282" r:id="rId6"/>
    <p:sldId id="386" r:id="rId7"/>
    <p:sldId id="358" r:id="rId8"/>
    <p:sldId id="361" r:id="rId9"/>
    <p:sldId id="378" r:id="rId10"/>
    <p:sldId id="384" r:id="rId11"/>
    <p:sldId id="385" r:id="rId12"/>
    <p:sldId id="380" r:id="rId13"/>
    <p:sldId id="351" r:id="rId14"/>
    <p:sldId id="369" r:id="rId15"/>
    <p:sldId id="368" r:id="rId16"/>
    <p:sldId id="381" r:id="rId17"/>
    <p:sldId id="382" r:id="rId18"/>
    <p:sldId id="383" r:id="rId19"/>
    <p:sldId id="377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insper" initials="r" lastIdx="13" clrIdx="0">
    <p:extLst>
      <p:ext uri="{19B8F6BF-5375-455C-9EA6-DF929625EA0E}">
        <p15:presenceInfo xmlns:p15="http://schemas.microsoft.com/office/powerpoint/2012/main" userId="reinsper" providerId="None"/>
      </p:ext>
    </p:extLst>
  </p:cmAuthor>
  <p:cmAuthor id="2" name="Jürgen Ehrenmüller" initials="JE" lastIdx="2" clrIdx="1">
    <p:extLst>
      <p:ext uri="{19B8F6BF-5375-455C-9EA6-DF929625EA0E}">
        <p15:presenceInfo xmlns:p15="http://schemas.microsoft.com/office/powerpoint/2012/main" userId="Jürgen Ehrenmüller" providerId="None"/>
      </p:ext>
    </p:extLst>
  </p:cmAuthor>
  <p:cmAuthor id="3" name="schmoel" initials="s" lastIdx="5" clrIdx="2">
    <p:extLst>
      <p:ext uri="{19B8F6BF-5375-455C-9EA6-DF929625EA0E}">
        <p15:presenceInfo xmlns:p15="http://schemas.microsoft.com/office/powerpoint/2012/main" userId="schmoel" providerId="None"/>
      </p:ext>
    </p:extLst>
  </p:cmAuthor>
  <p:cmAuthor id="4" name="ea.35809@public.ad.uni-graz.at" initials="eg" lastIdx="2" clrIdx="3">
    <p:extLst>
      <p:ext uri="{19B8F6BF-5375-455C-9EA6-DF929625EA0E}">
        <p15:presenceInfo xmlns:p15="http://schemas.microsoft.com/office/powerpoint/2012/main" userId="ea.35809@public.ad.uni-graz.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69"/>
    <a:srgbClr val="CE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442" autoAdjust="0"/>
  </p:normalViewPr>
  <p:slideViewPr>
    <p:cSldViewPr snapToGrid="0">
      <p:cViewPr varScale="1">
        <p:scale>
          <a:sx n="104" d="100"/>
          <a:sy n="104" d="100"/>
        </p:scale>
        <p:origin x="11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41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5D1A794-1522-4372-BF1A-2C8A88F82D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F6CCD7-A3C3-4389-ADEB-D7384ED05D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AE0E-A0B8-4B98-A2A5-C4D84E298913}" type="datetimeFigureOut">
              <a:rPr lang="de-AT" smtClean="0"/>
              <a:t>29.06.2023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B796B94-93B1-4C14-8BB9-27B5E088CE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7573F8-E91A-45F5-8B61-73D2FD4A16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691F9-AC0F-4D78-9B12-3A59CEA044D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050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1217-2736-48C0-9E3C-EE6C796618FB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87D4-EC25-4955-8F2F-35ACB0A5B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77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BA26B-43E6-48B3-A3C2-524FAEDAAB0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27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113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4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294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316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87D4-EC25-4955-8F2F-35ACB0A5B19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7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8B061-ED47-4AD4-9771-EF4F22C7A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77E5C0-C52C-487C-8F58-1ACB3AA4C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845D6-F4D6-401C-8213-F846126F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44DD4-EF7D-40ED-8642-44597E5961F9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ED2059-C5AA-4FC2-9760-9ED632559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4161F9-13BA-4B9E-9BFD-2D26AB82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757B866-D5B2-4D3D-A407-121C9B394B41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81455"/>
            <a:ext cx="225380" cy="702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7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EA0B2-A718-4961-8475-0F11F9E7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A5C53-455A-438B-84D8-61F667724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BD032F-8107-4FC0-89CA-612C2FAE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184A-B957-4F6C-9870-F36D03FBDFEA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BD5A3-F652-49FB-A3C2-1AB35F42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BD5ED9-B225-4B20-AFD7-96876754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177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91BD4F-31DA-41A2-AC8B-FED2DFF1B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7E1F3E-4331-43CF-9F00-5380DDBB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45CECC-65F1-41FB-91B6-132C2B10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2663-B89C-4633-867A-456D78B4B774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F21B65-BF39-483F-8F91-FAEB7676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FFE82A-A4BC-4447-8506-2077C9E1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212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F46E6-E277-465B-B528-3AFF7A90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AD5F4C-500F-47E9-B97A-3A9DF7A7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A8C56-95A1-466D-9851-8A1CF65A8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BF94D-E47D-4225-ABC9-20F162736A9B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EFC171-2628-4AF8-BA96-7261D8ED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56FACE-DAFB-4796-A69B-CBE43B424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A9F56BB-284D-41B5-BC56-564412FF2E23}"/>
              </a:ext>
            </a:extLst>
          </p:cNvPr>
          <p:cNvPicPr/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81455"/>
            <a:ext cx="312682" cy="702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6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47435-EEA4-4CFC-978D-B006EC77B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C63D0-F00F-4F81-A804-58508CD08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CA274D-5602-4FB2-84E4-DE0763180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E451-9BC8-42E3-9F73-6B4E4915D5CD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1D3846-04FC-4D1D-8FD6-232ADDAF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A3F012-8A39-4E51-A005-477108FB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019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21E06-8C24-4DD5-8A5D-5CFECF2D8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9F173A-92CE-4980-82EE-FA9E9953C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B9D354-DE43-4591-B4BF-9A6933CA4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009271-2D96-404A-BB06-7D4E10FB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FEDA-C67E-40F3-B67F-A51CEB4FB9E3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4291FC-878D-4BB6-B492-E5007817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528E39-A104-4C83-9CAB-612F689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262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663AE-39E6-4A4B-A3C5-D671BB64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11A275-DA6B-4EED-9904-8387F8DB3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04F67B-6175-46C6-847C-F7207D202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0CFFB22-B39C-4541-98C8-C232CE6ED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44A0EC7-2254-43AF-882A-7427BC0E0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DED27FB-0D44-4689-8F3F-B5D33212A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C815-F405-485C-9645-DBB4930F13B9}" type="datetime1">
              <a:rPr lang="de-AT" smtClean="0"/>
              <a:t>29.06.2023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B662B2-E750-4A4F-BC6D-C2804E2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838CC5-2B78-4787-9F9B-8B8B5A0B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54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F6572-A490-4645-92EA-E696A038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0C2AD6A-306B-4806-9248-1CFFCAE7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E846-288D-4D93-9100-12982E090C38}" type="datetime1">
              <a:rPr lang="de-AT" smtClean="0"/>
              <a:t>29.06.2023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8C07E0-3091-479A-B419-4E60025B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B72A10-5A07-4DC7-94CA-9ACEEDDA0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100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C12DC7-E656-4BFB-A43B-10B2A068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D34E9-D2DE-425B-B741-31A79AAB77E9}" type="datetime1">
              <a:rPr lang="de-AT" smtClean="0"/>
              <a:t>29.06.2023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2A9C79-458F-4D7A-A7AB-1F85255F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083F13-9FC3-4909-9D6C-D1D70952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77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36403-EE87-46BC-BF1B-7AE11B3B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C488A4-B667-42A3-B3AA-3B8CA5AC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249532-CE9B-4DF7-AD6E-03A00D546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B79962-2C2E-4D8C-94C0-87E74FA4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E62B-F356-41D7-A781-4A2A55B5B2B1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65E0ED-6FA1-4199-96AC-00CF7603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150DA2-2DE8-4AE4-BB81-02B56278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553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42994-76B3-433A-A239-0FD84C43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9C51BEC-B242-44A5-8894-E5B29DE3E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A47705-2A1E-4A1B-97C7-DCD9EABBE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21E4F4-15B1-4356-896B-CCD674E1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24625-0919-4B1E-815F-9D695BF03010}" type="datetime1">
              <a:rPr lang="de-AT" smtClean="0"/>
              <a:t>29.06.2023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3EAFE5-5328-4C5C-8F69-02DD29C2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135A30-157B-44C2-9413-27E4A7DE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19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087BEAC-4788-4906-B76C-49CD30C3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E97BC3-A619-482D-9EAA-187EC0DAA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C42600-8AFF-4AF8-9738-EB908A793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582ED-2A04-4015-931F-ED7716194E90}" type="datetime1">
              <a:rPr lang="de-AT" smtClean="0"/>
              <a:t>29.06.2023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961CE6-4826-45C4-B2D3-D99B6B706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DiaLog – Schüler_innen diskutieren kontroverse Fragen zum Klimawandel. Entwicklung schriftlicher Argumentationskompetenz in der Erst-, Zweit- und Fremdsprache Deutsch im mehrsprachigen europäischen Kontext.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EC1EF7-1E71-4C78-81C0-1A6E45E10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1BA7-A178-481C-929D-51354AA81E6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668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528A8C8-3077-0B46-B016-4B95DE7A0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483" y="1393372"/>
            <a:ext cx="6036924" cy="3779082"/>
          </a:xfrm>
          <a:prstGeom prst="rect">
            <a:avLst/>
          </a:prstGeom>
        </p:spPr>
      </p:pic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9AEEA1E8-D4B7-4B46-A9EF-FDDEF9D73E25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60" b="384"/>
          <a:stretch/>
        </p:blipFill>
        <p:spPr bwMode="auto">
          <a:xfrm>
            <a:off x="8964716" y="6151276"/>
            <a:ext cx="1882140" cy="487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A27CF1A7-B2F6-D140-A388-677858E13580}"/>
              </a:ext>
            </a:extLst>
          </p:cNvPr>
          <p:cNvSpPr txBox="1"/>
          <p:nvPr/>
        </p:nvSpPr>
        <p:spPr>
          <a:xfrm>
            <a:off x="958645" y="6171978"/>
            <a:ext cx="8090105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Dieses Projekt wurde mit Unterstützung der Europäischen Kommission finanziert. Die Verantwortung für den Inhalt dieser Veröffentlichung </a:t>
            </a:r>
            <a:b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tragen allein die </a:t>
            </a:r>
            <a:r>
              <a:rPr lang="de-AT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Verfasser_innen</a:t>
            </a:r>
            <a:r>
              <a:rPr lang="de-A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die Kommission haftet nicht für die weitere Verwendung der darin enthaltenen Angaben</a:t>
            </a:r>
            <a:r>
              <a:rPr lang="de-A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65D1B6C-5806-9C43-93F3-DC0EE7BB2A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436195"/>
            <a:ext cx="2891345" cy="51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4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 thruBlk="1"/>
      </p:transition>
    </mc:Choice>
    <mc:Fallback xmlns="">
      <p:transition>
        <p:fade thruBlk="1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913048-92CE-4C3A-8124-96736A05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2690" cy="854075"/>
          </a:xfrm>
        </p:spPr>
        <p:txBody>
          <a:bodyPr>
            <a:normAutofit/>
          </a:bodyPr>
          <a:lstStyle/>
          <a:p>
            <a:r>
              <a:rPr lang="de-AT" sz="3200" b="1" dirty="0"/>
              <a:t>Einstellung und Motivation zum Unterrichten von Argumentieren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5A1E9C9F-574B-4681-9F8C-BF6482BD4A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972746"/>
              </p:ext>
            </p:extLst>
          </p:nvPr>
        </p:nvGraphicFramePr>
        <p:xfrm>
          <a:off x="553742" y="1778490"/>
          <a:ext cx="11084517" cy="48127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792436">
                  <a:extLst>
                    <a:ext uri="{9D8B030D-6E8A-4147-A177-3AD203B41FA5}">
                      <a16:colId xmlns:a16="http://schemas.microsoft.com/office/drawing/2014/main" val="2296655620"/>
                    </a:ext>
                  </a:extLst>
                </a:gridCol>
                <a:gridCol w="1004720">
                  <a:extLst>
                    <a:ext uri="{9D8B030D-6E8A-4147-A177-3AD203B41FA5}">
                      <a16:colId xmlns:a16="http://schemas.microsoft.com/office/drawing/2014/main" val="269196177"/>
                    </a:ext>
                  </a:extLst>
                </a:gridCol>
                <a:gridCol w="1091682">
                  <a:extLst>
                    <a:ext uri="{9D8B030D-6E8A-4147-A177-3AD203B41FA5}">
                      <a16:colId xmlns:a16="http://schemas.microsoft.com/office/drawing/2014/main" val="3453108008"/>
                    </a:ext>
                  </a:extLst>
                </a:gridCol>
                <a:gridCol w="1147665">
                  <a:extLst>
                    <a:ext uri="{9D8B030D-6E8A-4147-A177-3AD203B41FA5}">
                      <a16:colId xmlns:a16="http://schemas.microsoft.com/office/drawing/2014/main" val="1604543513"/>
                    </a:ext>
                  </a:extLst>
                </a:gridCol>
                <a:gridCol w="1048014">
                  <a:extLst>
                    <a:ext uri="{9D8B030D-6E8A-4147-A177-3AD203B41FA5}">
                      <a16:colId xmlns:a16="http://schemas.microsoft.com/office/drawing/2014/main" val="4085617024"/>
                    </a:ext>
                  </a:extLst>
                </a:gridCol>
              </a:tblGrid>
              <a:tr h="954189"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solidFill>
                            <a:schemeClr val="tx1"/>
                          </a:solidFill>
                        </a:rPr>
                        <a:t>trifft gar nicht zu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solidFill>
                            <a:schemeClr val="tx1"/>
                          </a:solidFill>
                        </a:rPr>
                        <a:t>trifft eher nicht zu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solidFill>
                            <a:schemeClr val="tx1"/>
                          </a:solidFill>
                        </a:rPr>
                        <a:t>trifft weitgehend zu 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solidFill>
                            <a:schemeClr val="tx1"/>
                          </a:solidFill>
                        </a:rPr>
                        <a:t>trifft völlig zu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10876"/>
                  </a:ext>
                </a:extLst>
              </a:tr>
              <a:tr h="736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e-DE" sz="2000" dirty="0">
                          <a:effectLst/>
                        </a:rPr>
                        <a:t>Ich fühle mich bei der Vorstellung das Thema Argumentieren zu unterrichten fachlich sicher.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14171"/>
                  </a:ext>
                </a:extLst>
              </a:tr>
              <a:tr h="736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e-DE" sz="2000" dirty="0">
                          <a:effectLst/>
                        </a:rPr>
                        <a:t>Ich fühle mich bei der Vorstellung das Thema Argumentieren zu unterrichten motiviert.</a:t>
                      </a:r>
                      <a:endParaRPr lang="de-D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028496"/>
                  </a:ext>
                </a:extLst>
              </a:tr>
              <a:tr h="736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e-DE" sz="2000" dirty="0">
                          <a:effectLst/>
                        </a:rPr>
                        <a:t>Ich glaube, dass mir das Unterrichten von Argumentieren Spaß machen wird bzw. mir macht das Unterrichten von Argumentieren Spaß.</a:t>
                      </a:r>
                      <a:endParaRPr lang="de-D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13440"/>
                  </a:ext>
                </a:extLst>
              </a:tr>
              <a:tr h="736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e-DE" sz="2000" dirty="0">
                          <a:effectLst/>
                        </a:rPr>
                        <a:t>Ich habe konkrete Ideen, wie man </a:t>
                      </a:r>
                      <a:r>
                        <a:rPr lang="de-DE" sz="2000" u="sng" dirty="0">
                          <a:effectLst/>
                        </a:rPr>
                        <a:t>mündliches</a:t>
                      </a:r>
                      <a:r>
                        <a:rPr lang="de-DE" sz="2000" dirty="0">
                          <a:effectLst/>
                        </a:rPr>
                        <a:t> Argumentieren anderen erfolgreich beibringen kann.</a:t>
                      </a:r>
                      <a:endParaRPr lang="de-D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18116"/>
                  </a:ext>
                </a:extLst>
              </a:tr>
              <a:tr h="736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de-DE" sz="2000" dirty="0">
                          <a:effectLst/>
                        </a:rPr>
                        <a:t>Ich habe konkrete Ideen, wie man </a:t>
                      </a:r>
                      <a:r>
                        <a:rPr lang="de-DE" sz="2000" u="sng" dirty="0">
                          <a:effectLst/>
                        </a:rPr>
                        <a:t>schriftliches</a:t>
                      </a:r>
                      <a:r>
                        <a:rPr lang="de-DE" sz="2000" dirty="0">
                          <a:effectLst/>
                        </a:rPr>
                        <a:t> Argumentieren anderen erfolgreich beibringen kann.</a:t>
                      </a:r>
                      <a:endParaRPr lang="de-DE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865982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564BF0D2-D5B9-47AA-B92B-040F002AB0B7}"/>
              </a:ext>
            </a:extLst>
          </p:cNvPr>
          <p:cNvSpPr txBox="1"/>
          <p:nvPr/>
        </p:nvSpPr>
        <p:spPr>
          <a:xfrm>
            <a:off x="838200" y="1304261"/>
            <a:ext cx="5456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de-DE" dirty="0"/>
              <a:t>Setzen Sie ein „X“ in das entsprechende Feld.</a:t>
            </a:r>
          </a:p>
          <a:p>
            <a:pPr marL="342900" indent="-342900">
              <a:buFont typeface="+mj-lt"/>
              <a:buAutoNum type="alphaLcPeriod"/>
            </a:pPr>
            <a:r>
              <a:rPr lang="de-DE" dirty="0"/>
              <a:t>Sie haben diese Fragen bereits in Phase I ausgefüllt. Vergleichen Sie Ihre Antworten. Hat sich etwas verändert?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2C892C-DA44-2495-9264-80F09600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1697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CE498977-5C65-4228-B58D-27DB4676F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64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Fokus Lehrkraft</a:t>
            </a:r>
          </a:p>
        </p:txBody>
      </p:sp>
      <p:graphicFrame>
        <p:nvGraphicFramePr>
          <p:cNvPr id="11" name="Tabelle 4">
            <a:extLst>
              <a:ext uri="{FF2B5EF4-FFF2-40B4-BE49-F238E27FC236}">
                <a16:creationId xmlns:a16="http://schemas.microsoft.com/office/drawing/2014/main" id="{D6F25E7A-C188-4BA0-A8FB-A9808ADCBF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76622" y="1423035"/>
          <a:ext cx="10319698" cy="4754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244700">
                  <a:extLst>
                    <a:ext uri="{9D8B030D-6E8A-4147-A177-3AD203B41FA5}">
                      <a16:colId xmlns:a16="http://schemas.microsoft.com/office/drawing/2014/main" val="2296655620"/>
                    </a:ext>
                  </a:extLst>
                </a:gridCol>
                <a:gridCol w="1074998">
                  <a:extLst>
                    <a:ext uri="{9D8B030D-6E8A-4147-A177-3AD203B41FA5}">
                      <a16:colId xmlns:a16="http://schemas.microsoft.com/office/drawing/2014/main" val="269196177"/>
                    </a:ext>
                  </a:extLst>
                </a:gridCol>
              </a:tblGrid>
              <a:tr h="721360"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solidFill>
                            <a:schemeClr val="tx1"/>
                          </a:solidFill>
                        </a:rPr>
                        <a:t>X setzen, wenn es zutrifft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10876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Fachwissen ausweiten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214171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Lernen, was Argumentieren genau bedeutet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28157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Sprachliche Mittel des Argumentierens systematisch kennenlernen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715700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Unterrichtsmethoden erproben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925165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Inhaltliche Lernen durch die Auseinandersetzung mit den zu diskutierenden Themen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648887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Lernen, wie man </a:t>
                      </a:r>
                      <a:r>
                        <a:rPr lang="de-DE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schriftliches</a:t>
                      </a: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Argumentieren (besser) unterrichten kann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996971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Lernen, wie man </a:t>
                      </a:r>
                      <a:r>
                        <a:rPr lang="de-DE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mündliches</a:t>
                      </a: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Argumentieren (besser) unterrichten kann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028496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Selbst besser Argumentieren lernen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13440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Argumentieren zukünftig häufiger im Unterricht thematisieren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18116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/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Mehr Spaß und/oder Sicherheit beim Unterrichten von Argumentieren haben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865982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 etwas völlig Neues ausprobieren, um meinen Horizont zu erweitern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65334"/>
                  </a:ext>
                </a:extLst>
              </a:tr>
              <a:tr h="32217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Andere, nämlich: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A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13042"/>
                  </a:ext>
                </a:extLst>
              </a:tr>
            </a:tbl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550FCD5C-5F67-4249-B5B1-5E6F408F6BD0}"/>
              </a:ext>
            </a:extLst>
          </p:cNvPr>
          <p:cNvSpPr txBox="1"/>
          <p:nvPr/>
        </p:nvSpPr>
        <p:spPr>
          <a:xfrm>
            <a:off x="838200" y="1241163"/>
            <a:ext cx="925576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„Welche (Lern-)Ziele habe ich für mich als Lehrkraft für das Unterrichten von Argumentieren erreicht?“ Wählen Sie alle aus, die zutreffen. Ergänzen Sie ggf. eigene.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9A7C322-B13D-8A79-AA50-D07584BD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9370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8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dirty="0"/>
              <a:t>Fokus: Lehrkraft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275907"/>
            <a:ext cx="10515600" cy="1042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>
                <a:latin typeface="Calibri" panose="020F0502020204030204" pitchFamily="34" charset="0"/>
              </a:rPr>
              <a:t>„Welche </a:t>
            </a:r>
            <a:r>
              <a:rPr lang="de-DE" sz="1800" b="1" dirty="0">
                <a:latin typeface="Calibri" panose="020F0502020204030204" pitchFamily="34" charset="0"/>
              </a:rPr>
              <a:t>Lernziele</a:t>
            </a:r>
            <a:r>
              <a:rPr lang="de-DE" sz="1800" dirty="0">
                <a:latin typeface="Calibri" panose="020F0502020204030204" pitchFamily="34" charset="0"/>
              </a:rPr>
              <a:t>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für das Unterrichten von Argumentieren </a:t>
            </a:r>
            <a:r>
              <a:rPr lang="de-DE" sz="1800" dirty="0">
                <a:latin typeface="Calibri" panose="020F0502020204030204" pitchFamily="34" charset="0"/>
              </a:rPr>
              <a:t>würde ich </a:t>
            </a:r>
            <a:r>
              <a:rPr lang="de-DE" sz="1800" b="1" dirty="0">
                <a:latin typeface="Calibri" panose="020F0502020204030204" pitchFamily="34" charset="0"/>
              </a:rPr>
              <a:t>für mich selbst in Zukunft </a:t>
            </a:r>
            <a:r>
              <a:rPr lang="de-DE" sz="1800" dirty="0">
                <a:latin typeface="Calibri" panose="020F0502020204030204" pitchFamily="34" charset="0"/>
              </a:rPr>
              <a:t>gerne noch erreichen?“</a:t>
            </a:r>
          </a:p>
          <a:p>
            <a:pPr marL="0" indent="0">
              <a:buNone/>
            </a:pPr>
            <a:r>
              <a:rPr lang="de-DE" sz="1800" dirty="0">
                <a:latin typeface="Calibri" panose="020F0502020204030204" pitchFamily="34" charset="0"/>
              </a:rPr>
              <a:t>Tragen Sie Ihre Gedanken in die folgende Box ein.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8"/>
            <a:ext cx="10371482" cy="4132446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sz="2000" dirty="0"/>
          </a:p>
          <a:p>
            <a:endParaRPr lang="de-AT" sz="20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DCDC97-CE75-EB82-7B04-ED35179E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64139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33000">
              <a:schemeClr val="bg1"/>
            </a:gs>
            <a:gs pos="70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656" y="2804975"/>
            <a:ext cx="9144000" cy="778197"/>
          </a:xfrm>
        </p:spPr>
        <p:txBody>
          <a:bodyPr>
            <a:normAutofit/>
          </a:bodyPr>
          <a:lstStyle/>
          <a:p>
            <a:r>
              <a:rPr lang="de-DE" sz="4000" b="1" dirty="0"/>
              <a:t>Teil 3 Anschlusskommunikation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54B3BFB-E002-4D0E-A8F9-6E639E428CE9}"/>
              </a:ext>
            </a:extLst>
          </p:cNvPr>
          <p:cNvSpPr/>
          <p:nvPr/>
        </p:nvSpPr>
        <p:spPr>
          <a:xfrm>
            <a:off x="1767662" y="2044244"/>
            <a:ext cx="8656675" cy="3077856"/>
          </a:xfrm>
          <a:prstGeom prst="rect">
            <a:avLst/>
          </a:prstGeom>
          <a:noFill/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8222E65-3E52-48C6-281F-896D4EB8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4046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8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dirty="0"/>
              <a:t>Anschlusskommunikation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158950"/>
            <a:ext cx="10515600" cy="1158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„Was würde ich </a:t>
            </a:r>
            <a:r>
              <a:rPr lang="de-DE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Fachkolleg_innen</a:t>
            </a: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raten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wenn es um das Unterrichten von Argumentieren geht?“</a:t>
            </a:r>
          </a:p>
          <a:p>
            <a:pPr marL="0" indent="0">
              <a:buNone/>
            </a:pPr>
            <a:r>
              <a:rPr lang="de-DE" sz="1800" dirty="0">
                <a:latin typeface="Calibri" panose="020F0502020204030204" pitchFamily="34" charset="0"/>
              </a:rPr>
              <a:t>Tragen Sie Ihre Gedanken in die folgende Box ein.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8"/>
            <a:ext cx="10371482" cy="4132446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sz="2000" dirty="0"/>
          </a:p>
          <a:p>
            <a:endParaRPr lang="de-AT" sz="20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C60497-459D-3C88-5327-DE442A75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92201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52000">
              <a:schemeClr val="bg1"/>
            </a:gs>
            <a:gs pos="54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54B3BFB-E002-4D0E-A8F9-6E639E428CE9}"/>
              </a:ext>
            </a:extLst>
          </p:cNvPr>
          <p:cNvSpPr/>
          <p:nvPr/>
        </p:nvSpPr>
        <p:spPr>
          <a:xfrm>
            <a:off x="1767661" y="2299425"/>
            <a:ext cx="8656675" cy="3077856"/>
          </a:xfrm>
          <a:prstGeom prst="rect">
            <a:avLst/>
          </a:prstGeom>
          <a:solidFill>
            <a:srgbClr val="FFC000"/>
          </a:solidFill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961707"/>
            <a:ext cx="9144000" cy="2530548"/>
          </a:xfrm>
        </p:spPr>
        <p:txBody>
          <a:bodyPr>
            <a:normAutofit/>
          </a:bodyPr>
          <a:lstStyle/>
          <a:p>
            <a:r>
              <a:rPr lang="de-DE" sz="3200" b="1" dirty="0">
                <a:latin typeface="+mn-lt"/>
              </a:rPr>
              <a:t>Abschließender Hinweis: </a:t>
            </a:r>
            <a:br>
              <a:rPr lang="de-DE" sz="3200" b="1" dirty="0">
                <a:latin typeface="+mn-lt"/>
              </a:rPr>
            </a:br>
            <a:r>
              <a:rPr lang="de-DE" sz="2400" dirty="0">
                <a:latin typeface="+mn-lt"/>
              </a:rPr>
              <a:t>Für weitere Anstöße zum Reflektieren können Sie das </a:t>
            </a:r>
            <a:br>
              <a:rPr lang="de-DE" sz="2400" dirty="0">
                <a:latin typeface="+mn-lt"/>
              </a:rPr>
            </a:br>
            <a:r>
              <a:rPr lang="de-DE" sz="2400" b="1" dirty="0">
                <a:latin typeface="+mn-lt"/>
              </a:rPr>
              <a:t>Reflexionsinstrument II </a:t>
            </a:r>
            <a:r>
              <a:rPr lang="de-DE" sz="2400" dirty="0">
                <a:latin typeface="+mn-lt"/>
              </a:rPr>
              <a:t>nutzen (siehe Website).</a:t>
            </a:r>
            <a:endParaRPr lang="de-DE" sz="3200" dirty="0">
              <a:latin typeface="+mn-lt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459A7CA-851A-ACA0-6E5A-CC1C55AFB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582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87FEB-122E-4359-8F95-46583D0E5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2599" y="4388940"/>
            <a:ext cx="8199400" cy="1249388"/>
          </a:xfrm>
        </p:spPr>
        <p:txBody>
          <a:bodyPr anchor="t">
            <a:noAutofit/>
          </a:bodyPr>
          <a:lstStyle/>
          <a:p>
            <a:pPr algn="l"/>
            <a:r>
              <a:rPr lang="de-DE" sz="2000" b="1" dirty="0">
                <a:solidFill>
                  <a:schemeClr val="bg1"/>
                </a:solidFill>
                <a:latin typeface="+mn-lt"/>
              </a:rPr>
              <a:t>Herzlichen Dank für das Ausfüllen</a:t>
            </a:r>
            <a:r>
              <a:rPr lang="de-DE" sz="1800" b="1" dirty="0">
                <a:solidFill>
                  <a:schemeClr val="bg1"/>
                </a:solidFill>
                <a:latin typeface="+mn-lt"/>
              </a:rPr>
              <a:t>.</a:t>
            </a: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r>
              <a:rPr lang="de-DE" sz="1800" dirty="0">
                <a:solidFill>
                  <a:schemeClr val="bg1"/>
                </a:solidFill>
                <a:latin typeface="+mn-lt"/>
              </a:rPr>
              <a:t>Speichern Sie Ihre antworten, sodass Sie später auf diese zurückgreifen können. </a:t>
            </a:r>
            <a:br>
              <a:rPr lang="de-DE" sz="1800" dirty="0">
                <a:solidFill>
                  <a:schemeClr val="bg1"/>
                </a:solidFill>
                <a:latin typeface="+mn-lt"/>
              </a:rPr>
            </a:br>
            <a:r>
              <a:rPr lang="de-DE" sz="1800" dirty="0">
                <a:solidFill>
                  <a:schemeClr val="bg1"/>
                </a:solidFill>
                <a:latin typeface="+mn-lt"/>
              </a:rPr>
              <a:t>Ihre Antworten sind privat und sollten nicht mit anderen geteilt werden.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22218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BA87361-6D30-46E4-834B-719CF5905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8332"/>
            <a:ext cx="3564638" cy="4569668"/>
          </a:xfrm>
          <a:custGeom>
            <a:avLst/>
            <a:gdLst>
              <a:gd name="connsiteX0" fmla="*/ 640080 w 3564638"/>
              <a:gd name="connsiteY0" fmla="*/ 0 h 4569668"/>
              <a:gd name="connsiteX1" fmla="*/ 3564638 w 3564638"/>
              <a:gd name="connsiteY1" fmla="*/ 2924558 h 4569668"/>
              <a:gd name="connsiteX2" fmla="*/ 3065170 w 3564638"/>
              <a:gd name="connsiteY2" fmla="*/ 4559707 h 4569668"/>
              <a:gd name="connsiteX3" fmla="*/ 3057720 w 3564638"/>
              <a:gd name="connsiteY3" fmla="*/ 4569668 h 4569668"/>
              <a:gd name="connsiteX4" fmla="*/ 0 w 3564638"/>
              <a:gd name="connsiteY4" fmla="*/ 4569668 h 4569668"/>
              <a:gd name="connsiteX5" fmla="*/ 0 w 3564638"/>
              <a:gd name="connsiteY5" fmla="*/ 72448 h 4569668"/>
              <a:gd name="connsiteX6" fmla="*/ 50679 w 3564638"/>
              <a:gd name="connsiteY6" fmla="*/ 59417 h 4569668"/>
              <a:gd name="connsiteX7" fmla="*/ 640080 w 3564638"/>
              <a:gd name="connsiteY7" fmla="*/ 0 h 456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89DB1C0-FEEC-4CB6-88B2-F9C5562E0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574" y="0"/>
            <a:ext cx="3913632" cy="2285234"/>
          </a:xfrm>
          <a:custGeom>
            <a:avLst/>
            <a:gdLst>
              <a:gd name="connsiteX0" fmla="*/ 29691 w 3913632"/>
              <a:gd name="connsiteY0" fmla="*/ 0 h 2285234"/>
              <a:gd name="connsiteX1" fmla="*/ 3883942 w 3913632"/>
              <a:gd name="connsiteY1" fmla="*/ 0 h 2285234"/>
              <a:gd name="connsiteX2" fmla="*/ 3903529 w 3913632"/>
              <a:gd name="connsiteY2" fmla="*/ 128345 h 2285234"/>
              <a:gd name="connsiteX3" fmla="*/ 3913632 w 3913632"/>
              <a:gd name="connsiteY3" fmla="*/ 328418 h 2285234"/>
              <a:gd name="connsiteX4" fmla="*/ 1956816 w 3913632"/>
              <a:gd name="connsiteY4" fmla="*/ 2285234 h 2285234"/>
              <a:gd name="connsiteX5" fmla="*/ 0 w 3913632"/>
              <a:gd name="connsiteY5" fmla="*/ 328418 h 2285234"/>
              <a:gd name="connsiteX6" fmla="*/ 10103 w 3913632"/>
              <a:gd name="connsiteY6" fmla="*/ 128345 h 22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49DF6AC-8418-49EB-8FDC-47B0B47AFD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06" b="4351"/>
          <a:stretch/>
        </p:blipFill>
        <p:spPr>
          <a:xfrm>
            <a:off x="1709154" y="258766"/>
            <a:ext cx="3135141" cy="714284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117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163D1C-ED91-4D5F-A33B-CF1256B27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709" y="780500"/>
            <a:ext cx="2852928" cy="28529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D198571-BEE0-4082-8276-0A40EAB29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418" y="1663194"/>
            <a:ext cx="2253979" cy="124408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BF014A29-BBA0-43BA-A4E9-6CC3558E2CF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352" t="26205" r="30133" b="34758"/>
          <a:stretch/>
        </p:blipFill>
        <p:spPr>
          <a:xfrm>
            <a:off x="439917" y="4222673"/>
            <a:ext cx="1866293" cy="1581921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3D471F3-782A-4BA1-9CAB-FF5CDF0A7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8761" y="-4332"/>
            <a:ext cx="3273238" cy="3618965"/>
          </a:xfrm>
          <a:custGeom>
            <a:avLst/>
            <a:gdLst>
              <a:gd name="connsiteX0" fmla="*/ 210437 w 3273238"/>
              <a:gd name="connsiteY0" fmla="*/ 0 h 3618965"/>
              <a:gd name="connsiteX1" fmla="*/ 3273238 w 3273238"/>
              <a:gd name="connsiteY1" fmla="*/ 0 h 3618965"/>
              <a:gd name="connsiteX2" fmla="*/ 3273238 w 3273238"/>
              <a:gd name="connsiteY2" fmla="*/ 3526409 h 3618965"/>
              <a:gd name="connsiteX3" fmla="*/ 3118338 w 3273238"/>
              <a:gd name="connsiteY3" fmla="*/ 3566238 h 3618965"/>
              <a:gd name="connsiteX4" fmla="*/ 2595295 w 3273238"/>
              <a:gd name="connsiteY4" fmla="*/ 3618965 h 3618965"/>
              <a:gd name="connsiteX5" fmla="*/ 0 w 3273238"/>
              <a:gd name="connsiteY5" fmla="*/ 1023670 h 3618965"/>
              <a:gd name="connsiteX6" fmla="*/ 203951 w 3273238"/>
              <a:gd name="connsiteY6" fmla="*/ 13464 h 3618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E815A40-A564-43E9-82E2-8452CEE307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3517" y="390686"/>
            <a:ext cx="1722218" cy="1626539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EA1E8294-D5D3-45E4-8405-DAA0E9BAC6D1}"/>
              </a:ext>
            </a:extLst>
          </p:cNvPr>
          <p:cNvSpPr txBox="1"/>
          <p:nvPr/>
        </p:nvSpPr>
        <p:spPr>
          <a:xfrm>
            <a:off x="3992599" y="5937014"/>
            <a:ext cx="7893164" cy="773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"Dieses Projekt wurde mit Unterstützung der Europäischen Kommission finanziert. Die Verantwortung für den Inhalt dieser Veröffentlichung tragen allein die </a:t>
            </a:r>
            <a:r>
              <a:rPr lang="de-AT" sz="14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Verfasser_innen</a:t>
            </a:r>
            <a:r>
              <a:rPr lang="de-AT" sz="1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die Kommission haftet nicht für die weitere Verwendung der darin enthaltenen Angaben." </a:t>
            </a:r>
            <a:endParaRPr lang="de-DE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F21F992-7D65-8113-8DFB-7181E25F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3501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EA3856C-BE51-A443-935E-5B859AF796CB}"/>
              </a:ext>
            </a:extLst>
          </p:cNvPr>
          <p:cNvSpPr txBox="1">
            <a:spLocks/>
          </p:cNvSpPr>
          <p:nvPr/>
        </p:nvSpPr>
        <p:spPr>
          <a:xfrm>
            <a:off x="946400" y="1728655"/>
            <a:ext cx="10724484" cy="2305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600"/>
              </a:spcBef>
              <a:spcAft>
                <a:spcPts val="1500"/>
              </a:spcAft>
            </a:pPr>
            <a:r>
              <a:rPr lang="de-DE" sz="4000" b="1" kern="0" spc="200" dirty="0">
                <a:solidFill>
                  <a:srgbClr val="E2B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Reflexionstool I</a:t>
            </a:r>
            <a:br>
              <a:rPr lang="de-AT" sz="3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Selbstreflexion für Lehrkräfte</a:t>
            </a:r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2400"/>
              </a:spcBef>
              <a:spcAft>
                <a:spcPts val="1500"/>
              </a:spcAft>
            </a:pPr>
            <a:r>
              <a:rPr lang="de-DE" sz="2000" b="1" spc="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Reflexionstools für die Sprachhandlung des Argumentierens für Lehrende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F546401-6C42-A145-9E70-BE5FA6C5B85D}"/>
              </a:ext>
            </a:extLst>
          </p:cNvPr>
          <p:cNvSpPr txBox="1"/>
          <p:nvPr/>
        </p:nvSpPr>
        <p:spPr>
          <a:xfrm>
            <a:off x="6946490" y="4925848"/>
            <a:ext cx="514600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Autor_innen</a:t>
            </a: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Victoria </a:t>
            </a:r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Reinsperger</a:t>
            </a:r>
            <a:r>
              <a:rPr lang="de-AT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Britta Ehrig,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NHL </a:t>
            </a:r>
            <a:r>
              <a:rPr lang="de-AT" sz="1400" b="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Stenden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1400" b="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Hogeschool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Niederlande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Jürgen Ehrenmüller,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Westböhmische Universität in Pilsen, Tschechien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Stephan Schicker,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Muhammed Akbulut,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Sabine Schmölzer-</a:t>
            </a:r>
            <a:r>
              <a:rPr lang="de-AT" sz="1400" b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Eibinger</a:t>
            </a:r>
            <a:r>
              <a:rPr lang="de-AT" sz="14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1400" b="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Universität Graz, Österreich</a:t>
            </a:r>
            <a:endParaRPr lang="de-DE" sz="1400" i="1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FE64629-AC09-0F4A-A7C5-73DF7F12D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36" y="374824"/>
            <a:ext cx="3734956" cy="569739"/>
          </a:xfrm>
          <a:prstGeom prst="rect">
            <a:avLst/>
          </a:prstGeom>
        </p:spPr>
      </p:pic>
      <p:pic>
        <p:nvPicPr>
          <p:cNvPr id="2" name="Grafik 1" descr="Ein Bild, das Symbol, Kreis, Screenshot, Grafiken enthält.&#10;&#10;Automatisch generierte Beschreibung">
            <a:extLst>
              <a:ext uri="{FF2B5EF4-FFF2-40B4-BE49-F238E27FC236}">
                <a16:creationId xmlns:a16="http://schemas.microsoft.com/office/drawing/2014/main" id="{879BF7B0-831C-AC38-2BA2-AD025C080A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6" y="6274826"/>
            <a:ext cx="721360" cy="25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72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 thruBlk="1"/>
      </p:transition>
    </mc:Choice>
    <mc:Fallback xmlns="">
      <p:transition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2CFDD6C-12A6-FBCC-FA1A-7BA13712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3</a:t>
            </a:fld>
            <a:endParaRPr lang="de-AT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B78DFE-22BC-5DC5-ED46-5FE2A7B3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436195"/>
            <a:ext cx="2891345" cy="51631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40ED3AD7-2C77-F873-3E73-9CE79A788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36" y="374824"/>
            <a:ext cx="3734956" cy="569739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81F1C5FF-8510-C2CE-A49C-75846581A6A6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de-AT" sz="4000" b="1" dirty="0"/>
            </a:br>
            <a:br>
              <a:rPr lang="de-AT" sz="4000" b="1" dirty="0"/>
            </a:br>
            <a:br>
              <a:rPr lang="de-AT" sz="4000" b="1" dirty="0"/>
            </a:br>
            <a:r>
              <a:rPr lang="de-AT" sz="4400" b="1" dirty="0">
                <a:solidFill>
                  <a:schemeClr val="accent4"/>
                </a:solidFill>
              </a:rPr>
              <a:t>Phase 3</a:t>
            </a:r>
            <a:r>
              <a:rPr lang="de-AT" sz="4000" b="1" dirty="0">
                <a:solidFill>
                  <a:schemeClr val="accent4"/>
                </a:solidFill>
              </a:rPr>
              <a:t> </a:t>
            </a:r>
            <a:br>
              <a:rPr lang="de-AT" sz="4000" b="1" dirty="0"/>
            </a:br>
            <a:r>
              <a:rPr lang="de-DE" sz="4000" b="1" dirty="0"/>
              <a:t>Endreflexion nach der Unterrichtseinheit  </a:t>
            </a:r>
            <a:br>
              <a:rPr lang="de-AT" sz="4000" b="1" dirty="0"/>
            </a:br>
            <a:endParaRPr lang="de-AT" sz="2800" i="1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49CB505-EB9B-36DE-1B3B-54EEEBD024FA}"/>
              </a:ext>
            </a:extLst>
          </p:cNvPr>
          <p:cNvSpPr txBox="1"/>
          <p:nvPr/>
        </p:nvSpPr>
        <p:spPr>
          <a:xfrm>
            <a:off x="3253698" y="4622800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dirty="0"/>
              <a:t>Die folgenden Fragen dienen der </a:t>
            </a:r>
            <a:r>
              <a:rPr lang="de-DE" b="1" dirty="0">
                <a:solidFill>
                  <a:schemeClr val="accent4"/>
                </a:solidFill>
              </a:rPr>
              <a:t>Selbstreflexion</a:t>
            </a:r>
            <a:r>
              <a:rPr lang="de-DE" dirty="0"/>
              <a:t>. </a:t>
            </a:r>
          </a:p>
          <a:p>
            <a:pPr algn="ctr"/>
            <a:r>
              <a:rPr lang="de-DE" dirty="0"/>
              <a:t>Die Antworten werden nicht mit anderen geteilt.</a:t>
            </a:r>
          </a:p>
        </p:txBody>
      </p:sp>
    </p:spTree>
    <p:extLst>
      <p:ext uri="{BB962C8B-B14F-4D97-AF65-F5344CB8AC3E}">
        <p14:creationId xmlns:p14="http://schemas.microsoft.com/office/powerpoint/2010/main" val="25166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33000">
              <a:schemeClr val="bg1"/>
            </a:gs>
            <a:gs pos="70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656" y="2804975"/>
            <a:ext cx="9144000" cy="778197"/>
          </a:xfrm>
        </p:spPr>
        <p:txBody>
          <a:bodyPr>
            <a:normAutofit/>
          </a:bodyPr>
          <a:lstStyle/>
          <a:p>
            <a:r>
              <a:rPr lang="de-DE" sz="4000" b="1" dirty="0"/>
              <a:t>Teil 1 Situation im eigenen Unterricht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54B3BFB-E002-4D0E-A8F9-6E639E428CE9}"/>
              </a:ext>
            </a:extLst>
          </p:cNvPr>
          <p:cNvSpPr/>
          <p:nvPr/>
        </p:nvSpPr>
        <p:spPr>
          <a:xfrm>
            <a:off x="1767662" y="2044244"/>
            <a:ext cx="8656675" cy="3077856"/>
          </a:xfrm>
          <a:prstGeom prst="rect">
            <a:avLst/>
          </a:prstGeom>
          <a:noFill/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70FDBBE-7643-B926-2D3D-41030950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076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1. Unterrichtsbeobachtungen 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925033"/>
            <a:ext cx="10515600" cy="143539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900" dirty="0"/>
              <a:t>Was lief insgesamt </a:t>
            </a:r>
            <a:r>
              <a:rPr lang="de-DE" sz="1900" b="1" dirty="0"/>
              <a:t>gut</a:t>
            </a:r>
            <a:r>
              <a:rPr lang="de-DE" sz="1900" dirty="0"/>
              <a:t>? </a:t>
            </a:r>
            <a:br>
              <a:rPr lang="de-DE" sz="1900" dirty="0"/>
            </a:br>
            <a:r>
              <a:rPr lang="de-DE" sz="1900" dirty="0"/>
              <a:t>(z.B. Welche Aufgaben/Materialien/Übungen kamen bei den Lernenden besonders gut an?)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900" dirty="0"/>
              <a:t>Bitte tragen Sie in die Box Ihre eigenen Gedanken zu dieser Frage ein.</a:t>
            </a:r>
            <a:endParaRPr lang="de-DE" sz="1900" dirty="0"/>
          </a:p>
          <a:p>
            <a:pPr marL="0" indent="0">
              <a:buNone/>
            </a:pPr>
            <a:endParaRPr lang="de-AT" sz="12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197065-C092-408A-857E-660D236D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7137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2. Unterrichtsbeobachtungen II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1137686"/>
            <a:ext cx="10515600" cy="101710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Was lief insgesamt </a:t>
            </a: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weniger gut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 wie könnte ich darauf beim nächsten Mal reagieren? (Wo zeigen die Lernenden noch Schwierigkeiten?)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800" dirty="0"/>
              <a:t>Bitte tragen Sie in die Box Ihre eigenen Gedanken zu dieser Frage ein.</a:t>
            </a:r>
            <a:endParaRPr lang="de-DE" sz="1800" dirty="0"/>
          </a:p>
          <a:p>
            <a:pPr marL="0" indent="0">
              <a:buNone/>
            </a:pPr>
            <a:endParaRPr lang="de-AT" sz="18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57D9D4-9169-1FAE-DFA4-CAE7E95A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68894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3. Reflexion I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988828"/>
            <a:ext cx="10515600" cy="118723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„Inwiefern sehe ich bei meinen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Schüler_innen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Verbesserungen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bezüglich </a:t>
            </a:r>
            <a:r>
              <a:rPr lang="de-DE" sz="1800" dirty="0">
                <a:latin typeface="Calibri" panose="020F0502020204030204" pitchFamily="34" charset="0"/>
                <a:ea typeface="Calibri" panose="020F0502020204030204" pitchFamily="34" charset="0"/>
              </a:rPr>
              <a:t>der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</a:rPr>
              <a:t>Sprachhandlung des Argumentierens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?“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800" dirty="0"/>
              <a:t>Bitte tragen Sie in die Box Ihre eigenen Gedanken zu dieser Frage ein.</a:t>
            </a:r>
            <a:endParaRPr lang="de-DE" sz="1800" dirty="0"/>
          </a:p>
          <a:p>
            <a:pPr marL="0" indent="0">
              <a:buNone/>
            </a:pPr>
            <a:endParaRPr lang="de-AT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7CB216C-FEF4-40A6-81D1-A7360EEC7B10}"/>
              </a:ext>
            </a:extLst>
          </p:cNvPr>
          <p:cNvGrpSpPr/>
          <p:nvPr/>
        </p:nvGrpSpPr>
        <p:grpSpPr>
          <a:xfrm>
            <a:off x="7839880" y="1582443"/>
            <a:ext cx="3333887" cy="1389503"/>
            <a:chOff x="2278" y="-34744"/>
            <a:chExt cx="2137584" cy="915540"/>
          </a:xfrm>
        </p:grpSpPr>
        <p:sp>
          <p:nvSpPr>
            <p:cNvPr id="6" name="Textfeld 2">
              <a:extLst>
                <a:ext uri="{FF2B5EF4-FFF2-40B4-BE49-F238E27FC236}">
                  <a16:creationId xmlns:a16="http://schemas.microsoft.com/office/drawing/2014/main" id="{FDA19862-0AEE-4009-9B07-354AAAB57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57922">
              <a:off x="302110" y="165949"/>
              <a:ext cx="1837752" cy="71484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4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800"/>
                </a:spcAft>
              </a:pPr>
              <a:r>
                <a:rPr lang="de-AT" sz="105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Hinweis: </a:t>
              </a:r>
              <a:r>
                <a:rPr lang="de-AT" sz="10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Das</a:t>
              </a:r>
              <a:r>
                <a:rPr lang="de-AT" sz="105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Diagnosetool für die Sprachhandlung des Argumentierens in </a:t>
              </a:r>
              <a:r>
                <a:rPr lang="de-AT" sz="1050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Lernertexten</a:t>
              </a:r>
              <a:r>
                <a:rPr lang="de-AT" sz="105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de-AT" sz="10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kann Ihnen helfen, das Sprachhandeln in Schülertexten leichter einzuschätzen und Kompetenzzuwächse zu erkennen. </a:t>
              </a:r>
              <a:endParaRPr lang="de-AT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96F4712C-D2AC-44F7-80E7-B993D9C1F960}"/>
                </a:ext>
              </a:extLst>
            </p:cNvPr>
            <p:cNvGrpSpPr/>
            <p:nvPr/>
          </p:nvGrpSpPr>
          <p:grpSpPr>
            <a:xfrm rot="450020">
              <a:off x="2278" y="-34744"/>
              <a:ext cx="419691" cy="295261"/>
              <a:chOff x="0" y="-46078"/>
              <a:chExt cx="432625" cy="293594"/>
            </a:xfrm>
          </p:grpSpPr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2639C59-980C-4404-9B4C-8A88441735FF}"/>
                  </a:ext>
                </a:extLst>
              </p:cNvPr>
              <p:cNvSpPr/>
              <p:nvPr/>
            </p:nvSpPr>
            <p:spPr>
              <a:xfrm>
                <a:off x="0" y="0"/>
                <a:ext cx="252663" cy="2475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AT"/>
              </a:p>
            </p:txBody>
          </p:sp>
          <p:pic>
            <p:nvPicPr>
              <p:cNvPr id="9" name="Grafik 8">
                <a:extLst>
                  <a:ext uri="{FF2B5EF4-FFF2-40B4-BE49-F238E27FC236}">
                    <a16:creationId xmlns:a16="http://schemas.microsoft.com/office/drawing/2014/main" id="{D4309D05-54D8-408F-9175-B5ACACF7FD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95135" y="-46078"/>
                <a:ext cx="237490" cy="237490"/>
              </a:xfrm>
              <a:prstGeom prst="rect">
                <a:avLst/>
              </a:prstGeom>
            </p:spPr>
          </p:pic>
        </p:grpSp>
      </p:grp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F5F4ADB-B474-7017-637C-C84989CF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7113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E74AA-061E-47B5-A5FC-E6BD78C8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842"/>
            <a:ext cx="10515600" cy="10171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AT" sz="3600" b="1" dirty="0"/>
              <a:t>4. Reflexion II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7A036F-75E8-48D3-8C67-431F8D945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259" y="988828"/>
            <a:ext cx="10515600" cy="118723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„Was würde ich bei einem </a:t>
            </a:r>
            <a:r>
              <a:rPr lang="de-D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erneuten Durchführen anders machen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 was würde ich auf jeden Fall beibehalten? Warum?“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AT" sz="1800" dirty="0"/>
              <a:t>Bitte tragen Sie in die Box Ihre eigenen Gedanken zu dieser Frage ein.</a:t>
            </a:r>
            <a:endParaRPr lang="de-DE" sz="1800" dirty="0"/>
          </a:p>
          <a:p>
            <a:pPr marL="0" indent="0">
              <a:buNone/>
            </a:pPr>
            <a:endParaRPr lang="de-AT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33DBE63-6059-4405-8A0B-FA22751A4A0F}"/>
              </a:ext>
            </a:extLst>
          </p:cNvPr>
          <p:cNvSpPr/>
          <p:nvPr/>
        </p:nvSpPr>
        <p:spPr>
          <a:xfrm>
            <a:off x="910259" y="2360427"/>
            <a:ext cx="10371482" cy="3682459"/>
          </a:xfrm>
          <a:prstGeom prst="rect">
            <a:avLst/>
          </a:prstGeom>
          <a:ln>
            <a:solidFill>
              <a:srgbClr val="FFDB6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F2388A-6249-E0DD-9913-C4C93F36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3694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DB69"/>
            </a:gs>
            <a:gs pos="33000">
              <a:schemeClr val="bg1"/>
            </a:gs>
            <a:gs pos="70000">
              <a:schemeClr val="bg1"/>
            </a:gs>
            <a:gs pos="100000">
              <a:srgbClr val="FFDB6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BF1E4-01F2-447E-B0CE-AAEFBB05F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8656" y="2804975"/>
            <a:ext cx="9144000" cy="778197"/>
          </a:xfrm>
        </p:spPr>
        <p:txBody>
          <a:bodyPr>
            <a:normAutofit/>
          </a:bodyPr>
          <a:lstStyle/>
          <a:p>
            <a:r>
              <a:rPr lang="de-DE" sz="4000" b="1" dirty="0"/>
              <a:t>Teil 2 Einstellungen und Motivationen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54B3BFB-E002-4D0E-A8F9-6E639E428CE9}"/>
              </a:ext>
            </a:extLst>
          </p:cNvPr>
          <p:cNvSpPr/>
          <p:nvPr/>
        </p:nvSpPr>
        <p:spPr>
          <a:xfrm>
            <a:off x="1767662" y="2044244"/>
            <a:ext cx="8656675" cy="3077856"/>
          </a:xfrm>
          <a:prstGeom prst="rect">
            <a:avLst/>
          </a:prstGeom>
          <a:noFill/>
          <a:ln>
            <a:solidFill>
              <a:srgbClr val="FFDB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223326-65D7-1331-8BDF-7119178C8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1BA7-A178-481C-929D-51354AA81E6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868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89AACD69C5E147B30AFD848D88D116" ma:contentTypeVersion="1" ma:contentTypeDescription="Ein neues Dokument erstellen." ma:contentTypeScope="" ma:versionID="81dfab74ba7d79e2b393077d5f45e02a">
  <xsd:schema xmlns:xsd="http://www.w3.org/2001/XMLSchema" xmlns:xs="http://www.w3.org/2001/XMLSchema" xmlns:p="http://schemas.microsoft.com/office/2006/metadata/properties" xmlns:ns2="2d8a3dbe-a707-426d-a526-ccbd77e9c02f" targetNamespace="http://schemas.microsoft.com/office/2006/metadata/properties" ma:root="true" ma:fieldsID="cd8cd269f48c0e316a27438d2c1edda7" ns2:_="">
    <xsd:import namespace="2d8a3dbe-a707-426d-a526-ccbd77e9c02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3dbe-a707-426d-a526-ccbd77e9c0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179569-FB9E-494D-A7E9-25D3E44E3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3dbe-a707-426d-a526-ccbd77e9c0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83D7CC-4851-4B9F-A0EC-E940B07111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1DE888-0995-47C4-BAC5-6ACC70D0ED26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2d8a3dbe-a707-426d-a526-ccbd77e9c02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Breitbild</PresentationFormat>
  <Paragraphs>79</Paragraphs>
  <Slides>16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Teil 1 Situation im eigenen Unterricht</vt:lpstr>
      <vt:lpstr>1. Unterrichtsbeobachtungen I</vt:lpstr>
      <vt:lpstr>2. Unterrichtsbeobachtungen II</vt:lpstr>
      <vt:lpstr>3. Reflexion I </vt:lpstr>
      <vt:lpstr>4. Reflexion II </vt:lpstr>
      <vt:lpstr>Teil 2 Einstellungen und Motivationen</vt:lpstr>
      <vt:lpstr>Einstellung und Motivation zum Unterrichten von Argumentieren</vt:lpstr>
      <vt:lpstr>Fokus Lehrkraft</vt:lpstr>
      <vt:lpstr>Fokus: Lehrkraft</vt:lpstr>
      <vt:lpstr>Teil 3 Anschlusskommunikation</vt:lpstr>
      <vt:lpstr>Anschlusskommunikation</vt:lpstr>
      <vt:lpstr>Abschließender Hinweis:  Für weitere Anstöße zum Reflektieren können Sie das  Reflexionsinstrument II nutzen (siehe Website).</vt:lpstr>
      <vt:lpstr>Herzlichen Dank für das Ausfüllen.  Speichern Sie Ihre antworten, sodass Sie später auf diese zurückgreifen können.  Ihre Antworten sind privat und sollten nicht mit anderen geteilt werden.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 Fast-Fashion verzichten und Insektenburger essen?  Auseinandersetzung mit kontroversen Fragen in der  Klimawandeldebatte und Förderung des Argumentierens  im DaF-Unterricht mit Materialien aus dem Projekt  DiaLog</dc:title>
  <dc:creator>reinsper</dc:creator>
  <cp:lastModifiedBy>ea.35809@public.ad.uni-graz.at</cp:lastModifiedBy>
  <cp:revision>130</cp:revision>
  <dcterms:created xsi:type="dcterms:W3CDTF">2021-12-03T10:53:52Z</dcterms:created>
  <dcterms:modified xsi:type="dcterms:W3CDTF">2023-06-29T11:02:07Z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0x0101003A89AACD69C5E147B30AFD848D88D116</vt:lpwstr>
  </property>
</Properties>
</file>