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3" d="100"/>
          <a:sy n="83" d="100"/>
        </p:scale>
        <p:origin x="162" y="4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C8FD3B-5B07-4970-99E8-7E21D68A34D7}" type="datetimeFigureOut">
              <a:rPr lang="de-DE"/>
              <a:t>20.06.2024</a:t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B2412D-2C11-4A7F-B3EF-7AAF6FEF23D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Alternative: Titel 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B2412D-2C11-4A7F-B3EF-7AAF6FEF23D8}" type="slidenum">
              <a:rPr lang="de-DE"/>
              <a:t>1</a:t>
            </a:fld>
            <a:endParaRPr lang="de-DE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EC16455-A9C1-5861-440D-E4CCEB67E30C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29D255-D441-4269-73F8-79DF07D6B7D9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589CC2-74C4-3048-6EA1-632348C2BF27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Alternative: Titel 2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B2412D-2C11-4A7F-B3EF-7AAF6FEF23D8}" type="slidenum">
              <a:rPr lang="de-DE"/>
              <a:t>2</a:t>
            </a:fld>
            <a:endParaRPr lang="de-DE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A7131E-2149-0E40-945E-B69ADD30F131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7B36D3-B2EF-6FD2-93E3-1BAB54CD47AC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566A25-A04D-65BF-657A-16F515B66E07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1DC038-32AD-E3AB-353A-B0E6AD16AC0B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10F720-D559-BC28-FF4B-2DD2D58A42FA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1043F23-A715-1361-1F63-A7E629C3BAE6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F8E4D8-84EA-286A-099E-70CAC8AC452F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CF8428-F839-4733-AA82-B1BD26593121}" type="datetime1">
              <a:rPr lang="de-DE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CCCD2B-04AD-43AF-9E6A-A65E964C8511}" type="datetime1">
              <a:rPr lang="de-DE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685B86-C5BA-4418-BC52-EC2BC3EE64CE}" type="datetime1">
              <a:rPr lang="de-DE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49633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34B960-B530-42AD-B932-327A95D46CFE}" type="datetime1">
              <a:rPr lang="de-DE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F61F42-E826-4B39-B554-A3A8FD82FF23}" type="datetime1">
              <a:rPr lang="de-DE"/>
              <a:t>20.06.2024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659F2E-947C-439F-BB12-2D5AF97B60C4}" type="datetime1">
              <a:rPr lang="de-DE"/>
              <a:t>20.06.2024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D4DB1D-6234-41FF-9E3B-EBC5C8979B0A}" type="datetime1">
              <a:rPr lang="de-DE"/>
              <a:t>20.06.2024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B1112D-4D7B-4E15-8CDF-2BBF189EB370}" type="datetime1">
              <a:rPr lang="de-DE"/>
              <a:t>20.06.2024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3555A3-3FFD-44FF-A5D3-44F7C63B539F}" type="datetime1">
              <a:rPr lang="de-DE"/>
              <a:t>20.06.2024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85E9BE-2EAA-4605-A1E6-B6BBF1528307}" type="datetime1">
              <a:rPr lang="de-DE"/>
              <a:t>20.06.2024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041352-1F58-4A28-8CBD-70249B45F90A}" type="datetime1">
              <a:rPr lang="de-DE"/>
              <a:t>20.06.2024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s://creativecommons.org/licenses/by-sa/4.0/legalcode.de" TargetMode="External"/><Relationship Id="rId14" Type="http://schemas.openxmlformats.org/officeDocument/2006/relationships/hyperlink" Target="https://bildungsserver.berlin-brandenburg.de/i-mint-akademie" TargetMode="External"/><Relationship Id="rId15" Type="http://schemas.openxmlformats.org/officeDocument/2006/relationships/image" Target="../media/image1.png"/><Relationship Id="rId16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7899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414732"/>
            <a:ext cx="10515600" cy="476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1353800" y="6356350"/>
            <a:ext cx="836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066738-6198-41C7-BA17-40C896E56539}" type="slidenum">
              <a:rPr lang="de-DE"/>
              <a:t>‹Nr.›</a:t>
            </a:fld>
            <a:endParaRPr lang="de-DE"/>
          </a:p>
        </p:txBody>
      </p:sp>
      <p:graphicFrame>
        <p:nvGraphicFramePr>
          <p:cNvPr id="12" name="Tabelle 11"/>
          <p:cNvGraphicFramePr>
            <a:graphicFrameLocks xmlns:a="http://schemas.openxmlformats.org/drawingml/2006/main" noGrp="1"/>
          </p:cNvGraphicFramePr>
          <p:nvPr userDrawn="1"/>
        </p:nvGraphicFramePr>
        <p:xfrm>
          <a:off x="841800" y="6176963"/>
          <a:ext cx="10512000" cy="67056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080000"/>
                <a:gridCol w="1800000"/>
                <a:gridCol w="4752000"/>
                <a:gridCol w="2880000"/>
              </a:tblGrid>
              <a:tr h="0">
                <a:tc rowSpan="3">
                  <a:txBody>
                    <a:bodyPr/>
                    <a:p>
                      <a:pPr algn="ctr">
                        <a:defRPr/>
                      </a:pPr>
                      <a:endParaRPr lang="de-DE" sz="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p>
                      <a:pPr>
                        <a:defRPr/>
                      </a:pPr>
                      <a:r>
                        <a:rPr lang="de-DE" sz="1000" b="0" u="sng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3" tooltip="https://creativecommons.org/licenses/by-sa/4.0/legalcode.de"/>
                        </a:rPr>
                        <a:t>CC BY-SA 4.0</a:t>
                      </a:r>
                      <a:endParaRPr lang="de-DE" sz="1000" b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de-DE" sz="1000" b="0" u="sng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4" tooltip="https://bildungsserver.berlin-brandenburg.de/i-mint-akademie"/>
                        </a:rPr>
                        <a:t>iMINT</a:t>
                      </a:r>
                      <a:r>
                        <a:rPr lang="de-DE" sz="1000" b="0" u="sng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4" tooltip="https://bildungsserver.berlin-brandenburg.de/i-mint-akademie"/>
                        </a:rPr>
                        <a:t>-Akademie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Fachset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Chemie</a:t>
                      </a:r>
                      <a:endParaRPr lang="de-DE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defRPr/>
                      </a:pPr>
                      <a:endParaRPr lang="de-DE" sz="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p>
                      <a:pPr algn="ctr">
                        <a:defRPr/>
                      </a:pPr>
                      <a:endParaRPr lang="de-DE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p>
                      <a:pPr algn="ctr">
                        <a:defRPr/>
                      </a:pPr>
                      <a:endParaRPr lang="de-DE" sz="8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800">
                          <a:solidFill>
                            <a:schemeClr val="tx1"/>
                          </a:solidFill>
                        </a:rPr>
                        <a:t>Daniel </a:t>
                      </a:r>
                      <a:r>
                        <a:rPr lang="de-DE" sz="800">
                          <a:solidFill>
                            <a:schemeClr val="tx1"/>
                          </a:solidFill>
                        </a:rPr>
                        <a:t>Grywatzki, Heidi Pätzold</a:t>
                      </a:r>
                      <a:endParaRPr lang="de-DE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p>
                      <a:pPr algn="ctr">
                        <a:defRPr/>
                      </a:pPr>
                      <a:endParaRPr lang="de-DE" sz="8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p>
                      <a:pPr algn="ctr">
                        <a:defRPr/>
                      </a:pPr>
                      <a:endParaRPr lang="de-DE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p>
                      <a:pPr algn="ctr">
                        <a:defRPr/>
                      </a:pPr>
                      <a:endParaRPr lang="de-DE" sz="8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  <a:round/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800">
                          <a:solidFill>
                            <a:schemeClr val="tx1"/>
                          </a:solidFill>
                        </a:rPr>
                        <a:t>20.06.2024</a:t>
                      </a:r>
                      <a:endParaRPr lang="de-DE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p>
                      <a:pPr algn="ctr">
                        <a:defRPr/>
                      </a:pPr>
                      <a:endParaRPr lang="de-DE" sz="8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" name="Grafik 20">
            <a:hlinkClick r:id="rId13"/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841800" y="6284377"/>
            <a:ext cx="1008000" cy="48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Text, Screenshot, Schrift, Reihe enthält.&#10;&#10;Automatisch generierte Beschreibung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8974323" y="6284377"/>
            <a:ext cx="2375877" cy="397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000" b="1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>
        <a:lnSpc>
          <a:spcPct val="113999"/>
        </a:lnSpc>
        <a:spcBef>
          <a:spcPts val="0"/>
        </a:spcBef>
        <a:spcAft>
          <a:spcPts val="600"/>
        </a:spcAft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13999"/>
        </a:lnSpc>
        <a:spcBef>
          <a:spcPts val="0"/>
        </a:spcBef>
        <a:spcAft>
          <a:spcPts val="600"/>
        </a:spcAft>
        <a:buFont typeface="Arial"/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13999"/>
        </a:lnSpc>
        <a:spcBef>
          <a:spcPts val="0"/>
        </a:spcBef>
        <a:spcAft>
          <a:spcPts val="600"/>
        </a:spcAft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13999"/>
        </a:lnSpc>
        <a:spcBef>
          <a:spcPts val="0"/>
        </a:spcBef>
        <a:spcAft>
          <a:spcPts val="6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13999"/>
        </a:lnSpc>
        <a:spcBef>
          <a:spcPts val="0"/>
        </a:spcBef>
        <a:spcAft>
          <a:spcPts val="6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mmons.wikimedia.org/wiki/User:Triton" TargetMode="External"/><Relationship Id="rId4" Type="http://schemas.openxmlformats.org/officeDocument/2006/relationships/hyperlink" Target="https://creativecommons.org/licenses/by-sa/4.0/legalcode.de" TargetMode="External"/><Relationship Id="rId5" Type="http://schemas.openxmlformats.org/officeDocument/2006/relationships/hyperlink" Target="https://commons.wikimedia.org/w/index.php?lang=de&amp;title=File:Deep_sea_mining_schematic_2.svg" TargetMode="External"/><Relationship Id="rId6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slide" Target="slide6.xml"/><Relationship Id="rId4" Type="http://schemas.openxmlformats.org/officeDocument/2006/relationships/hyperlink" Target="https://tweedback.de/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emf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ommons.wikimedia.org/wiki/User:Triton" TargetMode="External"/><Relationship Id="rId4" Type="http://schemas.openxmlformats.org/officeDocument/2006/relationships/hyperlink" Target="https://creativecommons.org/licenses/by-sa/4.0/legalcode.de" TargetMode="External"/><Relationship Id="rId5" Type="http://schemas.openxmlformats.org/officeDocument/2006/relationships/hyperlink" Target="https://commons.wikimedia.org/w/index.php?lang=de&amp;title=File:Deep_sea_mining_schematic_2.svg" TargetMode="External"/><Relationship Id="rId6" Type="http://schemas.openxmlformats.org/officeDocument/2006/relationships/image" Target="../media/image1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hyperlink" Target="https://commons.wikimedia.org/wiki/File:Hidden-Gem-Allseas-Seatools-nodule-collector.jpg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5.emf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slide" Target="slide6.xml"/><Relationship Id="rId4" Type="http://schemas.openxmlformats.org/officeDocument/2006/relationships/hyperlink" Target="https://tweedback.de/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7.emf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dupad.ch/" TargetMode="External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8.emf"/><Relationship Id="rId6" Type="http://schemas.openxmlformats.org/officeDocument/2006/relationships/image" Target="../media/image9.emf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https://creativecommons.org/licenses/by/4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794328" y="1122363"/>
            <a:ext cx="6456218" cy="2387600"/>
          </a:xfrm>
        </p:spPr>
        <p:txBody>
          <a:bodyPr/>
          <a:lstStyle/>
          <a:p>
            <a:pPr>
              <a:defRPr/>
            </a:pPr>
            <a:r>
              <a:rPr lang="de-DE"/>
              <a:t>Bewertung des Tiefseebergbaus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794328" y="3602038"/>
            <a:ext cx="6456218" cy="1655762"/>
          </a:xfrm>
        </p:spPr>
        <p:txBody>
          <a:bodyPr/>
          <a:lstStyle/>
          <a:p>
            <a:pPr>
              <a:defRPr/>
            </a:pPr>
            <a:r>
              <a:rPr lang="de-DE"/>
              <a:t>Eine Lernaufgabe zur Bewertung des Tiefseebergbaus zur Gewinnung von metallischen Rohstoffen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 rot="16199999">
            <a:off x="9461193" y="3552771"/>
            <a:ext cx="4985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b="1"/>
              <a:t>Abb.1: </a:t>
            </a:r>
            <a:r>
              <a:rPr lang="de-DE" sz="800"/>
              <a:t>Übersicht Tiefseebergbau; </a:t>
            </a:r>
            <a:r>
              <a:rPr lang="de-DE" sz="800" u="sng">
                <a:hlinkClick r:id="rId3" tooltip="User:Triton"/>
              </a:rPr>
              <a:t>G.Mannaerts</a:t>
            </a:r>
            <a:r>
              <a:rPr lang="de-DE" sz="800"/>
              <a:t>; </a:t>
            </a:r>
            <a:r>
              <a:rPr lang="de-DE" sz="800" u="sng">
                <a:hlinkClick r:id="rId4" tooltip="https://creativecommons.org/licenses/by-sa/4.0/legalcode.de"/>
              </a:rPr>
              <a:t>CC BY-SA 4.0</a:t>
            </a:r>
            <a:r>
              <a:rPr lang="de-DE" sz="800"/>
              <a:t>; </a:t>
            </a:r>
            <a:r>
              <a:rPr lang="de-DE" sz="800" u="sng">
                <a:hlinkClick r:id="rId5" tooltip="https://commons.wikimedia.org/w/index.php?lang=de&amp;title=File:Deep_sea_mining_schematic_2.svg"/>
              </a:rPr>
              <a:t>via </a:t>
            </a:r>
            <a:r>
              <a:rPr lang="de-DE" sz="800" u="sng">
                <a:hlinkClick r:id="rId5" tooltip="https://commons.wikimedia.org/w/index.php?lang=de&amp;title=File:Deep_sea_mining_schematic_2.svg"/>
              </a:rPr>
              <a:t>wikimedia</a:t>
            </a:r>
            <a:r>
              <a:rPr lang="de-DE" sz="800" u="sng">
                <a:hlinkClick r:id="rId5" tooltip="https://commons.wikimedia.org/w/index.php?lang=de&amp;title=File:Deep_sea_mining_schematic_2.svg"/>
              </a:rPr>
              <a:t> </a:t>
            </a:r>
            <a:r>
              <a:rPr lang="de-DE" sz="800" u="sng">
                <a:hlinkClick r:id="rId5" tooltip="https://commons.wikimedia.org/w/index.php?lang=de&amp;title=File:Deep_sea_mining_schematic_2.svg"/>
              </a:rPr>
              <a:t>commons</a:t>
            </a:r>
            <a:endParaRPr lang="de-DE" sz="800"/>
          </a:p>
        </p:txBody>
      </p:sp>
      <p:pic>
        <p:nvPicPr>
          <p:cNvPr id="5" name="Grafik 4" descr="C:\Users\krato\Dropbox\Arbeit\iMINT\Tiefseebergbau\Material_Tiefseebergbau\1_Tiefseebergbau_groß.jp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477917" y="0"/>
            <a:ext cx="4314892" cy="61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</a:t>
            </a:r>
            <a:r>
              <a:rPr lang="de-DE"/>
              <a:t>. </a:t>
            </a:r>
            <a:r>
              <a:rPr lang="de-DE"/>
              <a:t>Positionierung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 bwMode="auto"/>
        <p:txBody>
          <a:bodyPr anchor="ctr" anchorCtr="0">
            <a:normAutofit/>
          </a:bodyPr>
          <a:lstStyle/>
          <a:p>
            <a:pPr marL="0" indent="0" algn="ctr">
              <a:buNone/>
              <a:defRPr/>
            </a:pPr>
            <a:r>
              <a:rPr lang="de-DE" sz="4400" u="sng">
                <a:hlinkClick r:id="rId3" action="ppaction://hlinksldjump" tooltip="ppaction://hlinksldjumpslide5"/>
              </a:rPr>
              <a:t>Positionslinie</a:t>
            </a:r>
            <a:endParaRPr lang="de-DE" sz="4400"/>
          </a:p>
          <a:p>
            <a:pPr marL="0" indent="0" algn="ctr">
              <a:buNone/>
              <a:defRPr/>
            </a:pPr>
            <a:r>
              <a:rPr lang="de-DE" sz="2200" i="1">
                <a:solidFill>
                  <a:schemeClr val="bg1">
                    <a:lumMod val="75000"/>
                  </a:schemeClr>
                </a:solidFill>
              </a:rPr>
              <a:t>analoge Variante</a:t>
            </a:r>
            <a:endParaRPr lang="de-DE" sz="2200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 bwMode="auto"/>
        <p:txBody>
          <a:bodyPr anchor="ctr" anchorCtr="0"/>
          <a:lstStyle/>
          <a:p>
            <a:pPr marL="0" indent="0" algn="ctr">
              <a:buNone/>
              <a:defRPr/>
            </a:pPr>
            <a:r>
              <a:rPr lang="de-DE" sz="4400" u="sng">
                <a:hlinkClick r:id="rId4" tooltip="https://tweedback.de/"/>
              </a:rPr>
              <a:t>t</a:t>
            </a:r>
            <a:r>
              <a:rPr lang="de-DE" sz="4400" u="sng">
                <a:hlinkClick r:id="rId4" tooltip="https://tweedback.de/"/>
              </a:rPr>
              <a:t>weedback</a:t>
            </a:r>
            <a:endParaRPr lang="de-DE" sz="4400"/>
          </a:p>
          <a:p>
            <a:pPr marL="0" indent="0" algn="ctr">
              <a:buNone/>
              <a:defRPr/>
            </a:pPr>
            <a:r>
              <a:rPr lang="de-DE" sz="2200" i="1">
                <a:solidFill>
                  <a:schemeClr val="bg1">
                    <a:lumMod val="75000"/>
                  </a:schemeClr>
                </a:solidFill>
              </a:rPr>
              <a:t>digitale </a:t>
            </a:r>
            <a:r>
              <a:rPr lang="de-DE" sz="2200" i="1">
                <a:solidFill>
                  <a:schemeClr val="bg1">
                    <a:lumMod val="75000"/>
                  </a:schemeClr>
                </a:solidFill>
              </a:rPr>
              <a:t>Variante</a:t>
            </a:r>
            <a:endParaRPr lang="de-DE" sz="2200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10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 bwMode="auto">
          <a:xfrm>
            <a:off x="5420591" y="3816628"/>
            <a:ext cx="1350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200" i="1"/>
              <a:t>oder</a:t>
            </a:r>
            <a:endParaRPr lang="de-DE" sz="2200" i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sz="4400"/>
              <a:t>2. </a:t>
            </a:r>
            <a:r>
              <a:rPr lang="de-DE" sz="4400"/>
              <a:t>Positionierung</a:t>
            </a:r>
            <a:br>
              <a:rPr lang="de-DE"/>
            </a:br>
            <a:r>
              <a:rPr lang="de-DE" sz="2700" b="0" i="1"/>
              <a:t>Positionslinie</a:t>
            </a:r>
            <a:endParaRPr lang="de-DE" b="0" i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de-DE" sz="2200" b="1"/>
              <a:t>Aufgaben: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200"/>
              <a:t>Nehmen Sie </a:t>
            </a:r>
            <a:r>
              <a:rPr lang="de-DE" sz="2200"/>
              <a:t>erneut Stellung zur Frage </a:t>
            </a:r>
            <a:r>
              <a:rPr lang="de-DE" sz="2200"/>
              <a:t>und positionieren Sie sich entsprechend.  </a:t>
            </a:r>
            <a:br>
              <a:rPr lang="de-DE" sz="2200"/>
            </a:br>
            <a:r>
              <a:rPr lang="de-DE" sz="2200" i="1"/>
              <a:t>Sollte der Tiefseebergbau zur Gewinnung von Metallen gefördert oder verboten werden?</a:t>
            </a:r>
            <a:endParaRPr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de-DE" sz="2200"/>
              <a:t>Begründen Sie Ihre </a:t>
            </a:r>
            <a:r>
              <a:rPr lang="de-DE" sz="2200"/>
              <a:t>Positionierung. Hat sich Ihre Position verändert?</a:t>
            </a:r>
            <a:endParaRPr lang="de-DE" sz="2200"/>
          </a:p>
          <a:p>
            <a:pPr marL="0" indent="0" algn="just">
              <a:buNone/>
              <a:defRPr/>
            </a:pPr>
            <a:endParaRPr lang="de-DE" sz="2200"/>
          </a:p>
          <a:p>
            <a:pPr algn="just">
              <a:defRPr/>
            </a:pPr>
            <a:r>
              <a:rPr lang="de-DE" sz="2200"/>
              <a:t>Raumteilung</a:t>
            </a:r>
            <a:endParaRPr/>
          </a:p>
          <a:p>
            <a:pPr algn="just">
              <a:defRPr/>
            </a:pPr>
            <a:endParaRPr lang="de-DE" sz="220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rcRect l="15175" t="1770" r="14789" b="15185"/>
          <a:stretch/>
        </p:blipFill>
        <p:spPr bwMode="auto">
          <a:xfrm>
            <a:off x="3408415" y="3816928"/>
            <a:ext cx="5020601" cy="2252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 rot="16199999">
            <a:off x="5803593" y="3552771"/>
            <a:ext cx="4985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b="1"/>
              <a:t>Abb.7: </a:t>
            </a:r>
            <a:r>
              <a:rPr lang="de-DE" sz="800"/>
              <a:t>Übersicht Tiefseebergbau; </a:t>
            </a:r>
            <a:r>
              <a:rPr lang="de-DE" sz="800" u="sng">
                <a:hlinkClick r:id="rId3" tooltip="User:Triton"/>
              </a:rPr>
              <a:t>G.Mannaerts</a:t>
            </a:r>
            <a:r>
              <a:rPr lang="de-DE" sz="800"/>
              <a:t>; </a:t>
            </a:r>
            <a:r>
              <a:rPr lang="de-DE" sz="800" u="sng">
                <a:hlinkClick r:id="rId4" tooltip="https://creativecommons.org/licenses/by-sa/4.0/legalcode.de"/>
              </a:rPr>
              <a:t>CC BY-SA 4.0</a:t>
            </a:r>
            <a:r>
              <a:rPr lang="de-DE" sz="800"/>
              <a:t>; </a:t>
            </a:r>
            <a:r>
              <a:rPr lang="de-DE" sz="800" u="sng">
                <a:hlinkClick r:id="rId5" tooltip="https://commons.wikimedia.org/w/index.php?lang=de&amp;title=File:Deep_sea_mining_schematic_2.svg"/>
              </a:rPr>
              <a:t>via </a:t>
            </a:r>
            <a:r>
              <a:rPr lang="de-DE" sz="800" u="sng">
                <a:hlinkClick r:id="rId5" tooltip="https://commons.wikimedia.org/w/index.php?lang=de&amp;title=File:Deep_sea_mining_schematic_2.svg"/>
              </a:rPr>
              <a:t>wikimedia</a:t>
            </a:r>
            <a:r>
              <a:rPr lang="de-DE" sz="800" u="sng">
                <a:hlinkClick r:id="rId5" tooltip="https://commons.wikimedia.org/w/index.php?lang=de&amp;title=File:Deep_sea_mining_schematic_2.svg"/>
              </a:rPr>
              <a:t> </a:t>
            </a:r>
            <a:r>
              <a:rPr lang="de-DE" sz="800" u="sng">
                <a:hlinkClick r:id="rId5" tooltip="https://commons.wikimedia.org/w/index.php?lang=de&amp;title=File:Deep_sea_mining_schematic_2.svg"/>
              </a:rPr>
              <a:t>commons</a:t>
            </a:r>
            <a:endParaRPr lang="de-DE" sz="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12</a:t>
            </a:fld>
            <a:endParaRPr lang="de-DE"/>
          </a:p>
        </p:txBody>
      </p:sp>
      <p:pic>
        <p:nvPicPr>
          <p:cNvPr id="5" name="Grafik 4" descr="C:\Users\krato\Dropbox\Arbeit\iMINT\Tiefseebergbau\Material_Tiefseebergbau\1_Tiefseebergbau_groß.jp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20317" y="0"/>
            <a:ext cx="4314892" cy="61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Bewertung des Tiefseebergbaus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Eine Lernaufgabe zur Bewertung des Tiefseebergbaus zur Gewinnung von metallischen Rohstoffen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File:Hidden-Gem-Allseas-Seatools-nodule-collector.jpg"/>
          <p:cNvPicPr/>
          <p:nvPr/>
        </p:nvPicPr>
        <p:blipFill>
          <a:blip r:embed="rId3"/>
          <a:srcRect l="12481" t="0" r="12480" b="0"/>
          <a:stretch/>
        </p:blipFill>
        <p:spPr bwMode="auto">
          <a:xfrm>
            <a:off x="1564256" y="3930"/>
            <a:ext cx="9502389" cy="61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 bwMode="auto">
          <a:xfrm rot="16199999">
            <a:off x="8292072" y="3152171"/>
            <a:ext cx="5783057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de-DE" sz="800" b="1">
                <a:ea typeface="Calibri"/>
                <a:cs typeface="Times New Roman"/>
              </a:rPr>
              <a:t>Abb.2:</a:t>
            </a:r>
            <a:r>
              <a:rPr lang="de-DE" sz="800">
                <a:ea typeface="Calibri"/>
                <a:cs typeface="Times New Roman"/>
              </a:rPr>
              <a:t> </a:t>
            </a:r>
            <a:r>
              <a:rPr lang="de-DE" sz="800">
                <a:ea typeface="Calibri"/>
                <a:cs typeface="Times New Roman"/>
              </a:rPr>
              <a:t>Unterwasserraupenfahrzeug ; Gringo; </a:t>
            </a:r>
            <a:r>
              <a:rPr lang="de-DE" sz="800" u="sng">
                <a:ea typeface="Calibri"/>
                <a:cs typeface="Times New Roman"/>
                <a:hlinkClick r:id="rId4" tooltip="https://creativecommons.org/licenses/by-sa/4.0/"/>
              </a:rPr>
              <a:t>CC BY-SA 4.0</a:t>
            </a:r>
            <a:r>
              <a:rPr lang="de-DE" sz="800">
                <a:ea typeface="Calibri"/>
                <a:cs typeface="Times New Roman"/>
              </a:rPr>
              <a:t>; </a:t>
            </a:r>
            <a:r>
              <a:rPr lang="de-DE" sz="800" u="sng">
                <a:ea typeface="Calibri"/>
                <a:cs typeface="Times New Roman"/>
                <a:hlinkClick r:id="rId5" tooltip="https://commons.wikimedia.org/wiki/File:Hidden-Gem-Allseas-Seatools-nodule-collector.jpg"/>
              </a:rPr>
              <a:t>via </a:t>
            </a:r>
            <a:r>
              <a:rPr lang="de-DE" sz="800" u="sng">
                <a:ea typeface="Calibri"/>
                <a:cs typeface="Times New Roman"/>
                <a:hlinkClick r:id="rId5" tooltip="https://commons.wikimedia.org/wiki/File:Hidden-Gem-Allseas-Seatools-nodule-collector.jpg"/>
              </a:rPr>
              <a:t>wikimedia</a:t>
            </a:r>
            <a:r>
              <a:rPr lang="de-DE" sz="800" u="sng">
                <a:ea typeface="Calibri"/>
                <a:cs typeface="Times New Roman"/>
                <a:hlinkClick r:id="rId5" tooltip="https://commons.wikimedia.org/wiki/File:Hidden-Gem-Allseas-Seatools-nodule-collector.jpg"/>
              </a:rPr>
              <a:t> </a:t>
            </a:r>
            <a:r>
              <a:rPr lang="de-DE" sz="800" u="sng">
                <a:ea typeface="Calibri"/>
                <a:cs typeface="Times New Roman"/>
                <a:hlinkClick r:id="rId5" tooltip="https://commons.wikimedia.org/wiki/File:Hidden-Gem-Allseas-Seatools-nodule-collector.jpg"/>
              </a:rPr>
              <a:t>commons</a:t>
            </a:r>
            <a:endParaRPr lang="de-DE" sz="800">
              <a:ea typeface="Calibri"/>
              <a:cs typeface="Times New Roman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1. Erarbeitungsphase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14732"/>
            <a:ext cx="5276273" cy="4762231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de-DE" sz="2200" b="1"/>
              <a:t>Aufgabe:</a:t>
            </a:r>
            <a:endParaRPr/>
          </a:p>
          <a:p>
            <a:pPr algn="just">
              <a:defRPr/>
            </a:pPr>
            <a:r>
              <a:rPr lang="de-DE" sz="2200"/>
              <a:t>Bearbeiten Sie das Arbeitsblatt:</a:t>
            </a:r>
            <a:br>
              <a:rPr lang="de-DE" sz="2200"/>
            </a:br>
            <a:r>
              <a:rPr lang="de-DE" sz="2200" b="1"/>
              <a:t>Leben </a:t>
            </a:r>
            <a:r>
              <a:rPr lang="de-DE" sz="2200" b="1"/>
              <a:t>und Ressourcen in der Tiefsee</a:t>
            </a:r>
            <a:endParaRPr lang="de-DE" sz="2200"/>
          </a:p>
          <a:p>
            <a:pPr algn="just"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4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6668783" y="5698847"/>
            <a:ext cx="476583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de-DE" sz="800" b="1">
                <a:ea typeface="Calibri"/>
                <a:cs typeface="Times New Roman"/>
              </a:rPr>
              <a:t>Abb.3:</a:t>
            </a:r>
            <a:r>
              <a:rPr lang="de-DE" sz="800">
                <a:ea typeface="Calibri"/>
                <a:cs typeface="Times New Roman"/>
              </a:rPr>
              <a:t> </a:t>
            </a:r>
            <a:r>
              <a:rPr lang="de-DE" sz="800">
                <a:ea typeface="Calibri"/>
                <a:cs typeface="Times New Roman"/>
              </a:rPr>
              <a:t>Arbeitsblatt „Leben und Ressourcen in der </a:t>
            </a:r>
            <a:r>
              <a:rPr lang="de-DE" sz="800">
                <a:ea typeface="Calibri"/>
                <a:cs typeface="Times New Roman"/>
              </a:rPr>
              <a:t>Tiefsee“</a:t>
            </a:r>
            <a:r>
              <a:rPr lang="de-DE" sz="800">
                <a:ea typeface="Calibri"/>
                <a:cs typeface="Times New Roman"/>
              </a:rPr>
              <a:t> ; Stephanie </a:t>
            </a:r>
            <a:r>
              <a:rPr lang="de-DE" sz="800">
                <a:ea typeface="Calibri"/>
                <a:cs typeface="Times New Roman"/>
              </a:rPr>
              <a:t>Ottow</a:t>
            </a:r>
            <a:r>
              <a:rPr lang="de-DE" sz="800">
                <a:ea typeface="Calibri"/>
                <a:cs typeface="Times New Roman"/>
              </a:rPr>
              <a:t>, Phillip </a:t>
            </a:r>
            <a:r>
              <a:rPr lang="de-DE" sz="800">
                <a:ea typeface="Calibri"/>
                <a:cs typeface="Times New Roman"/>
              </a:rPr>
              <a:t>Losse</a:t>
            </a:r>
            <a:r>
              <a:rPr lang="de-DE" sz="800">
                <a:ea typeface="Calibri"/>
                <a:cs typeface="Times New Roman"/>
              </a:rPr>
              <a:t>, Marco </a:t>
            </a:r>
            <a:r>
              <a:rPr lang="de-DE" sz="800">
                <a:ea typeface="Calibri"/>
                <a:cs typeface="Times New Roman"/>
              </a:rPr>
              <a:t>Weese</a:t>
            </a:r>
            <a:r>
              <a:rPr lang="de-DE" sz="800">
                <a:ea typeface="Calibri"/>
                <a:cs typeface="Times New Roman"/>
              </a:rPr>
              <a:t>, Daniel Grywatzki, Heidi Pätzold; </a:t>
            </a:r>
            <a:r>
              <a:rPr lang="de-DE" sz="800" u="sng">
                <a:ea typeface="Calibri"/>
                <a:cs typeface="Times New Roman"/>
                <a:hlinkClick r:id="rId3" tooltip="https://creativecommons.org/licenses/by-sa/4.0/"/>
              </a:rPr>
              <a:t>CC BY-SA 4.0</a:t>
            </a:r>
            <a:r>
              <a:rPr lang="de-DE" sz="800">
                <a:ea typeface="Calibri"/>
                <a:cs typeface="Times New Roman"/>
              </a:rPr>
              <a:t>; </a:t>
            </a:r>
            <a:r>
              <a:rPr lang="de-DE" sz="800">
                <a:ea typeface="Calibri"/>
                <a:cs typeface="Times New Roman"/>
              </a:rPr>
              <a:t>Lernaufgabe „Bewertung des Tiefseebergbaus“ </a:t>
            </a:r>
            <a:r>
              <a:rPr lang="de-DE" sz="800">
                <a:ea typeface="Calibri"/>
                <a:cs typeface="Times New Roman"/>
              </a:rPr>
              <a:t>iMINT</a:t>
            </a:r>
            <a:r>
              <a:rPr lang="de-DE" sz="800">
                <a:ea typeface="Calibri"/>
                <a:cs typeface="Times New Roman"/>
              </a:rPr>
              <a:t>-Akademie</a:t>
            </a:r>
            <a:endParaRPr lang="de-DE" sz="800">
              <a:ea typeface="Calibri"/>
              <a:cs typeface="Times New Roman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17244" y="1266956"/>
            <a:ext cx="3068912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1. Positionierung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 bwMode="auto"/>
        <p:txBody>
          <a:bodyPr anchor="ctr" anchorCtr="0">
            <a:normAutofit/>
          </a:bodyPr>
          <a:lstStyle/>
          <a:p>
            <a:pPr marL="0" indent="0" algn="ctr">
              <a:buNone/>
              <a:defRPr/>
            </a:pPr>
            <a:r>
              <a:rPr lang="de-DE" sz="4400" u="sng">
                <a:hlinkClick r:id="rId3" action="ppaction://hlinksldjump" tooltip="ppaction://hlinksldjumpslide5"/>
              </a:rPr>
              <a:t>Positionslinie</a:t>
            </a:r>
            <a:endParaRPr lang="de-DE" sz="4400"/>
          </a:p>
          <a:p>
            <a:pPr marL="0" indent="0" algn="ctr">
              <a:buNone/>
              <a:defRPr/>
            </a:pPr>
            <a:r>
              <a:rPr lang="de-DE" sz="2200" i="1">
                <a:solidFill>
                  <a:schemeClr val="bg1">
                    <a:lumMod val="75000"/>
                  </a:schemeClr>
                </a:solidFill>
              </a:rPr>
              <a:t>analoge Variante</a:t>
            </a:r>
            <a:endParaRPr lang="de-DE" sz="2200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 bwMode="auto"/>
        <p:txBody>
          <a:bodyPr anchor="ctr" anchorCtr="0"/>
          <a:lstStyle/>
          <a:p>
            <a:pPr marL="0" indent="0" algn="ctr">
              <a:buNone/>
              <a:defRPr/>
            </a:pPr>
            <a:r>
              <a:rPr lang="de-DE" sz="4400" u="sng">
                <a:hlinkClick r:id="rId4" tooltip="https://tweedback.de/"/>
              </a:rPr>
              <a:t>t</a:t>
            </a:r>
            <a:r>
              <a:rPr lang="de-DE" sz="4400" u="sng">
                <a:hlinkClick r:id="rId4" tooltip="https://tweedback.de/"/>
              </a:rPr>
              <a:t>weedback</a:t>
            </a:r>
            <a:endParaRPr lang="de-DE" sz="4400"/>
          </a:p>
          <a:p>
            <a:pPr marL="0" indent="0" algn="ctr">
              <a:buNone/>
              <a:defRPr/>
            </a:pPr>
            <a:r>
              <a:rPr lang="de-DE" sz="2200" i="1">
                <a:solidFill>
                  <a:schemeClr val="bg1">
                    <a:lumMod val="75000"/>
                  </a:schemeClr>
                </a:solidFill>
              </a:rPr>
              <a:t>digitale </a:t>
            </a:r>
            <a:r>
              <a:rPr lang="de-DE" sz="2200" i="1">
                <a:solidFill>
                  <a:schemeClr val="bg1">
                    <a:lumMod val="75000"/>
                  </a:schemeClr>
                </a:solidFill>
              </a:rPr>
              <a:t>Variante</a:t>
            </a:r>
            <a:endParaRPr lang="de-DE" sz="2200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 bwMode="auto">
          <a:xfrm>
            <a:off x="5420591" y="3816628"/>
            <a:ext cx="1350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200" i="1"/>
              <a:t>oder</a:t>
            </a:r>
            <a:endParaRPr lang="de-DE" sz="2200" i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sz="4400"/>
              <a:t>1. Positionierung</a:t>
            </a:r>
            <a:br>
              <a:rPr lang="de-DE"/>
            </a:br>
            <a:r>
              <a:rPr lang="de-DE" sz="2700" b="0" i="1"/>
              <a:t>Positionslinie</a:t>
            </a:r>
            <a:endParaRPr lang="de-DE" b="0" i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de-DE" sz="2200" b="1"/>
              <a:t>Aufgaben:</a:t>
            </a:r>
            <a:endParaRPr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de-DE" sz="2200"/>
              <a:t>Nehmen Sie Stellung zu folgender Frage und positionieren Sie sich entsprechend.  </a:t>
            </a:r>
            <a:br>
              <a:rPr lang="de-DE" sz="2200"/>
            </a:br>
            <a:r>
              <a:rPr lang="de-DE" sz="2200" i="1"/>
              <a:t>Sollte der Tiefseebergbau zur Gewinnung von Metallen gefördert oder verboten werden?</a:t>
            </a:r>
            <a:endParaRPr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de-DE" sz="2200"/>
              <a:t>Begründen Sie Ihre Antwort gegebenenfalls.</a:t>
            </a:r>
            <a:endParaRPr/>
          </a:p>
          <a:p>
            <a:pPr marL="0" indent="0" algn="just">
              <a:buNone/>
              <a:defRPr/>
            </a:pPr>
            <a:endParaRPr lang="de-DE" sz="2200"/>
          </a:p>
          <a:p>
            <a:pPr algn="just">
              <a:defRPr/>
            </a:pPr>
            <a:r>
              <a:rPr lang="de-DE" sz="2200"/>
              <a:t>Raumteilung</a:t>
            </a:r>
            <a:endParaRPr/>
          </a:p>
          <a:p>
            <a:pPr algn="just">
              <a:defRPr/>
            </a:pPr>
            <a:endParaRPr lang="de-DE" sz="220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rcRect l="15175" t="1770" r="14789" b="15185"/>
          <a:stretch/>
        </p:blipFill>
        <p:spPr bwMode="auto">
          <a:xfrm>
            <a:off x="3408415" y="3816928"/>
            <a:ext cx="5020601" cy="2252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6</a:t>
            </a:fld>
            <a:endParaRPr lang="de-DE"/>
          </a:p>
        </p:txBody>
      </p:sp>
      <p:sp>
        <p:nvSpPr>
          <p:cNvPr id="12" name="Interaktive Schaltfläche: Zurückkehren 11"/>
          <p:cNvSpPr/>
          <p:nvPr/>
        </p:nvSpPr>
        <p:spPr bwMode="auto">
          <a:xfrm>
            <a:off x="838200" y="5709441"/>
            <a:ext cx="360000" cy="36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sz="4400"/>
              <a:t>2. </a:t>
            </a:r>
            <a:r>
              <a:rPr lang="de-DE" sz="4400"/>
              <a:t>Erarbeitungsphase</a:t>
            </a:r>
            <a:br>
              <a:rPr lang="de-DE"/>
            </a:br>
            <a:r>
              <a:rPr lang="de-DE" sz="2700" b="0" i="1"/>
              <a:t>Vorbereitung der Diskussion</a:t>
            </a:r>
            <a:endParaRPr lang="de-DE" b="0" i="1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>
          <a:xfrm>
            <a:off x="838200" y="1414732"/>
            <a:ext cx="5259692" cy="47622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200" b="1"/>
              <a:t>Aufgaben:</a:t>
            </a:r>
            <a:endParaRPr/>
          </a:p>
          <a:p>
            <a:pPr>
              <a:defRPr/>
            </a:pPr>
            <a:r>
              <a:rPr lang="de-DE" sz="2200"/>
              <a:t>Bearbeiten Sie die Ihnen zugewiesenen Arbeitsblätter.</a:t>
            </a:r>
            <a:endParaRPr lang="de-DE" sz="2200"/>
          </a:p>
          <a:p>
            <a:pPr>
              <a:defRPr/>
            </a:pPr>
            <a:endParaRPr lang="de-DE" sz="22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7</a:t>
            </a:fld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6668783" y="5698847"/>
            <a:ext cx="468501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de-DE" sz="800" b="1">
                <a:ea typeface="Calibri"/>
                <a:cs typeface="Times New Roman"/>
              </a:rPr>
              <a:t>Abb.4:</a:t>
            </a:r>
            <a:r>
              <a:rPr lang="de-DE" sz="800">
                <a:ea typeface="Calibri"/>
                <a:cs typeface="Times New Roman"/>
              </a:rPr>
              <a:t> Arbeitsblätter „Vorbereitung der Diskussion“; </a:t>
            </a:r>
            <a:r>
              <a:rPr lang="de-DE" sz="800">
                <a:ea typeface="Calibri"/>
                <a:cs typeface="Times New Roman"/>
              </a:rPr>
              <a:t>Stephanie </a:t>
            </a:r>
            <a:r>
              <a:rPr lang="de-DE" sz="800">
                <a:ea typeface="Calibri"/>
                <a:cs typeface="Times New Roman"/>
              </a:rPr>
              <a:t>Ottow</a:t>
            </a:r>
            <a:r>
              <a:rPr lang="de-DE" sz="800">
                <a:ea typeface="Calibri"/>
                <a:cs typeface="Times New Roman"/>
              </a:rPr>
              <a:t>, Phillip </a:t>
            </a:r>
            <a:r>
              <a:rPr lang="de-DE" sz="800">
                <a:ea typeface="Calibri"/>
                <a:cs typeface="Times New Roman"/>
              </a:rPr>
              <a:t>Losse</a:t>
            </a:r>
            <a:r>
              <a:rPr lang="de-DE" sz="800">
                <a:ea typeface="Calibri"/>
                <a:cs typeface="Times New Roman"/>
              </a:rPr>
              <a:t>, Marco </a:t>
            </a:r>
            <a:r>
              <a:rPr lang="de-DE" sz="800">
                <a:ea typeface="Calibri"/>
                <a:cs typeface="Times New Roman"/>
              </a:rPr>
              <a:t>Weese</a:t>
            </a:r>
            <a:r>
              <a:rPr lang="de-DE" sz="800">
                <a:ea typeface="Calibri"/>
                <a:cs typeface="Times New Roman"/>
              </a:rPr>
              <a:t>, Daniel Grywatzki, Heidi Pätzold; </a:t>
            </a:r>
            <a:r>
              <a:rPr lang="de-DE" sz="800" u="sng">
                <a:ea typeface="Calibri"/>
                <a:cs typeface="Times New Roman"/>
                <a:hlinkClick r:id="rId3" tooltip="https://creativecommons.org/licenses/by-sa/4.0/"/>
              </a:rPr>
              <a:t>CC BY-SA 4.0</a:t>
            </a:r>
            <a:r>
              <a:rPr lang="de-DE" sz="800">
                <a:ea typeface="Calibri"/>
                <a:cs typeface="Times New Roman"/>
              </a:rPr>
              <a:t>; Lernaufgabe „Bewertung des Tiefseebergbaus“ </a:t>
            </a:r>
            <a:r>
              <a:rPr lang="de-DE" sz="800">
                <a:ea typeface="Calibri"/>
                <a:cs typeface="Times New Roman"/>
              </a:rPr>
              <a:t>iMINT</a:t>
            </a:r>
            <a:r>
              <a:rPr lang="de-DE" sz="800">
                <a:ea typeface="Calibri"/>
                <a:cs typeface="Times New Roman"/>
              </a:rPr>
              <a:t>-Akademie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42269" y="1266956"/>
            <a:ext cx="3068912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Ellipse 15"/>
          <p:cNvSpPr/>
          <p:nvPr/>
        </p:nvSpPr>
        <p:spPr bwMode="auto">
          <a:xfrm>
            <a:off x="10222911" y="1272536"/>
            <a:ext cx="707366" cy="7073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000">
                <a:solidFill>
                  <a:schemeClr val="tx1"/>
                </a:solidFill>
              </a:rPr>
              <a:t>A</a:t>
            </a:r>
            <a:endParaRPr lang="de-DE" sz="400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9799388" y="4862337"/>
            <a:ext cx="1554412" cy="7246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100">
                <a:solidFill>
                  <a:schemeClr val="tx1"/>
                </a:solidFill>
              </a:rPr>
              <a:t>Moderation</a:t>
            </a:r>
            <a:endParaRPr lang="de-DE" sz="210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10222911" y="2169986"/>
            <a:ext cx="707366" cy="7073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000">
                <a:solidFill>
                  <a:schemeClr val="tx1"/>
                </a:solidFill>
              </a:rPr>
              <a:t>B</a:t>
            </a:r>
            <a:endParaRPr lang="de-DE" sz="400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0222911" y="3067436"/>
            <a:ext cx="707366" cy="7073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000">
                <a:solidFill>
                  <a:schemeClr val="tx1"/>
                </a:solidFill>
              </a:rPr>
              <a:t>C</a:t>
            </a:r>
            <a:endParaRPr lang="de-DE" sz="400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0222911" y="3964886"/>
            <a:ext cx="707366" cy="7073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000">
                <a:solidFill>
                  <a:schemeClr val="tx1"/>
                </a:solidFill>
              </a:rPr>
              <a:t>D</a:t>
            </a:r>
            <a:endParaRPr lang="de-DE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sz="4400"/>
              <a:t>Podiumsdiskussion</a:t>
            </a:r>
            <a:br>
              <a:rPr lang="de-DE"/>
            </a:br>
            <a:r>
              <a:rPr lang="de-DE" sz="2700" b="0" i="1"/>
              <a:t>Aufgaben der </a:t>
            </a:r>
            <a:r>
              <a:rPr lang="de-DE" sz="2700" b="0" i="1"/>
              <a:t>Beobachtenden</a:t>
            </a:r>
            <a:endParaRPr lang="de-DE" b="0" i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8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838200" y="1414732"/>
            <a:ext cx="5248564" cy="476223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  <a:defRPr/>
            </a:pPr>
            <a:endParaRPr lang="de-DE" sz="2400"/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de-DE" sz="4400"/>
              <a:t>Arbeitsblatt</a:t>
            </a:r>
            <a:endParaRPr lang="de-DE" sz="4000"/>
          </a:p>
          <a:p>
            <a:pPr marL="0" indent="0" algn="ctr">
              <a:buNone/>
              <a:defRPr/>
            </a:pPr>
            <a:r>
              <a:rPr lang="de-DE" sz="2400" i="1">
                <a:solidFill>
                  <a:schemeClr val="bg1">
                    <a:lumMod val="75000"/>
                  </a:schemeClr>
                </a:solidFill>
              </a:rPr>
              <a:t>analoge Variante</a:t>
            </a:r>
            <a:endParaRPr/>
          </a:p>
          <a:p>
            <a:pPr marL="0" indent="0" algn="ctr">
              <a:buNone/>
              <a:defRPr/>
            </a:pPr>
            <a:endParaRPr lang="de-DE" sz="2400"/>
          </a:p>
          <a:p>
            <a:pPr marL="0" indent="0" algn="ctr">
              <a:buNone/>
              <a:defRPr/>
            </a:pPr>
            <a:r>
              <a:rPr lang="de-DE" sz="2400" i="1"/>
              <a:t>oder</a:t>
            </a:r>
            <a:endParaRPr/>
          </a:p>
          <a:p>
            <a:pPr marL="0" indent="0" algn="ctr">
              <a:buNone/>
              <a:defRPr/>
            </a:pPr>
            <a:endParaRPr lang="de-DE" sz="2400" i="1"/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de-DE" sz="4400" i="1" u="sng">
                <a:hlinkClick r:id="rId3" tooltip="https://edupad.ch/"/>
              </a:rPr>
              <a:t>eduPad</a:t>
            </a:r>
            <a:endParaRPr lang="de-DE" sz="4000" i="1"/>
          </a:p>
          <a:p>
            <a:pPr marL="0" indent="0" algn="ctr">
              <a:buNone/>
              <a:defRPr/>
            </a:pPr>
            <a:r>
              <a:rPr lang="de-DE" i="1">
                <a:solidFill>
                  <a:schemeClr val="bg1">
                    <a:lumMod val="75000"/>
                  </a:schemeClr>
                </a:solidFill>
              </a:rPr>
              <a:t>digitale Variante</a:t>
            </a:r>
            <a:endParaRPr lang="de-DE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668783" y="5698847"/>
            <a:ext cx="468501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de-DE" sz="800" b="1">
                <a:ea typeface="Calibri"/>
                <a:cs typeface="Times New Roman"/>
              </a:rPr>
              <a:t>Abb.5:</a:t>
            </a:r>
            <a:r>
              <a:rPr lang="de-DE" sz="800">
                <a:ea typeface="Calibri"/>
                <a:cs typeface="Times New Roman"/>
              </a:rPr>
              <a:t> Arbeitsblatt „Beobachtungsbogen“; </a:t>
            </a:r>
            <a:r>
              <a:rPr lang="de-DE" sz="800">
                <a:ea typeface="Calibri"/>
                <a:cs typeface="Times New Roman"/>
              </a:rPr>
              <a:t>Stephanie </a:t>
            </a:r>
            <a:r>
              <a:rPr lang="de-DE" sz="800">
                <a:ea typeface="Calibri"/>
                <a:cs typeface="Times New Roman"/>
              </a:rPr>
              <a:t>Ottow</a:t>
            </a:r>
            <a:r>
              <a:rPr lang="de-DE" sz="800">
                <a:ea typeface="Calibri"/>
                <a:cs typeface="Times New Roman"/>
              </a:rPr>
              <a:t>, Phillip </a:t>
            </a:r>
            <a:r>
              <a:rPr lang="de-DE" sz="800">
                <a:ea typeface="Calibri"/>
                <a:cs typeface="Times New Roman"/>
              </a:rPr>
              <a:t>Losse</a:t>
            </a:r>
            <a:r>
              <a:rPr lang="de-DE" sz="800">
                <a:ea typeface="Calibri"/>
                <a:cs typeface="Times New Roman"/>
              </a:rPr>
              <a:t>, Marco </a:t>
            </a:r>
            <a:r>
              <a:rPr lang="de-DE" sz="800">
                <a:ea typeface="Calibri"/>
                <a:cs typeface="Times New Roman"/>
              </a:rPr>
              <a:t>Weese</a:t>
            </a:r>
            <a:r>
              <a:rPr lang="de-DE" sz="800">
                <a:ea typeface="Calibri"/>
                <a:cs typeface="Times New Roman"/>
              </a:rPr>
              <a:t>, Daniel Grywatzki, Heidi Pätzold; </a:t>
            </a:r>
            <a:r>
              <a:rPr lang="de-DE" sz="800" u="sng">
                <a:ea typeface="Calibri"/>
                <a:cs typeface="Times New Roman"/>
                <a:hlinkClick r:id="rId4" tooltip="https://creativecommons.org/licenses/by-sa/4.0/"/>
              </a:rPr>
              <a:t>CC BY-SA 4.0</a:t>
            </a:r>
            <a:r>
              <a:rPr lang="de-DE" sz="800">
                <a:ea typeface="Calibri"/>
                <a:cs typeface="Times New Roman"/>
              </a:rPr>
              <a:t>; Lernaufgabe „Bewertung des Tiefseebergbaus“ </a:t>
            </a:r>
            <a:r>
              <a:rPr lang="de-DE" sz="800">
                <a:ea typeface="Calibri"/>
                <a:cs typeface="Times New Roman"/>
              </a:rPr>
              <a:t>iMINT</a:t>
            </a:r>
            <a:r>
              <a:rPr lang="de-DE" sz="800">
                <a:ea typeface="Calibri"/>
                <a:cs typeface="Times New Roman"/>
              </a:rPr>
              <a:t>-Akademie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94059" y="1266956"/>
            <a:ext cx="3068912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851944" y="1266956"/>
            <a:ext cx="3068912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sz="4400"/>
              <a:t>Podiumsdiskussion</a:t>
            </a:r>
            <a:br>
              <a:rPr lang="de-DE"/>
            </a:br>
            <a:r>
              <a:rPr lang="de-DE" sz="2700" b="0" i="1"/>
              <a:t>sprachliche Hilfen für die Diskussion</a:t>
            </a:r>
            <a:endParaRPr lang="de-DE" b="0" i="1"/>
          </a:p>
        </p:txBody>
      </p:sp>
      <p:pic>
        <p:nvPicPr>
          <p:cNvPr id="6" name="Inhaltsplatzhalter 5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3642833" y="1299676"/>
            <a:ext cx="5002403" cy="485575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066738-6198-41C7-BA17-40C896E56539}" type="slidenum">
              <a:rPr lang="de-DE"/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 rot="16199999">
            <a:off x="6830083" y="3889505"/>
            <a:ext cx="415636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de-DE" sz="800" b="1">
                <a:ea typeface="Calibri"/>
                <a:cs typeface="Arial"/>
              </a:rPr>
              <a:t>Abb.6:</a:t>
            </a:r>
            <a:r>
              <a:rPr lang="de-DE" sz="800">
                <a:ea typeface="Calibri"/>
                <a:cs typeface="Arial"/>
              </a:rPr>
              <a:t> </a:t>
            </a:r>
            <a:r>
              <a:rPr lang="de-DE" sz="800">
                <a:ea typeface="Calibri"/>
                <a:cs typeface="Arial"/>
              </a:rPr>
              <a:t>Vorlage Methodenfächer, Stephanie </a:t>
            </a:r>
            <a:r>
              <a:rPr lang="de-DE" sz="800">
                <a:ea typeface="Calibri"/>
                <a:cs typeface="Arial"/>
              </a:rPr>
              <a:t>Ottow</a:t>
            </a:r>
            <a:r>
              <a:rPr lang="de-DE" sz="800">
                <a:ea typeface="Calibri"/>
                <a:cs typeface="Arial"/>
              </a:rPr>
              <a:t>, </a:t>
            </a:r>
            <a:r>
              <a:rPr lang="de-DE" sz="800" u="sng">
                <a:solidFill>
                  <a:srgbClr val="0000FF"/>
                </a:solidFill>
                <a:ea typeface="Calibri"/>
                <a:cs typeface="Arial"/>
                <a:hlinkClick r:id="rId4" tooltip="https://creativecommons.org/licenses/by/4.0/deed.en"/>
              </a:rPr>
              <a:t>CC-BY 4.0</a:t>
            </a:r>
            <a:r>
              <a:rPr lang="de-DE" sz="800">
                <a:ea typeface="Calibri"/>
                <a:cs typeface="Arial"/>
              </a:rPr>
              <a:t>, </a:t>
            </a:r>
            <a:r>
              <a:rPr lang="de-DE" sz="800">
                <a:ea typeface="Calibri"/>
                <a:cs typeface="Times New Roman"/>
              </a:rPr>
              <a:t>Lernaufgabe „Bewertung des Tiefseebergbaus“ </a:t>
            </a:r>
            <a:r>
              <a:rPr lang="de-DE" sz="800">
                <a:ea typeface="Calibri"/>
                <a:cs typeface="Times New Roman"/>
              </a:rPr>
              <a:t>iMINT</a:t>
            </a:r>
            <a:r>
              <a:rPr lang="de-DE" sz="800">
                <a:ea typeface="Calibri"/>
                <a:cs typeface="Times New Roman"/>
              </a:rPr>
              <a:t>-Akademie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ONLYOFFICE/8.0.0.99</Application>
  <DocSecurity>0</DocSecurity>
  <PresentationFormat>Breitbild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daniel grywatzki</dc:creator>
  <cp:keywords/>
  <dc:description/>
  <dc:identifier/>
  <dc:language/>
  <cp:lastModifiedBy>Kathrin Frank</cp:lastModifiedBy>
  <cp:revision>27</cp:revision>
  <dcterms:created xsi:type="dcterms:W3CDTF">2023-12-23T08:14:12Z</dcterms:created>
  <dcterms:modified xsi:type="dcterms:W3CDTF">2024-07-01T11:45:19Z</dcterms:modified>
  <cp:category/>
  <cp:contentStatus/>
  <cp:version/>
</cp:coreProperties>
</file>