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>
          <p15:clr>
            <a:srgbClr val="A4A3A4"/>
          </p15:clr>
        </p15:guide>
        <p15:guide id="2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29" d="100"/>
          <a:sy n="129" d="100"/>
        </p:scale>
        <p:origin x="90" y="132"/>
      </p:cViewPr>
      <p:guideLst>
        <p:guide pos="2880"/>
        <p:guide orient="horz" pos="162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25D1B49-BF70-4973-81AB-5C8F49752F15}" type="datetimeFigureOut">
              <a:rPr lang="de-DE"/>
              <a:t>08.05.25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E1C67E5-DFE3-4790-BE3D-193DE2796604}" type="slidenum">
              <a:rPr lang="de-DE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685800">
      <a:defRPr sz="9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>
      <a:defRPr sz="9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>
      <a:defRPr sz="9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>
      <a:defRPr sz="9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>
      <a:defRPr sz="9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>
      <a:defRPr sz="9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>
      <a:defRPr sz="9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>
      <a:defRPr sz="9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>
      <a:defRPr sz="9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 marL="0" marR="0" lvl="0" indent="0" algn="l" defTabSz="685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4E1C67E5-DFE3-4790-BE3D-193DE2796604}" type="slidenum">
              <a:rPr lang="de-DE"/>
              <a:t>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 bwMode="auto">
          <a:xfrm>
            <a:off x="-223" y="0"/>
            <a:ext cx="9144000" cy="4399553"/>
          </a:xfrm>
          <a:prstGeom prst="rect">
            <a:avLst/>
          </a:prstGeom>
          <a:solidFill>
            <a:srgbClr val="FF3859"/>
          </a:solidFill>
          <a:ln>
            <a:solidFill>
              <a:srgbClr val="FF38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300"/>
          </a:p>
        </p:txBody>
      </p:sp>
      <p:pic>
        <p:nvPicPr>
          <p:cNvPr id="13" name="Grafik 12" descr="Ein Bild, das Text, Screenshot, Schrift, Grafikdesign enthält.&#10;&#10;Automatisch generierte Beschreibung"/>
          <p:cNvPicPr/>
          <p:nvPr userDrawn="1"/>
        </p:nvPicPr>
        <p:blipFill>
          <a:blip r:embed="rId2"/>
          <a:srcRect l="67884" t="51835" r="763" b="12950"/>
          <a:stretch/>
        </p:blipFill>
        <p:spPr bwMode="auto">
          <a:xfrm>
            <a:off x="6222448" y="2621173"/>
            <a:ext cx="2926800" cy="1785600"/>
          </a:xfrm>
          <a:prstGeom prst="rect">
            <a:avLst/>
          </a:prstGeom>
        </p:spPr>
      </p:pic>
      <p:pic>
        <p:nvPicPr>
          <p:cNvPr id="2" name="Grafik 1" descr="Ein Bild, das Text, Schrift, Screenshot, Logo enthält.&#10;&#10;Automatisch generierte Beschreibung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8272729" y="4516814"/>
            <a:ext cx="749945" cy="532027"/>
          </a:xfrm>
          <a:prstGeom prst="rect">
            <a:avLst/>
          </a:prstGeom>
        </p:spPr>
      </p:pic>
      <p:pic>
        <p:nvPicPr>
          <p:cNvPr id="3" name="Grafik 2" descr="Ein Bild, das Text, Schrift, Screenshot, Electric Blue (Farbe) enthält.&#10;&#10;Automatisch generierte Beschreibung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7202400" y="4673026"/>
            <a:ext cx="928954" cy="219602"/>
          </a:xfrm>
          <a:prstGeom prst="rect">
            <a:avLst/>
          </a:prstGeom>
        </p:spPr>
      </p:pic>
      <p:pic>
        <p:nvPicPr>
          <p:cNvPr id="4" name="Grafik 3" descr="Ein Bild, das Text, Screenshot, Schrift, Grafiken enthält.&#10;&#10;Automatisch generierte Beschreibung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121326" y="4489821"/>
            <a:ext cx="1591020" cy="517832"/>
          </a:xfrm>
          <a:prstGeom prst="rect">
            <a:avLst/>
          </a:prstGeom>
        </p:spPr>
      </p:pic>
      <p:pic>
        <p:nvPicPr>
          <p:cNvPr id="5" name="Grafik 4" descr="Ein Bild, das Text, Grafiken, Grafikdesign, Logo enthält.&#10;&#10;Automatisch generierte Beschreibung"/>
          <p:cNvPicPr>
            <a:picLocks noChangeAspect="1"/>
          </p:cNvPicPr>
          <p:nvPr userDrawn="1"/>
        </p:nvPicPr>
        <p:blipFill>
          <a:blip r:embed="rId6"/>
          <a:srcRect r="3634"/>
          <a:stretch/>
        </p:blipFill>
        <p:spPr bwMode="auto">
          <a:xfrm>
            <a:off x="6342250" y="250872"/>
            <a:ext cx="2547750" cy="13060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5_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" name="Grafik 9" descr="Ein Bild, das Reihe, Screenshot enthält.&#10;&#10;Automatisch generierte Beschreibung"/>
          <p:cNvPicPr>
            <a:picLocks noChangeAspect="1"/>
          </p:cNvPicPr>
          <p:nvPr userDrawn="1"/>
        </p:nvPicPr>
        <p:blipFill>
          <a:blip r:embed="rId2"/>
          <a:srcRect t="5035" r="400" b="6546"/>
          <a:stretch/>
        </p:blipFill>
        <p:spPr bwMode="auto"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" name="Rechteck 3"/>
          <p:cNvSpPr/>
          <p:nvPr userDrawn="1"/>
        </p:nvSpPr>
        <p:spPr bwMode="auto">
          <a:xfrm>
            <a:off x="191142" y="1211446"/>
            <a:ext cx="8756650" cy="3371275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Autofit/>
          </a:bodyPr>
          <a:lstStyle/>
          <a:p>
            <a:pPr marL="171450" indent="-171450">
              <a:buFont typeface="Arial"/>
              <a:buChar char="•"/>
              <a:defRPr/>
            </a:pPr>
            <a:endParaRPr lang="de-DE" sz="1600">
              <a:solidFill>
                <a:srgbClr val="202334"/>
              </a:solidFill>
            </a:endParaRPr>
          </a:p>
          <a:p>
            <a:pPr marL="0" indent="0">
              <a:buFont typeface="Arial"/>
              <a:buNone/>
              <a:defRPr/>
            </a:pPr>
            <a:endParaRPr lang="de-DE" sz="1600">
              <a:solidFill>
                <a:srgbClr val="202334"/>
              </a:solidFill>
              <a:latin typeface="Kantumruy Pro"/>
            </a:endParaRPr>
          </a:p>
          <a:p>
            <a:pPr marL="171450" indent="-171450">
              <a:buFont typeface="Arial"/>
              <a:buChar char="•"/>
              <a:defRPr/>
            </a:pPr>
            <a:endParaRPr lang="de-DE" sz="1600">
              <a:solidFill>
                <a:srgbClr val="202334"/>
              </a:solidFill>
              <a:latin typeface="Kantumruy Pro"/>
            </a:endParaRPr>
          </a:p>
          <a:p>
            <a:pPr marL="171450" indent="-171450">
              <a:buFont typeface="Arial"/>
              <a:buChar char="•"/>
              <a:defRPr/>
            </a:pPr>
            <a:endParaRPr lang="de-DE" sz="1600">
              <a:solidFill>
                <a:srgbClr val="202334"/>
              </a:solidFill>
              <a:latin typeface="Kantumruy Pro"/>
            </a:endParaRPr>
          </a:p>
          <a:p>
            <a:pPr marL="171450" indent="-171450">
              <a:buFont typeface="Arial"/>
              <a:buChar char="•"/>
              <a:defRPr/>
            </a:pPr>
            <a:endParaRPr lang="de-DE" sz="1600">
              <a:solidFill>
                <a:schemeClr val="tx1"/>
              </a:solidFill>
            </a:endParaRPr>
          </a:p>
          <a:p>
            <a:pPr>
              <a:defRPr/>
            </a:pPr>
            <a:endParaRPr lang="de-DE" sz="1200">
              <a:solidFill>
                <a:schemeClr val="tx1"/>
              </a:solidFill>
            </a:endParaRPr>
          </a:p>
          <a:p>
            <a:pPr>
              <a:defRPr/>
            </a:pPr>
            <a:endParaRPr lang="de-DE" sz="1200">
              <a:solidFill>
                <a:schemeClr val="tx1"/>
              </a:solidFill>
            </a:endParaRPr>
          </a:p>
          <a:p>
            <a:pPr>
              <a:defRPr/>
            </a:pPr>
            <a:endParaRPr lang="de-DE" sz="1200">
              <a:solidFill>
                <a:schemeClr val="tx1"/>
              </a:solidFill>
            </a:endParaRPr>
          </a:p>
        </p:txBody>
      </p:sp>
      <p:sp>
        <p:nvSpPr>
          <p:cNvPr id="13" name="Textplatzhalter 10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189441" y="629246"/>
            <a:ext cx="8756650" cy="57513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>
                <a:latin typeface="Univers Condensed"/>
              </a:defRPr>
            </a:lvl1pPr>
          </a:lstStyle>
          <a:p>
            <a:pPr lvl="0">
              <a:defRPr/>
            </a:pPr>
            <a:r>
              <a:rPr lang="de-DE"/>
              <a:t>Überschrift (Univers Condensed 28)</a:t>
            </a:r>
            <a:endParaRPr/>
          </a:p>
        </p:txBody>
      </p:sp>
      <p:sp>
        <p:nvSpPr>
          <p:cNvPr id="11" name="Textfeld 10"/>
          <p:cNvSpPr txBox="1"/>
          <p:nvPr userDrawn="1"/>
        </p:nvSpPr>
        <p:spPr bwMode="auto">
          <a:xfrm>
            <a:off x="993036" y="71880"/>
            <a:ext cx="2747046" cy="343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800" b="1">
                <a:latin typeface="Univers Condensed"/>
              </a:rPr>
              <a:t>Wirtschaftspädagogik und Ökonomische Bildung:  </a:t>
            </a:r>
            <a:endParaRPr/>
          </a:p>
          <a:p>
            <a:pPr>
              <a:defRPr/>
            </a:pPr>
            <a:r>
              <a:rPr lang="de-DE" sz="800" b="1">
                <a:latin typeface="Univers Condensed"/>
              </a:rPr>
              <a:t>Lehrkräftebildung und Unterricht digital</a:t>
            </a:r>
            <a:endParaRPr lang="de-DE" sz="100" b="1">
              <a:latin typeface="Univers Condensed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 bwMode="auto">
          <a:xfrm>
            <a:off x="188913" y="1204913"/>
            <a:ext cx="8756650" cy="337343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latin typeface="+mj-lt"/>
              </a:defRPr>
            </a:lvl1pPr>
          </a:lstStyle>
          <a:p>
            <a:pPr marL="177800" indent="-177800">
              <a:buFont typeface="Arial"/>
              <a:buChar char="•"/>
              <a:defRPr/>
            </a:pPr>
            <a:endParaRPr lang="de-DE" sz="2400">
              <a:solidFill>
                <a:srgbClr val="969696"/>
              </a:solidFill>
            </a:endParaRPr>
          </a:p>
        </p:txBody>
      </p:sp>
      <p:pic>
        <p:nvPicPr>
          <p:cNvPr id="2" name="Grafik 1" descr="Ein Bild, das Text, Grafiken, Grafikdesign, Logo enthält.&#10;&#10;Automatisch generierte Beschreibung"/>
          <p:cNvPicPr>
            <a:picLocks noChangeAspect="1"/>
          </p:cNvPicPr>
          <p:nvPr userDrawn="1"/>
        </p:nvPicPr>
        <p:blipFill>
          <a:blip r:embed="rId3"/>
          <a:srcRect t="16375" r="3634" b="21997"/>
          <a:stretch/>
        </p:blipFill>
        <p:spPr bwMode="auto">
          <a:xfrm>
            <a:off x="53115" y="87637"/>
            <a:ext cx="986532" cy="3116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 bwMode="auto">
          <a:xfrm>
            <a:off x="-223" y="0"/>
            <a:ext cx="9144000" cy="4399553"/>
          </a:xfrm>
          <a:prstGeom prst="rect">
            <a:avLst/>
          </a:prstGeom>
          <a:solidFill>
            <a:srgbClr val="FF3859"/>
          </a:solidFill>
          <a:ln>
            <a:solidFill>
              <a:srgbClr val="FF38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30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7348562" y="1702065"/>
            <a:ext cx="1156727" cy="115672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Rechteck 10"/>
          <p:cNvSpPr/>
          <p:nvPr userDrawn="1"/>
        </p:nvSpPr>
        <p:spPr bwMode="auto">
          <a:xfrm>
            <a:off x="7185077" y="2890089"/>
            <a:ext cx="1615418" cy="2856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pPr marL="88900" indent="-88900" algn="l">
              <a:defRPr/>
            </a:pPr>
            <a:r>
              <a:rPr lang="de-DE" sz="600">
                <a:solidFill>
                  <a:schemeClr val="tx1"/>
                </a:solidFill>
                <a:latin typeface="Arial"/>
                <a:cs typeface="Arial"/>
              </a:rPr>
              <a:t>https://lernen.digital/verbuende/woerld/</a:t>
            </a:r>
            <a:endParaRPr/>
          </a:p>
          <a:p>
            <a:pPr algn="l">
              <a:defRPr/>
            </a:pPr>
            <a:endParaRPr lang="de-DE" sz="50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13" name="Grafik 12" descr="Ein Bild, das Text, Grafiken, Grafikdesign, Logo enthält.&#10;&#10;Automatisch generierte Beschreibung"/>
          <p:cNvPicPr>
            <a:picLocks noChangeAspect="1"/>
          </p:cNvPicPr>
          <p:nvPr userDrawn="1"/>
        </p:nvPicPr>
        <p:blipFill>
          <a:blip r:embed="rId3"/>
          <a:srcRect r="3634"/>
          <a:stretch/>
        </p:blipFill>
        <p:spPr bwMode="auto">
          <a:xfrm>
            <a:off x="6956005" y="246236"/>
            <a:ext cx="1941840" cy="995422"/>
          </a:xfrm>
          <a:prstGeom prst="rect">
            <a:avLst/>
          </a:prstGeom>
        </p:spPr>
      </p:pic>
      <p:pic>
        <p:nvPicPr>
          <p:cNvPr id="14" name="Grafik 13" descr="Ein Bild, das Text, Schrift, Screenshot, Logo enthält.&#10;&#10;Automatisch generierte Beschreibung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8272729" y="4516814"/>
            <a:ext cx="749945" cy="532027"/>
          </a:xfrm>
          <a:prstGeom prst="rect">
            <a:avLst/>
          </a:prstGeom>
        </p:spPr>
      </p:pic>
      <p:pic>
        <p:nvPicPr>
          <p:cNvPr id="15" name="Grafik 14" descr="Ein Bild, das Text, Schrift, Screenshot, Electric Blue (Farbe) enthält.&#10;&#10;Automatisch generierte Beschreibung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7202400" y="4673026"/>
            <a:ext cx="928954" cy="219602"/>
          </a:xfrm>
          <a:prstGeom prst="rect">
            <a:avLst/>
          </a:prstGeom>
        </p:spPr>
      </p:pic>
      <p:pic>
        <p:nvPicPr>
          <p:cNvPr id="16" name="Grafik 15" descr="Ein Bild, das Text, Screenshot, Schrift, Grafiken enthält.&#10;&#10;Automatisch generierte Beschreibung"/>
          <p:cNvPicPr>
            <a:picLocks noChangeAspect="1"/>
          </p:cNvPicPr>
          <p:nvPr userDrawn="1"/>
        </p:nvPicPr>
        <p:blipFill>
          <a:blip r:embed="rId6"/>
          <a:stretch/>
        </p:blipFill>
        <p:spPr bwMode="auto">
          <a:xfrm>
            <a:off x="121326" y="4489821"/>
            <a:ext cx="1591020" cy="5178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Benutzerdefiniertes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/>
  <p:txStyles>
    <p:titleStyle>
      <a:lvl1pPr algn="l" defTabSz="685800">
        <a:lnSpc>
          <a:spcPct val="90000"/>
        </a:lnSpc>
        <a:spcBef>
          <a:spcPts val="0"/>
        </a:spcBef>
        <a:buNone/>
        <a:defRPr sz="3300">
          <a:solidFill>
            <a:schemeClr val="tx1"/>
          </a:solidFill>
          <a:latin typeface="Univers Condensed"/>
          <a:ea typeface="+mj-ea"/>
          <a:cs typeface="+mj-cs"/>
        </a:defRPr>
      </a:lvl1pPr>
    </p:titleStyle>
    <p:bodyStyle>
      <a:lvl1pPr marL="0" indent="0" algn="l" defTabSz="685800">
        <a:lnSpc>
          <a:spcPct val="90000"/>
        </a:lnSpc>
        <a:spcBef>
          <a:spcPts val="750"/>
        </a:spcBef>
        <a:buFont typeface="Arial"/>
        <a:buNone/>
        <a:defRPr sz="1600">
          <a:solidFill>
            <a:schemeClr val="tx1"/>
          </a:solidFill>
          <a:latin typeface="Univers Condensed"/>
          <a:ea typeface="+mn-ea"/>
          <a:cs typeface="+mn-cs"/>
        </a:defRPr>
      </a:lvl1pPr>
      <a:lvl2pPr marL="5143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800">
          <a:solidFill>
            <a:schemeClr val="tx1"/>
          </a:solidFill>
          <a:latin typeface="Univers Condensed"/>
          <a:ea typeface="+mn-ea"/>
          <a:cs typeface="+mn-cs"/>
        </a:defRPr>
      </a:lvl2pPr>
      <a:lvl3pPr marL="8572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500">
          <a:solidFill>
            <a:schemeClr val="tx1"/>
          </a:solidFill>
          <a:latin typeface="Univers Condensed"/>
          <a:ea typeface="+mn-ea"/>
          <a:cs typeface="+mn-cs"/>
        </a:defRPr>
      </a:lvl3pPr>
      <a:lvl4pPr marL="12001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Univers Condensed"/>
          <a:ea typeface="+mn-ea"/>
          <a:cs typeface="+mn-cs"/>
        </a:defRPr>
      </a:lvl4pPr>
      <a:lvl5pPr marL="15430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Univers Condensed"/>
          <a:ea typeface="+mn-ea"/>
          <a:cs typeface="+mn-cs"/>
        </a:defRPr>
      </a:lvl5pPr>
      <a:lvl6pPr marL="18859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licenses/by-sa/4.0/?ref=chooser-v1" TargetMode="Externa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 bwMode="auto">
          <a:xfrm>
            <a:off x="3804712" y="125221"/>
            <a:ext cx="3720038" cy="371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1000" b="1">
                <a:solidFill>
                  <a:schemeClr val="tx1"/>
                </a:solidFill>
                <a:highlight>
                  <a:srgbClr val="FFFFFF"/>
                </a:highlight>
                <a:latin typeface="Univers Condensed"/>
              </a:rPr>
              <a:t>Handlungsauftrag zum ZHP</a:t>
            </a:r>
            <a:endParaRPr/>
          </a:p>
          <a:p>
            <a:pPr>
              <a:defRPr/>
            </a:pPr>
            <a:endParaRPr lang="de-DE" sz="800" b="1">
              <a:solidFill>
                <a:schemeClr val="tx1"/>
              </a:solidFill>
              <a:highlight>
                <a:srgbClr val="FFFFFF"/>
              </a:highlight>
              <a:latin typeface="Univers Condensed"/>
            </a:endParaRPr>
          </a:p>
        </p:txBody>
      </p:sp>
      <p:sp>
        <p:nvSpPr>
          <p:cNvPr id="11" name="Textfeld 10"/>
          <p:cNvSpPr txBox="1"/>
          <p:nvPr/>
        </p:nvSpPr>
        <p:spPr bwMode="auto">
          <a:xfrm>
            <a:off x="8047083" y="84714"/>
            <a:ext cx="990063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1400" b="0">
              <a:solidFill>
                <a:schemeClr val="bg1"/>
              </a:solidFill>
              <a:latin typeface="Univers Condensed"/>
            </a:endParaRPr>
          </a:p>
        </p:txBody>
      </p:sp>
      <p:sp>
        <p:nvSpPr>
          <p:cNvPr id="17" name="Textplatzhalter 6"/>
          <p:cNvSpPr>
            <a:spLocks noGrp="1"/>
          </p:cNvSpPr>
          <p:nvPr>
            <p:ph type="body" sz="quarter" idx="13"/>
          </p:nvPr>
        </p:nvSpPr>
        <p:spPr bwMode="auto">
          <a:xfrm>
            <a:off x="226438" y="587226"/>
            <a:ext cx="4767572" cy="4203560"/>
          </a:xfrm>
          <a:custGeom>
            <a:avLst/>
            <a:gdLst>
              <a:gd name="connsiteX0" fmla="*/ 0 w 4767572"/>
              <a:gd name="connsiteY0" fmla="*/ 0 h 4203560"/>
              <a:gd name="connsiteX1" fmla="*/ 776433 w 4767572"/>
              <a:gd name="connsiteY1" fmla="*/ 0 h 4203560"/>
              <a:gd name="connsiteX2" fmla="*/ 1552866 w 4767572"/>
              <a:gd name="connsiteY2" fmla="*/ 0 h 4203560"/>
              <a:gd name="connsiteX3" fmla="*/ 2233948 w 4767572"/>
              <a:gd name="connsiteY3" fmla="*/ 0 h 4203560"/>
              <a:gd name="connsiteX4" fmla="*/ 2962705 w 4767572"/>
              <a:gd name="connsiteY4" fmla="*/ 0 h 4203560"/>
              <a:gd name="connsiteX5" fmla="*/ 3596111 w 4767572"/>
              <a:gd name="connsiteY5" fmla="*/ 0 h 4203560"/>
              <a:gd name="connsiteX6" fmla="*/ 4767572 w 4767572"/>
              <a:gd name="connsiteY6" fmla="*/ 0 h 4203560"/>
              <a:gd name="connsiteX7" fmla="*/ 4767572 w 4767572"/>
              <a:gd name="connsiteY7" fmla="*/ 684580 h 4203560"/>
              <a:gd name="connsiteX8" fmla="*/ 4767572 w 4767572"/>
              <a:gd name="connsiteY8" fmla="*/ 1201017 h 4203560"/>
              <a:gd name="connsiteX9" fmla="*/ 4767572 w 4767572"/>
              <a:gd name="connsiteY9" fmla="*/ 1675419 h 4203560"/>
              <a:gd name="connsiteX10" fmla="*/ 4767572 w 4767572"/>
              <a:gd name="connsiteY10" fmla="*/ 2191856 h 4203560"/>
              <a:gd name="connsiteX11" fmla="*/ 4767572 w 4767572"/>
              <a:gd name="connsiteY11" fmla="*/ 2750329 h 4203560"/>
              <a:gd name="connsiteX12" fmla="*/ 4767572 w 4767572"/>
              <a:gd name="connsiteY12" fmla="*/ 3350838 h 4203560"/>
              <a:gd name="connsiteX13" fmla="*/ 4767572 w 4767572"/>
              <a:gd name="connsiteY13" fmla="*/ 4203560 h 4203560"/>
              <a:gd name="connsiteX14" fmla="*/ 3991139 w 4767572"/>
              <a:gd name="connsiteY14" fmla="*/ 4203560 h 4203560"/>
              <a:gd name="connsiteX15" fmla="*/ 3310057 w 4767572"/>
              <a:gd name="connsiteY15" fmla="*/ 4203560 h 4203560"/>
              <a:gd name="connsiteX16" fmla="*/ 2628975 w 4767572"/>
              <a:gd name="connsiteY16" fmla="*/ 4203560 h 4203560"/>
              <a:gd name="connsiteX17" fmla="*/ 1947894 w 4767572"/>
              <a:gd name="connsiteY17" fmla="*/ 4203560 h 4203560"/>
              <a:gd name="connsiteX18" fmla="*/ 1266812 w 4767572"/>
              <a:gd name="connsiteY18" fmla="*/ 4203560 h 4203560"/>
              <a:gd name="connsiteX19" fmla="*/ 633406 w 4767572"/>
              <a:gd name="connsiteY19" fmla="*/ 4203560 h 4203560"/>
              <a:gd name="connsiteX20" fmla="*/ 0 w 4767572"/>
              <a:gd name="connsiteY20" fmla="*/ 4203560 h 4203560"/>
              <a:gd name="connsiteX21" fmla="*/ 0 w 4767572"/>
              <a:gd name="connsiteY21" fmla="*/ 3603051 h 4203560"/>
              <a:gd name="connsiteX22" fmla="*/ 0 w 4767572"/>
              <a:gd name="connsiteY22" fmla="*/ 2960507 h 4203560"/>
              <a:gd name="connsiteX23" fmla="*/ 0 w 4767572"/>
              <a:gd name="connsiteY23" fmla="*/ 2317963 h 4203560"/>
              <a:gd name="connsiteX24" fmla="*/ 0 w 4767572"/>
              <a:gd name="connsiteY24" fmla="*/ 1633383 h 4203560"/>
              <a:gd name="connsiteX25" fmla="*/ 0 w 4767572"/>
              <a:gd name="connsiteY25" fmla="*/ 1032875 h 4203560"/>
              <a:gd name="connsiteX26" fmla="*/ 0 w 4767572"/>
              <a:gd name="connsiteY26" fmla="*/ 0 h 4203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4767572" h="4203560" fill="none" extrusionOk="0">
                <a:moveTo>
                  <a:pt x="0" y="0"/>
                </a:moveTo>
                <a:cubicBezTo>
                  <a:pt x="171426" y="-30280"/>
                  <a:pt x="604531" y="12394"/>
                  <a:pt x="776433" y="0"/>
                </a:cubicBezTo>
                <a:cubicBezTo>
                  <a:pt x="948335" y="-12394"/>
                  <a:pt x="1386282" y="23235"/>
                  <a:pt x="1552866" y="0"/>
                </a:cubicBezTo>
                <a:cubicBezTo>
                  <a:pt x="1719450" y="-23235"/>
                  <a:pt x="1932883" y="-27063"/>
                  <a:pt x="2233948" y="0"/>
                </a:cubicBezTo>
                <a:cubicBezTo>
                  <a:pt x="2535013" y="27063"/>
                  <a:pt x="2739740" y="5767"/>
                  <a:pt x="2962705" y="0"/>
                </a:cubicBezTo>
                <a:cubicBezTo>
                  <a:pt x="3185670" y="-5767"/>
                  <a:pt x="3458404" y="-17391"/>
                  <a:pt x="3596111" y="0"/>
                </a:cubicBezTo>
                <a:cubicBezTo>
                  <a:pt x="3733818" y="17391"/>
                  <a:pt x="4524516" y="19106"/>
                  <a:pt x="4767572" y="0"/>
                </a:cubicBezTo>
                <a:cubicBezTo>
                  <a:pt x="4739751" y="166922"/>
                  <a:pt x="4793672" y="531716"/>
                  <a:pt x="4767572" y="684580"/>
                </a:cubicBezTo>
                <a:cubicBezTo>
                  <a:pt x="4741472" y="837444"/>
                  <a:pt x="4770430" y="981923"/>
                  <a:pt x="4767572" y="1201017"/>
                </a:cubicBezTo>
                <a:cubicBezTo>
                  <a:pt x="4764714" y="1420111"/>
                  <a:pt x="4779019" y="1564637"/>
                  <a:pt x="4767572" y="1675419"/>
                </a:cubicBezTo>
                <a:cubicBezTo>
                  <a:pt x="4756125" y="1786201"/>
                  <a:pt x="4743369" y="2070557"/>
                  <a:pt x="4767572" y="2191856"/>
                </a:cubicBezTo>
                <a:cubicBezTo>
                  <a:pt x="4791775" y="2313155"/>
                  <a:pt x="4757680" y="2585386"/>
                  <a:pt x="4767572" y="2750329"/>
                </a:cubicBezTo>
                <a:cubicBezTo>
                  <a:pt x="4777464" y="2915272"/>
                  <a:pt x="4754387" y="3162632"/>
                  <a:pt x="4767572" y="3350838"/>
                </a:cubicBezTo>
                <a:cubicBezTo>
                  <a:pt x="4780757" y="3539044"/>
                  <a:pt x="4743251" y="3861382"/>
                  <a:pt x="4767572" y="4203560"/>
                </a:cubicBezTo>
                <a:cubicBezTo>
                  <a:pt x="4580442" y="4227145"/>
                  <a:pt x="4258866" y="4175869"/>
                  <a:pt x="3991139" y="4203560"/>
                </a:cubicBezTo>
                <a:cubicBezTo>
                  <a:pt x="3723412" y="4231251"/>
                  <a:pt x="3450028" y="4187016"/>
                  <a:pt x="3310057" y="4203560"/>
                </a:cubicBezTo>
                <a:cubicBezTo>
                  <a:pt x="3170086" y="4220104"/>
                  <a:pt x="2863022" y="4178481"/>
                  <a:pt x="2628975" y="4203560"/>
                </a:cubicBezTo>
                <a:cubicBezTo>
                  <a:pt x="2394928" y="4228639"/>
                  <a:pt x="2256543" y="4173635"/>
                  <a:pt x="1947894" y="4203560"/>
                </a:cubicBezTo>
                <a:cubicBezTo>
                  <a:pt x="1639245" y="4233485"/>
                  <a:pt x="1404297" y="4228449"/>
                  <a:pt x="1266812" y="4203560"/>
                </a:cubicBezTo>
                <a:cubicBezTo>
                  <a:pt x="1129327" y="4178671"/>
                  <a:pt x="765706" y="4225320"/>
                  <a:pt x="633406" y="4203560"/>
                </a:cubicBezTo>
                <a:cubicBezTo>
                  <a:pt x="501106" y="4181800"/>
                  <a:pt x="214902" y="4187260"/>
                  <a:pt x="0" y="4203560"/>
                </a:cubicBezTo>
                <a:cubicBezTo>
                  <a:pt x="4326" y="4042469"/>
                  <a:pt x="14769" y="3805858"/>
                  <a:pt x="0" y="3603051"/>
                </a:cubicBezTo>
                <a:cubicBezTo>
                  <a:pt x="-14769" y="3400244"/>
                  <a:pt x="-16997" y="3279745"/>
                  <a:pt x="0" y="2960507"/>
                </a:cubicBezTo>
                <a:cubicBezTo>
                  <a:pt x="16997" y="2641269"/>
                  <a:pt x="7304" y="2583595"/>
                  <a:pt x="0" y="2317963"/>
                </a:cubicBezTo>
                <a:cubicBezTo>
                  <a:pt x="-7304" y="2052331"/>
                  <a:pt x="-2479" y="1853621"/>
                  <a:pt x="0" y="1633383"/>
                </a:cubicBezTo>
                <a:cubicBezTo>
                  <a:pt x="2479" y="1413145"/>
                  <a:pt x="-28179" y="1245918"/>
                  <a:pt x="0" y="1032875"/>
                </a:cubicBezTo>
                <a:cubicBezTo>
                  <a:pt x="28179" y="819832"/>
                  <a:pt x="-10163" y="388290"/>
                  <a:pt x="0" y="0"/>
                </a:cubicBezTo>
                <a:close/>
              </a:path>
              <a:path w="4767572" h="4203560" stroke="0" extrusionOk="0">
                <a:moveTo>
                  <a:pt x="0" y="0"/>
                </a:moveTo>
                <a:cubicBezTo>
                  <a:pt x="185621" y="24528"/>
                  <a:pt x="428550" y="12555"/>
                  <a:pt x="633406" y="0"/>
                </a:cubicBezTo>
                <a:cubicBezTo>
                  <a:pt x="838262" y="-12555"/>
                  <a:pt x="1018369" y="3091"/>
                  <a:pt x="1171461" y="0"/>
                </a:cubicBezTo>
                <a:cubicBezTo>
                  <a:pt x="1324553" y="-3091"/>
                  <a:pt x="1686134" y="-31693"/>
                  <a:pt x="1947894" y="0"/>
                </a:cubicBezTo>
                <a:cubicBezTo>
                  <a:pt x="2209654" y="31693"/>
                  <a:pt x="2325344" y="16922"/>
                  <a:pt x="2581300" y="0"/>
                </a:cubicBezTo>
                <a:cubicBezTo>
                  <a:pt x="2837256" y="-16922"/>
                  <a:pt x="2902973" y="14619"/>
                  <a:pt x="3214706" y="0"/>
                </a:cubicBezTo>
                <a:cubicBezTo>
                  <a:pt x="3526439" y="-14619"/>
                  <a:pt x="3796129" y="-24257"/>
                  <a:pt x="3991139" y="0"/>
                </a:cubicBezTo>
                <a:cubicBezTo>
                  <a:pt x="4186149" y="24257"/>
                  <a:pt x="4567117" y="-11351"/>
                  <a:pt x="4767572" y="0"/>
                </a:cubicBezTo>
                <a:cubicBezTo>
                  <a:pt x="4764722" y="337485"/>
                  <a:pt x="4745184" y="507285"/>
                  <a:pt x="4767572" y="684580"/>
                </a:cubicBezTo>
                <a:cubicBezTo>
                  <a:pt x="4789960" y="861875"/>
                  <a:pt x="4755361" y="987536"/>
                  <a:pt x="4767572" y="1201017"/>
                </a:cubicBezTo>
                <a:cubicBezTo>
                  <a:pt x="4779783" y="1414498"/>
                  <a:pt x="4775053" y="1573257"/>
                  <a:pt x="4767572" y="1717455"/>
                </a:cubicBezTo>
                <a:cubicBezTo>
                  <a:pt x="4760091" y="1861653"/>
                  <a:pt x="4755106" y="2115952"/>
                  <a:pt x="4767572" y="2317963"/>
                </a:cubicBezTo>
                <a:cubicBezTo>
                  <a:pt x="4780038" y="2519974"/>
                  <a:pt x="4745248" y="2654467"/>
                  <a:pt x="4767572" y="2960507"/>
                </a:cubicBezTo>
                <a:cubicBezTo>
                  <a:pt x="4789896" y="3266547"/>
                  <a:pt x="4746000" y="3260227"/>
                  <a:pt x="4767572" y="3434909"/>
                </a:cubicBezTo>
                <a:cubicBezTo>
                  <a:pt x="4789144" y="3609591"/>
                  <a:pt x="4734565" y="4026746"/>
                  <a:pt x="4767572" y="4203560"/>
                </a:cubicBezTo>
                <a:cubicBezTo>
                  <a:pt x="4518962" y="4178501"/>
                  <a:pt x="4369500" y="4209177"/>
                  <a:pt x="4086490" y="4203560"/>
                </a:cubicBezTo>
                <a:cubicBezTo>
                  <a:pt x="3803480" y="4197943"/>
                  <a:pt x="3572129" y="4216942"/>
                  <a:pt x="3405409" y="4203560"/>
                </a:cubicBezTo>
                <a:cubicBezTo>
                  <a:pt x="3238689" y="4190178"/>
                  <a:pt x="2950359" y="4238426"/>
                  <a:pt x="2628975" y="4203560"/>
                </a:cubicBezTo>
                <a:cubicBezTo>
                  <a:pt x="2307591" y="4168694"/>
                  <a:pt x="2237368" y="4226779"/>
                  <a:pt x="1947894" y="4203560"/>
                </a:cubicBezTo>
                <a:cubicBezTo>
                  <a:pt x="1658420" y="4180341"/>
                  <a:pt x="1540111" y="4182413"/>
                  <a:pt x="1409839" y="4203560"/>
                </a:cubicBezTo>
                <a:cubicBezTo>
                  <a:pt x="1279568" y="4224707"/>
                  <a:pt x="1031445" y="4227864"/>
                  <a:pt x="824109" y="4203560"/>
                </a:cubicBezTo>
                <a:cubicBezTo>
                  <a:pt x="616773" y="4179257"/>
                  <a:pt x="250787" y="4224862"/>
                  <a:pt x="0" y="4203560"/>
                </a:cubicBezTo>
                <a:cubicBezTo>
                  <a:pt x="16879" y="3965472"/>
                  <a:pt x="-11021" y="3786596"/>
                  <a:pt x="0" y="3603051"/>
                </a:cubicBezTo>
                <a:cubicBezTo>
                  <a:pt x="11021" y="3419506"/>
                  <a:pt x="-16913" y="3287897"/>
                  <a:pt x="0" y="3002543"/>
                </a:cubicBezTo>
                <a:cubicBezTo>
                  <a:pt x="16913" y="2717189"/>
                  <a:pt x="1145" y="2586006"/>
                  <a:pt x="0" y="2444070"/>
                </a:cubicBezTo>
                <a:cubicBezTo>
                  <a:pt x="-1145" y="2302134"/>
                  <a:pt x="-3021" y="2102503"/>
                  <a:pt x="0" y="1969668"/>
                </a:cubicBezTo>
                <a:cubicBezTo>
                  <a:pt x="3021" y="1836833"/>
                  <a:pt x="-6933" y="1679361"/>
                  <a:pt x="0" y="1495266"/>
                </a:cubicBezTo>
                <a:cubicBezTo>
                  <a:pt x="6933" y="1311171"/>
                  <a:pt x="-424" y="1069046"/>
                  <a:pt x="0" y="852722"/>
                </a:cubicBezTo>
                <a:cubicBezTo>
                  <a:pt x="424" y="636398"/>
                  <a:pt x="33165" y="358340"/>
                  <a:pt x="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0"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72000" algn="just">
              <a:lnSpc>
                <a:spcPct val="107000"/>
              </a:lnSpc>
              <a:spcAft>
                <a:spcPts val="800"/>
              </a:spcAft>
              <a:defRPr/>
            </a:pPr>
            <a:r>
              <a:rPr lang="de-DE" sz="1800" b="1">
                <a:latin typeface="Arial"/>
                <a:ea typeface="Aptos"/>
                <a:cs typeface="Arial"/>
              </a:rPr>
              <a:t>Gestalten Sie das Regal auf Ihrem IPad in PowerPoint unter Zuhilfenahme folgender Informationen.</a:t>
            </a:r>
            <a:endParaRPr/>
          </a:p>
          <a:p>
            <a:pPr marL="72000" algn="just">
              <a:lnSpc>
                <a:spcPct val="107000"/>
              </a:lnSpc>
              <a:spcAft>
                <a:spcPts val="800"/>
              </a:spcAft>
              <a:defRPr/>
            </a:pPr>
            <a:endParaRPr lang="de-DE" sz="1800" b="1">
              <a:latin typeface="Arial"/>
              <a:ea typeface="Aptos"/>
              <a:cs typeface="Arial"/>
            </a:endParaRPr>
          </a:p>
          <a:p>
            <a:pPr marL="72000" algn="just">
              <a:lnSpc>
                <a:spcPct val="107000"/>
              </a:lnSpc>
              <a:spcAft>
                <a:spcPts val="800"/>
              </a:spcAft>
              <a:defRPr/>
            </a:pPr>
            <a:r>
              <a:rPr lang="de-DE" sz="1800" b="1">
                <a:latin typeface="Arial"/>
                <a:ea typeface="Aptos"/>
                <a:cs typeface="Arial"/>
              </a:rPr>
              <a:t>Nutzen Sie die Informationen aus genially sowie folgende Zahlen, um die Produkte an die richtige Stelle im Regal zu platzieren.</a:t>
            </a:r>
            <a:endParaRPr lang="de-DE" sz="1800">
              <a:latin typeface="Arial"/>
              <a:ea typeface="Aptos"/>
              <a:cs typeface="Arial"/>
            </a:endParaRPr>
          </a:p>
          <a:p>
            <a:pPr marL="72000" algn="just">
              <a:lnSpc>
                <a:spcPct val="107000"/>
              </a:lnSpc>
              <a:spcAft>
                <a:spcPts val="800"/>
              </a:spcAft>
              <a:defRPr/>
            </a:pPr>
            <a:endParaRPr lang="de-DE" sz="1800" b="1">
              <a:latin typeface="Arial"/>
              <a:ea typeface="Aptos"/>
              <a:cs typeface="Arial"/>
            </a:endParaRPr>
          </a:p>
          <a:p>
            <a:pPr marL="72000" algn="just">
              <a:lnSpc>
                <a:spcPct val="107000"/>
              </a:lnSpc>
              <a:spcAft>
                <a:spcPts val="800"/>
              </a:spcAft>
              <a:defRPr/>
            </a:pPr>
            <a:r>
              <a:rPr lang="de-DE" sz="1800" b="1">
                <a:latin typeface="Arial"/>
                <a:ea typeface="Aptos"/>
                <a:cs typeface="Arial"/>
              </a:rPr>
              <a:t>Ihre Ergebnisse werden anschließend präsentiert!</a:t>
            </a:r>
            <a:endParaRPr lang="de-DE" sz="1800">
              <a:latin typeface="Arial"/>
              <a:ea typeface="Aptos"/>
              <a:cs typeface="Arial"/>
            </a:endParaRPr>
          </a:p>
          <a:p>
            <a:pPr marL="72000" algn="just">
              <a:lnSpc>
                <a:spcPct val="107000"/>
              </a:lnSpc>
              <a:spcAft>
                <a:spcPts val="800"/>
              </a:spcAft>
              <a:defRPr/>
            </a:pPr>
            <a:endParaRPr lang="de-DE" sz="1800" b="1">
              <a:latin typeface="Arial"/>
              <a:ea typeface="Aptos"/>
              <a:cs typeface="Arial"/>
            </a:endParaRPr>
          </a:p>
          <a:p>
            <a:pPr marL="72000" algn="just">
              <a:lnSpc>
                <a:spcPct val="107000"/>
              </a:lnSpc>
              <a:spcAft>
                <a:spcPts val="800"/>
              </a:spcAft>
              <a:defRPr/>
            </a:pPr>
            <a:r>
              <a:rPr lang="de-DE" sz="1800" b="1">
                <a:latin typeface="Arial"/>
                <a:ea typeface="Aptos"/>
                <a:cs typeface="Arial"/>
              </a:rPr>
              <a:t>Sie haben ca. 15 Minuten Zeit!</a:t>
            </a:r>
            <a:endParaRPr lang="de-DE" sz="1800">
              <a:latin typeface="Arial"/>
              <a:ea typeface="Aptos"/>
              <a:cs typeface="Arial"/>
            </a:endParaRPr>
          </a:p>
          <a:p>
            <a:pPr>
              <a:defRPr/>
            </a:pPr>
            <a:endParaRPr lang="de-DE"/>
          </a:p>
        </p:txBody>
      </p:sp>
      <p:pic>
        <p:nvPicPr>
          <p:cNvPr id="20" name="Grafik 19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5517859" y="677592"/>
            <a:ext cx="3399703" cy="4022829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8047083" y="141057"/>
            <a:ext cx="1005010" cy="195090"/>
          </a:xfrm>
          <a:prstGeom prst="rect">
            <a:avLst/>
          </a:prstGeom>
        </p:spPr>
      </p:pic>
      <p:sp>
        <p:nvSpPr>
          <p:cNvPr id="37" name="Rectangle 13"/>
          <p:cNvSpPr>
            <a:spLocks noChangeArrowheads="1"/>
          </p:cNvSpPr>
          <p:nvPr/>
        </p:nvSpPr>
        <p:spPr bwMode="auto">
          <a:xfrm>
            <a:off x="2524880" y="4773429"/>
            <a:ext cx="6619120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800" b="0" i="0" u="none" strike="noStrike" cap="none">
                <a:ln>
                  <a:noFill/>
                </a:ln>
                <a:solidFill>
                  <a:schemeClr val="tx1"/>
                </a:solidFill>
                <a:latin typeface="Arial"/>
              </a:rPr>
              <a:t>Handlungsauftrag zum ZHP © 2024 by Natalie Bachmann; Kevin Hetterich; Franziska Julius; Martin Löffler is licensed under </a:t>
            </a:r>
            <a:r>
              <a:rPr lang="de-DE" sz="800" b="0" i="0" u="sng" strike="noStrike" cap="none">
                <a:ln>
                  <a:noFill/>
                </a:ln>
                <a:solidFill>
                  <a:schemeClr val="tx1"/>
                </a:solidFill>
                <a:latin typeface="Arial"/>
                <a:hlinkClick r:id="rId5" tooltip="https://creativecommons.org/licenses/by-sa/4.0/?ref=chooser-v1"/>
              </a:rPr>
              <a:t>CC BY-SA 4.0  </a:t>
            </a:r>
            <a:r>
              <a:rPr lang="de-DE" sz="800" b="0" i="0" u="none" strike="noStrike" cap="none">
                <a:ln>
                  <a:noFill/>
                </a:ln>
                <a:solidFill>
                  <a:schemeClr val="tx1"/>
                </a:solidFill>
                <a:latin typeface="Arial"/>
              </a:rPr>
              <a:t> </a:t>
            </a:r>
            <a:endParaRPr/>
          </a:p>
        </p:txBody>
      </p:sp>
      <p:sp>
        <p:nvSpPr>
          <p:cNvPr id="38" name="AutoShape 14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4252575" y="-136525"/>
            <a:ext cx="190500" cy="190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de-DE"/>
          </a:p>
        </p:txBody>
      </p:sp>
      <p:sp>
        <p:nvSpPr>
          <p:cNvPr id="39" name="AutoShape 15"/>
          <p:cNvSpPr>
            <a:spLocks noChangeAspect="1" noChangeArrowheads="1"/>
          </p:cNvSpPr>
          <p:nvPr/>
        </p:nvSpPr>
        <p:spPr bwMode="auto">
          <a:xfrm>
            <a:off x="14593888" y="-136525"/>
            <a:ext cx="190500" cy="190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de-DE"/>
          </a:p>
        </p:txBody>
      </p:sp>
      <p:sp>
        <p:nvSpPr>
          <p:cNvPr id="40" name="AutoShape 16"/>
          <p:cNvSpPr>
            <a:spLocks noChangeAspect="1" noChangeArrowheads="1"/>
          </p:cNvSpPr>
          <p:nvPr/>
        </p:nvSpPr>
        <p:spPr bwMode="auto">
          <a:xfrm>
            <a:off x="14935200" y="-136525"/>
            <a:ext cx="190500" cy="190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Bildschirmpräsentation (16:9)</PresentationFormat>
  <Paragraphs>0</Paragraphs>
  <Slides>1</Slides>
  <Notes>1</Notes>
  <HiddenSlides>0</HiddenSlides>
  <MMClips>2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</vt:lpstr>
      <vt:lpstr>PowerPoint-Präsentation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Jens Klusmeyer</dc:creator>
  <cp:lastModifiedBy>Schedlbauer, Sophia</cp:lastModifiedBy>
  <cp:revision>13</cp:revision>
  <dcterms:created xsi:type="dcterms:W3CDTF">2023-06-21T12:45:50Z</dcterms:created>
  <dcterms:modified xsi:type="dcterms:W3CDTF">2025-05-08T09:27:34Z</dcterms:modified>
</cp:coreProperties>
</file>