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69" r:id="rId2"/>
    <p:sldId id="408" r:id="rId3"/>
    <p:sldId id="298" r:id="rId4"/>
    <p:sldId id="266" r:id="rId5"/>
    <p:sldId id="274" r:id="rId6"/>
    <p:sldId id="409" r:id="rId7"/>
    <p:sldId id="275" r:id="rId8"/>
    <p:sldId id="276" r:id="rId9"/>
    <p:sldId id="299" r:id="rId10"/>
    <p:sldId id="300" r:id="rId11"/>
    <p:sldId id="277" r:id="rId12"/>
    <p:sldId id="278" r:id="rId13"/>
    <p:sldId id="288" r:id="rId14"/>
    <p:sldId id="271" r:id="rId15"/>
    <p:sldId id="391" r:id="rId16"/>
    <p:sldId id="402" r:id="rId17"/>
    <p:sldId id="301" r:id="rId18"/>
    <p:sldId id="403" r:id="rId19"/>
    <p:sldId id="406" r:id="rId20"/>
    <p:sldId id="407" r:id="rId21"/>
    <p:sldId id="282" r:id="rId22"/>
    <p:sldId id="283" r:id="rId23"/>
    <p:sldId id="291" r:id="rId24"/>
    <p:sldId id="281" r:id="rId25"/>
    <p:sldId id="286" r:id="rId26"/>
    <p:sldId id="290" r:id="rId27"/>
    <p:sldId id="284" r:id="rId28"/>
    <p:sldId id="296" r:id="rId29"/>
    <p:sldId id="292" r:id="rId30"/>
    <p:sldId id="279" r:id="rId31"/>
    <p:sldId id="280" r:id="rId32"/>
    <p:sldId id="404" r:id="rId33"/>
    <p:sldId id="405" r:id="rId34"/>
    <p:sldId id="289" r:id="rId35"/>
    <p:sldId id="285" r:id="rId36"/>
    <p:sldId id="293" r:id="rId37"/>
    <p:sldId id="287" r:id="rId38"/>
    <p:sldId id="27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3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9" autoAdjust="0"/>
    <p:restoredTop sz="94660"/>
  </p:normalViewPr>
  <p:slideViewPr>
    <p:cSldViewPr showGuides="1">
      <p:cViewPr>
        <p:scale>
          <a:sx n="84" d="100"/>
          <a:sy n="84" d="100"/>
        </p:scale>
        <p:origin x="2176" y="1768"/>
      </p:cViewPr>
      <p:guideLst>
        <p:guide orient="horz" pos="1026"/>
        <p:guide pos="234"/>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7" d="100"/>
          <a:sy n="97" d="100"/>
        </p:scale>
        <p:origin x="353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E1389CC-567B-462D-9606-5A6D48725E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32223E6-8DEC-4459-8B52-D06E9BD3DA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9E86A-6679-4EC8-847C-9F954F45BF68}" type="datetimeFigureOut">
              <a:rPr lang="de-DE" smtClean="0"/>
              <a:t>08.02.21</a:t>
            </a:fld>
            <a:endParaRPr lang="de-DE"/>
          </a:p>
        </p:txBody>
      </p:sp>
      <p:sp>
        <p:nvSpPr>
          <p:cNvPr id="4" name="Fußzeilenplatzhalter 3">
            <a:extLst>
              <a:ext uri="{FF2B5EF4-FFF2-40B4-BE49-F238E27FC236}">
                <a16:creationId xmlns:a16="http://schemas.microsoft.com/office/drawing/2014/main" id="{DDE09F90-192B-4C21-A710-7EFC4BA93B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77B6243-ABD9-472E-9641-6E7B2B863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48E8B7-5326-4A3E-8AE4-83D3CDA8A9FC}" type="slidenum">
              <a:rPr lang="de-DE" smtClean="0"/>
              <a:t>‹Nr.›</a:t>
            </a:fld>
            <a:endParaRPr lang="de-DE"/>
          </a:p>
        </p:txBody>
      </p:sp>
    </p:spTree>
    <p:extLst>
      <p:ext uri="{BB962C8B-B14F-4D97-AF65-F5344CB8AC3E}">
        <p14:creationId xmlns:p14="http://schemas.microsoft.com/office/powerpoint/2010/main" val="94657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3C419-10E8-4216-A6CC-B7C8A23909AD}" type="datetimeFigureOut">
              <a:rPr lang="de-DE" smtClean="0"/>
              <a:t>08.02.21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6CAD1-FD47-46B0-9C16-1B81F4E690E0}" type="slidenum">
              <a:rPr lang="de-DE" smtClean="0"/>
              <a:t>‹Nr.›</a:t>
            </a:fld>
            <a:endParaRPr lang="de-DE"/>
          </a:p>
        </p:txBody>
      </p:sp>
    </p:spTree>
    <p:extLst>
      <p:ext uri="{BB962C8B-B14F-4D97-AF65-F5344CB8AC3E}">
        <p14:creationId xmlns:p14="http://schemas.microsoft.com/office/powerpoint/2010/main" val="90132544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D0EC977-4E3C-0D47-8967-10E108558F44}" type="slidenum">
              <a:rPr lang="de-DE" smtClean="0"/>
              <a:t>16</a:t>
            </a:fld>
            <a:endParaRPr lang="de-DE"/>
          </a:p>
        </p:txBody>
      </p:sp>
    </p:spTree>
    <p:extLst>
      <p:ext uri="{BB962C8B-B14F-4D97-AF65-F5344CB8AC3E}">
        <p14:creationId xmlns:p14="http://schemas.microsoft.com/office/powerpoint/2010/main" val="357478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D0EC977-4E3C-0D47-8967-10E108558F44}" type="slidenum">
              <a:rPr lang="de-DE" smtClean="0"/>
              <a:t>18</a:t>
            </a:fld>
            <a:endParaRPr lang="de-DE"/>
          </a:p>
        </p:txBody>
      </p:sp>
    </p:spTree>
    <p:extLst>
      <p:ext uri="{BB962C8B-B14F-4D97-AF65-F5344CB8AC3E}">
        <p14:creationId xmlns:p14="http://schemas.microsoft.com/office/powerpoint/2010/main" val="2276602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12192000" cy="506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31837" y="2444192"/>
            <a:ext cx="10728325"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Datum  |  Name</a:t>
            </a:r>
            <a:endParaRPr lang="en-US" dirty="0"/>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1088740"/>
            <a:ext cx="10728325" cy="727162"/>
          </a:xfrm>
        </p:spPr>
        <p:txBody>
          <a:bodyPr/>
          <a:lstStyle>
            <a:lvl1pPr marL="0" indent="0">
              <a:lnSpc>
                <a:spcPct val="114000"/>
              </a:lnSpc>
              <a:spcBef>
                <a:spcPts val="0"/>
              </a:spcBef>
              <a:spcAft>
                <a:spcPts val="0"/>
              </a:spcAft>
              <a:buNone/>
              <a:defRPr sz="3200" b="1" cap="all" spc="0" baseline="0">
                <a:solidFill>
                  <a:schemeClr val="accent2"/>
                </a:solidFill>
              </a:defRPr>
            </a:lvl1pPr>
          </a:lstStyle>
          <a:p>
            <a:pPr lvl="0"/>
            <a:r>
              <a:rPr lang="de-DE" dirty="0" err="1"/>
              <a:t>Subline</a:t>
            </a:r>
            <a:r>
              <a:rPr lang="de-DE" dirty="0"/>
              <a:t> der Präsentation</a:t>
            </a:r>
          </a:p>
        </p:txBody>
      </p:sp>
      <p:sp>
        <p:nvSpPr>
          <p:cNvPr id="5" name="Textplatzhalter 4">
            <a:extLst>
              <a:ext uri="{FF2B5EF4-FFF2-40B4-BE49-F238E27FC236}">
                <a16:creationId xmlns:a16="http://schemas.microsoft.com/office/drawing/2014/main" id="{57CEB1C7-3CEB-41C0-967D-A5811A09D937}"/>
              </a:ext>
            </a:extLst>
          </p:cNvPr>
          <p:cNvSpPr>
            <a:spLocks noGrp="1"/>
          </p:cNvSpPr>
          <p:nvPr>
            <p:ph type="body" sz="quarter" idx="13" hasCustomPrompt="1"/>
          </p:nvPr>
        </p:nvSpPr>
        <p:spPr>
          <a:xfrm>
            <a:off x="359532" y="6423285"/>
            <a:ext cx="2304000" cy="118800"/>
          </a:xfrm>
          <a:blipFill>
            <a:blip r:embed="rId2"/>
            <a:stretch>
              <a:fillRect/>
            </a:stretch>
          </a:blipFill>
        </p:spPr>
        <p:txBody>
          <a:bodyPr/>
          <a:lstStyle>
            <a:lvl1pPr marL="0" indent="0">
              <a:buNone/>
              <a:defRPr sz="200">
                <a:solidFill>
                  <a:schemeClr val="bg1"/>
                </a:solidFill>
              </a:defRPr>
            </a:lvl1pPr>
          </a:lstStyle>
          <a:p>
            <a:pPr lvl="0"/>
            <a:r>
              <a:rPr lang="de-DE" dirty="0"/>
              <a:t> </a:t>
            </a:r>
          </a:p>
        </p:txBody>
      </p:sp>
      <p:pic>
        <p:nvPicPr>
          <p:cNvPr id="10" name="Grafik 9">
            <a:extLst>
              <a:ext uri="{FF2B5EF4-FFF2-40B4-BE49-F238E27FC236}">
                <a16:creationId xmlns:a16="http://schemas.microsoft.com/office/drawing/2014/main" id="{A0BABBA3-207B-428D-8CD0-97794373E0F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Tree>
    <p:extLst>
      <p:ext uri="{BB962C8B-B14F-4D97-AF65-F5344CB8AC3E}">
        <p14:creationId xmlns:p14="http://schemas.microsoft.com/office/powerpoint/2010/main" val="4195520137"/>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lstStyle/>
          <a:p>
            <a:fld id="{E79B9197-F8C5-DE4E-949A-866B364F7B73}" type="datetime1">
              <a:rPr lang="de-DE" smtClean="0"/>
              <a:t>08.02.21</a:t>
            </a:fld>
            <a:endParaRPr lang="de-DE" dirty="0"/>
          </a:p>
        </p:txBody>
      </p:sp>
      <p:sp>
        <p:nvSpPr>
          <p:cNvPr id="5" name="Fußzeilenplatzhalter 4"/>
          <p:cNvSpPr>
            <a:spLocks noGrp="1"/>
          </p:cNvSpPr>
          <p:nvPr>
            <p:ph type="ftr" sz="quarter" idx="11"/>
          </p:nvPr>
        </p:nvSpPr>
        <p:spPr/>
        <p:txBody>
          <a:bodyPr/>
          <a:lstStyle/>
          <a:p>
            <a:r>
              <a:rPr lang="de-DE" dirty="0"/>
              <a:t>Ulrich Ivens für CLC/HWK Baden-Württemberg </a:t>
            </a:r>
          </a:p>
        </p:txBody>
      </p:sp>
      <p:sp>
        <p:nvSpPr>
          <p:cNvPr id="6" name="Foliennummernplatzhalter 5"/>
          <p:cNvSpPr>
            <a:spLocks noGrp="1"/>
          </p:cNvSpPr>
          <p:nvPr>
            <p:ph type="sldNum" sz="quarter" idx="12"/>
          </p:nvPr>
        </p:nvSpPr>
        <p:spPr/>
        <p:txBody>
          <a:bodyPr/>
          <a:lstStyle/>
          <a:p>
            <a:fld id="{B2A54703-7B11-304E-913B-E52C2E5950A1}" type="slidenum">
              <a:rPr lang="de-DE" smtClean="0"/>
              <a:t>‹Nr.›</a:t>
            </a:fld>
            <a:endParaRPr lang="de-DE"/>
          </a:p>
        </p:txBody>
      </p:sp>
      <p:sp>
        <p:nvSpPr>
          <p:cNvPr id="9" name="Textplatzhalter 2">
            <a:extLst>
              <a:ext uri="{FF2B5EF4-FFF2-40B4-BE49-F238E27FC236}">
                <a16:creationId xmlns:a16="http://schemas.microsoft.com/office/drawing/2014/main" id="{00F14F9F-9AEC-41F8-B614-B01048E4A929}"/>
              </a:ext>
            </a:extLst>
          </p:cNvPr>
          <p:cNvSpPr>
            <a:spLocks noGrp="1"/>
          </p:cNvSpPr>
          <p:nvPr>
            <p:ph idx="1"/>
          </p:nvPr>
        </p:nvSpPr>
        <p:spPr>
          <a:xfrm>
            <a:off x="720000" y="2160000"/>
            <a:ext cx="10756800" cy="4351338"/>
          </a:xfrm>
          <a:prstGeom prst="rect">
            <a:avLst/>
          </a:prstGeom>
        </p:spPr>
        <p:txBody>
          <a:bodyPr vert="horz" lIns="0" tIns="0" rIns="0" bIns="1080000" rtlCol="0">
            <a:noAutofit/>
          </a:bodyPr>
          <a:lstStyle>
            <a:lvl1pPr marL="317500" indent="-317500">
              <a:buFont typeface="Arial" panose="020B0604020202020204" pitchFamily="34" charset="0"/>
              <a:buChar char="■"/>
              <a:defRPr/>
            </a:lvl1pPr>
            <a:lvl2pPr marL="685800" indent="-327025">
              <a:buFont typeface="Arial" panose="020B0604020202020204" pitchFamily="34" charset="0"/>
              <a:buChar char="■"/>
              <a:defRPr/>
            </a:lvl2pPr>
            <a:lvl3pPr marL="933450" indent="-215900">
              <a:buFont typeface="Arial" panose="020B0604020202020204" pitchFamily="34" charset="0"/>
              <a:buChar char="■"/>
              <a:defRPr/>
            </a:lvl3pPr>
            <a:lvl4pPr marL="1155700" indent="-222250">
              <a:buFont typeface="Arial" panose="020B0604020202020204" pitchFamily="34" charset="0"/>
              <a:buChar char="■"/>
              <a:defRPr/>
            </a:lvl4pPr>
            <a:lvl5pPr marL="1379538" indent="-223838">
              <a:buFont typeface="Arial" panose="020B0604020202020204" pitchFamily="34" charset="0"/>
              <a:buChar cha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53820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12192000" cy="506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31838" y="2660216"/>
            <a:ext cx="10728324"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Datum  |  Name</a:t>
            </a:r>
            <a:endParaRPr lang="en-US" dirty="0"/>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8" y="1124744"/>
            <a:ext cx="10728325" cy="1361802"/>
          </a:xfrm>
        </p:spPr>
        <p:txBody>
          <a:bodyPr/>
          <a:lstStyle>
            <a:lvl1pPr marL="0" indent="0">
              <a:lnSpc>
                <a:spcPct val="114000"/>
              </a:lnSpc>
              <a:spcBef>
                <a:spcPts val="0"/>
              </a:spcBef>
              <a:spcAft>
                <a:spcPts val="0"/>
              </a:spcAft>
              <a:buNone/>
              <a:defRPr sz="1800" b="1" cap="none" spc="0" baseline="0">
                <a:solidFill>
                  <a:schemeClr val="accent2"/>
                </a:solidFill>
              </a:defRPr>
            </a:lvl1pPr>
          </a:lstStyle>
          <a:p>
            <a:pPr lvl="0"/>
            <a:r>
              <a:rPr lang="de-DE" dirty="0" err="1"/>
              <a:t>Subline</a:t>
            </a:r>
            <a:r>
              <a:rPr lang="de-DE" dirty="0"/>
              <a:t> der Präsentation</a:t>
            </a:r>
          </a:p>
        </p:txBody>
      </p:sp>
      <p:pic>
        <p:nvPicPr>
          <p:cNvPr id="9" name="Grafik 8">
            <a:extLst>
              <a:ext uri="{FF2B5EF4-FFF2-40B4-BE49-F238E27FC236}">
                <a16:creationId xmlns:a16="http://schemas.microsoft.com/office/drawing/2014/main" id="{7D7831BC-0764-4D94-B436-8046AD2DF06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
        <p:nvSpPr>
          <p:cNvPr id="10" name="Textplatzhalter 4">
            <a:extLst>
              <a:ext uri="{FF2B5EF4-FFF2-40B4-BE49-F238E27FC236}">
                <a16:creationId xmlns:a16="http://schemas.microsoft.com/office/drawing/2014/main" id="{7390AF7B-9835-4AEF-ADBF-224AF53FB41E}"/>
              </a:ext>
            </a:extLst>
          </p:cNvPr>
          <p:cNvSpPr>
            <a:spLocks noGrp="1"/>
          </p:cNvSpPr>
          <p:nvPr>
            <p:ph type="body" sz="quarter" idx="13" hasCustomPrompt="1"/>
          </p:nvPr>
        </p:nvSpPr>
        <p:spPr>
          <a:xfrm>
            <a:off x="359532" y="6423285"/>
            <a:ext cx="2304000" cy="118800"/>
          </a:xfrm>
          <a:blipFill>
            <a:blip r:embed="rId3"/>
            <a:stretch>
              <a:fillRect/>
            </a:stretch>
          </a:blipFill>
        </p:spPr>
        <p:txBody>
          <a:bodyPr/>
          <a:lstStyle>
            <a:lvl1pPr marL="0" indent="0">
              <a:buNone/>
              <a:defRPr sz="200">
                <a:solidFill>
                  <a:schemeClr val="bg1"/>
                </a:solidFill>
              </a:defRPr>
            </a:lvl1pPr>
          </a:lstStyle>
          <a:p>
            <a:pPr lvl="0"/>
            <a:r>
              <a:rPr lang="de-DE" dirty="0"/>
              <a:t> </a:t>
            </a:r>
          </a:p>
        </p:txBody>
      </p:sp>
    </p:spTree>
    <p:extLst>
      <p:ext uri="{BB962C8B-B14F-4D97-AF65-F5344CB8AC3E}">
        <p14:creationId xmlns:p14="http://schemas.microsoft.com/office/powerpoint/2010/main" val="2389604393"/>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a:t>Bild durch Klicken auf Symbol hinzufügen</a:t>
            </a:r>
            <a:endParaRPr lang="de-DE" dirty="0"/>
          </a:p>
        </p:txBody>
      </p:sp>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31837" y="4970822"/>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Datum  |  Name</a:t>
            </a:r>
            <a:endParaRPr lang="en-US" dirty="0"/>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185084"/>
            <a:ext cx="10728325" cy="727162"/>
          </a:xfrm>
        </p:spPr>
        <p:txBody>
          <a:bodyPr/>
          <a:lstStyle>
            <a:lvl1pPr marL="0" indent="0">
              <a:lnSpc>
                <a:spcPct val="114000"/>
              </a:lnSpc>
              <a:spcBef>
                <a:spcPts val="0"/>
              </a:spcBef>
              <a:spcAft>
                <a:spcPts val="0"/>
              </a:spcAft>
              <a:buNone/>
              <a:defRPr sz="3200" b="1" cap="all" spc="0" baseline="0">
                <a:solidFill>
                  <a:schemeClr val="accent2"/>
                </a:solidFill>
              </a:defRPr>
            </a:lvl1pPr>
          </a:lstStyle>
          <a:p>
            <a:pPr lvl="0"/>
            <a:r>
              <a:rPr lang="de-DE" dirty="0" err="1"/>
              <a:t>Subline</a:t>
            </a:r>
            <a:r>
              <a:rPr lang="de-DE" dirty="0"/>
              <a:t> der Präsentation</a:t>
            </a:r>
          </a:p>
        </p:txBody>
      </p:sp>
      <p:pic>
        <p:nvPicPr>
          <p:cNvPr id="9" name="Grafik 8">
            <a:extLst>
              <a:ext uri="{FF2B5EF4-FFF2-40B4-BE49-F238E27FC236}">
                <a16:creationId xmlns:a16="http://schemas.microsoft.com/office/drawing/2014/main" id="{133D537E-7D32-4AF3-8F50-037B43117F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
        <p:nvSpPr>
          <p:cNvPr id="10" name="Textplatzhalter 4">
            <a:extLst>
              <a:ext uri="{FF2B5EF4-FFF2-40B4-BE49-F238E27FC236}">
                <a16:creationId xmlns:a16="http://schemas.microsoft.com/office/drawing/2014/main" id="{02F77179-7DE6-490F-AFDB-836C5B895F0C}"/>
              </a:ext>
            </a:extLst>
          </p:cNvPr>
          <p:cNvSpPr>
            <a:spLocks noGrp="1"/>
          </p:cNvSpPr>
          <p:nvPr>
            <p:ph type="body" sz="quarter" idx="14" hasCustomPrompt="1"/>
          </p:nvPr>
        </p:nvSpPr>
        <p:spPr>
          <a:xfrm>
            <a:off x="359532" y="6423285"/>
            <a:ext cx="2304000" cy="118800"/>
          </a:xfrm>
          <a:blipFill>
            <a:blip r:embed="rId3"/>
            <a:stretch>
              <a:fillRect/>
            </a:stretch>
          </a:blipFill>
        </p:spPr>
        <p:txBody>
          <a:bodyPr/>
          <a:lstStyle>
            <a:lvl1pPr marL="0" indent="0">
              <a:buNone/>
              <a:defRPr sz="200">
                <a:solidFill>
                  <a:schemeClr val="bg1"/>
                </a:solidFill>
              </a:defRPr>
            </a:lvl1pPr>
          </a:lstStyle>
          <a:p>
            <a:pPr lvl="0"/>
            <a:r>
              <a:rPr lang="de-DE" dirty="0"/>
              <a:t> </a:t>
            </a:r>
          </a:p>
        </p:txBody>
      </p:sp>
    </p:spTree>
    <p:extLst>
      <p:ext uri="{BB962C8B-B14F-4D97-AF65-F5344CB8AC3E}">
        <p14:creationId xmlns:p14="http://schemas.microsoft.com/office/powerpoint/2010/main" val="2073494238"/>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4">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a:t>Bild durch Klicken auf Symbol hinzufügen</a:t>
            </a:r>
            <a:endParaRPr lang="de-DE" dirty="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31837" y="4911514"/>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Datum  |  Name</a:t>
            </a:r>
            <a:endParaRPr lang="en-US" dirty="0"/>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221088"/>
            <a:ext cx="10728325" cy="547142"/>
          </a:xfrm>
        </p:spPr>
        <p:txBody>
          <a:bodyPr vert="horz" lIns="0" tIns="0" rIns="0" bIns="0" rtlCol="0" anchor="t" anchorCtr="0">
            <a:noAutofit/>
          </a:bodyPr>
          <a:lstStyle>
            <a:lvl1pPr marL="0" indent="0">
              <a:lnSpc>
                <a:spcPct val="114000"/>
              </a:lnSpc>
              <a:spcBef>
                <a:spcPts val="0"/>
              </a:spcBef>
              <a:spcAft>
                <a:spcPts val="0"/>
              </a:spcAft>
              <a:buNone/>
              <a:defRPr lang="de-DE" sz="1800" b="1" cap="none" spc="0" baseline="0" dirty="0">
                <a:solidFill>
                  <a:schemeClr val="accent2"/>
                </a:solidFill>
              </a:defRPr>
            </a:lvl1pPr>
          </a:lstStyle>
          <a:p>
            <a:pPr marL="228600" lvl="0" indent="-228600">
              <a:lnSpc>
                <a:spcPct val="100000"/>
              </a:lnSpc>
              <a:spcBef>
                <a:spcPts val="0"/>
              </a:spcBef>
            </a:pPr>
            <a:r>
              <a:rPr lang="de-DE" dirty="0" err="1"/>
              <a:t>Subline</a:t>
            </a:r>
            <a:r>
              <a:rPr lang="de-DE" dirty="0"/>
              <a:t> der Präsentation</a:t>
            </a:r>
          </a:p>
        </p:txBody>
      </p:sp>
      <p:pic>
        <p:nvPicPr>
          <p:cNvPr id="9" name="Grafik 8">
            <a:extLst>
              <a:ext uri="{FF2B5EF4-FFF2-40B4-BE49-F238E27FC236}">
                <a16:creationId xmlns:a16="http://schemas.microsoft.com/office/drawing/2014/main" id="{936BB06C-78EA-49C8-AAD0-451B7CEFCAA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
        <p:nvSpPr>
          <p:cNvPr id="10" name="Textplatzhalter 4">
            <a:extLst>
              <a:ext uri="{FF2B5EF4-FFF2-40B4-BE49-F238E27FC236}">
                <a16:creationId xmlns:a16="http://schemas.microsoft.com/office/drawing/2014/main" id="{1F0FB68E-EE59-46F0-A3EA-690446700A77}"/>
              </a:ext>
            </a:extLst>
          </p:cNvPr>
          <p:cNvSpPr>
            <a:spLocks noGrp="1"/>
          </p:cNvSpPr>
          <p:nvPr>
            <p:ph type="body" sz="quarter" idx="14" hasCustomPrompt="1"/>
          </p:nvPr>
        </p:nvSpPr>
        <p:spPr>
          <a:xfrm>
            <a:off x="359532" y="6423285"/>
            <a:ext cx="2304000" cy="118800"/>
          </a:xfrm>
          <a:blipFill>
            <a:blip r:embed="rId3"/>
            <a:stretch>
              <a:fillRect/>
            </a:stretch>
          </a:blipFill>
        </p:spPr>
        <p:txBody>
          <a:bodyPr/>
          <a:lstStyle>
            <a:lvl1pPr marL="0" indent="0">
              <a:buNone/>
              <a:defRPr sz="200">
                <a:solidFill>
                  <a:schemeClr val="bg1"/>
                </a:solidFill>
              </a:defRPr>
            </a:lvl1pPr>
          </a:lstStyle>
          <a:p>
            <a:pPr lvl="0"/>
            <a:r>
              <a:rPr lang="de-DE" dirty="0"/>
              <a:t> </a:t>
            </a:r>
          </a:p>
        </p:txBody>
      </p:sp>
    </p:spTree>
    <p:extLst>
      <p:ext uri="{BB962C8B-B14F-4D97-AF65-F5344CB8AC3E}">
        <p14:creationId xmlns:p14="http://schemas.microsoft.com/office/powerpoint/2010/main" val="1128135991"/>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r>
              <a:rPr lang="de-DE"/>
              <a:t>00. Monat 2017</a:t>
            </a:r>
            <a:endParaRPr lang="de-DE" dirty="0"/>
          </a:p>
        </p:txBody>
      </p:sp>
      <p:sp>
        <p:nvSpPr>
          <p:cNvPr id="18" name="Foliennummernplatzhalter 17">
            <a:extLst>
              <a:ext uri="{FF2B5EF4-FFF2-40B4-BE49-F238E27FC236}">
                <a16:creationId xmlns:a16="http://schemas.microsoft.com/office/drawing/2014/main" id="{BFF90422-5EA9-49BF-B256-D3D2AA4EDCC9}"/>
              </a:ext>
            </a:extLst>
          </p:cNvPr>
          <p:cNvSpPr>
            <a:spLocks noGrp="1"/>
          </p:cNvSpPr>
          <p:nvPr>
            <p:ph type="sldNum" sz="quarter" idx="14"/>
          </p:nvPr>
        </p:nvSpPr>
        <p:spPr/>
        <p:txBody>
          <a:bodyPr/>
          <a:lstStyle/>
          <a:p>
            <a:r>
              <a:rPr lang="de-DE"/>
              <a:t>Seite </a:t>
            </a:r>
            <a:fld id="{A52F4D17-1AD6-42D9-B93A-EB002C62F438}" type="slidenum">
              <a:rPr lang="de-DE" smtClean="0"/>
              <a:pPr/>
              <a:t>‹Nr.›</a:t>
            </a:fld>
            <a:endParaRPr lang="de-DE" dirty="0"/>
          </a:p>
        </p:txBody>
      </p:sp>
      <p:sp>
        <p:nvSpPr>
          <p:cNvPr id="7" name="Textplatzhalter 10">
            <a:extLst>
              <a:ext uri="{FF2B5EF4-FFF2-40B4-BE49-F238E27FC236}">
                <a16:creationId xmlns:a16="http://schemas.microsoft.com/office/drawing/2014/main" id="{F0FEB314-58C6-43FB-BF57-07B357AFA15D}"/>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spTree>
    <p:extLst>
      <p:ext uri="{BB962C8B-B14F-4D97-AF65-F5344CB8AC3E}">
        <p14:creationId xmlns:p14="http://schemas.microsoft.com/office/powerpoint/2010/main" val="121020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a:t>Titelmasterformat durch Klicken bearbeiten</a:t>
            </a:r>
            <a:endParaRPr lang="en-US" dirty="0"/>
          </a:p>
        </p:txBody>
      </p:sp>
      <p:sp>
        <p:nvSpPr>
          <p:cNvPr id="3" name="Content Placeholder 2"/>
          <p:cNvSpPr>
            <a:spLocks noGrp="1"/>
          </p:cNvSpPr>
          <p:nvPr>
            <p:ph idx="1"/>
          </p:nvPr>
        </p:nvSpPr>
        <p:spPr>
          <a:xfrm>
            <a:off x="371475" y="1578310"/>
            <a:ext cx="11449050" cy="4190666"/>
          </a:xfrm>
        </p:spPr>
        <p:txBody>
          <a:bodyPr/>
          <a:lstStyle>
            <a:lvl1pPr marL="177800" indent="-177800">
              <a:defRPr sz="1800"/>
            </a:lvl1pPr>
            <a:lvl2pPr marL="361950" indent="-184150">
              <a:defRPr sz="1800"/>
            </a:lvl2pPr>
            <a:lvl3pPr marL="539750" indent="-177800">
              <a:defRPr sz="1800"/>
            </a:lvl3pPr>
            <a:lvl4pPr marL="717550" indent="-177800">
              <a:defRPr sz="1800"/>
            </a:lvl4pPr>
            <a:lvl5pPr marL="895350" indent="-1778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r>
              <a:rPr lang="de-DE"/>
              <a:t>00. Monat 2017</a:t>
            </a:r>
            <a:endParaRPr lang="de-DE" dirty="0"/>
          </a:p>
        </p:txBody>
      </p:sp>
      <p:sp>
        <p:nvSpPr>
          <p:cNvPr id="18" name="Foliennummernplatzhalter 17">
            <a:extLst>
              <a:ext uri="{FF2B5EF4-FFF2-40B4-BE49-F238E27FC236}">
                <a16:creationId xmlns:a16="http://schemas.microsoft.com/office/drawing/2014/main" id="{BFF90422-5EA9-49BF-B256-D3D2AA4EDCC9}"/>
              </a:ext>
            </a:extLst>
          </p:cNvPr>
          <p:cNvSpPr>
            <a:spLocks noGrp="1"/>
          </p:cNvSpPr>
          <p:nvPr>
            <p:ph type="sldNum" sz="quarter" idx="14"/>
          </p:nvPr>
        </p:nvSpPr>
        <p:spPr/>
        <p:txBody>
          <a:bodyPr/>
          <a:lstStyle/>
          <a:p>
            <a:r>
              <a:rPr lang="de-DE"/>
              <a:t>Seite </a:t>
            </a:r>
            <a:fld id="{A52F4D17-1AD6-42D9-B93A-EB002C62F438}" type="slidenum">
              <a:rPr lang="de-DE" smtClean="0"/>
              <a:pPr/>
              <a:t>‹Nr.›</a:t>
            </a:fld>
            <a:endParaRPr lang="de-DE" dirty="0"/>
          </a:p>
        </p:txBody>
      </p:sp>
      <p:sp>
        <p:nvSpPr>
          <p:cNvPr id="7" name="Textplatzhalter 10">
            <a:extLst>
              <a:ext uri="{FF2B5EF4-FFF2-40B4-BE49-F238E27FC236}">
                <a16:creationId xmlns:a16="http://schemas.microsoft.com/office/drawing/2014/main" id="{29624FD4-E8F5-4C76-8AB0-019D7FCEAADC}"/>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spTree>
    <p:extLst>
      <p:ext uri="{BB962C8B-B14F-4D97-AF65-F5344CB8AC3E}">
        <p14:creationId xmlns:p14="http://schemas.microsoft.com/office/powerpoint/2010/main" val="74392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a:t>Titelmasterformat durch Klicken bearbeiten</a:t>
            </a:r>
            <a:endParaRPr lang="en-US" dirty="0"/>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r>
              <a:rPr lang="de-DE"/>
              <a:t>00. Monat 2017</a:t>
            </a:r>
            <a:endParaRPr lang="de-DE" dirty="0"/>
          </a:p>
        </p:txBody>
      </p:sp>
      <p:sp>
        <p:nvSpPr>
          <p:cNvPr id="7" name="Foliennummernplatzhalter 6">
            <a:extLst>
              <a:ext uri="{FF2B5EF4-FFF2-40B4-BE49-F238E27FC236}">
                <a16:creationId xmlns:a16="http://schemas.microsoft.com/office/drawing/2014/main" id="{6EFEBD5A-CDB1-411E-9184-7981E1A3047A}"/>
              </a:ext>
            </a:extLst>
          </p:cNvPr>
          <p:cNvSpPr>
            <a:spLocks noGrp="1"/>
          </p:cNvSpPr>
          <p:nvPr>
            <p:ph type="sldNum" sz="quarter" idx="11"/>
          </p:nvPr>
        </p:nvSpPr>
        <p:spPr/>
        <p:txBody>
          <a:bodyPr/>
          <a:lstStyle/>
          <a:p>
            <a:r>
              <a:rPr lang="de-DE"/>
              <a:t>Seite </a:t>
            </a:r>
            <a:fld id="{A52F4D17-1AD6-42D9-B93A-EB002C62F438}" type="slidenum">
              <a:rPr lang="de-DE" smtClean="0"/>
              <a:pPr/>
              <a:t>‹Nr.›</a:t>
            </a:fld>
            <a:endParaRPr lang="de-DE" dirty="0"/>
          </a:p>
        </p:txBody>
      </p:sp>
      <p:sp>
        <p:nvSpPr>
          <p:cNvPr id="10" name="Bildplatzhalter 4">
            <a:extLst>
              <a:ext uri="{FF2B5EF4-FFF2-40B4-BE49-F238E27FC236}">
                <a16:creationId xmlns:a16="http://schemas.microsoft.com/office/drawing/2014/main" id="{8A00DEAD-5DE0-4EC4-9106-51A82A9A04E7}"/>
              </a:ext>
            </a:extLst>
          </p:cNvPr>
          <p:cNvSpPr>
            <a:spLocks noGrp="1"/>
          </p:cNvSpPr>
          <p:nvPr>
            <p:ph type="pic" sz="quarter" idx="13"/>
          </p:nvPr>
        </p:nvSpPr>
        <p:spPr>
          <a:xfrm>
            <a:off x="371475" y="1628775"/>
            <a:ext cx="5437187" cy="3168377"/>
          </a:xfrm>
          <a:solidFill>
            <a:schemeClr val="bg2"/>
          </a:solidFill>
        </p:spPr>
        <p:txBody>
          <a:bodyPr anchor="ctr"/>
          <a:lstStyle>
            <a:lvl1pPr marL="0" indent="0" algn="ctr">
              <a:buNone/>
              <a:defRPr sz="1600">
                <a:solidFill>
                  <a:schemeClr val="tx1"/>
                </a:solidFill>
              </a:defRPr>
            </a:lvl1pPr>
          </a:lstStyle>
          <a:p>
            <a:r>
              <a:rPr lang="de-DE"/>
              <a:t>Bild durch Klicken auf Symbol hinzufügen</a:t>
            </a:r>
            <a:endParaRPr lang="de-DE" dirty="0"/>
          </a:p>
        </p:txBody>
      </p:sp>
      <p:sp>
        <p:nvSpPr>
          <p:cNvPr id="4" name="Textplatzhalter 3">
            <a:extLst>
              <a:ext uri="{FF2B5EF4-FFF2-40B4-BE49-F238E27FC236}">
                <a16:creationId xmlns:a16="http://schemas.microsoft.com/office/drawing/2014/main" id="{A1A390F4-CC78-4ED1-8D50-5D59AE8D05BE}"/>
              </a:ext>
            </a:extLst>
          </p:cNvPr>
          <p:cNvSpPr>
            <a:spLocks noGrp="1"/>
          </p:cNvSpPr>
          <p:nvPr>
            <p:ph type="body" sz="quarter" idx="14" hasCustomPrompt="1"/>
          </p:nvPr>
        </p:nvSpPr>
        <p:spPr>
          <a:xfrm>
            <a:off x="371475" y="4900254"/>
            <a:ext cx="5437187" cy="868722"/>
          </a:xfrm>
        </p:spPr>
        <p:txBody>
          <a:bodyPr/>
          <a:lstStyle>
            <a:lvl1pPr marL="0" indent="0">
              <a:spcAft>
                <a:spcPts val="0"/>
              </a:spcAft>
              <a:buNone/>
              <a:defRPr sz="1800"/>
            </a:lvl1pPr>
          </a:lstStyle>
          <a:p>
            <a:pPr lvl="0"/>
            <a:r>
              <a:rPr lang="de-DE" dirty="0"/>
              <a:t>Bildunterschrift</a:t>
            </a:r>
          </a:p>
        </p:txBody>
      </p:sp>
      <p:sp>
        <p:nvSpPr>
          <p:cNvPr id="11" name="Bildplatzhalter 4">
            <a:extLst>
              <a:ext uri="{FF2B5EF4-FFF2-40B4-BE49-F238E27FC236}">
                <a16:creationId xmlns:a16="http://schemas.microsoft.com/office/drawing/2014/main" id="{23A5E56D-954A-4968-9BC8-DFAC877CAA16}"/>
              </a:ext>
            </a:extLst>
          </p:cNvPr>
          <p:cNvSpPr>
            <a:spLocks noGrp="1"/>
          </p:cNvSpPr>
          <p:nvPr>
            <p:ph type="pic" sz="quarter" idx="15"/>
          </p:nvPr>
        </p:nvSpPr>
        <p:spPr>
          <a:xfrm>
            <a:off x="6383338" y="1628775"/>
            <a:ext cx="5437187" cy="3168377"/>
          </a:xfrm>
          <a:solidFill>
            <a:schemeClr val="bg2"/>
          </a:solidFill>
        </p:spPr>
        <p:txBody>
          <a:bodyPr anchor="ctr"/>
          <a:lstStyle>
            <a:lvl1pPr marL="0" indent="0" algn="ctr">
              <a:buNone/>
              <a:defRPr sz="1600">
                <a:solidFill>
                  <a:schemeClr val="tx1"/>
                </a:solidFill>
              </a:defRPr>
            </a:lvl1pPr>
          </a:lstStyle>
          <a:p>
            <a:r>
              <a:rPr lang="de-DE"/>
              <a:t>Bild durch Klicken auf Symbol hinzufügen</a:t>
            </a:r>
            <a:endParaRPr lang="de-DE" dirty="0"/>
          </a:p>
        </p:txBody>
      </p:sp>
      <p:sp>
        <p:nvSpPr>
          <p:cNvPr id="12" name="Textplatzhalter 3">
            <a:extLst>
              <a:ext uri="{FF2B5EF4-FFF2-40B4-BE49-F238E27FC236}">
                <a16:creationId xmlns:a16="http://schemas.microsoft.com/office/drawing/2014/main" id="{1C326D2C-F758-4203-BE3D-8CDB8EB30941}"/>
              </a:ext>
            </a:extLst>
          </p:cNvPr>
          <p:cNvSpPr>
            <a:spLocks noGrp="1"/>
          </p:cNvSpPr>
          <p:nvPr>
            <p:ph type="body" sz="quarter" idx="16" hasCustomPrompt="1"/>
          </p:nvPr>
        </p:nvSpPr>
        <p:spPr>
          <a:xfrm>
            <a:off x="6383338" y="4900254"/>
            <a:ext cx="5437187" cy="868722"/>
          </a:xfrm>
        </p:spPr>
        <p:txBody>
          <a:bodyPr/>
          <a:lstStyle>
            <a:lvl1pPr marL="0" indent="0">
              <a:spcAft>
                <a:spcPts val="0"/>
              </a:spcAft>
              <a:buNone/>
              <a:defRPr sz="1800"/>
            </a:lvl1pPr>
          </a:lstStyle>
          <a:p>
            <a:pPr lvl="0"/>
            <a:r>
              <a:rPr lang="de-DE" dirty="0"/>
              <a:t>Bildunterschrift</a:t>
            </a:r>
          </a:p>
        </p:txBody>
      </p:sp>
      <p:sp>
        <p:nvSpPr>
          <p:cNvPr id="13" name="Textplatzhalter 10">
            <a:extLst>
              <a:ext uri="{FF2B5EF4-FFF2-40B4-BE49-F238E27FC236}">
                <a16:creationId xmlns:a16="http://schemas.microsoft.com/office/drawing/2014/main" id="{8D87DCD3-D230-4056-A20A-D9CBA549CE9C}"/>
              </a:ext>
            </a:extLst>
          </p:cNvPr>
          <p:cNvSpPr>
            <a:spLocks noGrp="1"/>
          </p:cNvSpPr>
          <p:nvPr>
            <p:ph type="body" sz="quarter" idx="17"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spTree>
    <p:extLst>
      <p:ext uri="{BB962C8B-B14F-4D97-AF65-F5344CB8AC3E}">
        <p14:creationId xmlns:p14="http://schemas.microsoft.com/office/powerpoint/2010/main" val="370165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a:t>Titelmasterformat durch Klicken bearbeiten</a:t>
            </a:r>
            <a:endParaRPr lang="en-US" dirty="0"/>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r>
              <a:rPr lang="de-DE"/>
              <a:t>00. Monat 2017</a:t>
            </a:r>
            <a:endParaRPr lang="de-DE" dirty="0"/>
          </a:p>
        </p:txBody>
      </p:sp>
      <p:sp>
        <p:nvSpPr>
          <p:cNvPr id="7" name="Foliennummernplatzhalter 6">
            <a:extLst>
              <a:ext uri="{FF2B5EF4-FFF2-40B4-BE49-F238E27FC236}">
                <a16:creationId xmlns:a16="http://schemas.microsoft.com/office/drawing/2014/main" id="{6EFEBD5A-CDB1-411E-9184-7981E1A3047A}"/>
              </a:ext>
            </a:extLst>
          </p:cNvPr>
          <p:cNvSpPr>
            <a:spLocks noGrp="1"/>
          </p:cNvSpPr>
          <p:nvPr>
            <p:ph type="sldNum" sz="quarter" idx="11"/>
          </p:nvPr>
        </p:nvSpPr>
        <p:spPr/>
        <p:txBody>
          <a:bodyPr/>
          <a:lstStyle/>
          <a:p>
            <a:r>
              <a:rPr lang="de-DE"/>
              <a:t>Seite </a:t>
            </a:r>
            <a:fld id="{A52F4D17-1AD6-42D9-B93A-EB002C62F438}" type="slidenum">
              <a:rPr lang="de-DE" smtClean="0"/>
              <a:pPr/>
              <a:t>‹Nr.›</a:t>
            </a:fld>
            <a:endParaRPr lang="de-DE" dirty="0"/>
          </a:p>
        </p:txBody>
      </p:sp>
      <p:sp>
        <p:nvSpPr>
          <p:cNvPr id="9" name="Textplatzhalter 10">
            <a:extLst>
              <a:ext uri="{FF2B5EF4-FFF2-40B4-BE49-F238E27FC236}">
                <a16:creationId xmlns:a16="http://schemas.microsoft.com/office/drawing/2014/main" id="{F63E2467-CDE8-4456-BDC8-2E6458C092A7}"/>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spTree>
    <p:extLst>
      <p:ext uri="{BB962C8B-B14F-4D97-AF65-F5344CB8AC3E}">
        <p14:creationId xmlns:p14="http://schemas.microsoft.com/office/powerpoint/2010/main" val="261187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1A9D9CA0-0D3A-430F-A273-E4F9DC8D4FCA}"/>
              </a:ext>
            </a:extLst>
          </p:cNvPr>
          <p:cNvSpPr>
            <a:spLocks noGrp="1"/>
          </p:cNvSpPr>
          <p:nvPr>
            <p:ph type="dt" sz="half" idx="10"/>
          </p:nvPr>
        </p:nvSpPr>
        <p:spPr/>
        <p:txBody>
          <a:bodyPr/>
          <a:lstStyle/>
          <a:p>
            <a:r>
              <a:rPr lang="de-DE"/>
              <a:t>00. Monat 2017</a:t>
            </a:r>
            <a:endParaRPr lang="de-DE" dirty="0"/>
          </a:p>
        </p:txBody>
      </p:sp>
      <p:sp>
        <p:nvSpPr>
          <p:cNvPr id="6" name="Foliennummernplatzhalter 5">
            <a:extLst>
              <a:ext uri="{FF2B5EF4-FFF2-40B4-BE49-F238E27FC236}">
                <a16:creationId xmlns:a16="http://schemas.microsoft.com/office/drawing/2014/main" id="{69E8AF11-FB81-42DE-B82C-BAAE6442B5E3}"/>
              </a:ext>
            </a:extLst>
          </p:cNvPr>
          <p:cNvSpPr>
            <a:spLocks noGrp="1"/>
          </p:cNvSpPr>
          <p:nvPr>
            <p:ph type="sldNum" sz="quarter" idx="11"/>
          </p:nvPr>
        </p:nvSpPr>
        <p:spPr/>
        <p:txBody>
          <a:bodyPr/>
          <a:lstStyle/>
          <a:p>
            <a:r>
              <a:rPr lang="de-DE"/>
              <a:t>Seite </a:t>
            </a:r>
            <a:fld id="{A52F4D17-1AD6-42D9-B93A-EB002C62F438}" type="slidenum">
              <a:rPr lang="de-DE" smtClean="0"/>
              <a:pPr/>
              <a:t>‹Nr.›</a:t>
            </a:fld>
            <a:endParaRPr lang="de-DE" dirty="0"/>
          </a:p>
        </p:txBody>
      </p:sp>
    </p:spTree>
    <p:extLst>
      <p:ext uri="{BB962C8B-B14F-4D97-AF65-F5344CB8AC3E}">
        <p14:creationId xmlns:p14="http://schemas.microsoft.com/office/powerpoint/2010/main" val="10631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475" y="1563143"/>
            <a:ext cx="11449050" cy="4214255"/>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3776105" y="6381328"/>
            <a:ext cx="1600508" cy="221109"/>
          </a:xfrm>
          <a:prstGeom prst="rect">
            <a:avLst/>
          </a:prstGeom>
        </p:spPr>
        <p:txBody>
          <a:bodyPr vert="horz" lIns="0" tIns="0" rIns="0" bIns="0" rtlCol="0" anchor="t" anchorCtr="0">
            <a:noAutofit/>
          </a:bodyPr>
          <a:lstStyle>
            <a:lvl1pPr algn="l">
              <a:defRPr sz="1200">
                <a:solidFill>
                  <a:schemeClr val="accent1"/>
                </a:solidFill>
              </a:defRPr>
            </a:lvl1pPr>
          </a:lstStyle>
          <a:p>
            <a:r>
              <a:rPr lang="de-DE" dirty="0"/>
              <a:t>15. Dezember 2017</a:t>
            </a:r>
          </a:p>
        </p:txBody>
      </p:sp>
      <p:sp>
        <p:nvSpPr>
          <p:cNvPr id="6" name="Slide Number Placeholder 5"/>
          <p:cNvSpPr>
            <a:spLocks noGrp="1"/>
          </p:cNvSpPr>
          <p:nvPr>
            <p:ph type="sldNum" sz="quarter" idx="4"/>
          </p:nvPr>
        </p:nvSpPr>
        <p:spPr>
          <a:xfrm>
            <a:off x="5818290" y="6381328"/>
            <a:ext cx="720000" cy="221109"/>
          </a:xfrm>
          <a:prstGeom prst="rect">
            <a:avLst/>
          </a:prstGeom>
        </p:spPr>
        <p:txBody>
          <a:bodyPr vert="horz" lIns="0" tIns="0" rIns="0" bIns="0" rtlCol="0" anchor="t" anchorCtr="0">
            <a:noAutofit/>
          </a:bodyPr>
          <a:lstStyle>
            <a:lvl1pPr algn="l">
              <a:defRPr sz="1200">
                <a:solidFill>
                  <a:schemeClr val="accent1"/>
                </a:solidFill>
              </a:defRPr>
            </a:lvl1pPr>
          </a:lstStyle>
          <a:p>
            <a:r>
              <a:rPr lang="de-DE"/>
              <a:t>Seite </a:t>
            </a:r>
            <a:fld id="{A52F4D17-1AD6-42D9-B93A-EB002C62F438}" type="slidenum">
              <a:rPr lang="de-DE" smtClean="0"/>
              <a:pPr/>
              <a:t>‹Nr.›</a:t>
            </a:fld>
            <a:endParaRPr lang="de-DE" dirty="0"/>
          </a:p>
        </p:txBody>
      </p:sp>
      <p:sp>
        <p:nvSpPr>
          <p:cNvPr id="2" name="Title Placeholder 1"/>
          <p:cNvSpPr>
            <a:spLocks noGrp="1"/>
          </p:cNvSpPr>
          <p:nvPr>
            <p:ph type="title"/>
          </p:nvPr>
        </p:nvSpPr>
        <p:spPr>
          <a:xfrm>
            <a:off x="371475" y="324000"/>
            <a:ext cx="11449050" cy="1124780"/>
          </a:xfrm>
          <a:prstGeom prst="rect">
            <a:avLst/>
          </a:prstGeom>
        </p:spPr>
        <p:txBody>
          <a:bodyPr vert="horz" lIns="0" tIns="0" rIns="0" bIns="0" rtlCol="0" anchor="t" anchorCtr="0">
            <a:noAutofit/>
          </a:bodyPr>
          <a:lstStyle/>
          <a:p>
            <a:r>
              <a:rPr lang="de-DE" dirty="0"/>
              <a:t>Mastertitelformat bearbeiten</a:t>
            </a:r>
            <a:endParaRPr lang="en-US" dirty="0"/>
          </a:p>
        </p:txBody>
      </p:sp>
      <p:pic>
        <p:nvPicPr>
          <p:cNvPr id="13" name="Grafik 12">
            <a:extLst>
              <a:ext uri="{FF2B5EF4-FFF2-40B4-BE49-F238E27FC236}">
                <a16:creationId xmlns:a16="http://schemas.microsoft.com/office/drawing/2014/main" id="{F2C4F5F8-9F24-424C-8284-2E94052236C1}"/>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pic>
        <p:nvPicPr>
          <p:cNvPr id="14" name="Grafik 13">
            <a:extLst>
              <a:ext uri="{FF2B5EF4-FFF2-40B4-BE49-F238E27FC236}">
                <a16:creationId xmlns:a16="http://schemas.microsoft.com/office/drawing/2014/main" id="{658AF006-3416-44FA-BBD1-BCE9F27A196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359532" y="6424763"/>
            <a:ext cx="2304000" cy="117322"/>
          </a:xfrm>
          <a:prstGeom prst="rect">
            <a:avLst/>
          </a:prstGeom>
        </p:spPr>
      </p:pic>
      <p:pic>
        <p:nvPicPr>
          <p:cNvPr id="5" name="Grafik 4"/>
          <p:cNvPicPr>
            <a:picLocks noChangeAspect="1"/>
          </p:cNvPicPr>
          <p:nvPr userDrawn="1"/>
        </p:nvPicPr>
        <p:blipFill>
          <a:blip r:embed="rId14"/>
          <a:stretch>
            <a:fillRect/>
          </a:stretch>
        </p:blipFill>
        <p:spPr>
          <a:xfrm>
            <a:off x="6624902" y="6353980"/>
            <a:ext cx="710129" cy="248457"/>
          </a:xfrm>
          <a:prstGeom prst="rect">
            <a:avLst/>
          </a:prstGeom>
        </p:spPr>
      </p:pic>
      <p:sp>
        <p:nvSpPr>
          <p:cNvPr id="10" name="Date Placeholder 3"/>
          <p:cNvSpPr txBox="1">
            <a:spLocks/>
          </p:cNvSpPr>
          <p:nvPr userDrawn="1"/>
        </p:nvSpPr>
        <p:spPr>
          <a:xfrm>
            <a:off x="7421643" y="6381328"/>
            <a:ext cx="978613" cy="235429"/>
          </a:xfrm>
          <a:prstGeom prst="rect">
            <a:avLst/>
          </a:prstGeom>
        </p:spPr>
        <p:txBody>
          <a:bodyPr vert="horz" lIns="0" tIns="0" rIns="0" bIns="0" rtlCol="0" anchor="t" anchorCtr="0">
            <a:noAutofit/>
          </a:bodyPr>
          <a:lstStyle>
            <a:defPPr>
              <a:defRPr lang="en-US"/>
            </a:defPPr>
            <a:lvl1pPr marL="0" algn="l"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Ulrich Ivens</a:t>
            </a:r>
          </a:p>
        </p:txBody>
      </p:sp>
    </p:spTree>
    <p:extLst>
      <p:ext uri="{BB962C8B-B14F-4D97-AF65-F5344CB8AC3E}">
        <p14:creationId xmlns:p14="http://schemas.microsoft.com/office/powerpoint/2010/main" val="382274773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62" r:id="rId5"/>
    <p:sldLayoutId id="2147483672" r:id="rId6"/>
    <p:sldLayoutId id="2147483673" r:id="rId7"/>
    <p:sldLayoutId id="2147483666" r:id="rId8"/>
    <p:sldLayoutId id="2147483667" r:id="rId9"/>
    <p:sldLayoutId id="2147483674" r:id="rId10"/>
  </p:sldLayoutIdLst>
  <p:hf hdr="0" ftr="0"/>
  <p:txStyles>
    <p:titleStyle>
      <a:lvl1pPr algn="l" defTabSz="914400" rtl="0" eaLnBrk="1" latinLnBrk="0" hangingPunct="1">
        <a:lnSpc>
          <a:spcPct val="114000"/>
        </a:lnSpc>
        <a:spcBef>
          <a:spcPct val="0"/>
        </a:spcBef>
        <a:buNone/>
        <a:defRPr sz="3200" b="1" kern="1200" cap="all" spc="100" baseline="0">
          <a:solidFill>
            <a:schemeClr val="accent1"/>
          </a:solidFill>
          <a:latin typeface="+mj-lt"/>
          <a:ea typeface="+mj-ea"/>
          <a:cs typeface="+mj-cs"/>
        </a:defRPr>
      </a:lvl1pPr>
    </p:titleStyle>
    <p:body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F26B43"/>
          </p15:clr>
        </p15:guide>
        <p15:guide id="2" pos="234" userDrawn="1">
          <p15:clr>
            <a:srgbClr val="F26B43"/>
          </p15:clr>
        </p15:guide>
        <p15:guide id="3" pos="7446" userDrawn="1">
          <p15:clr>
            <a:srgbClr val="F26B43"/>
          </p15:clr>
        </p15:guide>
        <p15:guide id="4" orient="horz" pos="278" userDrawn="1">
          <p15:clr>
            <a:srgbClr val="F26B43"/>
          </p15:clr>
        </p15:guide>
        <p15:guide id="6" pos="3659" userDrawn="1">
          <p15:clr>
            <a:srgbClr val="F26B43"/>
          </p15:clr>
        </p15:guide>
        <p15:guide id="7" pos="4021" userDrawn="1">
          <p15:clr>
            <a:srgbClr val="F26B43"/>
          </p15:clr>
        </p15:guide>
        <p15:guide id="8"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hyperlink" Target="https://creativecommons.org/licenses/by-sa/4.0/legalcode" TargetMode="External"/><Relationship Id="rId4" Type="http://schemas.openxmlformats.org/officeDocument/2006/relationships/image" Target="../media/image16.png"/><Relationship Id="rId9" Type="http://schemas.openxmlformats.org/officeDocument/2006/relationships/hyperlink" Target="http://learntech.rwth-aachen.de/cms/LearnTech/Forschung/Projekte/~nhem/MINT-L-OER-am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hyperlink" Target="https://creativecommons.org/licenses/by-sa/4.0/legalcode" TargetMode="External"/><Relationship Id="rId5" Type="http://schemas.openxmlformats.org/officeDocument/2006/relationships/image" Target="../media/image24.png"/><Relationship Id="rId10" Type="http://schemas.openxmlformats.org/officeDocument/2006/relationships/hyperlink" Target="http://learntech.rwth-aachen.de/cms/LearnTech/Forschung/Projekte/~nhem/MINT-L-OER-amt/"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hyperlink" Target="https://www.gnu.org/licenses/fdl-1.3.de.htm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open-educational-resources.de/" TargetMode="External"/><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hyperlink" Target="http://creativecommons.org/licenses/by/4.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38038353@N04/5804326447" TargetMode="External"/><Relationship Id="rId2" Type="http://schemas.openxmlformats.org/officeDocument/2006/relationships/image" Target="../media/image30.jpeg"/><Relationship Id="rId1" Type="http://schemas.openxmlformats.org/officeDocument/2006/relationships/slideLayout" Target="../slideLayouts/slideLayout5.xml"/><Relationship Id="rId5" Type="http://schemas.openxmlformats.org/officeDocument/2006/relationships/hyperlink" Target="https://creativecommons.org/licenses/by-sa/2.0/?ref=ccsearch&amp;atype=rich" TargetMode="External"/><Relationship Id="rId4" Type="http://schemas.openxmlformats.org/officeDocument/2006/relationships/hyperlink" Target="https://www.flickr.com/photos/38038353@N0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hyperlink" Target="https://creativecommons.org/licenses/by-sa/2.0/"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creativecommons.org/licenses/by-sa/2.0/?ref=ccsearch&amp;atype=rich" TargetMode="External"/><Relationship Id="rId5" Type="http://schemas.openxmlformats.org/officeDocument/2006/relationships/hyperlink" Target="https://www.flickr.com/photos/38038353@N04" TargetMode="External"/><Relationship Id="rId4" Type="http://schemas.openxmlformats.org/officeDocument/2006/relationships/hyperlink" Target="https://www.flickr.com/photos/38038353@N04/580432644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open-educational-resources.de/" TargetMode="External"/><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hyperlink" Target="http://creativecommons.org/licenses/by/4.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hyperlink" Target="https://creativecommons.org/licenses/by-sa/2.0/"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creativecommons.org/licenses/by-sa/2.0/?ref=ccsearch&amp;atype=rich" TargetMode="External"/><Relationship Id="rId5" Type="http://schemas.openxmlformats.org/officeDocument/2006/relationships/hyperlink" Target="https://www.flickr.com/photos/38038353@N04" TargetMode="External"/><Relationship Id="rId4" Type="http://schemas.openxmlformats.org/officeDocument/2006/relationships/hyperlink" Target="https://www.flickr.com/photos/38038353@N04/580432644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8796961@N08/1346110605" TargetMode="External"/><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8796961@N08"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ldshort.de/0djhhb" TargetMode="External"/><Relationship Id="rId2" Type="http://schemas.openxmlformats.org/officeDocument/2006/relationships/hyperlink" Target="https://eldshort.de/flimp8" TargetMode="External"/><Relationship Id="rId1" Type="http://schemas.openxmlformats.org/officeDocument/2006/relationships/slideLayout" Target="../slideLayouts/slideLayout5.xml"/><Relationship Id="rId6" Type="http://schemas.openxmlformats.org/officeDocument/2006/relationships/hyperlink" Target="http://creativecommons.org/licenses/by/4.0" TargetMode="External"/><Relationship Id="rId5" Type="http://schemas.openxmlformats.org/officeDocument/2006/relationships/image" Target="../media/image31.png"/><Relationship Id="rId4" Type="http://schemas.openxmlformats.org/officeDocument/2006/relationships/hyperlink" Target="https://eldshort.de/wxtw5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irights.info/artikel/kombinieren-bearbeiten-remixen-oer-richtig-verwenden/28560" TargetMode="External"/><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hyperlink" Target="https://creativecommons.org/licenses/by/4.0/deed.d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deed.de" TargetMode="External"/><Relationship Id="rId2" Type="http://schemas.openxmlformats.org/officeDocument/2006/relationships/hyperlink" Target="https://irights.info/artikel/kombinieren-bearbeiten-remixen-oer-richtig-verwenden/28560" TargetMode="Externa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sa/4.0/legalcode" TargetMode="External"/><Relationship Id="rId2" Type="http://schemas.openxmlformats.org/officeDocument/2006/relationships/hyperlink" Target="http://learntech.rwth-aachen.de/cms/LearnTech/Forschung/Projekte/~nhem/MINT-L-OER-amt/" TargetMode="Externa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hyperlink" Target="https://creativecommons.org/licenses/by/4.0/" TargetMode="External"/><Relationship Id="rId4" Type="http://schemas.openxmlformats.org/officeDocument/2006/relationships/hyperlink" Target="https://creativecommons.org/faq/#what-is-a-by-sa-compatible-licens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witter.com/uivens/status/942310902145175553" TargetMode="External"/><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sa/4.0/legalcode" TargetMode="External"/><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hyperlink" Target="https://www.beracom.de/software/software-vplan-home"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gesetze-im-internet.de/urhg/__51.html"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irights.info/artikel/zitieren-im-www/7007" TargetMode="External"/><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hyperlink" Target="https://www.gesetze-im-internet.de/urhg/BJNR012730965.html" TargetMode="External"/><Relationship Id="rId4" Type="http://schemas.openxmlformats.org/officeDocument/2006/relationships/hyperlink" Target="http://creativecommons.org/licenses/by-nd/2.0/de/deed.d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images/id-3155663/"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pixabay.com/de/service/licens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photo-1495858/" TargetMode="External"/><Relationship Id="rId2" Type="http://schemas.openxmlformats.org/officeDocument/2006/relationships/image" Target="../media/image38.jpg"/><Relationship Id="rId1" Type="http://schemas.openxmlformats.org/officeDocument/2006/relationships/slideLayout" Target="../slideLayouts/slideLayout8.xml"/><Relationship Id="rId4" Type="http://schemas.openxmlformats.org/officeDocument/2006/relationships/hyperlink" Target="https://creativecommons.org/publicdomain/zero/1.0/legalcod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oercheck.de/" TargetMode="External"/><Relationship Id="rId3" Type="http://schemas.openxmlformats.org/officeDocument/2006/relationships/hyperlink" Target="http://dx.doi.org/10.1787/9789264247543-en" TargetMode="External"/><Relationship Id="rId7" Type="http://schemas.openxmlformats.org/officeDocument/2006/relationships/hyperlink" Target="https://www.tutory.de/" TargetMode="External"/><Relationship Id="rId2" Type="http://schemas.openxmlformats.org/officeDocument/2006/relationships/hyperlink" Target="https://doi.org/10.1007/978-3-319-45153-4_43" TargetMode="External"/><Relationship Id="rId1" Type="http://schemas.openxmlformats.org/officeDocument/2006/relationships/slideLayout" Target="../slideLayouts/slideLayout5.xml"/><Relationship Id="rId6" Type="http://schemas.openxmlformats.org/officeDocument/2006/relationships/hyperlink" Target="https://open-educational-resources.de/" TargetMode="External"/><Relationship Id="rId5" Type="http://schemas.openxmlformats.org/officeDocument/2006/relationships/hyperlink" Target="https://www.oerup.eu/" TargetMode="External"/><Relationship Id="rId4" Type="http://schemas.openxmlformats.org/officeDocument/2006/relationships/hyperlink" Target="http://www.eurodl.org/materials/special/2011/Perez-Mateo_et_al.pdf" TargetMode="External"/><Relationship Id="rId9" Type="http://schemas.openxmlformats.org/officeDocument/2006/relationships/hyperlink" Target="https://irights.info/?p=2922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fz-juelich.de/ausbildung" TargetMode="Externa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hyperlink" Target="https://about.twitter.com/de/company/brand-resources.html" TargetMode="External"/><Relationship Id="rId3" Type="http://schemas.openxmlformats.org/officeDocument/2006/relationships/hyperlink" Target="https://creativecommons.org/licenses/by-nd/4.0/legalcode" TargetMode="External"/><Relationship Id="rId7" Type="http://schemas.openxmlformats.org/officeDocument/2006/relationships/hyperlink" Target="https://irights.info/artikel/zitieren-im-www/7007" TargetMode="External"/><Relationship Id="rId2" Type="http://schemas.openxmlformats.org/officeDocument/2006/relationships/hyperlink" Target="https://www.gnu.org/licenses/" TargetMode="External"/><Relationship Id="rId1" Type="http://schemas.openxmlformats.org/officeDocument/2006/relationships/slideLayout" Target="../slideLayouts/slideLayout5.xml"/><Relationship Id="rId6" Type="http://schemas.openxmlformats.org/officeDocument/2006/relationships/hyperlink" Target="https://drschwenke.de/wann-ist-ein-bildzitat-erlaubt-anleitung-mit-beispielen-und-checkliste/" TargetMode="External"/><Relationship Id="rId5" Type="http://schemas.openxmlformats.org/officeDocument/2006/relationships/hyperlink" Target="http://creativecommons.org/licenses/by-nd/2.0/de/deed.de" TargetMode="External"/><Relationship Id="rId4" Type="http://schemas.openxmlformats.org/officeDocument/2006/relationships/hyperlink" Target="https://irights.info/artikel/urhwissg-tritt-in-kraft/28994" TargetMode="External"/><Relationship Id="rId9" Type="http://schemas.openxmlformats.org/officeDocument/2006/relationships/hyperlink" Target="https://www.gesetze-im-internet.de/urhg/BJNR012730965.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reativecommons.org/licenses/by-sa/4.0/legalcode" TargetMode="External"/><Relationship Id="rId2" Type="http://schemas.openxmlformats.org/officeDocument/2006/relationships/hyperlink" Target="http://creativecommons.org/licenses/by-sa/4.0/" TargetMode="Externa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hyperlink" Target="http://learntech.rwth-aachen.de/cms/LearnTech/Forschung/Projekte/~nhem/MINT-L-OER-amt/" TargetMode="External"/><Relationship Id="rId3" Type="http://schemas.openxmlformats.org/officeDocument/2006/relationships/hyperlink" Target="https://creativecommons.org/licenses/by-sa/3.0/deed.de" TargetMode="External"/><Relationship Id="rId7" Type="http://schemas.openxmlformats.org/officeDocument/2006/relationships/hyperlink" Target="http://creativecommons.org/licenses/by/3.0" TargetMode="External"/><Relationship Id="rId2" Type="http://schemas.openxmlformats.org/officeDocument/2006/relationships/hyperlink" Target="http://www.unesco.de/fileadmin/medien/Dokumente/Bildung/Was_sind_OER__cc.pdf" TargetMode="External"/><Relationship Id="rId1" Type="http://schemas.openxmlformats.org/officeDocument/2006/relationships/slideLayout" Target="../slideLayouts/slideLayout5.xml"/><Relationship Id="rId6" Type="http://schemas.openxmlformats.org/officeDocument/2006/relationships/hyperlink" Target="https://commons.wikimedia.org/wiki/Open_Educational_Resources?uselang=de#/media/File:Global_Open_Educational_Resources_Logo.svg" TargetMode="External"/><Relationship Id="rId5" Type="http://schemas.openxmlformats.org/officeDocument/2006/relationships/image" Target="../media/image8.png"/><Relationship Id="rId4" Type="http://schemas.openxmlformats.org/officeDocument/2006/relationships/hyperlink" Target="https://commons.wikimedia.org/wiki/File:Global_Open_Educational_Resources_Logo.svg" TargetMode="External"/><Relationship Id="rId9" Type="http://schemas.openxmlformats.org/officeDocument/2006/relationships/hyperlink" Target="https://creativecommons.org/licenses/by-sa/4.0/legalco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creativecommons.org/publicdomain/zero/1.0/deed.de" TargetMode="External"/><Relationship Id="rId7" Type="http://schemas.openxmlformats.org/officeDocument/2006/relationships/hyperlink" Target="https://creativecommons.org/licenses/by-sa/4.0/legalcode" TargetMode="External"/><Relationship Id="rId2" Type="http://schemas.openxmlformats.org/officeDocument/2006/relationships/hyperlink" Target="https://pixabay.com/de/gesch%C3%A4ftsmann-zeichentrickfilm-607834/" TargetMode="External"/><Relationship Id="rId1" Type="http://schemas.openxmlformats.org/officeDocument/2006/relationships/slideLayout" Target="../slideLayouts/slideLayout8.xml"/><Relationship Id="rId6" Type="http://schemas.openxmlformats.org/officeDocument/2006/relationships/hyperlink" Target="http://learntech.rwth-aachen.de/cms/LearnTech/Forschung/Projekte/~nhem/MINT-L-OER-amt/" TargetMode="External"/><Relationship Id="rId5" Type="http://schemas.openxmlformats.org/officeDocument/2006/relationships/hyperlink" Target="https://pixabay.com/de/menschenmenge-menschen-silhouetten-2457730/"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about/downloads/" TargetMode="External"/><Relationship Id="rId7"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hyperlink" Target="https://commons.wikimedia.org/wiki/File:OER-Logo.jpg" TargetMode="External"/><Relationship Id="rId5" Type="http://schemas.openxmlformats.org/officeDocument/2006/relationships/hyperlink" Target="http://creativecommons.org/licenses/by-sa/4.0/" TargetMode="External"/><Relationship Id="rId4" Type="http://schemas.openxmlformats.org/officeDocument/2006/relationships/hyperlink" Target="https://creativecommons.org/polici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64521-ED94-4240-8AD4-6C3D7A90E715}"/>
              </a:ext>
            </a:extLst>
          </p:cNvPr>
          <p:cNvSpPr>
            <a:spLocks noGrp="1"/>
          </p:cNvSpPr>
          <p:nvPr>
            <p:ph type="ctrTitle"/>
          </p:nvPr>
        </p:nvSpPr>
        <p:spPr/>
        <p:txBody>
          <a:bodyPr/>
          <a:lstStyle/>
          <a:p>
            <a:r>
              <a:rPr lang="de-DE" dirty="0"/>
              <a:t>Open Educational Resources</a:t>
            </a:r>
          </a:p>
        </p:txBody>
      </p:sp>
      <p:sp>
        <p:nvSpPr>
          <p:cNvPr id="3" name="Untertitel 2">
            <a:extLst>
              <a:ext uri="{FF2B5EF4-FFF2-40B4-BE49-F238E27FC236}">
                <a16:creationId xmlns:a16="http://schemas.microsoft.com/office/drawing/2014/main" id="{C693119F-69DD-4BF5-B78E-98C0144F5F54}"/>
              </a:ext>
            </a:extLst>
          </p:cNvPr>
          <p:cNvSpPr>
            <a:spLocks noGrp="1"/>
          </p:cNvSpPr>
          <p:nvPr>
            <p:ph type="subTitle" idx="1"/>
          </p:nvPr>
        </p:nvSpPr>
        <p:spPr/>
        <p:txBody>
          <a:bodyPr/>
          <a:lstStyle/>
          <a:p>
            <a:r>
              <a:rPr lang="de-DE" dirty="0"/>
              <a:t>08.02.2021 I  Ulrich Ivens, Leiter Zentrale Berufsausbildung</a:t>
            </a:r>
          </a:p>
        </p:txBody>
      </p:sp>
      <p:sp>
        <p:nvSpPr>
          <p:cNvPr id="4" name="Textplatzhalter 3">
            <a:extLst>
              <a:ext uri="{FF2B5EF4-FFF2-40B4-BE49-F238E27FC236}">
                <a16:creationId xmlns:a16="http://schemas.microsoft.com/office/drawing/2014/main" id="{75FFF684-B650-40AA-89A0-80D31734A2EF}"/>
              </a:ext>
            </a:extLst>
          </p:cNvPr>
          <p:cNvSpPr>
            <a:spLocks noGrp="1"/>
          </p:cNvSpPr>
          <p:nvPr>
            <p:ph type="body" sz="quarter" idx="12"/>
          </p:nvPr>
        </p:nvSpPr>
        <p:spPr>
          <a:xfrm>
            <a:off x="731837" y="4185084"/>
            <a:ext cx="10836771" cy="727162"/>
          </a:xfrm>
        </p:spPr>
        <p:txBody>
          <a:bodyPr/>
          <a:lstStyle/>
          <a:p>
            <a:r>
              <a:rPr lang="de-DE" dirty="0"/>
              <a:t>Einsatz im Rahmen der aus- und Weiterbildung</a:t>
            </a:r>
          </a:p>
        </p:txBody>
      </p:sp>
      <p:sp>
        <p:nvSpPr>
          <p:cNvPr id="11" name="Textplatzhalter 10">
            <a:extLst>
              <a:ext uri="{FF2B5EF4-FFF2-40B4-BE49-F238E27FC236}">
                <a16:creationId xmlns:a16="http://schemas.microsoft.com/office/drawing/2014/main" id="{A5F65145-80CE-4F50-8C39-4EEE42342892}"/>
              </a:ext>
            </a:extLst>
          </p:cNvPr>
          <p:cNvSpPr>
            <a:spLocks noGrp="1"/>
          </p:cNvSpPr>
          <p:nvPr>
            <p:ph type="body" sz="quarter" idx="14"/>
          </p:nvPr>
        </p:nvSpPr>
        <p:spPr/>
        <p:txBody>
          <a:bodyPr/>
          <a:lstStyle/>
          <a:p>
            <a:endParaRPr lang="de-DE"/>
          </a:p>
        </p:txBody>
      </p:sp>
      <p:sp>
        <p:nvSpPr>
          <p:cNvPr id="16" name="Rechteck 15">
            <a:extLst>
              <a:ext uri="{FF2B5EF4-FFF2-40B4-BE49-F238E27FC236}">
                <a16:creationId xmlns:a16="http://schemas.microsoft.com/office/drawing/2014/main" id="{7B136B2E-6E6A-684D-9504-71A8E094FCB2}"/>
              </a:ext>
            </a:extLst>
          </p:cNvPr>
          <p:cNvSpPr/>
          <p:nvPr/>
        </p:nvSpPr>
        <p:spPr>
          <a:xfrm>
            <a:off x="359532" y="3426700"/>
            <a:ext cx="6096000" cy="209288"/>
          </a:xfrm>
          <a:prstGeom prst="rect">
            <a:avLst/>
          </a:prstGeom>
        </p:spPr>
        <p:txBody>
          <a:bodyPr>
            <a:spAutoFit/>
          </a:bodyPr>
          <a:lstStyle/>
          <a:p>
            <a:pPr>
              <a:lnSpc>
                <a:spcPct val="95000"/>
              </a:lnSpc>
            </a:pPr>
            <a:r>
              <a:rPr lang="de-DE" sz="800" dirty="0">
                <a:solidFill>
                  <a:schemeClr val="bg1"/>
                </a:solidFill>
              </a:rPr>
              <a:t>Bildquelle: Forschungszentrum Jülich GmbH (2018), Bild nicht unter freier Lizenz</a:t>
            </a:r>
          </a:p>
        </p:txBody>
      </p:sp>
      <p:pic>
        <p:nvPicPr>
          <p:cNvPr id="12" name="Bildplatzhalter 12">
            <a:extLst>
              <a:ext uri="{FF2B5EF4-FFF2-40B4-BE49-F238E27FC236}">
                <a16:creationId xmlns:a16="http://schemas.microsoft.com/office/drawing/2014/main" id="{9AA84DD0-5040-AC4E-95E4-81B63F95F0C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0296" b="10296"/>
          <a:stretch>
            <a:fillRect/>
          </a:stretch>
        </p:blipFill>
        <p:spPr>
          <a:prstGeom prst="rect">
            <a:avLst/>
          </a:prstGeom>
          <a:solidFill>
            <a:schemeClr val="bg2"/>
          </a:solidFill>
        </p:spPr>
      </p:pic>
    </p:spTree>
    <p:extLst>
      <p:ext uri="{BB962C8B-B14F-4D97-AF65-F5344CB8AC3E}">
        <p14:creationId xmlns:p14="http://schemas.microsoft.com/office/powerpoint/2010/main" val="123131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B1FCD-066A-3A42-B234-394519C1AD19}"/>
              </a:ext>
            </a:extLst>
          </p:cNvPr>
          <p:cNvSpPr>
            <a:spLocks noGrp="1"/>
          </p:cNvSpPr>
          <p:nvPr>
            <p:ph type="title"/>
          </p:nvPr>
        </p:nvSpPr>
        <p:spPr/>
        <p:txBody>
          <a:bodyPr/>
          <a:lstStyle/>
          <a:p>
            <a:r>
              <a:rPr lang="de-DE" dirty="0"/>
              <a:t>Die Lösung</a:t>
            </a:r>
          </a:p>
        </p:txBody>
      </p:sp>
      <p:sp>
        <p:nvSpPr>
          <p:cNvPr id="6" name="Inhaltsplatzhalter 5">
            <a:extLst>
              <a:ext uri="{FF2B5EF4-FFF2-40B4-BE49-F238E27FC236}">
                <a16:creationId xmlns:a16="http://schemas.microsoft.com/office/drawing/2014/main" id="{9384DD6A-B264-1340-83DA-5911271C4EFD}"/>
              </a:ext>
            </a:extLst>
          </p:cNvPr>
          <p:cNvSpPr>
            <a:spLocks noGrp="1"/>
          </p:cNvSpPr>
          <p:nvPr>
            <p:ph idx="1"/>
          </p:nvPr>
        </p:nvSpPr>
        <p:spPr>
          <a:xfrm>
            <a:off x="371476" y="1563143"/>
            <a:ext cx="3404630" cy="4214255"/>
          </a:xfrm>
        </p:spPr>
        <p:txBody>
          <a:bodyPr/>
          <a:lstStyle/>
          <a:p>
            <a:pPr marL="0" indent="0">
              <a:buNone/>
            </a:pPr>
            <a:r>
              <a:rPr lang="de-DE" dirty="0"/>
              <a:t>Es werden Lizenzen benötigt, um das erstellte Material </a:t>
            </a:r>
            <a:r>
              <a:rPr lang="de-DE" b="1" dirty="0"/>
              <a:t>einfach</a:t>
            </a:r>
            <a:r>
              <a:rPr lang="de-DE" dirty="0"/>
              <a:t> öffentlich nutzbar zu machen und somit die fünf Freiheiten für OER (</a:t>
            </a:r>
            <a:r>
              <a:rPr lang="de-DE" b="1" dirty="0"/>
              <a:t>5Vs</a:t>
            </a:r>
            <a:r>
              <a:rPr lang="de-DE" dirty="0"/>
              <a:t>) zu ermöglichen.</a:t>
            </a:r>
          </a:p>
          <a:p>
            <a:endParaRPr lang="de-DE" dirty="0"/>
          </a:p>
        </p:txBody>
      </p:sp>
      <p:sp>
        <p:nvSpPr>
          <p:cNvPr id="3" name="Datumsplatzhalter 2">
            <a:extLst>
              <a:ext uri="{FF2B5EF4-FFF2-40B4-BE49-F238E27FC236}">
                <a16:creationId xmlns:a16="http://schemas.microsoft.com/office/drawing/2014/main" id="{170FBE55-DD4C-DC4F-8EF4-A3F8F8B227C9}"/>
              </a:ext>
            </a:extLst>
          </p:cNvPr>
          <p:cNvSpPr>
            <a:spLocks noGrp="1"/>
          </p:cNvSpPr>
          <p:nvPr>
            <p:ph type="dt" sz="half" idx="13"/>
          </p:nvPr>
        </p:nvSpPr>
        <p:spPr/>
        <p:txBody>
          <a:bodyPr/>
          <a:lstStyle/>
          <a:p>
            <a:r>
              <a:rPr lang="de-DE"/>
              <a:t>00. Monat 2017</a:t>
            </a:r>
            <a:endParaRPr lang="de-DE" dirty="0"/>
          </a:p>
        </p:txBody>
      </p:sp>
      <p:sp>
        <p:nvSpPr>
          <p:cNvPr id="4" name="Foliennummernplatzhalter 3">
            <a:extLst>
              <a:ext uri="{FF2B5EF4-FFF2-40B4-BE49-F238E27FC236}">
                <a16:creationId xmlns:a16="http://schemas.microsoft.com/office/drawing/2014/main" id="{48CDB265-B4DA-0348-98E4-6360D6E645F6}"/>
              </a:ext>
            </a:extLst>
          </p:cNvPr>
          <p:cNvSpPr>
            <a:spLocks noGrp="1"/>
          </p:cNvSpPr>
          <p:nvPr>
            <p:ph type="sldNum" sz="quarter" idx="14"/>
          </p:nvPr>
        </p:nvSpPr>
        <p:spPr/>
        <p:txBody>
          <a:bodyPr/>
          <a:lstStyle/>
          <a:p>
            <a:r>
              <a:rPr lang="de-DE"/>
              <a:t>Seite </a:t>
            </a:r>
            <a:fld id="{A52F4D17-1AD6-42D9-B93A-EB002C62F438}" type="slidenum">
              <a:rPr lang="de-DE" smtClean="0"/>
              <a:pPr/>
              <a:t>10</a:t>
            </a:fld>
            <a:endParaRPr lang="de-DE" dirty="0"/>
          </a:p>
        </p:txBody>
      </p:sp>
      <p:sp>
        <p:nvSpPr>
          <p:cNvPr id="7" name="Textplatzhalter 6">
            <a:extLst>
              <a:ext uri="{FF2B5EF4-FFF2-40B4-BE49-F238E27FC236}">
                <a16:creationId xmlns:a16="http://schemas.microsoft.com/office/drawing/2014/main" id="{EB55ECBD-AB5F-A140-B175-0A5AC61F50A1}"/>
              </a:ext>
            </a:extLst>
          </p:cNvPr>
          <p:cNvSpPr>
            <a:spLocks noGrp="1"/>
          </p:cNvSpPr>
          <p:nvPr>
            <p:ph type="body" sz="quarter" idx="15"/>
          </p:nvPr>
        </p:nvSpPr>
        <p:spPr/>
        <p:txBody>
          <a:bodyPr/>
          <a:lstStyle/>
          <a:p>
            <a:r>
              <a:rPr lang="de-DE" dirty="0"/>
              <a:t>Lizenzen erlauben die 5V-Freiheiten</a:t>
            </a:r>
          </a:p>
        </p:txBody>
      </p:sp>
      <p:pic>
        <p:nvPicPr>
          <p:cNvPr id="9" name="Inhaltsplatzhalter 7">
            <a:extLst>
              <a:ext uri="{FF2B5EF4-FFF2-40B4-BE49-F238E27FC236}">
                <a16:creationId xmlns:a16="http://schemas.microsoft.com/office/drawing/2014/main" id="{5BA7EB44-83A4-344A-82B9-3E004890E932}"/>
              </a:ext>
            </a:extLst>
          </p:cNvPr>
          <p:cNvPicPr>
            <a:picLocks noChangeAspect="1"/>
          </p:cNvPicPr>
          <p:nvPr/>
        </p:nvPicPr>
        <p:blipFill>
          <a:blip r:embed="rId2"/>
          <a:stretch>
            <a:fillRect/>
          </a:stretch>
        </p:blipFill>
        <p:spPr>
          <a:xfrm>
            <a:off x="4269977" y="0"/>
            <a:ext cx="7909478" cy="5589240"/>
          </a:xfrm>
          <a:prstGeom prst="rect">
            <a:avLst/>
          </a:prstGeom>
        </p:spPr>
      </p:pic>
    </p:spTree>
    <p:extLst>
      <p:ext uri="{BB962C8B-B14F-4D97-AF65-F5344CB8AC3E}">
        <p14:creationId xmlns:p14="http://schemas.microsoft.com/office/powerpoint/2010/main" val="591512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p:cNvSpPr>
            <a:spLocks noGrp="1"/>
          </p:cNvSpPr>
          <p:nvPr>
            <p:ph type="title"/>
          </p:nvPr>
        </p:nvSpPr>
        <p:spPr/>
        <p:txBody>
          <a:bodyPr/>
          <a:lstStyle/>
          <a:p>
            <a:r>
              <a:rPr lang="de-DE" dirty="0"/>
              <a:t>Creative </a:t>
            </a:r>
            <a:r>
              <a:rPr lang="de-DE" dirty="0" err="1"/>
              <a:t>Commons</a:t>
            </a:r>
            <a:r>
              <a:rPr lang="de-DE" dirty="0"/>
              <a:t> (CC) Lizenzen I</a:t>
            </a:r>
          </a:p>
        </p:txBody>
      </p:sp>
      <p:sp>
        <p:nvSpPr>
          <p:cNvPr id="5" name="Foliennummernplatzhalter 4"/>
          <p:cNvSpPr>
            <a:spLocks noGrp="1"/>
          </p:cNvSpPr>
          <p:nvPr>
            <p:ph type="sldNum" sz="quarter" idx="11"/>
          </p:nvPr>
        </p:nvSpPr>
        <p:spPr/>
        <p:txBody>
          <a:bodyPr/>
          <a:lstStyle/>
          <a:p>
            <a:r>
              <a:rPr lang="de-DE"/>
              <a:t>Seite </a:t>
            </a:r>
            <a:fld id="{A52F4D17-1AD6-42D9-B93A-EB002C62F438}" type="slidenum">
              <a:rPr lang="de-DE" smtClean="0"/>
              <a:pPr/>
              <a:t>11</a:t>
            </a:fld>
            <a:endParaRPr lang="de-DE" dirty="0"/>
          </a:p>
        </p:txBody>
      </p:sp>
      <p:sp>
        <p:nvSpPr>
          <p:cNvPr id="22" name="Inhaltsplatzhalter 5"/>
          <p:cNvSpPr txBox="1">
            <a:spLocks/>
          </p:cNvSpPr>
          <p:nvPr/>
        </p:nvSpPr>
        <p:spPr>
          <a:xfrm>
            <a:off x="6113768" y="1226068"/>
            <a:ext cx="5824791" cy="5083252"/>
          </a:xfrm>
          <a:prstGeom prst="rect">
            <a:avLst/>
          </a:prstGeom>
        </p:spPr>
        <p:txBody>
          <a:bodyPr>
            <a:normAutofit/>
          </a:bodyPr>
          <a:lstStyle>
            <a:lvl1pPr marL="457189" indent="-457189" algn="l" defTabSz="1219170" rtl="0" eaLnBrk="1" latinLnBrk="0" hangingPunct="1">
              <a:spcBef>
                <a:spcPct val="20000"/>
              </a:spcBef>
              <a:buClr>
                <a:srgbClr val="00549F"/>
              </a:buClr>
              <a:buFont typeface="Wingdings 3" panose="05040102010807070707" pitchFamily="18" charset="2"/>
              <a:buChar char=""/>
              <a:defRPr sz="2800" kern="1200">
                <a:solidFill>
                  <a:schemeClr val="tx1"/>
                </a:solidFill>
                <a:latin typeface="+mn-lt"/>
                <a:ea typeface="+mn-ea"/>
                <a:cs typeface="+mn-cs"/>
              </a:defRPr>
            </a:lvl1pPr>
            <a:lvl2pPr marL="840296" indent="-364058" algn="l" defTabSz="1219170" rtl="0" eaLnBrk="1" latinLnBrk="0" hangingPunct="1">
              <a:spcBef>
                <a:spcPct val="20000"/>
              </a:spcBef>
              <a:buClr>
                <a:srgbClr val="8EBAE5"/>
              </a:buClr>
              <a:buFont typeface="Wingdings 3" panose="05040102010807070707" pitchFamily="18" charset="2"/>
              <a:buChar char="}"/>
              <a:tabLst/>
              <a:defRPr sz="2000" kern="1200">
                <a:solidFill>
                  <a:schemeClr val="tx1"/>
                </a:solidFill>
                <a:latin typeface="+mn-lt"/>
                <a:ea typeface="+mn-ea"/>
                <a:cs typeface="+mn-cs"/>
              </a:defRPr>
            </a:lvl2pPr>
            <a:lvl3pPr marL="1079473" indent="-239178" algn="l" defTabSz="121917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428715" indent="-349242" algn="l" defTabSz="121917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67892" indent="-239178" algn="l" defTabSz="121917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457189" marR="0" lvl="0" indent="-457189" algn="l" defTabSz="1219170" rtl="0" eaLnBrk="1" fontAlgn="auto" latinLnBrk="0" hangingPunct="1">
              <a:lnSpc>
                <a:spcPct val="100000"/>
              </a:lnSpc>
              <a:spcBef>
                <a:spcPct val="20000"/>
              </a:spcBef>
              <a:spcAft>
                <a:spcPts val="0"/>
              </a:spcAft>
              <a:buClr>
                <a:srgbClr val="00549F"/>
              </a:buClr>
              <a:buSzTx/>
              <a:buFont typeface="Wingdings 3" panose="05040102010807070707" pitchFamily="18" charset="2"/>
              <a:buChar char=""/>
              <a:tabLst/>
              <a:defRPr/>
            </a:pPr>
            <a:r>
              <a:rPr kumimoji="0" lang="de-DE" sz="2800" b="0" i="0" u="none" strike="noStrike" kern="1200" cap="none" spc="0" normalizeH="0" baseline="0" noProof="0" dirty="0">
                <a:ln>
                  <a:noFill/>
                </a:ln>
                <a:solidFill>
                  <a:srgbClr val="000000"/>
                </a:solidFill>
                <a:effectLst/>
                <a:uLnTx/>
                <a:uFillTx/>
                <a:ea typeface="+mn-ea"/>
                <a:cs typeface="+mn-cs"/>
              </a:rPr>
              <a:t>Abkürzungen:</a:t>
            </a:r>
          </a:p>
          <a:p>
            <a:pPr marL="840296" marR="0" lvl="1" indent="-364058" algn="l" defTabSz="1219170" rtl="0" eaLnBrk="1" fontAlgn="auto" latinLnBrk="0" hangingPunct="1">
              <a:lnSpc>
                <a:spcPct val="100000"/>
              </a:lnSpc>
              <a:spcBef>
                <a:spcPct val="20000"/>
              </a:spcBef>
              <a:spcAft>
                <a:spcPts val="0"/>
              </a:spcAft>
              <a:buClr>
                <a:srgbClr val="8EBAE5"/>
              </a:buClr>
              <a:buSzTx/>
              <a:buFont typeface="Wingdings 3" panose="05040102010807070707" pitchFamily="18" charset="2"/>
              <a:buChar char="}"/>
              <a:tabLst/>
              <a:defRPr/>
            </a:pPr>
            <a:r>
              <a:rPr kumimoji="0" lang="de-DE" sz="2000" b="0" i="0" u="none" strike="noStrike" kern="1200" cap="none" spc="0" normalizeH="0" baseline="0" noProof="0" dirty="0">
                <a:ln>
                  <a:noFill/>
                </a:ln>
                <a:solidFill>
                  <a:srgbClr val="000000"/>
                </a:solidFill>
                <a:effectLst/>
                <a:uLnTx/>
                <a:uFillTx/>
                <a:ea typeface="+mn-ea"/>
                <a:cs typeface="+mn-cs"/>
              </a:rPr>
              <a:t>CC </a:t>
            </a:r>
            <a:r>
              <a:rPr kumimoji="0" lang="de-DE" sz="2000" b="0" i="0" u="none" strike="noStrike" kern="1200" cap="none" spc="0" normalizeH="0" baseline="0" noProof="0" dirty="0">
                <a:ln>
                  <a:noFill/>
                </a:ln>
                <a:solidFill>
                  <a:srgbClr val="00549F"/>
                </a:solidFill>
                <a:effectLst/>
                <a:uLnTx/>
                <a:uFillTx/>
                <a:ea typeface="+mn-ea"/>
                <a:cs typeface="+mn-cs"/>
              </a:rPr>
              <a:t>BY</a:t>
            </a:r>
            <a:r>
              <a:rPr kumimoji="0" lang="de-DE" sz="2000" b="0" i="0" u="none" strike="noStrike" kern="1200" cap="none" spc="0" normalizeH="0" baseline="0" noProof="0" dirty="0">
                <a:ln>
                  <a:noFill/>
                </a:ln>
                <a:solidFill>
                  <a:srgbClr val="000000"/>
                </a:solidFill>
                <a:effectLst/>
                <a:uLnTx/>
                <a:uFillTx/>
                <a:ea typeface="+mn-ea"/>
                <a:cs typeface="+mn-cs"/>
              </a:rPr>
              <a:t> </a:t>
            </a:r>
            <a:r>
              <a:rPr kumimoji="0" lang="de-DE" sz="2000" b="0" i="0" u="none" strike="noStrike" kern="1200" cap="none" spc="0" normalizeH="0" baseline="0" noProof="0" dirty="0">
                <a:ln>
                  <a:noFill/>
                </a:ln>
                <a:solidFill>
                  <a:srgbClr val="000000"/>
                </a:solidFill>
                <a:effectLst/>
                <a:uLnTx/>
                <a:uFillTx/>
                <a:ea typeface="+mn-ea"/>
                <a:cs typeface="+mn-cs"/>
                <a:sym typeface="Wingdings" panose="05000000000000000000" pitchFamily="2" charset="2"/>
              </a:rPr>
              <a:t></a:t>
            </a:r>
            <a:r>
              <a:rPr kumimoji="0" lang="de-DE" sz="2000" b="0" i="0" u="none" strike="noStrike" kern="1200" cap="none" spc="0" normalizeH="0" baseline="0" noProof="0" dirty="0">
                <a:ln>
                  <a:noFill/>
                </a:ln>
                <a:solidFill>
                  <a:srgbClr val="000000"/>
                </a:solidFill>
                <a:effectLst/>
                <a:uLnTx/>
                <a:uFillTx/>
                <a:ea typeface="+mn-ea"/>
                <a:cs typeface="+mn-cs"/>
              </a:rPr>
              <a:t> </a:t>
            </a:r>
            <a:r>
              <a:rPr kumimoji="0" lang="de-DE" sz="2000" b="0" i="1" u="none" strike="noStrike" kern="1200" cap="none" spc="0" normalizeH="0" baseline="0" noProof="0" dirty="0">
                <a:ln>
                  <a:noFill/>
                </a:ln>
                <a:solidFill>
                  <a:srgbClr val="000000"/>
                </a:solidFill>
                <a:effectLst/>
                <a:uLnTx/>
                <a:uFillTx/>
                <a:ea typeface="+mn-ea"/>
                <a:cs typeface="+mn-cs"/>
              </a:rPr>
              <a:t>sinngemäß </a:t>
            </a:r>
            <a:r>
              <a:rPr kumimoji="0" lang="de-DE" sz="2000" b="0" i="0" u="none" strike="noStrike" kern="1200" cap="none" spc="0" normalizeH="0" baseline="0" noProof="0" dirty="0">
                <a:ln>
                  <a:noFill/>
                </a:ln>
                <a:solidFill>
                  <a:srgbClr val="000000"/>
                </a:solidFill>
                <a:effectLst/>
                <a:uLnTx/>
                <a:uFillTx/>
                <a:ea typeface="+mn-ea"/>
                <a:cs typeface="+mn-cs"/>
              </a:rPr>
              <a:t>Namensnennung</a:t>
            </a:r>
          </a:p>
          <a:p>
            <a:pPr marL="840296" marR="0" lvl="1" indent="-364058" algn="l" defTabSz="1219170" rtl="0" eaLnBrk="1" fontAlgn="auto" latinLnBrk="0" hangingPunct="1">
              <a:lnSpc>
                <a:spcPct val="100000"/>
              </a:lnSpc>
              <a:spcBef>
                <a:spcPct val="20000"/>
              </a:spcBef>
              <a:spcAft>
                <a:spcPts val="0"/>
              </a:spcAft>
              <a:buClr>
                <a:srgbClr val="8EBAE5"/>
              </a:buClr>
              <a:buSzTx/>
              <a:buFont typeface="Wingdings 3" panose="05040102010807070707" pitchFamily="18" charset="2"/>
              <a:buChar char="}"/>
              <a:tabLst/>
              <a:defRPr/>
            </a:pPr>
            <a:r>
              <a:rPr kumimoji="0" lang="de-DE" sz="2000" b="0" i="0" u="none" strike="noStrike" kern="1200" cap="none" spc="0" normalizeH="0" baseline="0" noProof="0" dirty="0">
                <a:ln>
                  <a:noFill/>
                </a:ln>
                <a:solidFill>
                  <a:srgbClr val="000000"/>
                </a:solidFill>
                <a:effectLst/>
                <a:uLnTx/>
                <a:uFillTx/>
                <a:ea typeface="+mn-ea"/>
                <a:cs typeface="+mn-cs"/>
              </a:rPr>
              <a:t>CC BY-</a:t>
            </a:r>
            <a:r>
              <a:rPr kumimoji="0" lang="de-DE" sz="2000" b="0" i="0" u="none" strike="noStrike" kern="1200" cap="none" spc="0" normalizeH="0" baseline="0" noProof="0" dirty="0">
                <a:ln>
                  <a:noFill/>
                </a:ln>
                <a:solidFill>
                  <a:srgbClr val="00549F"/>
                </a:solidFill>
                <a:effectLst/>
                <a:uLnTx/>
                <a:uFillTx/>
                <a:ea typeface="+mn-ea"/>
                <a:cs typeface="+mn-cs"/>
              </a:rPr>
              <a:t>SA</a:t>
            </a:r>
            <a:r>
              <a:rPr kumimoji="0" lang="de-DE" sz="2000" b="0" i="0" u="none" strike="noStrike" kern="1200" cap="none" spc="0" normalizeH="0" baseline="0" noProof="0" dirty="0">
                <a:ln>
                  <a:noFill/>
                </a:ln>
                <a:solidFill>
                  <a:srgbClr val="000000"/>
                </a:solidFill>
                <a:effectLst/>
                <a:uLnTx/>
                <a:uFillTx/>
                <a:ea typeface="+mn-ea"/>
                <a:cs typeface="+mn-cs"/>
              </a:rPr>
              <a:t> </a:t>
            </a:r>
            <a:r>
              <a:rPr kumimoji="0" lang="de-DE" sz="2000" b="0" i="0" u="none" strike="noStrike" kern="1200" cap="none" spc="0" normalizeH="0" baseline="0" noProof="0" dirty="0">
                <a:ln>
                  <a:noFill/>
                </a:ln>
                <a:solidFill>
                  <a:srgbClr val="000000"/>
                </a:solidFill>
                <a:effectLst/>
                <a:uLnTx/>
                <a:uFillTx/>
                <a:ea typeface="+mn-ea"/>
                <a:cs typeface="+mn-cs"/>
                <a:sym typeface="Wingdings" panose="05000000000000000000" pitchFamily="2" charset="2"/>
              </a:rPr>
              <a:t></a:t>
            </a:r>
            <a:r>
              <a:rPr kumimoji="0" lang="de-DE" sz="2000" b="0" i="0" u="none" strike="noStrike" kern="1200" cap="none" spc="0" normalizeH="0" baseline="0" noProof="0" dirty="0">
                <a:ln>
                  <a:noFill/>
                </a:ln>
                <a:solidFill>
                  <a:srgbClr val="000000"/>
                </a:solidFill>
                <a:effectLst/>
                <a:uLnTx/>
                <a:uFillTx/>
                <a:ea typeface="+mn-ea"/>
                <a:cs typeface="+mn-cs"/>
              </a:rPr>
              <a:t> Share </a:t>
            </a:r>
            <a:r>
              <a:rPr kumimoji="0" lang="de-DE" sz="2000" b="0" i="0" u="none" strike="noStrike" kern="1200" cap="none" spc="0" normalizeH="0" baseline="0" noProof="0" dirty="0" err="1">
                <a:ln>
                  <a:noFill/>
                </a:ln>
                <a:solidFill>
                  <a:srgbClr val="000000"/>
                </a:solidFill>
                <a:effectLst/>
                <a:uLnTx/>
                <a:uFillTx/>
                <a:ea typeface="+mn-ea"/>
                <a:cs typeface="+mn-cs"/>
              </a:rPr>
              <a:t>Alike</a:t>
            </a:r>
            <a:endParaRPr kumimoji="0" lang="de-DE" sz="2000" b="0" i="0" u="none" strike="noStrike" kern="1200" cap="none" spc="0" normalizeH="0" baseline="0" noProof="0" dirty="0">
              <a:ln>
                <a:noFill/>
              </a:ln>
              <a:solidFill>
                <a:srgbClr val="000000"/>
              </a:solidFill>
              <a:effectLst/>
              <a:uLnTx/>
              <a:uFillTx/>
              <a:ea typeface="+mn-ea"/>
              <a:cs typeface="+mn-cs"/>
            </a:endParaRPr>
          </a:p>
          <a:p>
            <a:pPr marL="840296" marR="0" lvl="1" indent="-364058" algn="l" defTabSz="1219170" rtl="0" eaLnBrk="1" fontAlgn="auto" latinLnBrk="0" hangingPunct="1">
              <a:lnSpc>
                <a:spcPct val="100000"/>
              </a:lnSpc>
              <a:spcBef>
                <a:spcPct val="20000"/>
              </a:spcBef>
              <a:spcAft>
                <a:spcPts val="0"/>
              </a:spcAft>
              <a:buClr>
                <a:srgbClr val="8EBAE5"/>
              </a:buClr>
              <a:buSzTx/>
              <a:buFont typeface="Wingdings 3" panose="05040102010807070707" pitchFamily="18" charset="2"/>
              <a:buChar char="}"/>
              <a:tabLst/>
              <a:defRPr/>
            </a:pPr>
            <a:r>
              <a:rPr kumimoji="0" lang="de-DE" sz="2000" b="0" i="0" u="none" strike="noStrike" kern="1200" cap="none" spc="0" normalizeH="0" baseline="0" noProof="0" dirty="0">
                <a:ln>
                  <a:noFill/>
                </a:ln>
                <a:solidFill>
                  <a:srgbClr val="000000"/>
                </a:solidFill>
                <a:effectLst/>
                <a:uLnTx/>
                <a:uFillTx/>
                <a:ea typeface="+mn-ea"/>
                <a:cs typeface="+mn-cs"/>
              </a:rPr>
              <a:t>CC BY-</a:t>
            </a:r>
            <a:r>
              <a:rPr kumimoji="0" lang="de-DE" sz="2000" b="0" i="0" u="none" strike="noStrike" kern="1200" cap="none" spc="0" normalizeH="0" baseline="0" noProof="0" dirty="0">
                <a:ln>
                  <a:noFill/>
                </a:ln>
                <a:solidFill>
                  <a:srgbClr val="00549F"/>
                </a:solidFill>
                <a:effectLst/>
                <a:uLnTx/>
                <a:uFillTx/>
                <a:ea typeface="+mn-ea"/>
                <a:cs typeface="+mn-cs"/>
              </a:rPr>
              <a:t>NC</a:t>
            </a:r>
            <a:r>
              <a:rPr kumimoji="0" lang="de-DE" sz="2000" b="0" i="0" u="none" strike="noStrike" kern="1200" cap="none" spc="0" normalizeH="0" baseline="0" noProof="0" dirty="0">
                <a:ln>
                  <a:noFill/>
                </a:ln>
                <a:solidFill>
                  <a:srgbClr val="000000"/>
                </a:solidFill>
                <a:effectLst/>
                <a:uLnTx/>
                <a:uFillTx/>
                <a:ea typeface="+mn-ea"/>
                <a:cs typeface="+mn-cs"/>
              </a:rPr>
              <a:t> </a:t>
            </a:r>
            <a:r>
              <a:rPr kumimoji="0" lang="de-DE" sz="2000" b="0" i="0" u="none" strike="noStrike" kern="1200" cap="none" spc="0" normalizeH="0" baseline="0" noProof="0" dirty="0">
                <a:ln>
                  <a:noFill/>
                </a:ln>
                <a:solidFill>
                  <a:srgbClr val="000000"/>
                </a:solidFill>
                <a:effectLst/>
                <a:uLnTx/>
                <a:uFillTx/>
                <a:ea typeface="+mn-ea"/>
                <a:cs typeface="+mn-cs"/>
                <a:sym typeface="Wingdings" panose="05000000000000000000" pitchFamily="2" charset="2"/>
              </a:rPr>
              <a:t> </a:t>
            </a:r>
            <a:r>
              <a:rPr kumimoji="0" lang="de-DE" sz="2000" b="0" i="0" u="none" strike="noStrike" kern="1200" cap="none" spc="0" normalizeH="0" baseline="0" noProof="0" dirty="0">
                <a:ln>
                  <a:noFill/>
                </a:ln>
                <a:solidFill>
                  <a:srgbClr val="000000"/>
                </a:solidFill>
                <a:effectLst/>
                <a:uLnTx/>
                <a:uFillTx/>
                <a:ea typeface="+mn-ea"/>
                <a:cs typeface="+mn-cs"/>
              </a:rPr>
              <a:t>Non Commercial </a:t>
            </a:r>
          </a:p>
          <a:p>
            <a:pPr marL="840296" marR="0" lvl="1" indent="-364058" algn="l" defTabSz="1219170" rtl="0" eaLnBrk="1" fontAlgn="auto" latinLnBrk="0" hangingPunct="1">
              <a:lnSpc>
                <a:spcPct val="100000"/>
              </a:lnSpc>
              <a:spcBef>
                <a:spcPct val="20000"/>
              </a:spcBef>
              <a:spcAft>
                <a:spcPts val="0"/>
              </a:spcAft>
              <a:buClr>
                <a:srgbClr val="8EBAE5"/>
              </a:buClr>
              <a:buSzTx/>
              <a:buFont typeface="Wingdings 3" panose="05040102010807070707" pitchFamily="18" charset="2"/>
              <a:buChar char="}"/>
              <a:tabLst/>
              <a:defRPr/>
            </a:pPr>
            <a:r>
              <a:rPr kumimoji="0" lang="de-DE" sz="2000" b="0" i="0" u="none" strike="noStrike" kern="1200" cap="none" spc="0" normalizeH="0" baseline="0" noProof="0" dirty="0">
                <a:ln>
                  <a:noFill/>
                </a:ln>
                <a:solidFill>
                  <a:srgbClr val="000000"/>
                </a:solidFill>
                <a:effectLst/>
                <a:uLnTx/>
                <a:uFillTx/>
                <a:ea typeface="+mn-ea"/>
                <a:cs typeface="+mn-cs"/>
              </a:rPr>
              <a:t>CC BY-</a:t>
            </a:r>
            <a:r>
              <a:rPr kumimoji="0" lang="de-DE" sz="2000" b="0" i="0" u="none" strike="noStrike" kern="1200" cap="none" spc="0" normalizeH="0" baseline="0" noProof="0" dirty="0">
                <a:ln>
                  <a:noFill/>
                </a:ln>
                <a:solidFill>
                  <a:srgbClr val="00549F"/>
                </a:solidFill>
                <a:effectLst/>
                <a:uLnTx/>
                <a:uFillTx/>
                <a:ea typeface="+mn-ea"/>
                <a:cs typeface="+mn-cs"/>
              </a:rPr>
              <a:t>ND</a:t>
            </a:r>
            <a:r>
              <a:rPr kumimoji="0" lang="de-DE" sz="2000" b="0" i="0" u="none" strike="noStrike" kern="1200" cap="none" spc="0" normalizeH="0" baseline="0" noProof="0" dirty="0">
                <a:ln>
                  <a:noFill/>
                </a:ln>
                <a:solidFill>
                  <a:srgbClr val="000000"/>
                </a:solidFill>
                <a:effectLst/>
                <a:uLnTx/>
                <a:uFillTx/>
                <a:ea typeface="+mn-ea"/>
                <a:cs typeface="+mn-cs"/>
              </a:rPr>
              <a:t> </a:t>
            </a:r>
            <a:r>
              <a:rPr kumimoji="0" lang="de-DE" sz="2000" b="0" i="0" u="none" strike="noStrike" kern="1200" cap="none" spc="0" normalizeH="0" baseline="0" noProof="0" dirty="0">
                <a:ln>
                  <a:noFill/>
                </a:ln>
                <a:solidFill>
                  <a:srgbClr val="000000"/>
                </a:solidFill>
                <a:effectLst/>
                <a:uLnTx/>
                <a:uFillTx/>
                <a:ea typeface="+mn-ea"/>
                <a:cs typeface="+mn-cs"/>
                <a:sym typeface="Wingdings" panose="05000000000000000000" pitchFamily="2" charset="2"/>
              </a:rPr>
              <a:t></a:t>
            </a:r>
            <a:r>
              <a:rPr kumimoji="0" lang="de-DE" sz="2000" b="0" i="0" u="none" strike="noStrike" kern="1200" cap="none" spc="0" normalizeH="0" baseline="0" noProof="0" dirty="0">
                <a:ln>
                  <a:noFill/>
                </a:ln>
                <a:solidFill>
                  <a:srgbClr val="000000"/>
                </a:solidFill>
                <a:effectLst/>
                <a:uLnTx/>
                <a:uFillTx/>
                <a:ea typeface="+mn-ea"/>
                <a:cs typeface="+mn-cs"/>
              </a:rPr>
              <a:t> </a:t>
            </a:r>
            <a:r>
              <a:rPr kumimoji="0" lang="de-DE" sz="2000" b="0" i="0" u="none" strike="noStrike" kern="1200" cap="none" spc="0" normalizeH="0" baseline="0" noProof="0" dirty="0" err="1">
                <a:ln>
                  <a:noFill/>
                </a:ln>
                <a:solidFill>
                  <a:srgbClr val="000000"/>
                </a:solidFill>
                <a:effectLst/>
                <a:uLnTx/>
                <a:uFillTx/>
                <a:ea typeface="+mn-ea"/>
                <a:cs typeface="+mn-cs"/>
              </a:rPr>
              <a:t>No</a:t>
            </a:r>
            <a:r>
              <a:rPr kumimoji="0" lang="de-DE" sz="2000" b="0" i="0" u="none" strike="noStrike" kern="1200" cap="none" spc="0" normalizeH="0" baseline="0" noProof="0" dirty="0">
                <a:ln>
                  <a:noFill/>
                </a:ln>
                <a:solidFill>
                  <a:srgbClr val="000000"/>
                </a:solidFill>
                <a:effectLst/>
                <a:uLnTx/>
                <a:uFillTx/>
                <a:ea typeface="+mn-ea"/>
                <a:cs typeface="+mn-cs"/>
              </a:rPr>
              <a:t> Derivates </a:t>
            </a:r>
          </a:p>
          <a:p>
            <a:pPr marL="0" marR="0" lvl="0" indent="0" algn="l" defTabSz="1219170" rtl="0" eaLnBrk="1" fontAlgn="auto" latinLnBrk="0" hangingPunct="1">
              <a:lnSpc>
                <a:spcPct val="100000"/>
              </a:lnSpc>
              <a:spcBef>
                <a:spcPct val="20000"/>
              </a:spcBef>
              <a:spcAft>
                <a:spcPts val="0"/>
              </a:spcAft>
              <a:buClr>
                <a:srgbClr val="00549F"/>
              </a:buClr>
              <a:buSzTx/>
              <a:buFont typeface="Wingdings 3" panose="05040102010807070707" pitchFamily="18" charset="2"/>
              <a:buNone/>
              <a:tabLst/>
              <a:defRPr/>
            </a:pPr>
            <a:endParaRPr kumimoji="0" lang="de-DE" sz="2800" b="0" i="0" u="none" strike="noStrike" kern="1200" cap="none" spc="0" normalizeH="0" baseline="0" noProof="0" dirty="0">
              <a:ln>
                <a:noFill/>
              </a:ln>
              <a:solidFill>
                <a:srgbClr val="000000"/>
              </a:solidFill>
              <a:effectLst/>
              <a:uLnTx/>
              <a:uFillTx/>
              <a:ea typeface="+mn-ea"/>
              <a:cs typeface="+mn-cs"/>
            </a:endParaRPr>
          </a:p>
          <a:p>
            <a:pPr marL="457189" marR="0" lvl="0" indent="-457189" algn="l" defTabSz="1219170" rtl="0" eaLnBrk="1" fontAlgn="auto" latinLnBrk="0" hangingPunct="1">
              <a:lnSpc>
                <a:spcPct val="100000"/>
              </a:lnSpc>
              <a:spcBef>
                <a:spcPct val="20000"/>
              </a:spcBef>
              <a:spcAft>
                <a:spcPts val="0"/>
              </a:spcAft>
              <a:buClr>
                <a:srgbClr val="00549F"/>
              </a:buClr>
              <a:buSzTx/>
              <a:buFont typeface="Wingdings 3" panose="05040102010807070707" pitchFamily="18" charset="2"/>
              <a:buChar char=""/>
              <a:tabLst/>
              <a:defRPr/>
            </a:pPr>
            <a:r>
              <a:rPr kumimoji="0" lang="de-DE" sz="2800" b="0" i="0" u="none" strike="noStrike" kern="1200" cap="none" spc="0" normalizeH="0" baseline="0" noProof="0" dirty="0">
                <a:ln>
                  <a:noFill/>
                </a:ln>
                <a:solidFill>
                  <a:srgbClr val="000000"/>
                </a:solidFill>
                <a:effectLst/>
                <a:uLnTx/>
                <a:uFillTx/>
                <a:ea typeface="+mn-ea"/>
                <a:cs typeface="+mn-cs"/>
              </a:rPr>
              <a:t>Angabe der Lizenz:</a:t>
            </a:r>
          </a:p>
          <a:p>
            <a:pPr marL="840296" marR="0" lvl="1" indent="-364058" algn="l" defTabSz="1219170" rtl="0" eaLnBrk="1" fontAlgn="auto" latinLnBrk="0" hangingPunct="1">
              <a:lnSpc>
                <a:spcPct val="100000"/>
              </a:lnSpc>
              <a:spcBef>
                <a:spcPct val="20000"/>
              </a:spcBef>
              <a:spcAft>
                <a:spcPts val="0"/>
              </a:spcAft>
              <a:buClr>
                <a:srgbClr val="8EBAE5"/>
              </a:buClr>
              <a:buSzTx/>
              <a:buFont typeface="Wingdings 3" panose="05040102010807070707" pitchFamily="18" charset="2"/>
              <a:buChar char="}"/>
              <a:tabLst/>
              <a:defRPr/>
            </a:pPr>
            <a:r>
              <a:rPr kumimoji="0" lang="de-DE" sz="2000" b="0" i="0" u="none" strike="noStrike" kern="1200" cap="none" spc="0" normalizeH="0" baseline="0" noProof="0" dirty="0">
                <a:ln>
                  <a:noFill/>
                </a:ln>
                <a:solidFill>
                  <a:srgbClr val="000000"/>
                </a:solidFill>
                <a:effectLst/>
                <a:uLnTx/>
                <a:uFillTx/>
                <a:ea typeface="+mn-ea"/>
                <a:cs typeface="+mn-cs"/>
              </a:rPr>
              <a:t>Dokumente </a:t>
            </a:r>
            <a:r>
              <a:rPr kumimoji="0" lang="de-DE" sz="2000" b="0" i="0" u="none" strike="noStrike" kern="1200" cap="none" spc="0" normalizeH="0" baseline="0" noProof="0" dirty="0">
                <a:ln>
                  <a:noFill/>
                </a:ln>
                <a:solidFill>
                  <a:srgbClr val="000000"/>
                </a:solidFill>
                <a:effectLst/>
                <a:uLnTx/>
                <a:uFillTx/>
                <a:ea typeface="+mn-ea"/>
                <a:cs typeface="+mn-cs"/>
                <a:sym typeface="Wingdings" panose="05000000000000000000" pitchFamily="2" charset="2"/>
              </a:rPr>
              <a:t></a:t>
            </a:r>
            <a:r>
              <a:rPr kumimoji="0" lang="de-DE" sz="2000" b="0" i="0" u="none" strike="noStrike" kern="1200" cap="none" spc="0" normalizeH="0" baseline="0" noProof="0" dirty="0">
                <a:ln>
                  <a:noFill/>
                </a:ln>
                <a:solidFill>
                  <a:srgbClr val="000000"/>
                </a:solidFill>
                <a:effectLst/>
                <a:uLnTx/>
                <a:uFillTx/>
                <a:ea typeface="+mn-ea"/>
                <a:cs typeface="+mn-cs"/>
              </a:rPr>
              <a:t> Fußzeile</a:t>
            </a:r>
          </a:p>
          <a:p>
            <a:pPr marL="840296" marR="0" lvl="1" indent="-364058" algn="l" defTabSz="1219170" rtl="0" eaLnBrk="1" fontAlgn="auto" latinLnBrk="0" hangingPunct="1">
              <a:lnSpc>
                <a:spcPct val="100000"/>
              </a:lnSpc>
              <a:spcBef>
                <a:spcPct val="20000"/>
              </a:spcBef>
              <a:spcAft>
                <a:spcPts val="0"/>
              </a:spcAft>
              <a:buClr>
                <a:srgbClr val="8EBAE5"/>
              </a:buClr>
              <a:buSzTx/>
              <a:buFont typeface="Wingdings 3" panose="05040102010807070707" pitchFamily="18" charset="2"/>
              <a:buChar char="}"/>
              <a:tabLst/>
              <a:defRPr/>
            </a:pPr>
            <a:r>
              <a:rPr kumimoji="0" lang="de-DE" sz="2000" b="0" i="0" u="none" strike="noStrike" kern="1200" cap="none" spc="0" normalizeH="0" baseline="0" noProof="0" dirty="0">
                <a:ln>
                  <a:noFill/>
                </a:ln>
                <a:solidFill>
                  <a:srgbClr val="000000"/>
                </a:solidFill>
                <a:effectLst/>
                <a:uLnTx/>
                <a:uFillTx/>
                <a:ea typeface="+mn-ea"/>
                <a:cs typeface="+mn-cs"/>
              </a:rPr>
              <a:t>Webseiten </a:t>
            </a:r>
            <a:r>
              <a:rPr kumimoji="0" lang="de-DE" sz="2000" b="0" i="0" u="none" strike="noStrike" kern="1200" cap="none" spc="0" normalizeH="0" baseline="0" noProof="0" dirty="0">
                <a:ln>
                  <a:noFill/>
                </a:ln>
                <a:solidFill>
                  <a:srgbClr val="000000"/>
                </a:solidFill>
                <a:effectLst/>
                <a:uLnTx/>
                <a:uFillTx/>
                <a:ea typeface="+mn-ea"/>
                <a:cs typeface="+mn-cs"/>
                <a:sym typeface="Wingdings" panose="05000000000000000000" pitchFamily="2" charset="2"/>
              </a:rPr>
              <a:t></a:t>
            </a:r>
            <a:r>
              <a:rPr kumimoji="0" lang="de-DE" sz="2000" b="0" i="0" u="none" strike="noStrike" kern="1200" cap="none" spc="0" normalizeH="0" baseline="0" noProof="0" dirty="0">
                <a:ln>
                  <a:noFill/>
                </a:ln>
                <a:solidFill>
                  <a:srgbClr val="000000"/>
                </a:solidFill>
                <a:effectLst/>
                <a:uLnTx/>
                <a:uFillTx/>
                <a:ea typeface="+mn-ea"/>
                <a:cs typeface="+mn-cs"/>
              </a:rPr>
              <a:t> Ende der Seite</a:t>
            </a:r>
          </a:p>
          <a:p>
            <a:pPr marL="840296" marR="0" lvl="1" indent="-364058" algn="l" defTabSz="1219170" rtl="0" eaLnBrk="1" fontAlgn="auto" latinLnBrk="0" hangingPunct="1">
              <a:lnSpc>
                <a:spcPct val="100000"/>
              </a:lnSpc>
              <a:spcBef>
                <a:spcPct val="20000"/>
              </a:spcBef>
              <a:spcAft>
                <a:spcPts val="0"/>
              </a:spcAft>
              <a:buClr>
                <a:srgbClr val="8EBAE5"/>
              </a:buClr>
              <a:buSzTx/>
              <a:buFont typeface="Wingdings 3" panose="05040102010807070707" pitchFamily="18" charset="2"/>
              <a:buChar char="}"/>
              <a:tabLst/>
              <a:defRPr/>
            </a:pPr>
            <a:r>
              <a:rPr kumimoji="0" lang="de-DE" sz="2000" b="0" i="0" u="none" strike="noStrike" kern="1200" cap="none" spc="0" normalizeH="0" baseline="0" noProof="0" dirty="0">
                <a:ln>
                  <a:noFill/>
                </a:ln>
                <a:solidFill>
                  <a:srgbClr val="000000"/>
                </a:solidFill>
                <a:effectLst/>
                <a:uLnTx/>
                <a:uFillTx/>
                <a:ea typeface="+mn-ea"/>
                <a:cs typeface="+mn-cs"/>
              </a:rPr>
              <a:t>Online Dokumente </a:t>
            </a:r>
            <a:r>
              <a:rPr kumimoji="0" lang="de-DE" sz="2000" b="0" i="0" u="none" strike="noStrike" kern="1200" cap="none" spc="0" normalizeH="0" baseline="0" noProof="0" dirty="0">
                <a:ln>
                  <a:noFill/>
                </a:ln>
                <a:solidFill>
                  <a:srgbClr val="000000"/>
                </a:solidFill>
                <a:effectLst/>
                <a:uLnTx/>
                <a:uFillTx/>
                <a:ea typeface="+mn-ea"/>
                <a:cs typeface="+mn-cs"/>
                <a:sym typeface="Wingdings" panose="05000000000000000000" pitchFamily="2" charset="2"/>
              </a:rPr>
              <a:t></a:t>
            </a:r>
            <a:r>
              <a:rPr kumimoji="0" lang="de-DE" sz="2000" b="0" i="0" u="none" strike="noStrike" kern="1200" cap="none" spc="0" normalizeH="0" baseline="0" noProof="0" dirty="0">
                <a:ln>
                  <a:noFill/>
                </a:ln>
                <a:solidFill>
                  <a:srgbClr val="000000"/>
                </a:solidFill>
                <a:effectLst/>
                <a:uLnTx/>
                <a:uFillTx/>
                <a:ea typeface="+mn-ea"/>
                <a:cs typeface="+mn-cs"/>
              </a:rPr>
              <a:t> Logo &amp; Link auf CC Lizenz</a:t>
            </a:r>
          </a:p>
          <a:p>
            <a:pPr marL="457189" marR="0" lvl="0" indent="-457189" algn="l" defTabSz="1219170" rtl="0" eaLnBrk="1" fontAlgn="auto" latinLnBrk="0" hangingPunct="1">
              <a:lnSpc>
                <a:spcPct val="100000"/>
              </a:lnSpc>
              <a:spcBef>
                <a:spcPct val="20000"/>
              </a:spcBef>
              <a:spcAft>
                <a:spcPts val="0"/>
              </a:spcAft>
              <a:buClr>
                <a:srgbClr val="00549F"/>
              </a:buClr>
              <a:buSzTx/>
              <a:buFont typeface="Wingdings 3" panose="05040102010807070707" pitchFamily="18" charset="2"/>
              <a:buChar char=""/>
              <a:tabLst/>
              <a:defRPr/>
            </a:pPr>
            <a:endParaRPr kumimoji="0" lang="de-DE" sz="28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23" name="Inhaltsplatzhalter 6"/>
          <p:cNvGraphicFramePr>
            <a:graphicFrameLocks/>
          </p:cNvGraphicFramePr>
          <p:nvPr>
            <p:extLst>
              <p:ext uri="{D42A27DB-BD31-4B8C-83A1-F6EECF244321}">
                <p14:modId xmlns:p14="http://schemas.microsoft.com/office/powerpoint/2010/main" val="3344295208"/>
              </p:ext>
            </p:extLst>
          </p:nvPr>
        </p:nvGraphicFramePr>
        <p:xfrm>
          <a:off x="1104076" y="1226067"/>
          <a:ext cx="4614190" cy="4606572"/>
        </p:xfrm>
        <a:graphic>
          <a:graphicData uri="http://schemas.openxmlformats.org/drawingml/2006/table">
            <a:tbl>
              <a:tblPr firstRow="1" bandRow="1"/>
              <a:tblGrid>
                <a:gridCol w="2383046">
                  <a:extLst>
                    <a:ext uri="{9D8B030D-6E8A-4147-A177-3AD203B41FA5}">
                      <a16:colId xmlns:a16="http://schemas.microsoft.com/office/drawing/2014/main" val="4047227435"/>
                    </a:ext>
                  </a:extLst>
                </a:gridCol>
                <a:gridCol w="2231144">
                  <a:extLst>
                    <a:ext uri="{9D8B030D-6E8A-4147-A177-3AD203B41FA5}">
                      <a16:colId xmlns:a16="http://schemas.microsoft.com/office/drawing/2014/main" val="3008270588"/>
                    </a:ext>
                  </a:extLst>
                </a:gridCol>
              </a:tblGrid>
              <a:tr h="33138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7000"/>
                        </a:lnSpc>
                        <a:spcAft>
                          <a:spcPts val="0"/>
                        </a:spcAft>
                      </a:pPr>
                      <a:r>
                        <a:rPr lang="de-DE" sz="2000" dirty="0">
                          <a:effectLst/>
                        </a:rPr>
                        <a:t>Symbol</a:t>
                      </a:r>
                      <a:endParaRPr lang="de-DE"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549F"/>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7000"/>
                        </a:lnSpc>
                        <a:spcAft>
                          <a:spcPts val="0"/>
                        </a:spcAft>
                      </a:pPr>
                      <a:r>
                        <a:rPr lang="de-DE" sz="2000" dirty="0">
                          <a:effectLst/>
                        </a:rPr>
                        <a:t>Akronym</a:t>
                      </a:r>
                      <a:endParaRPr lang="de-DE"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549F"/>
                      </a:solidFill>
                      <a:prstDash val="solid"/>
                      <a:round/>
                      <a:headEnd type="none" w="med" len="med"/>
                      <a:tailEnd type="none" w="med" len="med"/>
                    </a:lnL>
                    <a:lnR w="12700" cap="flat" cmpd="sng" algn="ctr">
                      <a:solidFill>
                        <a:srgbClr val="00549F"/>
                      </a:solidFill>
                      <a:prstDash val="solid"/>
                      <a:round/>
                      <a:headEnd type="none" w="med" len="med"/>
                      <a:tailEnd type="none" w="med" len="med"/>
                    </a:lnR>
                    <a:lnT w="12700" cap="flat" cmpd="sng" algn="ctr">
                      <a:solidFill>
                        <a:srgbClr val="00549F"/>
                      </a:solidFill>
                      <a:prstDash val="solid"/>
                      <a:round/>
                      <a:headEnd type="none" w="med" len="med"/>
                      <a:tailEnd type="none" w="med" len="med"/>
                    </a:lnT>
                    <a:lnB w="12700" cap="flat" cmpd="sng" algn="ctr">
                      <a:solidFill>
                        <a:srgbClr val="00549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83398932"/>
                  </a:ext>
                </a:extLst>
              </a:tr>
              <a:tr h="5782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ts val="0"/>
                        </a:spcAft>
                      </a:pPr>
                      <a:endParaRPr lang="de-DE"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ts val="0"/>
                        </a:spcAft>
                      </a:pPr>
                      <a:r>
                        <a:rPr lang="de-DE" sz="1600" dirty="0">
                          <a:effectLst/>
                        </a:rPr>
                        <a:t>CC 0</a:t>
                      </a:r>
                      <a:endParaRPr lang="de-DE"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549F"/>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09015653"/>
                  </a:ext>
                </a:extLst>
              </a:tr>
              <a:tr h="6393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ts val="0"/>
                        </a:spcAft>
                      </a:pPr>
                      <a:r>
                        <a:rPr lang="de-DE" sz="1600" dirty="0">
                          <a:effectLst/>
                        </a:rPr>
                        <a:t>CC BY </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86072688"/>
                  </a:ext>
                </a:extLst>
              </a:tr>
              <a:tr h="6111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dirty="0">
                          <a:effectLst/>
                        </a:rPr>
                        <a:t>CC BY-SA</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39543017"/>
                  </a:ext>
                </a:extLst>
              </a:tr>
              <a:tr h="6145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CC BY-NC</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58211829"/>
                  </a:ext>
                </a:extLst>
              </a:tr>
              <a:tr h="6311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CC BY-ND</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32000723"/>
                  </a:ext>
                </a:extLst>
              </a:tr>
              <a:tr h="60067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ts val="0"/>
                        </a:spcAft>
                      </a:pPr>
                      <a:r>
                        <a:rPr lang="de-DE" sz="1600" dirty="0">
                          <a:effectLst/>
                        </a:rPr>
                        <a:t>CC BY-NC-SA</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96912170"/>
                  </a:ext>
                </a:extLst>
              </a:tr>
              <a:tr h="6000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7000"/>
                        </a:lnSpc>
                        <a:spcAft>
                          <a:spcPts val="0"/>
                        </a:spcAft>
                      </a:pPr>
                      <a:r>
                        <a:rPr lang="de-DE" sz="1600" dirty="0">
                          <a:effectLst/>
                        </a:rPr>
                        <a:t>CC BY-NC-ND</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17000253"/>
                  </a:ext>
                </a:extLst>
              </a:tr>
            </a:tbl>
          </a:graphicData>
        </a:graphic>
      </p:graphicFrame>
      <p:grpSp>
        <p:nvGrpSpPr>
          <p:cNvPr id="24" name="Gruppieren 23"/>
          <p:cNvGrpSpPr/>
          <p:nvPr/>
        </p:nvGrpSpPr>
        <p:grpSpPr>
          <a:xfrm>
            <a:off x="1459707" y="1590101"/>
            <a:ext cx="1494468" cy="4217138"/>
            <a:chOff x="1459707" y="1590101"/>
            <a:chExt cx="1494468" cy="4217138"/>
          </a:xfrm>
        </p:grpSpPr>
        <p:pic>
          <p:nvPicPr>
            <p:cNvPr id="25" name="Picture 2" descr="https://upload.wikimedia.org/wikipedia/commons/thumb/d/d0/CC-BY-SA_icon.svg/1280px-CC-BY-SA_ic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9708" y="2815085"/>
              <a:ext cx="1483463" cy="5226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upload.wikimedia.org/wikipedia/commons/thumb/1/16/CC-BY_icon.svg/1280px-CC-BY_ic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648" y="2193616"/>
              <a:ext cx="1485527" cy="5234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s://upload.wikimedia.org/wikipedia/commons/thumb/9/99/Cc-by-nc_icon.svg/1280px-Cc-by-nc_ic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9707" y="3426419"/>
              <a:ext cx="1483463" cy="5192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s://upload.wikimedia.org/wikipedia/commons/thumb/1/16/Cc-by-nd_icon.svg/1280px-Cc-by-nd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9707" y="4052838"/>
              <a:ext cx="1483463" cy="51921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s://upload.wikimedia.org/wikipedia/commons/thumb/1/12/Cc-by-nc-sa_icon.svg/1280px-Cc-by-nc-sa_ico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0712" y="4677269"/>
              <a:ext cx="1483463" cy="51921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s://upload.wikimedia.org/wikipedia/commons/thumb/f/f1/Cc-by-nc-nd_icon.svg/1280px-Cc-by-nc-nd_icon.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9707" y="5289001"/>
              <a:ext cx="1480680" cy="51823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https://upload.wikimedia.org/wikipedia/commons/thumb/f/f9/CC-Zero-badge.svg/1280px-CC-Zero-badge.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3495" y="1590101"/>
              <a:ext cx="1480680" cy="521708"/>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feld 31"/>
          <p:cNvSpPr txBox="1"/>
          <p:nvPr/>
        </p:nvSpPr>
        <p:spPr>
          <a:xfrm>
            <a:off x="284311" y="6076489"/>
            <a:ext cx="5554938" cy="223907"/>
          </a:xfrm>
          <a:prstGeom prst="rect">
            <a:avLst/>
          </a:prstGeom>
          <a:noFill/>
        </p:spPr>
        <p:txBody>
          <a:bodyPr wrap="square" rtlCol="0">
            <a:spAutoFit/>
          </a:bodyPr>
          <a:lstStyle/>
          <a:p>
            <a:pPr>
              <a:lnSpc>
                <a:spcPct val="95000"/>
              </a:lnSpc>
            </a:pPr>
            <a:r>
              <a:rPr lang="de-DE" sz="900" dirty="0"/>
              <a:t>Folie entnommen aus: </a:t>
            </a:r>
            <a:r>
              <a:rPr lang="de-DE" sz="900" dirty="0">
                <a:hlinkClick r:id="rId9"/>
              </a:rPr>
              <a:t>Präsentation "MINT-L-OER-amt"</a:t>
            </a:r>
            <a:r>
              <a:rPr lang="de-DE" sz="900" dirty="0"/>
              <a:t>, </a:t>
            </a:r>
            <a:r>
              <a:rPr lang="de-DE" sz="900" dirty="0" err="1"/>
              <a:t>Lubna</a:t>
            </a:r>
            <a:r>
              <a:rPr lang="de-DE" sz="900" dirty="0"/>
              <a:t> Ali &amp; René Röpke, </a:t>
            </a:r>
            <a:r>
              <a:rPr lang="de-DE" altLang="de-DE" sz="900" dirty="0">
                <a:solidFill>
                  <a:srgbClr val="464646"/>
                </a:solidFill>
                <a:latin typeface="Source Sans Pro"/>
              </a:rPr>
              <a:t>(</a:t>
            </a:r>
            <a:r>
              <a:rPr lang="de-DE" altLang="de-DE" sz="900" dirty="0">
                <a:solidFill>
                  <a:srgbClr val="464646"/>
                </a:solidFill>
                <a:latin typeface="Source Sans Pro"/>
                <a:hlinkClick r:id="rId10"/>
              </a:rPr>
              <a:t>CC BY-SA 4.0</a:t>
            </a:r>
            <a:r>
              <a:rPr lang="de-DE" altLang="de-DE" sz="900" dirty="0">
                <a:solidFill>
                  <a:srgbClr val="464646"/>
                </a:solidFill>
                <a:latin typeface="Source Sans Pro"/>
              </a:rPr>
              <a:t>)</a:t>
            </a:r>
            <a:endParaRPr lang="de-DE" altLang="de-DE" sz="900" dirty="0">
              <a:solidFill>
                <a:srgbClr val="049CCF"/>
              </a:solidFill>
              <a:latin typeface="Source Sans Pro"/>
            </a:endParaRPr>
          </a:p>
        </p:txBody>
      </p:sp>
    </p:spTree>
    <p:extLst>
      <p:ext uri="{BB962C8B-B14F-4D97-AF65-F5344CB8AC3E}">
        <p14:creationId xmlns:p14="http://schemas.microsoft.com/office/powerpoint/2010/main" val="691977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Creative </a:t>
            </a:r>
            <a:r>
              <a:rPr lang="de-DE" dirty="0" err="1"/>
              <a:t>Commons</a:t>
            </a:r>
            <a:r>
              <a:rPr lang="de-DE" dirty="0"/>
              <a:t> (CC) Lizenzen II</a:t>
            </a:r>
          </a:p>
        </p:txBody>
      </p:sp>
      <p:sp>
        <p:nvSpPr>
          <p:cNvPr id="4" name="Foliennummernplatzhalter 3"/>
          <p:cNvSpPr>
            <a:spLocks noGrp="1"/>
          </p:cNvSpPr>
          <p:nvPr>
            <p:ph type="sldNum" sz="quarter" idx="11"/>
          </p:nvPr>
        </p:nvSpPr>
        <p:spPr/>
        <p:txBody>
          <a:bodyPr/>
          <a:lstStyle/>
          <a:p>
            <a:r>
              <a:rPr lang="de-DE"/>
              <a:t>Seite </a:t>
            </a:r>
            <a:fld id="{A52F4D17-1AD6-42D9-B93A-EB002C62F438}" type="slidenum">
              <a:rPr lang="de-DE" smtClean="0"/>
              <a:pPr/>
              <a:t>12</a:t>
            </a:fld>
            <a:endParaRPr lang="de-DE" dirty="0"/>
          </a:p>
        </p:txBody>
      </p:sp>
      <p:cxnSp>
        <p:nvCxnSpPr>
          <p:cNvPr id="8" name="Gerade Verbindung mit Pfeil 7"/>
          <p:cNvCxnSpPr/>
          <p:nvPr/>
        </p:nvCxnSpPr>
        <p:spPr>
          <a:xfrm>
            <a:off x="8362852" y="2281326"/>
            <a:ext cx="1079716" cy="254979"/>
          </a:xfrm>
          <a:prstGeom prst="straightConnector1">
            <a:avLst/>
          </a:prstGeom>
          <a:ln w="63500">
            <a:round/>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V="1">
            <a:off x="8393676" y="2853213"/>
            <a:ext cx="1048892" cy="8054"/>
          </a:xfrm>
          <a:prstGeom prst="straightConnector1">
            <a:avLst/>
          </a:prstGeom>
          <a:ln w="63500">
            <a:round/>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V="1">
            <a:off x="8390976" y="3137515"/>
            <a:ext cx="1051592" cy="264804"/>
          </a:xfrm>
          <a:prstGeom prst="straightConnector1">
            <a:avLst/>
          </a:prstGeom>
          <a:ln w="63500">
            <a:round/>
            <a:tailEnd type="triangle"/>
          </a:ln>
        </p:spPr>
        <p:style>
          <a:lnRef idx="1">
            <a:schemeClr val="accent1"/>
          </a:lnRef>
          <a:fillRef idx="0">
            <a:schemeClr val="accent1"/>
          </a:fillRef>
          <a:effectRef idx="0">
            <a:schemeClr val="accent1"/>
          </a:effectRef>
          <a:fontRef idx="minor">
            <a:schemeClr val="tx1"/>
          </a:fontRef>
        </p:style>
      </p:cxnSp>
      <p:pic>
        <p:nvPicPr>
          <p:cNvPr id="22" name="Grafik 21"/>
          <p:cNvPicPr>
            <a:picLocks noChangeAspect="1"/>
          </p:cNvPicPr>
          <p:nvPr/>
        </p:nvPicPr>
        <p:blipFill>
          <a:blip r:embed="rId2"/>
          <a:stretch>
            <a:fillRect/>
          </a:stretch>
        </p:blipFill>
        <p:spPr>
          <a:xfrm>
            <a:off x="9608741" y="1692946"/>
            <a:ext cx="2230108" cy="2196489"/>
          </a:xfrm>
          <a:prstGeom prst="rect">
            <a:avLst/>
          </a:prstGeom>
        </p:spPr>
      </p:pic>
      <p:graphicFrame>
        <p:nvGraphicFramePr>
          <p:cNvPr id="23" name="Inhaltsplatzhalter 6"/>
          <p:cNvGraphicFramePr>
            <a:graphicFrameLocks/>
          </p:cNvGraphicFramePr>
          <p:nvPr>
            <p:extLst>
              <p:ext uri="{D42A27DB-BD31-4B8C-83A1-F6EECF244321}">
                <p14:modId xmlns:p14="http://schemas.microsoft.com/office/powerpoint/2010/main" val="1713587703"/>
              </p:ext>
            </p:extLst>
          </p:nvPr>
        </p:nvGraphicFramePr>
        <p:xfrm>
          <a:off x="358357" y="1704710"/>
          <a:ext cx="7776453" cy="4247031"/>
        </p:xfrm>
        <a:graphic>
          <a:graphicData uri="http://schemas.openxmlformats.org/drawingml/2006/table">
            <a:tbl>
              <a:tblPr firstRow="1" bandRow="1">
                <a:tableStyleId>{B301B821-A1FF-4177-AEE7-76D212191A09}</a:tableStyleId>
              </a:tblPr>
              <a:tblGrid>
                <a:gridCol w="1849579">
                  <a:extLst>
                    <a:ext uri="{9D8B030D-6E8A-4147-A177-3AD203B41FA5}">
                      <a16:colId xmlns:a16="http://schemas.microsoft.com/office/drawing/2014/main" val="4047227435"/>
                    </a:ext>
                  </a:extLst>
                </a:gridCol>
                <a:gridCol w="1731682">
                  <a:extLst>
                    <a:ext uri="{9D8B030D-6E8A-4147-A177-3AD203B41FA5}">
                      <a16:colId xmlns:a16="http://schemas.microsoft.com/office/drawing/2014/main" val="3008270588"/>
                    </a:ext>
                  </a:extLst>
                </a:gridCol>
                <a:gridCol w="4195192">
                  <a:extLst>
                    <a:ext uri="{9D8B030D-6E8A-4147-A177-3AD203B41FA5}">
                      <a16:colId xmlns:a16="http://schemas.microsoft.com/office/drawing/2014/main" val="2908664758"/>
                    </a:ext>
                  </a:extLst>
                </a:gridCol>
              </a:tblGrid>
              <a:tr h="305196">
                <a:tc>
                  <a:txBody>
                    <a:bodyPr/>
                    <a:lstStyle/>
                    <a:p>
                      <a:pPr algn="ctr">
                        <a:lnSpc>
                          <a:spcPct val="107000"/>
                        </a:lnSpc>
                        <a:spcAft>
                          <a:spcPts val="0"/>
                        </a:spcAft>
                      </a:pPr>
                      <a:r>
                        <a:rPr lang="de-DE" sz="2000" dirty="0">
                          <a:effectLst/>
                        </a:rPr>
                        <a:t>Symbol</a:t>
                      </a:r>
                      <a:endParaRPr lang="de-DE"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de-DE" sz="2000" dirty="0">
                          <a:effectLst/>
                        </a:rPr>
                        <a:t>Akronym</a:t>
                      </a:r>
                      <a:endParaRPr lang="de-DE"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de-DE" sz="2000" dirty="0">
                          <a:effectLst/>
                        </a:rPr>
                        <a:t>Beschreibung</a:t>
                      </a:r>
                      <a:endParaRPr lang="de-DE"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83398932"/>
                  </a:ext>
                </a:extLst>
              </a:tr>
              <a:tr h="532596">
                <a:tc>
                  <a:txBody>
                    <a:bodyPr/>
                    <a:lstStyle/>
                    <a:p>
                      <a:pPr algn="ctr">
                        <a:lnSpc>
                          <a:spcPct val="107000"/>
                        </a:lnSpc>
                        <a:spcAft>
                          <a:spcPts val="0"/>
                        </a:spcAft>
                      </a:pPr>
                      <a:endParaRPr lang="de-DE"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de-DE" sz="1600" dirty="0">
                          <a:effectLst/>
                        </a:rPr>
                        <a:t>CC 0</a:t>
                      </a:r>
                      <a:endParaRPr lang="de-DE"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de-DE" sz="1600" kern="1200" dirty="0">
                          <a:effectLst/>
                        </a:rPr>
                        <a:t>Gemeinfrei („</a:t>
                      </a:r>
                      <a:r>
                        <a:rPr lang="de-DE" sz="1600" kern="1200" dirty="0" err="1">
                          <a:effectLst/>
                        </a:rPr>
                        <a:t>No</a:t>
                      </a:r>
                      <a:r>
                        <a:rPr lang="de-DE" sz="1600" kern="1200" dirty="0">
                          <a:effectLst/>
                        </a:rPr>
                        <a:t> </a:t>
                      </a:r>
                      <a:r>
                        <a:rPr lang="de-DE" sz="1600" kern="1200" dirty="0" err="1">
                          <a:effectLst/>
                        </a:rPr>
                        <a:t>Rights</a:t>
                      </a:r>
                      <a:r>
                        <a:rPr lang="de-DE" sz="1600" kern="1200" dirty="0">
                          <a:effectLst/>
                        </a:rPr>
                        <a:t> </a:t>
                      </a:r>
                      <a:r>
                        <a:rPr lang="de-DE" sz="1600" kern="1200" dirty="0" err="1">
                          <a:effectLst/>
                        </a:rPr>
                        <a:t>Reserved</a:t>
                      </a:r>
                      <a:r>
                        <a:rPr lang="de-DE" sz="1600" kern="1200" dirty="0">
                          <a:effectLst/>
                        </a:rPr>
                        <a:t>“)</a:t>
                      </a:r>
                      <a:endParaRPr lang="de-DE" sz="1600" b="0" i="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4009015653"/>
                  </a:ext>
                </a:extLst>
              </a:tr>
              <a:tr h="588792">
                <a:tc>
                  <a:txBody>
                    <a:body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de-DE" sz="1600" dirty="0">
                          <a:effectLst/>
                        </a:rPr>
                        <a:t>CC BY </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de-DE" sz="1600" dirty="0">
                          <a:effectLst/>
                        </a:rPr>
                        <a:t>Namensnennung</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286072688"/>
                  </a:ext>
                </a:extLst>
              </a:tr>
              <a:tr h="562824">
                <a:tc>
                  <a:txBody>
                    <a:body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dirty="0">
                          <a:effectLst/>
                        </a:rPr>
                        <a:t>CC BY-SA</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Namensnennung – Weitergabe unter </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gleichen Bedingungen</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139543017"/>
                  </a:ext>
                </a:extLst>
              </a:tr>
              <a:tr h="565993">
                <a:tc>
                  <a:txBody>
                    <a:body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CC BY-NC</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Namensnennung – Nicht kommerziell </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658211829"/>
                  </a:ext>
                </a:extLst>
              </a:tr>
              <a:tr h="581277">
                <a:tc>
                  <a:txBody>
                    <a:body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CC BY-ND</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Namensnennung – Keine Bearbeitung</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4232000723"/>
                  </a:ext>
                </a:extLst>
              </a:tr>
              <a:tr h="553205">
                <a:tc>
                  <a:txBody>
                    <a:body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de-DE" sz="1600" dirty="0">
                          <a:effectLst/>
                        </a:rPr>
                        <a:t>CC BY-NC-SA</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de-DE" sz="1600" dirty="0">
                          <a:effectLst/>
                        </a:rPr>
                        <a:t>Namensnennung – Nicht-kommerziell – Weitergabe unter gleichen Bedingungen </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496912170"/>
                  </a:ext>
                </a:extLst>
              </a:tr>
              <a:tr h="552654">
                <a:tc>
                  <a:txBody>
                    <a:body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de-DE" sz="1600" dirty="0">
                          <a:effectLst/>
                        </a:rPr>
                        <a:t>CC BY-NC-ND</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de-DE" sz="1600" dirty="0">
                          <a:effectLst/>
                        </a:rPr>
                        <a:t>Namensnennung – Nicht-kommerziell –</a:t>
                      </a:r>
                      <a:r>
                        <a:rPr lang="de-DE" sz="1600" baseline="0" dirty="0">
                          <a:effectLst/>
                        </a:rPr>
                        <a:t> </a:t>
                      </a:r>
                    </a:p>
                    <a:p>
                      <a:pPr algn="ctr">
                        <a:lnSpc>
                          <a:spcPct val="107000"/>
                        </a:lnSpc>
                        <a:spcAft>
                          <a:spcPts val="0"/>
                        </a:spcAft>
                      </a:pPr>
                      <a:r>
                        <a:rPr lang="de-DE" sz="1600" baseline="0" dirty="0">
                          <a:effectLst/>
                        </a:rPr>
                        <a:t>K</a:t>
                      </a:r>
                      <a:r>
                        <a:rPr lang="de-DE" sz="1600" dirty="0">
                          <a:effectLst/>
                        </a:rPr>
                        <a:t>eine Bearbeitung</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217000253"/>
                  </a:ext>
                </a:extLst>
              </a:tr>
            </a:tbl>
          </a:graphicData>
        </a:graphic>
      </p:graphicFrame>
      <p:graphicFrame>
        <p:nvGraphicFramePr>
          <p:cNvPr id="24" name="Inhaltsplatzhalter 6"/>
          <p:cNvGraphicFramePr>
            <a:graphicFrameLocks/>
          </p:cNvGraphicFramePr>
          <p:nvPr>
            <p:extLst>
              <p:ext uri="{D42A27DB-BD31-4B8C-83A1-F6EECF244321}">
                <p14:modId xmlns:p14="http://schemas.microsoft.com/office/powerpoint/2010/main" val="619621110"/>
              </p:ext>
            </p:extLst>
          </p:nvPr>
        </p:nvGraphicFramePr>
        <p:xfrm>
          <a:off x="358357" y="1704710"/>
          <a:ext cx="7776453" cy="4247031"/>
        </p:xfrm>
        <a:graphic>
          <a:graphicData uri="http://schemas.openxmlformats.org/drawingml/2006/table">
            <a:tbl>
              <a:tblPr firstRow="1" bandRow="1">
                <a:tableStyleId>{B301B821-A1FF-4177-AEE7-76D212191A09}</a:tableStyleId>
              </a:tblPr>
              <a:tblGrid>
                <a:gridCol w="1849579">
                  <a:extLst>
                    <a:ext uri="{9D8B030D-6E8A-4147-A177-3AD203B41FA5}">
                      <a16:colId xmlns:a16="http://schemas.microsoft.com/office/drawing/2014/main" val="4047227435"/>
                    </a:ext>
                  </a:extLst>
                </a:gridCol>
                <a:gridCol w="1731682">
                  <a:extLst>
                    <a:ext uri="{9D8B030D-6E8A-4147-A177-3AD203B41FA5}">
                      <a16:colId xmlns:a16="http://schemas.microsoft.com/office/drawing/2014/main" val="3008270588"/>
                    </a:ext>
                  </a:extLst>
                </a:gridCol>
                <a:gridCol w="4195192">
                  <a:extLst>
                    <a:ext uri="{9D8B030D-6E8A-4147-A177-3AD203B41FA5}">
                      <a16:colId xmlns:a16="http://schemas.microsoft.com/office/drawing/2014/main" val="2908664758"/>
                    </a:ext>
                  </a:extLst>
                </a:gridCol>
              </a:tblGrid>
              <a:tr h="305196">
                <a:tc>
                  <a:txBody>
                    <a:bodyPr/>
                    <a:lstStyle/>
                    <a:p>
                      <a:pPr algn="ctr">
                        <a:lnSpc>
                          <a:spcPct val="107000"/>
                        </a:lnSpc>
                        <a:spcAft>
                          <a:spcPts val="0"/>
                        </a:spcAft>
                      </a:pPr>
                      <a:r>
                        <a:rPr lang="de-DE" sz="2000" dirty="0">
                          <a:effectLst/>
                        </a:rPr>
                        <a:t>Symbol</a:t>
                      </a:r>
                      <a:endParaRPr lang="de-DE"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solidFill>
                      <a:schemeClr val="accent1"/>
                    </a:solidFill>
                  </a:tcPr>
                </a:tc>
                <a:tc>
                  <a:txBody>
                    <a:bodyPr/>
                    <a:lstStyle/>
                    <a:p>
                      <a:pPr algn="ctr">
                        <a:lnSpc>
                          <a:spcPct val="107000"/>
                        </a:lnSpc>
                        <a:spcAft>
                          <a:spcPts val="0"/>
                        </a:spcAft>
                      </a:pPr>
                      <a:r>
                        <a:rPr lang="de-DE" sz="2000" dirty="0">
                          <a:effectLst/>
                        </a:rPr>
                        <a:t>Akronym</a:t>
                      </a:r>
                      <a:endParaRPr lang="de-DE"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solidFill>
                  </a:tcPr>
                </a:tc>
                <a:tc>
                  <a:txBody>
                    <a:bodyPr/>
                    <a:lstStyle/>
                    <a:p>
                      <a:pPr algn="ctr">
                        <a:lnSpc>
                          <a:spcPct val="107000"/>
                        </a:lnSpc>
                        <a:spcAft>
                          <a:spcPts val="0"/>
                        </a:spcAft>
                      </a:pPr>
                      <a:r>
                        <a:rPr lang="de-DE" sz="2000" dirty="0">
                          <a:effectLst/>
                        </a:rPr>
                        <a:t>Beschreibung</a:t>
                      </a:r>
                      <a:endParaRPr lang="de-DE"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solidFill>
                      <a:schemeClr val="accent1"/>
                    </a:solidFill>
                  </a:tcPr>
                </a:tc>
                <a:extLst>
                  <a:ext uri="{0D108BD9-81ED-4DB2-BD59-A6C34878D82A}">
                    <a16:rowId xmlns:a16="http://schemas.microsoft.com/office/drawing/2014/main" val="83398932"/>
                  </a:ext>
                </a:extLst>
              </a:tr>
              <a:tr h="532596">
                <a:tc>
                  <a:txBody>
                    <a:bodyPr/>
                    <a:lstStyle/>
                    <a:p>
                      <a:pPr algn="ctr">
                        <a:lnSpc>
                          <a:spcPct val="107000"/>
                        </a:lnSpc>
                        <a:spcAft>
                          <a:spcPts val="0"/>
                        </a:spcAft>
                      </a:pPr>
                      <a:endParaRPr lang="de-DE"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solidFill>
                      <a:schemeClr val="accent3">
                        <a:lumMod val="40000"/>
                        <a:lumOff val="60000"/>
                      </a:schemeClr>
                    </a:solidFill>
                  </a:tcPr>
                </a:tc>
                <a:tc>
                  <a:txBody>
                    <a:bodyPr/>
                    <a:lstStyle/>
                    <a:p>
                      <a:pPr algn="ctr">
                        <a:lnSpc>
                          <a:spcPct val="107000"/>
                        </a:lnSpc>
                        <a:spcAft>
                          <a:spcPts val="0"/>
                        </a:spcAft>
                      </a:pPr>
                      <a:r>
                        <a:rPr lang="de-DE" sz="1600" dirty="0">
                          <a:effectLst/>
                        </a:rPr>
                        <a:t>CC 0</a:t>
                      </a:r>
                      <a:endParaRPr lang="de-DE"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3">
                        <a:lumMod val="40000"/>
                        <a:lumOff val="60000"/>
                      </a:schemeClr>
                    </a:solidFill>
                  </a:tcPr>
                </a:tc>
                <a:tc>
                  <a:txBody>
                    <a:bodyPr/>
                    <a:lstStyle/>
                    <a:p>
                      <a:pPr algn="ctr">
                        <a:lnSpc>
                          <a:spcPct val="107000"/>
                        </a:lnSpc>
                        <a:spcAft>
                          <a:spcPts val="0"/>
                        </a:spcAft>
                      </a:pPr>
                      <a:r>
                        <a:rPr lang="de-DE" sz="1600" kern="1200" dirty="0">
                          <a:effectLst/>
                        </a:rPr>
                        <a:t>Gemeinfrei („</a:t>
                      </a:r>
                      <a:r>
                        <a:rPr lang="de-DE" sz="1600" kern="1200" dirty="0" err="1">
                          <a:effectLst/>
                        </a:rPr>
                        <a:t>No</a:t>
                      </a:r>
                      <a:r>
                        <a:rPr lang="de-DE" sz="1600" kern="1200" dirty="0">
                          <a:effectLst/>
                        </a:rPr>
                        <a:t> </a:t>
                      </a:r>
                      <a:r>
                        <a:rPr lang="de-DE" sz="1600" kern="1200" dirty="0" err="1">
                          <a:effectLst/>
                        </a:rPr>
                        <a:t>Rights</a:t>
                      </a:r>
                      <a:r>
                        <a:rPr lang="de-DE" sz="1600" kern="1200" dirty="0">
                          <a:effectLst/>
                        </a:rPr>
                        <a:t> </a:t>
                      </a:r>
                      <a:r>
                        <a:rPr lang="de-DE" sz="1600" kern="1200" dirty="0" err="1">
                          <a:effectLst/>
                        </a:rPr>
                        <a:t>Reserved</a:t>
                      </a:r>
                      <a:r>
                        <a:rPr lang="de-DE" sz="1600" kern="1200" dirty="0">
                          <a:effectLst/>
                        </a:rPr>
                        <a:t>“)</a:t>
                      </a:r>
                      <a:endParaRPr lang="de-DE" sz="1600" b="0" i="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4009015653"/>
                  </a:ext>
                </a:extLst>
              </a:tr>
              <a:tr h="588792">
                <a:tc>
                  <a:txBody>
                    <a:body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solidFill>
                      <a:schemeClr val="accent3">
                        <a:lumMod val="40000"/>
                        <a:lumOff val="60000"/>
                      </a:schemeClr>
                    </a:solidFill>
                  </a:tcPr>
                </a:tc>
                <a:tc>
                  <a:txBody>
                    <a:bodyPr/>
                    <a:lstStyle/>
                    <a:p>
                      <a:pPr algn="ctr">
                        <a:lnSpc>
                          <a:spcPct val="107000"/>
                        </a:lnSpc>
                        <a:spcAft>
                          <a:spcPts val="0"/>
                        </a:spcAft>
                      </a:pPr>
                      <a:r>
                        <a:rPr lang="de-DE" sz="1600" dirty="0">
                          <a:effectLst/>
                        </a:rPr>
                        <a:t>CC BY </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3">
                        <a:lumMod val="40000"/>
                        <a:lumOff val="60000"/>
                      </a:schemeClr>
                    </a:solidFill>
                  </a:tcPr>
                </a:tc>
                <a:tc>
                  <a:txBody>
                    <a:bodyPr/>
                    <a:lstStyle/>
                    <a:p>
                      <a:pPr algn="ctr">
                        <a:lnSpc>
                          <a:spcPct val="107000"/>
                        </a:lnSpc>
                        <a:spcAft>
                          <a:spcPts val="0"/>
                        </a:spcAft>
                      </a:pPr>
                      <a:r>
                        <a:rPr lang="de-DE" sz="1600" dirty="0">
                          <a:effectLst/>
                        </a:rPr>
                        <a:t>Namensnennung</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1286072688"/>
                  </a:ext>
                </a:extLst>
              </a:tr>
              <a:tr h="562824">
                <a:tc>
                  <a:txBody>
                    <a:body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dirty="0">
                          <a:effectLst/>
                        </a:rPr>
                        <a:t>CC BY-SA</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3">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Namensnennung – Weitergabe unter </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gleichen Bedingungen</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1139543017"/>
                  </a:ext>
                </a:extLst>
              </a:tr>
              <a:tr h="565993">
                <a:tc>
                  <a:txBody>
                    <a:body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CC BY-NC</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Namensnennung – Nicht kommerziell </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658211829"/>
                  </a:ext>
                </a:extLst>
              </a:tr>
              <a:tr h="581277">
                <a:tc>
                  <a:txBody>
                    <a:body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CC BY-ND</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a:effectLst/>
                        </a:rPr>
                        <a:t>Namensnennung – Keine Bearbeitung</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4232000723"/>
                  </a:ext>
                </a:extLst>
              </a:tr>
              <a:tr h="553205">
                <a:tc>
                  <a:txBody>
                    <a:body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solidFill>
                      <a:schemeClr val="accent1">
                        <a:lumMod val="20000"/>
                        <a:lumOff val="80000"/>
                      </a:schemeClr>
                    </a:solidFill>
                  </a:tcPr>
                </a:tc>
                <a:tc>
                  <a:txBody>
                    <a:bodyPr/>
                    <a:lstStyle/>
                    <a:p>
                      <a:pPr algn="ctr">
                        <a:lnSpc>
                          <a:spcPct val="107000"/>
                        </a:lnSpc>
                        <a:spcAft>
                          <a:spcPts val="0"/>
                        </a:spcAft>
                      </a:pPr>
                      <a:r>
                        <a:rPr lang="de-DE" sz="1600" dirty="0">
                          <a:effectLst/>
                        </a:rPr>
                        <a:t>CC BY-NC-SA</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lumMod val="20000"/>
                        <a:lumOff val="80000"/>
                      </a:schemeClr>
                    </a:solidFill>
                  </a:tcPr>
                </a:tc>
                <a:tc>
                  <a:txBody>
                    <a:bodyPr/>
                    <a:lstStyle/>
                    <a:p>
                      <a:pPr algn="ctr">
                        <a:lnSpc>
                          <a:spcPct val="107000"/>
                        </a:lnSpc>
                        <a:spcAft>
                          <a:spcPts val="0"/>
                        </a:spcAft>
                      </a:pPr>
                      <a:r>
                        <a:rPr lang="de-DE" sz="1600" dirty="0">
                          <a:effectLst/>
                        </a:rPr>
                        <a:t>Namensnennung – Nicht-kommerziell – Weitergabe unter gleichen Bedingungen </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496912170"/>
                  </a:ext>
                </a:extLst>
              </a:tr>
              <a:tr h="552654">
                <a:tc>
                  <a:txBody>
                    <a:bodyPr/>
                    <a:lstStyle/>
                    <a:p>
                      <a:pPr algn="ctr">
                        <a:lnSpc>
                          <a:spcPct val="107000"/>
                        </a:lnSpc>
                        <a:spcAft>
                          <a:spcPts val="0"/>
                        </a:spcAft>
                      </a:pP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2"/>
                      </a:solidFill>
                      <a:prstDash val="solid"/>
                      <a:round/>
                      <a:headEnd type="none" w="med" len="med"/>
                      <a:tailEnd type="none" w="med" len="med"/>
                    </a:lnR>
                    <a:solidFill>
                      <a:schemeClr val="accent1">
                        <a:lumMod val="20000"/>
                        <a:lumOff val="80000"/>
                      </a:schemeClr>
                    </a:solidFill>
                  </a:tcPr>
                </a:tc>
                <a:tc>
                  <a:txBody>
                    <a:bodyPr/>
                    <a:lstStyle/>
                    <a:p>
                      <a:pPr algn="ctr">
                        <a:lnSpc>
                          <a:spcPct val="107000"/>
                        </a:lnSpc>
                        <a:spcAft>
                          <a:spcPts val="0"/>
                        </a:spcAft>
                      </a:pPr>
                      <a:r>
                        <a:rPr lang="de-DE" sz="1600" dirty="0">
                          <a:effectLst/>
                        </a:rPr>
                        <a:t>CC BY-NC-ND</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1">
                        <a:lumMod val="20000"/>
                        <a:lumOff val="80000"/>
                      </a:schemeClr>
                    </a:solidFill>
                  </a:tcPr>
                </a:tc>
                <a:tc>
                  <a:txBody>
                    <a:bodyPr/>
                    <a:lstStyle/>
                    <a:p>
                      <a:pPr algn="ctr">
                        <a:lnSpc>
                          <a:spcPct val="107000"/>
                        </a:lnSpc>
                        <a:spcAft>
                          <a:spcPts val="0"/>
                        </a:spcAft>
                      </a:pPr>
                      <a:r>
                        <a:rPr lang="de-DE" sz="1600" dirty="0">
                          <a:effectLst/>
                        </a:rPr>
                        <a:t>Namensnennung – Nicht-kommerziell –</a:t>
                      </a:r>
                      <a:r>
                        <a:rPr lang="de-DE" sz="1600" baseline="0" dirty="0">
                          <a:effectLst/>
                        </a:rPr>
                        <a:t> </a:t>
                      </a:r>
                    </a:p>
                    <a:p>
                      <a:pPr algn="ctr">
                        <a:lnSpc>
                          <a:spcPct val="107000"/>
                        </a:lnSpc>
                        <a:spcAft>
                          <a:spcPts val="0"/>
                        </a:spcAft>
                      </a:pPr>
                      <a:r>
                        <a:rPr lang="de-DE" sz="1600" baseline="0" dirty="0">
                          <a:effectLst/>
                        </a:rPr>
                        <a:t>K</a:t>
                      </a:r>
                      <a:r>
                        <a:rPr lang="de-DE" sz="1600" dirty="0">
                          <a:effectLst/>
                        </a:rPr>
                        <a:t>eine Bearbeitung</a:t>
                      </a:r>
                      <a:endParaRPr lang="de-DE"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2"/>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217000253"/>
                  </a:ext>
                </a:extLst>
              </a:tr>
            </a:tbl>
          </a:graphicData>
        </a:graphic>
      </p:graphicFrame>
      <p:grpSp>
        <p:nvGrpSpPr>
          <p:cNvPr id="25" name="Gruppieren 24"/>
          <p:cNvGrpSpPr/>
          <p:nvPr/>
        </p:nvGrpSpPr>
        <p:grpSpPr>
          <a:xfrm>
            <a:off x="628025" y="2058105"/>
            <a:ext cx="1325680" cy="3862666"/>
            <a:chOff x="1607273" y="1617897"/>
            <a:chExt cx="1325680" cy="3862666"/>
          </a:xfrm>
        </p:grpSpPr>
        <p:pic>
          <p:nvPicPr>
            <p:cNvPr id="26" name="Picture 2" descr="https://upload.wikimedia.org/wikipedia/commons/thumb/d/d0/CC-BY-SA_icon.svg/1280px-CC-BY-SA_ic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141" y="2769793"/>
              <a:ext cx="1306812" cy="4604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s://upload.wikimedia.org/wikipedia/commons/thumb/1/16/CC-BY_icon.svg/1280px-CC-BY_ic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4323" y="2181025"/>
              <a:ext cx="1308630" cy="46108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s://upload.wikimedia.org/wikipedia/commons/thumb/9/99/Cc-by-nc_icon.svg/1280px-Cc-by-nc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7024" y="3327145"/>
              <a:ext cx="1306812" cy="4573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s://upload.wikimedia.org/wikipedia/commons/thumb/1/16/Cc-by-nd_icon.svg/1280px-Cc-by-nd_ico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9725" y="3899053"/>
              <a:ext cx="1306812" cy="4573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s://upload.wikimedia.org/wikipedia/commons/thumb/1/12/Cc-by-nc-sa_icon.svg/1280px-Cc-by-nc-sa_icon.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7273" y="4479058"/>
              <a:ext cx="1306812" cy="4573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https://upload.wikimedia.org/wikipedia/commons/thumb/f/f1/Cc-by-nc-nd_icon.svg/1280px-Cc-by-nc-nd_ic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273" y="5024037"/>
              <a:ext cx="1304360" cy="4565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https://upload.wikimedia.org/wikipedia/commons/thumb/f/f9/CC-Zero-badge.svg/1280px-CC-Zero-badge.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2531" y="1617897"/>
              <a:ext cx="1292214" cy="45530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feld 32"/>
          <p:cNvSpPr txBox="1"/>
          <p:nvPr/>
        </p:nvSpPr>
        <p:spPr>
          <a:xfrm>
            <a:off x="284311" y="6076489"/>
            <a:ext cx="5554938" cy="223907"/>
          </a:xfrm>
          <a:prstGeom prst="rect">
            <a:avLst/>
          </a:prstGeom>
          <a:noFill/>
        </p:spPr>
        <p:txBody>
          <a:bodyPr wrap="square" rtlCol="0">
            <a:spAutoFit/>
          </a:bodyPr>
          <a:lstStyle/>
          <a:p>
            <a:pPr>
              <a:lnSpc>
                <a:spcPct val="95000"/>
              </a:lnSpc>
            </a:pPr>
            <a:r>
              <a:rPr lang="de-DE" sz="900" dirty="0"/>
              <a:t>Folie entnommen aus: </a:t>
            </a:r>
            <a:r>
              <a:rPr lang="de-DE" sz="900" dirty="0">
                <a:hlinkClick r:id="rId10"/>
              </a:rPr>
              <a:t>Präsentation "MINT-L-OER-amt"</a:t>
            </a:r>
            <a:r>
              <a:rPr lang="de-DE" sz="900" dirty="0"/>
              <a:t>, </a:t>
            </a:r>
            <a:r>
              <a:rPr lang="de-DE" sz="900" dirty="0" err="1"/>
              <a:t>Lubna</a:t>
            </a:r>
            <a:r>
              <a:rPr lang="de-DE" sz="900" dirty="0"/>
              <a:t> Ali &amp; René Röpke, </a:t>
            </a:r>
            <a:r>
              <a:rPr lang="de-DE" altLang="de-DE" sz="900" dirty="0">
                <a:solidFill>
                  <a:srgbClr val="464646"/>
                </a:solidFill>
                <a:latin typeface="Source Sans Pro"/>
              </a:rPr>
              <a:t>(</a:t>
            </a:r>
            <a:r>
              <a:rPr lang="de-DE" altLang="de-DE" sz="900" dirty="0">
                <a:solidFill>
                  <a:srgbClr val="464646"/>
                </a:solidFill>
                <a:latin typeface="Source Sans Pro"/>
                <a:hlinkClick r:id="rId11"/>
              </a:rPr>
              <a:t>CC BY-SA 4.0</a:t>
            </a:r>
            <a:r>
              <a:rPr lang="de-DE" altLang="de-DE" sz="900" dirty="0">
                <a:solidFill>
                  <a:srgbClr val="464646"/>
                </a:solidFill>
                <a:latin typeface="Source Sans Pro"/>
              </a:rPr>
              <a:t>)</a:t>
            </a:r>
            <a:endParaRPr lang="de-DE" altLang="de-DE" sz="900" dirty="0">
              <a:solidFill>
                <a:srgbClr val="049CCF"/>
              </a:solidFill>
              <a:latin typeface="Source Sans Pro"/>
            </a:endParaRPr>
          </a:p>
        </p:txBody>
      </p:sp>
      <p:cxnSp>
        <p:nvCxnSpPr>
          <p:cNvPr id="20" name="Gerade Verbindung mit Pfeil 19"/>
          <p:cNvCxnSpPr/>
          <p:nvPr/>
        </p:nvCxnSpPr>
        <p:spPr>
          <a:xfrm flipV="1">
            <a:off x="8300983" y="3670448"/>
            <a:ext cx="1467425" cy="854753"/>
          </a:xfrm>
          <a:prstGeom prst="straightConnector1">
            <a:avLst/>
          </a:prstGeom>
          <a:ln w="63500">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rot="19732459">
            <a:off x="8241013" y="4156564"/>
            <a:ext cx="1699504" cy="326243"/>
          </a:xfrm>
          <a:prstGeom prst="rect">
            <a:avLst/>
          </a:prstGeom>
          <a:noFill/>
        </p:spPr>
        <p:txBody>
          <a:bodyPr wrap="none" rtlCol="0">
            <a:spAutoFit/>
          </a:bodyPr>
          <a:lstStyle/>
          <a:p>
            <a:pPr algn="l">
              <a:lnSpc>
                <a:spcPct val="95000"/>
              </a:lnSpc>
            </a:pPr>
            <a:r>
              <a:rPr lang="de-DE" sz="1600" dirty="0"/>
              <a:t>Nur Komposition</a:t>
            </a:r>
          </a:p>
        </p:txBody>
      </p:sp>
    </p:spTree>
    <p:extLst>
      <p:ext uri="{BB962C8B-B14F-4D97-AF65-F5344CB8AC3E}">
        <p14:creationId xmlns:p14="http://schemas.microsoft.com/office/powerpoint/2010/main" val="333548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90D31-C86D-384C-9173-5A9D83A1534F}"/>
              </a:ext>
            </a:extLst>
          </p:cNvPr>
          <p:cNvSpPr>
            <a:spLocks noGrp="1"/>
          </p:cNvSpPr>
          <p:nvPr>
            <p:ph type="title"/>
          </p:nvPr>
        </p:nvSpPr>
        <p:spPr/>
        <p:txBody>
          <a:bodyPr/>
          <a:lstStyle/>
          <a:p>
            <a:r>
              <a:rPr lang="de-DE" dirty="0"/>
              <a:t>GNU Free </a:t>
            </a:r>
            <a:r>
              <a:rPr lang="de-DE" dirty="0" err="1"/>
              <a:t>Documentation</a:t>
            </a:r>
            <a:r>
              <a:rPr lang="de-DE" dirty="0"/>
              <a:t> </a:t>
            </a:r>
            <a:r>
              <a:rPr lang="de-DE" dirty="0" err="1"/>
              <a:t>License</a:t>
            </a:r>
            <a:endParaRPr lang="de-DE" dirty="0"/>
          </a:p>
        </p:txBody>
      </p:sp>
      <p:sp>
        <p:nvSpPr>
          <p:cNvPr id="6" name="Inhaltsplatzhalter 5">
            <a:extLst>
              <a:ext uri="{FF2B5EF4-FFF2-40B4-BE49-F238E27FC236}">
                <a16:creationId xmlns:a16="http://schemas.microsoft.com/office/drawing/2014/main" id="{FA1E48C8-F4E8-B24C-BBB6-7FD6943B651D}"/>
              </a:ext>
            </a:extLst>
          </p:cNvPr>
          <p:cNvSpPr>
            <a:spLocks noGrp="1"/>
          </p:cNvSpPr>
          <p:nvPr>
            <p:ph idx="1"/>
          </p:nvPr>
        </p:nvSpPr>
        <p:spPr/>
        <p:txBody>
          <a:bodyPr/>
          <a:lstStyle/>
          <a:p>
            <a:pPr marL="0" indent="0">
              <a:buNone/>
            </a:pPr>
            <a:r>
              <a:rPr lang="de-DE" dirty="0"/>
              <a:t>Die GNU Free </a:t>
            </a:r>
            <a:r>
              <a:rPr lang="de-DE" dirty="0" err="1"/>
              <a:t>Documentation</a:t>
            </a:r>
            <a:r>
              <a:rPr lang="de-DE" dirty="0"/>
              <a:t> </a:t>
            </a:r>
            <a:r>
              <a:rPr lang="de-DE" dirty="0" err="1"/>
              <a:t>License</a:t>
            </a:r>
            <a:r>
              <a:rPr lang="de-DE" dirty="0"/>
              <a:t> (FDL) ist eine Form des </a:t>
            </a:r>
            <a:r>
              <a:rPr lang="de-DE" dirty="0" err="1"/>
              <a:t>Copylefts</a:t>
            </a:r>
            <a:r>
              <a:rPr lang="de-DE" dirty="0"/>
              <a:t> zur Nutzung mit einem </a:t>
            </a:r>
            <a:r>
              <a:rPr lang="de-DE" b="1" dirty="0"/>
              <a:t>Handbuch, Lehrbuch </a:t>
            </a:r>
            <a:r>
              <a:rPr lang="de-DE" dirty="0"/>
              <a:t>oder einem anderen </a:t>
            </a:r>
            <a:r>
              <a:rPr lang="de-DE" b="1" dirty="0"/>
              <a:t>Dokument</a:t>
            </a:r>
            <a:r>
              <a:rPr lang="de-DE" dirty="0"/>
              <a:t>, um </a:t>
            </a:r>
            <a:r>
              <a:rPr lang="de-DE" b="1" dirty="0"/>
              <a:t>jedermann</a:t>
            </a:r>
            <a:r>
              <a:rPr lang="de-DE" dirty="0"/>
              <a:t> die wirksame Freiheit zu </a:t>
            </a:r>
            <a:r>
              <a:rPr lang="de-DE" b="1" dirty="0"/>
              <a:t>gewährleisten</a:t>
            </a:r>
            <a:r>
              <a:rPr lang="de-DE" dirty="0"/>
              <a:t>, es zu </a:t>
            </a:r>
            <a:r>
              <a:rPr lang="de-DE" b="1" dirty="0"/>
              <a:t>kopieren</a:t>
            </a:r>
            <a:r>
              <a:rPr lang="de-DE" dirty="0"/>
              <a:t> und </a:t>
            </a:r>
            <a:r>
              <a:rPr lang="de-DE" b="1" dirty="0" err="1"/>
              <a:t>weiterzuvertreiben</a:t>
            </a:r>
            <a:r>
              <a:rPr lang="de-DE" dirty="0"/>
              <a:t>, mit oder ohne </a:t>
            </a:r>
            <a:r>
              <a:rPr lang="de-DE" b="1" dirty="0"/>
              <a:t>Modifizierungen</a:t>
            </a:r>
            <a:r>
              <a:rPr lang="de-DE" dirty="0"/>
              <a:t>, sowohl </a:t>
            </a:r>
            <a:r>
              <a:rPr lang="de-DE" b="1" dirty="0"/>
              <a:t>kommerziell</a:t>
            </a:r>
            <a:r>
              <a:rPr lang="de-DE" dirty="0"/>
              <a:t> als auch </a:t>
            </a:r>
            <a:r>
              <a:rPr lang="de-DE" b="1" dirty="0"/>
              <a:t>nichtkommerziell</a:t>
            </a:r>
            <a:r>
              <a:rPr lang="de-DE" dirty="0"/>
              <a:t>. Die aktuelle Version ist Version 1.3. </a:t>
            </a:r>
          </a:p>
          <a:p>
            <a:pPr marL="0" indent="0">
              <a:buNone/>
            </a:pPr>
            <a:endParaRPr lang="de-DE" dirty="0"/>
          </a:p>
          <a:p>
            <a:pPr marL="0" indent="0">
              <a:buNone/>
            </a:pPr>
            <a:r>
              <a:rPr lang="de-DE" b="1" u="sng" dirty="0"/>
              <a:t>Hinweis: </a:t>
            </a:r>
            <a:r>
              <a:rPr lang="de-DE" dirty="0"/>
              <a:t>Weitestgehend kompatibel zu CC BY-SA 3.0 oder höher,</a:t>
            </a:r>
          </a:p>
          <a:p>
            <a:pPr marL="0" indent="0">
              <a:buNone/>
            </a:pPr>
            <a:r>
              <a:rPr lang="de-DE" dirty="0"/>
              <a:t>Details unter: </a:t>
            </a:r>
            <a:r>
              <a:rPr lang="de-DE" dirty="0">
                <a:hlinkClick r:id="rId2"/>
              </a:rPr>
              <a:t>https://www.gnu.org/licenses/fdl-1.3.de.html</a:t>
            </a:r>
            <a:r>
              <a:rPr lang="de-DE" dirty="0"/>
              <a:t> </a:t>
            </a:r>
          </a:p>
        </p:txBody>
      </p:sp>
      <p:sp>
        <p:nvSpPr>
          <p:cNvPr id="4" name="Foliennummernplatzhalter 3">
            <a:extLst>
              <a:ext uri="{FF2B5EF4-FFF2-40B4-BE49-F238E27FC236}">
                <a16:creationId xmlns:a16="http://schemas.microsoft.com/office/drawing/2014/main" id="{93D57BB1-108C-224F-A4F5-4FCA6E02706B}"/>
              </a:ext>
            </a:extLst>
          </p:cNvPr>
          <p:cNvSpPr>
            <a:spLocks noGrp="1"/>
          </p:cNvSpPr>
          <p:nvPr>
            <p:ph type="sldNum" sz="quarter" idx="14"/>
          </p:nvPr>
        </p:nvSpPr>
        <p:spPr/>
        <p:txBody>
          <a:bodyPr/>
          <a:lstStyle/>
          <a:p>
            <a:r>
              <a:rPr lang="de-DE"/>
              <a:t>Seite </a:t>
            </a:r>
            <a:fld id="{A52F4D17-1AD6-42D9-B93A-EB002C62F438}" type="slidenum">
              <a:rPr lang="de-DE" smtClean="0"/>
              <a:pPr/>
              <a:t>13</a:t>
            </a:fld>
            <a:endParaRPr lang="de-DE" dirty="0"/>
          </a:p>
        </p:txBody>
      </p:sp>
      <p:sp>
        <p:nvSpPr>
          <p:cNvPr id="7" name="Textplatzhalter 6">
            <a:extLst>
              <a:ext uri="{FF2B5EF4-FFF2-40B4-BE49-F238E27FC236}">
                <a16:creationId xmlns:a16="http://schemas.microsoft.com/office/drawing/2014/main" id="{A7BEADAB-ABCD-464F-A582-98394794EEDF}"/>
              </a:ext>
            </a:extLst>
          </p:cNvPr>
          <p:cNvSpPr>
            <a:spLocks noGrp="1"/>
          </p:cNvSpPr>
          <p:nvPr>
            <p:ph type="body" sz="quarter" idx="15"/>
          </p:nvPr>
        </p:nvSpPr>
        <p:spPr/>
        <p:txBody>
          <a:bodyPr/>
          <a:lstStyle/>
          <a:p>
            <a:r>
              <a:rPr lang="de-DE" dirty="0"/>
              <a:t>Weitere Möglichkeit der Lizensierung: GNU FDL</a:t>
            </a:r>
          </a:p>
        </p:txBody>
      </p:sp>
      <p:sp>
        <p:nvSpPr>
          <p:cNvPr id="8" name="Rechteck 7">
            <a:extLst>
              <a:ext uri="{FF2B5EF4-FFF2-40B4-BE49-F238E27FC236}">
                <a16:creationId xmlns:a16="http://schemas.microsoft.com/office/drawing/2014/main" id="{25DAD92B-57C3-C44B-90B1-0B4AA6476962}"/>
              </a:ext>
            </a:extLst>
          </p:cNvPr>
          <p:cNvSpPr/>
          <p:nvPr/>
        </p:nvSpPr>
        <p:spPr>
          <a:xfrm>
            <a:off x="259420" y="3485047"/>
            <a:ext cx="7033370" cy="215444"/>
          </a:xfrm>
          <a:prstGeom prst="rect">
            <a:avLst/>
          </a:prstGeom>
        </p:spPr>
        <p:txBody>
          <a:bodyPr wrap="square">
            <a:spAutoFit/>
          </a:bodyPr>
          <a:lstStyle/>
          <a:p>
            <a:r>
              <a:rPr lang="de-DE" sz="800" dirty="0"/>
              <a:t>Quelle: </a:t>
            </a:r>
            <a:r>
              <a:rPr lang="de-DE" sz="800" b="1" dirty="0"/>
              <a:t>Free Software </a:t>
            </a:r>
            <a:r>
              <a:rPr lang="de-DE" sz="800" b="1" dirty="0" err="1"/>
              <a:t>Foundation</a:t>
            </a:r>
            <a:r>
              <a:rPr lang="de-DE" sz="800" b="1" dirty="0"/>
              <a:t> Inc. (2017), </a:t>
            </a:r>
            <a:r>
              <a:rPr lang="de-DE" sz="800" dirty="0"/>
              <a:t>Keywords für die Präsentation hervorgehoben</a:t>
            </a:r>
          </a:p>
        </p:txBody>
      </p:sp>
    </p:spTree>
    <p:extLst>
      <p:ext uri="{BB962C8B-B14F-4D97-AF65-F5344CB8AC3E}">
        <p14:creationId xmlns:p14="http://schemas.microsoft.com/office/powerpoint/2010/main" val="423733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6619C-3393-4C40-A047-6B5873621800}"/>
              </a:ext>
            </a:extLst>
          </p:cNvPr>
          <p:cNvSpPr>
            <a:spLocks noGrp="1"/>
          </p:cNvSpPr>
          <p:nvPr>
            <p:ph type="title"/>
          </p:nvPr>
        </p:nvSpPr>
        <p:spPr>
          <a:xfrm>
            <a:off x="5717208" y="284453"/>
            <a:ext cx="11449050" cy="1124780"/>
          </a:xfrm>
        </p:spPr>
        <p:txBody>
          <a:bodyPr/>
          <a:lstStyle/>
          <a:p>
            <a:r>
              <a:rPr lang="de-DE" dirty="0"/>
              <a:t>Quellenangaben bei OER</a:t>
            </a:r>
          </a:p>
        </p:txBody>
      </p:sp>
      <p:sp>
        <p:nvSpPr>
          <p:cNvPr id="4" name="Foliennummernplatzhalter 3">
            <a:extLst>
              <a:ext uri="{FF2B5EF4-FFF2-40B4-BE49-F238E27FC236}">
                <a16:creationId xmlns:a16="http://schemas.microsoft.com/office/drawing/2014/main" id="{9CC06D27-4937-4A4B-B646-191175228FDA}"/>
              </a:ext>
            </a:extLst>
          </p:cNvPr>
          <p:cNvSpPr>
            <a:spLocks noGrp="1"/>
          </p:cNvSpPr>
          <p:nvPr>
            <p:ph type="sldNum" sz="quarter" idx="14"/>
          </p:nvPr>
        </p:nvSpPr>
        <p:spPr/>
        <p:txBody>
          <a:bodyPr/>
          <a:lstStyle/>
          <a:p>
            <a:r>
              <a:rPr lang="de-DE"/>
              <a:t>Seite </a:t>
            </a:r>
            <a:fld id="{A52F4D17-1AD6-42D9-B93A-EB002C62F438}" type="slidenum">
              <a:rPr lang="de-DE" smtClean="0"/>
              <a:pPr/>
              <a:t>14</a:t>
            </a:fld>
            <a:endParaRPr lang="de-DE" dirty="0"/>
          </a:p>
        </p:txBody>
      </p:sp>
      <p:sp>
        <p:nvSpPr>
          <p:cNvPr id="8" name="Textplatzhalter 7">
            <a:extLst>
              <a:ext uri="{FF2B5EF4-FFF2-40B4-BE49-F238E27FC236}">
                <a16:creationId xmlns:a16="http://schemas.microsoft.com/office/drawing/2014/main" id="{CCC45F7D-E3E4-4EF0-9BD2-EAD57B3FDCD1}"/>
              </a:ext>
            </a:extLst>
          </p:cNvPr>
          <p:cNvSpPr>
            <a:spLocks noGrp="1"/>
          </p:cNvSpPr>
          <p:nvPr>
            <p:ph type="body" sz="quarter" idx="15"/>
          </p:nvPr>
        </p:nvSpPr>
        <p:spPr>
          <a:xfrm>
            <a:off x="5737155" y="846843"/>
            <a:ext cx="11449049" cy="509994"/>
          </a:xfrm>
        </p:spPr>
        <p:txBody>
          <a:bodyPr/>
          <a:lstStyle/>
          <a:p>
            <a:r>
              <a:rPr lang="de-DE" dirty="0"/>
              <a:t>Nach der TULLU-Regel!</a:t>
            </a:r>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395" y="8722"/>
            <a:ext cx="5633211" cy="6243177"/>
          </a:xfrm>
        </p:spPr>
      </p:pic>
      <p:sp>
        <p:nvSpPr>
          <p:cNvPr id="9" name="Textfeld 8"/>
          <p:cNvSpPr txBox="1"/>
          <p:nvPr/>
        </p:nvSpPr>
        <p:spPr>
          <a:xfrm>
            <a:off x="191344" y="6531757"/>
            <a:ext cx="4280339" cy="326243"/>
          </a:xfrm>
          <a:prstGeom prst="rect">
            <a:avLst/>
          </a:prstGeom>
          <a:noFill/>
        </p:spPr>
        <p:txBody>
          <a:bodyPr wrap="none" rtlCol="0">
            <a:spAutoFit/>
          </a:bodyPr>
          <a:lstStyle/>
          <a:p>
            <a:pPr>
              <a:lnSpc>
                <a:spcPct val="95000"/>
              </a:lnSpc>
            </a:pPr>
            <a:r>
              <a:rPr lang="de-DE" sz="800" dirty="0"/>
              <a:t>Quelle: Infografik von </a:t>
            </a:r>
            <a:r>
              <a:rPr lang="de-DE" sz="800" i="1" dirty="0"/>
              <a:t>Julia </a:t>
            </a:r>
            <a:r>
              <a:rPr lang="de-DE" sz="800" i="1" dirty="0" err="1"/>
              <a:t>Eggestein</a:t>
            </a:r>
            <a:r>
              <a:rPr lang="de-DE" sz="800" dirty="0"/>
              <a:t> nach einem Konzept von </a:t>
            </a:r>
            <a:r>
              <a:rPr lang="de-DE" sz="800" i="1" dirty="0" err="1"/>
              <a:t>Jöran</a:t>
            </a:r>
            <a:r>
              <a:rPr lang="de-DE" sz="800" i="1" dirty="0"/>
              <a:t> </a:t>
            </a:r>
            <a:r>
              <a:rPr lang="de-DE" sz="800" i="1" dirty="0" err="1"/>
              <a:t>Muuß-Merholz</a:t>
            </a:r>
            <a:r>
              <a:rPr lang="de-DE" sz="800" i="1" dirty="0"/>
              <a:t> </a:t>
            </a:r>
          </a:p>
          <a:p>
            <a:pPr>
              <a:lnSpc>
                <a:spcPct val="95000"/>
              </a:lnSpc>
            </a:pPr>
            <a:r>
              <a:rPr lang="de-DE" sz="800" i="1" dirty="0"/>
              <a:t>und Sonja </a:t>
            </a:r>
            <a:r>
              <a:rPr lang="de-DE" sz="800" i="1" dirty="0" err="1"/>
              <a:t>Borski</a:t>
            </a:r>
            <a:r>
              <a:rPr lang="de-DE" sz="800" i="1" dirty="0"/>
              <a:t>  für </a:t>
            </a:r>
            <a:r>
              <a:rPr lang="de-DE" sz="800" i="1" dirty="0" err="1">
                <a:hlinkClick r:id="rId3" tooltip="OERinfo – die Infostelle OER"/>
              </a:rPr>
              <a:t>OERinfo</a:t>
            </a:r>
            <a:r>
              <a:rPr lang="de-DE" sz="800" i="1" dirty="0">
                <a:hlinkClick r:id="rId3" tooltip="OERinfo – die Infostelle OER"/>
              </a:rPr>
              <a:t> – Informationsstelle OER</a:t>
            </a:r>
            <a:r>
              <a:rPr lang="de-DE" sz="800" dirty="0"/>
              <a:t> steht unter der </a:t>
            </a:r>
            <a:r>
              <a:rPr lang="de-DE" sz="800" dirty="0">
                <a:hlinkClick r:id="rId4" tooltip="Details zur Lizenz"/>
              </a:rPr>
              <a:t>CC BY 4.0-Lizenz</a:t>
            </a:r>
            <a:endParaRPr lang="de-DE" sz="800" dirty="0"/>
          </a:p>
        </p:txBody>
      </p:sp>
      <p:sp>
        <p:nvSpPr>
          <p:cNvPr id="10" name="Inhaltsplatzhalter 5"/>
          <p:cNvSpPr txBox="1">
            <a:spLocks/>
          </p:cNvSpPr>
          <p:nvPr/>
        </p:nvSpPr>
        <p:spPr>
          <a:xfrm>
            <a:off x="5717208" y="1196752"/>
            <a:ext cx="5491359" cy="4214255"/>
          </a:xfrm>
          <a:prstGeom prst="rect">
            <a:avLst/>
          </a:prstGeom>
        </p:spPr>
        <p:txBody>
          <a:bodyPr vert="horz" lIns="0" tIns="0" rIns="0" bIns="0" rtlCol="0" anchor="t" anchorCtr="0">
            <a:noAutofit/>
          </a:bodyPr>
          <a:lstStyle>
            <a:lvl1pPr marL="17780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1pPr>
            <a:lvl2pPr marL="361950" indent="-18415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2pPr>
            <a:lvl3pPr marL="5397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3pPr>
            <a:lvl4pPr marL="7175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8953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charset="2"/>
              <a:buChar char="ü"/>
            </a:pPr>
            <a:r>
              <a:rPr lang="de-DE" sz="2800" dirty="0"/>
              <a:t>Titel</a:t>
            </a:r>
          </a:p>
          <a:p>
            <a:pPr>
              <a:lnSpc>
                <a:spcPct val="150000"/>
              </a:lnSpc>
              <a:buFont typeface="Wingdings" charset="2"/>
              <a:buChar char="ü"/>
            </a:pPr>
            <a:r>
              <a:rPr lang="de-DE" sz="2800" dirty="0"/>
              <a:t>Urheber/in</a:t>
            </a:r>
          </a:p>
          <a:p>
            <a:pPr>
              <a:lnSpc>
                <a:spcPct val="150000"/>
              </a:lnSpc>
              <a:buFont typeface="Wingdings" charset="2"/>
              <a:buChar char="ü"/>
            </a:pPr>
            <a:r>
              <a:rPr lang="de-DE" sz="2800" dirty="0"/>
              <a:t>Lizenz</a:t>
            </a:r>
          </a:p>
          <a:p>
            <a:pPr>
              <a:lnSpc>
                <a:spcPct val="150000"/>
              </a:lnSpc>
              <a:buFont typeface="Wingdings" charset="2"/>
              <a:buChar char="ü"/>
            </a:pPr>
            <a:r>
              <a:rPr lang="de-DE" sz="2800" dirty="0"/>
              <a:t>Link zur Lizenz</a:t>
            </a:r>
          </a:p>
          <a:p>
            <a:pPr>
              <a:lnSpc>
                <a:spcPct val="150000"/>
              </a:lnSpc>
              <a:buFont typeface="Wingdings" charset="2"/>
              <a:buChar char="ü"/>
            </a:pPr>
            <a:r>
              <a:rPr lang="de-DE" sz="2800" dirty="0"/>
              <a:t>Ursprungsort des Materials</a:t>
            </a:r>
          </a:p>
        </p:txBody>
      </p:sp>
      <p:sp>
        <p:nvSpPr>
          <p:cNvPr id="11" name="Diagonal liegende Ecken des Rechtecks schneiden 10">
            <a:extLst>
              <a:ext uri="{FF2B5EF4-FFF2-40B4-BE49-F238E27FC236}">
                <a16:creationId xmlns:a16="http://schemas.microsoft.com/office/drawing/2014/main" id="{482A6297-80F8-044D-A750-08D27E920F5B}"/>
              </a:ext>
            </a:extLst>
          </p:cNvPr>
          <p:cNvSpPr/>
          <p:nvPr/>
        </p:nvSpPr>
        <p:spPr>
          <a:xfrm>
            <a:off x="6023992" y="4788770"/>
            <a:ext cx="3148679" cy="1432500"/>
          </a:xfrm>
          <a:prstGeom prst="snip2Diag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de-DE" u="sng" dirty="0">
                <a:ln w="0"/>
                <a:solidFill>
                  <a:schemeClr val="tx1"/>
                </a:solidFill>
                <a:effectLst>
                  <a:outerShdw blurRad="38100" dist="19050" dir="2700000" algn="tl" rotWithShape="0">
                    <a:schemeClr val="dk1">
                      <a:alpha val="40000"/>
                    </a:schemeClr>
                  </a:outerShdw>
                </a:effectLst>
              </a:rPr>
              <a:t>Faustregel zur Quellenangabe: </a:t>
            </a:r>
            <a:r>
              <a:rPr lang="de-DE" dirty="0">
                <a:ln w="0"/>
                <a:solidFill>
                  <a:schemeClr val="tx1"/>
                </a:solidFill>
                <a:effectLst>
                  <a:outerShdw blurRad="38100" dist="19050" dir="2700000" algn="tl" rotWithShape="0">
                    <a:schemeClr val="dk1">
                      <a:alpha val="40000"/>
                    </a:schemeClr>
                  </a:outerShdw>
                </a:effectLst>
              </a:rPr>
              <a:t>„Nah am Bild“ oder „dem Medium angepasst“</a:t>
            </a:r>
          </a:p>
        </p:txBody>
      </p:sp>
    </p:spTree>
    <p:extLst>
      <p:ext uri="{BB962C8B-B14F-4D97-AF65-F5344CB8AC3E}">
        <p14:creationId xmlns:p14="http://schemas.microsoft.com/office/powerpoint/2010/main" val="2956988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Praxisbeispiel TULLU I</a:t>
            </a:r>
          </a:p>
        </p:txBody>
      </p:sp>
      <p:sp>
        <p:nvSpPr>
          <p:cNvPr id="6" name="Inhaltsplatzhalter 5"/>
          <p:cNvSpPr>
            <a:spLocks noGrp="1"/>
          </p:cNvSpPr>
          <p:nvPr>
            <p:ph idx="1"/>
          </p:nvPr>
        </p:nvSpPr>
        <p:spPr/>
        <p:txBody>
          <a:bodyPr/>
          <a:lstStyle/>
          <a:p>
            <a:pPr marL="0" indent="0">
              <a:buNone/>
            </a:pPr>
            <a:r>
              <a:rPr lang="de-DE" dirty="0"/>
              <a:t> Wo ist denn hier jetzt TULLU?</a:t>
            </a:r>
          </a:p>
          <a:p>
            <a:pPr marL="0" indent="0">
              <a:buNone/>
            </a:pPr>
            <a:r>
              <a:rPr lang="de-DE" dirty="0"/>
              <a:t>  </a:t>
            </a:r>
          </a:p>
        </p:txBody>
      </p:sp>
      <p:sp>
        <p:nvSpPr>
          <p:cNvPr id="5" name="Foliennummernplatzhalter 4"/>
          <p:cNvSpPr>
            <a:spLocks noGrp="1"/>
          </p:cNvSpPr>
          <p:nvPr>
            <p:ph type="sldNum" sz="quarter" idx="14"/>
          </p:nvPr>
        </p:nvSpPr>
        <p:spPr/>
        <p:txBody>
          <a:bodyPr/>
          <a:lstStyle/>
          <a:p>
            <a:fld id="{B2A54703-7B11-304E-913B-E52C2E5950A1}" type="slidenum">
              <a:rPr lang="de-DE" smtClean="0"/>
              <a:t>15</a:t>
            </a:fld>
            <a:endParaRPr lang="de-DE"/>
          </a:p>
        </p:txBody>
      </p:sp>
      <p:sp>
        <p:nvSpPr>
          <p:cNvPr id="7" name="Textplatzhalter 6">
            <a:extLst>
              <a:ext uri="{FF2B5EF4-FFF2-40B4-BE49-F238E27FC236}">
                <a16:creationId xmlns:a16="http://schemas.microsoft.com/office/drawing/2014/main" id="{EBABFEF2-939D-3544-84A7-0F3E60D0BC78}"/>
              </a:ext>
            </a:extLst>
          </p:cNvPr>
          <p:cNvSpPr>
            <a:spLocks noGrp="1"/>
          </p:cNvSpPr>
          <p:nvPr>
            <p:ph type="body" sz="quarter" idx="15"/>
          </p:nvPr>
        </p:nvSpPr>
        <p:spPr/>
        <p:txBody>
          <a:bodyPr/>
          <a:lstStyle/>
          <a:p>
            <a:endParaRPr lang="de-DE"/>
          </a:p>
        </p:txBody>
      </p:sp>
      <p:sp>
        <p:nvSpPr>
          <p:cNvPr id="4" name="Fußzeilenplatzhalter 3"/>
          <p:cNvSpPr>
            <a:spLocks noGrp="1"/>
          </p:cNvSpPr>
          <p:nvPr>
            <p:ph type="ftr" sz="quarter" idx="4294967295"/>
          </p:nvPr>
        </p:nvSpPr>
        <p:spPr>
          <a:xfrm>
            <a:off x="0" y="0"/>
            <a:ext cx="0" cy="0"/>
          </a:xfrm>
          <a:solidFill>
            <a:schemeClr val="tx1"/>
          </a:solidFill>
        </p:spPr>
        <p:txBody>
          <a:bodyPr/>
          <a:lstStyle/>
          <a:p>
            <a:endParaRPr lang="de-DE" dirty="0"/>
          </a:p>
        </p:txBody>
      </p:sp>
      <p:pic>
        <p:nvPicPr>
          <p:cNvPr id="1026" name="Picture 2" descr="Waldweg 3">
            <a:extLst>
              <a:ext uri="{FF2B5EF4-FFF2-40B4-BE49-F238E27FC236}">
                <a16:creationId xmlns:a16="http://schemas.microsoft.com/office/drawing/2014/main" id="{3E073936-930A-AF4F-A761-4E86CDFC9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2063566"/>
            <a:ext cx="4849548" cy="3220607"/>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43C96D71-2FE4-5A41-B9D3-8A819CAFA7CE}"/>
              </a:ext>
            </a:extLst>
          </p:cNvPr>
          <p:cNvSpPr txBox="1"/>
          <p:nvPr/>
        </p:nvSpPr>
        <p:spPr>
          <a:xfrm>
            <a:off x="545365" y="5481207"/>
            <a:ext cx="8963273" cy="914400"/>
          </a:xfrm>
          <a:prstGeom prst="rect">
            <a:avLst/>
          </a:prstGeom>
          <a:noFill/>
        </p:spPr>
        <p:txBody>
          <a:bodyPr wrap="none" lIns="0" tIns="0" rIns="0" bIns="0" rtlCol="0">
            <a:noAutofit/>
          </a:bodyPr>
          <a:lstStyle/>
          <a:p>
            <a:pPr>
              <a:buClr>
                <a:schemeClr val="accent1"/>
              </a:buClr>
            </a:pPr>
            <a:r>
              <a:rPr lang="de-DE" sz="2400" dirty="0">
                <a:hlinkClick r:id="rId3"/>
              </a:rPr>
              <a:t>"Waldweg 3"</a:t>
            </a:r>
            <a:r>
              <a:rPr lang="de-DE" sz="2400" dirty="0"/>
              <a:t> von </a:t>
            </a:r>
            <a:r>
              <a:rPr lang="de-DE" sz="2400" dirty="0">
                <a:hlinkClick r:id="rId4"/>
              </a:rPr>
              <a:t>jimynu</a:t>
            </a:r>
            <a:r>
              <a:rPr lang="de-DE" sz="2400" dirty="0"/>
              <a:t> ist lizensiert unter </a:t>
            </a:r>
            <a:r>
              <a:rPr lang="de-DE" sz="2400" dirty="0">
                <a:hlinkClick r:id="rId5"/>
              </a:rPr>
              <a:t>CC BY-SA 2.0 </a:t>
            </a:r>
            <a:endParaRPr lang="de-DE" sz="2400" dirty="0"/>
          </a:p>
          <a:p>
            <a:pPr algn="l">
              <a:buClr>
                <a:schemeClr val="accent1"/>
              </a:buClr>
            </a:pPr>
            <a:endParaRPr lang="de-DE" sz="2800" dirty="0" err="1"/>
          </a:p>
        </p:txBody>
      </p:sp>
      <p:graphicFrame>
        <p:nvGraphicFramePr>
          <p:cNvPr id="11" name="Tabelle 11">
            <a:extLst>
              <a:ext uri="{FF2B5EF4-FFF2-40B4-BE49-F238E27FC236}">
                <a16:creationId xmlns:a16="http://schemas.microsoft.com/office/drawing/2014/main" id="{75429166-68B9-4D4E-A9F8-E10CC77886A8}"/>
              </a:ext>
            </a:extLst>
          </p:cNvPr>
          <p:cNvGraphicFramePr>
            <a:graphicFrameLocks noGrp="1"/>
          </p:cNvGraphicFramePr>
          <p:nvPr>
            <p:extLst>
              <p:ext uri="{D42A27DB-BD31-4B8C-83A1-F6EECF244321}">
                <p14:modId xmlns:p14="http://schemas.microsoft.com/office/powerpoint/2010/main" val="476973280"/>
              </p:ext>
            </p:extLst>
          </p:nvPr>
        </p:nvGraphicFramePr>
        <p:xfrm>
          <a:off x="6083298" y="2092930"/>
          <a:ext cx="5254920" cy="2494280"/>
        </p:xfrm>
        <a:graphic>
          <a:graphicData uri="http://schemas.openxmlformats.org/drawingml/2006/table">
            <a:tbl>
              <a:tblPr firstRow="1" bandRow="1">
                <a:tableStyleId>{5C22544A-7EE6-4342-B048-85BDC9FD1C3A}</a:tableStyleId>
              </a:tblPr>
              <a:tblGrid>
                <a:gridCol w="804790">
                  <a:extLst>
                    <a:ext uri="{9D8B030D-6E8A-4147-A177-3AD203B41FA5}">
                      <a16:colId xmlns:a16="http://schemas.microsoft.com/office/drawing/2014/main" val="3468076061"/>
                    </a:ext>
                  </a:extLst>
                </a:gridCol>
                <a:gridCol w="4450130">
                  <a:extLst>
                    <a:ext uri="{9D8B030D-6E8A-4147-A177-3AD203B41FA5}">
                      <a16:colId xmlns:a16="http://schemas.microsoft.com/office/drawing/2014/main" val="3494274647"/>
                    </a:ext>
                  </a:extLst>
                </a:gridCol>
              </a:tblGrid>
              <a:tr h="370840">
                <a:tc>
                  <a:txBody>
                    <a:bodyPr/>
                    <a:lstStyle/>
                    <a:p>
                      <a:r>
                        <a:rPr lang="de-DE" dirty="0"/>
                        <a:t>Bau-stein</a:t>
                      </a:r>
                    </a:p>
                  </a:txBody>
                  <a:tcPr/>
                </a:tc>
                <a:tc>
                  <a:txBody>
                    <a:bodyPr/>
                    <a:lstStyle/>
                    <a:p>
                      <a:r>
                        <a:rPr lang="de-DE" dirty="0"/>
                        <a:t>Beispiel</a:t>
                      </a:r>
                    </a:p>
                  </a:txBody>
                  <a:tcPr/>
                </a:tc>
                <a:extLst>
                  <a:ext uri="{0D108BD9-81ED-4DB2-BD59-A6C34878D82A}">
                    <a16:rowId xmlns:a16="http://schemas.microsoft.com/office/drawing/2014/main" val="1186816802"/>
                  </a:ext>
                </a:extLst>
              </a:tr>
              <a:tr h="370840">
                <a:tc>
                  <a:txBody>
                    <a:bodyPr/>
                    <a:lstStyle/>
                    <a:p>
                      <a:pPr algn="ctr"/>
                      <a:r>
                        <a:rPr lang="de-DE" dirty="0"/>
                        <a:t>T</a:t>
                      </a:r>
                    </a:p>
                  </a:txBody>
                  <a:tcPr/>
                </a:tc>
                <a:tc>
                  <a:txBody>
                    <a:bodyPr/>
                    <a:lstStyle/>
                    <a:p>
                      <a:endParaRPr lang="de-DE" dirty="0"/>
                    </a:p>
                  </a:txBody>
                  <a:tcPr/>
                </a:tc>
                <a:extLst>
                  <a:ext uri="{0D108BD9-81ED-4DB2-BD59-A6C34878D82A}">
                    <a16:rowId xmlns:a16="http://schemas.microsoft.com/office/drawing/2014/main" val="3637017066"/>
                  </a:ext>
                </a:extLst>
              </a:tr>
              <a:tr h="370840">
                <a:tc>
                  <a:txBody>
                    <a:bodyPr/>
                    <a:lstStyle/>
                    <a:p>
                      <a:pPr algn="ctr"/>
                      <a:r>
                        <a:rPr lang="de-DE" dirty="0"/>
                        <a:t>U</a:t>
                      </a:r>
                    </a:p>
                  </a:txBody>
                  <a:tcPr/>
                </a:tc>
                <a:tc>
                  <a:txBody>
                    <a:bodyPr/>
                    <a:lstStyle/>
                    <a:p>
                      <a:endParaRPr lang="de-DE" dirty="0"/>
                    </a:p>
                  </a:txBody>
                  <a:tcPr/>
                </a:tc>
                <a:extLst>
                  <a:ext uri="{0D108BD9-81ED-4DB2-BD59-A6C34878D82A}">
                    <a16:rowId xmlns:a16="http://schemas.microsoft.com/office/drawing/2014/main" val="3686883267"/>
                  </a:ext>
                </a:extLst>
              </a:tr>
              <a:tr h="370840">
                <a:tc>
                  <a:txBody>
                    <a:bodyPr/>
                    <a:lstStyle/>
                    <a:p>
                      <a:pPr algn="ctr"/>
                      <a:r>
                        <a:rPr lang="de-DE" dirty="0"/>
                        <a:t>L</a:t>
                      </a:r>
                    </a:p>
                  </a:txBody>
                  <a:tcPr/>
                </a:tc>
                <a:tc>
                  <a:txBody>
                    <a:bodyPr/>
                    <a:lstStyle/>
                    <a:p>
                      <a:endParaRPr lang="de-DE" dirty="0"/>
                    </a:p>
                  </a:txBody>
                  <a:tcPr/>
                </a:tc>
                <a:extLst>
                  <a:ext uri="{0D108BD9-81ED-4DB2-BD59-A6C34878D82A}">
                    <a16:rowId xmlns:a16="http://schemas.microsoft.com/office/drawing/2014/main" val="2773017864"/>
                  </a:ext>
                </a:extLst>
              </a:tr>
              <a:tr h="370840">
                <a:tc>
                  <a:txBody>
                    <a:bodyPr/>
                    <a:lstStyle/>
                    <a:p>
                      <a:pPr algn="ctr"/>
                      <a:r>
                        <a:rPr lang="de-DE" dirty="0"/>
                        <a:t>L</a:t>
                      </a:r>
                    </a:p>
                  </a:txBody>
                  <a:tcPr/>
                </a:tc>
                <a:tc>
                  <a:txBody>
                    <a:bodyPr/>
                    <a:lstStyle/>
                    <a:p>
                      <a:endParaRPr lang="de-DE"/>
                    </a:p>
                  </a:txBody>
                  <a:tcPr/>
                </a:tc>
                <a:extLst>
                  <a:ext uri="{0D108BD9-81ED-4DB2-BD59-A6C34878D82A}">
                    <a16:rowId xmlns:a16="http://schemas.microsoft.com/office/drawing/2014/main" val="3385323083"/>
                  </a:ext>
                </a:extLst>
              </a:tr>
              <a:tr h="370840">
                <a:tc>
                  <a:txBody>
                    <a:bodyPr/>
                    <a:lstStyle/>
                    <a:p>
                      <a:pPr algn="ctr"/>
                      <a:r>
                        <a:rPr lang="de-DE" dirty="0"/>
                        <a:t>U</a:t>
                      </a:r>
                    </a:p>
                  </a:txBody>
                  <a:tcPr/>
                </a:tc>
                <a:tc>
                  <a:txBody>
                    <a:bodyPr/>
                    <a:lstStyle/>
                    <a:p>
                      <a:endParaRPr lang="de-DE" dirty="0"/>
                    </a:p>
                  </a:txBody>
                  <a:tcPr/>
                </a:tc>
                <a:extLst>
                  <a:ext uri="{0D108BD9-81ED-4DB2-BD59-A6C34878D82A}">
                    <a16:rowId xmlns:a16="http://schemas.microsoft.com/office/drawing/2014/main" val="978539058"/>
                  </a:ext>
                </a:extLst>
              </a:tr>
            </a:tbl>
          </a:graphicData>
        </a:graphic>
      </p:graphicFrame>
    </p:spTree>
    <p:extLst>
      <p:ext uri="{BB962C8B-B14F-4D97-AF65-F5344CB8AC3E}">
        <p14:creationId xmlns:p14="http://schemas.microsoft.com/office/powerpoint/2010/main" val="93497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Praxisbeispiel TULLU II</a:t>
            </a:r>
          </a:p>
        </p:txBody>
      </p:sp>
      <p:sp>
        <p:nvSpPr>
          <p:cNvPr id="6" name="Inhaltsplatzhalter 5"/>
          <p:cNvSpPr>
            <a:spLocks noGrp="1"/>
          </p:cNvSpPr>
          <p:nvPr>
            <p:ph idx="1"/>
          </p:nvPr>
        </p:nvSpPr>
        <p:spPr/>
        <p:txBody>
          <a:bodyPr/>
          <a:lstStyle/>
          <a:p>
            <a:pPr marL="0" indent="0">
              <a:buNone/>
            </a:pPr>
            <a:r>
              <a:rPr lang="de-DE" dirty="0"/>
              <a:t>   </a:t>
            </a:r>
          </a:p>
        </p:txBody>
      </p:sp>
      <p:sp>
        <p:nvSpPr>
          <p:cNvPr id="5" name="Foliennummernplatzhalter 4"/>
          <p:cNvSpPr>
            <a:spLocks noGrp="1"/>
          </p:cNvSpPr>
          <p:nvPr>
            <p:ph type="sldNum" sz="quarter" idx="14"/>
          </p:nvPr>
        </p:nvSpPr>
        <p:spPr/>
        <p:txBody>
          <a:bodyPr/>
          <a:lstStyle/>
          <a:p>
            <a:fld id="{B2A54703-7B11-304E-913B-E52C2E5950A1}" type="slidenum">
              <a:rPr lang="de-DE" smtClean="0"/>
              <a:t>16</a:t>
            </a:fld>
            <a:endParaRPr lang="de-DE"/>
          </a:p>
        </p:txBody>
      </p:sp>
      <p:sp>
        <p:nvSpPr>
          <p:cNvPr id="8" name="Textplatzhalter 7">
            <a:extLst>
              <a:ext uri="{FF2B5EF4-FFF2-40B4-BE49-F238E27FC236}">
                <a16:creationId xmlns:a16="http://schemas.microsoft.com/office/drawing/2014/main" id="{12273CF4-94BE-2140-BC35-40F93344EF98}"/>
              </a:ext>
            </a:extLst>
          </p:cNvPr>
          <p:cNvSpPr>
            <a:spLocks noGrp="1"/>
          </p:cNvSpPr>
          <p:nvPr>
            <p:ph type="body" sz="quarter" idx="15"/>
          </p:nvPr>
        </p:nvSpPr>
        <p:spPr>
          <a:xfrm>
            <a:off x="371475" y="872112"/>
            <a:ext cx="11449049" cy="509994"/>
          </a:xfrm>
        </p:spPr>
        <p:txBody>
          <a:bodyPr/>
          <a:lstStyle/>
          <a:p>
            <a:r>
              <a:rPr lang="de-DE" dirty="0"/>
              <a:t>Wo ist denn hier jetzt TULLU?</a:t>
            </a:r>
          </a:p>
          <a:p>
            <a:endParaRPr lang="de-DE" dirty="0"/>
          </a:p>
        </p:txBody>
      </p:sp>
      <p:sp>
        <p:nvSpPr>
          <p:cNvPr id="4" name="Fußzeilenplatzhalter 3"/>
          <p:cNvSpPr>
            <a:spLocks noGrp="1"/>
          </p:cNvSpPr>
          <p:nvPr>
            <p:ph type="ftr" sz="quarter" idx="4294967295"/>
          </p:nvPr>
        </p:nvSpPr>
        <p:spPr>
          <a:xfrm>
            <a:off x="0" y="0"/>
            <a:ext cx="0" cy="0"/>
          </a:xfrm>
        </p:spPr>
        <p:txBody>
          <a:bodyPr/>
          <a:lstStyle/>
          <a:p>
            <a:endParaRPr lang="de-DE" dirty="0"/>
          </a:p>
        </p:txBody>
      </p:sp>
      <p:pic>
        <p:nvPicPr>
          <p:cNvPr id="1026" name="Picture 2" descr="Waldweg 3">
            <a:extLst>
              <a:ext uri="{FF2B5EF4-FFF2-40B4-BE49-F238E27FC236}">
                <a16:creationId xmlns:a16="http://schemas.microsoft.com/office/drawing/2014/main" id="{3E073936-930A-AF4F-A761-4E86CDFC9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97" y="2092930"/>
            <a:ext cx="4849548" cy="3220607"/>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43C96D71-2FE4-5A41-B9D3-8A819CAFA7CE}"/>
              </a:ext>
            </a:extLst>
          </p:cNvPr>
          <p:cNvSpPr txBox="1"/>
          <p:nvPr/>
        </p:nvSpPr>
        <p:spPr>
          <a:xfrm>
            <a:off x="545365" y="5481207"/>
            <a:ext cx="8963273" cy="914400"/>
          </a:xfrm>
          <a:prstGeom prst="rect">
            <a:avLst/>
          </a:prstGeom>
          <a:noFill/>
        </p:spPr>
        <p:txBody>
          <a:bodyPr wrap="none" lIns="0" tIns="0" rIns="0" bIns="0" rtlCol="0">
            <a:noAutofit/>
          </a:bodyPr>
          <a:lstStyle/>
          <a:p>
            <a:pPr>
              <a:buClr>
                <a:schemeClr val="accent1"/>
              </a:buClr>
            </a:pPr>
            <a:r>
              <a:rPr lang="de-DE" sz="2400" dirty="0">
                <a:hlinkClick r:id="rId4"/>
              </a:rPr>
              <a:t>"Waldweg 3"</a:t>
            </a:r>
            <a:r>
              <a:rPr lang="de-DE" sz="2400" dirty="0"/>
              <a:t> von </a:t>
            </a:r>
            <a:r>
              <a:rPr lang="de-DE" sz="2400" dirty="0">
                <a:hlinkClick r:id="rId5"/>
              </a:rPr>
              <a:t>jimynu</a:t>
            </a:r>
            <a:r>
              <a:rPr lang="de-DE" sz="2400" dirty="0"/>
              <a:t> ist lizensiert unter </a:t>
            </a:r>
            <a:r>
              <a:rPr lang="de-DE" sz="2400" dirty="0">
                <a:hlinkClick r:id="rId6"/>
              </a:rPr>
              <a:t>CC BY-SA 2.0 </a:t>
            </a:r>
            <a:endParaRPr lang="de-DE" sz="2400" dirty="0"/>
          </a:p>
          <a:p>
            <a:pPr>
              <a:buClr>
                <a:schemeClr val="accent1"/>
              </a:buClr>
            </a:pPr>
            <a:endParaRPr lang="de-DE" sz="1400" dirty="0">
              <a:hlinkClick r:id=""/>
            </a:endParaRPr>
          </a:p>
          <a:p>
            <a:pPr>
              <a:buClr>
                <a:schemeClr val="accent1"/>
              </a:buClr>
            </a:pPr>
            <a:r>
              <a:rPr lang="de-DE" sz="1400" dirty="0">
                <a:hlinkClick r:id=""/>
              </a:rPr>
              <a:t>https://www.flickr.com/photos/38038353@N04/5804326447</a:t>
            </a:r>
            <a:r>
              <a:rPr lang="de-DE" sz="1400" dirty="0"/>
              <a:t>      </a:t>
            </a:r>
            <a:r>
              <a:rPr lang="de-DE" sz="1400" dirty="0">
                <a:hlinkClick r:id="rId7"/>
              </a:rPr>
              <a:t>https://creativecommons.org/licenses/by-sa/2.0/</a:t>
            </a:r>
            <a:r>
              <a:rPr lang="de-DE" sz="1400" dirty="0"/>
              <a:t> </a:t>
            </a:r>
          </a:p>
        </p:txBody>
      </p:sp>
      <p:graphicFrame>
        <p:nvGraphicFramePr>
          <p:cNvPr id="11" name="Tabelle 11">
            <a:extLst>
              <a:ext uri="{FF2B5EF4-FFF2-40B4-BE49-F238E27FC236}">
                <a16:creationId xmlns:a16="http://schemas.microsoft.com/office/drawing/2014/main" id="{75429166-68B9-4D4E-A9F8-E10CC77886A8}"/>
              </a:ext>
            </a:extLst>
          </p:cNvPr>
          <p:cNvGraphicFramePr>
            <a:graphicFrameLocks noGrp="1"/>
          </p:cNvGraphicFramePr>
          <p:nvPr>
            <p:extLst>
              <p:ext uri="{D42A27DB-BD31-4B8C-83A1-F6EECF244321}">
                <p14:modId xmlns:p14="http://schemas.microsoft.com/office/powerpoint/2010/main" val="2239024229"/>
              </p:ext>
            </p:extLst>
          </p:nvPr>
        </p:nvGraphicFramePr>
        <p:xfrm>
          <a:off x="5939887" y="2073660"/>
          <a:ext cx="5254920" cy="2910840"/>
        </p:xfrm>
        <a:graphic>
          <a:graphicData uri="http://schemas.openxmlformats.org/drawingml/2006/table">
            <a:tbl>
              <a:tblPr firstRow="1" bandRow="1">
                <a:tableStyleId>{5C22544A-7EE6-4342-B048-85BDC9FD1C3A}</a:tableStyleId>
              </a:tblPr>
              <a:tblGrid>
                <a:gridCol w="804185">
                  <a:extLst>
                    <a:ext uri="{9D8B030D-6E8A-4147-A177-3AD203B41FA5}">
                      <a16:colId xmlns:a16="http://schemas.microsoft.com/office/drawing/2014/main" val="3468076061"/>
                    </a:ext>
                  </a:extLst>
                </a:gridCol>
                <a:gridCol w="4450735">
                  <a:extLst>
                    <a:ext uri="{9D8B030D-6E8A-4147-A177-3AD203B41FA5}">
                      <a16:colId xmlns:a16="http://schemas.microsoft.com/office/drawing/2014/main" val="3494274647"/>
                    </a:ext>
                  </a:extLst>
                </a:gridCol>
              </a:tblGrid>
              <a:tr h="370840">
                <a:tc>
                  <a:txBody>
                    <a:bodyPr/>
                    <a:lstStyle/>
                    <a:p>
                      <a:r>
                        <a:rPr lang="de-DE" dirty="0"/>
                        <a:t>Bau-stein</a:t>
                      </a:r>
                    </a:p>
                  </a:txBody>
                  <a:tcPr/>
                </a:tc>
                <a:tc>
                  <a:txBody>
                    <a:bodyPr/>
                    <a:lstStyle/>
                    <a:p>
                      <a:r>
                        <a:rPr lang="de-DE" dirty="0"/>
                        <a:t>Beispiel</a:t>
                      </a:r>
                    </a:p>
                  </a:txBody>
                  <a:tcPr/>
                </a:tc>
                <a:extLst>
                  <a:ext uri="{0D108BD9-81ED-4DB2-BD59-A6C34878D82A}">
                    <a16:rowId xmlns:a16="http://schemas.microsoft.com/office/drawing/2014/main" val="1186816802"/>
                  </a:ext>
                </a:extLst>
              </a:tr>
              <a:tr h="370840">
                <a:tc>
                  <a:txBody>
                    <a:bodyPr/>
                    <a:lstStyle/>
                    <a:p>
                      <a:pPr algn="ctr"/>
                      <a:r>
                        <a:rPr lang="de-DE" dirty="0"/>
                        <a:t>T</a:t>
                      </a:r>
                    </a:p>
                  </a:txBody>
                  <a:tcPr/>
                </a:tc>
                <a:tc>
                  <a:txBody>
                    <a:bodyPr/>
                    <a:lstStyle/>
                    <a:p>
                      <a:r>
                        <a:rPr lang="de-DE" dirty="0"/>
                        <a:t>Waldweg 3</a:t>
                      </a:r>
                    </a:p>
                  </a:txBody>
                  <a:tcPr/>
                </a:tc>
                <a:extLst>
                  <a:ext uri="{0D108BD9-81ED-4DB2-BD59-A6C34878D82A}">
                    <a16:rowId xmlns:a16="http://schemas.microsoft.com/office/drawing/2014/main" val="3637017066"/>
                  </a:ext>
                </a:extLst>
              </a:tr>
              <a:tr h="370840">
                <a:tc>
                  <a:txBody>
                    <a:bodyPr/>
                    <a:lstStyle/>
                    <a:p>
                      <a:pPr algn="ctr"/>
                      <a:r>
                        <a:rPr lang="de-DE" dirty="0"/>
                        <a:t>U</a:t>
                      </a:r>
                    </a:p>
                  </a:txBody>
                  <a:tcPr/>
                </a:tc>
                <a:tc>
                  <a:txBody>
                    <a:bodyPr/>
                    <a:lstStyle/>
                    <a:p>
                      <a:r>
                        <a:rPr lang="de-DE" dirty="0" err="1"/>
                        <a:t>jimynu</a:t>
                      </a:r>
                      <a:endParaRPr lang="de-DE" dirty="0"/>
                    </a:p>
                  </a:txBody>
                  <a:tcPr/>
                </a:tc>
                <a:extLst>
                  <a:ext uri="{0D108BD9-81ED-4DB2-BD59-A6C34878D82A}">
                    <a16:rowId xmlns:a16="http://schemas.microsoft.com/office/drawing/2014/main" val="3686883267"/>
                  </a:ext>
                </a:extLst>
              </a:tr>
              <a:tr h="370840">
                <a:tc>
                  <a:txBody>
                    <a:bodyPr/>
                    <a:lstStyle/>
                    <a:p>
                      <a:pPr algn="ctr"/>
                      <a:r>
                        <a:rPr lang="de-DE" dirty="0"/>
                        <a:t>L</a:t>
                      </a:r>
                    </a:p>
                  </a:txBody>
                  <a:tcPr/>
                </a:tc>
                <a:tc>
                  <a:txBody>
                    <a:bodyPr/>
                    <a:lstStyle/>
                    <a:p>
                      <a:r>
                        <a:rPr lang="de-DE" dirty="0"/>
                        <a:t>CC BY-SA 2.0</a:t>
                      </a:r>
                    </a:p>
                  </a:txBody>
                  <a:tcPr/>
                </a:tc>
                <a:extLst>
                  <a:ext uri="{0D108BD9-81ED-4DB2-BD59-A6C34878D82A}">
                    <a16:rowId xmlns:a16="http://schemas.microsoft.com/office/drawing/2014/main" val="2773017864"/>
                  </a:ext>
                </a:extLst>
              </a:tr>
              <a:tr h="370840">
                <a:tc>
                  <a:txBody>
                    <a:bodyPr/>
                    <a:lstStyle/>
                    <a:p>
                      <a:pPr algn="ctr"/>
                      <a:r>
                        <a:rPr lang="de-DE" dirty="0"/>
                        <a:t>L</a:t>
                      </a:r>
                    </a:p>
                  </a:txBody>
                  <a:tcPr/>
                </a:tc>
                <a:tc>
                  <a:txBody>
                    <a:bodyPr/>
                    <a:lstStyle/>
                    <a:p>
                      <a:r>
                        <a:rPr lang="de-DE" sz="1600" dirty="0">
                          <a:hlinkClick r:id="rId7"/>
                        </a:rPr>
                        <a:t>https://creativecommons.org/licenses/by-sa/2.0/</a:t>
                      </a:r>
                      <a:r>
                        <a:rPr lang="de-DE" sz="1600" dirty="0"/>
                        <a:t> </a:t>
                      </a:r>
                    </a:p>
                  </a:txBody>
                  <a:tcPr/>
                </a:tc>
                <a:extLst>
                  <a:ext uri="{0D108BD9-81ED-4DB2-BD59-A6C34878D82A}">
                    <a16:rowId xmlns:a16="http://schemas.microsoft.com/office/drawing/2014/main" val="3385323083"/>
                  </a:ext>
                </a:extLst>
              </a:tr>
              <a:tr h="370840">
                <a:tc>
                  <a:txBody>
                    <a:bodyPr/>
                    <a:lstStyle/>
                    <a:p>
                      <a:pPr algn="ctr"/>
                      <a:r>
                        <a:rPr lang="de-DE" dirty="0"/>
                        <a:t>U</a:t>
                      </a:r>
                    </a:p>
                  </a:txBody>
                  <a:tcPr/>
                </a:tc>
                <a:tc>
                  <a:txBody>
                    <a:bodyPr/>
                    <a:lstStyle/>
                    <a:p>
                      <a:r>
                        <a:rPr lang="de-DE" sz="1600" dirty="0">
                          <a:hlinkClick r:id="rId4"/>
                        </a:rPr>
                        <a:t>https://www.flickr.com/photos/38038353@N04/5804326447</a:t>
                      </a:r>
                      <a:endParaRPr lang="de-DE" sz="1600" dirty="0"/>
                    </a:p>
                  </a:txBody>
                  <a:tcPr/>
                </a:tc>
                <a:extLst>
                  <a:ext uri="{0D108BD9-81ED-4DB2-BD59-A6C34878D82A}">
                    <a16:rowId xmlns:a16="http://schemas.microsoft.com/office/drawing/2014/main" val="978539058"/>
                  </a:ext>
                </a:extLst>
              </a:tr>
            </a:tbl>
          </a:graphicData>
        </a:graphic>
      </p:graphicFrame>
      <p:sp>
        <p:nvSpPr>
          <p:cNvPr id="7" name="Pfeil nach oben und unten 6">
            <a:extLst>
              <a:ext uri="{FF2B5EF4-FFF2-40B4-BE49-F238E27FC236}">
                <a16:creationId xmlns:a16="http://schemas.microsoft.com/office/drawing/2014/main" id="{F80BF3A2-F852-9649-895E-7E787424DE93}"/>
              </a:ext>
            </a:extLst>
          </p:cNvPr>
          <p:cNvSpPr/>
          <p:nvPr/>
        </p:nvSpPr>
        <p:spPr>
          <a:xfrm rot="18619439">
            <a:off x="2412721" y="5780099"/>
            <a:ext cx="155793" cy="329938"/>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err="1"/>
          </a:p>
        </p:txBody>
      </p:sp>
      <p:sp>
        <p:nvSpPr>
          <p:cNvPr id="12" name="Pfeil nach oben und unten 11">
            <a:extLst>
              <a:ext uri="{FF2B5EF4-FFF2-40B4-BE49-F238E27FC236}">
                <a16:creationId xmlns:a16="http://schemas.microsoft.com/office/drawing/2014/main" id="{E3504743-2F14-F34C-B4B7-CF59BDD630EC}"/>
              </a:ext>
            </a:extLst>
          </p:cNvPr>
          <p:cNvSpPr/>
          <p:nvPr/>
        </p:nvSpPr>
        <p:spPr>
          <a:xfrm rot="18577135">
            <a:off x="8421169" y="5754246"/>
            <a:ext cx="188536" cy="329938"/>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err="1"/>
          </a:p>
        </p:txBody>
      </p:sp>
    </p:spTree>
    <p:extLst>
      <p:ext uri="{BB962C8B-B14F-4D97-AF65-F5344CB8AC3E}">
        <p14:creationId xmlns:p14="http://schemas.microsoft.com/office/powerpoint/2010/main" val="471486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6619C-3393-4C40-A047-6B5873621800}"/>
              </a:ext>
            </a:extLst>
          </p:cNvPr>
          <p:cNvSpPr>
            <a:spLocks noGrp="1"/>
          </p:cNvSpPr>
          <p:nvPr>
            <p:ph type="title"/>
          </p:nvPr>
        </p:nvSpPr>
        <p:spPr>
          <a:xfrm>
            <a:off x="5717208" y="284453"/>
            <a:ext cx="11449050" cy="1124780"/>
          </a:xfrm>
        </p:spPr>
        <p:txBody>
          <a:bodyPr/>
          <a:lstStyle/>
          <a:p>
            <a:r>
              <a:rPr lang="de-DE" dirty="0"/>
              <a:t>Quellenangaben bei OER</a:t>
            </a:r>
          </a:p>
        </p:txBody>
      </p:sp>
      <p:sp>
        <p:nvSpPr>
          <p:cNvPr id="4" name="Foliennummernplatzhalter 3">
            <a:extLst>
              <a:ext uri="{FF2B5EF4-FFF2-40B4-BE49-F238E27FC236}">
                <a16:creationId xmlns:a16="http://schemas.microsoft.com/office/drawing/2014/main" id="{9CC06D27-4937-4A4B-B646-191175228FDA}"/>
              </a:ext>
            </a:extLst>
          </p:cNvPr>
          <p:cNvSpPr>
            <a:spLocks noGrp="1"/>
          </p:cNvSpPr>
          <p:nvPr>
            <p:ph type="sldNum" sz="quarter" idx="14"/>
          </p:nvPr>
        </p:nvSpPr>
        <p:spPr/>
        <p:txBody>
          <a:bodyPr/>
          <a:lstStyle/>
          <a:p>
            <a:r>
              <a:rPr lang="de-DE"/>
              <a:t>Seite </a:t>
            </a:r>
            <a:fld id="{A52F4D17-1AD6-42D9-B93A-EB002C62F438}" type="slidenum">
              <a:rPr lang="de-DE" smtClean="0"/>
              <a:pPr/>
              <a:t>17</a:t>
            </a:fld>
            <a:endParaRPr lang="de-DE" dirty="0"/>
          </a:p>
        </p:txBody>
      </p:sp>
      <p:sp>
        <p:nvSpPr>
          <p:cNvPr id="8" name="Textplatzhalter 7">
            <a:extLst>
              <a:ext uri="{FF2B5EF4-FFF2-40B4-BE49-F238E27FC236}">
                <a16:creationId xmlns:a16="http://schemas.microsoft.com/office/drawing/2014/main" id="{CCC45F7D-E3E4-4EF0-9BD2-EAD57B3FDCD1}"/>
              </a:ext>
            </a:extLst>
          </p:cNvPr>
          <p:cNvSpPr>
            <a:spLocks noGrp="1"/>
          </p:cNvSpPr>
          <p:nvPr>
            <p:ph type="body" sz="quarter" idx="15"/>
          </p:nvPr>
        </p:nvSpPr>
        <p:spPr>
          <a:xfrm>
            <a:off x="5737155" y="846843"/>
            <a:ext cx="11449049" cy="509994"/>
          </a:xfrm>
        </p:spPr>
        <p:txBody>
          <a:bodyPr/>
          <a:lstStyle/>
          <a:p>
            <a:r>
              <a:rPr lang="de-DE" dirty="0"/>
              <a:t>Nach der TULLU+V-Regel!</a:t>
            </a:r>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395" y="8722"/>
            <a:ext cx="5633211" cy="6243177"/>
          </a:xfrm>
        </p:spPr>
      </p:pic>
      <p:sp>
        <p:nvSpPr>
          <p:cNvPr id="9" name="Textfeld 8"/>
          <p:cNvSpPr txBox="1"/>
          <p:nvPr/>
        </p:nvSpPr>
        <p:spPr>
          <a:xfrm>
            <a:off x="191344" y="6531757"/>
            <a:ext cx="4280339" cy="326243"/>
          </a:xfrm>
          <a:prstGeom prst="rect">
            <a:avLst/>
          </a:prstGeom>
          <a:noFill/>
        </p:spPr>
        <p:txBody>
          <a:bodyPr wrap="none" rtlCol="0">
            <a:spAutoFit/>
          </a:bodyPr>
          <a:lstStyle/>
          <a:p>
            <a:pPr>
              <a:lnSpc>
                <a:spcPct val="95000"/>
              </a:lnSpc>
            </a:pPr>
            <a:r>
              <a:rPr lang="de-DE" sz="800" dirty="0"/>
              <a:t>Quelle: Infografik von </a:t>
            </a:r>
            <a:r>
              <a:rPr lang="de-DE" sz="800" i="1" dirty="0"/>
              <a:t>Julia </a:t>
            </a:r>
            <a:r>
              <a:rPr lang="de-DE" sz="800" i="1" dirty="0" err="1"/>
              <a:t>Eggestein</a:t>
            </a:r>
            <a:r>
              <a:rPr lang="de-DE" sz="800" dirty="0"/>
              <a:t> nach einem Konzept von </a:t>
            </a:r>
            <a:r>
              <a:rPr lang="de-DE" sz="800" i="1" dirty="0" err="1"/>
              <a:t>Jöran</a:t>
            </a:r>
            <a:r>
              <a:rPr lang="de-DE" sz="800" i="1" dirty="0"/>
              <a:t> </a:t>
            </a:r>
            <a:r>
              <a:rPr lang="de-DE" sz="800" i="1" dirty="0" err="1"/>
              <a:t>Muuß-Merholz</a:t>
            </a:r>
            <a:r>
              <a:rPr lang="de-DE" sz="800" i="1" dirty="0"/>
              <a:t> </a:t>
            </a:r>
          </a:p>
          <a:p>
            <a:pPr>
              <a:lnSpc>
                <a:spcPct val="95000"/>
              </a:lnSpc>
            </a:pPr>
            <a:r>
              <a:rPr lang="de-DE" sz="800" i="1" dirty="0"/>
              <a:t>und Sonja </a:t>
            </a:r>
            <a:r>
              <a:rPr lang="de-DE" sz="800" i="1" dirty="0" err="1"/>
              <a:t>Borski</a:t>
            </a:r>
            <a:r>
              <a:rPr lang="de-DE" sz="800" i="1" dirty="0"/>
              <a:t>  für </a:t>
            </a:r>
            <a:r>
              <a:rPr lang="de-DE" sz="800" i="1" dirty="0" err="1">
                <a:hlinkClick r:id="rId3" tooltip="OERinfo – die Infostelle OER"/>
              </a:rPr>
              <a:t>OERinfo</a:t>
            </a:r>
            <a:r>
              <a:rPr lang="de-DE" sz="800" i="1" dirty="0">
                <a:hlinkClick r:id="rId3" tooltip="OERinfo – die Infostelle OER"/>
              </a:rPr>
              <a:t> – Informationsstelle OER</a:t>
            </a:r>
            <a:r>
              <a:rPr lang="de-DE" sz="800" dirty="0"/>
              <a:t> steht unter der </a:t>
            </a:r>
            <a:r>
              <a:rPr lang="de-DE" sz="800" dirty="0">
                <a:hlinkClick r:id="rId4" tooltip="Details zur Lizenz"/>
              </a:rPr>
              <a:t>CC BY 4.0-Lizenz</a:t>
            </a:r>
            <a:endParaRPr lang="de-DE" sz="800" dirty="0"/>
          </a:p>
        </p:txBody>
      </p:sp>
      <p:sp>
        <p:nvSpPr>
          <p:cNvPr id="10" name="Inhaltsplatzhalter 5"/>
          <p:cNvSpPr txBox="1">
            <a:spLocks/>
          </p:cNvSpPr>
          <p:nvPr/>
        </p:nvSpPr>
        <p:spPr>
          <a:xfrm>
            <a:off x="5717208" y="1196752"/>
            <a:ext cx="5491359" cy="4214255"/>
          </a:xfrm>
          <a:prstGeom prst="rect">
            <a:avLst/>
          </a:prstGeom>
        </p:spPr>
        <p:txBody>
          <a:bodyPr vert="horz" lIns="0" tIns="0" rIns="0" bIns="0" rtlCol="0" anchor="t" anchorCtr="0">
            <a:noAutofit/>
          </a:bodyPr>
          <a:lstStyle>
            <a:lvl1pPr marL="17780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1pPr>
            <a:lvl2pPr marL="361950" indent="-18415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2pPr>
            <a:lvl3pPr marL="5397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3pPr>
            <a:lvl4pPr marL="7175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8953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charset="2"/>
              <a:buChar char="ü"/>
            </a:pPr>
            <a:r>
              <a:rPr lang="de-DE" sz="2800" dirty="0"/>
              <a:t>Titel</a:t>
            </a:r>
          </a:p>
          <a:p>
            <a:pPr>
              <a:lnSpc>
                <a:spcPct val="150000"/>
              </a:lnSpc>
              <a:buFont typeface="Wingdings" charset="2"/>
              <a:buChar char="ü"/>
            </a:pPr>
            <a:r>
              <a:rPr lang="de-DE" sz="2800" dirty="0"/>
              <a:t>Urheber/in</a:t>
            </a:r>
          </a:p>
          <a:p>
            <a:pPr>
              <a:lnSpc>
                <a:spcPct val="150000"/>
              </a:lnSpc>
              <a:buFont typeface="Wingdings" charset="2"/>
              <a:buChar char="ü"/>
            </a:pPr>
            <a:r>
              <a:rPr lang="de-DE" sz="2800" dirty="0"/>
              <a:t>Lizenz</a:t>
            </a:r>
          </a:p>
          <a:p>
            <a:pPr>
              <a:lnSpc>
                <a:spcPct val="150000"/>
              </a:lnSpc>
              <a:buFont typeface="Wingdings" charset="2"/>
              <a:buChar char="ü"/>
            </a:pPr>
            <a:r>
              <a:rPr lang="de-DE" sz="2800" dirty="0"/>
              <a:t>Link zur Lizenz</a:t>
            </a:r>
          </a:p>
          <a:p>
            <a:pPr>
              <a:lnSpc>
                <a:spcPct val="150000"/>
              </a:lnSpc>
              <a:buFont typeface="Wingdings" charset="2"/>
              <a:buChar char="ü"/>
            </a:pPr>
            <a:r>
              <a:rPr lang="de-DE" sz="2800" dirty="0"/>
              <a:t>Ursprungsort des Materials</a:t>
            </a:r>
          </a:p>
        </p:txBody>
      </p:sp>
      <p:sp>
        <p:nvSpPr>
          <p:cNvPr id="11" name="Diagonal liegende Ecken des Rechtecks schneiden 10">
            <a:extLst>
              <a:ext uri="{FF2B5EF4-FFF2-40B4-BE49-F238E27FC236}">
                <a16:creationId xmlns:a16="http://schemas.microsoft.com/office/drawing/2014/main" id="{482A6297-80F8-044D-A750-08D27E920F5B}"/>
              </a:ext>
            </a:extLst>
          </p:cNvPr>
          <p:cNvSpPr/>
          <p:nvPr/>
        </p:nvSpPr>
        <p:spPr>
          <a:xfrm>
            <a:off x="6023992" y="4788770"/>
            <a:ext cx="3148679" cy="1432500"/>
          </a:xfrm>
          <a:prstGeom prst="snip2Diag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de-DE" u="sng" dirty="0">
                <a:ln w="0"/>
                <a:solidFill>
                  <a:schemeClr val="tx1"/>
                </a:solidFill>
                <a:effectLst>
                  <a:outerShdw blurRad="38100" dist="19050" dir="2700000" algn="tl" rotWithShape="0">
                    <a:schemeClr val="dk1">
                      <a:alpha val="40000"/>
                    </a:schemeClr>
                  </a:outerShdw>
                </a:effectLst>
              </a:rPr>
              <a:t>Faustregel zur Quellenangabe: </a:t>
            </a:r>
            <a:r>
              <a:rPr lang="de-DE" dirty="0">
                <a:ln w="0"/>
                <a:solidFill>
                  <a:schemeClr val="tx1"/>
                </a:solidFill>
                <a:effectLst>
                  <a:outerShdw blurRad="38100" dist="19050" dir="2700000" algn="tl" rotWithShape="0">
                    <a:schemeClr val="dk1">
                      <a:alpha val="40000"/>
                    </a:schemeClr>
                  </a:outerShdw>
                </a:effectLst>
              </a:rPr>
              <a:t>„Nah am Bild“ oder „dem Medium angepasst“</a:t>
            </a:r>
          </a:p>
        </p:txBody>
      </p:sp>
      <p:sp>
        <p:nvSpPr>
          <p:cNvPr id="12" name="Diagonal liegende Ecken des Rechtecks schneiden 11">
            <a:extLst>
              <a:ext uri="{FF2B5EF4-FFF2-40B4-BE49-F238E27FC236}">
                <a16:creationId xmlns:a16="http://schemas.microsoft.com/office/drawing/2014/main" id="{7D028880-FADD-4B41-AD2C-8B1EE044424A}"/>
              </a:ext>
            </a:extLst>
          </p:cNvPr>
          <p:cNvSpPr/>
          <p:nvPr/>
        </p:nvSpPr>
        <p:spPr>
          <a:xfrm rot="20810609">
            <a:off x="7393443" y="2243366"/>
            <a:ext cx="4540901" cy="550962"/>
          </a:xfrm>
          <a:prstGeom prst="snip2Diag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de-DE" sz="2400" b="1" u="sng" dirty="0">
                <a:ln w="0"/>
                <a:solidFill>
                  <a:schemeClr val="tx1"/>
                </a:solidFill>
                <a:effectLst>
                  <a:outerShdw blurRad="38100" dist="19050" dir="2700000" algn="tl" rotWithShape="0">
                    <a:schemeClr val="dk1">
                      <a:alpha val="40000"/>
                    </a:schemeClr>
                  </a:outerShdw>
                </a:effectLst>
              </a:rPr>
              <a:t>TULLU +V</a:t>
            </a:r>
            <a:r>
              <a:rPr lang="de-DE" sz="2400" u="sng" dirty="0">
                <a:ln w="0"/>
                <a:solidFill>
                  <a:schemeClr val="tx1"/>
                </a:solidFill>
                <a:effectLst>
                  <a:outerShdw blurRad="38100" dist="19050" dir="2700000" algn="tl" rotWithShape="0">
                    <a:schemeClr val="dk1">
                      <a:alpha val="40000"/>
                    </a:schemeClr>
                  </a:outerShdw>
                </a:effectLst>
              </a:rPr>
              <a:t>: V wie Veränderung</a:t>
            </a:r>
            <a:endParaRPr lang="de-DE"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89867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Praxisbeispiel TULLU + V</a:t>
            </a:r>
          </a:p>
        </p:txBody>
      </p:sp>
      <p:sp>
        <p:nvSpPr>
          <p:cNvPr id="6" name="Inhaltsplatzhalter 5"/>
          <p:cNvSpPr>
            <a:spLocks noGrp="1"/>
          </p:cNvSpPr>
          <p:nvPr>
            <p:ph idx="1"/>
          </p:nvPr>
        </p:nvSpPr>
        <p:spPr/>
        <p:txBody>
          <a:bodyPr/>
          <a:lstStyle/>
          <a:p>
            <a:pPr marL="0" indent="0">
              <a:buNone/>
            </a:pPr>
            <a:r>
              <a:rPr lang="de-DE" dirty="0"/>
              <a:t>   </a:t>
            </a:r>
          </a:p>
        </p:txBody>
      </p:sp>
      <p:sp>
        <p:nvSpPr>
          <p:cNvPr id="5" name="Foliennummernplatzhalter 4"/>
          <p:cNvSpPr>
            <a:spLocks noGrp="1"/>
          </p:cNvSpPr>
          <p:nvPr>
            <p:ph type="sldNum" sz="quarter" idx="14"/>
          </p:nvPr>
        </p:nvSpPr>
        <p:spPr/>
        <p:txBody>
          <a:bodyPr/>
          <a:lstStyle/>
          <a:p>
            <a:fld id="{B2A54703-7B11-304E-913B-E52C2E5950A1}" type="slidenum">
              <a:rPr lang="de-DE" smtClean="0"/>
              <a:t>18</a:t>
            </a:fld>
            <a:endParaRPr lang="de-DE"/>
          </a:p>
        </p:txBody>
      </p:sp>
      <p:sp>
        <p:nvSpPr>
          <p:cNvPr id="8" name="Textplatzhalter 7">
            <a:extLst>
              <a:ext uri="{FF2B5EF4-FFF2-40B4-BE49-F238E27FC236}">
                <a16:creationId xmlns:a16="http://schemas.microsoft.com/office/drawing/2014/main" id="{12273CF4-94BE-2140-BC35-40F93344EF98}"/>
              </a:ext>
            </a:extLst>
          </p:cNvPr>
          <p:cNvSpPr>
            <a:spLocks noGrp="1"/>
          </p:cNvSpPr>
          <p:nvPr>
            <p:ph type="body" sz="quarter" idx="15"/>
          </p:nvPr>
        </p:nvSpPr>
        <p:spPr/>
        <p:txBody>
          <a:bodyPr/>
          <a:lstStyle/>
          <a:p>
            <a:r>
              <a:rPr lang="de-DE" dirty="0"/>
              <a:t>Wo ist denn hier jetzt TULLU + V?</a:t>
            </a:r>
          </a:p>
          <a:p>
            <a:endParaRPr lang="de-DE" dirty="0"/>
          </a:p>
        </p:txBody>
      </p:sp>
      <p:sp>
        <p:nvSpPr>
          <p:cNvPr id="4" name="Fußzeilenplatzhalter 3"/>
          <p:cNvSpPr>
            <a:spLocks noGrp="1"/>
          </p:cNvSpPr>
          <p:nvPr>
            <p:ph type="ftr" sz="quarter" idx="4294967295"/>
          </p:nvPr>
        </p:nvSpPr>
        <p:spPr>
          <a:xfrm>
            <a:off x="0" y="0"/>
            <a:ext cx="0" cy="0"/>
          </a:xfrm>
        </p:spPr>
        <p:txBody>
          <a:bodyPr/>
          <a:lstStyle/>
          <a:p>
            <a:endParaRPr lang="de-DE" dirty="0"/>
          </a:p>
        </p:txBody>
      </p:sp>
      <p:pic>
        <p:nvPicPr>
          <p:cNvPr id="1026" name="Picture 2" descr="Waldweg 3">
            <a:extLst>
              <a:ext uri="{FF2B5EF4-FFF2-40B4-BE49-F238E27FC236}">
                <a16:creationId xmlns:a16="http://schemas.microsoft.com/office/drawing/2014/main" id="{3E073936-930A-AF4F-A761-4E86CDFC96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56" r="25174"/>
          <a:stretch/>
        </p:blipFill>
        <p:spPr bwMode="auto">
          <a:xfrm>
            <a:off x="1230477" y="1706895"/>
            <a:ext cx="2520280" cy="3220607"/>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43C96D71-2FE4-5A41-B9D3-8A819CAFA7CE}"/>
              </a:ext>
            </a:extLst>
          </p:cNvPr>
          <p:cNvSpPr txBox="1"/>
          <p:nvPr/>
        </p:nvSpPr>
        <p:spPr>
          <a:xfrm>
            <a:off x="545365" y="5481207"/>
            <a:ext cx="8963273" cy="914400"/>
          </a:xfrm>
          <a:prstGeom prst="rect">
            <a:avLst/>
          </a:prstGeom>
          <a:noFill/>
        </p:spPr>
        <p:txBody>
          <a:bodyPr wrap="none" lIns="0" tIns="0" rIns="0" bIns="0" rtlCol="0">
            <a:noAutofit/>
          </a:bodyPr>
          <a:lstStyle/>
          <a:p>
            <a:pPr>
              <a:buClr>
                <a:schemeClr val="accent1"/>
              </a:buClr>
            </a:pPr>
            <a:r>
              <a:rPr lang="de-DE" sz="2400" dirty="0">
                <a:hlinkClick r:id="rId4"/>
              </a:rPr>
              <a:t>"Waldweg 3"</a:t>
            </a:r>
            <a:r>
              <a:rPr lang="de-DE" sz="2400" dirty="0"/>
              <a:t> von </a:t>
            </a:r>
            <a:r>
              <a:rPr lang="de-DE" sz="2400" dirty="0">
                <a:hlinkClick r:id="rId5"/>
              </a:rPr>
              <a:t>jimynu</a:t>
            </a:r>
            <a:r>
              <a:rPr lang="de-DE" sz="2400" dirty="0"/>
              <a:t> ist lizensiert unter </a:t>
            </a:r>
            <a:r>
              <a:rPr lang="de-DE" sz="2400" dirty="0">
                <a:hlinkClick r:id="rId6"/>
              </a:rPr>
              <a:t>CC BY-SA 2.0 </a:t>
            </a:r>
            <a:endParaRPr lang="de-DE" sz="2400" dirty="0"/>
          </a:p>
          <a:p>
            <a:pPr>
              <a:buClr>
                <a:schemeClr val="accent1"/>
              </a:buClr>
            </a:pPr>
            <a:endParaRPr lang="de-DE" sz="1400" dirty="0">
              <a:hlinkClick r:id=""/>
            </a:endParaRPr>
          </a:p>
          <a:p>
            <a:pPr>
              <a:buClr>
                <a:schemeClr val="accent1"/>
              </a:buClr>
            </a:pPr>
            <a:r>
              <a:rPr lang="de-DE" sz="1400" dirty="0">
                <a:hlinkClick r:id=""/>
              </a:rPr>
              <a:t>https://www.flickr.com/photos/38038353@N04/5804326447</a:t>
            </a:r>
            <a:r>
              <a:rPr lang="de-DE" sz="1400" dirty="0"/>
              <a:t>      </a:t>
            </a:r>
            <a:r>
              <a:rPr lang="de-DE" sz="1400" dirty="0">
                <a:hlinkClick r:id="rId7"/>
              </a:rPr>
              <a:t>https://creativecommons.org/licenses/by-sa/2.0/</a:t>
            </a:r>
            <a:r>
              <a:rPr lang="de-DE" sz="1400" dirty="0"/>
              <a:t> </a:t>
            </a:r>
          </a:p>
        </p:txBody>
      </p:sp>
      <p:graphicFrame>
        <p:nvGraphicFramePr>
          <p:cNvPr id="11" name="Tabelle 11">
            <a:extLst>
              <a:ext uri="{FF2B5EF4-FFF2-40B4-BE49-F238E27FC236}">
                <a16:creationId xmlns:a16="http://schemas.microsoft.com/office/drawing/2014/main" id="{75429166-68B9-4D4E-A9F8-E10CC77886A8}"/>
              </a:ext>
            </a:extLst>
          </p:cNvPr>
          <p:cNvGraphicFramePr>
            <a:graphicFrameLocks noGrp="1"/>
          </p:cNvGraphicFramePr>
          <p:nvPr>
            <p:extLst>
              <p:ext uri="{D42A27DB-BD31-4B8C-83A1-F6EECF244321}">
                <p14:modId xmlns:p14="http://schemas.microsoft.com/office/powerpoint/2010/main" val="1635451443"/>
              </p:ext>
            </p:extLst>
          </p:nvPr>
        </p:nvGraphicFramePr>
        <p:xfrm>
          <a:off x="5591944" y="1706895"/>
          <a:ext cx="5254920" cy="3281680"/>
        </p:xfrm>
        <a:graphic>
          <a:graphicData uri="http://schemas.openxmlformats.org/drawingml/2006/table">
            <a:tbl>
              <a:tblPr firstRow="1" bandRow="1">
                <a:tableStyleId>{5C22544A-7EE6-4342-B048-85BDC9FD1C3A}</a:tableStyleId>
              </a:tblPr>
              <a:tblGrid>
                <a:gridCol w="804185">
                  <a:extLst>
                    <a:ext uri="{9D8B030D-6E8A-4147-A177-3AD203B41FA5}">
                      <a16:colId xmlns:a16="http://schemas.microsoft.com/office/drawing/2014/main" val="3468076061"/>
                    </a:ext>
                  </a:extLst>
                </a:gridCol>
                <a:gridCol w="4450735">
                  <a:extLst>
                    <a:ext uri="{9D8B030D-6E8A-4147-A177-3AD203B41FA5}">
                      <a16:colId xmlns:a16="http://schemas.microsoft.com/office/drawing/2014/main" val="3494274647"/>
                    </a:ext>
                  </a:extLst>
                </a:gridCol>
              </a:tblGrid>
              <a:tr h="370840">
                <a:tc>
                  <a:txBody>
                    <a:bodyPr/>
                    <a:lstStyle/>
                    <a:p>
                      <a:r>
                        <a:rPr lang="de-DE" dirty="0"/>
                        <a:t>Bau-stein</a:t>
                      </a:r>
                    </a:p>
                  </a:txBody>
                  <a:tcPr/>
                </a:tc>
                <a:tc>
                  <a:txBody>
                    <a:bodyPr/>
                    <a:lstStyle/>
                    <a:p>
                      <a:r>
                        <a:rPr lang="de-DE" dirty="0"/>
                        <a:t>Beispiel</a:t>
                      </a:r>
                    </a:p>
                  </a:txBody>
                  <a:tcPr/>
                </a:tc>
                <a:extLst>
                  <a:ext uri="{0D108BD9-81ED-4DB2-BD59-A6C34878D82A}">
                    <a16:rowId xmlns:a16="http://schemas.microsoft.com/office/drawing/2014/main" val="1186816802"/>
                  </a:ext>
                </a:extLst>
              </a:tr>
              <a:tr h="370840">
                <a:tc>
                  <a:txBody>
                    <a:bodyPr/>
                    <a:lstStyle/>
                    <a:p>
                      <a:pPr algn="ctr"/>
                      <a:r>
                        <a:rPr lang="de-DE" dirty="0"/>
                        <a:t>T</a:t>
                      </a:r>
                    </a:p>
                  </a:txBody>
                  <a:tcPr/>
                </a:tc>
                <a:tc>
                  <a:txBody>
                    <a:bodyPr/>
                    <a:lstStyle/>
                    <a:p>
                      <a:r>
                        <a:rPr lang="de-DE" dirty="0"/>
                        <a:t>Waldweg 3</a:t>
                      </a:r>
                    </a:p>
                  </a:txBody>
                  <a:tcPr/>
                </a:tc>
                <a:extLst>
                  <a:ext uri="{0D108BD9-81ED-4DB2-BD59-A6C34878D82A}">
                    <a16:rowId xmlns:a16="http://schemas.microsoft.com/office/drawing/2014/main" val="3637017066"/>
                  </a:ext>
                </a:extLst>
              </a:tr>
              <a:tr h="370840">
                <a:tc>
                  <a:txBody>
                    <a:bodyPr/>
                    <a:lstStyle/>
                    <a:p>
                      <a:pPr algn="ctr"/>
                      <a:r>
                        <a:rPr lang="de-DE" dirty="0"/>
                        <a:t>U</a:t>
                      </a:r>
                    </a:p>
                  </a:txBody>
                  <a:tcPr/>
                </a:tc>
                <a:tc>
                  <a:txBody>
                    <a:bodyPr/>
                    <a:lstStyle/>
                    <a:p>
                      <a:r>
                        <a:rPr lang="de-DE" dirty="0" err="1"/>
                        <a:t>jimynu</a:t>
                      </a:r>
                      <a:endParaRPr lang="de-DE" dirty="0"/>
                    </a:p>
                  </a:txBody>
                  <a:tcPr/>
                </a:tc>
                <a:extLst>
                  <a:ext uri="{0D108BD9-81ED-4DB2-BD59-A6C34878D82A}">
                    <a16:rowId xmlns:a16="http://schemas.microsoft.com/office/drawing/2014/main" val="3686883267"/>
                  </a:ext>
                </a:extLst>
              </a:tr>
              <a:tr h="370840">
                <a:tc>
                  <a:txBody>
                    <a:bodyPr/>
                    <a:lstStyle/>
                    <a:p>
                      <a:pPr algn="ctr"/>
                      <a:r>
                        <a:rPr lang="de-DE" dirty="0"/>
                        <a:t>L</a:t>
                      </a:r>
                    </a:p>
                  </a:txBody>
                  <a:tcPr/>
                </a:tc>
                <a:tc>
                  <a:txBody>
                    <a:bodyPr/>
                    <a:lstStyle/>
                    <a:p>
                      <a:r>
                        <a:rPr lang="de-DE" dirty="0"/>
                        <a:t>CC BY-SA 2.0</a:t>
                      </a:r>
                    </a:p>
                  </a:txBody>
                  <a:tcPr/>
                </a:tc>
                <a:extLst>
                  <a:ext uri="{0D108BD9-81ED-4DB2-BD59-A6C34878D82A}">
                    <a16:rowId xmlns:a16="http://schemas.microsoft.com/office/drawing/2014/main" val="2773017864"/>
                  </a:ext>
                </a:extLst>
              </a:tr>
              <a:tr h="370840">
                <a:tc>
                  <a:txBody>
                    <a:bodyPr/>
                    <a:lstStyle/>
                    <a:p>
                      <a:pPr algn="ctr"/>
                      <a:r>
                        <a:rPr lang="de-DE" dirty="0"/>
                        <a:t>L</a:t>
                      </a:r>
                    </a:p>
                  </a:txBody>
                  <a:tcPr/>
                </a:tc>
                <a:tc>
                  <a:txBody>
                    <a:bodyPr/>
                    <a:lstStyle/>
                    <a:p>
                      <a:r>
                        <a:rPr lang="de-DE" sz="1600" dirty="0">
                          <a:hlinkClick r:id="rId7"/>
                        </a:rPr>
                        <a:t>https://creativecommons.org/licenses/by-sa/2.0/</a:t>
                      </a:r>
                      <a:r>
                        <a:rPr lang="de-DE" sz="1600" dirty="0"/>
                        <a:t> </a:t>
                      </a:r>
                    </a:p>
                  </a:txBody>
                  <a:tcPr/>
                </a:tc>
                <a:extLst>
                  <a:ext uri="{0D108BD9-81ED-4DB2-BD59-A6C34878D82A}">
                    <a16:rowId xmlns:a16="http://schemas.microsoft.com/office/drawing/2014/main" val="3385323083"/>
                  </a:ext>
                </a:extLst>
              </a:tr>
              <a:tr h="370840">
                <a:tc>
                  <a:txBody>
                    <a:bodyPr/>
                    <a:lstStyle/>
                    <a:p>
                      <a:pPr algn="ctr"/>
                      <a:r>
                        <a:rPr lang="de-DE" dirty="0"/>
                        <a:t>U</a:t>
                      </a:r>
                    </a:p>
                  </a:txBody>
                  <a:tcPr/>
                </a:tc>
                <a:tc>
                  <a:txBody>
                    <a:bodyPr/>
                    <a:lstStyle/>
                    <a:p>
                      <a:r>
                        <a:rPr lang="de-DE" sz="1600" dirty="0">
                          <a:hlinkClick r:id="rId4"/>
                        </a:rPr>
                        <a:t>https://www.flickr.com/photos/38038353@N04/5804326447</a:t>
                      </a:r>
                      <a:endParaRPr lang="de-DE" sz="1600" dirty="0"/>
                    </a:p>
                  </a:txBody>
                  <a:tcPr/>
                </a:tc>
                <a:extLst>
                  <a:ext uri="{0D108BD9-81ED-4DB2-BD59-A6C34878D82A}">
                    <a16:rowId xmlns:a16="http://schemas.microsoft.com/office/drawing/2014/main" val="978539058"/>
                  </a:ext>
                </a:extLst>
              </a:tr>
              <a:tr h="370840">
                <a:tc>
                  <a:txBody>
                    <a:bodyPr/>
                    <a:lstStyle/>
                    <a:p>
                      <a:pPr algn="ctr"/>
                      <a:r>
                        <a:rPr lang="de-DE" dirty="0"/>
                        <a:t>V</a:t>
                      </a:r>
                    </a:p>
                  </a:txBody>
                  <a:tcPr/>
                </a:tc>
                <a:tc>
                  <a:txBody>
                    <a:bodyPr/>
                    <a:lstStyle/>
                    <a:p>
                      <a:r>
                        <a:rPr lang="de-DE" sz="1600" dirty="0"/>
                        <a:t>Beschneidung der Ränder</a:t>
                      </a:r>
                    </a:p>
                  </a:txBody>
                  <a:tcPr/>
                </a:tc>
                <a:extLst>
                  <a:ext uri="{0D108BD9-81ED-4DB2-BD59-A6C34878D82A}">
                    <a16:rowId xmlns:a16="http://schemas.microsoft.com/office/drawing/2014/main" val="811365258"/>
                  </a:ext>
                </a:extLst>
              </a:tr>
            </a:tbl>
          </a:graphicData>
        </a:graphic>
      </p:graphicFrame>
      <p:sp>
        <p:nvSpPr>
          <p:cNvPr id="7" name="Pfeil nach oben und unten 6">
            <a:extLst>
              <a:ext uri="{FF2B5EF4-FFF2-40B4-BE49-F238E27FC236}">
                <a16:creationId xmlns:a16="http://schemas.microsoft.com/office/drawing/2014/main" id="{F80BF3A2-F852-9649-895E-7E787424DE93}"/>
              </a:ext>
            </a:extLst>
          </p:cNvPr>
          <p:cNvSpPr/>
          <p:nvPr/>
        </p:nvSpPr>
        <p:spPr>
          <a:xfrm rot="18619439">
            <a:off x="2412721" y="5780099"/>
            <a:ext cx="155793" cy="329938"/>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err="1"/>
          </a:p>
        </p:txBody>
      </p:sp>
      <p:sp>
        <p:nvSpPr>
          <p:cNvPr id="12" name="Pfeil nach oben und unten 11">
            <a:extLst>
              <a:ext uri="{FF2B5EF4-FFF2-40B4-BE49-F238E27FC236}">
                <a16:creationId xmlns:a16="http://schemas.microsoft.com/office/drawing/2014/main" id="{E3504743-2F14-F34C-B4B7-CF59BDD630EC}"/>
              </a:ext>
            </a:extLst>
          </p:cNvPr>
          <p:cNvSpPr/>
          <p:nvPr/>
        </p:nvSpPr>
        <p:spPr>
          <a:xfrm rot="18577135">
            <a:off x="8421169" y="5754246"/>
            <a:ext cx="188536" cy="329938"/>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err="1"/>
          </a:p>
        </p:txBody>
      </p:sp>
    </p:spTree>
    <p:extLst>
      <p:ext uri="{BB962C8B-B14F-4D97-AF65-F5344CB8AC3E}">
        <p14:creationId xmlns:p14="http://schemas.microsoft.com/office/powerpoint/2010/main" val="3503022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A78F2631-3025-994A-A706-FFCA185C5710}"/>
              </a:ext>
            </a:extLst>
          </p:cNvPr>
          <p:cNvSpPr>
            <a:spLocks noGrp="1"/>
          </p:cNvSpPr>
          <p:nvPr>
            <p:ph type="title"/>
          </p:nvPr>
        </p:nvSpPr>
        <p:spPr/>
        <p:txBody>
          <a:bodyPr/>
          <a:lstStyle/>
          <a:p>
            <a:r>
              <a:rPr lang="de-DE" dirty="0"/>
              <a:t>Praxisbeispiel: REMIX eines Videos</a:t>
            </a:r>
          </a:p>
        </p:txBody>
      </p:sp>
      <p:sp>
        <p:nvSpPr>
          <p:cNvPr id="12" name="Inhaltsplatzhalter 11">
            <a:extLst>
              <a:ext uri="{FF2B5EF4-FFF2-40B4-BE49-F238E27FC236}">
                <a16:creationId xmlns:a16="http://schemas.microsoft.com/office/drawing/2014/main" id="{FBEE9B27-2C52-EB4C-879D-9F4FBF053869}"/>
              </a:ext>
            </a:extLst>
          </p:cNvPr>
          <p:cNvSpPr>
            <a:spLocks noGrp="1"/>
          </p:cNvSpPr>
          <p:nvPr>
            <p:ph idx="1"/>
          </p:nvPr>
        </p:nvSpPr>
        <p:spPr/>
        <p:txBody>
          <a:bodyPr/>
          <a:lstStyle/>
          <a:p>
            <a:pPr marL="0" indent="0">
              <a:buNone/>
            </a:pPr>
            <a:r>
              <a:rPr lang="de-DE" sz="3200" b="1" dirty="0"/>
              <a:t>Ziel: </a:t>
            </a:r>
            <a:r>
              <a:rPr lang="de-DE" sz="3200" dirty="0"/>
              <a:t>Anreicherung eines bestehenden Videos</a:t>
            </a:r>
          </a:p>
          <a:p>
            <a:pPr marL="0" indent="0">
              <a:buNone/>
            </a:pPr>
            <a:r>
              <a:rPr lang="de-DE" sz="3200" dirty="0"/>
              <a:t>Zwei mögliche </a:t>
            </a:r>
            <a:r>
              <a:rPr lang="de-DE" sz="3200" b="1" dirty="0"/>
              <a:t>Vorgehensweisen</a:t>
            </a:r>
            <a:r>
              <a:rPr lang="de-DE" sz="3200" dirty="0"/>
              <a:t> </a:t>
            </a:r>
          </a:p>
          <a:p>
            <a:pPr marL="873125" lvl="1" indent="-514350">
              <a:buFont typeface="+mj-lt"/>
              <a:buAutoNum type="arabicPeriod"/>
            </a:pPr>
            <a:r>
              <a:rPr lang="de-DE" sz="2400" dirty="0"/>
              <a:t>Bestehendes Video bearbeiten und eigene Inhalte in das Video hereinbringen (Verschmelzung) es entsteht ein selbstständiges neues Werk! Die Inhalte sind untrennbar.</a:t>
            </a:r>
          </a:p>
          <a:p>
            <a:pPr marL="873125" lvl="1" indent="-514350">
              <a:buFont typeface="+mj-lt"/>
              <a:buAutoNum type="arabicPeriod"/>
            </a:pPr>
            <a:r>
              <a:rPr lang="de-DE" sz="2400" dirty="0"/>
              <a:t>Bestehendes Video ergänzen </a:t>
            </a:r>
            <a:r>
              <a:rPr lang="de-DE" sz="2400" u="sng" dirty="0"/>
              <a:t>ohne</a:t>
            </a:r>
            <a:r>
              <a:rPr lang="de-DE" sz="2400" dirty="0"/>
              <a:t> es zu bearbeiten (Kombination) es entsteht auch hier etwas neues, allerdings wird das bestehende Werk nur ergänzt! Die Inhalte sind wieder trennbar.</a:t>
            </a:r>
          </a:p>
          <a:p>
            <a:endParaRPr lang="de-DE" sz="2400" dirty="0"/>
          </a:p>
        </p:txBody>
      </p:sp>
      <p:sp>
        <p:nvSpPr>
          <p:cNvPr id="5" name="Foliennummernplatzhalter 4">
            <a:extLst>
              <a:ext uri="{FF2B5EF4-FFF2-40B4-BE49-F238E27FC236}">
                <a16:creationId xmlns:a16="http://schemas.microsoft.com/office/drawing/2014/main" id="{F5E52705-7DDB-5742-8D19-B24C6D728BB2}"/>
              </a:ext>
            </a:extLst>
          </p:cNvPr>
          <p:cNvSpPr>
            <a:spLocks noGrp="1"/>
          </p:cNvSpPr>
          <p:nvPr>
            <p:ph type="sldNum" sz="quarter" idx="14"/>
          </p:nvPr>
        </p:nvSpPr>
        <p:spPr/>
        <p:txBody>
          <a:bodyPr/>
          <a:lstStyle/>
          <a:p>
            <a:r>
              <a:rPr lang="de-DE"/>
              <a:t>Seite </a:t>
            </a:r>
            <a:fld id="{A52F4D17-1AD6-42D9-B93A-EB002C62F438}" type="slidenum">
              <a:rPr lang="de-DE" smtClean="0"/>
              <a:pPr/>
              <a:t>19</a:t>
            </a:fld>
            <a:endParaRPr lang="de-DE" dirty="0"/>
          </a:p>
        </p:txBody>
      </p:sp>
      <p:sp>
        <p:nvSpPr>
          <p:cNvPr id="13" name="Textplatzhalter 12">
            <a:extLst>
              <a:ext uri="{FF2B5EF4-FFF2-40B4-BE49-F238E27FC236}">
                <a16:creationId xmlns:a16="http://schemas.microsoft.com/office/drawing/2014/main" id="{BA5AF294-F57B-7E4B-A13C-3273526F8CCF}"/>
              </a:ext>
            </a:extLst>
          </p:cNvPr>
          <p:cNvSpPr>
            <a:spLocks noGrp="1"/>
          </p:cNvSpPr>
          <p:nvPr>
            <p:ph type="body" sz="quarter" idx="15"/>
          </p:nvPr>
        </p:nvSpPr>
        <p:spPr/>
        <p:txBody>
          <a:bodyPr/>
          <a:lstStyle/>
          <a:p>
            <a:r>
              <a:rPr lang="de-DE" dirty="0"/>
              <a:t>Kombination vs. Verschmelzung</a:t>
            </a:r>
          </a:p>
        </p:txBody>
      </p:sp>
    </p:spTree>
    <p:extLst>
      <p:ext uri="{BB962C8B-B14F-4D97-AF65-F5344CB8AC3E}">
        <p14:creationId xmlns:p14="http://schemas.microsoft.com/office/powerpoint/2010/main" val="165402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ll's eye!">
            <a:extLst>
              <a:ext uri="{FF2B5EF4-FFF2-40B4-BE49-F238E27FC236}">
                <a16:creationId xmlns:a16="http://schemas.microsoft.com/office/drawing/2014/main" id="{87128FB8-9490-824C-B78C-0ED989B04BD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342" t="19995" r="1639" b="72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B91F490-2017-754A-BFFA-B7AF77C5588C}"/>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7D4AB489-E8AE-0345-9793-73BB208A815D}"/>
              </a:ext>
            </a:extLst>
          </p:cNvPr>
          <p:cNvSpPr>
            <a:spLocks noGrp="1"/>
          </p:cNvSpPr>
          <p:nvPr>
            <p:ph idx="1"/>
          </p:nvPr>
        </p:nvSpPr>
        <p:spPr/>
        <p:txBody>
          <a:bodyPr/>
          <a:lstStyle/>
          <a:p>
            <a:r>
              <a:rPr lang="de-DE" sz="2400" dirty="0"/>
              <a:t>Was sind OER?</a:t>
            </a:r>
          </a:p>
          <a:p>
            <a:r>
              <a:rPr lang="de-DE" sz="2400" dirty="0"/>
              <a:t>Welche Freiheiten brauche ich?</a:t>
            </a:r>
          </a:p>
          <a:p>
            <a:r>
              <a:rPr lang="de-DE" sz="2400" dirty="0"/>
              <a:t>Welche Lizenzen gibt es?</a:t>
            </a:r>
          </a:p>
          <a:p>
            <a:r>
              <a:rPr lang="de-DE" sz="2400" dirty="0"/>
              <a:t>Was zum Teufel ist TULLU?</a:t>
            </a:r>
          </a:p>
          <a:p>
            <a:r>
              <a:rPr lang="de-DE" sz="2400" dirty="0"/>
              <a:t>Remix – I like </a:t>
            </a:r>
            <a:r>
              <a:rPr lang="de-DE" sz="2400" dirty="0" err="1"/>
              <a:t>it!</a:t>
            </a:r>
            <a:endParaRPr lang="de-DE" sz="2400" dirty="0"/>
          </a:p>
          <a:p>
            <a:r>
              <a:rPr lang="de-DE" sz="2400" dirty="0"/>
              <a:t>Frei und Unfrei</a:t>
            </a:r>
          </a:p>
          <a:p>
            <a:r>
              <a:rPr lang="de-DE" sz="2400" dirty="0"/>
              <a:t>Kurzes Abschlussfazit</a:t>
            </a:r>
          </a:p>
          <a:p>
            <a:endParaRPr lang="de-DE" sz="2400" dirty="0"/>
          </a:p>
          <a:p>
            <a:pPr marL="0" indent="0">
              <a:buNone/>
            </a:pPr>
            <a:r>
              <a:rPr lang="de-DE" sz="2400" dirty="0"/>
              <a:t>Optional: Suchen von passend lizensiertem Material!</a:t>
            </a:r>
          </a:p>
        </p:txBody>
      </p:sp>
      <p:sp>
        <p:nvSpPr>
          <p:cNvPr id="5" name="Foliennummernplatzhalter 4">
            <a:extLst>
              <a:ext uri="{FF2B5EF4-FFF2-40B4-BE49-F238E27FC236}">
                <a16:creationId xmlns:a16="http://schemas.microsoft.com/office/drawing/2014/main" id="{D952EE38-DA02-3C4D-B7FD-EA87FB46BFD6}"/>
              </a:ext>
            </a:extLst>
          </p:cNvPr>
          <p:cNvSpPr>
            <a:spLocks noGrp="1"/>
          </p:cNvSpPr>
          <p:nvPr>
            <p:ph type="sldNum" sz="quarter" idx="14"/>
          </p:nvPr>
        </p:nvSpPr>
        <p:spPr/>
        <p:txBody>
          <a:bodyPr/>
          <a:lstStyle/>
          <a:p>
            <a:r>
              <a:rPr lang="de-DE"/>
              <a:t>Seite </a:t>
            </a:r>
            <a:fld id="{A52F4D17-1AD6-42D9-B93A-EB002C62F438}" type="slidenum">
              <a:rPr lang="de-DE" smtClean="0"/>
              <a:pPr/>
              <a:t>2</a:t>
            </a:fld>
            <a:endParaRPr lang="de-DE" dirty="0"/>
          </a:p>
        </p:txBody>
      </p:sp>
      <p:sp>
        <p:nvSpPr>
          <p:cNvPr id="6" name="Textplatzhalter 5">
            <a:extLst>
              <a:ext uri="{FF2B5EF4-FFF2-40B4-BE49-F238E27FC236}">
                <a16:creationId xmlns:a16="http://schemas.microsoft.com/office/drawing/2014/main" id="{C22D7355-62E7-1243-9BF8-020B4EF21F5E}"/>
              </a:ext>
            </a:extLst>
          </p:cNvPr>
          <p:cNvSpPr>
            <a:spLocks noGrp="1"/>
          </p:cNvSpPr>
          <p:nvPr>
            <p:ph type="body" sz="quarter" idx="15"/>
          </p:nvPr>
        </p:nvSpPr>
        <p:spPr/>
        <p:txBody>
          <a:bodyPr/>
          <a:lstStyle/>
          <a:p>
            <a:r>
              <a:rPr lang="de-DE" dirty="0"/>
              <a:t>Was euch erwartet: 90 Minuten Vollgas Einstieg in OER</a:t>
            </a:r>
          </a:p>
        </p:txBody>
      </p:sp>
      <p:sp>
        <p:nvSpPr>
          <p:cNvPr id="7" name="Rechteck 6">
            <a:extLst>
              <a:ext uri="{FF2B5EF4-FFF2-40B4-BE49-F238E27FC236}">
                <a16:creationId xmlns:a16="http://schemas.microsoft.com/office/drawing/2014/main" id="{C6FF1506-249F-3D41-B4B6-82471134EAD3}"/>
              </a:ext>
            </a:extLst>
          </p:cNvPr>
          <p:cNvSpPr/>
          <p:nvPr/>
        </p:nvSpPr>
        <p:spPr>
          <a:xfrm>
            <a:off x="358774" y="6622496"/>
            <a:ext cx="6096000" cy="215444"/>
          </a:xfrm>
          <a:prstGeom prst="rect">
            <a:avLst/>
          </a:prstGeom>
        </p:spPr>
        <p:txBody>
          <a:bodyPr>
            <a:spAutoFit/>
          </a:bodyPr>
          <a:lstStyle/>
          <a:p>
            <a:r>
              <a:rPr lang="de-DE" sz="800" dirty="0"/>
              <a:t>Hintergrundbild </a:t>
            </a:r>
            <a:r>
              <a:rPr lang="de-DE" sz="800" dirty="0">
                <a:hlinkClick r:id="rId3"/>
              </a:rPr>
              <a:t>"Bull's eye!"</a:t>
            </a:r>
            <a:r>
              <a:rPr lang="de-DE" sz="800" dirty="0"/>
              <a:t> von </a:t>
            </a:r>
            <a:r>
              <a:rPr lang="de-DE" sz="800" dirty="0">
                <a:hlinkClick r:id="rId4"/>
              </a:rPr>
              <a:t>StaR_DusT</a:t>
            </a:r>
            <a:r>
              <a:rPr lang="de-DE" sz="800" dirty="0"/>
              <a:t> ist lizensiert unter </a:t>
            </a:r>
            <a:r>
              <a:rPr lang="de-DE" sz="800" dirty="0">
                <a:hlinkClick r:id="rId5"/>
              </a:rPr>
              <a:t>CC BY 2.0</a:t>
            </a:r>
            <a:r>
              <a:rPr lang="de-DE" sz="800" dirty="0"/>
              <a:t> (beschnitten und transparent gesetzt) </a:t>
            </a:r>
          </a:p>
        </p:txBody>
      </p:sp>
    </p:spTree>
    <p:extLst>
      <p:ext uri="{BB962C8B-B14F-4D97-AF65-F5344CB8AC3E}">
        <p14:creationId xmlns:p14="http://schemas.microsoft.com/office/powerpoint/2010/main" val="791289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A78F2631-3025-994A-A706-FFCA185C5710}"/>
              </a:ext>
            </a:extLst>
          </p:cNvPr>
          <p:cNvSpPr>
            <a:spLocks noGrp="1"/>
          </p:cNvSpPr>
          <p:nvPr>
            <p:ph type="title"/>
          </p:nvPr>
        </p:nvSpPr>
        <p:spPr/>
        <p:txBody>
          <a:bodyPr/>
          <a:lstStyle/>
          <a:p>
            <a:r>
              <a:rPr lang="de-DE" dirty="0"/>
              <a:t>Praxisbeispiel: REMIX eines Videos</a:t>
            </a:r>
          </a:p>
        </p:txBody>
      </p:sp>
      <p:sp>
        <p:nvSpPr>
          <p:cNvPr id="12" name="Inhaltsplatzhalter 11">
            <a:extLst>
              <a:ext uri="{FF2B5EF4-FFF2-40B4-BE49-F238E27FC236}">
                <a16:creationId xmlns:a16="http://schemas.microsoft.com/office/drawing/2014/main" id="{FBEE9B27-2C52-EB4C-879D-9F4FBF053869}"/>
              </a:ext>
            </a:extLst>
          </p:cNvPr>
          <p:cNvSpPr>
            <a:spLocks noGrp="1"/>
          </p:cNvSpPr>
          <p:nvPr>
            <p:ph idx="1"/>
          </p:nvPr>
        </p:nvSpPr>
        <p:spPr/>
        <p:txBody>
          <a:bodyPr/>
          <a:lstStyle/>
          <a:p>
            <a:r>
              <a:rPr lang="de-DE" sz="3200" dirty="0"/>
              <a:t>Kombiniertes Video: </a:t>
            </a:r>
            <a:r>
              <a:rPr lang="de-DE" sz="3200" dirty="0">
                <a:hlinkClick r:id="rId2"/>
              </a:rPr>
              <a:t>https://eldshort.de/flimp8</a:t>
            </a:r>
            <a:r>
              <a:rPr lang="de-DE" sz="3200" dirty="0"/>
              <a:t> </a:t>
            </a:r>
          </a:p>
          <a:p>
            <a:endParaRPr lang="de-DE" sz="3200" dirty="0"/>
          </a:p>
          <a:p>
            <a:pPr marL="0" indent="0">
              <a:buNone/>
            </a:pPr>
            <a:endParaRPr lang="de-DE" sz="3200" dirty="0"/>
          </a:p>
          <a:p>
            <a:pPr marL="0" indent="0">
              <a:buNone/>
            </a:pPr>
            <a:endParaRPr lang="de-DE" sz="3200" dirty="0"/>
          </a:p>
          <a:p>
            <a:r>
              <a:rPr lang="de-DE" sz="3200" dirty="0"/>
              <a:t>Originales Video: </a:t>
            </a:r>
          </a:p>
          <a:p>
            <a:pPr lvl="1"/>
            <a:r>
              <a:rPr lang="de-DE" sz="3200" dirty="0"/>
              <a:t>als Download </a:t>
            </a:r>
            <a:r>
              <a:rPr lang="de-DE" sz="3200" dirty="0">
                <a:hlinkClick r:id="rId3"/>
              </a:rPr>
              <a:t>https://eldshort.de/0djhhb</a:t>
            </a:r>
            <a:r>
              <a:rPr lang="de-DE" sz="3200" dirty="0"/>
              <a:t> (50MB)</a:t>
            </a:r>
          </a:p>
          <a:p>
            <a:pPr lvl="1"/>
            <a:r>
              <a:rPr lang="de-DE" sz="3200" dirty="0"/>
              <a:t>als Stream </a:t>
            </a:r>
            <a:r>
              <a:rPr lang="de-DE" sz="3200" dirty="0">
                <a:hlinkClick r:id="rId4"/>
              </a:rPr>
              <a:t>https://eldshort.de/wxtw5g</a:t>
            </a:r>
            <a:r>
              <a:rPr lang="de-DE" sz="3200" dirty="0"/>
              <a:t> (via YouTube)</a:t>
            </a:r>
          </a:p>
        </p:txBody>
      </p:sp>
      <p:sp>
        <p:nvSpPr>
          <p:cNvPr id="5" name="Foliennummernplatzhalter 4">
            <a:extLst>
              <a:ext uri="{FF2B5EF4-FFF2-40B4-BE49-F238E27FC236}">
                <a16:creationId xmlns:a16="http://schemas.microsoft.com/office/drawing/2014/main" id="{F5E52705-7DDB-5742-8D19-B24C6D728BB2}"/>
              </a:ext>
            </a:extLst>
          </p:cNvPr>
          <p:cNvSpPr>
            <a:spLocks noGrp="1"/>
          </p:cNvSpPr>
          <p:nvPr>
            <p:ph type="sldNum" sz="quarter" idx="14"/>
          </p:nvPr>
        </p:nvSpPr>
        <p:spPr/>
        <p:txBody>
          <a:bodyPr/>
          <a:lstStyle/>
          <a:p>
            <a:r>
              <a:rPr lang="de-DE"/>
              <a:t>Seite </a:t>
            </a:r>
            <a:fld id="{A52F4D17-1AD6-42D9-B93A-EB002C62F438}" type="slidenum">
              <a:rPr lang="de-DE" smtClean="0"/>
              <a:pPr/>
              <a:t>20</a:t>
            </a:fld>
            <a:endParaRPr lang="de-DE" dirty="0"/>
          </a:p>
        </p:txBody>
      </p:sp>
      <p:sp>
        <p:nvSpPr>
          <p:cNvPr id="13" name="Textplatzhalter 12">
            <a:extLst>
              <a:ext uri="{FF2B5EF4-FFF2-40B4-BE49-F238E27FC236}">
                <a16:creationId xmlns:a16="http://schemas.microsoft.com/office/drawing/2014/main" id="{BA5AF294-F57B-7E4B-A13C-3273526F8CCF}"/>
              </a:ext>
            </a:extLst>
          </p:cNvPr>
          <p:cNvSpPr>
            <a:spLocks noGrp="1"/>
          </p:cNvSpPr>
          <p:nvPr>
            <p:ph type="body" sz="quarter" idx="15"/>
          </p:nvPr>
        </p:nvSpPr>
        <p:spPr/>
        <p:txBody>
          <a:bodyPr/>
          <a:lstStyle/>
          <a:p>
            <a:r>
              <a:rPr lang="de-DE" dirty="0"/>
              <a:t>Kombination vs. Verschmelzung</a:t>
            </a:r>
          </a:p>
        </p:txBody>
      </p:sp>
      <p:pic>
        <p:nvPicPr>
          <p:cNvPr id="18" name="Picture 2">
            <a:extLst>
              <a:ext uri="{FF2B5EF4-FFF2-40B4-BE49-F238E27FC236}">
                <a16:creationId xmlns:a16="http://schemas.microsoft.com/office/drawing/2014/main" id="{08FF52A4-C6DB-0E4E-9B48-4A58173F4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328" y="1340768"/>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a:extLst>
              <a:ext uri="{FF2B5EF4-FFF2-40B4-BE49-F238E27FC236}">
                <a16:creationId xmlns:a16="http://schemas.microsoft.com/office/drawing/2014/main" id="{44312357-2A67-7D42-9058-E292375B7466}"/>
              </a:ext>
            </a:extLst>
          </p:cNvPr>
          <p:cNvSpPr txBox="1"/>
          <p:nvPr/>
        </p:nvSpPr>
        <p:spPr>
          <a:xfrm>
            <a:off x="623392" y="2204864"/>
            <a:ext cx="6498117" cy="288001"/>
          </a:xfrm>
          <a:prstGeom prst="rect">
            <a:avLst/>
          </a:prstGeom>
          <a:noFill/>
        </p:spPr>
        <p:txBody>
          <a:bodyPr wrap="none" lIns="0" tIns="0" rIns="0" bIns="0" rtlCol="0">
            <a:noAutofit/>
          </a:bodyPr>
          <a:lstStyle/>
          <a:p>
            <a:pPr>
              <a:buClr>
                <a:schemeClr val="accent1"/>
              </a:buClr>
            </a:pPr>
            <a:r>
              <a:rPr lang="de-DE" sz="900" dirty="0"/>
              <a:t>Video: #</a:t>
            </a:r>
            <a:r>
              <a:rPr lang="de-DE" sz="900" dirty="0" err="1"/>
              <a:t>OERklärt</a:t>
            </a:r>
            <a:r>
              <a:rPr lang="de-DE" sz="900" dirty="0"/>
              <a:t> – Entschlüsseln der Creative </a:t>
            </a:r>
            <a:r>
              <a:rPr lang="de-DE" sz="900" dirty="0" err="1"/>
              <a:t>Commons</a:t>
            </a:r>
            <a:r>
              <a:rPr lang="de-DE" sz="900" dirty="0"/>
              <a:t>-Lizenzcodes von Agentur J&amp;K - </a:t>
            </a:r>
            <a:r>
              <a:rPr lang="de-DE" sz="900" dirty="0" err="1"/>
              <a:t>Jöran</a:t>
            </a:r>
            <a:r>
              <a:rPr lang="de-DE" sz="900" dirty="0"/>
              <a:t> und Konsorten für Informationsstelle OER </a:t>
            </a:r>
          </a:p>
          <a:p>
            <a:pPr>
              <a:buClr>
                <a:schemeClr val="accent1"/>
              </a:buClr>
            </a:pPr>
            <a:r>
              <a:rPr lang="de-DE" sz="900" dirty="0"/>
              <a:t>erweitert durch Ulrich Ivens, Lizenz </a:t>
            </a:r>
            <a:r>
              <a:rPr lang="de-DE" sz="900" dirty="0">
                <a:hlinkClick r:id="rId6"/>
              </a:rPr>
              <a:t>CC BY 4.0</a:t>
            </a:r>
            <a:endParaRPr lang="de-DE" sz="900" dirty="0"/>
          </a:p>
        </p:txBody>
      </p:sp>
      <p:sp>
        <p:nvSpPr>
          <p:cNvPr id="20" name="Textfeld 19">
            <a:extLst>
              <a:ext uri="{FF2B5EF4-FFF2-40B4-BE49-F238E27FC236}">
                <a16:creationId xmlns:a16="http://schemas.microsoft.com/office/drawing/2014/main" id="{0601C96B-39D9-F946-ACAA-34264BF2CF90}"/>
              </a:ext>
            </a:extLst>
          </p:cNvPr>
          <p:cNvSpPr txBox="1"/>
          <p:nvPr/>
        </p:nvSpPr>
        <p:spPr>
          <a:xfrm>
            <a:off x="623392" y="6061396"/>
            <a:ext cx="9645806" cy="288001"/>
          </a:xfrm>
          <a:prstGeom prst="rect">
            <a:avLst/>
          </a:prstGeom>
          <a:noFill/>
        </p:spPr>
        <p:txBody>
          <a:bodyPr wrap="none" lIns="0" tIns="0" rIns="0" bIns="0" rtlCol="0">
            <a:noAutofit/>
          </a:bodyPr>
          <a:lstStyle/>
          <a:p>
            <a:pPr>
              <a:buClr>
                <a:schemeClr val="accent1"/>
              </a:buClr>
            </a:pPr>
            <a:r>
              <a:rPr lang="de-DE" sz="900" dirty="0"/>
              <a:t>Video: #</a:t>
            </a:r>
            <a:r>
              <a:rPr lang="de-DE" sz="900" dirty="0" err="1"/>
              <a:t>OERklärt</a:t>
            </a:r>
            <a:r>
              <a:rPr lang="de-DE" sz="900" dirty="0"/>
              <a:t> – Entschlüsseln der Creative </a:t>
            </a:r>
            <a:r>
              <a:rPr lang="de-DE" sz="900" dirty="0" err="1"/>
              <a:t>Commons</a:t>
            </a:r>
            <a:r>
              <a:rPr lang="de-DE" sz="900" dirty="0"/>
              <a:t>-Lizenzcodes von Agentur J&amp;K - </a:t>
            </a:r>
            <a:r>
              <a:rPr lang="de-DE" sz="900" dirty="0" err="1"/>
              <a:t>Jöran</a:t>
            </a:r>
            <a:r>
              <a:rPr lang="de-DE" sz="900" dirty="0"/>
              <a:t> und Konsorten für Informationsstelle OER, Lizenz </a:t>
            </a:r>
            <a:r>
              <a:rPr lang="de-DE" sz="900" dirty="0">
                <a:hlinkClick r:id="rId6"/>
              </a:rPr>
              <a:t>CC BY 4.0</a:t>
            </a:r>
            <a:endParaRPr lang="de-DE" sz="900" dirty="0"/>
          </a:p>
        </p:txBody>
      </p:sp>
    </p:spTree>
    <p:extLst>
      <p:ext uri="{BB962C8B-B14F-4D97-AF65-F5344CB8AC3E}">
        <p14:creationId xmlns:p14="http://schemas.microsoft.com/office/powerpoint/2010/main" val="4153449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tps://irights.info/wp-content/uploads/2017/07/zusammenstellung-verschmelzen.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766"/>
          <a:stretch/>
        </p:blipFill>
        <p:spPr bwMode="auto">
          <a:xfrm>
            <a:off x="4869519" y="858778"/>
            <a:ext cx="6729337" cy="480247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a:t>Remix von verschiedenen OER</a:t>
            </a:r>
          </a:p>
        </p:txBody>
      </p:sp>
      <p:sp>
        <p:nvSpPr>
          <p:cNvPr id="5" name="Foliennummernplatzhalter 4"/>
          <p:cNvSpPr>
            <a:spLocks noGrp="1"/>
          </p:cNvSpPr>
          <p:nvPr>
            <p:ph type="sldNum" sz="quarter" idx="14"/>
          </p:nvPr>
        </p:nvSpPr>
        <p:spPr/>
        <p:txBody>
          <a:bodyPr/>
          <a:lstStyle/>
          <a:p>
            <a:r>
              <a:rPr lang="de-DE"/>
              <a:t>Seite </a:t>
            </a:r>
            <a:fld id="{A52F4D17-1AD6-42D9-B93A-EB002C62F438}" type="slidenum">
              <a:rPr lang="de-DE" smtClean="0"/>
              <a:pPr/>
              <a:t>21</a:t>
            </a:fld>
            <a:endParaRPr lang="de-DE" dirty="0"/>
          </a:p>
        </p:txBody>
      </p:sp>
      <p:sp>
        <p:nvSpPr>
          <p:cNvPr id="6" name="Textplatzhalter 5"/>
          <p:cNvSpPr>
            <a:spLocks noGrp="1"/>
          </p:cNvSpPr>
          <p:nvPr>
            <p:ph type="body" sz="quarter" idx="15"/>
          </p:nvPr>
        </p:nvSpPr>
        <p:spPr/>
        <p:txBody>
          <a:bodyPr/>
          <a:lstStyle/>
          <a:p>
            <a:r>
              <a:rPr lang="de-DE" dirty="0"/>
              <a:t>Zusammenstellen (Kombination) vs. Verschmelzen (Collage)</a:t>
            </a:r>
          </a:p>
        </p:txBody>
      </p:sp>
      <p:sp>
        <p:nvSpPr>
          <p:cNvPr id="13" name="Inhaltsplatzhalter 10"/>
          <p:cNvSpPr txBox="1">
            <a:spLocks/>
          </p:cNvSpPr>
          <p:nvPr/>
        </p:nvSpPr>
        <p:spPr>
          <a:xfrm>
            <a:off x="371475" y="1563143"/>
            <a:ext cx="4498043" cy="4358460"/>
          </a:xfrm>
          <a:prstGeom prst="rect">
            <a:avLst/>
          </a:prstGeom>
        </p:spPr>
        <p:txBody>
          <a:bodyPr vert="horz" lIns="0" tIns="0" rIns="0" bIns="0" rtlCol="0" anchor="t" anchorCtr="0">
            <a:noAutofit/>
          </a:bodyPr>
          <a:lstStyle>
            <a:lvl1pPr marL="17780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1pPr>
            <a:lvl2pPr marL="361950" indent="-18415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2pPr>
            <a:lvl3pPr marL="5397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3pPr>
            <a:lvl4pPr marL="7175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8953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ü"/>
            </a:pPr>
            <a:r>
              <a:rPr lang="de-DE" sz="2000" dirty="0"/>
              <a:t>Wer vorhandene Werke unverändert zusammenfügt oder in eigene Inhalte integriert, sodass sie nur nebeneinander für sich stehen, kann das in der Regel auch ohne Erlaubnis zur Bearbeitung tun (CC BY-ND).</a:t>
            </a:r>
          </a:p>
          <a:p>
            <a:pPr>
              <a:buFont typeface="Wingdings" charset="2"/>
              <a:buChar char="ü"/>
            </a:pPr>
            <a:endParaRPr lang="de-DE" sz="2000" dirty="0"/>
          </a:p>
          <a:p>
            <a:pPr>
              <a:buFont typeface="Wingdings" charset="2"/>
              <a:buChar char="ü"/>
            </a:pPr>
            <a:r>
              <a:rPr lang="de-DE" sz="2000" dirty="0"/>
              <a:t>Ein neues, eigenständiges Werk entsteht hingegen, wenn die Ausgangswerke bei der weiteren Verwendung inhaltlich miteinander verschmelzen.</a:t>
            </a:r>
          </a:p>
        </p:txBody>
      </p:sp>
      <p:sp>
        <p:nvSpPr>
          <p:cNvPr id="14" name="Rechteck 13"/>
          <p:cNvSpPr/>
          <p:nvPr/>
        </p:nvSpPr>
        <p:spPr>
          <a:xfrm>
            <a:off x="371475" y="6017367"/>
            <a:ext cx="6096000" cy="215444"/>
          </a:xfrm>
          <a:prstGeom prst="rect">
            <a:avLst/>
          </a:prstGeom>
        </p:spPr>
        <p:txBody>
          <a:bodyPr>
            <a:spAutoFit/>
          </a:bodyPr>
          <a:lstStyle/>
          <a:p>
            <a:r>
              <a:rPr lang="de-DE" sz="800" dirty="0"/>
              <a:t>Quelle für Folieninhalt: Henry </a:t>
            </a:r>
            <a:r>
              <a:rPr lang="de-DE" sz="800" dirty="0" err="1"/>
              <a:t>Steinhau</a:t>
            </a:r>
            <a:r>
              <a:rPr lang="de-DE" sz="800" dirty="0"/>
              <a:t> und David </a:t>
            </a:r>
            <a:r>
              <a:rPr lang="de-DE" sz="800" dirty="0" err="1"/>
              <a:t>Pachali</a:t>
            </a:r>
            <a:r>
              <a:rPr lang="de-DE" sz="800" dirty="0"/>
              <a:t> für </a:t>
            </a:r>
            <a:r>
              <a:rPr lang="de-DE" sz="800" dirty="0">
                <a:hlinkClick r:id="rId3"/>
              </a:rPr>
              <a:t>iRightsinfo</a:t>
            </a:r>
            <a:r>
              <a:rPr lang="de-DE" sz="800" dirty="0"/>
              <a:t> </a:t>
            </a:r>
            <a:r>
              <a:rPr lang="de-DE" sz="800" dirty="0">
                <a:hlinkClick r:id="rId4"/>
              </a:rPr>
              <a:t>CC BY 4.0</a:t>
            </a:r>
            <a:r>
              <a:rPr lang="de-DE" sz="800" dirty="0"/>
              <a:t>, Infografik beschnitten</a:t>
            </a:r>
          </a:p>
        </p:txBody>
      </p:sp>
    </p:spTree>
    <p:extLst>
      <p:ext uri="{BB962C8B-B14F-4D97-AF65-F5344CB8AC3E}">
        <p14:creationId xmlns:p14="http://schemas.microsoft.com/office/powerpoint/2010/main" val="1881419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Remix von verschiedenen OER</a:t>
            </a:r>
          </a:p>
        </p:txBody>
      </p:sp>
      <p:sp>
        <p:nvSpPr>
          <p:cNvPr id="5" name="Foliennummernplatzhalter 4"/>
          <p:cNvSpPr>
            <a:spLocks noGrp="1"/>
          </p:cNvSpPr>
          <p:nvPr>
            <p:ph type="sldNum" sz="quarter" idx="14"/>
          </p:nvPr>
        </p:nvSpPr>
        <p:spPr/>
        <p:txBody>
          <a:bodyPr/>
          <a:lstStyle/>
          <a:p>
            <a:r>
              <a:rPr lang="de-DE"/>
              <a:t>Seite </a:t>
            </a:r>
            <a:fld id="{A52F4D17-1AD6-42D9-B93A-EB002C62F438}" type="slidenum">
              <a:rPr lang="de-DE" smtClean="0"/>
              <a:pPr/>
              <a:t>22</a:t>
            </a:fld>
            <a:endParaRPr lang="de-DE" dirty="0"/>
          </a:p>
        </p:txBody>
      </p:sp>
      <p:sp>
        <p:nvSpPr>
          <p:cNvPr id="6" name="Textplatzhalter 5"/>
          <p:cNvSpPr>
            <a:spLocks noGrp="1"/>
          </p:cNvSpPr>
          <p:nvPr>
            <p:ph type="body" sz="quarter" idx="15"/>
          </p:nvPr>
        </p:nvSpPr>
        <p:spPr/>
        <p:txBody>
          <a:bodyPr/>
          <a:lstStyle/>
          <a:p>
            <a:r>
              <a:rPr lang="de-DE" dirty="0"/>
              <a:t>Materialien unterschiedlicher Lizenzen kombinieren oder verschmelzen</a:t>
            </a:r>
          </a:p>
        </p:txBody>
      </p:sp>
      <p:sp>
        <p:nvSpPr>
          <p:cNvPr id="8" name="Rechteck 7"/>
          <p:cNvSpPr/>
          <p:nvPr/>
        </p:nvSpPr>
        <p:spPr>
          <a:xfrm>
            <a:off x="371475" y="6017367"/>
            <a:ext cx="6096000" cy="215444"/>
          </a:xfrm>
          <a:prstGeom prst="rect">
            <a:avLst/>
          </a:prstGeom>
        </p:spPr>
        <p:txBody>
          <a:bodyPr>
            <a:spAutoFit/>
          </a:bodyPr>
          <a:lstStyle/>
          <a:p>
            <a:r>
              <a:rPr lang="de-DE" sz="800" dirty="0"/>
              <a:t>Quelle für Folieninhalt: Henry </a:t>
            </a:r>
            <a:r>
              <a:rPr lang="de-DE" sz="800" dirty="0" err="1"/>
              <a:t>Steinhau</a:t>
            </a:r>
            <a:r>
              <a:rPr lang="de-DE" sz="800" dirty="0"/>
              <a:t> und David </a:t>
            </a:r>
            <a:r>
              <a:rPr lang="de-DE" sz="800" dirty="0" err="1"/>
              <a:t>Pachali</a:t>
            </a:r>
            <a:r>
              <a:rPr lang="de-DE" sz="800" dirty="0"/>
              <a:t> für </a:t>
            </a:r>
            <a:r>
              <a:rPr lang="de-DE" sz="800" dirty="0">
                <a:hlinkClick r:id="rId2"/>
              </a:rPr>
              <a:t>iRightsinfo</a:t>
            </a:r>
            <a:r>
              <a:rPr lang="de-DE" sz="800" dirty="0"/>
              <a:t> </a:t>
            </a:r>
            <a:r>
              <a:rPr lang="de-DE" sz="800" dirty="0">
                <a:hlinkClick r:id="rId3"/>
              </a:rPr>
              <a:t>CC BY 4.0</a:t>
            </a:r>
            <a:r>
              <a:rPr lang="de-DE" sz="800" dirty="0"/>
              <a:t>, Infografik beschnitten</a:t>
            </a:r>
          </a:p>
        </p:txBody>
      </p:sp>
      <p:pic>
        <p:nvPicPr>
          <p:cNvPr id="2050" name="Picture 2" descr="https://irights.info/wp-content/uploads/2017/07/Illustration-CC-Lizenz-Transformation-490x367.pn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7888"/>
          <a:stretch/>
        </p:blipFill>
        <p:spPr bwMode="auto">
          <a:xfrm>
            <a:off x="4895853" y="1411229"/>
            <a:ext cx="6552728" cy="4520743"/>
          </a:xfrm>
          <a:prstGeom prst="rect">
            <a:avLst/>
          </a:prstGeom>
          <a:noFill/>
          <a:extLst>
            <a:ext uri="{909E8E84-426E-40DD-AFC4-6F175D3DCCD1}">
              <a14:hiddenFill xmlns:a14="http://schemas.microsoft.com/office/drawing/2010/main">
                <a:solidFill>
                  <a:srgbClr val="FFFFFF"/>
                </a:solidFill>
              </a14:hiddenFill>
            </a:ext>
          </a:extLst>
        </p:spPr>
      </p:pic>
      <p:sp>
        <p:nvSpPr>
          <p:cNvPr id="10" name="Inhaltsplatzhalter 10"/>
          <p:cNvSpPr txBox="1">
            <a:spLocks/>
          </p:cNvSpPr>
          <p:nvPr/>
        </p:nvSpPr>
        <p:spPr>
          <a:xfrm>
            <a:off x="371475" y="1563143"/>
            <a:ext cx="4498043" cy="4358460"/>
          </a:xfrm>
          <a:prstGeom prst="rect">
            <a:avLst/>
          </a:prstGeom>
        </p:spPr>
        <p:txBody>
          <a:bodyPr vert="horz" lIns="0" tIns="0" rIns="0" bIns="0" rtlCol="0" anchor="t" anchorCtr="0">
            <a:noAutofit/>
          </a:bodyPr>
          <a:lstStyle>
            <a:lvl1pPr marL="17780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1pPr>
            <a:lvl2pPr marL="361950" indent="-18415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2pPr>
            <a:lvl3pPr marL="5397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3pPr>
            <a:lvl4pPr marL="7175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895350" indent="-177800" algn="l" defTabSz="914400" rtl="0" eaLnBrk="1" latinLnBrk="0" hangingPunct="1">
              <a:lnSpc>
                <a:spcPct val="114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ü"/>
            </a:pPr>
            <a:r>
              <a:rPr lang="de-DE" dirty="0"/>
              <a:t>Wenn die Ausgangswerke </a:t>
            </a:r>
            <a:r>
              <a:rPr lang="de-DE" b="1" dirty="0"/>
              <a:t>unterschiedlich</a:t>
            </a:r>
            <a:r>
              <a:rPr lang="de-DE" dirty="0"/>
              <a:t> lizenziert sind, müssen bei einer einfachen Zusammenstellung alle vorkommenden Lizenzen </a:t>
            </a:r>
            <a:r>
              <a:rPr lang="de-DE" b="1" dirty="0"/>
              <a:t>einzeln</a:t>
            </a:r>
            <a:r>
              <a:rPr lang="de-DE" dirty="0"/>
              <a:t> genannt werden. Den eigenem Inhalten darf man selbst eine Lizenz vergeben.</a:t>
            </a:r>
          </a:p>
          <a:p>
            <a:pPr>
              <a:buFont typeface="Wingdings" charset="2"/>
              <a:buChar char="ü"/>
            </a:pPr>
            <a:endParaRPr lang="de-DE" dirty="0"/>
          </a:p>
          <a:p>
            <a:pPr>
              <a:buFont typeface="Wingdings" charset="2"/>
              <a:buChar char="ü"/>
            </a:pPr>
            <a:r>
              <a:rPr lang="de-DE" dirty="0"/>
              <a:t>Bei einer Verschmelzung eines neue Werk darf man wiederum eine Lizenz vergeben. Welche das ist, ist </a:t>
            </a:r>
            <a:r>
              <a:rPr lang="de-DE" b="1" dirty="0"/>
              <a:t>nicht beliebig</a:t>
            </a:r>
            <a:r>
              <a:rPr lang="de-DE" dirty="0"/>
              <a:t>, sondern </a:t>
            </a:r>
            <a:r>
              <a:rPr lang="de-DE" b="1" dirty="0"/>
              <a:t>richtet sich nach demjenigen Material, dessen Lizenz die meisten einschränkenden Bedingungen trägt</a:t>
            </a:r>
            <a:r>
              <a:rPr lang="de-DE" dirty="0"/>
              <a:t>.</a:t>
            </a:r>
          </a:p>
        </p:txBody>
      </p:sp>
    </p:spTree>
    <p:extLst>
      <p:ext uri="{BB962C8B-B14F-4D97-AF65-F5344CB8AC3E}">
        <p14:creationId xmlns:p14="http://schemas.microsoft.com/office/powerpoint/2010/main" val="172493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A4275C-B3E9-E04C-841E-7DA4942D1C88}"/>
              </a:ext>
            </a:extLst>
          </p:cNvPr>
          <p:cNvSpPr>
            <a:spLocks noGrp="1"/>
          </p:cNvSpPr>
          <p:nvPr>
            <p:ph type="title"/>
          </p:nvPr>
        </p:nvSpPr>
        <p:spPr/>
        <p:txBody>
          <a:bodyPr/>
          <a:lstStyle/>
          <a:p>
            <a:r>
              <a:rPr lang="de-DE" dirty="0"/>
              <a:t>Beispiel: Grauzone Kombination/ Verschmelzung</a:t>
            </a:r>
          </a:p>
        </p:txBody>
      </p:sp>
      <p:sp>
        <p:nvSpPr>
          <p:cNvPr id="3" name="Inhaltsplatzhalter 2">
            <a:extLst>
              <a:ext uri="{FF2B5EF4-FFF2-40B4-BE49-F238E27FC236}">
                <a16:creationId xmlns:a16="http://schemas.microsoft.com/office/drawing/2014/main" id="{14125BE4-BD37-0343-A085-55594D3EA67A}"/>
              </a:ext>
            </a:extLst>
          </p:cNvPr>
          <p:cNvSpPr>
            <a:spLocks noGrp="1"/>
          </p:cNvSpPr>
          <p:nvPr>
            <p:ph idx="1"/>
          </p:nvPr>
        </p:nvSpPr>
        <p:spPr/>
        <p:txBody>
          <a:bodyPr/>
          <a:lstStyle/>
          <a:p>
            <a:pPr marL="0" indent="0">
              <a:buNone/>
            </a:pPr>
            <a:r>
              <a:rPr lang="de-DE" dirty="0"/>
              <a:t>Ich erstelle eine OER in Form einer Präsentation (diese hier zum Beispiel) und stelle Sie meinen Nutzern zur Verfügung als:</a:t>
            </a:r>
          </a:p>
          <a:p>
            <a:pPr lvl="1"/>
            <a:r>
              <a:rPr lang="de-DE" dirty="0"/>
              <a:t>PDF </a:t>
            </a:r>
            <a:r>
              <a:rPr lang="de-DE" dirty="0">
                <a:sym typeface="Wingdings" pitchFamily="2" charset="2"/>
              </a:rPr>
              <a:t> Verschmelzung, kann man nicht trennen</a:t>
            </a:r>
            <a:endParaRPr lang="de-DE" dirty="0"/>
          </a:p>
          <a:p>
            <a:pPr lvl="1"/>
            <a:r>
              <a:rPr lang="de-DE" dirty="0"/>
              <a:t>Hardcopy (Ausdruck) </a:t>
            </a:r>
            <a:r>
              <a:rPr lang="de-DE" dirty="0">
                <a:sym typeface="Wingdings" pitchFamily="2" charset="2"/>
              </a:rPr>
              <a:t> Verschmelzung, kann man nicht trennen</a:t>
            </a:r>
            <a:endParaRPr lang="de-DE" dirty="0"/>
          </a:p>
          <a:p>
            <a:pPr lvl="1"/>
            <a:r>
              <a:rPr lang="de-DE" dirty="0"/>
              <a:t>HTML5/Flash Export zum Durchklicken (z.B. via </a:t>
            </a:r>
            <a:r>
              <a:rPr lang="de-DE" dirty="0" err="1"/>
              <a:t>Slideshare</a:t>
            </a:r>
            <a:r>
              <a:rPr lang="de-DE" dirty="0"/>
              <a:t>) </a:t>
            </a:r>
            <a:r>
              <a:rPr lang="de-DE" dirty="0">
                <a:sym typeface="Wingdings" pitchFamily="2" charset="2"/>
              </a:rPr>
              <a:t> je nach Technik</a:t>
            </a:r>
            <a:endParaRPr lang="de-DE" dirty="0"/>
          </a:p>
          <a:p>
            <a:pPr lvl="1"/>
            <a:r>
              <a:rPr lang="de-DE" dirty="0" err="1"/>
              <a:t>Powerpoint</a:t>
            </a:r>
            <a:r>
              <a:rPr lang="de-DE" dirty="0"/>
              <a:t> Datei </a:t>
            </a:r>
            <a:r>
              <a:rPr lang="de-DE" dirty="0">
                <a:sym typeface="Wingdings" pitchFamily="2" charset="2"/>
              </a:rPr>
              <a:t> Kombination, kann getrennt werden</a:t>
            </a:r>
            <a:endParaRPr lang="de-DE" dirty="0"/>
          </a:p>
          <a:p>
            <a:pPr lvl="1"/>
            <a:r>
              <a:rPr lang="de-DE" dirty="0"/>
              <a:t>ODP Datei für </a:t>
            </a:r>
            <a:r>
              <a:rPr lang="de-DE" dirty="0" err="1"/>
              <a:t>LibreOffice</a:t>
            </a:r>
            <a:r>
              <a:rPr lang="de-DE" dirty="0"/>
              <a:t> bzw. </a:t>
            </a:r>
            <a:r>
              <a:rPr lang="de-DE" dirty="0" err="1"/>
              <a:t>OpenOffice</a:t>
            </a:r>
            <a:r>
              <a:rPr lang="de-DE" dirty="0"/>
              <a:t> </a:t>
            </a:r>
            <a:r>
              <a:rPr lang="de-DE" dirty="0">
                <a:sym typeface="Wingdings" pitchFamily="2" charset="2"/>
              </a:rPr>
              <a:t> Kombination, kann getrennt werden</a:t>
            </a:r>
          </a:p>
          <a:p>
            <a:pPr marL="177800" lvl="1" indent="0">
              <a:buNone/>
            </a:pPr>
            <a:endParaRPr lang="de-DE" dirty="0">
              <a:sym typeface="Wingdings" pitchFamily="2" charset="2"/>
            </a:endParaRPr>
          </a:p>
          <a:p>
            <a:pPr marL="177800" lvl="1" indent="0">
              <a:buNone/>
            </a:pPr>
            <a:r>
              <a:rPr lang="de-DE" dirty="0">
                <a:sym typeface="Wingdings" pitchFamily="2" charset="2"/>
              </a:rPr>
              <a:t>Entscheidend ist letztlich, dass OER in der Regel immer in </a:t>
            </a:r>
            <a:r>
              <a:rPr lang="de-DE" b="1" dirty="0">
                <a:sym typeface="Wingdings" pitchFamily="2" charset="2"/>
              </a:rPr>
              <a:t>mehreren</a:t>
            </a:r>
            <a:r>
              <a:rPr lang="de-DE" dirty="0">
                <a:sym typeface="Wingdings" pitchFamily="2" charset="2"/>
              </a:rPr>
              <a:t> </a:t>
            </a:r>
            <a:r>
              <a:rPr lang="de-DE" b="1" dirty="0">
                <a:sym typeface="Wingdings" pitchFamily="2" charset="2"/>
              </a:rPr>
              <a:t>Formaten</a:t>
            </a:r>
            <a:r>
              <a:rPr lang="de-DE" dirty="0">
                <a:sym typeface="Wingdings" pitchFamily="2" charset="2"/>
              </a:rPr>
              <a:t> angeboten werden.</a:t>
            </a:r>
          </a:p>
          <a:p>
            <a:pPr marL="177800" lvl="1" indent="0">
              <a:buNone/>
            </a:pPr>
            <a:r>
              <a:rPr lang="de-DE" dirty="0">
                <a:sym typeface="Wingdings" pitchFamily="2" charset="2"/>
              </a:rPr>
              <a:t>Diese Präsentation a) als PDF (für den VC, als Download für alle Plattformen) b) als bearbeitbare Version, sonst ist der OER-Gedanke ja absurd</a:t>
            </a:r>
            <a:endParaRPr lang="de-DE" dirty="0"/>
          </a:p>
        </p:txBody>
      </p:sp>
      <p:sp>
        <p:nvSpPr>
          <p:cNvPr id="5" name="Foliennummernplatzhalter 4">
            <a:extLst>
              <a:ext uri="{FF2B5EF4-FFF2-40B4-BE49-F238E27FC236}">
                <a16:creationId xmlns:a16="http://schemas.microsoft.com/office/drawing/2014/main" id="{B395A65C-A6C8-F141-BA74-DD3E08B6B1A6}"/>
              </a:ext>
            </a:extLst>
          </p:cNvPr>
          <p:cNvSpPr>
            <a:spLocks noGrp="1"/>
          </p:cNvSpPr>
          <p:nvPr>
            <p:ph type="sldNum" sz="quarter" idx="14"/>
          </p:nvPr>
        </p:nvSpPr>
        <p:spPr/>
        <p:txBody>
          <a:bodyPr/>
          <a:lstStyle/>
          <a:p>
            <a:r>
              <a:rPr lang="de-DE"/>
              <a:t>Seite </a:t>
            </a:r>
            <a:fld id="{A52F4D17-1AD6-42D9-B93A-EB002C62F438}" type="slidenum">
              <a:rPr lang="de-DE" smtClean="0"/>
              <a:pPr/>
              <a:t>23</a:t>
            </a:fld>
            <a:endParaRPr lang="de-DE" dirty="0"/>
          </a:p>
        </p:txBody>
      </p:sp>
      <p:sp>
        <p:nvSpPr>
          <p:cNvPr id="6" name="Textplatzhalter 5">
            <a:extLst>
              <a:ext uri="{FF2B5EF4-FFF2-40B4-BE49-F238E27FC236}">
                <a16:creationId xmlns:a16="http://schemas.microsoft.com/office/drawing/2014/main" id="{ADB4EC15-A3DB-A346-A49C-F2DF80B5FBB8}"/>
              </a:ext>
            </a:extLst>
          </p:cNvPr>
          <p:cNvSpPr>
            <a:spLocks noGrp="1"/>
          </p:cNvSpPr>
          <p:nvPr>
            <p:ph type="body" sz="quarter" idx="15"/>
          </p:nvPr>
        </p:nvSpPr>
        <p:spPr/>
        <p:txBody>
          <a:bodyPr/>
          <a:lstStyle/>
          <a:p>
            <a:r>
              <a:rPr lang="de-DE" dirty="0"/>
              <a:t>Nicht bearbeitbare vs. bearbeitbare Formate</a:t>
            </a:r>
          </a:p>
        </p:txBody>
      </p:sp>
      <p:sp>
        <p:nvSpPr>
          <p:cNvPr id="7" name="Rechteck 6">
            <a:extLst>
              <a:ext uri="{FF2B5EF4-FFF2-40B4-BE49-F238E27FC236}">
                <a16:creationId xmlns:a16="http://schemas.microsoft.com/office/drawing/2014/main" id="{ABB97390-7BF8-CC46-AC6D-639ADC28331E}"/>
              </a:ext>
            </a:extLst>
          </p:cNvPr>
          <p:cNvSpPr/>
          <p:nvPr/>
        </p:nvSpPr>
        <p:spPr>
          <a:xfrm>
            <a:off x="479376" y="4581128"/>
            <a:ext cx="10153128" cy="36004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Tree>
    <p:extLst>
      <p:ext uri="{BB962C8B-B14F-4D97-AF65-F5344CB8AC3E}">
        <p14:creationId xmlns:p14="http://schemas.microsoft.com/office/powerpoint/2010/main" val="337126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Komposition vs. Kombination/Collage</a:t>
            </a:r>
          </a:p>
        </p:txBody>
      </p:sp>
      <p:sp>
        <p:nvSpPr>
          <p:cNvPr id="11" name="Inhaltsplatzhalter 10"/>
          <p:cNvSpPr>
            <a:spLocks noGrp="1"/>
          </p:cNvSpPr>
          <p:nvPr>
            <p:ph idx="1"/>
          </p:nvPr>
        </p:nvSpPr>
        <p:spPr>
          <a:xfrm>
            <a:off x="371475" y="1563143"/>
            <a:ext cx="6012557" cy="4214255"/>
          </a:xfrm>
        </p:spPr>
        <p:txBody>
          <a:bodyPr/>
          <a:lstStyle/>
          <a:p>
            <a:r>
              <a:rPr lang="de-DE" dirty="0"/>
              <a:t>Anordnung der OERs ist frei wählbar</a:t>
            </a:r>
          </a:p>
          <a:p>
            <a:r>
              <a:rPr lang="de-DE" dirty="0"/>
              <a:t>Vollständige Quellenangabe (TULLU-Regel):</a:t>
            </a:r>
          </a:p>
          <a:p>
            <a:pPr lvl="1"/>
            <a:r>
              <a:rPr lang="de-DE" dirty="0"/>
              <a:t>Quelle (z.B. Link)</a:t>
            </a:r>
          </a:p>
          <a:p>
            <a:pPr lvl="1"/>
            <a:r>
              <a:rPr lang="de-DE" dirty="0"/>
              <a:t>Autor (i.d.R. Nutzername)</a:t>
            </a:r>
          </a:p>
          <a:p>
            <a:pPr lvl="1"/>
            <a:r>
              <a:rPr lang="de-DE" dirty="0"/>
              <a:t>Lizenzinformation (mit Link auf Lizenzerklärung)</a:t>
            </a:r>
          </a:p>
          <a:p>
            <a:r>
              <a:rPr lang="de-DE" dirty="0"/>
              <a:t>Faustregel zur Quellenangabe:</a:t>
            </a:r>
          </a:p>
          <a:p>
            <a:pPr lvl="1"/>
            <a:r>
              <a:rPr lang="de-DE" dirty="0"/>
              <a:t>„Nah am Bild“ oder „dem Medium angepasst“</a:t>
            </a:r>
          </a:p>
        </p:txBody>
      </p:sp>
      <p:sp>
        <p:nvSpPr>
          <p:cNvPr id="4" name="Foliennummernplatzhalter 3"/>
          <p:cNvSpPr>
            <a:spLocks noGrp="1"/>
          </p:cNvSpPr>
          <p:nvPr>
            <p:ph type="sldNum" sz="quarter" idx="14"/>
          </p:nvPr>
        </p:nvSpPr>
        <p:spPr/>
        <p:txBody>
          <a:bodyPr/>
          <a:lstStyle/>
          <a:p>
            <a:r>
              <a:rPr lang="de-DE"/>
              <a:t>Seite </a:t>
            </a:r>
            <a:fld id="{A52F4D17-1AD6-42D9-B93A-EB002C62F438}" type="slidenum">
              <a:rPr lang="de-DE" smtClean="0"/>
              <a:pPr/>
              <a:t>24</a:t>
            </a:fld>
            <a:endParaRPr lang="de-DE" dirty="0"/>
          </a:p>
        </p:txBody>
      </p:sp>
      <p:sp>
        <p:nvSpPr>
          <p:cNvPr id="12" name="Textplatzhalter 11"/>
          <p:cNvSpPr>
            <a:spLocks noGrp="1"/>
          </p:cNvSpPr>
          <p:nvPr>
            <p:ph type="body" sz="quarter" idx="15"/>
          </p:nvPr>
        </p:nvSpPr>
        <p:spPr/>
        <p:txBody>
          <a:bodyPr/>
          <a:lstStyle/>
          <a:p>
            <a:r>
              <a:rPr lang="de-DE" dirty="0"/>
              <a:t>Kombination (wie diese Präsentation)		      Verschmelzung</a:t>
            </a:r>
          </a:p>
        </p:txBody>
      </p:sp>
      <p:sp>
        <p:nvSpPr>
          <p:cNvPr id="14" name="Textfeld 13"/>
          <p:cNvSpPr txBox="1"/>
          <p:nvPr/>
        </p:nvSpPr>
        <p:spPr>
          <a:xfrm>
            <a:off x="346220" y="5741473"/>
            <a:ext cx="5004446" cy="355482"/>
          </a:xfrm>
          <a:prstGeom prst="rect">
            <a:avLst/>
          </a:prstGeom>
          <a:noFill/>
        </p:spPr>
        <p:txBody>
          <a:bodyPr wrap="square" rtlCol="0">
            <a:spAutoFit/>
          </a:bodyPr>
          <a:lstStyle/>
          <a:p>
            <a:pPr>
              <a:lnSpc>
                <a:spcPct val="95000"/>
              </a:lnSpc>
            </a:pPr>
            <a:r>
              <a:rPr lang="de-DE" sz="900" dirty="0"/>
              <a:t>Text entnommen aus verschiedenen Folien der </a:t>
            </a:r>
            <a:r>
              <a:rPr lang="de-DE" sz="900" dirty="0">
                <a:hlinkClick r:id="rId2"/>
              </a:rPr>
              <a:t>Präsentation "MINT-L-OER-amt"</a:t>
            </a:r>
            <a:r>
              <a:rPr lang="de-DE" sz="900" dirty="0"/>
              <a:t>, </a:t>
            </a:r>
            <a:r>
              <a:rPr lang="de-DE" sz="900" dirty="0" err="1"/>
              <a:t>Lubna</a:t>
            </a:r>
            <a:r>
              <a:rPr lang="de-DE" sz="900" dirty="0"/>
              <a:t> Ali &amp; René Röpke, </a:t>
            </a:r>
            <a:r>
              <a:rPr lang="de-DE" altLang="de-DE" sz="900" dirty="0">
                <a:solidFill>
                  <a:srgbClr val="464646"/>
                </a:solidFill>
                <a:latin typeface="Source Sans Pro"/>
              </a:rPr>
              <a:t>(</a:t>
            </a:r>
            <a:r>
              <a:rPr lang="de-DE" altLang="de-DE" sz="900" dirty="0">
                <a:solidFill>
                  <a:srgbClr val="464646"/>
                </a:solidFill>
                <a:latin typeface="Source Sans Pro"/>
                <a:hlinkClick r:id="rId3"/>
              </a:rPr>
              <a:t>CC BY-SA 4.0</a:t>
            </a:r>
            <a:r>
              <a:rPr lang="de-DE" altLang="de-DE" sz="900" dirty="0">
                <a:solidFill>
                  <a:srgbClr val="464646"/>
                </a:solidFill>
                <a:latin typeface="Source Sans Pro"/>
              </a:rPr>
              <a:t>)</a:t>
            </a:r>
            <a:endParaRPr lang="de-DE" altLang="de-DE" sz="900" dirty="0">
              <a:solidFill>
                <a:srgbClr val="049CCF"/>
              </a:solidFill>
              <a:latin typeface="Source Sans Pro"/>
            </a:endParaRPr>
          </a:p>
        </p:txBody>
      </p:sp>
      <p:sp>
        <p:nvSpPr>
          <p:cNvPr id="8" name="Rechteck 7">
            <a:extLst>
              <a:ext uri="{FF2B5EF4-FFF2-40B4-BE49-F238E27FC236}">
                <a16:creationId xmlns:a16="http://schemas.microsoft.com/office/drawing/2014/main" id="{6D6732D4-4289-EB4C-A3A3-A403F30405EB}"/>
              </a:ext>
            </a:extLst>
          </p:cNvPr>
          <p:cNvSpPr/>
          <p:nvPr/>
        </p:nvSpPr>
        <p:spPr>
          <a:xfrm>
            <a:off x="6167419" y="5289045"/>
            <a:ext cx="7570326" cy="215444"/>
          </a:xfrm>
          <a:prstGeom prst="rect">
            <a:avLst/>
          </a:prstGeom>
        </p:spPr>
        <p:txBody>
          <a:bodyPr wrap="square">
            <a:spAutoFit/>
          </a:bodyPr>
          <a:lstStyle/>
          <a:p>
            <a:r>
              <a:rPr lang="de-DE" sz="800" dirty="0"/>
              <a:t>Abbildung entnommen aus: </a:t>
            </a:r>
            <a:r>
              <a:rPr lang="de-DE" sz="800" dirty="0">
                <a:hlinkClick r:id="rId4"/>
              </a:rPr>
              <a:t>CC FAQ</a:t>
            </a:r>
            <a:r>
              <a:rPr lang="de-DE" sz="800" dirty="0"/>
              <a:t>, Lizenz </a:t>
            </a:r>
            <a:r>
              <a:rPr lang="de-DE" sz="800" dirty="0">
                <a:hlinkClick r:id="rId5"/>
              </a:rPr>
              <a:t>CC BY 4.0</a:t>
            </a:r>
            <a:endParaRPr lang="de-DE" sz="800" dirty="0"/>
          </a:p>
        </p:txBody>
      </p:sp>
      <p:pic>
        <p:nvPicPr>
          <p:cNvPr id="9" name="Picture 2">
            <a:extLst>
              <a:ext uri="{FF2B5EF4-FFF2-40B4-BE49-F238E27FC236}">
                <a16:creationId xmlns:a16="http://schemas.microsoft.com/office/drawing/2014/main" id="{31519068-E000-D94A-B77A-669F40D73E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19" y="1739192"/>
            <a:ext cx="5908271" cy="349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0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Kombination mit nicht freien Inhalten in OER</a:t>
            </a:r>
          </a:p>
        </p:txBody>
      </p:sp>
      <p:sp>
        <p:nvSpPr>
          <p:cNvPr id="3" name="Inhaltsplatzhalter 2"/>
          <p:cNvSpPr>
            <a:spLocks noGrp="1"/>
          </p:cNvSpPr>
          <p:nvPr>
            <p:ph idx="1"/>
          </p:nvPr>
        </p:nvSpPr>
        <p:spPr>
          <a:xfrm>
            <a:off x="371475" y="1578310"/>
            <a:ext cx="9972997" cy="4190666"/>
          </a:xfrm>
        </p:spPr>
        <p:txBody>
          <a:bodyPr/>
          <a:lstStyle/>
          <a:p>
            <a:pPr marL="0" indent="0">
              <a:buNone/>
            </a:pPr>
            <a:r>
              <a:rPr lang="de-DE" dirty="0"/>
              <a:t>Aufnahme von </a:t>
            </a:r>
            <a:r>
              <a:rPr lang="de-DE" b="1" dirty="0"/>
              <a:t>Screenshots</a:t>
            </a:r>
            <a:r>
              <a:rPr lang="de-DE" dirty="0"/>
              <a:t> oder </a:t>
            </a:r>
            <a:r>
              <a:rPr lang="de-DE" b="1" dirty="0"/>
              <a:t>nicht freien Bildern </a:t>
            </a:r>
            <a:r>
              <a:rPr lang="de-DE" dirty="0"/>
              <a:t>oder</a:t>
            </a:r>
            <a:r>
              <a:rPr lang="de-DE" b="1" dirty="0"/>
              <a:t> Fotos </a:t>
            </a:r>
            <a:r>
              <a:rPr lang="de-DE" dirty="0"/>
              <a:t>in OER</a:t>
            </a:r>
          </a:p>
          <a:p>
            <a:r>
              <a:rPr lang="de-DE" b="1" dirty="0"/>
              <a:t>Nicht erlaubt</a:t>
            </a:r>
            <a:r>
              <a:rPr lang="de-DE" dirty="0"/>
              <a:t>, wenn man diese nur zur Illustration, im Sinne eines Servicegedankens, zur Subvention oder zur Unterhaltung der Lesenden benutzt. vgl. Schwenke, Thomas (2012) </a:t>
            </a:r>
          </a:p>
          <a:p>
            <a:r>
              <a:rPr lang="de-DE" b="1" dirty="0"/>
              <a:t>Erlaubt</a:t>
            </a:r>
            <a:r>
              <a:rPr lang="de-DE" dirty="0"/>
              <a:t>, wenn es „eigene Ansichten und Gedanken belegt oder unterstützt“ Schwenke, Thomas (2012). Es muss also eine </a:t>
            </a:r>
            <a:r>
              <a:rPr lang="de-DE" b="1" dirty="0"/>
              <a:t>Belegfunktion</a:t>
            </a:r>
            <a:r>
              <a:rPr lang="de-DE" dirty="0"/>
              <a:t> vorliegen.</a:t>
            </a:r>
          </a:p>
          <a:p>
            <a:r>
              <a:rPr lang="de-DE" b="1" dirty="0"/>
              <a:t>Erlaubt, </a:t>
            </a:r>
            <a:r>
              <a:rPr lang="de-DE" dirty="0"/>
              <a:t>wenn „Ausführungen sich nicht mit dem Foto, sondern der darauf abgebildeten [Sache] beschäftigen“ </a:t>
            </a:r>
            <a:r>
              <a:rPr lang="de-DE" dirty="0" err="1"/>
              <a:t>Pachali</a:t>
            </a:r>
            <a:r>
              <a:rPr lang="de-DE" dirty="0"/>
              <a:t>, David (2018)</a:t>
            </a:r>
          </a:p>
          <a:p>
            <a:pPr marL="0" indent="0">
              <a:buNone/>
            </a:pPr>
            <a:r>
              <a:rPr lang="de-DE" dirty="0"/>
              <a:t>Die Belegfunktion ist bei </a:t>
            </a:r>
            <a:r>
              <a:rPr lang="de-DE" b="1" dirty="0"/>
              <a:t>Screenshots von Software</a:t>
            </a:r>
            <a:r>
              <a:rPr lang="de-DE" dirty="0"/>
              <a:t> gegeben, die in Lernunterlagen abgebildet werden. Eine Annotation dürfte hier ebenfalls zulässig sein, da sie den Leser dabei unterstützt, </a:t>
            </a:r>
            <a:r>
              <a:rPr lang="de-DE" b="1" dirty="0"/>
              <a:t>die im Text beschriebenen Vorgehensweisen und/oder Gedankengänge innerhalb der abgebildeten Dialoge der Software</a:t>
            </a:r>
            <a:r>
              <a:rPr lang="de-DE" dirty="0"/>
              <a:t> oder einer Webseite </a:t>
            </a:r>
            <a:r>
              <a:rPr lang="de-DE" b="1" dirty="0"/>
              <a:t>nachzuvollziehen</a:t>
            </a:r>
            <a:r>
              <a:rPr lang="de-DE" dirty="0"/>
              <a:t>.</a:t>
            </a:r>
          </a:p>
          <a:p>
            <a:pPr marL="0" indent="0">
              <a:buNone/>
            </a:pPr>
            <a:r>
              <a:rPr lang="de-DE" b="1" dirty="0"/>
              <a:t>Achtung: </a:t>
            </a:r>
            <a:r>
              <a:rPr lang="de-DE" dirty="0"/>
              <a:t>Die </a:t>
            </a:r>
            <a:r>
              <a:rPr lang="de-DE" b="1" dirty="0"/>
              <a:t>Abbildung selbst </a:t>
            </a:r>
            <a:r>
              <a:rPr lang="de-DE" dirty="0"/>
              <a:t> kann dann natürlich nicht mit einer freien Lizenz versehen werden. Sie ist kein OER, kann aber (sofern korrekt zitiert!!!) in eine OER aufgenommen werden. </a:t>
            </a:r>
          </a:p>
          <a:p>
            <a:pPr marL="0" indent="0">
              <a:buNone/>
            </a:pPr>
            <a:endParaRPr lang="de-DE" sz="1600" dirty="0"/>
          </a:p>
        </p:txBody>
      </p:sp>
      <p:sp>
        <p:nvSpPr>
          <p:cNvPr id="5" name="Foliennummernplatzhalter 4"/>
          <p:cNvSpPr>
            <a:spLocks noGrp="1"/>
          </p:cNvSpPr>
          <p:nvPr>
            <p:ph type="sldNum" sz="quarter" idx="14"/>
          </p:nvPr>
        </p:nvSpPr>
        <p:spPr/>
        <p:txBody>
          <a:bodyPr/>
          <a:lstStyle/>
          <a:p>
            <a:r>
              <a:rPr lang="de-DE"/>
              <a:t>Seite </a:t>
            </a:r>
            <a:fld id="{A52F4D17-1AD6-42D9-B93A-EB002C62F438}" type="slidenum">
              <a:rPr lang="de-DE" smtClean="0"/>
              <a:pPr/>
              <a:t>25</a:t>
            </a:fld>
            <a:endParaRPr lang="de-DE" dirty="0"/>
          </a:p>
        </p:txBody>
      </p:sp>
      <p:sp>
        <p:nvSpPr>
          <p:cNvPr id="6" name="Textplatzhalter 5"/>
          <p:cNvSpPr>
            <a:spLocks noGrp="1"/>
          </p:cNvSpPr>
          <p:nvPr>
            <p:ph type="body" sz="quarter" idx="15"/>
          </p:nvPr>
        </p:nvSpPr>
        <p:spPr/>
        <p:txBody>
          <a:bodyPr/>
          <a:lstStyle/>
          <a:p>
            <a:r>
              <a:rPr lang="de-DE" dirty="0"/>
              <a:t>Bilder - Abdeckung durch das Zitatrecht nach §51 UrhG</a:t>
            </a: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9083" y="1720653"/>
            <a:ext cx="1303292" cy="1303292"/>
          </a:xfrm>
          <a:prstGeom prst="rect">
            <a:avLst/>
          </a:prstGeom>
        </p:spPr>
      </p:pic>
      <p:sp>
        <p:nvSpPr>
          <p:cNvPr id="8" name="Rechteck 7"/>
          <p:cNvSpPr/>
          <p:nvPr/>
        </p:nvSpPr>
        <p:spPr>
          <a:xfrm>
            <a:off x="9510659" y="3023945"/>
            <a:ext cx="2693580" cy="338554"/>
          </a:xfrm>
          <a:prstGeom prst="rect">
            <a:avLst/>
          </a:prstGeom>
        </p:spPr>
        <p:txBody>
          <a:bodyPr wrap="square">
            <a:spAutoFit/>
          </a:bodyPr>
          <a:lstStyle/>
          <a:p>
            <a:r>
              <a:rPr lang="de-DE" sz="800" dirty="0"/>
              <a:t>QR Code: </a:t>
            </a:r>
            <a:r>
              <a:rPr lang="de-DE" sz="800" dirty="0" err="1"/>
              <a:t>Twitterdiskussion</a:t>
            </a:r>
            <a:r>
              <a:rPr lang="de-DE" sz="800" dirty="0"/>
              <a:t> zum Thema </a:t>
            </a:r>
            <a:r>
              <a:rPr lang="de-DE" sz="800" dirty="0">
                <a:hlinkClick r:id="rId3"/>
              </a:rPr>
              <a:t>https://twitter.com/uivens/status/942310902145175553</a:t>
            </a:r>
            <a:r>
              <a:rPr lang="de-DE" sz="800" dirty="0"/>
              <a:t> </a:t>
            </a:r>
          </a:p>
        </p:txBody>
      </p:sp>
    </p:spTree>
    <p:extLst>
      <p:ext uri="{BB962C8B-B14F-4D97-AF65-F5344CB8AC3E}">
        <p14:creationId xmlns:p14="http://schemas.microsoft.com/office/powerpoint/2010/main" val="65388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1D37B-6609-8F44-B8CB-DDDAE7E9311E}"/>
              </a:ext>
            </a:extLst>
          </p:cNvPr>
          <p:cNvSpPr>
            <a:spLocks noGrp="1"/>
          </p:cNvSpPr>
          <p:nvPr>
            <p:ph type="title"/>
          </p:nvPr>
        </p:nvSpPr>
        <p:spPr/>
        <p:txBody>
          <a:bodyPr/>
          <a:lstStyle/>
          <a:p>
            <a:r>
              <a:rPr lang="de-DE" dirty="0"/>
              <a:t>Beispiel: Zitieren von Screenshots</a:t>
            </a:r>
          </a:p>
        </p:txBody>
      </p:sp>
      <p:pic>
        <p:nvPicPr>
          <p:cNvPr id="7" name="Inhaltsplatzhalter 6">
            <a:extLst>
              <a:ext uri="{FF2B5EF4-FFF2-40B4-BE49-F238E27FC236}">
                <a16:creationId xmlns:a16="http://schemas.microsoft.com/office/drawing/2014/main" id="{4A37FDF5-AC35-F344-88EF-0B8F5B39DE3F}"/>
              </a:ext>
            </a:extLst>
          </p:cNvPr>
          <p:cNvPicPr>
            <a:picLocks noGrp="1" noChangeAspect="1"/>
          </p:cNvPicPr>
          <p:nvPr>
            <p:ph idx="1"/>
          </p:nvPr>
        </p:nvPicPr>
        <p:blipFill>
          <a:blip r:embed="rId2"/>
          <a:stretch>
            <a:fillRect/>
          </a:stretch>
        </p:blipFill>
        <p:spPr>
          <a:xfrm>
            <a:off x="427943" y="1460491"/>
            <a:ext cx="7694950" cy="4191000"/>
          </a:xfrm>
          <a:prstGeom prst="rect">
            <a:avLst/>
          </a:prstGeom>
        </p:spPr>
      </p:pic>
      <p:sp>
        <p:nvSpPr>
          <p:cNvPr id="5" name="Foliennummernplatzhalter 4">
            <a:extLst>
              <a:ext uri="{FF2B5EF4-FFF2-40B4-BE49-F238E27FC236}">
                <a16:creationId xmlns:a16="http://schemas.microsoft.com/office/drawing/2014/main" id="{E786ABA2-11D1-A54F-9FF3-A0400B6D8137}"/>
              </a:ext>
            </a:extLst>
          </p:cNvPr>
          <p:cNvSpPr>
            <a:spLocks noGrp="1"/>
          </p:cNvSpPr>
          <p:nvPr>
            <p:ph type="sldNum" sz="quarter" idx="14"/>
          </p:nvPr>
        </p:nvSpPr>
        <p:spPr/>
        <p:txBody>
          <a:bodyPr/>
          <a:lstStyle/>
          <a:p>
            <a:r>
              <a:rPr lang="de-DE"/>
              <a:t>Seite </a:t>
            </a:r>
            <a:fld id="{A52F4D17-1AD6-42D9-B93A-EB002C62F438}" type="slidenum">
              <a:rPr lang="de-DE" smtClean="0"/>
              <a:pPr/>
              <a:t>26</a:t>
            </a:fld>
            <a:endParaRPr lang="de-DE" dirty="0"/>
          </a:p>
        </p:txBody>
      </p:sp>
      <p:sp>
        <p:nvSpPr>
          <p:cNvPr id="6" name="Textplatzhalter 5">
            <a:extLst>
              <a:ext uri="{FF2B5EF4-FFF2-40B4-BE49-F238E27FC236}">
                <a16:creationId xmlns:a16="http://schemas.microsoft.com/office/drawing/2014/main" id="{CC90D712-8950-1040-971F-449EB844C865}"/>
              </a:ext>
            </a:extLst>
          </p:cNvPr>
          <p:cNvSpPr>
            <a:spLocks noGrp="1"/>
          </p:cNvSpPr>
          <p:nvPr>
            <p:ph type="body" sz="quarter" idx="15"/>
          </p:nvPr>
        </p:nvSpPr>
        <p:spPr/>
        <p:txBody>
          <a:bodyPr/>
          <a:lstStyle/>
          <a:p>
            <a:r>
              <a:rPr lang="de-DE" sz="1300" dirty="0"/>
              <a:t>Screenshot (Folie aus Präsentation „Berufsausbildung“ </a:t>
            </a:r>
            <a:r>
              <a:rPr lang="de-DE" altLang="de-DE" sz="1300" dirty="0"/>
              <a:t>Karin </a:t>
            </a:r>
            <a:r>
              <a:rPr lang="de-DE" altLang="de-DE" sz="1300" dirty="0" err="1"/>
              <a:t>Bögel</a:t>
            </a:r>
            <a:r>
              <a:rPr lang="de-DE" altLang="de-DE" sz="1300" dirty="0"/>
              <a:t> und Ulrich Ivens für Forschungszentrum Jülich GmbH (</a:t>
            </a:r>
            <a:r>
              <a:rPr lang="de-DE" altLang="de-DE" sz="1300" dirty="0">
                <a:hlinkClick r:id="rId3">
                  <a:extLst>
                    <a:ext uri="{A12FA001-AC4F-418D-AE19-62706E023703}">
                      <ahyp:hlinkClr xmlns:ahyp="http://schemas.microsoft.com/office/drawing/2018/hyperlinkcolor" val="tx"/>
                    </a:ext>
                  </a:extLst>
                </a:hlinkClick>
              </a:rPr>
              <a:t>CC BY-SA 4.0</a:t>
            </a:r>
            <a:r>
              <a:rPr lang="de-DE" altLang="de-DE" sz="1300" dirty="0"/>
              <a:t>))</a:t>
            </a:r>
          </a:p>
          <a:p>
            <a:endParaRPr lang="de-DE" dirty="0"/>
          </a:p>
        </p:txBody>
      </p:sp>
      <p:sp>
        <p:nvSpPr>
          <p:cNvPr id="8" name="Rechteck 7">
            <a:extLst>
              <a:ext uri="{FF2B5EF4-FFF2-40B4-BE49-F238E27FC236}">
                <a16:creationId xmlns:a16="http://schemas.microsoft.com/office/drawing/2014/main" id="{34B2A72C-344D-284E-875B-B1D3A1D02B42}"/>
              </a:ext>
            </a:extLst>
          </p:cNvPr>
          <p:cNvSpPr/>
          <p:nvPr/>
        </p:nvSpPr>
        <p:spPr>
          <a:xfrm>
            <a:off x="147867" y="5763263"/>
            <a:ext cx="8856984" cy="253146"/>
          </a:xfrm>
          <a:prstGeom prst="rect">
            <a:avLst/>
          </a:prstGeom>
        </p:spPr>
        <p:txBody>
          <a:bodyPr wrap="square">
            <a:spAutoFit/>
          </a:bodyPr>
          <a:lstStyle/>
          <a:p>
            <a:pPr>
              <a:lnSpc>
                <a:spcPct val="95000"/>
              </a:lnSpc>
            </a:pPr>
            <a:r>
              <a:rPr lang="de-DE" sz="1100" b="1" dirty="0">
                <a:solidFill>
                  <a:schemeClr val="accent3"/>
                </a:solidFill>
              </a:rPr>
              <a:t>Bildquelle: VPLAN Web Client (o.J.) mit Beispielsversetzungsplanung für Chemielaborant/in; Screenshot nicht unter freier Lizenz; </a:t>
            </a:r>
          </a:p>
        </p:txBody>
      </p:sp>
      <p:sp>
        <p:nvSpPr>
          <p:cNvPr id="11" name="Pfeil nach unten 10">
            <a:extLst>
              <a:ext uri="{FF2B5EF4-FFF2-40B4-BE49-F238E27FC236}">
                <a16:creationId xmlns:a16="http://schemas.microsoft.com/office/drawing/2014/main" id="{3C83C74D-FAB3-FE43-92FF-D35AB3E6C048}"/>
              </a:ext>
            </a:extLst>
          </p:cNvPr>
          <p:cNvSpPr/>
          <p:nvPr/>
        </p:nvSpPr>
        <p:spPr>
          <a:xfrm rot="2345416">
            <a:off x="3377641" y="5162965"/>
            <a:ext cx="429228" cy="666099"/>
          </a:xfrm>
          <a:prstGeom prst="downArrow">
            <a:avLst>
              <a:gd name="adj1" fmla="val 50000"/>
              <a:gd name="adj2" fmla="val 453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 name="Rechteck 11">
            <a:extLst>
              <a:ext uri="{FF2B5EF4-FFF2-40B4-BE49-F238E27FC236}">
                <a16:creationId xmlns:a16="http://schemas.microsoft.com/office/drawing/2014/main" id="{FDD80236-FD16-8747-99FB-7EEDF13D65CF}"/>
              </a:ext>
            </a:extLst>
          </p:cNvPr>
          <p:cNvSpPr/>
          <p:nvPr/>
        </p:nvSpPr>
        <p:spPr>
          <a:xfrm>
            <a:off x="8032285" y="1764206"/>
            <a:ext cx="4159715" cy="2862322"/>
          </a:xfrm>
          <a:prstGeom prst="rect">
            <a:avLst/>
          </a:prstGeom>
        </p:spPr>
        <p:txBody>
          <a:bodyPr wrap="square">
            <a:spAutoFit/>
          </a:bodyPr>
          <a:lstStyle/>
          <a:p>
            <a:r>
              <a:rPr lang="de-DE" b="1" dirty="0">
                <a:solidFill>
                  <a:schemeClr val="accent3"/>
                </a:solidFill>
              </a:rPr>
              <a:t>Zugehöriger Eintrag im Literaturverzeichnis</a:t>
            </a:r>
          </a:p>
          <a:p>
            <a:endParaRPr lang="de-DE" b="1" dirty="0"/>
          </a:p>
          <a:p>
            <a:r>
              <a:rPr lang="de-DE" b="1" dirty="0"/>
              <a:t>VPLAN Web Client (o.J.)</a:t>
            </a:r>
            <a:r>
              <a:rPr lang="de-DE" dirty="0"/>
              <a:t>, Screenshot (Folie 32) aus der Software </a:t>
            </a:r>
            <a:r>
              <a:rPr lang="de-DE" b="1" dirty="0"/>
              <a:t>VPLAN® 5</a:t>
            </a:r>
            <a:r>
              <a:rPr lang="de-DE" dirty="0"/>
              <a:t>, Version </a:t>
            </a:r>
            <a:r>
              <a:rPr lang="pl-PL" dirty="0"/>
              <a:t>V</a:t>
            </a:r>
            <a:r>
              <a:rPr lang="de-DE" dirty="0"/>
              <a:t>PLAN</a:t>
            </a:r>
            <a:r>
              <a:rPr lang="pl-PL" dirty="0"/>
              <a:t> 5.2.5.0 - </a:t>
            </a:r>
            <a:r>
              <a:rPr lang="pl-PL" dirty="0" err="1"/>
              <a:t>BeraCom</a:t>
            </a:r>
            <a:r>
              <a:rPr lang="pl-PL" dirty="0"/>
              <a:t> GmbH &amp; Co. KG</a:t>
            </a:r>
            <a:r>
              <a:rPr lang="de-DE" dirty="0"/>
              <a:t>, Hamburg, </a:t>
            </a:r>
            <a:r>
              <a:rPr lang="de-DE" dirty="0">
                <a:hlinkClick r:id="rId4"/>
              </a:rPr>
              <a:t>https://www.beracom.de/software/software-vplan-home</a:t>
            </a:r>
            <a:r>
              <a:rPr lang="de-DE" dirty="0"/>
              <a:t>, Lizenznehmer Forschungszentrum Jülich GmbH</a:t>
            </a:r>
            <a:endParaRPr lang="de-DE" b="1" dirty="0"/>
          </a:p>
        </p:txBody>
      </p:sp>
      <p:sp>
        <p:nvSpPr>
          <p:cNvPr id="13" name="Pfeil nach unten 12">
            <a:extLst>
              <a:ext uri="{FF2B5EF4-FFF2-40B4-BE49-F238E27FC236}">
                <a16:creationId xmlns:a16="http://schemas.microsoft.com/office/drawing/2014/main" id="{9580C530-9E0A-D143-AFC8-B882D9AA3CD2}"/>
              </a:ext>
            </a:extLst>
          </p:cNvPr>
          <p:cNvSpPr/>
          <p:nvPr/>
        </p:nvSpPr>
        <p:spPr>
          <a:xfrm rot="11844463">
            <a:off x="8618796" y="4666819"/>
            <a:ext cx="429228" cy="1044333"/>
          </a:xfrm>
          <a:prstGeom prst="downArrow">
            <a:avLst>
              <a:gd name="adj1" fmla="val 50000"/>
              <a:gd name="adj2" fmla="val 453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8" name="Rechteck 17">
            <a:extLst>
              <a:ext uri="{FF2B5EF4-FFF2-40B4-BE49-F238E27FC236}">
                <a16:creationId xmlns:a16="http://schemas.microsoft.com/office/drawing/2014/main" id="{51459F52-CB34-474C-A48E-E9AE436087BA}"/>
              </a:ext>
            </a:extLst>
          </p:cNvPr>
          <p:cNvSpPr/>
          <p:nvPr/>
        </p:nvSpPr>
        <p:spPr>
          <a:xfrm>
            <a:off x="3767770" y="5023692"/>
            <a:ext cx="4038560" cy="16529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9" name="Rechteck 18">
            <a:extLst>
              <a:ext uri="{FF2B5EF4-FFF2-40B4-BE49-F238E27FC236}">
                <a16:creationId xmlns:a16="http://schemas.microsoft.com/office/drawing/2014/main" id="{4D1B21F9-E524-4549-B7F0-0AA31BA2E2C8}"/>
              </a:ext>
            </a:extLst>
          </p:cNvPr>
          <p:cNvSpPr/>
          <p:nvPr/>
        </p:nvSpPr>
        <p:spPr>
          <a:xfrm>
            <a:off x="8032285" y="2566930"/>
            <a:ext cx="4108303" cy="197864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Tree>
    <p:extLst>
      <p:ext uri="{BB962C8B-B14F-4D97-AF65-F5344CB8AC3E}">
        <p14:creationId xmlns:p14="http://schemas.microsoft.com/office/powerpoint/2010/main" val="1132039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Kombination mit nicht freien Inhalten in OER</a:t>
            </a:r>
          </a:p>
        </p:txBody>
      </p:sp>
      <p:sp>
        <p:nvSpPr>
          <p:cNvPr id="3" name="Inhaltsplatzhalter 2"/>
          <p:cNvSpPr>
            <a:spLocks noGrp="1"/>
          </p:cNvSpPr>
          <p:nvPr>
            <p:ph idx="1"/>
          </p:nvPr>
        </p:nvSpPr>
        <p:spPr/>
        <p:txBody>
          <a:bodyPr/>
          <a:lstStyle/>
          <a:p>
            <a:pPr marL="0" indent="0">
              <a:buNone/>
            </a:pPr>
            <a:r>
              <a:rPr lang="de-DE" sz="2000" dirty="0"/>
              <a:t>Aufnahme von </a:t>
            </a:r>
            <a:r>
              <a:rPr lang="de-DE" sz="2000" b="1" dirty="0"/>
              <a:t>fremden</a:t>
            </a:r>
            <a:r>
              <a:rPr lang="de-DE" sz="2000" dirty="0"/>
              <a:t> </a:t>
            </a:r>
            <a:r>
              <a:rPr lang="de-DE" sz="2000" b="1" dirty="0"/>
              <a:t>Texten </a:t>
            </a:r>
            <a:r>
              <a:rPr lang="de-DE" sz="2000" dirty="0"/>
              <a:t>in OER-Unterlagen </a:t>
            </a:r>
          </a:p>
          <a:p>
            <a:r>
              <a:rPr lang="de-DE" sz="2000" b="1" dirty="0"/>
              <a:t>Nicht erlaubt</a:t>
            </a:r>
            <a:r>
              <a:rPr lang="de-DE" sz="2000" dirty="0"/>
              <a:t>, „wenn man sich mit ihm nur eigene Ausführungen sparen oder das eigene Werk ausschmücken will.“ Spielkamp, Mathias (2011)</a:t>
            </a:r>
          </a:p>
          <a:p>
            <a:r>
              <a:rPr lang="de-DE" sz="2000" b="1" dirty="0"/>
              <a:t>Erlaubt</a:t>
            </a:r>
            <a:r>
              <a:rPr lang="de-DE" sz="2000" dirty="0"/>
              <a:t>, „wenn es die eigenen Ausführungen unterstützt oder der geistigen Auseinandersetzung mit dem zitierten Werk dient und es einen inneren Zusammenhang mit dem eigenen Werk aufweist.“ Spielkamp, Mathias (2011) Es muss also auch hier eine </a:t>
            </a:r>
            <a:r>
              <a:rPr lang="de-DE" sz="2000" b="1" dirty="0"/>
              <a:t>Belegfunktion</a:t>
            </a:r>
            <a:r>
              <a:rPr lang="de-DE" sz="2000" dirty="0"/>
              <a:t> vorliegen. Zitation nur in einem </a:t>
            </a:r>
            <a:r>
              <a:rPr lang="de-DE" sz="2000" b="1" dirty="0"/>
              <a:t>zweckmäßigen Umfang </a:t>
            </a:r>
            <a:r>
              <a:rPr lang="de-DE" sz="2000" dirty="0"/>
              <a:t>und nur aus </a:t>
            </a:r>
            <a:r>
              <a:rPr lang="de-DE" sz="2000" b="1" dirty="0"/>
              <a:t>veröffentlichen Werken</a:t>
            </a:r>
            <a:r>
              <a:rPr lang="de-DE" sz="2000" dirty="0"/>
              <a:t>. vgl. </a:t>
            </a:r>
            <a:r>
              <a:rPr lang="de-DE" sz="2000" dirty="0">
                <a:hlinkClick r:id="rId2"/>
              </a:rPr>
              <a:t>§51 UrhG </a:t>
            </a:r>
            <a:endParaRPr lang="de-DE" sz="2000" dirty="0"/>
          </a:p>
          <a:p>
            <a:pPr marL="0" indent="0">
              <a:buNone/>
            </a:pPr>
            <a:endParaRPr lang="de-DE" sz="2000" dirty="0"/>
          </a:p>
          <a:p>
            <a:pPr marL="0" indent="0">
              <a:buNone/>
            </a:pPr>
            <a:r>
              <a:rPr lang="de-DE" sz="2000" b="1" dirty="0"/>
              <a:t>Achtung: </a:t>
            </a:r>
            <a:r>
              <a:rPr lang="de-DE" sz="2000" dirty="0"/>
              <a:t>Ein </a:t>
            </a:r>
            <a:r>
              <a:rPr lang="de-DE" sz="2000" b="1" dirty="0"/>
              <a:t>wörtliches Zitat</a:t>
            </a:r>
            <a:r>
              <a:rPr lang="de-DE" sz="2000" dirty="0"/>
              <a:t> muss unverändert bleiben und kann dann natürlich nicht mit einer freien Lizenz versehen werden. Es ist kein OER, kann aber (korrekt zitiert!!!) in eine OER aufgenommen werden. </a:t>
            </a:r>
          </a:p>
          <a:p>
            <a:pPr marL="0" indent="0">
              <a:buNone/>
            </a:pPr>
            <a:endParaRPr lang="de-DE" dirty="0"/>
          </a:p>
        </p:txBody>
      </p:sp>
      <p:sp>
        <p:nvSpPr>
          <p:cNvPr id="5" name="Foliennummernplatzhalter 4"/>
          <p:cNvSpPr>
            <a:spLocks noGrp="1"/>
          </p:cNvSpPr>
          <p:nvPr>
            <p:ph type="sldNum" sz="quarter" idx="14"/>
          </p:nvPr>
        </p:nvSpPr>
        <p:spPr/>
        <p:txBody>
          <a:bodyPr/>
          <a:lstStyle/>
          <a:p>
            <a:r>
              <a:rPr lang="de-DE"/>
              <a:t>Seite </a:t>
            </a:r>
            <a:fld id="{A52F4D17-1AD6-42D9-B93A-EB002C62F438}" type="slidenum">
              <a:rPr lang="de-DE" smtClean="0"/>
              <a:pPr/>
              <a:t>27</a:t>
            </a:fld>
            <a:endParaRPr lang="de-DE" dirty="0"/>
          </a:p>
        </p:txBody>
      </p:sp>
      <p:sp>
        <p:nvSpPr>
          <p:cNvPr id="6" name="Textplatzhalter 5"/>
          <p:cNvSpPr>
            <a:spLocks noGrp="1"/>
          </p:cNvSpPr>
          <p:nvPr>
            <p:ph type="body" sz="quarter" idx="15"/>
          </p:nvPr>
        </p:nvSpPr>
        <p:spPr/>
        <p:txBody>
          <a:bodyPr/>
          <a:lstStyle/>
          <a:p>
            <a:r>
              <a:rPr lang="de-DE" dirty="0"/>
              <a:t>Texte - Abdeckung durch das Zitatrecht nach §51 UrhG</a:t>
            </a:r>
          </a:p>
        </p:txBody>
      </p:sp>
    </p:spTree>
    <p:extLst>
      <p:ext uri="{BB962C8B-B14F-4D97-AF65-F5344CB8AC3E}">
        <p14:creationId xmlns:p14="http://schemas.microsoft.com/office/powerpoint/2010/main" val="1814572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0BDF3-3958-5D41-A8F8-0A03242B1C5F}"/>
              </a:ext>
            </a:extLst>
          </p:cNvPr>
          <p:cNvSpPr>
            <a:spLocks noGrp="1"/>
          </p:cNvSpPr>
          <p:nvPr>
            <p:ph type="title"/>
          </p:nvPr>
        </p:nvSpPr>
        <p:spPr/>
        <p:txBody>
          <a:bodyPr/>
          <a:lstStyle/>
          <a:p>
            <a:r>
              <a:rPr lang="de-DE" dirty="0"/>
              <a:t>Kombination mit nicht freien Inhalten in OER</a:t>
            </a:r>
          </a:p>
        </p:txBody>
      </p:sp>
      <p:sp>
        <p:nvSpPr>
          <p:cNvPr id="3" name="Inhaltsplatzhalter 2">
            <a:extLst>
              <a:ext uri="{FF2B5EF4-FFF2-40B4-BE49-F238E27FC236}">
                <a16:creationId xmlns:a16="http://schemas.microsoft.com/office/drawing/2014/main" id="{639D0E66-3AF7-DD45-A48D-9F7B17345C74}"/>
              </a:ext>
            </a:extLst>
          </p:cNvPr>
          <p:cNvSpPr>
            <a:spLocks noGrp="1"/>
          </p:cNvSpPr>
          <p:nvPr>
            <p:ph idx="1"/>
          </p:nvPr>
        </p:nvSpPr>
        <p:spPr/>
        <p:txBody>
          <a:bodyPr/>
          <a:lstStyle/>
          <a:p>
            <a:pPr marL="0" indent="0">
              <a:buNone/>
            </a:pPr>
            <a:r>
              <a:rPr lang="de-DE" dirty="0"/>
              <a:t>An Bildungseinrichtungen (inkl. Einrichtungen der Berufsbildung und der sonstigen Aus- und Weiterbildung) dürfen bis zu 15% eines Werkes vervielfältigt, verbreitet, öffentlich zugänglich gemacht werden für</a:t>
            </a:r>
          </a:p>
          <a:p>
            <a:r>
              <a:rPr lang="de-DE" dirty="0"/>
              <a:t>Lehrende und Lernende</a:t>
            </a:r>
          </a:p>
          <a:p>
            <a:r>
              <a:rPr lang="de-DE" dirty="0"/>
              <a:t>Lehrende und Prüfende an dieser Einrichtung</a:t>
            </a:r>
          </a:p>
          <a:p>
            <a:r>
              <a:rPr lang="de-DE" dirty="0"/>
              <a:t>Für Dritte, soweit sie dort lernen </a:t>
            </a:r>
          </a:p>
          <a:p>
            <a:r>
              <a:rPr lang="de-DE" dirty="0"/>
              <a:t>Abbildungen, einzelne Beiträge aus derselben Fachzeitschrift und Werke geringen Umfangs dürfen Vollständig genutzt werden.</a:t>
            </a:r>
          </a:p>
          <a:p>
            <a:pPr marL="0" indent="0">
              <a:buNone/>
            </a:pPr>
            <a:endParaRPr lang="de-DE" dirty="0"/>
          </a:p>
          <a:p>
            <a:pPr marL="0" indent="0">
              <a:buNone/>
            </a:pPr>
            <a:r>
              <a:rPr lang="de-DE" b="1" dirty="0"/>
              <a:t>Achtung: </a:t>
            </a:r>
            <a:r>
              <a:rPr lang="de-DE" dirty="0"/>
              <a:t>Gilt nicht für reine Schulbücher. Digitale Nutzung darf im Prinzip nicht öffentlich sein, also Zugangskontrolle (z.B. Lernplattform)</a:t>
            </a:r>
          </a:p>
          <a:p>
            <a:pPr marL="0" indent="0">
              <a:buNone/>
            </a:pPr>
            <a:endParaRPr lang="de-DE" dirty="0"/>
          </a:p>
          <a:p>
            <a:pPr>
              <a:buFontTx/>
              <a:buChar char="-"/>
            </a:pPr>
            <a:endParaRPr lang="de-DE" dirty="0"/>
          </a:p>
        </p:txBody>
      </p:sp>
      <p:sp>
        <p:nvSpPr>
          <p:cNvPr id="4" name="Datumsplatzhalter 3">
            <a:extLst>
              <a:ext uri="{FF2B5EF4-FFF2-40B4-BE49-F238E27FC236}">
                <a16:creationId xmlns:a16="http://schemas.microsoft.com/office/drawing/2014/main" id="{E9071D34-504E-FE43-9B65-CD4D89F4A56C}"/>
              </a:ext>
            </a:extLst>
          </p:cNvPr>
          <p:cNvSpPr>
            <a:spLocks noGrp="1"/>
          </p:cNvSpPr>
          <p:nvPr>
            <p:ph type="dt" sz="half" idx="13"/>
          </p:nvPr>
        </p:nvSpPr>
        <p:spPr/>
        <p:txBody>
          <a:bodyPr/>
          <a:lstStyle/>
          <a:p>
            <a:r>
              <a:rPr lang="de-DE"/>
              <a:t>00. Monat 2017</a:t>
            </a:r>
            <a:endParaRPr lang="de-DE" dirty="0"/>
          </a:p>
        </p:txBody>
      </p:sp>
      <p:sp>
        <p:nvSpPr>
          <p:cNvPr id="5" name="Foliennummernplatzhalter 4">
            <a:extLst>
              <a:ext uri="{FF2B5EF4-FFF2-40B4-BE49-F238E27FC236}">
                <a16:creationId xmlns:a16="http://schemas.microsoft.com/office/drawing/2014/main" id="{C5570884-25D8-674B-A0CA-5E353A0E60D4}"/>
              </a:ext>
            </a:extLst>
          </p:cNvPr>
          <p:cNvSpPr>
            <a:spLocks noGrp="1"/>
          </p:cNvSpPr>
          <p:nvPr>
            <p:ph type="sldNum" sz="quarter" idx="14"/>
          </p:nvPr>
        </p:nvSpPr>
        <p:spPr/>
        <p:txBody>
          <a:bodyPr/>
          <a:lstStyle/>
          <a:p>
            <a:r>
              <a:rPr lang="de-DE"/>
              <a:t>Seite </a:t>
            </a:r>
            <a:fld id="{A52F4D17-1AD6-42D9-B93A-EB002C62F438}" type="slidenum">
              <a:rPr lang="de-DE" smtClean="0"/>
              <a:pPr/>
              <a:t>28</a:t>
            </a:fld>
            <a:endParaRPr lang="de-DE" dirty="0"/>
          </a:p>
        </p:txBody>
      </p:sp>
      <p:sp>
        <p:nvSpPr>
          <p:cNvPr id="6" name="Textplatzhalter 5">
            <a:extLst>
              <a:ext uri="{FF2B5EF4-FFF2-40B4-BE49-F238E27FC236}">
                <a16:creationId xmlns:a16="http://schemas.microsoft.com/office/drawing/2014/main" id="{04E507DC-A849-CE4C-A952-F9C3F36B35D7}"/>
              </a:ext>
            </a:extLst>
          </p:cNvPr>
          <p:cNvSpPr>
            <a:spLocks noGrp="1"/>
          </p:cNvSpPr>
          <p:nvPr>
            <p:ph type="body" sz="quarter" idx="15"/>
          </p:nvPr>
        </p:nvSpPr>
        <p:spPr/>
        <p:txBody>
          <a:bodyPr/>
          <a:lstStyle/>
          <a:p>
            <a:r>
              <a:rPr lang="de-DE" dirty="0"/>
              <a:t>Werke oder Teile von Werken nach §60a UrhG</a:t>
            </a:r>
          </a:p>
        </p:txBody>
      </p:sp>
      <p:sp>
        <p:nvSpPr>
          <p:cNvPr id="7" name="Diagonal liegende Ecken des Rechtecks schneiden 6">
            <a:extLst>
              <a:ext uri="{FF2B5EF4-FFF2-40B4-BE49-F238E27FC236}">
                <a16:creationId xmlns:a16="http://schemas.microsoft.com/office/drawing/2014/main" id="{65E10CE7-F3E6-0F47-982A-B7FB707779C5}"/>
              </a:ext>
            </a:extLst>
          </p:cNvPr>
          <p:cNvSpPr/>
          <p:nvPr/>
        </p:nvSpPr>
        <p:spPr>
          <a:xfrm rot="20810609">
            <a:off x="1549435" y="2531152"/>
            <a:ext cx="8537711" cy="1432500"/>
          </a:xfrm>
          <a:prstGeom prst="snip2Diag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r>
              <a:rPr lang="de-DE" sz="2400" dirty="0"/>
              <a:t>Kommerzieller Zweck!</a:t>
            </a:r>
          </a:p>
          <a:p>
            <a:r>
              <a:rPr lang="de-DE" sz="2400" dirty="0"/>
              <a:t>i.d.R. können  wir uns in der dualen Berufsausbildung NICHT auf die §§60a und 60b des UrhG berufen! </a:t>
            </a:r>
          </a:p>
        </p:txBody>
      </p:sp>
    </p:spTree>
    <p:extLst>
      <p:ext uri="{BB962C8B-B14F-4D97-AF65-F5344CB8AC3E}">
        <p14:creationId xmlns:p14="http://schemas.microsoft.com/office/powerpoint/2010/main" val="978414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nhaltsplatzhalter 15">
            <a:extLst>
              <a:ext uri="{FF2B5EF4-FFF2-40B4-BE49-F238E27FC236}">
                <a16:creationId xmlns:a16="http://schemas.microsoft.com/office/drawing/2014/main" id="{8AD00DB1-6978-7847-ACE3-EDEC1ED25450}"/>
              </a:ext>
            </a:extLst>
          </p:cNvPr>
          <p:cNvPicPr>
            <a:picLocks noGrp="1" noChangeAspect="1"/>
          </p:cNvPicPr>
          <p:nvPr>
            <p:ph idx="1"/>
          </p:nvPr>
        </p:nvPicPr>
        <p:blipFill>
          <a:blip r:embed="rId2"/>
          <a:stretch>
            <a:fillRect/>
          </a:stretch>
        </p:blipFill>
        <p:spPr>
          <a:xfrm>
            <a:off x="398547" y="1332622"/>
            <a:ext cx="7593896" cy="4191000"/>
          </a:xfrm>
          <a:prstGeom prst="rect">
            <a:avLst/>
          </a:prstGeom>
        </p:spPr>
      </p:pic>
      <p:sp>
        <p:nvSpPr>
          <p:cNvPr id="2" name="Titel 1">
            <a:extLst>
              <a:ext uri="{FF2B5EF4-FFF2-40B4-BE49-F238E27FC236}">
                <a16:creationId xmlns:a16="http://schemas.microsoft.com/office/drawing/2014/main" id="{5D41D37B-6609-8F44-B8CB-DDDAE7E9311E}"/>
              </a:ext>
            </a:extLst>
          </p:cNvPr>
          <p:cNvSpPr>
            <a:spLocks noGrp="1"/>
          </p:cNvSpPr>
          <p:nvPr>
            <p:ph type="title"/>
          </p:nvPr>
        </p:nvSpPr>
        <p:spPr/>
        <p:txBody>
          <a:bodyPr/>
          <a:lstStyle/>
          <a:p>
            <a:r>
              <a:rPr lang="de-DE" dirty="0"/>
              <a:t>Beispiel: Zitieren von Texten</a:t>
            </a:r>
          </a:p>
        </p:txBody>
      </p:sp>
      <p:sp>
        <p:nvSpPr>
          <p:cNvPr id="5" name="Foliennummernplatzhalter 4">
            <a:extLst>
              <a:ext uri="{FF2B5EF4-FFF2-40B4-BE49-F238E27FC236}">
                <a16:creationId xmlns:a16="http://schemas.microsoft.com/office/drawing/2014/main" id="{E786ABA2-11D1-A54F-9FF3-A0400B6D8137}"/>
              </a:ext>
            </a:extLst>
          </p:cNvPr>
          <p:cNvSpPr>
            <a:spLocks noGrp="1"/>
          </p:cNvSpPr>
          <p:nvPr>
            <p:ph type="sldNum" sz="quarter" idx="14"/>
          </p:nvPr>
        </p:nvSpPr>
        <p:spPr/>
        <p:txBody>
          <a:bodyPr/>
          <a:lstStyle/>
          <a:p>
            <a:r>
              <a:rPr lang="de-DE"/>
              <a:t>Seite </a:t>
            </a:r>
            <a:fld id="{A52F4D17-1AD6-42D9-B93A-EB002C62F438}" type="slidenum">
              <a:rPr lang="de-DE" smtClean="0"/>
              <a:pPr/>
              <a:t>29</a:t>
            </a:fld>
            <a:endParaRPr lang="de-DE" dirty="0"/>
          </a:p>
        </p:txBody>
      </p:sp>
      <p:sp>
        <p:nvSpPr>
          <p:cNvPr id="6" name="Textplatzhalter 5">
            <a:extLst>
              <a:ext uri="{FF2B5EF4-FFF2-40B4-BE49-F238E27FC236}">
                <a16:creationId xmlns:a16="http://schemas.microsoft.com/office/drawing/2014/main" id="{CC90D712-8950-1040-971F-449EB844C865}"/>
              </a:ext>
            </a:extLst>
          </p:cNvPr>
          <p:cNvSpPr>
            <a:spLocks noGrp="1"/>
          </p:cNvSpPr>
          <p:nvPr>
            <p:ph type="body" sz="quarter" idx="15"/>
          </p:nvPr>
        </p:nvSpPr>
        <p:spPr/>
        <p:txBody>
          <a:bodyPr/>
          <a:lstStyle/>
          <a:p>
            <a:endParaRPr lang="de-DE" dirty="0"/>
          </a:p>
        </p:txBody>
      </p:sp>
      <p:sp>
        <p:nvSpPr>
          <p:cNvPr id="8" name="Rechteck 7">
            <a:extLst>
              <a:ext uri="{FF2B5EF4-FFF2-40B4-BE49-F238E27FC236}">
                <a16:creationId xmlns:a16="http://schemas.microsoft.com/office/drawing/2014/main" id="{34B2A72C-344D-284E-875B-B1D3A1D02B42}"/>
              </a:ext>
            </a:extLst>
          </p:cNvPr>
          <p:cNvSpPr/>
          <p:nvPr/>
        </p:nvSpPr>
        <p:spPr>
          <a:xfrm>
            <a:off x="4697036" y="2671089"/>
            <a:ext cx="3283837" cy="253146"/>
          </a:xfrm>
          <a:prstGeom prst="rect">
            <a:avLst/>
          </a:prstGeom>
        </p:spPr>
        <p:txBody>
          <a:bodyPr wrap="square">
            <a:spAutoFit/>
          </a:bodyPr>
          <a:lstStyle/>
          <a:p>
            <a:pPr>
              <a:lnSpc>
                <a:spcPct val="95000"/>
              </a:lnSpc>
            </a:pPr>
            <a:r>
              <a:rPr lang="de-DE" sz="1100" b="1" dirty="0">
                <a:solidFill>
                  <a:schemeClr val="accent3"/>
                </a:solidFill>
              </a:rPr>
              <a:t>Kurzzitat im Text: Spielkamp, Mathias (2011)</a:t>
            </a:r>
          </a:p>
        </p:txBody>
      </p:sp>
      <p:sp>
        <p:nvSpPr>
          <p:cNvPr id="12" name="Rechteck 11">
            <a:extLst>
              <a:ext uri="{FF2B5EF4-FFF2-40B4-BE49-F238E27FC236}">
                <a16:creationId xmlns:a16="http://schemas.microsoft.com/office/drawing/2014/main" id="{FDD80236-FD16-8747-99FB-7EEDF13D65CF}"/>
              </a:ext>
            </a:extLst>
          </p:cNvPr>
          <p:cNvSpPr/>
          <p:nvPr/>
        </p:nvSpPr>
        <p:spPr>
          <a:xfrm>
            <a:off x="8019515" y="692696"/>
            <a:ext cx="4159715" cy="5078313"/>
          </a:xfrm>
          <a:prstGeom prst="rect">
            <a:avLst/>
          </a:prstGeom>
        </p:spPr>
        <p:txBody>
          <a:bodyPr wrap="square">
            <a:spAutoFit/>
          </a:bodyPr>
          <a:lstStyle/>
          <a:p>
            <a:r>
              <a:rPr lang="de-DE" b="1" dirty="0">
                <a:solidFill>
                  <a:schemeClr val="accent3"/>
                </a:solidFill>
              </a:rPr>
              <a:t>Zugehöriger Eintrag im Literaturverzeichnis</a:t>
            </a:r>
          </a:p>
          <a:p>
            <a:endParaRPr lang="de-DE" b="1" dirty="0"/>
          </a:p>
          <a:p>
            <a:r>
              <a:rPr lang="de-DE" b="1" dirty="0"/>
              <a:t>Spielkamp, Mathias (2011)</a:t>
            </a:r>
            <a:r>
              <a:rPr lang="de-DE" dirty="0"/>
              <a:t> Zitieren im World Wide Web </a:t>
            </a:r>
            <a:r>
              <a:rPr lang="de-DE" dirty="0">
                <a:hlinkClick r:id="rId3"/>
              </a:rPr>
              <a:t>https://irights.info/artikel/zitieren-im-www/7007</a:t>
            </a:r>
            <a:r>
              <a:rPr lang="de-DE" dirty="0"/>
              <a:t> Lizenz: </a:t>
            </a:r>
            <a:r>
              <a:rPr lang="de-DE" dirty="0">
                <a:hlinkClick r:id="rId4"/>
              </a:rPr>
              <a:t>CC BY-ND 2.0</a:t>
            </a:r>
            <a:r>
              <a:rPr lang="de-DE" dirty="0"/>
              <a:t> abgerufen am 18.12.2017</a:t>
            </a:r>
          </a:p>
          <a:p>
            <a:endParaRPr lang="de-DE" b="1" dirty="0"/>
          </a:p>
          <a:p>
            <a:r>
              <a:rPr lang="de-DE" b="1" dirty="0"/>
              <a:t>Urheberrechtsgesetz (UrhG) </a:t>
            </a:r>
            <a:r>
              <a:rPr lang="de-DE" dirty="0"/>
              <a:t>vom 9. September 1965 (BGBl. I S. 1273), das zuletzt durch Artikel 1 des Gesetzes vom 1. September 2017 (BGBl. I S. 3346) geändert worden ist </a:t>
            </a:r>
            <a:r>
              <a:rPr lang="de-DE" dirty="0">
                <a:hlinkClick r:id="rId5"/>
              </a:rPr>
              <a:t>https://www.gesetze-im-internet.de/urhg/BJNR012730965.html</a:t>
            </a:r>
            <a:r>
              <a:rPr lang="de-DE" dirty="0"/>
              <a:t>, abgerufen am 23.09.2018 </a:t>
            </a:r>
          </a:p>
          <a:p>
            <a:endParaRPr lang="de-DE" dirty="0"/>
          </a:p>
        </p:txBody>
      </p:sp>
      <p:sp>
        <p:nvSpPr>
          <p:cNvPr id="13" name="Pfeil nach unten 12">
            <a:extLst>
              <a:ext uri="{FF2B5EF4-FFF2-40B4-BE49-F238E27FC236}">
                <a16:creationId xmlns:a16="http://schemas.microsoft.com/office/drawing/2014/main" id="{9580C530-9E0A-D143-AFC8-B882D9AA3CD2}"/>
              </a:ext>
            </a:extLst>
          </p:cNvPr>
          <p:cNvSpPr/>
          <p:nvPr/>
        </p:nvSpPr>
        <p:spPr>
          <a:xfrm rot="16200000">
            <a:off x="7313902" y="3363104"/>
            <a:ext cx="429228" cy="794821"/>
          </a:xfrm>
          <a:prstGeom prst="downArrow">
            <a:avLst>
              <a:gd name="adj1" fmla="val 50000"/>
              <a:gd name="adj2" fmla="val 453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8" name="Rechteck 17">
            <a:extLst>
              <a:ext uri="{FF2B5EF4-FFF2-40B4-BE49-F238E27FC236}">
                <a16:creationId xmlns:a16="http://schemas.microsoft.com/office/drawing/2014/main" id="{51459F52-CB34-474C-A48E-E9AE436087BA}"/>
              </a:ext>
            </a:extLst>
          </p:cNvPr>
          <p:cNvSpPr/>
          <p:nvPr/>
        </p:nvSpPr>
        <p:spPr>
          <a:xfrm>
            <a:off x="2019733" y="2638183"/>
            <a:ext cx="2094344" cy="21475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9" name="Rechteck 18">
            <a:extLst>
              <a:ext uri="{FF2B5EF4-FFF2-40B4-BE49-F238E27FC236}">
                <a16:creationId xmlns:a16="http://schemas.microsoft.com/office/drawing/2014/main" id="{4D1B21F9-E524-4549-B7F0-0AA31BA2E2C8}"/>
              </a:ext>
            </a:extLst>
          </p:cNvPr>
          <p:cNvSpPr/>
          <p:nvPr/>
        </p:nvSpPr>
        <p:spPr>
          <a:xfrm>
            <a:off x="8032285" y="1448780"/>
            <a:ext cx="4108303" cy="399644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7" name="Rechteck 16">
            <a:extLst>
              <a:ext uri="{FF2B5EF4-FFF2-40B4-BE49-F238E27FC236}">
                <a16:creationId xmlns:a16="http://schemas.microsoft.com/office/drawing/2014/main" id="{C861A38F-9498-4A4A-859E-E119BF15791F}"/>
              </a:ext>
            </a:extLst>
          </p:cNvPr>
          <p:cNvSpPr/>
          <p:nvPr/>
        </p:nvSpPr>
        <p:spPr>
          <a:xfrm>
            <a:off x="5735960" y="3590651"/>
            <a:ext cx="1208271" cy="25443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20" name="Pfeil nach unten 19">
            <a:extLst>
              <a:ext uri="{FF2B5EF4-FFF2-40B4-BE49-F238E27FC236}">
                <a16:creationId xmlns:a16="http://schemas.microsoft.com/office/drawing/2014/main" id="{B66B322A-C889-9044-8DA1-81BA557325E6}"/>
              </a:ext>
            </a:extLst>
          </p:cNvPr>
          <p:cNvSpPr/>
          <p:nvPr/>
        </p:nvSpPr>
        <p:spPr>
          <a:xfrm rot="16200000">
            <a:off x="4308414" y="2514149"/>
            <a:ext cx="341187" cy="567025"/>
          </a:xfrm>
          <a:prstGeom prst="downArrow">
            <a:avLst>
              <a:gd name="adj1" fmla="val 50000"/>
              <a:gd name="adj2" fmla="val 453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21" name="Pfeil nach unten 20">
            <a:extLst>
              <a:ext uri="{FF2B5EF4-FFF2-40B4-BE49-F238E27FC236}">
                <a16:creationId xmlns:a16="http://schemas.microsoft.com/office/drawing/2014/main" id="{9EA22B86-FF82-7D4E-8690-F86D2C41EBA3}"/>
              </a:ext>
            </a:extLst>
          </p:cNvPr>
          <p:cNvSpPr/>
          <p:nvPr/>
        </p:nvSpPr>
        <p:spPr>
          <a:xfrm rot="13797042">
            <a:off x="7597568" y="2156294"/>
            <a:ext cx="341187" cy="567025"/>
          </a:xfrm>
          <a:prstGeom prst="downArrow">
            <a:avLst>
              <a:gd name="adj1" fmla="val 50000"/>
              <a:gd name="adj2" fmla="val 453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Tree>
    <p:extLst>
      <p:ext uri="{BB962C8B-B14F-4D97-AF65-F5344CB8AC3E}">
        <p14:creationId xmlns:p14="http://schemas.microsoft.com/office/powerpoint/2010/main" val="426037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F360FD1-7C1E-5141-B9E0-4AFDB468E00F}"/>
              </a:ext>
            </a:extLst>
          </p:cNvPr>
          <p:cNvPicPr>
            <a:picLocks noChangeAspect="1"/>
          </p:cNvPicPr>
          <p:nvPr/>
        </p:nvPicPr>
        <p:blipFill>
          <a:blip r:embed="rId2"/>
          <a:stretch>
            <a:fillRect/>
          </a:stretch>
        </p:blipFill>
        <p:spPr>
          <a:xfrm rot="10800000">
            <a:off x="7619149" y="58662"/>
            <a:ext cx="4572851" cy="4158437"/>
          </a:xfrm>
          <a:prstGeom prst="rect">
            <a:avLst/>
          </a:prstGeom>
        </p:spPr>
      </p:pic>
      <p:sp>
        <p:nvSpPr>
          <p:cNvPr id="2" name="Titel 1">
            <a:extLst>
              <a:ext uri="{FF2B5EF4-FFF2-40B4-BE49-F238E27FC236}">
                <a16:creationId xmlns:a16="http://schemas.microsoft.com/office/drawing/2014/main" id="{B6631E21-DDAB-434A-9359-8540DEA33BD8}"/>
              </a:ext>
            </a:extLst>
          </p:cNvPr>
          <p:cNvSpPr>
            <a:spLocks noGrp="1"/>
          </p:cNvSpPr>
          <p:nvPr>
            <p:ph type="title"/>
          </p:nvPr>
        </p:nvSpPr>
        <p:spPr/>
        <p:txBody>
          <a:bodyPr/>
          <a:lstStyle/>
          <a:p>
            <a:r>
              <a:rPr lang="de-DE" dirty="0"/>
              <a:t>Immer diese Abkürzungen…</a:t>
            </a:r>
          </a:p>
        </p:txBody>
      </p:sp>
      <p:sp>
        <p:nvSpPr>
          <p:cNvPr id="3" name="Inhaltsplatzhalter 2">
            <a:extLst>
              <a:ext uri="{FF2B5EF4-FFF2-40B4-BE49-F238E27FC236}">
                <a16:creationId xmlns:a16="http://schemas.microsoft.com/office/drawing/2014/main" id="{63ACC6C2-1F16-BA42-9EA5-5719BD95369A}"/>
              </a:ext>
            </a:extLst>
          </p:cNvPr>
          <p:cNvSpPr>
            <a:spLocks noGrp="1"/>
          </p:cNvSpPr>
          <p:nvPr>
            <p:ph idx="1"/>
          </p:nvPr>
        </p:nvSpPr>
        <p:spPr>
          <a:xfrm>
            <a:off x="371475" y="1578310"/>
            <a:ext cx="7524725" cy="4190666"/>
          </a:xfrm>
        </p:spPr>
        <p:txBody>
          <a:bodyPr/>
          <a:lstStyle/>
          <a:p>
            <a:pPr marL="0" indent="0" algn="ctr">
              <a:buNone/>
            </a:pPr>
            <a:r>
              <a:rPr lang="de-DE" sz="2800" b="1" dirty="0"/>
              <a:t>OER</a:t>
            </a:r>
            <a:r>
              <a:rPr lang="de-DE" sz="2800" dirty="0"/>
              <a:t> steht für </a:t>
            </a:r>
            <a:r>
              <a:rPr lang="de-DE" sz="2800" b="1" dirty="0"/>
              <a:t>O</a:t>
            </a:r>
            <a:r>
              <a:rPr lang="de-DE" sz="2800" dirty="0"/>
              <a:t>pen </a:t>
            </a:r>
            <a:r>
              <a:rPr lang="de-DE" sz="2800" b="1" dirty="0"/>
              <a:t>E</a:t>
            </a:r>
            <a:r>
              <a:rPr lang="de-DE" sz="2800" dirty="0"/>
              <a:t>ducational </a:t>
            </a:r>
            <a:r>
              <a:rPr lang="de-DE" sz="2800" b="1" dirty="0"/>
              <a:t>R</a:t>
            </a:r>
            <a:r>
              <a:rPr lang="de-DE" sz="2800" dirty="0"/>
              <a:t>esources </a:t>
            </a:r>
          </a:p>
          <a:p>
            <a:pPr marL="0" indent="0" algn="ctr">
              <a:buNone/>
            </a:pPr>
            <a:r>
              <a:rPr lang="de-DE" sz="2800" dirty="0"/>
              <a:t>also </a:t>
            </a:r>
          </a:p>
          <a:p>
            <a:pPr marL="0" indent="0" algn="ctr">
              <a:buNone/>
            </a:pPr>
            <a:r>
              <a:rPr lang="de-DE" sz="2800" dirty="0"/>
              <a:t>Offene Bildungsmaterialien.</a:t>
            </a:r>
          </a:p>
          <a:p>
            <a:pPr marL="0" indent="0">
              <a:buNone/>
            </a:pPr>
            <a:endParaRPr lang="de-DE" sz="2800" dirty="0"/>
          </a:p>
          <a:p>
            <a:pPr lvl="1">
              <a:buFont typeface="Wingdings" pitchFamily="2" charset="2"/>
              <a:buChar char="§"/>
            </a:pPr>
            <a:r>
              <a:rPr lang="de-DE" sz="2400" dirty="0"/>
              <a:t>Was stellt ihr euch unter darunter vor?</a:t>
            </a:r>
          </a:p>
          <a:p>
            <a:pPr lvl="1">
              <a:buFont typeface="Wingdings" pitchFamily="2" charset="2"/>
              <a:buChar char="§"/>
            </a:pPr>
            <a:r>
              <a:rPr lang="de-DE" sz="2400" dirty="0"/>
              <a:t>Welche Vorteile könnten offene Bildungsmaterialien haben?</a:t>
            </a:r>
          </a:p>
          <a:p>
            <a:pPr lvl="1">
              <a:buFont typeface="Wingdings" pitchFamily="2" charset="2"/>
              <a:buChar char="§"/>
            </a:pPr>
            <a:r>
              <a:rPr lang="de-DE" sz="2400" dirty="0"/>
              <a:t>Wie sind eure Berührungspunkte mit OER bisher gewesen?</a:t>
            </a:r>
          </a:p>
          <a:p>
            <a:endParaRPr lang="de-DE" dirty="0"/>
          </a:p>
        </p:txBody>
      </p:sp>
      <p:sp>
        <p:nvSpPr>
          <p:cNvPr id="5" name="Foliennummernplatzhalter 4">
            <a:extLst>
              <a:ext uri="{FF2B5EF4-FFF2-40B4-BE49-F238E27FC236}">
                <a16:creationId xmlns:a16="http://schemas.microsoft.com/office/drawing/2014/main" id="{423C9EBC-ED40-BD4D-98E7-828242DBD7F7}"/>
              </a:ext>
            </a:extLst>
          </p:cNvPr>
          <p:cNvSpPr>
            <a:spLocks noGrp="1"/>
          </p:cNvSpPr>
          <p:nvPr>
            <p:ph type="sldNum" sz="quarter" idx="14"/>
          </p:nvPr>
        </p:nvSpPr>
        <p:spPr/>
        <p:txBody>
          <a:bodyPr/>
          <a:lstStyle/>
          <a:p>
            <a:r>
              <a:rPr lang="de-DE"/>
              <a:t>Seite </a:t>
            </a:r>
            <a:fld id="{A52F4D17-1AD6-42D9-B93A-EB002C62F438}" type="slidenum">
              <a:rPr lang="de-DE" smtClean="0"/>
              <a:pPr/>
              <a:t>3</a:t>
            </a:fld>
            <a:endParaRPr lang="de-DE" dirty="0"/>
          </a:p>
        </p:txBody>
      </p:sp>
      <p:sp>
        <p:nvSpPr>
          <p:cNvPr id="6" name="Textplatzhalter 5">
            <a:extLst>
              <a:ext uri="{FF2B5EF4-FFF2-40B4-BE49-F238E27FC236}">
                <a16:creationId xmlns:a16="http://schemas.microsoft.com/office/drawing/2014/main" id="{E09927BA-79DC-3D4C-93EF-442642E116D7}"/>
              </a:ext>
            </a:extLst>
          </p:cNvPr>
          <p:cNvSpPr>
            <a:spLocks noGrp="1"/>
          </p:cNvSpPr>
          <p:nvPr>
            <p:ph type="body" sz="quarter" idx="15"/>
          </p:nvPr>
        </p:nvSpPr>
        <p:spPr/>
        <p:txBody>
          <a:bodyPr/>
          <a:lstStyle/>
          <a:p>
            <a:r>
              <a:rPr lang="de-DE" dirty="0"/>
              <a:t>Warm-Up</a:t>
            </a:r>
          </a:p>
        </p:txBody>
      </p:sp>
      <p:sp>
        <p:nvSpPr>
          <p:cNvPr id="8" name="Rechteck 7">
            <a:extLst>
              <a:ext uri="{FF2B5EF4-FFF2-40B4-BE49-F238E27FC236}">
                <a16:creationId xmlns:a16="http://schemas.microsoft.com/office/drawing/2014/main" id="{45D54149-A8E7-A341-8F66-E43FDBFB8670}"/>
              </a:ext>
            </a:extLst>
          </p:cNvPr>
          <p:cNvSpPr/>
          <p:nvPr/>
        </p:nvSpPr>
        <p:spPr>
          <a:xfrm>
            <a:off x="7586507" y="4241985"/>
            <a:ext cx="3823394" cy="209288"/>
          </a:xfrm>
          <a:prstGeom prst="rect">
            <a:avLst/>
          </a:prstGeom>
        </p:spPr>
        <p:txBody>
          <a:bodyPr wrap="square">
            <a:spAutoFit/>
          </a:bodyPr>
          <a:lstStyle/>
          <a:p>
            <a:pPr>
              <a:lnSpc>
                <a:spcPct val="95000"/>
              </a:lnSpc>
            </a:pPr>
            <a:r>
              <a:rPr lang="de-DE" sz="800" dirty="0"/>
              <a:t>Bild: </a:t>
            </a:r>
            <a:r>
              <a:rPr lang="de-DE" sz="800" dirty="0">
                <a:hlinkClick r:id="rId3"/>
              </a:rPr>
              <a:t>Puzzle von stux</a:t>
            </a:r>
            <a:r>
              <a:rPr lang="de-DE" sz="800" dirty="0"/>
              <a:t>, Lizenz: </a:t>
            </a:r>
            <a:r>
              <a:rPr lang="de-DE" sz="800" dirty="0">
                <a:hlinkClick r:id="rId4"/>
              </a:rPr>
              <a:t>Pixabay</a:t>
            </a:r>
            <a:r>
              <a:rPr lang="de-DE" sz="800" dirty="0"/>
              <a:t> </a:t>
            </a:r>
          </a:p>
        </p:txBody>
      </p:sp>
    </p:spTree>
    <p:extLst>
      <p:ext uri="{BB962C8B-B14F-4D97-AF65-F5344CB8AC3E}">
        <p14:creationId xmlns:p14="http://schemas.microsoft.com/office/powerpoint/2010/main" val="583736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Haltung des Unternehmens</a:t>
            </a:r>
          </a:p>
        </p:txBody>
      </p:sp>
      <p:sp>
        <p:nvSpPr>
          <p:cNvPr id="3" name="Inhaltsplatzhalter 2"/>
          <p:cNvSpPr>
            <a:spLocks noGrp="1"/>
          </p:cNvSpPr>
          <p:nvPr>
            <p:ph idx="1"/>
          </p:nvPr>
        </p:nvSpPr>
        <p:spPr/>
        <p:txBody>
          <a:bodyPr/>
          <a:lstStyle/>
          <a:p>
            <a:r>
              <a:rPr lang="de-DE" dirty="0"/>
              <a:t>Empfehlung der </a:t>
            </a:r>
            <a:r>
              <a:rPr lang="de-DE" b="1" dirty="0"/>
              <a:t>Bibliothek</a:t>
            </a:r>
            <a:r>
              <a:rPr lang="de-DE" dirty="0"/>
              <a:t>: </a:t>
            </a:r>
          </a:p>
          <a:p>
            <a:pPr lvl="1"/>
            <a:r>
              <a:rPr lang="de-DE" b="1" dirty="0"/>
              <a:t>CC BY </a:t>
            </a:r>
            <a:r>
              <a:rPr lang="de-DE" dirty="0"/>
              <a:t>da im Bereich der wissenschaftlichen Open Access-Publikationen die mit Abstand größte Verbreitung</a:t>
            </a:r>
          </a:p>
          <a:p>
            <a:pPr lvl="1"/>
            <a:r>
              <a:rPr lang="de-DE" b="1" dirty="0"/>
              <a:t>CC BY-SA </a:t>
            </a:r>
            <a:r>
              <a:rPr lang="de-DE" dirty="0"/>
              <a:t>könne zu Lizenzinkompatibilitäten führen, wenn Nicht-offene mit offenen Inhalten gemixt (siehe Kombination vs. Verschmelzung) werden</a:t>
            </a:r>
          </a:p>
          <a:p>
            <a:pPr marL="215900" lvl="1" indent="0">
              <a:buNone/>
            </a:pPr>
            <a:endParaRPr lang="de-DE" dirty="0"/>
          </a:p>
          <a:p>
            <a:r>
              <a:rPr lang="de-DE" dirty="0"/>
              <a:t>Empfehlung der </a:t>
            </a:r>
            <a:r>
              <a:rPr lang="de-DE" b="1" dirty="0"/>
              <a:t>Rechtsabteilung</a:t>
            </a:r>
          </a:p>
          <a:p>
            <a:pPr lvl="1"/>
            <a:r>
              <a:rPr lang="de-DE" b="1" dirty="0"/>
              <a:t>CC BY-SA</a:t>
            </a:r>
            <a:r>
              <a:rPr lang="de-DE" dirty="0"/>
              <a:t>, wenn man eine gewerbliche Aneignung vermeiden möchte, (Lizenzproblematik der Bibliothek bei Mixen wird in Teilen widersprochen)</a:t>
            </a:r>
          </a:p>
          <a:p>
            <a:pPr lvl="1"/>
            <a:r>
              <a:rPr lang="de-DE" b="1" dirty="0"/>
              <a:t>CC BY</a:t>
            </a:r>
            <a:r>
              <a:rPr lang="de-DE" dirty="0"/>
              <a:t>, wenn diese Gefahr nicht gesehen wird</a:t>
            </a:r>
          </a:p>
        </p:txBody>
      </p:sp>
      <p:sp>
        <p:nvSpPr>
          <p:cNvPr id="5" name="Foliennummernplatzhalter 4"/>
          <p:cNvSpPr>
            <a:spLocks noGrp="1"/>
          </p:cNvSpPr>
          <p:nvPr>
            <p:ph type="sldNum" sz="quarter" idx="14"/>
          </p:nvPr>
        </p:nvSpPr>
        <p:spPr/>
        <p:txBody>
          <a:bodyPr/>
          <a:lstStyle/>
          <a:p>
            <a:r>
              <a:rPr lang="de-DE"/>
              <a:t>Seite </a:t>
            </a:r>
            <a:fld id="{A52F4D17-1AD6-42D9-B93A-EB002C62F438}" type="slidenum">
              <a:rPr lang="de-DE" smtClean="0"/>
              <a:pPr/>
              <a:t>30</a:t>
            </a:fld>
            <a:endParaRPr lang="de-DE" dirty="0"/>
          </a:p>
        </p:txBody>
      </p:sp>
    </p:spTree>
    <p:extLst>
      <p:ext uri="{BB962C8B-B14F-4D97-AF65-F5344CB8AC3E}">
        <p14:creationId xmlns:p14="http://schemas.microsoft.com/office/powerpoint/2010/main" val="220567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 Rechtliche „Hürden“</a:t>
            </a:r>
          </a:p>
        </p:txBody>
      </p:sp>
      <p:sp>
        <p:nvSpPr>
          <p:cNvPr id="3" name="Inhaltsplatzhalter 2"/>
          <p:cNvSpPr>
            <a:spLocks noGrp="1"/>
          </p:cNvSpPr>
          <p:nvPr>
            <p:ph idx="1"/>
          </p:nvPr>
        </p:nvSpPr>
        <p:spPr/>
        <p:txBody>
          <a:bodyPr/>
          <a:lstStyle/>
          <a:p>
            <a:pPr marL="457200" lvl="0" indent="-457200">
              <a:buFont typeface="+mj-lt"/>
              <a:buAutoNum type="arabicPeriod"/>
            </a:pPr>
            <a:r>
              <a:rPr lang="de-DE" sz="2000" b="1" dirty="0"/>
              <a:t>Exklusivrechte eines Verlages</a:t>
            </a:r>
          </a:p>
          <a:p>
            <a:pPr marL="0" lvl="0" indent="0">
              <a:buNone/>
            </a:pPr>
            <a:r>
              <a:rPr lang="de-DE" sz="2000" dirty="0"/>
              <a:t>Ggf. zuvor exklusive Rechte an einen Dritten abgegeben? Dies kann einer weiteren Veröffentlichung im Wege stehen könnten. </a:t>
            </a:r>
          </a:p>
          <a:p>
            <a:pPr marL="0" lvl="0" indent="0">
              <a:buNone/>
            </a:pPr>
            <a:r>
              <a:rPr lang="de-DE" sz="2000" b="1" dirty="0"/>
              <a:t>Beispiel: </a:t>
            </a:r>
            <a:r>
              <a:rPr lang="de-DE" sz="2000" dirty="0"/>
              <a:t>Vergabe einer exklusiven Lizenz an einen (Schulbuch-)Verlag zur Veröffentlichung des Unterrichtsmaterials in einem Buch oder einer Zeitschrift.</a:t>
            </a:r>
          </a:p>
          <a:p>
            <a:pPr marL="457200" lvl="0" indent="-457200">
              <a:buFont typeface="+mj-lt"/>
              <a:buAutoNum type="arabicPeriod" startAt="2"/>
            </a:pPr>
            <a:r>
              <a:rPr lang="de-DE" sz="2000" b="1" dirty="0"/>
              <a:t>Bildrechte und sonstige Materialen (z.B. Logos, Musik, Filme,…)</a:t>
            </a:r>
          </a:p>
          <a:p>
            <a:pPr marL="0" lvl="0" indent="0">
              <a:buNone/>
            </a:pPr>
            <a:r>
              <a:rPr lang="de-DE" sz="2000" dirty="0"/>
              <a:t>Soweit in selbst erstellten Materialien Bilder, Videos, … verwendet werden, die nicht von ihnen selbst erstellt worden sind, sind die </a:t>
            </a:r>
            <a:r>
              <a:rPr lang="de-DE" sz="2000" b="1" dirty="0"/>
              <a:t>Nutzungsrechte</a:t>
            </a:r>
            <a:r>
              <a:rPr lang="de-DE" sz="2000" dirty="0"/>
              <a:t> für den gewünschten Zweck zu klären oder das Zitatrecht anzuwenden.</a:t>
            </a:r>
          </a:p>
          <a:p>
            <a:pPr marL="457200" indent="-457200">
              <a:buFont typeface="+mj-lt"/>
              <a:buAutoNum type="arabicPeriod" startAt="3"/>
            </a:pPr>
            <a:r>
              <a:rPr lang="de-DE" sz="2000" b="1" dirty="0"/>
              <a:t>Persönlichkeitsrechte Dritter</a:t>
            </a:r>
          </a:p>
          <a:p>
            <a:pPr marL="0" indent="0">
              <a:buNone/>
            </a:pPr>
            <a:r>
              <a:rPr lang="de-DE" sz="2000" dirty="0"/>
              <a:t>Soweit Bilder von Personen verwendet werden, sind die Persönlichkeitsrechte dieser zu beachten</a:t>
            </a:r>
            <a:r>
              <a:rPr lang="de-DE" dirty="0"/>
              <a:t>.</a:t>
            </a:r>
          </a:p>
          <a:p>
            <a:endParaRPr lang="de-DE" dirty="0"/>
          </a:p>
        </p:txBody>
      </p:sp>
      <p:sp>
        <p:nvSpPr>
          <p:cNvPr id="5" name="Foliennummernplatzhalter 4"/>
          <p:cNvSpPr>
            <a:spLocks noGrp="1"/>
          </p:cNvSpPr>
          <p:nvPr>
            <p:ph type="sldNum" sz="quarter" idx="14"/>
          </p:nvPr>
        </p:nvSpPr>
        <p:spPr/>
        <p:txBody>
          <a:bodyPr/>
          <a:lstStyle/>
          <a:p>
            <a:r>
              <a:rPr lang="de-DE"/>
              <a:t>Seite </a:t>
            </a:r>
            <a:fld id="{A52F4D17-1AD6-42D9-B93A-EB002C62F438}" type="slidenum">
              <a:rPr lang="de-DE" smtClean="0"/>
              <a:pPr/>
              <a:t>31</a:t>
            </a:fld>
            <a:endParaRPr lang="de-DE" dirty="0"/>
          </a:p>
        </p:txBody>
      </p:sp>
      <p:sp>
        <p:nvSpPr>
          <p:cNvPr id="6" name="Textplatzhalter 5">
            <a:extLst>
              <a:ext uri="{FF2B5EF4-FFF2-40B4-BE49-F238E27FC236}">
                <a16:creationId xmlns:a16="http://schemas.microsoft.com/office/drawing/2014/main" id="{A30791FA-E6B2-2C4D-A23A-6DC0A9D8B449}"/>
              </a:ext>
            </a:extLst>
          </p:cNvPr>
          <p:cNvSpPr>
            <a:spLocks noGrp="1"/>
          </p:cNvSpPr>
          <p:nvPr>
            <p:ph type="body" sz="quarter" idx="15"/>
          </p:nvPr>
        </p:nvSpPr>
        <p:spPr/>
        <p:txBody>
          <a:bodyPr/>
          <a:lstStyle/>
          <a:p>
            <a:endParaRPr lang="de-DE"/>
          </a:p>
        </p:txBody>
      </p:sp>
    </p:spTree>
    <p:extLst>
      <p:ext uri="{BB962C8B-B14F-4D97-AF65-F5344CB8AC3E}">
        <p14:creationId xmlns:p14="http://schemas.microsoft.com/office/powerpoint/2010/main" val="3386824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642C5-EA08-2B45-97FB-F111635BAD39}"/>
              </a:ext>
            </a:extLst>
          </p:cNvPr>
          <p:cNvSpPr>
            <a:spLocks noGrp="1"/>
          </p:cNvSpPr>
          <p:nvPr>
            <p:ph type="title"/>
          </p:nvPr>
        </p:nvSpPr>
        <p:spPr/>
        <p:txBody>
          <a:bodyPr/>
          <a:lstStyle/>
          <a:p>
            <a:r>
              <a:rPr lang="de-DE" dirty="0"/>
              <a:t>Maximale Potenzialentfaltung von OER</a:t>
            </a:r>
          </a:p>
        </p:txBody>
      </p:sp>
      <p:sp>
        <p:nvSpPr>
          <p:cNvPr id="3" name="Inhaltsplatzhalter 2">
            <a:extLst>
              <a:ext uri="{FF2B5EF4-FFF2-40B4-BE49-F238E27FC236}">
                <a16:creationId xmlns:a16="http://schemas.microsoft.com/office/drawing/2014/main" id="{4D57420A-1471-A649-B08F-97820F06AE76}"/>
              </a:ext>
            </a:extLst>
          </p:cNvPr>
          <p:cNvSpPr>
            <a:spLocks noGrp="1"/>
          </p:cNvSpPr>
          <p:nvPr>
            <p:ph idx="1"/>
          </p:nvPr>
        </p:nvSpPr>
        <p:spPr/>
        <p:txBody>
          <a:bodyPr/>
          <a:lstStyle/>
          <a:p>
            <a:r>
              <a:rPr lang="de-DE" sz="3200" dirty="0" err="1"/>
              <a:t>Kollaborative</a:t>
            </a:r>
            <a:r>
              <a:rPr lang="de-DE" sz="3200" dirty="0"/>
              <a:t> Erstellung (</a:t>
            </a:r>
            <a:r>
              <a:rPr lang="de-DE" sz="3200" dirty="0" err="1"/>
              <a:t>Sciebo</a:t>
            </a:r>
            <a:r>
              <a:rPr lang="de-DE" sz="3200" dirty="0"/>
              <a:t>, </a:t>
            </a:r>
            <a:r>
              <a:rPr lang="de-DE" sz="3200" dirty="0" err="1"/>
              <a:t>iffMD</a:t>
            </a:r>
            <a:r>
              <a:rPr lang="de-DE" sz="3200" dirty="0"/>
              <a:t>, </a:t>
            </a:r>
            <a:r>
              <a:rPr lang="de-DE" sz="3200" dirty="0" err="1"/>
              <a:t>Moodle</a:t>
            </a:r>
            <a:r>
              <a:rPr lang="de-DE" sz="3200" dirty="0"/>
              <a:t>)</a:t>
            </a:r>
          </a:p>
          <a:p>
            <a:r>
              <a:rPr lang="de-DE" sz="3200" dirty="0"/>
              <a:t>Gemeinsame Nutzung</a:t>
            </a:r>
          </a:p>
          <a:p>
            <a:r>
              <a:rPr lang="de-DE" sz="3200" dirty="0"/>
              <a:t>Teilen der Ergebnisse mit </a:t>
            </a:r>
            <a:br>
              <a:rPr lang="de-DE" sz="3200" dirty="0"/>
            </a:br>
            <a:r>
              <a:rPr lang="de-DE" sz="3200" dirty="0"/>
              <a:t>Anderen (veröffentlichen)</a:t>
            </a:r>
          </a:p>
          <a:p>
            <a:r>
              <a:rPr lang="de-DE" sz="3200" dirty="0"/>
              <a:t>Verbreitung über die Portale</a:t>
            </a:r>
          </a:p>
          <a:p>
            <a:r>
              <a:rPr lang="de-DE" sz="3200" dirty="0"/>
              <a:t>Angabe von Metadaten zur Auffindbarkeit</a:t>
            </a:r>
          </a:p>
          <a:p>
            <a:r>
              <a:rPr lang="de-DE" sz="3200" dirty="0"/>
              <a:t>Inhalte gemeinsam mit Lernenden erstellen</a:t>
            </a:r>
          </a:p>
          <a:p>
            <a:endParaRPr lang="de-DE" dirty="0"/>
          </a:p>
        </p:txBody>
      </p:sp>
      <p:sp>
        <p:nvSpPr>
          <p:cNvPr id="5" name="Foliennummernplatzhalter 4">
            <a:extLst>
              <a:ext uri="{FF2B5EF4-FFF2-40B4-BE49-F238E27FC236}">
                <a16:creationId xmlns:a16="http://schemas.microsoft.com/office/drawing/2014/main" id="{A091BC46-1020-DE4C-8E0E-DD328EEB60C6}"/>
              </a:ext>
            </a:extLst>
          </p:cNvPr>
          <p:cNvSpPr>
            <a:spLocks noGrp="1"/>
          </p:cNvSpPr>
          <p:nvPr>
            <p:ph type="sldNum" sz="quarter" idx="14"/>
          </p:nvPr>
        </p:nvSpPr>
        <p:spPr/>
        <p:txBody>
          <a:bodyPr/>
          <a:lstStyle/>
          <a:p>
            <a:r>
              <a:rPr lang="de-DE"/>
              <a:t>Seite </a:t>
            </a:r>
            <a:fld id="{A52F4D17-1AD6-42D9-B93A-EB002C62F438}" type="slidenum">
              <a:rPr lang="de-DE" smtClean="0"/>
              <a:pPr/>
              <a:t>32</a:t>
            </a:fld>
            <a:endParaRPr lang="de-DE" dirty="0"/>
          </a:p>
        </p:txBody>
      </p:sp>
      <p:sp>
        <p:nvSpPr>
          <p:cNvPr id="6" name="Textplatzhalter 5">
            <a:extLst>
              <a:ext uri="{FF2B5EF4-FFF2-40B4-BE49-F238E27FC236}">
                <a16:creationId xmlns:a16="http://schemas.microsoft.com/office/drawing/2014/main" id="{F9C710E5-991C-544E-9884-178EFB48E17F}"/>
              </a:ext>
            </a:extLst>
          </p:cNvPr>
          <p:cNvSpPr>
            <a:spLocks noGrp="1"/>
          </p:cNvSpPr>
          <p:nvPr>
            <p:ph type="body" sz="quarter" idx="15"/>
          </p:nvPr>
        </p:nvSpPr>
        <p:spPr/>
        <p:txBody>
          <a:bodyPr/>
          <a:lstStyle/>
          <a:p>
            <a:endParaRPr lang="de-DE"/>
          </a:p>
        </p:txBody>
      </p:sp>
      <p:sp>
        <p:nvSpPr>
          <p:cNvPr id="7" name="Diagonal liegende Ecken des Rechtecks schneiden 10">
            <a:extLst>
              <a:ext uri="{FF2B5EF4-FFF2-40B4-BE49-F238E27FC236}">
                <a16:creationId xmlns:a16="http://schemas.microsoft.com/office/drawing/2014/main" id="{BF260120-685E-3E4D-9474-232B94D65B5F}"/>
              </a:ext>
            </a:extLst>
          </p:cNvPr>
          <p:cNvSpPr/>
          <p:nvPr/>
        </p:nvSpPr>
        <p:spPr>
          <a:xfrm rot="676149">
            <a:off x="7313131" y="2527685"/>
            <a:ext cx="4676313" cy="2534424"/>
          </a:xfrm>
          <a:prstGeom prst="snip2Diag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de-DE" sz="4400" b="1" dirty="0">
                <a:solidFill>
                  <a:schemeClr val="tx1"/>
                </a:solidFill>
              </a:rPr>
              <a:t>OER</a:t>
            </a:r>
          </a:p>
          <a:p>
            <a:pPr algn="ctr"/>
            <a:r>
              <a:rPr lang="de-DE" sz="4400" dirty="0">
                <a:solidFill>
                  <a:schemeClr val="tx1"/>
                </a:solidFill>
              </a:rPr>
              <a:t>Ein Gewinn für alle Beteiligten!</a:t>
            </a:r>
          </a:p>
        </p:txBody>
      </p:sp>
    </p:spTree>
    <p:extLst>
      <p:ext uri="{BB962C8B-B14F-4D97-AF65-F5344CB8AC3E}">
        <p14:creationId xmlns:p14="http://schemas.microsoft.com/office/powerpoint/2010/main" val="2516616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54CBF-0EA8-4F4B-8FC4-EC20D4A6A551}"/>
              </a:ext>
            </a:extLst>
          </p:cNvPr>
          <p:cNvSpPr>
            <a:spLocks noGrp="1"/>
          </p:cNvSpPr>
          <p:nvPr>
            <p:ph type="title"/>
          </p:nvPr>
        </p:nvSpPr>
        <p:spPr/>
        <p:txBody>
          <a:bodyPr/>
          <a:lstStyle/>
          <a:p>
            <a:r>
              <a:rPr lang="de-DE" dirty="0"/>
              <a:t>Stimmungsbarometer</a:t>
            </a:r>
          </a:p>
        </p:txBody>
      </p:sp>
      <p:sp>
        <p:nvSpPr>
          <p:cNvPr id="5" name="Foliennummernplatzhalter 4">
            <a:extLst>
              <a:ext uri="{FF2B5EF4-FFF2-40B4-BE49-F238E27FC236}">
                <a16:creationId xmlns:a16="http://schemas.microsoft.com/office/drawing/2014/main" id="{6FE52DFB-0C54-204E-9CE2-322D0F6B59C2}"/>
              </a:ext>
            </a:extLst>
          </p:cNvPr>
          <p:cNvSpPr>
            <a:spLocks noGrp="1"/>
          </p:cNvSpPr>
          <p:nvPr>
            <p:ph type="sldNum" sz="quarter" idx="14"/>
          </p:nvPr>
        </p:nvSpPr>
        <p:spPr/>
        <p:txBody>
          <a:bodyPr/>
          <a:lstStyle/>
          <a:p>
            <a:r>
              <a:rPr lang="de-DE"/>
              <a:t>Seite </a:t>
            </a:r>
            <a:fld id="{A52F4D17-1AD6-42D9-B93A-EB002C62F438}" type="slidenum">
              <a:rPr lang="de-DE" smtClean="0"/>
              <a:pPr/>
              <a:t>33</a:t>
            </a:fld>
            <a:endParaRPr lang="de-DE" dirty="0"/>
          </a:p>
        </p:txBody>
      </p:sp>
      <p:sp>
        <p:nvSpPr>
          <p:cNvPr id="6" name="Textplatzhalter 5">
            <a:extLst>
              <a:ext uri="{FF2B5EF4-FFF2-40B4-BE49-F238E27FC236}">
                <a16:creationId xmlns:a16="http://schemas.microsoft.com/office/drawing/2014/main" id="{CFBADD98-744B-4247-AA35-5D98C2BB0EAA}"/>
              </a:ext>
            </a:extLst>
          </p:cNvPr>
          <p:cNvSpPr>
            <a:spLocks noGrp="1"/>
          </p:cNvSpPr>
          <p:nvPr>
            <p:ph type="body" sz="quarter" idx="15"/>
          </p:nvPr>
        </p:nvSpPr>
        <p:spPr/>
        <p:txBody>
          <a:bodyPr/>
          <a:lstStyle/>
          <a:p>
            <a:r>
              <a:rPr lang="de-DE" dirty="0"/>
              <a:t>Wie waren die Inhalte für dich?</a:t>
            </a:r>
          </a:p>
        </p:txBody>
      </p:sp>
      <p:grpSp>
        <p:nvGrpSpPr>
          <p:cNvPr id="7" name="Gruppieren 6">
            <a:extLst>
              <a:ext uri="{FF2B5EF4-FFF2-40B4-BE49-F238E27FC236}">
                <a16:creationId xmlns:a16="http://schemas.microsoft.com/office/drawing/2014/main" id="{D787A585-F738-4E49-8FAB-663B99B3941A}"/>
              </a:ext>
            </a:extLst>
          </p:cNvPr>
          <p:cNvGrpSpPr/>
          <p:nvPr/>
        </p:nvGrpSpPr>
        <p:grpSpPr>
          <a:xfrm>
            <a:off x="695400" y="1760110"/>
            <a:ext cx="1649816" cy="4159104"/>
            <a:chOff x="831902" y="2242225"/>
            <a:chExt cx="1649816" cy="4159104"/>
          </a:xfrm>
        </p:grpSpPr>
        <p:sp>
          <p:nvSpPr>
            <p:cNvPr id="8" name="Textfeld 7">
              <a:extLst>
                <a:ext uri="{FF2B5EF4-FFF2-40B4-BE49-F238E27FC236}">
                  <a16:creationId xmlns:a16="http://schemas.microsoft.com/office/drawing/2014/main" id="{F8A9D0C2-E2AE-8A43-B977-7060304662AB}"/>
                </a:ext>
              </a:extLst>
            </p:cNvPr>
            <p:cNvSpPr txBox="1"/>
            <p:nvPr/>
          </p:nvSpPr>
          <p:spPr>
            <a:xfrm>
              <a:off x="893083" y="2242225"/>
              <a:ext cx="1455721" cy="461665"/>
            </a:xfrm>
            <a:prstGeom prst="rect">
              <a:avLst/>
            </a:prstGeom>
            <a:noFill/>
          </p:spPr>
          <p:txBody>
            <a:bodyPr wrap="square" rtlCol="0">
              <a:spAutoFit/>
            </a:bodyPr>
            <a:lstStyle/>
            <a:p>
              <a:pPr algn="ctr"/>
              <a:r>
                <a:rPr lang="de-DE" sz="2400" b="1" dirty="0">
                  <a:solidFill>
                    <a:srgbClr val="073070"/>
                  </a:solidFill>
                  <a:latin typeface="Calibri" panose="020F0502020204030204" pitchFamily="34" charset="0"/>
                  <a:cs typeface="Calibri" panose="020F0502020204030204" pitchFamily="34" charset="0"/>
                </a:rPr>
                <a:t>wichtig</a:t>
              </a:r>
            </a:p>
          </p:txBody>
        </p:sp>
        <p:sp>
          <p:nvSpPr>
            <p:cNvPr id="9" name="Textfeld 8">
              <a:extLst>
                <a:ext uri="{FF2B5EF4-FFF2-40B4-BE49-F238E27FC236}">
                  <a16:creationId xmlns:a16="http://schemas.microsoft.com/office/drawing/2014/main" id="{A398A316-5BC1-E340-8162-2CFD7384A4AF}"/>
                </a:ext>
              </a:extLst>
            </p:cNvPr>
            <p:cNvSpPr txBox="1"/>
            <p:nvPr/>
          </p:nvSpPr>
          <p:spPr>
            <a:xfrm>
              <a:off x="831902" y="5939664"/>
              <a:ext cx="1649816" cy="461665"/>
            </a:xfrm>
            <a:prstGeom prst="rect">
              <a:avLst/>
            </a:prstGeom>
            <a:noFill/>
          </p:spPr>
          <p:txBody>
            <a:bodyPr wrap="square" rtlCol="0">
              <a:spAutoFit/>
            </a:bodyPr>
            <a:lstStyle/>
            <a:p>
              <a:pPr algn="ctr"/>
              <a:r>
                <a:rPr lang="de-DE" sz="2400" b="1" dirty="0">
                  <a:solidFill>
                    <a:srgbClr val="073070"/>
                  </a:solidFill>
                  <a:latin typeface="Calibri" panose="020F0502020204030204" pitchFamily="34" charset="0"/>
                  <a:cs typeface="Calibri" panose="020F0502020204030204" pitchFamily="34" charset="0"/>
                </a:rPr>
                <a:t>unwichtig</a:t>
              </a:r>
            </a:p>
          </p:txBody>
        </p:sp>
        <p:grpSp>
          <p:nvGrpSpPr>
            <p:cNvPr id="10" name="Gruppierung 10">
              <a:extLst>
                <a:ext uri="{FF2B5EF4-FFF2-40B4-BE49-F238E27FC236}">
                  <a16:creationId xmlns:a16="http://schemas.microsoft.com/office/drawing/2014/main" id="{6EF613F6-4AD9-3048-A7DA-905C175B0837}"/>
                </a:ext>
              </a:extLst>
            </p:cNvPr>
            <p:cNvGrpSpPr/>
            <p:nvPr/>
          </p:nvGrpSpPr>
          <p:grpSpPr>
            <a:xfrm rot="5400000">
              <a:off x="73568" y="4212093"/>
              <a:ext cx="3094667" cy="321008"/>
              <a:chOff x="5580112" y="2456920"/>
              <a:chExt cx="3106688" cy="216024"/>
            </a:xfrm>
          </p:grpSpPr>
          <p:cxnSp>
            <p:nvCxnSpPr>
              <p:cNvPr id="11" name="Gerade Verbindung 10">
                <a:extLst>
                  <a:ext uri="{FF2B5EF4-FFF2-40B4-BE49-F238E27FC236}">
                    <a16:creationId xmlns:a16="http://schemas.microsoft.com/office/drawing/2014/main" id="{0E964800-67F7-6C4E-8560-AC22F5FA9BE8}"/>
                  </a:ext>
                </a:extLst>
              </p:cNvPr>
              <p:cNvCxnSpPr/>
              <p:nvPr/>
            </p:nvCxnSpPr>
            <p:spPr>
              <a:xfrm>
                <a:off x="5580112" y="2564904"/>
                <a:ext cx="3106688" cy="0"/>
              </a:xfrm>
              <a:prstGeom prst="line">
                <a:avLst/>
              </a:prstGeom>
              <a:ln w="66675">
                <a:solidFill>
                  <a:srgbClr val="488FDB"/>
                </a:solidFill>
              </a:ln>
            </p:spPr>
            <p:style>
              <a:lnRef idx="1">
                <a:schemeClr val="accent1"/>
              </a:lnRef>
              <a:fillRef idx="0">
                <a:schemeClr val="accent1"/>
              </a:fillRef>
              <a:effectRef idx="0">
                <a:schemeClr val="accent1"/>
              </a:effectRef>
              <a:fontRef idx="minor">
                <a:schemeClr val="tx1"/>
              </a:fontRef>
            </p:style>
          </p:cxnSp>
          <p:cxnSp>
            <p:nvCxnSpPr>
              <p:cNvPr id="12" name="Gerade Verbindung 11">
                <a:extLst>
                  <a:ext uri="{FF2B5EF4-FFF2-40B4-BE49-F238E27FC236}">
                    <a16:creationId xmlns:a16="http://schemas.microsoft.com/office/drawing/2014/main" id="{B24DF58A-BCF3-7F49-A639-049349C37E4D}"/>
                  </a:ext>
                </a:extLst>
              </p:cNvPr>
              <p:cNvCxnSpPr/>
              <p:nvPr/>
            </p:nvCxnSpPr>
            <p:spPr>
              <a:xfrm>
                <a:off x="5580112" y="2456920"/>
                <a:ext cx="0" cy="216000"/>
              </a:xfrm>
              <a:prstGeom prst="line">
                <a:avLst/>
              </a:prstGeom>
              <a:ln w="66675">
                <a:solidFill>
                  <a:srgbClr val="488FDB"/>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7B686C99-7F94-DB42-8728-1FAF0BC32616}"/>
                  </a:ext>
                </a:extLst>
              </p:cNvPr>
              <p:cNvCxnSpPr/>
              <p:nvPr/>
            </p:nvCxnSpPr>
            <p:spPr>
              <a:xfrm>
                <a:off x="8686800" y="2456920"/>
                <a:ext cx="0" cy="216024"/>
              </a:xfrm>
              <a:prstGeom prst="line">
                <a:avLst/>
              </a:prstGeom>
              <a:ln w="66675">
                <a:solidFill>
                  <a:srgbClr val="488FDB"/>
                </a:solidFill>
              </a:ln>
            </p:spPr>
            <p:style>
              <a:lnRef idx="1">
                <a:schemeClr val="accent1"/>
              </a:lnRef>
              <a:fillRef idx="0">
                <a:schemeClr val="accent1"/>
              </a:fillRef>
              <a:effectRef idx="0">
                <a:schemeClr val="accent1"/>
              </a:effectRef>
              <a:fontRef idx="minor">
                <a:schemeClr val="tx1"/>
              </a:fontRef>
            </p:style>
          </p:cxnSp>
        </p:grpSp>
      </p:grpSp>
      <p:grpSp>
        <p:nvGrpSpPr>
          <p:cNvPr id="14" name="Gruppieren 13">
            <a:extLst>
              <a:ext uri="{FF2B5EF4-FFF2-40B4-BE49-F238E27FC236}">
                <a16:creationId xmlns:a16="http://schemas.microsoft.com/office/drawing/2014/main" id="{852185B7-A9B6-C747-B183-1E43D5A40BF5}"/>
              </a:ext>
            </a:extLst>
          </p:cNvPr>
          <p:cNvGrpSpPr/>
          <p:nvPr/>
        </p:nvGrpSpPr>
        <p:grpSpPr>
          <a:xfrm>
            <a:off x="4968771" y="1760110"/>
            <a:ext cx="1753574" cy="4170562"/>
            <a:chOff x="4576050" y="2236735"/>
            <a:chExt cx="1753574" cy="4170562"/>
          </a:xfrm>
        </p:grpSpPr>
        <p:sp>
          <p:nvSpPr>
            <p:cNvPr id="15" name="Textfeld 14">
              <a:extLst>
                <a:ext uri="{FF2B5EF4-FFF2-40B4-BE49-F238E27FC236}">
                  <a16:creationId xmlns:a16="http://schemas.microsoft.com/office/drawing/2014/main" id="{28A3D569-24BE-A54E-8F19-A1BD27C81D21}"/>
                </a:ext>
              </a:extLst>
            </p:cNvPr>
            <p:cNvSpPr txBox="1"/>
            <p:nvPr/>
          </p:nvSpPr>
          <p:spPr>
            <a:xfrm>
              <a:off x="4627929" y="2236735"/>
              <a:ext cx="1649816" cy="461665"/>
            </a:xfrm>
            <a:prstGeom prst="rect">
              <a:avLst/>
            </a:prstGeom>
            <a:noFill/>
          </p:spPr>
          <p:txBody>
            <a:bodyPr wrap="square" rtlCol="0">
              <a:spAutoFit/>
            </a:bodyPr>
            <a:lstStyle/>
            <a:p>
              <a:pPr algn="ctr"/>
              <a:r>
                <a:rPr lang="de-DE" sz="2400" b="1" dirty="0">
                  <a:solidFill>
                    <a:srgbClr val="073070"/>
                  </a:solidFill>
                  <a:latin typeface="Calibri" panose="020F0502020204030204" pitchFamily="34" charset="0"/>
                  <a:cs typeface="Calibri" panose="020F0502020204030204" pitchFamily="34" charset="0"/>
                </a:rPr>
                <a:t>gelungen</a:t>
              </a:r>
            </a:p>
          </p:txBody>
        </p:sp>
        <p:sp>
          <p:nvSpPr>
            <p:cNvPr id="16" name="Textfeld 15">
              <a:extLst>
                <a:ext uri="{FF2B5EF4-FFF2-40B4-BE49-F238E27FC236}">
                  <a16:creationId xmlns:a16="http://schemas.microsoft.com/office/drawing/2014/main" id="{516499FA-A790-E641-A84A-08AE9B43C8C6}"/>
                </a:ext>
              </a:extLst>
            </p:cNvPr>
            <p:cNvSpPr txBox="1"/>
            <p:nvPr/>
          </p:nvSpPr>
          <p:spPr>
            <a:xfrm>
              <a:off x="4576050" y="5945632"/>
              <a:ext cx="1753574" cy="461665"/>
            </a:xfrm>
            <a:prstGeom prst="rect">
              <a:avLst/>
            </a:prstGeom>
            <a:noFill/>
          </p:spPr>
          <p:txBody>
            <a:bodyPr wrap="square" rtlCol="0">
              <a:spAutoFit/>
            </a:bodyPr>
            <a:lstStyle/>
            <a:p>
              <a:pPr algn="ctr"/>
              <a:r>
                <a:rPr lang="de-DE" sz="2400" b="1" dirty="0">
                  <a:solidFill>
                    <a:srgbClr val="073070"/>
                  </a:solidFill>
                  <a:latin typeface="Calibri" panose="020F0502020204030204" pitchFamily="34" charset="0"/>
                  <a:cs typeface="Calibri" panose="020F0502020204030204" pitchFamily="34" charset="0"/>
                </a:rPr>
                <a:t>irritierend</a:t>
              </a:r>
            </a:p>
          </p:txBody>
        </p:sp>
        <p:grpSp>
          <p:nvGrpSpPr>
            <p:cNvPr id="17" name="Gruppierung 10">
              <a:extLst>
                <a:ext uri="{FF2B5EF4-FFF2-40B4-BE49-F238E27FC236}">
                  <a16:creationId xmlns:a16="http://schemas.microsoft.com/office/drawing/2014/main" id="{581BD7C0-6923-7448-888E-BBE11544B951}"/>
                </a:ext>
              </a:extLst>
            </p:cNvPr>
            <p:cNvGrpSpPr/>
            <p:nvPr/>
          </p:nvGrpSpPr>
          <p:grpSpPr>
            <a:xfrm rot="5400000">
              <a:off x="3905503" y="4212093"/>
              <a:ext cx="3094667" cy="321008"/>
              <a:chOff x="5580112" y="2456920"/>
              <a:chExt cx="3106688" cy="216024"/>
            </a:xfrm>
          </p:grpSpPr>
          <p:cxnSp>
            <p:nvCxnSpPr>
              <p:cNvPr id="18" name="Gerade Verbindung 10">
                <a:extLst>
                  <a:ext uri="{FF2B5EF4-FFF2-40B4-BE49-F238E27FC236}">
                    <a16:creationId xmlns:a16="http://schemas.microsoft.com/office/drawing/2014/main" id="{284303B4-8D99-7943-810D-18680393EE96}"/>
                  </a:ext>
                </a:extLst>
              </p:cNvPr>
              <p:cNvCxnSpPr/>
              <p:nvPr/>
            </p:nvCxnSpPr>
            <p:spPr>
              <a:xfrm>
                <a:off x="5580112" y="2564904"/>
                <a:ext cx="3106688" cy="0"/>
              </a:xfrm>
              <a:prstGeom prst="line">
                <a:avLst/>
              </a:prstGeom>
              <a:ln w="66675">
                <a:solidFill>
                  <a:srgbClr val="488FDB"/>
                </a:solidFill>
              </a:ln>
            </p:spPr>
            <p:style>
              <a:lnRef idx="1">
                <a:schemeClr val="accent1"/>
              </a:lnRef>
              <a:fillRef idx="0">
                <a:schemeClr val="accent1"/>
              </a:fillRef>
              <a:effectRef idx="0">
                <a:schemeClr val="accent1"/>
              </a:effectRef>
              <a:fontRef idx="minor">
                <a:schemeClr val="tx1"/>
              </a:fontRef>
            </p:style>
          </p:cxnSp>
          <p:cxnSp>
            <p:nvCxnSpPr>
              <p:cNvPr id="19" name="Gerade Verbindung 11">
                <a:extLst>
                  <a:ext uri="{FF2B5EF4-FFF2-40B4-BE49-F238E27FC236}">
                    <a16:creationId xmlns:a16="http://schemas.microsoft.com/office/drawing/2014/main" id="{687FC619-F0B8-964A-978B-05ED6611CBFA}"/>
                  </a:ext>
                </a:extLst>
              </p:cNvPr>
              <p:cNvCxnSpPr/>
              <p:nvPr/>
            </p:nvCxnSpPr>
            <p:spPr>
              <a:xfrm>
                <a:off x="5580112" y="2456920"/>
                <a:ext cx="0" cy="216000"/>
              </a:xfrm>
              <a:prstGeom prst="line">
                <a:avLst/>
              </a:prstGeom>
              <a:ln w="66675">
                <a:solidFill>
                  <a:srgbClr val="488FDB"/>
                </a:solidFill>
              </a:ln>
            </p:spPr>
            <p:style>
              <a:lnRef idx="1">
                <a:schemeClr val="accent1"/>
              </a:lnRef>
              <a:fillRef idx="0">
                <a:schemeClr val="accent1"/>
              </a:fillRef>
              <a:effectRef idx="0">
                <a:schemeClr val="accent1"/>
              </a:effectRef>
              <a:fontRef idx="minor">
                <a:schemeClr val="tx1"/>
              </a:fontRef>
            </p:style>
          </p:cxnSp>
          <p:cxnSp>
            <p:nvCxnSpPr>
              <p:cNvPr id="20" name="Gerade Verbindung 12">
                <a:extLst>
                  <a:ext uri="{FF2B5EF4-FFF2-40B4-BE49-F238E27FC236}">
                    <a16:creationId xmlns:a16="http://schemas.microsoft.com/office/drawing/2014/main" id="{3F5A8AE8-918D-3047-9970-9698B5F089E9}"/>
                  </a:ext>
                </a:extLst>
              </p:cNvPr>
              <p:cNvCxnSpPr/>
              <p:nvPr/>
            </p:nvCxnSpPr>
            <p:spPr>
              <a:xfrm>
                <a:off x="8686800" y="2456920"/>
                <a:ext cx="0" cy="216024"/>
              </a:xfrm>
              <a:prstGeom prst="line">
                <a:avLst/>
              </a:prstGeom>
              <a:ln w="66675">
                <a:solidFill>
                  <a:srgbClr val="488FDB"/>
                </a:solidFill>
              </a:ln>
            </p:spPr>
            <p:style>
              <a:lnRef idx="1">
                <a:schemeClr val="accent1"/>
              </a:lnRef>
              <a:fillRef idx="0">
                <a:schemeClr val="accent1"/>
              </a:fillRef>
              <a:effectRef idx="0">
                <a:schemeClr val="accent1"/>
              </a:effectRef>
              <a:fontRef idx="minor">
                <a:schemeClr val="tx1"/>
              </a:fontRef>
            </p:style>
          </p:cxnSp>
        </p:grpSp>
      </p:grpSp>
      <p:grpSp>
        <p:nvGrpSpPr>
          <p:cNvPr id="21" name="Gruppieren 20">
            <a:extLst>
              <a:ext uri="{FF2B5EF4-FFF2-40B4-BE49-F238E27FC236}">
                <a16:creationId xmlns:a16="http://schemas.microsoft.com/office/drawing/2014/main" id="{7286E5FB-DB96-334C-80C0-9F4AB5FF0007}"/>
              </a:ext>
            </a:extLst>
          </p:cNvPr>
          <p:cNvGrpSpPr/>
          <p:nvPr/>
        </p:nvGrpSpPr>
        <p:grpSpPr>
          <a:xfrm>
            <a:off x="9343014" y="1760110"/>
            <a:ext cx="1664694" cy="4170562"/>
            <a:chOff x="9278977" y="2236734"/>
            <a:chExt cx="1664694" cy="4170562"/>
          </a:xfrm>
        </p:grpSpPr>
        <p:sp>
          <p:nvSpPr>
            <p:cNvPr id="22" name="Textfeld 21">
              <a:extLst>
                <a:ext uri="{FF2B5EF4-FFF2-40B4-BE49-F238E27FC236}">
                  <a16:creationId xmlns:a16="http://schemas.microsoft.com/office/drawing/2014/main" id="{22ED4AC3-F92E-1445-A902-4FE5CD54B5C3}"/>
                </a:ext>
              </a:extLst>
            </p:cNvPr>
            <p:cNvSpPr txBox="1"/>
            <p:nvPr/>
          </p:nvSpPr>
          <p:spPr>
            <a:xfrm>
              <a:off x="9300826" y="5945631"/>
              <a:ext cx="1642845" cy="461665"/>
            </a:xfrm>
            <a:prstGeom prst="rect">
              <a:avLst/>
            </a:prstGeom>
            <a:noFill/>
          </p:spPr>
          <p:txBody>
            <a:bodyPr wrap="square" rtlCol="0">
              <a:spAutoFit/>
            </a:bodyPr>
            <a:lstStyle/>
            <a:p>
              <a:pPr algn="ctr"/>
              <a:r>
                <a:rPr lang="de-DE" sz="2400" b="1" dirty="0">
                  <a:solidFill>
                    <a:srgbClr val="073070"/>
                  </a:solidFill>
                  <a:latin typeface="Calibri" panose="020F0502020204030204" pitchFamily="34" charset="0"/>
                  <a:cs typeface="Calibri" panose="020F0502020204030204" pitchFamily="34" charset="0"/>
                </a:rPr>
                <a:t>praxisfern</a:t>
              </a:r>
            </a:p>
          </p:txBody>
        </p:sp>
        <p:grpSp>
          <p:nvGrpSpPr>
            <p:cNvPr id="23" name="Gruppieren 22">
              <a:extLst>
                <a:ext uri="{FF2B5EF4-FFF2-40B4-BE49-F238E27FC236}">
                  <a16:creationId xmlns:a16="http://schemas.microsoft.com/office/drawing/2014/main" id="{1FC3FD1F-6761-6B4F-949B-4EABCD09D970}"/>
                </a:ext>
              </a:extLst>
            </p:cNvPr>
            <p:cNvGrpSpPr/>
            <p:nvPr/>
          </p:nvGrpSpPr>
          <p:grpSpPr>
            <a:xfrm>
              <a:off x="9278977" y="2236734"/>
              <a:ext cx="1642845" cy="3683195"/>
              <a:chOff x="9278977" y="2236734"/>
              <a:chExt cx="1642845" cy="3683195"/>
            </a:xfrm>
          </p:grpSpPr>
          <p:sp>
            <p:nvSpPr>
              <p:cNvPr id="24" name="Textfeld 23">
                <a:extLst>
                  <a:ext uri="{FF2B5EF4-FFF2-40B4-BE49-F238E27FC236}">
                    <a16:creationId xmlns:a16="http://schemas.microsoft.com/office/drawing/2014/main" id="{91D5ED53-7BE3-4B4A-900E-B66587059564}"/>
                  </a:ext>
                </a:extLst>
              </p:cNvPr>
              <p:cNvSpPr txBox="1"/>
              <p:nvPr/>
            </p:nvSpPr>
            <p:spPr>
              <a:xfrm>
                <a:off x="9278977" y="2236734"/>
                <a:ext cx="1642845" cy="461665"/>
              </a:xfrm>
              <a:prstGeom prst="rect">
                <a:avLst/>
              </a:prstGeom>
              <a:noFill/>
            </p:spPr>
            <p:txBody>
              <a:bodyPr wrap="square" rtlCol="0">
                <a:spAutoFit/>
              </a:bodyPr>
              <a:lstStyle/>
              <a:p>
                <a:pPr algn="ctr"/>
                <a:r>
                  <a:rPr lang="de-DE" sz="2400" b="1" dirty="0">
                    <a:solidFill>
                      <a:srgbClr val="073070"/>
                    </a:solidFill>
                    <a:latin typeface="Calibri" panose="020F0502020204030204" pitchFamily="34" charset="0"/>
                    <a:cs typeface="Calibri" panose="020F0502020204030204" pitchFamily="34" charset="0"/>
                  </a:rPr>
                  <a:t>praxisnah</a:t>
                </a:r>
              </a:p>
            </p:txBody>
          </p:sp>
          <p:grpSp>
            <p:nvGrpSpPr>
              <p:cNvPr id="25" name="Gruppierung 10">
                <a:extLst>
                  <a:ext uri="{FF2B5EF4-FFF2-40B4-BE49-F238E27FC236}">
                    <a16:creationId xmlns:a16="http://schemas.microsoft.com/office/drawing/2014/main" id="{F9888984-1523-5242-8C85-E62F9DAE9F70}"/>
                  </a:ext>
                </a:extLst>
              </p:cNvPr>
              <p:cNvGrpSpPr/>
              <p:nvPr/>
            </p:nvGrpSpPr>
            <p:grpSpPr>
              <a:xfrm rot="5400000">
                <a:off x="8553065" y="4212092"/>
                <a:ext cx="3094667" cy="321008"/>
                <a:chOff x="5580112" y="2456920"/>
                <a:chExt cx="3106688" cy="216024"/>
              </a:xfrm>
            </p:grpSpPr>
            <p:cxnSp>
              <p:nvCxnSpPr>
                <p:cNvPr id="26" name="Gerade Verbindung 10">
                  <a:extLst>
                    <a:ext uri="{FF2B5EF4-FFF2-40B4-BE49-F238E27FC236}">
                      <a16:creationId xmlns:a16="http://schemas.microsoft.com/office/drawing/2014/main" id="{CD3BE276-3C5E-844F-B935-66934C1B40EB}"/>
                    </a:ext>
                  </a:extLst>
                </p:cNvPr>
                <p:cNvCxnSpPr/>
                <p:nvPr/>
              </p:nvCxnSpPr>
              <p:spPr>
                <a:xfrm>
                  <a:off x="5580112" y="2564904"/>
                  <a:ext cx="3106688" cy="0"/>
                </a:xfrm>
                <a:prstGeom prst="line">
                  <a:avLst/>
                </a:prstGeom>
                <a:ln w="66675">
                  <a:solidFill>
                    <a:srgbClr val="488FDB"/>
                  </a:solidFill>
                </a:ln>
              </p:spPr>
              <p:style>
                <a:lnRef idx="1">
                  <a:schemeClr val="accent1"/>
                </a:lnRef>
                <a:fillRef idx="0">
                  <a:schemeClr val="accent1"/>
                </a:fillRef>
                <a:effectRef idx="0">
                  <a:schemeClr val="accent1"/>
                </a:effectRef>
                <a:fontRef idx="minor">
                  <a:schemeClr val="tx1"/>
                </a:fontRef>
              </p:style>
            </p:cxnSp>
            <p:cxnSp>
              <p:nvCxnSpPr>
                <p:cNvPr id="27" name="Gerade Verbindung 11">
                  <a:extLst>
                    <a:ext uri="{FF2B5EF4-FFF2-40B4-BE49-F238E27FC236}">
                      <a16:creationId xmlns:a16="http://schemas.microsoft.com/office/drawing/2014/main" id="{3F31C8AB-96EB-8F44-A427-466F9A47A81E}"/>
                    </a:ext>
                  </a:extLst>
                </p:cNvPr>
                <p:cNvCxnSpPr/>
                <p:nvPr/>
              </p:nvCxnSpPr>
              <p:spPr>
                <a:xfrm>
                  <a:off x="5580112" y="2456920"/>
                  <a:ext cx="0" cy="216000"/>
                </a:xfrm>
                <a:prstGeom prst="line">
                  <a:avLst/>
                </a:prstGeom>
                <a:ln w="66675">
                  <a:solidFill>
                    <a:srgbClr val="488FDB"/>
                  </a:solidFill>
                </a:ln>
              </p:spPr>
              <p:style>
                <a:lnRef idx="1">
                  <a:schemeClr val="accent1"/>
                </a:lnRef>
                <a:fillRef idx="0">
                  <a:schemeClr val="accent1"/>
                </a:fillRef>
                <a:effectRef idx="0">
                  <a:schemeClr val="accent1"/>
                </a:effectRef>
                <a:fontRef idx="minor">
                  <a:schemeClr val="tx1"/>
                </a:fontRef>
              </p:style>
            </p:cxnSp>
            <p:cxnSp>
              <p:nvCxnSpPr>
                <p:cNvPr id="28" name="Gerade Verbindung 12">
                  <a:extLst>
                    <a:ext uri="{FF2B5EF4-FFF2-40B4-BE49-F238E27FC236}">
                      <a16:creationId xmlns:a16="http://schemas.microsoft.com/office/drawing/2014/main" id="{F4E226DD-4691-4545-BBE6-728D0BAFC810}"/>
                    </a:ext>
                  </a:extLst>
                </p:cNvPr>
                <p:cNvCxnSpPr/>
                <p:nvPr/>
              </p:nvCxnSpPr>
              <p:spPr>
                <a:xfrm>
                  <a:off x="8686800" y="2456920"/>
                  <a:ext cx="0" cy="216024"/>
                </a:xfrm>
                <a:prstGeom prst="line">
                  <a:avLst/>
                </a:prstGeom>
                <a:ln w="66675">
                  <a:solidFill>
                    <a:srgbClr val="488FDB"/>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171167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0BA42-A309-2540-9870-06A11A5EAC58}"/>
              </a:ext>
            </a:extLst>
          </p:cNvPr>
          <p:cNvSpPr>
            <a:spLocks noGrp="1"/>
          </p:cNvSpPr>
          <p:nvPr>
            <p:ph type="title"/>
          </p:nvPr>
        </p:nvSpPr>
        <p:spPr/>
        <p:txBody>
          <a:bodyPr/>
          <a:lstStyle/>
          <a:p>
            <a:r>
              <a:rPr lang="de-DE" dirty="0"/>
              <a:t>Fragen und Anmerkungen</a:t>
            </a:r>
          </a:p>
        </p:txBody>
      </p:sp>
      <p:sp>
        <p:nvSpPr>
          <p:cNvPr id="4" name="Foliennummernplatzhalter 3">
            <a:extLst>
              <a:ext uri="{FF2B5EF4-FFF2-40B4-BE49-F238E27FC236}">
                <a16:creationId xmlns:a16="http://schemas.microsoft.com/office/drawing/2014/main" id="{0E2D8564-7F98-A646-8F29-11A7114AA91C}"/>
              </a:ext>
            </a:extLst>
          </p:cNvPr>
          <p:cNvSpPr>
            <a:spLocks noGrp="1"/>
          </p:cNvSpPr>
          <p:nvPr>
            <p:ph type="sldNum" sz="quarter" idx="11"/>
          </p:nvPr>
        </p:nvSpPr>
        <p:spPr/>
        <p:txBody>
          <a:bodyPr/>
          <a:lstStyle/>
          <a:p>
            <a:r>
              <a:rPr lang="de-DE">
                <a:solidFill>
                  <a:srgbClr val="023D6B"/>
                </a:solidFill>
              </a:rPr>
              <a:t>Seite </a:t>
            </a:r>
            <a:fld id="{A52F4D17-1AD6-42D9-B93A-EB002C62F438}" type="slidenum">
              <a:rPr lang="de-DE" smtClean="0">
                <a:solidFill>
                  <a:srgbClr val="023D6B"/>
                </a:solidFill>
              </a:rPr>
              <a:pPr/>
              <a:t>34</a:t>
            </a:fld>
            <a:endParaRPr lang="de-DE" dirty="0">
              <a:solidFill>
                <a:srgbClr val="023D6B"/>
              </a:solidFill>
            </a:endParaRPr>
          </a:p>
        </p:txBody>
      </p:sp>
      <p:sp>
        <p:nvSpPr>
          <p:cNvPr id="10" name="Textplatzhalter 9">
            <a:extLst>
              <a:ext uri="{FF2B5EF4-FFF2-40B4-BE49-F238E27FC236}">
                <a16:creationId xmlns:a16="http://schemas.microsoft.com/office/drawing/2014/main" id="{AC4BDF80-C934-1D4D-904F-FE4A3231C35F}"/>
              </a:ext>
            </a:extLst>
          </p:cNvPr>
          <p:cNvSpPr>
            <a:spLocks noGrp="1"/>
          </p:cNvSpPr>
          <p:nvPr>
            <p:ph type="body" sz="quarter" idx="15"/>
          </p:nvPr>
        </p:nvSpPr>
        <p:spPr/>
        <p:txBody>
          <a:bodyPr/>
          <a:lstStyle/>
          <a:p>
            <a:endParaRPr lang="de-DE"/>
          </a:p>
        </p:txBody>
      </p:sp>
      <p:pic>
        <p:nvPicPr>
          <p:cNvPr id="7" name="Grafik 6">
            <a:extLst>
              <a:ext uri="{FF2B5EF4-FFF2-40B4-BE49-F238E27FC236}">
                <a16:creationId xmlns:a16="http://schemas.microsoft.com/office/drawing/2014/main" id="{4D6670ED-8AF4-6A44-BB4A-850D4E57C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052736"/>
            <a:ext cx="8424936" cy="4487194"/>
          </a:xfrm>
          <a:prstGeom prst="roundRect">
            <a:avLst>
              <a:gd name="adj" fmla="val 8594"/>
            </a:avLst>
          </a:prstGeom>
          <a:solidFill>
            <a:srgbClr val="FFFFFF">
              <a:shade val="85000"/>
            </a:srgbClr>
          </a:solidFill>
          <a:ln>
            <a:noFill/>
          </a:ln>
          <a:effectLst>
            <a:reflection blurRad="12700" stA="38000" endPos="9000" dist="5000" dir="5400000" sy="-100000" algn="bl" rotWithShape="0"/>
          </a:effectLst>
        </p:spPr>
      </p:pic>
      <p:sp>
        <p:nvSpPr>
          <p:cNvPr id="8" name="Textfeld 7">
            <a:extLst>
              <a:ext uri="{FF2B5EF4-FFF2-40B4-BE49-F238E27FC236}">
                <a16:creationId xmlns:a16="http://schemas.microsoft.com/office/drawing/2014/main" id="{7F0894A6-6740-9C46-849E-070AF417AC2B}"/>
              </a:ext>
            </a:extLst>
          </p:cNvPr>
          <p:cNvSpPr txBox="1"/>
          <p:nvPr/>
        </p:nvSpPr>
        <p:spPr>
          <a:xfrm>
            <a:off x="1415480" y="5949280"/>
            <a:ext cx="2719014" cy="209288"/>
          </a:xfrm>
          <a:prstGeom prst="rect">
            <a:avLst/>
          </a:prstGeom>
          <a:noFill/>
        </p:spPr>
        <p:txBody>
          <a:bodyPr wrap="none" rtlCol="0">
            <a:spAutoFit/>
          </a:bodyPr>
          <a:lstStyle/>
          <a:p>
            <a:pPr algn="l">
              <a:lnSpc>
                <a:spcPct val="95000"/>
              </a:lnSpc>
            </a:pPr>
            <a:r>
              <a:rPr lang="de-DE" sz="800" dirty="0"/>
              <a:t>Quelle: Bild </a:t>
            </a:r>
            <a:r>
              <a:rPr lang="de-DE" sz="800" dirty="0">
                <a:hlinkClick r:id="rId3"/>
              </a:rPr>
              <a:t>Fragezeichen</a:t>
            </a:r>
            <a:r>
              <a:rPr lang="de-DE" sz="800" dirty="0"/>
              <a:t> von </a:t>
            </a:r>
            <a:r>
              <a:rPr lang="de-DE" sz="800" dirty="0" err="1"/>
              <a:t>qimono</a:t>
            </a:r>
            <a:r>
              <a:rPr lang="de-DE" sz="800" dirty="0"/>
              <a:t> </a:t>
            </a:r>
            <a:r>
              <a:rPr lang="de-DE" sz="800" dirty="0">
                <a:hlinkClick r:id="rId4"/>
              </a:rPr>
              <a:t>CC0</a:t>
            </a:r>
            <a:r>
              <a:rPr lang="de-DE" sz="800" dirty="0"/>
              <a:t> via </a:t>
            </a:r>
            <a:r>
              <a:rPr lang="de-DE" sz="800" dirty="0" err="1"/>
              <a:t>Pixabay</a:t>
            </a:r>
            <a:endParaRPr lang="de-DE" sz="800" dirty="0"/>
          </a:p>
        </p:txBody>
      </p:sp>
    </p:spTree>
    <p:extLst>
      <p:ext uri="{BB962C8B-B14F-4D97-AF65-F5344CB8AC3E}">
        <p14:creationId xmlns:p14="http://schemas.microsoft.com/office/powerpoint/2010/main" val="1999127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 und Webseiten zu OER</a:t>
            </a:r>
          </a:p>
        </p:txBody>
      </p:sp>
      <p:sp>
        <p:nvSpPr>
          <p:cNvPr id="3" name="Inhaltsplatzhalter 2"/>
          <p:cNvSpPr>
            <a:spLocks noGrp="1"/>
          </p:cNvSpPr>
          <p:nvPr>
            <p:ph idx="1"/>
          </p:nvPr>
        </p:nvSpPr>
        <p:spPr/>
        <p:txBody>
          <a:bodyPr/>
          <a:lstStyle/>
          <a:p>
            <a:pPr marL="0" indent="0">
              <a:buNone/>
            </a:pPr>
            <a:r>
              <a:rPr lang="de-DE" sz="1400" b="1" dirty="0" err="1"/>
              <a:t>Nurhas</a:t>
            </a:r>
            <a:r>
              <a:rPr lang="de-DE" sz="1400" b="1" dirty="0"/>
              <a:t> I., Pawlowski J.M., Jansen M., Stoffregen J. (2016) </a:t>
            </a:r>
            <a:r>
              <a:rPr lang="de-DE" sz="1400" i="1" dirty="0" err="1"/>
              <a:t>OERauthors</a:t>
            </a:r>
            <a:r>
              <a:rPr lang="de-DE" sz="1400" i="1" dirty="0"/>
              <a:t>: </a:t>
            </a:r>
            <a:r>
              <a:rPr lang="de-DE" sz="1400" i="1" dirty="0" err="1"/>
              <a:t>Requirements</a:t>
            </a:r>
            <a:r>
              <a:rPr lang="de-DE" sz="1400" i="1" dirty="0"/>
              <a:t> </a:t>
            </a:r>
            <a:r>
              <a:rPr lang="de-DE" sz="1400" i="1" dirty="0" err="1"/>
              <a:t>for</a:t>
            </a:r>
            <a:r>
              <a:rPr lang="de-DE" sz="1400" i="1" dirty="0"/>
              <a:t> Collaborative OER </a:t>
            </a:r>
            <a:r>
              <a:rPr lang="de-DE" sz="1400" i="1" dirty="0" err="1"/>
              <a:t>Authoring</a:t>
            </a:r>
            <a:r>
              <a:rPr lang="de-DE" sz="1400" i="1" dirty="0"/>
              <a:t> Tools in Global Settings.</a:t>
            </a:r>
            <a:r>
              <a:rPr lang="de-DE" sz="1400" dirty="0"/>
              <a:t> In: </a:t>
            </a:r>
            <a:r>
              <a:rPr lang="de-DE" sz="1400" dirty="0" err="1"/>
              <a:t>Verbert</a:t>
            </a:r>
            <a:r>
              <a:rPr lang="de-DE" sz="1400" dirty="0"/>
              <a:t> K., </a:t>
            </a:r>
            <a:r>
              <a:rPr lang="de-DE" sz="1400" dirty="0" err="1"/>
              <a:t>Sharples</a:t>
            </a:r>
            <a:r>
              <a:rPr lang="de-DE" sz="1400" dirty="0"/>
              <a:t> M., </a:t>
            </a:r>
            <a:r>
              <a:rPr lang="de-DE" sz="1400" dirty="0" err="1"/>
              <a:t>Klobučar</a:t>
            </a:r>
            <a:r>
              <a:rPr lang="de-DE" sz="1400" dirty="0"/>
              <a:t> T. (</a:t>
            </a:r>
            <a:r>
              <a:rPr lang="de-DE" sz="1400" dirty="0" err="1"/>
              <a:t>eds</a:t>
            </a:r>
            <a:r>
              <a:rPr lang="de-DE" sz="1400" dirty="0"/>
              <a:t>) Adaptive </a:t>
            </a:r>
            <a:r>
              <a:rPr lang="de-DE" sz="1400" dirty="0" err="1"/>
              <a:t>and</a:t>
            </a:r>
            <a:r>
              <a:rPr lang="de-DE" sz="1400" dirty="0"/>
              <a:t> </a:t>
            </a:r>
            <a:r>
              <a:rPr lang="de-DE" sz="1400" dirty="0" err="1"/>
              <a:t>Adaptable</a:t>
            </a:r>
            <a:r>
              <a:rPr lang="de-DE" sz="1400" dirty="0"/>
              <a:t> Learning. EC-TEL 2016. </a:t>
            </a:r>
            <a:r>
              <a:rPr lang="de-DE" sz="1400" dirty="0" err="1"/>
              <a:t>Lecture</a:t>
            </a:r>
            <a:r>
              <a:rPr lang="de-DE" sz="1400" dirty="0"/>
              <a:t> Notes in Computer Science, </a:t>
            </a:r>
            <a:r>
              <a:rPr lang="de-DE" sz="1400" dirty="0" err="1"/>
              <a:t>vol</a:t>
            </a:r>
            <a:r>
              <a:rPr lang="de-DE" sz="1400" dirty="0"/>
              <a:t> 9891. Springer, Cham </a:t>
            </a:r>
            <a:r>
              <a:rPr lang="de-DE" sz="1400" dirty="0">
                <a:hlinkClick r:id="rId2"/>
              </a:rPr>
              <a:t>https://doi.org/10.1007/978-3-319-45153-4_43</a:t>
            </a:r>
            <a:r>
              <a:rPr lang="de-DE" sz="1400" dirty="0"/>
              <a:t> </a:t>
            </a:r>
            <a:endParaRPr lang="en-US" sz="1400" b="1" dirty="0"/>
          </a:p>
          <a:p>
            <a:pPr marL="0" indent="0">
              <a:buNone/>
            </a:pPr>
            <a:r>
              <a:rPr lang="en-US" sz="1400" b="1" dirty="0"/>
              <a:t>Orr, D., M. Rimini and D. van </a:t>
            </a:r>
            <a:r>
              <a:rPr lang="en-US" sz="1400" b="1" dirty="0" err="1"/>
              <a:t>Damme</a:t>
            </a:r>
            <a:r>
              <a:rPr lang="en-US" sz="1400" b="1" dirty="0"/>
              <a:t>  (2015)</a:t>
            </a:r>
            <a:r>
              <a:rPr lang="en-US" sz="1400" dirty="0"/>
              <a:t>, </a:t>
            </a:r>
            <a:r>
              <a:rPr lang="en-US" sz="1400" i="1" dirty="0"/>
              <a:t>Open Educational Resources: A Catalyst for Innovation</a:t>
            </a:r>
            <a:r>
              <a:rPr lang="en-US" sz="1400" dirty="0"/>
              <a:t>, OECD Publishing, Paris.</a:t>
            </a:r>
            <a:br>
              <a:rPr lang="en-US" sz="1400" dirty="0"/>
            </a:br>
            <a:r>
              <a:rPr lang="en-US" sz="1400" dirty="0">
                <a:hlinkClick r:id="rId3" tooltip="http://dx.doi.org/10.1787/9789264247543-en"/>
              </a:rPr>
              <a:t>http://dx.doi.org/10.1787/9789264247543-en</a:t>
            </a:r>
            <a:endParaRPr lang="en-US" sz="1400" dirty="0"/>
          </a:p>
          <a:p>
            <a:pPr marL="0" indent="0">
              <a:buNone/>
            </a:pPr>
            <a:r>
              <a:rPr lang="de-DE" sz="1400" b="1" dirty="0"/>
              <a:t>Pérez-Mateo, M., </a:t>
            </a:r>
            <a:r>
              <a:rPr lang="de-DE" sz="1400" b="1" dirty="0" err="1"/>
              <a:t>Maina</a:t>
            </a:r>
            <a:r>
              <a:rPr lang="de-DE" sz="1400" b="1" dirty="0"/>
              <a:t>, M. F., </a:t>
            </a:r>
            <a:r>
              <a:rPr lang="de-DE" sz="1400" b="1" dirty="0" err="1"/>
              <a:t>Guitert</a:t>
            </a:r>
            <a:r>
              <a:rPr lang="de-DE" sz="1400" b="1" dirty="0"/>
              <a:t>, M., &amp; Romero, M. (2011). </a:t>
            </a:r>
            <a:r>
              <a:rPr lang="de-DE" sz="1400" i="1" dirty="0" err="1"/>
              <a:t>Learner</a:t>
            </a:r>
            <a:r>
              <a:rPr lang="de-DE" sz="1400" i="1" dirty="0"/>
              <a:t> </a:t>
            </a:r>
            <a:r>
              <a:rPr lang="de-DE" sz="1400" i="1" dirty="0" err="1"/>
              <a:t>generated</a:t>
            </a:r>
            <a:r>
              <a:rPr lang="de-DE" sz="1400" i="1" dirty="0"/>
              <a:t> </a:t>
            </a:r>
            <a:r>
              <a:rPr lang="de-DE" sz="1400" i="1" dirty="0" err="1"/>
              <a:t>content</a:t>
            </a:r>
            <a:r>
              <a:rPr lang="de-DE" sz="1400" i="1" dirty="0"/>
              <a:t>: </a:t>
            </a:r>
            <a:r>
              <a:rPr lang="de-DE" sz="1400" i="1" dirty="0" err="1"/>
              <a:t>quality</a:t>
            </a:r>
            <a:r>
              <a:rPr lang="de-DE" sz="1400" i="1" dirty="0"/>
              <a:t> </a:t>
            </a:r>
            <a:r>
              <a:rPr lang="de-DE" sz="1400" i="1" dirty="0" err="1"/>
              <a:t>criteria</a:t>
            </a:r>
            <a:r>
              <a:rPr lang="de-DE" sz="1400" i="1" dirty="0"/>
              <a:t> in online </a:t>
            </a:r>
            <a:r>
              <a:rPr lang="de-DE" sz="1400" i="1" dirty="0" err="1"/>
              <a:t>collaborative</a:t>
            </a:r>
            <a:r>
              <a:rPr lang="de-DE" sz="1400" i="1" dirty="0"/>
              <a:t> </a:t>
            </a:r>
            <a:r>
              <a:rPr lang="de-DE" sz="1400" i="1" dirty="0" err="1"/>
              <a:t>learning</a:t>
            </a:r>
            <a:r>
              <a:rPr lang="de-DE" sz="1400" dirty="0"/>
              <a:t>. </a:t>
            </a:r>
            <a:r>
              <a:rPr lang="de-DE" sz="1400" i="1" dirty="0"/>
              <a:t>European Journal </a:t>
            </a:r>
            <a:r>
              <a:rPr lang="de-DE" sz="1400" i="1" dirty="0" err="1"/>
              <a:t>of</a:t>
            </a:r>
            <a:r>
              <a:rPr lang="de-DE" sz="1400" i="1" dirty="0"/>
              <a:t> Open, </a:t>
            </a:r>
            <a:r>
              <a:rPr lang="de-DE" sz="1400" i="1" dirty="0" err="1"/>
              <a:t>Distance</a:t>
            </a:r>
            <a:r>
              <a:rPr lang="de-DE" sz="1400" i="1" dirty="0"/>
              <a:t> </a:t>
            </a:r>
            <a:r>
              <a:rPr lang="de-DE" sz="1400" i="1" dirty="0" err="1"/>
              <a:t>and</a:t>
            </a:r>
            <a:r>
              <a:rPr lang="de-DE" sz="1400" i="1" dirty="0"/>
              <a:t> E-</a:t>
            </a:r>
            <a:r>
              <a:rPr lang="de-DE" sz="1400" i="1" dirty="0" err="1"/>
              <a:t>learning</a:t>
            </a:r>
            <a:r>
              <a:rPr lang="de-DE" sz="1400" dirty="0"/>
              <a:t>. </a:t>
            </a:r>
            <a:r>
              <a:rPr lang="de-DE" sz="1400" dirty="0">
                <a:hlinkClick r:id="rId4"/>
              </a:rPr>
              <a:t>http://</a:t>
            </a:r>
            <a:r>
              <a:rPr lang="de-DE" sz="1400" dirty="0" err="1">
                <a:hlinkClick r:id="rId4"/>
              </a:rPr>
              <a:t>www.eurodl.org</a:t>
            </a:r>
            <a:r>
              <a:rPr lang="de-DE" sz="1400" dirty="0">
                <a:hlinkClick r:id="rId4"/>
              </a:rPr>
              <a:t>/</a:t>
            </a:r>
            <a:r>
              <a:rPr lang="de-DE" sz="1400" dirty="0" err="1">
                <a:hlinkClick r:id="rId4"/>
              </a:rPr>
              <a:t>materials</a:t>
            </a:r>
            <a:r>
              <a:rPr lang="de-DE" sz="1400" dirty="0">
                <a:hlinkClick r:id="rId4"/>
              </a:rPr>
              <a:t>/</a:t>
            </a:r>
            <a:r>
              <a:rPr lang="de-DE" sz="1400" dirty="0" err="1">
                <a:hlinkClick r:id="rId4"/>
              </a:rPr>
              <a:t>special</a:t>
            </a:r>
            <a:r>
              <a:rPr lang="de-DE" sz="1400" dirty="0">
                <a:hlinkClick r:id="rId4"/>
              </a:rPr>
              <a:t>/2011/Perez-</a:t>
            </a:r>
            <a:r>
              <a:rPr lang="de-DE" sz="1400" dirty="0" err="1">
                <a:hlinkClick r:id="rId4"/>
              </a:rPr>
              <a:t>Mateo_et_al.pdf</a:t>
            </a:r>
            <a:r>
              <a:rPr lang="de-DE" sz="1400" dirty="0"/>
              <a:t>  </a:t>
            </a:r>
          </a:p>
          <a:p>
            <a:pPr marL="0" indent="0">
              <a:buNone/>
            </a:pPr>
            <a:endParaRPr lang="en-US" sz="1400" dirty="0"/>
          </a:p>
          <a:p>
            <a:r>
              <a:rPr lang="de-DE" sz="1400" dirty="0"/>
              <a:t>Einige Treffer und Volltexte: In der </a:t>
            </a:r>
            <a:r>
              <a:rPr lang="de-DE" sz="1400" dirty="0" err="1"/>
              <a:t>JuLib</a:t>
            </a:r>
            <a:r>
              <a:rPr lang="de-DE" sz="1400" dirty="0"/>
              <a:t> mit dem Suchbegriff </a:t>
            </a:r>
            <a:r>
              <a:rPr lang="de-DE" sz="1400" b="1" dirty="0"/>
              <a:t>OER</a:t>
            </a:r>
            <a:r>
              <a:rPr lang="de-DE" sz="1400" dirty="0"/>
              <a:t> und dem Schlagwort </a:t>
            </a:r>
            <a:r>
              <a:rPr lang="de-DE" sz="1400" b="1" dirty="0" err="1"/>
              <a:t>education</a:t>
            </a:r>
            <a:r>
              <a:rPr lang="de-DE" sz="1400" dirty="0"/>
              <a:t> suchen</a:t>
            </a:r>
          </a:p>
          <a:p>
            <a:r>
              <a:rPr lang="de-DE" sz="1400" dirty="0"/>
              <a:t>Umfassendes </a:t>
            </a:r>
            <a:r>
              <a:rPr lang="de-DE" sz="1400" b="1" dirty="0"/>
              <a:t>Trainingskonzept</a:t>
            </a:r>
            <a:r>
              <a:rPr lang="de-DE" sz="1400" dirty="0"/>
              <a:t> zu OER, veröffentlicht unter CC BY-SA 4.0: </a:t>
            </a:r>
            <a:r>
              <a:rPr lang="de-DE" sz="1400" dirty="0">
                <a:hlinkClick r:id="rId5"/>
              </a:rPr>
              <a:t>https://www.oerup.eu/</a:t>
            </a:r>
            <a:r>
              <a:rPr lang="de-DE" sz="1400" dirty="0"/>
              <a:t> </a:t>
            </a:r>
          </a:p>
          <a:p>
            <a:r>
              <a:rPr lang="de-DE" sz="1400" dirty="0"/>
              <a:t>Deutschsprachige Seite mit vielen </a:t>
            </a:r>
            <a:r>
              <a:rPr lang="de-DE" sz="1400" b="1" dirty="0"/>
              <a:t>Informationen rund um OER</a:t>
            </a:r>
            <a:r>
              <a:rPr lang="de-DE" sz="1400" dirty="0"/>
              <a:t>: </a:t>
            </a:r>
            <a:r>
              <a:rPr lang="de-DE" sz="1400" dirty="0">
                <a:hlinkClick r:id="rId6"/>
              </a:rPr>
              <a:t>https://open-educational-resources.de/</a:t>
            </a:r>
            <a:endParaRPr lang="de-DE" sz="1400" dirty="0"/>
          </a:p>
          <a:p>
            <a:r>
              <a:rPr lang="de-DE" sz="1400" dirty="0" err="1"/>
              <a:t>Tutory</a:t>
            </a:r>
            <a:r>
              <a:rPr lang="de-DE" sz="1400" dirty="0"/>
              <a:t> - </a:t>
            </a:r>
            <a:r>
              <a:rPr lang="de-DE" sz="1400" b="1" dirty="0"/>
              <a:t>OER Content Management</a:t>
            </a:r>
            <a:r>
              <a:rPr lang="de-DE" sz="1400" dirty="0"/>
              <a:t>, eigene Inhalte und geteilte Inhalte von und für Lehrpersonal, alle Inhalte sind OER: </a:t>
            </a:r>
            <a:r>
              <a:rPr lang="de-DE" sz="1400" dirty="0">
                <a:hlinkClick r:id="rId7"/>
              </a:rPr>
              <a:t>https://www.tutory.de</a:t>
            </a:r>
            <a:endParaRPr lang="de-DE" sz="1400" dirty="0"/>
          </a:p>
          <a:p>
            <a:r>
              <a:rPr lang="de-DE" sz="1400" dirty="0" err="1"/>
              <a:t>OERcheck</a:t>
            </a:r>
            <a:r>
              <a:rPr lang="de-DE" sz="1400" dirty="0"/>
              <a:t> – </a:t>
            </a:r>
            <a:r>
              <a:rPr lang="de-DE" sz="1400" b="1" dirty="0"/>
              <a:t>Qualität von OER beurteilen</a:t>
            </a:r>
            <a:r>
              <a:rPr lang="de-DE" sz="1400" dirty="0"/>
              <a:t> </a:t>
            </a:r>
            <a:r>
              <a:rPr lang="de-DE" sz="1400" dirty="0">
                <a:hlinkClick r:id="rId8"/>
              </a:rPr>
              <a:t>http://www.oercheck.de/</a:t>
            </a:r>
            <a:r>
              <a:rPr lang="de-DE" sz="1400" dirty="0"/>
              <a:t> </a:t>
            </a:r>
          </a:p>
          <a:p>
            <a:r>
              <a:rPr lang="de-DE" sz="1400" dirty="0"/>
              <a:t>Urheberrecht für Bildung und Wissenschaft </a:t>
            </a:r>
            <a:r>
              <a:rPr lang="de-DE" sz="1400" dirty="0">
                <a:hlinkClick r:id="rId9"/>
              </a:rPr>
              <a:t>https://irights.info/?p=29223</a:t>
            </a:r>
            <a:r>
              <a:rPr lang="de-DE" sz="1400" dirty="0"/>
              <a:t> </a:t>
            </a:r>
          </a:p>
          <a:p>
            <a:pPr marL="0" indent="0">
              <a:buNone/>
            </a:pPr>
            <a:endParaRPr lang="en-US" sz="1400" dirty="0"/>
          </a:p>
        </p:txBody>
      </p:sp>
      <p:sp>
        <p:nvSpPr>
          <p:cNvPr id="5" name="Foliennummernplatzhalter 4"/>
          <p:cNvSpPr>
            <a:spLocks noGrp="1"/>
          </p:cNvSpPr>
          <p:nvPr>
            <p:ph type="sldNum" sz="quarter" idx="14"/>
          </p:nvPr>
        </p:nvSpPr>
        <p:spPr/>
        <p:txBody>
          <a:bodyPr/>
          <a:lstStyle/>
          <a:p>
            <a:r>
              <a:rPr lang="de-DE"/>
              <a:t>Seite </a:t>
            </a:r>
            <a:fld id="{A52F4D17-1AD6-42D9-B93A-EB002C62F438}" type="slidenum">
              <a:rPr lang="de-DE" smtClean="0"/>
              <a:pPr/>
              <a:t>35</a:t>
            </a:fld>
            <a:endParaRPr lang="de-DE" dirty="0"/>
          </a:p>
        </p:txBody>
      </p:sp>
      <p:sp>
        <p:nvSpPr>
          <p:cNvPr id="6" name="Textplatzhalter 5"/>
          <p:cNvSpPr>
            <a:spLocks noGrp="1"/>
          </p:cNvSpPr>
          <p:nvPr>
            <p:ph type="body" sz="quarter" idx="15"/>
          </p:nvPr>
        </p:nvSpPr>
        <p:spPr/>
        <p:txBody>
          <a:bodyPr/>
          <a:lstStyle/>
          <a:p>
            <a:r>
              <a:rPr lang="de-DE" dirty="0"/>
              <a:t>zur weiteren Recherche und Vertiefung</a:t>
            </a:r>
          </a:p>
        </p:txBody>
      </p:sp>
    </p:spTree>
    <p:extLst>
      <p:ext uri="{BB962C8B-B14F-4D97-AF65-F5344CB8AC3E}">
        <p14:creationId xmlns:p14="http://schemas.microsoft.com/office/powerpoint/2010/main" val="4150744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Kontakt bei Fragen</a:t>
            </a:r>
          </a:p>
        </p:txBody>
      </p:sp>
      <p:sp>
        <p:nvSpPr>
          <p:cNvPr id="2" name="Inhaltsplatzhalter 1"/>
          <p:cNvSpPr>
            <a:spLocks noGrp="1"/>
          </p:cNvSpPr>
          <p:nvPr>
            <p:ph idx="1"/>
          </p:nvPr>
        </p:nvSpPr>
        <p:spPr/>
        <p:txBody>
          <a:bodyPr/>
          <a:lstStyle/>
          <a:p>
            <a:pPr marL="0" indent="0">
              <a:buNone/>
            </a:pPr>
            <a:r>
              <a:rPr lang="de-DE" dirty="0"/>
              <a:t>Ulrich Ivens</a:t>
            </a:r>
          </a:p>
          <a:p>
            <a:pPr marL="0" indent="0">
              <a:buNone/>
            </a:pPr>
            <a:r>
              <a:rPr lang="de-DE" dirty="0"/>
              <a:t>Forschungszentrum Jülich GmbH</a:t>
            </a:r>
          </a:p>
          <a:p>
            <a:pPr marL="0" indent="0">
              <a:buNone/>
            </a:pPr>
            <a:r>
              <a:rPr lang="de-DE" dirty="0"/>
              <a:t>Geschäftsbereich Personal</a:t>
            </a:r>
          </a:p>
          <a:p>
            <a:pPr marL="0" indent="0">
              <a:buNone/>
            </a:pPr>
            <a:r>
              <a:rPr lang="de-DE" dirty="0"/>
              <a:t>Fachbereichsleiter Zentrale Berufsausbildung</a:t>
            </a:r>
          </a:p>
          <a:p>
            <a:pPr marL="0" indent="0">
              <a:buNone/>
            </a:pPr>
            <a:r>
              <a:rPr lang="de-DE" dirty="0"/>
              <a:t>Telefon: +49 2461 61-2246</a:t>
            </a:r>
          </a:p>
          <a:p>
            <a:pPr marL="0" indent="0">
              <a:buNone/>
            </a:pPr>
            <a:r>
              <a:rPr lang="de-DE" dirty="0"/>
              <a:t>Telefax:  +49 2461 61-2502</a:t>
            </a:r>
          </a:p>
          <a:p>
            <a:pPr marL="0" indent="0">
              <a:buNone/>
            </a:pPr>
            <a:r>
              <a:rPr lang="de-DE" dirty="0"/>
              <a:t>E-Mail: </a:t>
            </a:r>
            <a:r>
              <a:rPr lang="de-DE" dirty="0" err="1"/>
              <a:t>u.ivens@fz-juelich.de</a:t>
            </a:r>
            <a:endParaRPr lang="de-DE" dirty="0"/>
          </a:p>
          <a:p>
            <a:pPr marL="0" indent="0">
              <a:buNone/>
            </a:pPr>
            <a:r>
              <a:rPr lang="de-DE" dirty="0"/>
              <a:t>Internet: </a:t>
            </a:r>
            <a:r>
              <a:rPr lang="de-DE" dirty="0">
                <a:hlinkClick r:id="rId2"/>
              </a:rPr>
              <a:t>https://www.fz-juelich.de/ausbildung</a:t>
            </a:r>
            <a:r>
              <a:rPr lang="de-DE" dirty="0"/>
              <a:t> </a:t>
            </a:r>
          </a:p>
          <a:p>
            <a:pPr marL="0" indent="0">
              <a:buNone/>
            </a:pPr>
            <a:r>
              <a:rPr lang="de-DE" dirty="0"/>
              <a:t>       @</a:t>
            </a:r>
            <a:r>
              <a:rPr lang="de-DE" dirty="0" err="1"/>
              <a:t>uivens</a:t>
            </a:r>
            <a:endParaRPr lang="de-DE" dirty="0"/>
          </a:p>
        </p:txBody>
      </p:sp>
      <p:sp>
        <p:nvSpPr>
          <p:cNvPr id="6" name="Inhaltsplatzhalter 5"/>
          <p:cNvSpPr>
            <a:spLocks noGrp="1"/>
          </p:cNvSpPr>
          <p:nvPr>
            <p:ph type="body" sz="quarter" idx="15"/>
          </p:nvPr>
        </p:nvSpPr>
        <p:spPr/>
        <p:txBody>
          <a:bodyPr/>
          <a:lstStyle/>
          <a:p>
            <a:r>
              <a:rPr lang="de-DE" dirty="0"/>
              <a:t>Ihre Ausbilder/innen und die Ausbildungsleitung</a:t>
            </a:r>
          </a:p>
        </p:txBody>
      </p:sp>
      <p:sp>
        <p:nvSpPr>
          <p:cNvPr id="10" name="Foliennummernplatzhalter 9"/>
          <p:cNvSpPr>
            <a:spLocks noGrp="1"/>
          </p:cNvSpPr>
          <p:nvPr>
            <p:ph type="sldNum" sz="quarter" idx="4294967295"/>
          </p:nvPr>
        </p:nvSpPr>
        <p:spPr/>
        <p:txBody>
          <a:bodyPr/>
          <a:lstStyle/>
          <a:p>
            <a:pPr defTabSz="457200"/>
            <a:r>
              <a:rPr lang="de-DE">
                <a:solidFill>
                  <a:srgbClr val="023D6B"/>
                </a:solidFill>
              </a:rPr>
              <a:t>Seite </a:t>
            </a:r>
            <a:fld id="{A52F4D17-1AD6-42D9-B93A-EB002C62F438}" type="slidenum">
              <a:rPr lang="de-DE" smtClean="0">
                <a:solidFill>
                  <a:srgbClr val="023D6B"/>
                </a:solidFill>
              </a:rPr>
              <a:pPr defTabSz="457200"/>
              <a:t>36</a:t>
            </a:fld>
            <a:endParaRPr lang="de-DE" dirty="0">
              <a:solidFill>
                <a:srgbClr val="023D6B"/>
              </a:solidFill>
            </a:endParaRPr>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31100" r="19288"/>
          <a:stretch/>
        </p:blipFill>
        <p:spPr>
          <a:xfrm>
            <a:off x="6888088" y="794167"/>
            <a:ext cx="3085058" cy="4363025"/>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52" y="5104062"/>
            <a:ext cx="662561" cy="662561"/>
          </a:xfrm>
          <a:prstGeom prst="rect">
            <a:avLst/>
          </a:prstGeom>
        </p:spPr>
      </p:pic>
      <p:sp>
        <p:nvSpPr>
          <p:cNvPr id="12" name="Rechteck 11"/>
          <p:cNvSpPr/>
          <p:nvPr/>
        </p:nvSpPr>
        <p:spPr>
          <a:xfrm>
            <a:off x="6888088" y="5184685"/>
            <a:ext cx="6096000" cy="209288"/>
          </a:xfrm>
          <a:prstGeom prst="rect">
            <a:avLst/>
          </a:prstGeom>
        </p:spPr>
        <p:txBody>
          <a:bodyPr>
            <a:spAutoFit/>
          </a:bodyPr>
          <a:lstStyle/>
          <a:p>
            <a:pPr>
              <a:lnSpc>
                <a:spcPct val="95000"/>
              </a:lnSpc>
            </a:pPr>
            <a:r>
              <a:rPr lang="de-DE" sz="800" dirty="0"/>
              <a:t>Bildquelle: Ivens (2017), Bild nicht unter freier Lizenz</a:t>
            </a:r>
          </a:p>
        </p:txBody>
      </p:sp>
    </p:spTree>
    <p:extLst>
      <p:ext uri="{BB962C8B-B14F-4D97-AF65-F5344CB8AC3E}">
        <p14:creationId xmlns:p14="http://schemas.microsoft.com/office/powerpoint/2010/main" val="2453539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Literaturverzeichnis</a:t>
            </a:r>
          </a:p>
        </p:txBody>
      </p:sp>
      <p:sp>
        <p:nvSpPr>
          <p:cNvPr id="3" name="Inhaltsplatzhalter 2"/>
          <p:cNvSpPr>
            <a:spLocks noGrp="1"/>
          </p:cNvSpPr>
          <p:nvPr>
            <p:ph idx="1"/>
          </p:nvPr>
        </p:nvSpPr>
        <p:spPr/>
        <p:txBody>
          <a:bodyPr/>
          <a:lstStyle/>
          <a:p>
            <a:pPr marL="0" indent="0">
              <a:buNone/>
            </a:pPr>
            <a:r>
              <a:rPr lang="de-DE" sz="1400" b="1" dirty="0"/>
              <a:t>Free Software </a:t>
            </a:r>
            <a:r>
              <a:rPr lang="de-DE" sz="1400" b="1" dirty="0" err="1"/>
              <a:t>Foundation</a:t>
            </a:r>
            <a:r>
              <a:rPr lang="de-DE" sz="1400" b="1" dirty="0"/>
              <a:t> (2017) </a:t>
            </a:r>
            <a:r>
              <a:rPr lang="de-DE" sz="1400" dirty="0"/>
              <a:t>Lizenzen – Überblick über die GNU Lizenzen </a:t>
            </a:r>
            <a:r>
              <a:rPr lang="de-DE" sz="1400" dirty="0">
                <a:hlinkClick r:id="rId2"/>
              </a:rPr>
              <a:t>https://www.gnu.org/licenses/</a:t>
            </a:r>
            <a:r>
              <a:rPr lang="de-DE" sz="1400" dirty="0"/>
              <a:t> Lizenz: </a:t>
            </a:r>
            <a:r>
              <a:rPr lang="de-DE" sz="1400" dirty="0">
                <a:hlinkClick r:id="rId3"/>
              </a:rPr>
              <a:t>CC BY-ND 4.0</a:t>
            </a:r>
            <a:r>
              <a:rPr lang="de-DE" sz="1400" dirty="0"/>
              <a:t> abgerufen am 28.02.2018 </a:t>
            </a:r>
          </a:p>
          <a:p>
            <a:pPr marL="0" indent="0">
              <a:buNone/>
            </a:pPr>
            <a:r>
              <a:rPr lang="de-DE" sz="1400" b="1" dirty="0"/>
              <a:t>Forschungszentrum Jülich GmbH (2018)</a:t>
            </a:r>
            <a:r>
              <a:rPr lang="de-DE" sz="1400" dirty="0"/>
              <a:t>, Gruppenfoto (Folie 1); Fotograf Ralph-Uwe Limbach, alle Rechte vorbehalten</a:t>
            </a:r>
          </a:p>
          <a:p>
            <a:pPr marL="0" indent="0">
              <a:buNone/>
            </a:pPr>
            <a:r>
              <a:rPr lang="de-DE" sz="1400" b="1" dirty="0"/>
              <a:t>Ivens (2017)</a:t>
            </a:r>
            <a:r>
              <a:rPr lang="de-DE" sz="1400" dirty="0"/>
              <a:t>, Portraitfoto (Folie 22); Fotografin Susanne van </a:t>
            </a:r>
            <a:r>
              <a:rPr lang="de-DE" sz="1400" dirty="0" err="1"/>
              <a:t>Loock</a:t>
            </a:r>
            <a:r>
              <a:rPr lang="de-DE" sz="1400" dirty="0"/>
              <a:t>, alle Rechte vorbehalten</a:t>
            </a:r>
          </a:p>
          <a:p>
            <a:pPr marL="0" indent="0">
              <a:buNone/>
            </a:pPr>
            <a:r>
              <a:rPr lang="de-DE" sz="1400" b="1" dirty="0" err="1"/>
              <a:t>Pachali</a:t>
            </a:r>
            <a:r>
              <a:rPr lang="de-DE" sz="1400" b="1" dirty="0"/>
              <a:t>, David (2018</a:t>
            </a:r>
            <a:r>
              <a:rPr lang="de-DE" sz="1400" dirty="0"/>
              <a:t>), Neues Urheberrecht für Bildung und Wissenschaft: Das gilt ab dem 1. März </a:t>
            </a:r>
            <a:r>
              <a:rPr lang="de-DE" sz="1400" dirty="0">
                <a:hlinkClick r:id="rId4"/>
              </a:rPr>
              <a:t>https://irights.info/artikel/urhwissg-tritt-in-kraft/28994</a:t>
            </a:r>
            <a:r>
              <a:rPr lang="de-DE" sz="1400" dirty="0"/>
              <a:t> Lizenz: </a:t>
            </a:r>
            <a:r>
              <a:rPr lang="de-DE" sz="1400" dirty="0">
                <a:hlinkClick r:id="rId5"/>
              </a:rPr>
              <a:t>CC BY-ND 2.0</a:t>
            </a:r>
            <a:r>
              <a:rPr lang="de-DE" sz="1400" dirty="0"/>
              <a:t> abgerufen am 01.03.2018</a:t>
            </a:r>
          </a:p>
          <a:p>
            <a:pPr marL="0" indent="0">
              <a:buNone/>
            </a:pPr>
            <a:r>
              <a:rPr lang="de-DE" sz="1400" b="1" dirty="0"/>
              <a:t>Schwenke, Thomas (2012) </a:t>
            </a:r>
            <a:r>
              <a:rPr lang="de-DE" sz="1400" dirty="0"/>
              <a:t>Wann ist ein Bildzitat erlaubt? – Anleitung mit Beispielen und Checkliste </a:t>
            </a:r>
            <a:r>
              <a:rPr lang="de-DE" sz="1400" dirty="0">
                <a:hlinkClick r:id="rId6"/>
              </a:rPr>
              <a:t>https://drschwenke.de/wann-ist-ein-bildzitat-erlaubt-anleitung-mit-beispielen-und-checkliste/</a:t>
            </a:r>
            <a:r>
              <a:rPr lang="de-DE" sz="1400" dirty="0"/>
              <a:t> abgerufen am 18.12.2017</a:t>
            </a:r>
          </a:p>
          <a:p>
            <a:pPr marL="0" indent="0">
              <a:buNone/>
            </a:pPr>
            <a:r>
              <a:rPr lang="de-DE" sz="1400" b="1" dirty="0"/>
              <a:t>Spielkamp, Mathias (2011)</a:t>
            </a:r>
            <a:r>
              <a:rPr lang="de-DE" sz="1400" dirty="0"/>
              <a:t> Zitieren im World Wide Web </a:t>
            </a:r>
            <a:r>
              <a:rPr lang="de-DE" sz="1400" dirty="0">
                <a:hlinkClick r:id="rId7"/>
              </a:rPr>
              <a:t>https://irights.info/artikel/zitieren-im-www/7007</a:t>
            </a:r>
            <a:r>
              <a:rPr lang="de-DE" sz="1400" dirty="0"/>
              <a:t> Lizenz: </a:t>
            </a:r>
            <a:r>
              <a:rPr lang="de-DE" sz="1400" dirty="0">
                <a:hlinkClick r:id="rId5"/>
              </a:rPr>
              <a:t>CC BY-ND 2.0</a:t>
            </a:r>
            <a:r>
              <a:rPr lang="de-DE" sz="1400" dirty="0"/>
              <a:t> abgerufen am 18.12.2017</a:t>
            </a:r>
          </a:p>
          <a:p>
            <a:pPr marL="0" indent="0">
              <a:buNone/>
            </a:pPr>
            <a:r>
              <a:rPr lang="de-DE" sz="1400" b="1" dirty="0"/>
              <a:t>Twitter (</a:t>
            </a:r>
            <a:r>
              <a:rPr lang="de-DE" sz="1400" b="1" dirty="0" err="1"/>
              <a:t>o.J</a:t>
            </a:r>
            <a:r>
              <a:rPr lang="de-DE" sz="1400" b="1" dirty="0"/>
              <a:t>)</a:t>
            </a:r>
            <a:r>
              <a:rPr lang="de-DE" sz="1400" dirty="0"/>
              <a:t>, Twitter Logo (Folie 22) nach den Twitter Brand Guidelines V2.0 </a:t>
            </a:r>
            <a:r>
              <a:rPr lang="de-DE" sz="1400" dirty="0">
                <a:hlinkClick r:id="rId8"/>
              </a:rPr>
              <a:t>https://about.twitter.com/de/company/brand-resources.html</a:t>
            </a:r>
            <a:r>
              <a:rPr lang="de-DE" sz="1400" dirty="0"/>
              <a:t>, abgerufen am 16.01.2018 </a:t>
            </a:r>
          </a:p>
          <a:p>
            <a:pPr marL="0" indent="0">
              <a:buNone/>
            </a:pPr>
            <a:r>
              <a:rPr lang="de-DE" sz="1400" b="1" dirty="0"/>
              <a:t>Urheberrechtsgesetz (UrhG) </a:t>
            </a:r>
            <a:r>
              <a:rPr lang="de-DE" sz="1400" dirty="0"/>
              <a:t>vom 9. September 1965 (BGBl. I S. 1273), das zuletzt durch Artikel 1 des Gesetzes vom 1. September 2017 (BGBl. I S. 3346) geändert worden ist </a:t>
            </a:r>
            <a:r>
              <a:rPr lang="de-DE" sz="1400" dirty="0">
                <a:hlinkClick r:id="rId9"/>
              </a:rPr>
              <a:t>https://www.gesetze-im-internet.de/urhg/BJNR012730965.html</a:t>
            </a:r>
            <a:r>
              <a:rPr lang="de-DE" sz="1400" dirty="0"/>
              <a:t>, abgerufen am 23.09.2018 </a:t>
            </a:r>
          </a:p>
        </p:txBody>
      </p:sp>
      <p:sp>
        <p:nvSpPr>
          <p:cNvPr id="5" name="Foliennummernplatzhalter 4"/>
          <p:cNvSpPr>
            <a:spLocks noGrp="1"/>
          </p:cNvSpPr>
          <p:nvPr>
            <p:ph type="sldNum" sz="quarter" idx="14"/>
          </p:nvPr>
        </p:nvSpPr>
        <p:spPr/>
        <p:txBody>
          <a:bodyPr/>
          <a:lstStyle/>
          <a:p>
            <a:r>
              <a:rPr lang="de-DE"/>
              <a:t>Seite </a:t>
            </a:r>
            <a:fld id="{A52F4D17-1AD6-42D9-B93A-EB002C62F438}" type="slidenum">
              <a:rPr lang="de-DE" smtClean="0"/>
              <a:pPr/>
              <a:t>37</a:t>
            </a:fld>
            <a:endParaRPr lang="de-DE" dirty="0"/>
          </a:p>
        </p:txBody>
      </p:sp>
      <p:sp>
        <p:nvSpPr>
          <p:cNvPr id="6" name="Textplatzhalter 5"/>
          <p:cNvSpPr>
            <a:spLocks noGrp="1"/>
          </p:cNvSpPr>
          <p:nvPr>
            <p:ph type="body" sz="quarter" idx="15"/>
          </p:nvPr>
        </p:nvSpPr>
        <p:spPr/>
        <p:txBody>
          <a:bodyPr/>
          <a:lstStyle/>
          <a:p>
            <a:r>
              <a:rPr lang="de-DE" dirty="0"/>
              <a:t>Alle in der Präsentation genutzten Quellen die nicht CC0, CC BY oder CC BY-SA sind</a:t>
            </a:r>
          </a:p>
        </p:txBody>
      </p:sp>
    </p:spTree>
    <p:extLst>
      <p:ext uri="{BB962C8B-B14F-4D97-AF65-F5344CB8AC3E}">
        <p14:creationId xmlns:p14="http://schemas.microsoft.com/office/powerpoint/2010/main" val="2094590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r>
              <a:rPr lang="de-DE"/>
              <a:t>Seite </a:t>
            </a:r>
            <a:fld id="{A52F4D17-1AD6-42D9-B93A-EB002C62F438}" type="slidenum">
              <a:rPr lang="de-DE" smtClean="0"/>
              <a:pPr/>
              <a:t>38</a:t>
            </a:fld>
            <a:endParaRPr lang="de-DE" dirty="0"/>
          </a:p>
        </p:txBody>
      </p:sp>
      <p:sp>
        <p:nvSpPr>
          <p:cNvPr id="11" name="Rectangle 3"/>
          <p:cNvSpPr>
            <a:spLocks noChangeArrowheads="1"/>
          </p:cNvSpPr>
          <p:nvPr/>
        </p:nvSpPr>
        <p:spPr bwMode="auto">
          <a:xfrm>
            <a:off x="335360" y="4041359"/>
            <a:ext cx="10369152" cy="16004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464646"/>
                </a:solidFill>
                <a:effectLst/>
                <a:latin typeface="Source Sans Pro"/>
              </a:rPr>
              <a:t>Dieses Werk,</a:t>
            </a:r>
            <a:r>
              <a:rPr kumimoji="0" lang="de-DE" altLang="de-DE" sz="1400" b="0" i="0" u="none" strike="noStrike" cap="none" normalizeH="0" dirty="0">
                <a:ln>
                  <a:noFill/>
                </a:ln>
                <a:solidFill>
                  <a:srgbClr val="464646"/>
                </a:solidFill>
                <a:effectLst/>
                <a:latin typeface="Source Sans Pro"/>
              </a:rPr>
              <a:t> ausgenommen besonders gekennzeichnete Inhalte sowie das Logo und das Präsentationsdesign der Forschungszentrum Jülich GmbH </a:t>
            </a:r>
            <a:r>
              <a:rPr kumimoji="0" lang="de-DE" altLang="de-DE" sz="1400" b="0" i="0" u="none" strike="noStrike" cap="none" normalizeH="0" baseline="0" dirty="0">
                <a:ln>
                  <a:noFill/>
                </a:ln>
                <a:solidFill>
                  <a:srgbClr val="464646"/>
                </a:solidFill>
                <a:effectLst/>
                <a:latin typeface="Source Sans Pro"/>
              </a:rPr>
              <a:t>ist lizenziert unter einer </a:t>
            </a:r>
            <a:r>
              <a:rPr kumimoji="0" lang="de-DE" altLang="de-DE" sz="1400" b="0" i="0" u="none" strike="noStrike" cap="none" normalizeH="0" baseline="0" dirty="0">
                <a:ln>
                  <a:noFill/>
                </a:ln>
                <a:solidFill>
                  <a:srgbClr val="049CCF"/>
                </a:solidFill>
                <a:effectLst/>
                <a:latin typeface="Source Sans Pro"/>
                <a:hlinkClick r:id="rId2"/>
              </a:rPr>
              <a:t>Creative </a:t>
            </a:r>
            <a:r>
              <a:rPr kumimoji="0" lang="de-DE" altLang="de-DE" sz="1400" b="0" i="0" u="none" strike="noStrike" cap="none" normalizeH="0" baseline="0" dirty="0" err="1">
                <a:ln>
                  <a:noFill/>
                </a:ln>
                <a:solidFill>
                  <a:srgbClr val="049CCF"/>
                </a:solidFill>
                <a:effectLst/>
                <a:latin typeface="Source Sans Pro"/>
                <a:hlinkClick r:id="rId2"/>
              </a:rPr>
              <a:t>Commons</a:t>
            </a:r>
            <a:r>
              <a:rPr kumimoji="0" lang="de-DE" altLang="de-DE" sz="1400" b="0" i="0" u="none" strike="noStrike" cap="none" normalizeH="0" baseline="0" dirty="0">
                <a:ln>
                  <a:noFill/>
                </a:ln>
                <a:solidFill>
                  <a:srgbClr val="049CCF"/>
                </a:solidFill>
                <a:effectLst/>
                <a:latin typeface="Source Sans Pro"/>
                <a:hlinkClick r:id="rId2"/>
              </a:rPr>
              <a:t> Namensnennung - Weitergabe unter gleichen Bedingungen 4.0 International Lizenz</a:t>
            </a:r>
            <a:r>
              <a:rPr kumimoji="0" lang="de-DE" altLang="de-DE" sz="1400" b="0" i="0" u="none" strike="noStrike" cap="none" normalizeH="0" baseline="0" dirty="0">
                <a:ln>
                  <a:noFill/>
                </a:ln>
                <a:solidFill>
                  <a:srgbClr val="464646"/>
                </a:solidFill>
                <a:effectLst/>
                <a:latin typeface="Source Sans Pro"/>
              </a:rPr>
              <a:t>.</a:t>
            </a:r>
          </a:p>
          <a:p>
            <a:pPr marL="0" marR="0" lvl="0" indent="0" defTabSz="914400" rtl="0" eaLnBrk="0" fontAlgn="base" latinLnBrk="0" hangingPunct="0">
              <a:lnSpc>
                <a:spcPct val="100000"/>
              </a:lnSpc>
              <a:spcBef>
                <a:spcPct val="0"/>
              </a:spcBef>
              <a:spcAft>
                <a:spcPct val="0"/>
              </a:spcAft>
              <a:buClrTx/>
              <a:buSzTx/>
              <a:buFontTx/>
              <a:buNone/>
              <a:tabLst/>
            </a:pPr>
            <a:endParaRPr lang="de-DE" altLang="de-DE" sz="1400" dirty="0">
              <a:solidFill>
                <a:srgbClr val="464646"/>
              </a:solidFill>
              <a:latin typeface="Source Sans Pro"/>
            </a:endParaRPr>
          </a:p>
          <a:p>
            <a:pPr marL="0" marR="0" lvl="0" indent="0"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464646"/>
                </a:solidFill>
                <a:effectLst/>
                <a:latin typeface="Source Sans Pro"/>
              </a:rPr>
              <a:t>Gewünschte Zitation: Ulrich Ivens für Forschungszentrum Jülich GmbH (</a:t>
            </a:r>
            <a:r>
              <a:rPr kumimoji="0" lang="de-DE" altLang="de-DE" sz="1400" b="0" i="0" u="none" strike="noStrike" cap="none" normalizeH="0" baseline="0" dirty="0">
                <a:ln>
                  <a:noFill/>
                </a:ln>
                <a:solidFill>
                  <a:srgbClr val="464646"/>
                </a:solidFill>
                <a:effectLst/>
                <a:latin typeface="Source Sans Pro"/>
                <a:hlinkClick r:id="rId3"/>
              </a:rPr>
              <a:t>CC BY-SA 4.0</a:t>
            </a:r>
            <a:r>
              <a:rPr kumimoji="0" lang="de-DE" altLang="de-DE" sz="1400" b="0" i="0" u="none" strike="noStrike" cap="none" normalizeH="0" baseline="0" dirty="0">
                <a:ln>
                  <a:noFill/>
                </a:ln>
                <a:solidFill>
                  <a:srgbClr val="464646"/>
                </a:solidFill>
                <a:effectLst/>
                <a:latin typeface="Source Sans Pro"/>
              </a:rPr>
              <a:t>)</a:t>
            </a:r>
          </a:p>
          <a:p>
            <a:pPr marL="0" marR="0" lvl="0" indent="0" defTabSz="914400" rtl="0" eaLnBrk="0" fontAlgn="base" latinLnBrk="0" hangingPunct="0">
              <a:lnSpc>
                <a:spcPct val="100000"/>
              </a:lnSpc>
              <a:spcBef>
                <a:spcPct val="0"/>
              </a:spcBef>
              <a:spcAft>
                <a:spcPct val="0"/>
              </a:spcAft>
              <a:buClrTx/>
              <a:buSzTx/>
              <a:buFontTx/>
              <a:buNone/>
              <a:tabLst/>
            </a:pPr>
            <a:endParaRPr lang="de-DE" altLang="de-DE" sz="1400" dirty="0">
              <a:solidFill>
                <a:srgbClr val="464646"/>
              </a:solidFill>
              <a:latin typeface="Source Sans Pro"/>
            </a:endParaRPr>
          </a:p>
          <a:p>
            <a:pPr marL="0" marR="0" lvl="0" indent="0"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464646"/>
                </a:solidFill>
                <a:effectLst/>
                <a:latin typeface="Source Sans Pro"/>
              </a:rPr>
              <a:t>Revision 9 vom 08.02.2021</a:t>
            </a:r>
            <a:endParaRPr kumimoji="0" lang="de-DE" altLang="de-DE" sz="1400" b="0" i="0" u="none" strike="noStrike" cap="none" normalizeH="0" baseline="0" dirty="0">
              <a:ln>
                <a:noFill/>
              </a:ln>
              <a:solidFill>
                <a:srgbClr val="049CCF"/>
              </a:solidFill>
              <a:effectLst/>
              <a:latin typeface="Source Sans Pro"/>
            </a:endParaRPr>
          </a:p>
        </p:txBody>
      </p:sp>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3573016"/>
            <a:ext cx="1227411" cy="429442"/>
          </a:xfrm>
          <a:prstGeom prst="rect">
            <a:avLst/>
          </a:prstGeom>
        </p:spPr>
      </p:pic>
    </p:spTree>
    <p:extLst>
      <p:ext uri="{BB962C8B-B14F-4D97-AF65-F5344CB8AC3E}">
        <p14:creationId xmlns:p14="http://schemas.microsoft.com/office/powerpoint/2010/main" val="105857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6619C-3393-4C40-A047-6B5873621800}"/>
              </a:ext>
            </a:extLst>
          </p:cNvPr>
          <p:cNvSpPr>
            <a:spLocks noGrp="1"/>
          </p:cNvSpPr>
          <p:nvPr>
            <p:ph type="title"/>
          </p:nvPr>
        </p:nvSpPr>
        <p:spPr/>
        <p:txBody>
          <a:bodyPr/>
          <a:lstStyle/>
          <a:p>
            <a:r>
              <a:rPr lang="de-DE" dirty="0"/>
              <a:t>Was ist OER?</a:t>
            </a:r>
          </a:p>
        </p:txBody>
      </p:sp>
      <p:sp>
        <p:nvSpPr>
          <p:cNvPr id="7" name="Inhaltsplatzhalter 6">
            <a:extLst>
              <a:ext uri="{FF2B5EF4-FFF2-40B4-BE49-F238E27FC236}">
                <a16:creationId xmlns:a16="http://schemas.microsoft.com/office/drawing/2014/main" id="{58513E1D-3637-42BF-9008-6BCCB1FCB55E}"/>
              </a:ext>
            </a:extLst>
          </p:cNvPr>
          <p:cNvSpPr>
            <a:spLocks noGrp="1"/>
          </p:cNvSpPr>
          <p:nvPr>
            <p:ph idx="1"/>
          </p:nvPr>
        </p:nvSpPr>
        <p:spPr>
          <a:xfrm>
            <a:off x="371475" y="1563143"/>
            <a:ext cx="6372597" cy="4214255"/>
          </a:xfrm>
        </p:spPr>
        <p:txBody>
          <a:bodyPr/>
          <a:lstStyle/>
          <a:p>
            <a:pPr marL="0" indent="0" algn="ctr">
              <a:buNone/>
            </a:pPr>
            <a:r>
              <a:rPr lang="de-DE" sz="2400" b="1" dirty="0"/>
              <a:t>UNESCO „Pariser Erklärung“- Juni 2012</a:t>
            </a:r>
          </a:p>
          <a:p>
            <a:pPr marL="0" indent="0" algn="just">
              <a:buNone/>
            </a:pPr>
            <a:endParaRPr lang="de-DE" sz="2400" dirty="0"/>
          </a:p>
          <a:p>
            <a:pPr marL="0" indent="0" algn="just">
              <a:buNone/>
            </a:pPr>
            <a:r>
              <a:rPr lang="de-DE" sz="2400" dirty="0"/>
              <a:t>OER: „</a:t>
            </a:r>
            <a:r>
              <a:rPr lang="de-DE" sz="2000" dirty="0"/>
              <a:t>Lehr-, Lern- und Forschungsressourcen in Form </a:t>
            </a:r>
            <a:r>
              <a:rPr lang="de-DE" sz="2000" b="1" dirty="0"/>
              <a:t>jeden Mediums</a:t>
            </a:r>
            <a:r>
              <a:rPr lang="de-DE" sz="2000" dirty="0"/>
              <a:t>, digital oder anderweitig, die </a:t>
            </a:r>
            <a:r>
              <a:rPr lang="de-DE" sz="2000" b="1" dirty="0"/>
              <a:t>gemeinfrei sind </a:t>
            </a:r>
            <a:r>
              <a:rPr lang="de-DE" sz="2000" dirty="0"/>
              <a:t>oder unter einer </a:t>
            </a:r>
            <a:r>
              <a:rPr lang="de-DE" sz="2000" b="1" dirty="0"/>
              <a:t>offenen Lizenz </a:t>
            </a:r>
            <a:r>
              <a:rPr lang="de-DE" sz="2000" dirty="0"/>
              <a:t>veröffentlicht wurden, welche den kostenlosen Zugang sowie die kostenlose Nutzung, Bearbeitung und Weiterverbreitung durch Andere ohne oder mit </a:t>
            </a:r>
            <a:r>
              <a:rPr lang="de-DE" sz="2000" b="1" dirty="0"/>
              <a:t>geringfügigen Einschränkungen </a:t>
            </a:r>
            <a:r>
              <a:rPr lang="de-DE" sz="2000" dirty="0"/>
              <a:t>erlaubt.“ </a:t>
            </a:r>
          </a:p>
          <a:p>
            <a:pPr marL="0" indent="0" algn="just">
              <a:buNone/>
            </a:pPr>
            <a:endParaRPr lang="de-DE" dirty="0"/>
          </a:p>
          <a:p>
            <a:pPr marL="0" indent="0" algn="just">
              <a:buNone/>
            </a:pPr>
            <a:r>
              <a:rPr lang="de-DE" sz="1800" dirty="0"/>
              <a:t>Quelle: </a:t>
            </a:r>
            <a:r>
              <a:rPr lang="de-DE" sz="1800" dirty="0">
                <a:hlinkClick r:id="rId2"/>
              </a:rPr>
              <a:t>Dt. UNESCO-Kommission e.V.</a:t>
            </a:r>
            <a:r>
              <a:rPr lang="de-DE" sz="1800" dirty="0"/>
              <a:t> (</a:t>
            </a:r>
            <a:r>
              <a:rPr lang="de-DE" sz="1800" dirty="0">
                <a:hlinkClick r:id="rId3"/>
              </a:rPr>
              <a:t>CC BY-SA 3.0</a:t>
            </a:r>
            <a:r>
              <a:rPr lang="de-DE" sz="1800" dirty="0"/>
              <a:t>)</a:t>
            </a:r>
            <a:endParaRPr lang="de-DE" sz="2000" dirty="0"/>
          </a:p>
        </p:txBody>
      </p:sp>
      <p:sp>
        <p:nvSpPr>
          <p:cNvPr id="10" name="Foliennummernplatzhalter 9">
            <a:extLst>
              <a:ext uri="{FF2B5EF4-FFF2-40B4-BE49-F238E27FC236}">
                <a16:creationId xmlns:a16="http://schemas.microsoft.com/office/drawing/2014/main" id="{D359441E-698B-4D24-B9BE-3F3AECF48BBD}"/>
              </a:ext>
            </a:extLst>
          </p:cNvPr>
          <p:cNvSpPr>
            <a:spLocks noGrp="1"/>
          </p:cNvSpPr>
          <p:nvPr>
            <p:ph type="sldNum" sz="quarter" idx="14"/>
          </p:nvPr>
        </p:nvSpPr>
        <p:spPr/>
        <p:txBody>
          <a:bodyPr/>
          <a:lstStyle/>
          <a:p>
            <a:r>
              <a:rPr lang="de-DE"/>
              <a:t>Seite </a:t>
            </a:r>
            <a:fld id="{A52F4D17-1AD6-42D9-B93A-EB002C62F438}" type="slidenum">
              <a:rPr lang="de-DE" smtClean="0"/>
              <a:pPr/>
              <a:t>4</a:t>
            </a:fld>
            <a:endParaRPr lang="de-DE" dirty="0"/>
          </a:p>
        </p:txBody>
      </p:sp>
      <p:sp>
        <p:nvSpPr>
          <p:cNvPr id="8" name="Textplatzhalter 7">
            <a:extLst>
              <a:ext uri="{FF2B5EF4-FFF2-40B4-BE49-F238E27FC236}">
                <a16:creationId xmlns:a16="http://schemas.microsoft.com/office/drawing/2014/main" id="{CCC45F7D-E3E4-4EF0-9BD2-EAD57B3FDCD1}"/>
              </a:ext>
            </a:extLst>
          </p:cNvPr>
          <p:cNvSpPr>
            <a:spLocks noGrp="1"/>
          </p:cNvSpPr>
          <p:nvPr>
            <p:ph type="body" sz="quarter" idx="15"/>
          </p:nvPr>
        </p:nvSpPr>
        <p:spPr/>
        <p:txBody>
          <a:bodyPr/>
          <a:lstStyle/>
          <a:p>
            <a:r>
              <a:rPr lang="de-DE" dirty="0"/>
              <a:t>International </a:t>
            </a:r>
            <a:r>
              <a:rPr lang="de-DE" dirty="0">
                <a:sym typeface="Wingdings" panose="05000000000000000000" pitchFamily="2" charset="2"/>
              </a:rPr>
              <a:t> </a:t>
            </a:r>
            <a:r>
              <a:rPr lang="de-DE" i="1" dirty="0"/>
              <a:t>Open Educational Resources </a:t>
            </a:r>
            <a:r>
              <a:rPr lang="de-DE" dirty="0"/>
              <a:t>auf Deutsch </a:t>
            </a:r>
            <a:r>
              <a:rPr lang="de-DE" dirty="0">
                <a:sym typeface="Wingdings" panose="05000000000000000000" pitchFamily="2" charset="2"/>
              </a:rPr>
              <a:t> </a:t>
            </a:r>
            <a:r>
              <a:rPr lang="de-DE" i="1" dirty="0"/>
              <a:t>Freie Bildungsmaterialen</a:t>
            </a:r>
          </a:p>
        </p:txBody>
      </p:sp>
      <p:pic>
        <p:nvPicPr>
          <p:cNvPr id="12" name="Picture 2" descr="https://upload.wikimedia.org/wikipedia/commons/thumb/2/20/Global_Open_Educational_Resources_Logo.svg/850px-Global_Open_Educational_Resources_Logo.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192" y="2063566"/>
            <a:ext cx="4011000" cy="267557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p:cNvSpPr/>
          <p:nvPr/>
        </p:nvSpPr>
        <p:spPr>
          <a:xfrm>
            <a:off x="7824193" y="4739139"/>
            <a:ext cx="3634328" cy="246221"/>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t>Quelle: </a:t>
            </a:r>
            <a:r>
              <a:rPr lang="de-DE" sz="1000" dirty="0">
                <a:hlinkClick r:id="rId6"/>
              </a:rPr>
              <a:t>commons.wikimedia.org</a:t>
            </a:r>
            <a:r>
              <a:rPr lang="de-DE" sz="1000" dirty="0"/>
              <a:t>, Autor: Jonathasmello (</a:t>
            </a:r>
            <a:r>
              <a:rPr lang="de-DE" sz="1000" dirty="0">
                <a:hlinkClick r:id="rId7"/>
              </a:rPr>
              <a:t>CC BY 3.0</a:t>
            </a:r>
            <a:r>
              <a:rPr lang="de-DE" sz="1000" dirty="0"/>
              <a:t>)</a:t>
            </a:r>
            <a:endParaRPr lang="de-DE" sz="300" dirty="0"/>
          </a:p>
        </p:txBody>
      </p:sp>
      <p:sp>
        <p:nvSpPr>
          <p:cNvPr id="4" name="Textfeld 3"/>
          <p:cNvSpPr txBox="1"/>
          <p:nvPr/>
        </p:nvSpPr>
        <p:spPr>
          <a:xfrm>
            <a:off x="263352" y="6115916"/>
            <a:ext cx="5554938" cy="223907"/>
          </a:xfrm>
          <a:prstGeom prst="rect">
            <a:avLst/>
          </a:prstGeom>
          <a:noFill/>
        </p:spPr>
        <p:txBody>
          <a:bodyPr wrap="square" rtlCol="0">
            <a:spAutoFit/>
          </a:bodyPr>
          <a:lstStyle/>
          <a:p>
            <a:pPr>
              <a:lnSpc>
                <a:spcPct val="95000"/>
              </a:lnSpc>
            </a:pPr>
            <a:r>
              <a:rPr lang="de-DE" sz="900" dirty="0"/>
              <a:t>Folie entnommen aus: </a:t>
            </a:r>
            <a:r>
              <a:rPr lang="de-DE" sz="900" dirty="0">
                <a:hlinkClick r:id="rId8"/>
              </a:rPr>
              <a:t>Präsentation "MINT-L-OER-amt"</a:t>
            </a:r>
            <a:r>
              <a:rPr lang="de-DE" sz="900" dirty="0"/>
              <a:t>, </a:t>
            </a:r>
            <a:r>
              <a:rPr lang="de-DE" sz="900" dirty="0" err="1"/>
              <a:t>Lubna</a:t>
            </a:r>
            <a:r>
              <a:rPr lang="de-DE" sz="900" dirty="0"/>
              <a:t> Ali &amp; René Röpke, </a:t>
            </a:r>
            <a:r>
              <a:rPr lang="de-DE" altLang="de-DE" sz="900" dirty="0">
                <a:solidFill>
                  <a:srgbClr val="464646"/>
                </a:solidFill>
                <a:latin typeface="Source Sans Pro"/>
              </a:rPr>
              <a:t>(</a:t>
            </a:r>
            <a:r>
              <a:rPr lang="de-DE" altLang="de-DE" sz="900" dirty="0">
                <a:solidFill>
                  <a:srgbClr val="464646"/>
                </a:solidFill>
                <a:latin typeface="Source Sans Pro"/>
                <a:hlinkClick r:id="rId9"/>
              </a:rPr>
              <a:t>CC BY-SA 4.0</a:t>
            </a:r>
            <a:r>
              <a:rPr lang="de-DE" altLang="de-DE" sz="900" dirty="0">
                <a:solidFill>
                  <a:srgbClr val="464646"/>
                </a:solidFill>
                <a:latin typeface="Source Sans Pro"/>
              </a:rPr>
              <a:t>)</a:t>
            </a:r>
            <a:endParaRPr lang="de-DE" altLang="de-DE" sz="900" dirty="0">
              <a:solidFill>
                <a:srgbClr val="049CCF"/>
              </a:solidFill>
              <a:latin typeface="Source Sans Pro"/>
            </a:endParaRPr>
          </a:p>
        </p:txBody>
      </p:sp>
    </p:spTree>
    <p:extLst>
      <p:ext uri="{BB962C8B-B14F-4D97-AF65-F5344CB8AC3E}">
        <p14:creationId xmlns:p14="http://schemas.microsoft.com/office/powerpoint/2010/main" val="267338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Nutzen für unsere Praxis</a:t>
            </a:r>
          </a:p>
        </p:txBody>
      </p:sp>
      <p:sp>
        <p:nvSpPr>
          <p:cNvPr id="3" name="Inhaltsplatzhalter 2"/>
          <p:cNvSpPr>
            <a:spLocks noGrp="1"/>
          </p:cNvSpPr>
          <p:nvPr>
            <p:ph idx="1"/>
          </p:nvPr>
        </p:nvSpPr>
        <p:spPr/>
        <p:txBody>
          <a:bodyPr/>
          <a:lstStyle/>
          <a:p>
            <a:r>
              <a:rPr lang="de-DE" sz="2400" b="1" dirty="0"/>
              <a:t>Vielfältige</a:t>
            </a:r>
            <a:r>
              <a:rPr lang="de-DE" sz="2400" dirty="0"/>
              <a:t> Bildungsmaterialien abgestimmt auf unterschiedliche Lernbedürfnisse</a:t>
            </a:r>
          </a:p>
          <a:p>
            <a:r>
              <a:rPr lang="de-DE" sz="2400" b="1" dirty="0"/>
              <a:t>Differenzierte</a:t>
            </a:r>
            <a:r>
              <a:rPr lang="de-DE" sz="2400" dirty="0"/>
              <a:t> Materialien für die </a:t>
            </a:r>
            <a:r>
              <a:rPr lang="de-DE" sz="2400" b="1" dirty="0"/>
              <a:t>individuellen Lernprozesse </a:t>
            </a:r>
            <a:r>
              <a:rPr lang="de-DE" sz="2400" dirty="0"/>
              <a:t>der Lernenden</a:t>
            </a:r>
          </a:p>
          <a:p>
            <a:r>
              <a:rPr lang="de-DE" sz="2400" dirty="0"/>
              <a:t>Freie und unkomplizierte </a:t>
            </a:r>
            <a:r>
              <a:rPr lang="de-DE" sz="2400" b="1" dirty="0"/>
              <a:t>Kombinierbarkeit</a:t>
            </a:r>
            <a:r>
              <a:rPr lang="de-DE" sz="2400" dirty="0"/>
              <a:t> verschiedener Materialien </a:t>
            </a:r>
            <a:r>
              <a:rPr lang="de-DE" sz="2400" b="1" dirty="0"/>
              <a:t>ohne Urheberrechtsverstöße</a:t>
            </a:r>
            <a:r>
              <a:rPr lang="de-DE" sz="2400" dirty="0"/>
              <a:t> oder komplizierte Nutzungsvereinbarungen</a:t>
            </a:r>
          </a:p>
          <a:p>
            <a:r>
              <a:rPr lang="de-DE" sz="2400" dirty="0"/>
              <a:t>Rechtssichere </a:t>
            </a:r>
            <a:r>
              <a:rPr lang="de-DE" sz="2400" b="1" dirty="0"/>
              <a:t>Verbreitung</a:t>
            </a:r>
            <a:r>
              <a:rPr lang="de-DE" sz="2400" dirty="0"/>
              <a:t> von (eigenen und fremden) Materialien über Organisationsgrenzen hinweg bzw. in die Öffentlichkeit</a:t>
            </a:r>
          </a:p>
          <a:p>
            <a:r>
              <a:rPr lang="de-DE" sz="2400" b="1" dirty="0"/>
              <a:t>Freizugänglicher</a:t>
            </a:r>
            <a:r>
              <a:rPr lang="de-DE" sz="2400" dirty="0"/>
              <a:t> (und leicht auffindbarer) </a:t>
            </a:r>
            <a:r>
              <a:rPr lang="de-DE" sz="2400" b="1" dirty="0"/>
              <a:t>Materialienpool</a:t>
            </a:r>
            <a:r>
              <a:rPr lang="de-DE" sz="2400" dirty="0"/>
              <a:t> für Lehrkräfte und Lernende</a:t>
            </a:r>
          </a:p>
          <a:p>
            <a:r>
              <a:rPr lang="de-DE" sz="2400" b="1" dirty="0"/>
              <a:t>Einbezug der Lernenden </a:t>
            </a:r>
            <a:r>
              <a:rPr lang="de-DE" sz="2400" dirty="0"/>
              <a:t>in die Materialienerstellung.</a:t>
            </a:r>
          </a:p>
        </p:txBody>
      </p:sp>
      <p:sp>
        <p:nvSpPr>
          <p:cNvPr id="5" name="Foliennummernplatzhalter 4"/>
          <p:cNvSpPr>
            <a:spLocks noGrp="1"/>
          </p:cNvSpPr>
          <p:nvPr>
            <p:ph type="sldNum" sz="quarter" idx="14"/>
          </p:nvPr>
        </p:nvSpPr>
        <p:spPr/>
        <p:txBody>
          <a:bodyPr/>
          <a:lstStyle/>
          <a:p>
            <a:r>
              <a:rPr lang="de-DE"/>
              <a:t>Seite </a:t>
            </a:r>
            <a:fld id="{A52F4D17-1AD6-42D9-B93A-EB002C62F438}" type="slidenum">
              <a:rPr lang="de-DE" smtClean="0"/>
              <a:pPr/>
              <a:t>5</a:t>
            </a:fld>
            <a:endParaRPr lang="de-DE" dirty="0"/>
          </a:p>
        </p:txBody>
      </p:sp>
      <p:sp>
        <p:nvSpPr>
          <p:cNvPr id="6" name="Textplatzhalter 5"/>
          <p:cNvSpPr>
            <a:spLocks noGrp="1"/>
          </p:cNvSpPr>
          <p:nvPr>
            <p:ph type="body" sz="quarter" idx="15"/>
          </p:nvPr>
        </p:nvSpPr>
        <p:spPr/>
        <p:txBody>
          <a:bodyPr/>
          <a:lstStyle/>
          <a:p>
            <a:r>
              <a:rPr lang="de-DE" dirty="0"/>
              <a:t>OER - Freie Bildung für alle und unkomplizierte Nutzung</a:t>
            </a:r>
          </a:p>
        </p:txBody>
      </p:sp>
    </p:spTree>
    <p:extLst>
      <p:ext uri="{BB962C8B-B14F-4D97-AF65-F5344CB8AC3E}">
        <p14:creationId xmlns:p14="http://schemas.microsoft.com/office/powerpoint/2010/main" val="323288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Nutzen für unsere Praxis</a:t>
            </a:r>
          </a:p>
        </p:txBody>
      </p:sp>
      <p:sp>
        <p:nvSpPr>
          <p:cNvPr id="3" name="Inhaltsplatzhalter 2"/>
          <p:cNvSpPr>
            <a:spLocks noGrp="1"/>
          </p:cNvSpPr>
          <p:nvPr>
            <p:ph idx="1"/>
          </p:nvPr>
        </p:nvSpPr>
        <p:spPr/>
        <p:txBody>
          <a:bodyPr/>
          <a:lstStyle/>
          <a:p>
            <a:r>
              <a:rPr lang="de-DE" sz="2400" dirty="0"/>
              <a:t>Einfaches </a:t>
            </a:r>
            <a:r>
              <a:rPr lang="de-DE" sz="2400" b="1" dirty="0"/>
              <a:t>aktuell halten </a:t>
            </a:r>
            <a:r>
              <a:rPr lang="de-DE" sz="2400" dirty="0"/>
              <a:t>der Materialien z.B.</a:t>
            </a:r>
          </a:p>
          <a:p>
            <a:pPr lvl="1"/>
            <a:r>
              <a:rPr lang="de-DE" sz="2400" dirty="0"/>
              <a:t>Neue Themen und Aspekte, </a:t>
            </a:r>
            <a:r>
              <a:rPr lang="de-DE" sz="2400" b="1" dirty="0"/>
              <a:t>die noch nicht von traditionellen Bildungsmaterialien aufgegriffen wurden</a:t>
            </a:r>
            <a:r>
              <a:rPr lang="de-DE" sz="2400" dirty="0"/>
              <a:t>, in die Lehre zu integrieren.</a:t>
            </a:r>
          </a:p>
          <a:p>
            <a:pPr lvl="1"/>
            <a:r>
              <a:rPr lang="de-DE" sz="2400" dirty="0"/>
              <a:t>Fehler (eigene und die von anderen) in Bildungsmaterialien zu verbessen </a:t>
            </a:r>
          </a:p>
          <a:p>
            <a:r>
              <a:rPr lang="de-DE" sz="2400" dirty="0"/>
              <a:t>OER unterstützt eine zeitgemäße </a:t>
            </a:r>
            <a:r>
              <a:rPr lang="de-DE" sz="2400" b="1" dirty="0"/>
              <a:t>Qualitätsentwicklung</a:t>
            </a:r>
            <a:r>
              <a:rPr lang="de-DE" sz="2400" dirty="0"/>
              <a:t> in der Ausbildung. Also Qualitätsentwicklung als Prozess, z.B.</a:t>
            </a:r>
          </a:p>
          <a:p>
            <a:pPr lvl="1"/>
            <a:r>
              <a:rPr lang="de-DE" sz="2400" dirty="0"/>
              <a:t>durch gezieltes Feedback oder</a:t>
            </a:r>
          </a:p>
          <a:p>
            <a:pPr lvl="1"/>
            <a:r>
              <a:rPr lang="de-DE" sz="2400" dirty="0"/>
              <a:t>eine offene pädagogische Praxis </a:t>
            </a:r>
          </a:p>
          <a:p>
            <a:r>
              <a:rPr lang="de-DE" sz="2400" dirty="0"/>
              <a:t>Einfache </a:t>
            </a:r>
            <a:r>
              <a:rPr lang="de-DE" sz="2400" b="1" dirty="0"/>
              <a:t>Zusammenarbeit</a:t>
            </a:r>
            <a:r>
              <a:rPr lang="de-DE" sz="2400" dirty="0"/>
              <a:t> mit (Berufs)Schulen und anderen Ausbildungsbetrieben beim Erstellen von </a:t>
            </a:r>
            <a:r>
              <a:rPr lang="de-DE" sz="2400" b="1" dirty="0"/>
              <a:t>gemeinsamen</a:t>
            </a:r>
            <a:r>
              <a:rPr lang="de-DE" sz="2400" dirty="0"/>
              <a:t> Ausbildungsunterlagen</a:t>
            </a:r>
          </a:p>
        </p:txBody>
      </p:sp>
      <p:sp>
        <p:nvSpPr>
          <p:cNvPr id="5" name="Foliennummernplatzhalter 4"/>
          <p:cNvSpPr>
            <a:spLocks noGrp="1"/>
          </p:cNvSpPr>
          <p:nvPr>
            <p:ph type="sldNum" sz="quarter" idx="14"/>
          </p:nvPr>
        </p:nvSpPr>
        <p:spPr/>
        <p:txBody>
          <a:bodyPr/>
          <a:lstStyle/>
          <a:p>
            <a:r>
              <a:rPr lang="de-DE"/>
              <a:t>Seite </a:t>
            </a:r>
            <a:fld id="{A52F4D17-1AD6-42D9-B93A-EB002C62F438}" type="slidenum">
              <a:rPr lang="de-DE" smtClean="0"/>
              <a:pPr/>
              <a:t>6</a:t>
            </a:fld>
            <a:endParaRPr lang="de-DE" dirty="0"/>
          </a:p>
        </p:txBody>
      </p:sp>
      <p:sp>
        <p:nvSpPr>
          <p:cNvPr id="6" name="Textplatzhalter 5"/>
          <p:cNvSpPr>
            <a:spLocks noGrp="1"/>
          </p:cNvSpPr>
          <p:nvPr>
            <p:ph type="body" sz="quarter" idx="15"/>
          </p:nvPr>
        </p:nvSpPr>
        <p:spPr/>
        <p:txBody>
          <a:bodyPr/>
          <a:lstStyle/>
          <a:p>
            <a:r>
              <a:rPr lang="de-DE" dirty="0"/>
              <a:t>OER - Freie Bildung für alle und unkomplizierte Nutzung</a:t>
            </a:r>
          </a:p>
        </p:txBody>
      </p:sp>
    </p:spTree>
    <p:extLst>
      <p:ext uri="{BB962C8B-B14F-4D97-AF65-F5344CB8AC3E}">
        <p14:creationId xmlns:p14="http://schemas.microsoft.com/office/powerpoint/2010/main" val="302546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el 76"/>
          <p:cNvSpPr>
            <a:spLocks noGrp="1"/>
          </p:cNvSpPr>
          <p:nvPr>
            <p:ph type="title"/>
          </p:nvPr>
        </p:nvSpPr>
        <p:spPr/>
        <p:txBody>
          <a:bodyPr/>
          <a:lstStyle/>
          <a:p>
            <a:r>
              <a:rPr lang="de-DE" dirty="0"/>
              <a:t>Zyklus von OER</a:t>
            </a:r>
          </a:p>
        </p:txBody>
      </p:sp>
      <p:sp>
        <p:nvSpPr>
          <p:cNvPr id="5" name="Foliennummernplatzhalter 4"/>
          <p:cNvSpPr>
            <a:spLocks noGrp="1"/>
          </p:cNvSpPr>
          <p:nvPr>
            <p:ph type="sldNum" sz="quarter" idx="11"/>
          </p:nvPr>
        </p:nvSpPr>
        <p:spPr/>
        <p:txBody>
          <a:bodyPr/>
          <a:lstStyle/>
          <a:p>
            <a:r>
              <a:rPr lang="de-DE"/>
              <a:t>Seite </a:t>
            </a:r>
            <a:fld id="{A52F4D17-1AD6-42D9-B93A-EB002C62F438}" type="slidenum">
              <a:rPr lang="de-DE" smtClean="0"/>
              <a:pPr/>
              <a:t>7</a:t>
            </a:fld>
            <a:endParaRPr lang="de-DE" dirty="0"/>
          </a:p>
        </p:txBody>
      </p:sp>
      <p:sp>
        <p:nvSpPr>
          <p:cNvPr id="78" name="Textplatzhalter 77"/>
          <p:cNvSpPr>
            <a:spLocks noGrp="1"/>
          </p:cNvSpPr>
          <p:nvPr>
            <p:ph type="body" sz="quarter" idx="15"/>
          </p:nvPr>
        </p:nvSpPr>
        <p:spPr/>
        <p:txBody>
          <a:bodyPr/>
          <a:lstStyle/>
          <a:p>
            <a:endParaRPr lang="de-DE" dirty="0"/>
          </a:p>
        </p:txBody>
      </p:sp>
      <p:sp>
        <p:nvSpPr>
          <p:cNvPr id="132" name="Rechteck 131">
            <a:extLst>
              <a:ext uri="{FF2B5EF4-FFF2-40B4-BE49-F238E27FC236}">
                <a16:creationId xmlns:a16="http://schemas.microsoft.com/office/drawing/2014/main" id="{0D7BA1D9-760C-F94E-A215-BF3D80160EA0}"/>
              </a:ext>
            </a:extLst>
          </p:cNvPr>
          <p:cNvSpPr/>
          <p:nvPr/>
        </p:nvSpPr>
        <p:spPr>
          <a:xfrm>
            <a:off x="241130" y="2020849"/>
            <a:ext cx="2336431" cy="181588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accent1"/>
                </a:solidFill>
                <a:latin typeface="+mn-lt"/>
                <a:ea typeface="+mn-ea"/>
                <a:cs typeface="+mn-cs"/>
              </a:defRPr>
            </a:lvl2pPr>
            <a:lvl3pPr marL="914400" algn="l" defTabSz="457200" rtl="0" eaLnBrk="1" latinLnBrk="0" hangingPunct="1">
              <a:defRPr sz="1800" kern="1200">
                <a:solidFill>
                  <a:schemeClr val="accent1"/>
                </a:solidFill>
                <a:latin typeface="+mn-lt"/>
                <a:ea typeface="+mn-ea"/>
                <a:cs typeface="+mn-cs"/>
              </a:defRPr>
            </a:lvl3pPr>
            <a:lvl4pPr marL="1371600" algn="l" defTabSz="457200" rtl="0" eaLnBrk="1" latinLnBrk="0" hangingPunct="1">
              <a:defRPr sz="1800" kern="1200">
                <a:solidFill>
                  <a:schemeClr val="accent1"/>
                </a:solidFill>
                <a:latin typeface="+mn-lt"/>
                <a:ea typeface="+mn-ea"/>
                <a:cs typeface="+mn-cs"/>
              </a:defRPr>
            </a:lvl4pPr>
            <a:lvl5pPr marL="1828800" algn="l" defTabSz="457200" rtl="0" eaLnBrk="1" latinLnBrk="0" hangingPunct="1">
              <a:defRPr sz="1800" kern="1200">
                <a:solidFill>
                  <a:schemeClr val="accent1"/>
                </a:solidFill>
                <a:latin typeface="+mn-lt"/>
                <a:ea typeface="+mn-ea"/>
                <a:cs typeface="+mn-cs"/>
              </a:defRPr>
            </a:lvl5pPr>
            <a:lvl6pPr marL="2286000" algn="l" defTabSz="457200" rtl="0" eaLnBrk="1" latinLnBrk="0" hangingPunct="1">
              <a:defRPr sz="1800" kern="1200">
                <a:solidFill>
                  <a:schemeClr val="accent1"/>
                </a:solidFill>
                <a:latin typeface="+mn-lt"/>
                <a:ea typeface="+mn-ea"/>
                <a:cs typeface="+mn-cs"/>
              </a:defRPr>
            </a:lvl6pPr>
            <a:lvl7pPr marL="2743200" algn="l" defTabSz="457200" rtl="0" eaLnBrk="1" latinLnBrk="0" hangingPunct="1">
              <a:defRPr sz="1800" kern="1200">
                <a:solidFill>
                  <a:schemeClr val="accent1"/>
                </a:solidFill>
                <a:latin typeface="+mn-lt"/>
                <a:ea typeface="+mn-ea"/>
                <a:cs typeface="+mn-cs"/>
              </a:defRPr>
            </a:lvl7pPr>
            <a:lvl8pPr marL="3200400" algn="l" defTabSz="457200" rtl="0" eaLnBrk="1" latinLnBrk="0" hangingPunct="1">
              <a:defRPr sz="1800" kern="1200">
                <a:solidFill>
                  <a:schemeClr val="accent1"/>
                </a:solidFill>
                <a:latin typeface="+mn-lt"/>
                <a:ea typeface="+mn-ea"/>
                <a:cs typeface="+mn-cs"/>
              </a:defRPr>
            </a:lvl8pPr>
            <a:lvl9pPr marL="3657600" algn="l" defTabSz="457200" rtl="0" eaLnBrk="1" latinLnBrk="0" hangingPunct="1">
              <a:defRPr sz="1800" kern="1200">
                <a:solidFill>
                  <a:schemeClr val="accent1"/>
                </a:solidFill>
                <a:latin typeface="+mn-lt"/>
                <a:ea typeface="+mn-ea"/>
                <a:cs typeface="+mn-cs"/>
              </a:defRPr>
            </a:lvl9pPr>
          </a:lstStyle>
          <a:p>
            <a:pPr algn="ctr"/>
            <a:r>
              <a:rPr lang="de-DE" sz="2800" dirty="0">
                <a:solidFill>
                  <a:schemeClr val="tx1"/>
                </a:solidFill>
              </a:rPr>
              <a:t>OER </a:t>
            </a:r>
          </a:p>
          <a:p>
            <a:pPr algn="ctr"/>
            <a:endParaRPr lang="de-DE" sz="2800" dirty="0">
              <a:solidFill>
                <a:schemeClr val="tx1"/>
              </a:solidFill>
            </a:endParaRPr>
          </a:p>
          <a:p>
            <a:pPr algn="ctr"/>
            <a:endParaRPr lang="de-DE" sz="2800" dirty="0">
              <a:solidFill>
                <a:schemeClr val="tx1"/>
              </a:solidFill>
            </a:endParaRPr>
          </a:p>
          <a:p>
            <a:pPr algn="ctr"/>
            <a:r>
              <a:rPr lang="de-DE" sz="2800" dirty="0">
                <a:solidFill>
                  <a:schemeClr val="tx1"/>
                </a:solidFill>
              </a:rPr>
              <a:t>Community</a:t>
            </a:r>
            <a:endParaRPr lang="de-DE" sz="1100" dirty="0">
              <a:solidFill>
                <a:schemeClr val="tx1"/>
              </a:solidFill>
            </a:endParaRPr>
          </a:p>
        </p:txBody>
      </p:sp>
      <p:grpSp>
        <p:nvGrpSpPr>
          <p:cNvPr id="133" name="Gruppieren 132">
            <a:extLst>
              <a:ext uri="{FF2B5EF4-FFF2-40B4-BE49-F238E27FC236}">
                <a16:creationId xmlns:a16="http://schemas.microsoft.com/office/drawing/2014/main" id="{EDDAA822-9AE1-5A45-96F2-0B46C8196A84}"/>
              </a:ext>
            </a:extLst>
          </p:cNvPr>
          <p:cNvGrpSpPr/>
          <p:nvPr/>
        </p:nvGrpSpPr>
        <p:grpSpPr>
          <a:xfrm>
            <a:off x="3013658" y="938786"/>
            <a:ext cx="5997846" cy="4275746"/>
            <a:chOff x="3323585" y="1380485"/>
            <a:chExt cx="5997846" cy="4275746"/>
          </a:xfrm>
        </p:grpSpPr>
        <p:grpSp>
          <p:nvGrpSpPr>
            <p:cNvPr id="134" name="Gruppieren 133">
              <a:extLst>
                <a:ext uri="{FF2B5EF4-FFF2-40B4-BE49-F238E27FC236}">
                  <a16:creationId xmlns:a16="http://schemas.microsoft.com/office/drawing/2014/main" id="{79436699-8A84-DC4E-B541-A81DA3E34385}"/>
                </a:ext>
              </a:extLst>
            </p:cNvPr>
            <p:cNvGrpSpPr/>
            <p:nvPr/>
          </p:nvGrpSpPr>
          <p:grpSpPr>
            <a:xfrm>
              <a:off x="3323586" y="1380486"/>
              <a:ext cx="1734827" cy="1734827"/>
              <a:chOff x="1993235" y="1762"/>
              <a:chExt cx="1734827" cy="1734827"/>
            </a:xfrm>
          </p:grpSpPr>
          <p:sp>
            <p:nvSpPr>
              <p:cNvPr id="159" name="Ellipse 107">
                <a:extLst>
                  <a:ext uri="{FF2B5EF4-FFF2-40B4-BE49-F238E27FC236}">
                    <a16:creationId xmlns:a16="http://schemas.microsoft.com/office/drawing/2014/main" id="{DBC8B46C-5CC5-954F-8A30-8ADDB45B12AD}"/>
                  </a:ext>
                </a:extLst>
              </p:cNvPr>
              <p:cNvSpPr/>
              <p:nvPr/>
            </p:nvSpPr>
            <p:spPr>
              <a:xfrm>
                <a:off x="1993235" y="1762"/>
                <a:ext cx="1734827" cy="1734827"/>
              </a:xfrm>
              <a:prstGeom prst="ellipse">
                <a:avLst/>
              </a:prstGeom>
              <a:noFill/>
            </p:spPr>
            <p:style>
              <a:lnRef idx="2">
                <a:schemeClr val="accent1"/>
              </a:lnRef>
              <a:fillRef idx="1">
                <a:schemeClr val="lt1"/>
              </a:fillRef>
              <a:effectRef idx="0">
                <a:schemeClr val="accent1"/>
              </a:effectRef>
              <a:fontRef idx="minor">
                <a:schemeClr val="dk1"/>
              </a:fontRef>
            </p:style>
            <p:txBody>
              <a:bodyPr/>
              <a:lstStyle/>
              <a:p>
                <a:endParaRPr lang="de-DE" dirty="0"/>
              </a:p>
            </p:txBody>
          </p:sp>
          <p:sp>
            <p:nvSpPr>
              <p:cNvPr id="160" name="Ellipse 4">
                <a:extLst>
                  <a:ext uri="{FF2B5EF4-FFF2-40B4-BE49-F238E27FC236}">
                    <a16:creationId xmlns:a16="http://schemas.microsoft.com/office/drawing/2014/main" id="{76E6689F-84DD-2E4A-A9DA-188F020C6116}"/>
                  </a:ext>
                </a:extLst>
              </p:cNvPr>
              <p:cNvSpPr txBox="1"/>
              <p:nvPr/>
            </p:nvSpPr>
            <p:spPr>
              <a:xfrm>
                <a:off x="2247295" y="255822"/>
                <a:ext cx="1226707" cy="122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2400" b="1" kern="1200" dirty="0">
                    <a:solidFill>
                      <a:schemeClr val="tx1"/>
                    </a:solidFill>
                  </a:rPr>
                  <a:t>E</a:t>
                </a:r>
                <a:r>
                  <a:rPr lang="de-DE" sz="1500" kern="1200" dirty="0">
                    <a:solidFill>
                      <a:schemeClr val="tx1"/>
                    </a:solidFill>
                  </a:rPr>
                  <a:t>rstellen</a:t>
                </a:r>
              </a:p>
            </p:txBody>
          </p:sp>
        </p:grpSp>
        <p:sp>
          <p:nvSpPr>
            <p:cNvPr id="135" name="Pfeil nach oben und unten 134">
              <a:extLst>
                <a:ext uri="{FF2B5EF4-FFF2-40B4-BE49-F238E27FC236}">
                  <a16:creationId xmlns:a16="http://schemas.microsoft.com/office/drawing/2014/main" id="{A1E97EFE-126C-104D-9FCB-60AA18032DF5}"/>
                </a:ext>
              </a:extLst>
            </p:cNvPr>
            <p:cNvSpPr/>
            <p:nvPr/>
          </p:nvSpPr>
          <p:spPr>
            <a:xfrm>
              <a:off x="4062411" y="3265946"/>
              <a:ext cx="257176" cy="5048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6" name="Gruppieren 135">
              <a:extLst>
                <a:ext uri="{FF2B5EF4-FFF2-40B4-BE49-F238E27FC236}">
                  <a16:creationId xmlns:a16="http://schemas.microsoft.com/office/drawing/2014/main" id="{41870050-1DB6-BC4E-BC66-AAE066C49B90}"/>
                </a:ext>
              </a:extLst>
            </p:cNvPr>
            <p:cNvGrpSpPr/>
            <p:nvPr/>
          </p:nvGrpSpPr>
          <p:grpSpPr>
            <a:xfrm>
              <a:off x="3323585" y="3921404"/>
              <a:ext cx="1734827" cy="1734827"/>
              <a:chOff x="1993235" y="1762"/>
              <a:chExt cx="1734827" cy="1734827"/>
            </a:xfrm>
          </p:grpSpPr>
          <p:sp>
            <p:nvSpPr>
              <p:cNvPr id="157" name="Ellipse 105">
                <a:extLst>
                  <a:ext uri="{FF2B5EF4-FFF2-40B4-BE49-F238E27FC236}">
                    <a16:creationId xmlns:a16="http://schemas.microsoft.com/office/drawing/2014/main" id="{C4C43F07-0B20-F84B-98CF-D5AA99C90122}"/>
                  </a:ext>
                </a:extLst>
              </p:cNvPr>
              <p:cNvSpPr/>
              <p:nvPr/>
            </p:nvSpPr>
            <p:spPr>
              <a:xfrm>
                <a:off x="1993235" y="1762"/>
                <a:ext cx="1734827" cy="1734827"/>
              </a:xfrm>
              <a:prstGeom prst="ellipse">
                <a:avLst/>
              </a:prstGeom>
              <a:noFill/>
            </p:spPr>
            <p:style>
              <a:lnRef idx="2">
                <a:schemeClr val="accent1"/>
              </a:lnRef>
              <a:fillRef idx="1">
                <a:schemeClr val="lt1"/>
              </a:fillRef>
              <a:effectRef idx="0">
                <a:schemeClr val="accent1"/>
              </a:effectRef>
              <a:fontRef idx="minor">
                <a:schemeClr val="dk1"/>
              </a:fontRef>
            </p:style>
            <p:txBody>
              <a:bodyPr/>
              <a:lstStyle/>
              <a:p>
                <a:endParaRPr lang="de-DE" dirty="0"/>
              </a:p>
            </p:txBody>
          </p:sp>
          <p:sp>
            <p:nvSpPr>
              <p:cNvPr id="158" name="Ellipse 4">
                <a:extLst>
                  <a:ext uri="{FF2B5EF4-FFF2-40B4-BE49-F238E27FC236}">
                    <a16:creationId xmlns:a16="http://schemas.microsoft.com/office/drawing/2014/main" id="{98B8DB9E-956A-B840-ABB9-0850DF48901F}"/>
                  </a:ext>
                </a:extLst>
              </p:cNvPr>
              <p:cNvSpPr txBox="1"/>
              <p:nvPr/>
            </p:nvSpPr>
            <p:spPr>
              <a:xfrm>
                <a:off x="2247295" y="255822"/>
                <a:ext cx="1226707" cy="122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2400" b="1" kern="1200" dirty="0">
                    <a:solidFill>
                      <a:schemeClr val="tx1"/>
                    </a:solidFill>
                  </a:rPr>
                  <a:t>V</a:t>
                </a:r>
                <a:r>
                  <a:rPr lang="de-DE" sz="1500" kern="1200" dirty="0">
                    <a:solidFill>
                      <a:schemeClr val="tx1"/>
                    </a:solidFill>
                  </a:rPr>
                  <a:t>erbreiten</a:t>
                </a:r>
              </a:p>
            </p:txBody>
          </p:sp>
        </p:grpSp>
        <p:grpSp>
          <p:nvGrpSpPr>
            <p:cNvPr id="137" name="Gruppieren 136">
              <a:extLst>
                <a:ext uri="{FF2B5EF4-FFF2-40B4-BE49-F238E27FC236}">
                  <a16:creationId xmlns:a16="http://schemas.microsoft.com/office/drawing/2014/main" id="{7AF6ADFE-F726-BE4C-B80F-B8625383B586}"/>
                </a:ext>
              </a:extLst>
            </p:cNvPr>
            <p:cNvGrpSpPr/>
            <p:nvPr/>
          </p:nvGrpSpPr>
          <p:grpSpPr>
            <a:xfrm>
              <a:off x="5848538" y="1380485"/>
              <a:ext cx="1734827" cy="1734827"/>
              <a:chOff x="1993235" y="1762"/>
              <a:chExt cx="1734827" cy="1734827"/>
            </a:xfrm>
          </p:grpSpPr>
          <p:sp>
            <p:nvSpPr>
              <p:cNvPr id="155" name="Ellipse 103">
                <a:extLst>
                  <a:ext uri="{FF2B5EF4-FFF2-40B4-BE49-F238E27FC236}">
                    <a16:creationId xmlns:a16="http://schemas.microsoft.com/office/drawing/2014/main" id="{2B7DBF65-BD67-8148-BD5D-B092C8B6C613}"/>
                  </a:ext>
                </a:extLst>
              </p:cNvPr>
              <p:cNvSpPr/>
              <p:nvPr/>
            </p:nvSpPr>
            <p:spPr>
              <a:xfrm>
                <a:off x="1993235" y="1762"/>
                <a:ext cx="1734827" cy="1734827"/>
              </a:xfrm>
              <a:prstGeom prst="ellipse">
                <a:avLst/>
              </a:prstGeom>
              <a:noFill/>
            </p:spPr>
            <p:style>
              <a:lnRef idx="2">
                <a:schemeClr val="accent1"/>
              </a:lnRef>
              <a:fillRef idx="1">
                <a:schemeClr val="lt1"/>
              </a:fillRef>
              <a:effectRef idx="0">
                <a:schemeClr val="accent1"/>
              </a:effectRef>
              <a:fontRef idx="minor">
                <a:schemeClr val="dk1"/>
              </a:fontRef>
            </p:style>
            <p:txBody>
              <a:bodyPr/>
              <a:lstStyle/>
              <a:p>
                <a:endParaRPr lang="de-DE" dirty="0"/>
              </a:p>
            </p:txBody>
          </p:sp>
          <p:sp>
            <p:nvSpPr>
              <p:cNvPr id="156" name="Ellipse 4">
                <a:extLst>
                  <a:ext uri="{FF2B5EF4-FFF2-40B4-BE49-F238E27FC236}">
                    <a16:creationId xmlns:a16="http://schemas.microsoft.com/office/drawing/2014/main" id="{2F7F6D75-FEF6-7B4D-91C2-9D506C745A37}"/>
                  </a:ext>
                </a:extLst>
              </p:cNvPr>
              <p:cNvSpPr txBox="1"/>
              <p:nvPr/>
            </p:nvSpPr>
            <p:spPr>
              <a:xfrm>
                <a:off x="2247295" y="255822"/>
                <a:ext cx="1226707" cy="122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2400" b="1" kern="1200" dirty="0">
                    <a:solidFill>
                      <a:schemeClr val="tx1"/>
                    </a:solidFill>
                  </a:rPr>
                  <a:t>N</a:t>
                </a:r>
                <a:r>
                  <a:rPr lang="de-DE" sz="1500" kern="1200" dirty="0">
                    <a:solidFill>
                      <a:schemeClr val="tx1"/>
                    </a:solidFill>
                  </a:rPr>
                  <a:t>utzen</a:t>
                </a:r>
              </a:p>
            </p:txBody>
          </p:sp>
        </p:grpSp>
        <p:grpSp>
          <p:nvGrpSpPr>
            <p:cNvPr id="138" name="Gruppieren 137">
              <a:extLst>
                <a:ext uri="{FF2B5EF4-FFF2-40B4-BE49-F238E27FC236}">
                  <a16:creationId xmlns:a16="http://schemas.microsoft.com/office/drawing/2014/main" id="{0A990BD1-9353-8048-B329-EA3F345AA250}"/>
                </a:ext>
              </a:extLst>
            </p:cNvPr>
            <p:cNvGrpSpPr/>
            <p:nvPr/>
          </p:nvGrpSpPr>
          <p:grpSpPr>
            <a:xfrm>
              <a:off x="5848538" y="3921403"/>
              <a:ext cx="1734827" cy="1734827"/>
              <a:chOff x="1993235" y="1762"/>
              <a:chExt cx="1734827" cy="1734827"/>
            </a:xfrm>
          </p:grpSpPr>
          <p:sp>
            <p:nvSpPr>
              <p:cNvPr id="153" name="Ellipse 101">
                <a:extLst>
                  <a:ext uri="{FF2B5EF4-FFF2-40B4-BE49-F238E27FC236}">
                    <a16:creationId xmlns:a16="http://schemas.microsoft.com/office/drawing/2014/main" id="{5481D3B6-71A7-C24C-A360-DDB909628940}"/>
                  </a:ext>
                </a:extLst>
              </p:cNvPr>
              <p:cNvSpPr/>
              <p:nvPr/>
            </p:nvSpPr>
            <p:spPr>
              <a:xfrm>
                <a:off x="1993235" y="1762"/>
                <a:ext cx="1734827" cy="1734827"/>
              </a:xfrm>
              <a:prstGeom prst="ellipse">
                <a:avLst/>
              </a:prstGeom>
              <a:noFill/>
            </p:spPr>
            <p:style>
              <a:lnRef idx="2">
                <a:schemeClr val="accent1"/>
              </a:lnRef>
              <a:fillRef idx="1">
                <a:schemeClr val="lt1"/>
              </a:fillRef>
              <a:effectRef idx="0">
                <a:schemeClr val="accent1"/>
              </a:effectRef>
              <a:fontRef idx="minor">
                <a:schemeClr val="dk1"/>
              </a:fontRef>
            </p:style>
            <p:txBody>
              <a:bodyPr/>
              <a:lstStyle/>
              <a:p>
                <a:endParaRPr lang="de-DE" dirty="0"/>
              </a:p>
            </p:txBody>
          </p:sp>
          <p:sp>
            <p:nvSpPr>
              <p:cNvPr id="154" name="Ellipse 4">
                <a:extLst>
                  <a:ext uri="{FF2B5EF4-FFF2-40B4-BE49-F238E27FC236}">
                    <a16:creationId xmlns:a16="http://schemas.microsoft.com/office/drawing/2014/main" id="{69E20AA6-5863-E746-8D3F-9A208632E86E}"/>
                  </a:ext>
                </a:extLst>
              </p:cNvPr>
              <p:cNvSpPr txBox="1"/>
              <p:nvPr/>
            </p:nvSpPr>
            <p:spPr>
              <a:xfrm>
                <a:off x="2247295" y="255822"/>
                <a:ext cx="1226707" cy="122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2400" b="1" kern="1200" dirty="0">
                    <a:solidFill>
                      <a:schemeClr val="tx1"/>
                    </a:solidFill>
                  </a:rPr>
                  <a:t>B</a:t>
                </a:r>
                <a:r>
                  <a:rPr lang="de-DE" sz="1500" kern="1200" dirty="0">
                    <a:solidFill>
                      <a:schemeClr val="tx1"/>
                    </a:solidFill>
                  </a:rPr>
                  <a:t>earbeiten</a:t>
                </a:r>
              </a:p>
            </p:txBody>
          </p:sp>
        </p:grpSp>
        <p:sp>
          <p:nvSpPr>
            <p:cNvPr id="139" name="Pfeil nach oben und unten 138">
              <a:extLst>
                <a:ext uri="{FF2B5EF4-FFF2-40B4-BE49-F238E27FC236}">
                  <a16:creationId xmlns:a16="http://schemas.microsoft.com/office/drawing/2014/main" id="{9AA61B7F-7A62-E747-A7E3-8D952C2CDC6B}"/>
                </a:ext>
              </a:extLst>
            </p:cNvPr>
            <p:cNvSpPr/>
            <p:nvPr/>
          </p:nvSpPr>
          <p:spPr>
            <a:xfrm rot="10800000">
              <a:off x="6587363" y="3265945"/>
              <a:ext cx="257176" cy="5048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0" name="Pfeil nach oben und unten 139">
              <a:extLst>
                <a:ext uri="{FF2B5EF4-FFF2-40B4-BE49-F238E27FC236}">
                  <a16:creationId xmlns:a16="http://schemas.microsoft.com/office/drawing/2014/main" id="{8B87E651-5484-E14C-9B03-BA49F6033A4D}"/>
                </a:ext>
              </a:extLst>
            </p:cNvPr>
            <p:cNvSpPr/>
            <p:nvPr/>
          </p:nvSpPr>
          <p:spPr>
            <a:xfrm rot="16200000">
              <a:off x="5324887" y="4553523"/>
              <a:ext cx="257176" cy="5048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1" name="Pfeil nach oben und unten 140">
              <a:extLst>
                <a:ext uri="{FF2B5EF4-FFF2-40B4-BE49-F238E27FC236}">
                  <a16:creationId xmlns:a16="http://schemas.microsoft.com/office/drawing/2014/main" id="{C846EDCF-9359-2D41-8B3C-A7F9F092D561}"/>
                </a:ext>
              </a:extLst>
            </p:cNvPr>
            <p:cNvSpPr/>
            <p:nvPr/>
          </p:nvSpPr>
          <p:spPr>
            <a:xfrm rot="5400000" flipH="1">
              <a:off x="5324887" y="1995485"/>
              <a:ext cx="257176" cy="5048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2" name="Gruppieren 141">
              <a:extLst>
                <a:ext uri="{FF2B5EF4-FFF2-40B4-BE49-F238E27FC236}">
                  <a16:creationId xmlns:a16="http://schemas.microsoft.com/office/drawing/2014/main" id="{DE614FB0-C454-1A4C-819F-5BBAE3FAFE3A}"/>
                </a:ext>
              </a:extLst>
            </p:cNvPr>
            <p:cNvGrpSpPr/>
            <p:nvPr/>
          </p:nvGrpSpPr>
          <p:grpSpPr>
            <a:xfrm>
              <a:off x="5991188" y="1543051"/>
              <a:ext cx="1449526" cy="1409696"/>
              <a:chOff x="2135886" y="164328"/>
              <a:chExt cx="1449526" cy="1409696"/>
            </a:xfrm>
          </p:grpSpPr>
          <p:sp>
            <p:nvSpPr>
              <p:cNvPr id="151" name="Ellipse 99">
                <a:extLst>
                  <a:ext uri="{FF2B5EF4-FFF2-40B4-BE49-F238E27FC236}">
                    <a16:creationId xmlns:a16="http://schemas.microsoft.com/office/drawing/2014/main" id="{B6BE1A62-D250-E64D-B026-34EFF26FD8E2}"/>
                  </a:ext>
                </a:extLst>
              </p:cNvPr>
              <p:cNvSpPr/>
              <p:nvPr/>
            </p:nvSpPr>
            <p:spPr>
              <a:xfrm>
                <a:off x="2135886" y="164328"/>
                <a:ext cx="1449526" cy="1409696"/>
              </a:xfrm>
              <a:prstGeom prst="ellipse">
                <a:avLst/>
              </a:prstGeom>
            </p:spPr>
            <p:style>
              <a:lnRef idx="2">
                <a:schemeClr val="accent6"/>
              </a:lnRef>
              <a:fillRef idx="1">
                <a:schemeClr val="lt1"/>
              </a:fillRef>
              <a:effectRef idx="0">
                <a:schemeClr val="accent6"/>
              </a:effectRef>
              <a:fontRef idx="minor">
                <a:schemeClr val="dk1"/>
              </a:fontRef>
            </p:style>
            <p:txBody>
              <a:bodyPr/>
              <a:lstStyle/>
              <a:p>
                <a:endParaRPr lang="de-DE" dirty="0"/>
              </a:p>
            </p:txBody>
          </p:sp>
          <p:sp>
            <p:nvSpPr>
              <p:cNvPr id="152" name="Ellipse 4">
                <a:extLst>
                  <a:ext uri="{FF2B5EF4-FFF2-40B4-BE49-F238E27FC236}">
                    <a16:creationId xmlns:a16="http://schemas.microsoft.com/office/drawing/2014/main" id="{566447A5-74FB-E146-839B-F2571BA19030}"/>
                  </a:ext>
                </a:extLst>
              </p:cNvPr>
              <p:cNvSpPr txBox="1"/>
              <p:nvPr/>
            </p:nvSpPr>
            <p:spPr>
              <a:xfrm>
                <a:off x="2247295" y="255822"/>
                <a:ext cx="1226707" cy="122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2400" b="1" kern="1200" dirty="0">
                    <a:solidFill>
                      <a:schemeClr val="tx1"/>
                    </a:solidFill>
                  </a:rPr>
                  <a:t>N</a:t>
                </a:r>
                <a:r>
                  <a:rPr lang="de-DE" sz="1500" kern="1200" dirty="0">
                    <a:solidFill>
                      <a:schemeClr val="tx1"/>
                    </a:solidFill>
                  </a:rPr>
                  <a:t>utzen</a:t>
                </a:r>
              </a:p>
            </p:txBody>
          </p:sp>
        </p:grpSp>
        <p:grpSp>
          <p:nvGrpSpPr>
            <p:cNvPr id="143" name="Gruppieren 142">
              <a:extLst>
                <a:ext uri="{FF2B5EF4-FFF2-40B4-BE49-F238E27FC236}">
                  <a16:creationId xmlns:a16="http://schemas.microsoft.com/office/drawing/2014/main" id="{E0BD06F6-E332-FE4F-803C-8FFFBF9A328E}"/>
                </a:ext>
              </a:extLst>
            </p:cNvPr>
            <p:cNvGrpSpPr/>
            <p:nvPr/>
          </p:nvGrpSpPr>
          <p:grpSpPr>
            <a:xfrm>
              <a:off x="5991189" y="4076624"/>
              <a:ext cx="1449524" cy="1424386"/>
              <a:chOff x="2135887" y="156983"/>
              <a:chExt cx="1449524" cy="1424386"/>
            </a:xfrm>
          </p:grpSpPr>
          <p:sp>
            <p:nvSpPr>
              <p:cNvPr id="149" name="Ellipse 97">
                <a:extLst>
                  <a:ext uri="{FF2B5EF4-FFF2-40B4-BE49-F238E27FC236}">
                    <a16:creationId xmlns:a16="http://schemas.microsoft.com/office/drawing/2014/main" id="{C78229F8-8C36-5449-9A3F-509085D078AD}"/>
                  </a:ext>
                </a:extLst>
              </p:cNvPr>
              <p:cNvSpPr/>
              <p:nvPr/>
            </p:nvSpPr>
            <p:spPr>
              <a:xfrm>
                <a:off x="2135887" y="156983"/>
                <a:ext cx="1449524" cy="1424386"/>
              </a:xfrm>
              <a:prstGeom prst="ellipse">
                <a:avLst/>
              </a:prstGeom>
            </p:spPr>
            <p:style>
              <a:lnRef idx="2">
                <a:schemeClr val="accent6"/>
              </a:lnRef>
              <a:fillRef idx="1">
                <a:schemeClr val="lt1"/>
              </a:fillRef>
              <a:effectRef idx="0">
                <a:schemeClr val="accent6"/>
              </a:effectRef>
              <a:fontRef idx="minor">
                <a:schemeClr val="dk1"/>
              </a:fontRef>
            </p:style>
            <p:txBody>
              <a:bodyPr/>
              <a:lstStyle/>
              <a:p>
                <a:endParaRPr lang="de-DE" dirty="0"/>
              </a:p>
            </p:txBody>
          </p:sp>
          <p:sp>
            <p:nvSpPr>
              <p:cNvPr id="150" name="Ellipse 4">
                <a:extLst>
                  <a:ext uri="{FF2B5EF4-FFF2-40B4-BE49-F238E27FC236}">
                    <a16:creationId xmlns:a16="http://schemas.microsoft.com/office/drawing/2014/main" id="{79104649-9795-C641-BBA9-015D69EC481B}"/>
                  </a:ext>
                </a:extLst>
              </p:cNvPr>
              <p:cNvSpPr txBox="1"/>
              <p:nvPr/>
            </p:nvSpPr>
            <p:spPr>
              <a:xfrm>
                <a:off x="2247295" y="255822"/>
                <a:ext cx="1226707" cy="122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2400" b="1" kern="1200" dirty="0">
                    <a:solidFill>
                      <a:schemeClr val="tx1"/>
                    </a:solidFill>
                  </a:rPr>
                  <a:t>B</a:t>
                </a:r>
                <a:r>
                  <a:rPr lang="de-DE" sz="1500" kern="1200" dirty="0">
                    <a:solidFill>
                      <a:schemeClr val="tx1"/>
                    </a:solidFill>
                  </a:rPr>
                  <a:t>earbeiten</a:t>
                </a:r>
              </a:p>
            </p:txBody>
          </p:sp>
        </p:grpSp>
        <p:sp>
          <p:nvSpPr>
            <p:cNvPr id="144" name="Pfeil nach oben und unten 143">
              <a:extLst>
                <a:ext uri="{FF2B5EF4-FFF2-40B4-BE49-F238E27FC236}">
                  <a16:creationId xmlns:a16="http://schemas.microsoft.com/office/drawing/2014/main" id="{DFB4B37A-3103-C343-AC8B-09CDFE4B2096}"/>
                </a:ext>
              </a:extLst>
            </p:cNvPr>
            <p:cNvSpPr/>
            <p:nvPr/>
          </p:nvSpPr>
          <p:spPr>
            <a:xfrm rot="10800000">
              <a:off x="6689922" y="3265944"/>
              <a:ext cx="257176" cy="504825"/>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grpSp>
          <p:nvGrpSpPr>
            <p:cNvPr id="145" name="Gruppieren 144">
              <a:extLst>
                <a:ext uri="{FF2B5EF4-FFF2-40B4-BE49-F238E27FC236}">
                  <a16:creationId xmlns:a16="http://schemas.microsoft.com/office/drawing/2014/main" id="{2DB4A64B-0B6A-5441-85D9-259F49FE9165}"/>
                </a:ext>
              </a:extLst>
            </p:cNvPr>
            <p:cNvGrpSpPr/>
            <p:nvPr/>
          </p:nvGrpSpPr>
          <p:grpSpPr>
            <a:xfrm>
              <a:off x="7871907" y="2854044"/>
              <a:ext cx="1449524" cy="1424386"/>
              <a:chOff x="5643057" y="2806419"/>
              <a:chExt cx="1449524" cy="1424386"/>
            </a:xfrm>
          </p:grpSpPr>
          <p:sp>
            <p:nvSpPr>
              <p:cNvPr id="147" name="Ellipse 95">
                <a:extLst>
                  <a:ext uri="{FF2B5EF4-FFF2-40B4-BE49-F238E27FC236}">
                    <a16:creationId xmlns:a16="http://schemas.microsoft.com/office/drawing/2014/main" id="{8D4F4B4B-6F50-5143-AD06-66B22820616B}"/>
                  </a:ext>
                </a:extLst>
              </p:cNvPr>
              <p:cNvSpPr/>
              <p:nvPr/>
            </p:nvSpPr>
            <p:spPr>
              <a:xfrm>
                <a:off x="5643057" y="2806419"/>
                <a:ext cx="1449524" cy="1424386"/>
              </a:xfrm>
              <a:prstGeom prst="ellipse">
                <a:avLst/>
              </a:prstGeom>
            </p:spPr>
            <p:style>
              <a:lnRef idx="2">
                <a:schemeClr val="accent6"/>
              </a:lnRef>
              <a:fillRef idx="1">
                <a:schemeClr val="lt1"/>
              </a:fillRef>
              <a:effectRef idx="0">
                <a:schemeClr val="accent6"/>
              </a:effectRef>
              <a:fontRef idx="minor">
                <a:schemeClr val="dk1"/>
              </a:fontRef>
            </p:style>
            <p:txBody>
              <a:bodyPr/>
              <a:lstStyle/>
              <a:p>
                <a:endParaRPr lang="de-DE" dirty="0"/>
              </a:p>
            </p:txBody>
          </p:sp>
          <p:sp>
            <p:nvSpPr>
              <p:cNvPr id="148" name="Ellipse 4">
                <a:extLst>
                  <a:ext uri="{FF2B5EF4-FFF2-40B4-BE49-F238E27FC236}">
                    <a16:creationId xmlns:a16="http://schemas.microsoft.com/office/drawing/2014/main" id="{80F60A09-5AC6-BC4A-83F2-2DD9D38F07AC}"/>
                  </a:ext>
                </a:extLst>
              </p:cNvPr>
              <p:cNvSpPr txBox="1"/>
              <p:nvPr/>
            </p:nvSpPr>
            <p:spPr>
              <a:xfrm>
                <a:off x="5754466" y="2905259"/>
                <a:ext cx="1226707" cy="122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2400" b="1" dirty="0">
                    <a:solidFill>
                      <a:schemeClr val="tx1"/>
                    </a:solidFill>
                  </a:rPr>
                  <a:t>S</a:t>
                </a:r>
                <a:r>
                  <a:rPr lang="de-DE" sz="1500" kern="1200" dirty="0">
                    <a:solidFill>
                      <a:schemeClr val="tx1"/>
                    </a:solidFill>
                  </a:rPr>
                  <a:t>uchen</a:t>
                </a:r>
              </a:p>
            </p:txBody>
          </p:sp>
        </p:grpSp>
        <p:sp>
          <p:nvSpPr>
            <p:cNvPr id="146" name="Pfeil nach oben 145">
              <a:extLst>
                <a:ext uri="{FF2B5EF4-FFF2-40B4-BE49-F238E27FC236}">
                  <a16:creationId xmlns:a16="http://schemas.microsoft.com/office/drawing/2014/main" id="{DEFE0557-4402-3E41-A782-29BAC409883A}"/>
                </a:ext>
              </a:extLst>
            </p:cNvPr>
            <p:cNvSpPr/>
            <p:nvPr/>
          </p:nvSpPr>
          <p:spPr>
            <a:xfrm rot="18900000">
              <a:off x="7724184" y="2435668"/>
              <a:ext cx="257176" cy="504825"/>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grpSp>
      <p:grpSp>
        <p:nvGrpSpPr>
          <p:cNvPr id="161" name="Gruppieren 160">
            <a:extLst>
              <a:ext uri="{FF2B5EF4-FFF2-40B4-BE49-F238E27FC236}">
                <a16:creationId xmlns:a16="http://schemas.microsoft.com/office/drawing/2014/main" id="{C0638603-B9AF-BC49-A1A6-3BE355861168}"/>
              </a:ext>
            </a:extLst>
          </p:cNvPr>
          <p:cNvGrpSpPr/>
          <p:nvPr/>
        </p:nvGrpSpPr>
        <p:grpSpPr>
          <a:xfrm>
            <a:off x="3160463" y="1086662"/>
            <a:ext cx="2243936" cy="3972649"/>
            <a:chOff x="3131925" y="1615170"/>
            <a:chExt cx="2243936" cy="3972649"/>
          </a:xfrm>
        </p:grpSpPr>
        <p:sp>
          <p:nvSpPr>
            <p:cNvPr id="162" name="Ellipse 110">
              <a:extLst>
                <a:ext uri="{FF2B5EF4-FFF2-40B4-BE49-F238E27FC236}">
                  <a16:creationId xmlns:a16="http://schemas.microsoft.com/office/drawing/2014/main" id="{92B8C53A-15C3-6849-AC8E-EAF88EFA7F6E}"/>
                </a:ext>
              </a:extLst>
            </p:cNvPr>
            <p:cNvSpPr/>
            <p:nvPr/>
          </p:nvSpPr>
          <p:spPr>
            <a:xfrm>
              <a:off x="3131925" y="4163433"/>
              <a:ext cx="1449524" cy="1424386"/>
            </a:xfrm>
            <a:prstGeom prst="ellipse">
              <a:avLst/>
            </a:prstGeom>
            <a:noFill/>
          </p:spPr>
          <p:style>
            <a:lnRef idx="2">
              <a:schemeClr val="accent6"/>
            </a:lnRef>
            <a:fillRef idx="1">
              <a:schemeClr val="lt1"/>
            </a:fillRef>
            <a:effectRef idx="0">
              <a:schemeClr val="accent6"/>
            </a:effectRef>
            <a:fontRef idx="minor">
              <a:schemeClr val="dk1"/>
            </a:fontRef>
          </p:style>
          <p:txBody>
            <a:bodyPr/>
            <a:lstStyle/>
            <a:p>
              <a:endParaRPr lang="de-DE" dirty="0"/>
            </a:p>
          </p:txBody>
        </p:sp>
        <p:sp>
          <p:nvSpPr>
            <p:cNvPr id="163" name="Ellipse 111">
              <a:extLst>
                <a:ext uri="{FF2B5EF4-FFF2-40B4-BE49-F238E27FC236}">
                  <a16:creationId xmlns:a16="http://schemas.microsoft.com/office/drawing/2014/main" id="{511DA0B9-54BD-B045-9010-6D665D93A04E}"/>
                </a:ext>
              </a:extLst>
            </p:cNvPr>
            <p:cNvSpPr/>
            <p:nvPr/>
          </p:nvSpPr>
          <p:spPr>
            <a:xfrm>
              <a:off x="3131925" y="1615170"/>
              <a:ext cx="1449524" cy="1424386"/>
            </a:xfrm>
            <a:prstGeom prst="ellipse">
              <a:avLst/>
            </a:prstGeom>
            <a:noFill/>
          </p:spPr>
          <p:style>
            <a:lnRef idx="2">
              <a:schemeClr val="accent6"/>
            </a:lnRef>
            <a:fillRef idx="1">
              <a:schemeClr val="lt1"/>
            </a:fillRef>
            <a:effectRef idx="0">
              <a:schemeClr val="accent6"/>
            </a:effectRef>
            <a:fontRef idx="minor">
              <a:schemeClr val="dk1"/>
            </a:fontRef>
          </p:style>
          <p:txBody>
            <a:bodyPr/>
            <a:lstStyle/>
            <a:p>
              <a:endParaRPr lang="de-DE" dirty="0"/>
            </a:p>
          </p:txBody>
        </p:sp>
        <p:sp>
          <p:nvSpPr>
            <p:cNvPr id="164" name="Pfeil nach oben und unten 163">
              <a:extLst>
                <a:ext uri="{FF2B5EF4-FFF2-40B4-BE49-F238E27FC236}">
                  <a16:creationId xmlns:a16="http://schemas.microsoft.com/office/drawing/2014/main" id="{80ECAAAB-FAE4-9A4A-BF42-3BD7E61E8AAF}"/>
                </a:ext>
              </a:extLst>
            </p:cNvPr>
            <p:cNvSpPr/>
            <p:nvPr/>
          </p:nvSpPr>
          <p:spPr>
            <a:xfrm rot="10800000" flipV="1">
              <a:off x="3823056" y="3352753"/>
              <a:ext cx="257176" cy="504825"/>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65" name="Pfeil nach oben und unten 164">
              <a:extLst>
                <a:ext uri="{FF2B5EF4-FFF2-40B4-BE49-F238E27FC236}">
                  <a16:creationId xmlns:a16="http://schemas.microsoft.com/office/drawing/2014/main" id="{A979212B-EF07-814A-A7AF-D072D2168C74}"/>
                </a:ext>
              </a:extLst>
            </p:cNvPr>
            <p:cNvSpPr/>
            <p:nvPr/>
          </p:nvSpPr>
          <p:spPr>
            <a:xfrm rot="5400000" flipV="1">
              <a:off x="4994860" y="4746992"/>
              <a:ext cx="257176" cy="504825"/>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66" name="Pfeil nach oben und unten 165">
              <a:extLst>
                <a:ext uri="{FF2B5EF4-FFF2-40B4-BE49-F238E27FC236}">
                  <a16:creationId xmlns:a16="http://schemas.microsoft.com/office/drawing/2014/main" id="{99D5AB98-4557-B044-99E3-49F07ECD96FF}"/>
                </a:ext>
              </a:extLst>
            </p:cNvPr>
            <p:cNvSpPr/>
            <p:nvPr/>
          </p:nvSpPr>
          <p:spPr>
            <a:xfrm rot="16200000" flipH="1" flipV="1">
              <a:off x="4994861" y="2188955"/>
              <a:ext cx="257176" cy="504825"/>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grpSp>
      <p:sp>
        <p:nvSpPr>
          <p:cNvPr id="167" name="Pfeil nach oben 166">
            <a:extLst>
              <a:ext uri="{FF2B5EF4-FFF2-40B4-BE49-F238E27FC236}">
                <a16:creationId xmlns:a16="http://schemas.microsoft.com/office/drawing/2014/main" id="{D3D17F59-C438-E243-BD71-EF91482687C1}"/>
              </a:ext>
            </a:extLst>
          </p:cNvPr>
          <p:cNvSpPr/>
          <p:nvPr/>
        </p:nvSpPr>
        <p:spPr>
          <a:xfrm rot="13500000">
            <a:off x="7375573" y="3657114"/>
            <a:ext cx="257176" cy="504825"/>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68" name="Rechteck 167">
            <a:extLst>
              <a:ext uri="{FF2B5EF4-FFF2-40B4-BE49-F238E27FC236}">
                <a16:creationId xmlns:a16="http://schemas.microsoft.com/office/drawing/2014/main" id="{3A98AC03-AB45-A443-A014-9A1E1D8A5167}"/>
              </a:ext>
            </a:extLst>
          </p:cNvPr>
          <p:cNvSpPr/>
          <p:nvPr/>
        </p:nvSpPr>
        <p:spPr>
          <a:xfrm>
            <a:off x="9789197" y="4261993"/>
            <a:ext cx="2327447" cy="230832"/>
          </a:xfrm>
          <a:prstGeom prst="rect">
            <a:avLst/>
          </a:prstGeom>
        </p:spPr>
        <p:txBody>
          <a:bodyPr wrap="square">
            <a:spAutoFit/>
          </a:bodyPr>
          <a:lstStyle/>
          <a:p>
            <a:r>
              <a:rPr lang="de-DE" sz="900" dirty="0">
                <a:latin typeface="Calibri" panose="020F0502020204030204" pitchFamily="34" charset="0"/>
              </a:rPr>
              <a:t>Quelle: </a:t>
            </a:r>
            <a:r>
              <a:rPr lang="de-DE" sz="900" dirty="0">
                <a:latin typeface="Calibri" panose="020F0502020204030204" pitchFamily="34" charset="0"/>
                <a:hlinkClick r:id="rId2"/>
              </a:rPr>
              <a:t>pixabay.com</a:t>
            </a:r>
            <a:r>
              <a:rPr lang="de-DE" sz="900" dirty="0">
                <a:latin typeface="Calibri" panose="020F0502020204030204" pitchFamily="34" charset="0"/>
              </a:rPr>
              <a:t>, Autor: </a:t>
            </a:r>
            <a:r>
              <a:rPr lang="de-DE" sz="900" dirty="0" err="1">
                <a:latin typeface="Calibri" panose="020F0502020204030204" pitchFamily="34" charset="0"/>
              </a:rPr>
              <a:t>PanJoyCZ</a:t>
            </a:r>
            <a:r>
              <a:rPr lang="de-DE" sz="900" dirty="0">
                <a:latin typeface="Calibri" panose="020F0502020204030204" pitchFamily="34" charset="0"/>
              </a:rPr>
              <a:t> (</a:t>
            </a:r>
            <a:r>
              <a:rPr lang="de-DE" sz="900" dirty="0">
                <a:latin typeface="Calibri" panose="020F0502020204030204" pitchFamily="34" charset="0"/>
                <a:hlinkClick r:id="rId3"/>
              </a:rPr>
              <a:t>CC0</a:t>
            </a:r>
            <a:r>
              <a:rPr lang="de-DE" sz="900" dirty="0">
                <a:latin typeface="Calibri" panose="020F0502020204030204" pitchFamily="34" charset="0"/>
              </a:rPr>
              <a:t>)</a:t>
            </a:r>
            <a:endParaRPr lang="de-DE" sz="900" dirty="0"/>
          </a:p>
        </p:txBody>
      </p:sp>
      <p:pic>
        <p:nvPicPr>
          <p:cNvPr id="169" name="Grafik 168">
            <a:extLst>
              <a:ext uri="{FF2B5EF4-FFF2-40B4-BE49-F238E27FC236}">
                <a16:creationId xmlns:a16="http://schemas.microsoft.com/office/drawing/2014/main" id="{28811399-1B86-5A4F-9309-45738616F9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358"/>
          <a:stretch/>
        </p:blipFill>
        <p:spPr>
          <a:xfrm>
            <a:off x="245154" y="2510604"/>
            <a:ext cx="2305496" cy="716610"/>
          </a:xfrm>
          <a:prstGeom prst="rect">
            <a:avLst/>
          </a:prstGeom>
        </p:spPr>
      </p:pic>
      <p:sp>
        <p:nvSpPr>
          <p:cNvPr id="170" name="Rechteck 169">
            <a:extLst>
              <a:ext uri="{FF2B5EF4-FFF2-40B4-BE49-F238E27FC236}">
                <a16:creationId xmlns:a16="http://schemas.microsoft.com/office/drawing/2014/main" id="{68348C3C-0C9C-EF41-9BD3-8CCE4A2825EC}"/>
              </a:ext>
            </a:extLst>
          </p:cNvPr>
          <p:cNvSpPr/>
          <p:nvPr/>
        </p:nvSpPr>
        <p:spPr>
          <a:xfrm>
            <a:off x="355928" y="3169767"/>
            <a:ext cx="2183431" cy="230832"/>
          </a:xfrm>
          <a:prstGeom prst="rect">
            <a:avLst/>
          </a:prstGeom>
        </p:spPr>
        <p:txBody>
          <a:bodyPr wrap="square">
            <a:spAutoFit/>
          </a:bodyPr>
          <a:lstStyle/>
          <a:p>
            <a:r>
              <a:rPr lang="de-DE" sz="900" dirty="0">
                <a:latin typeface="Calibri" panose="020F0502020204030204" pitchFamily="34" charset="0"/>
              </a:rPr>
              <a:t>Quelle: </a:t>
            </a:r>
            <a:r>
              <a:rPr lang="de-DE" sz="900" dirty="0">
                <a:latin typeface="Calibri" panose="020F0502020204030204" pitchFamily="34" charset="0"/>
                <a:hlinkClick r:id="rId5"/>
              </a:rPr>
              <a:t>pixabay.com</a:t>
            </a:r>
            <a:r>
              <a:rPr lang="de-DE" sz="900" dirty="0">
                <a:latin typeface="Calibri" panose="020F0502020204030204" pitchFamily="34" charset="0"/>
              </a:rPr>
              <a:t>, Autor: </a:t>
            </a:r>
            <a:r>
              <a:rPr lang="de-DE" sz="900" dirty="0" err="1">
                <a:latin typeface="Calibri" panose="020F0502020204030204" pitchFamily="34" charset="0"/>
              </a:rPr>
              <a:t>geralt</a:t>
            </a:r>
            <a:r>
              <a:rPr lang="de-DE" sz="900" dirty="0">
                <a:latin typeface="Calibri" panose="020F0502020204030204" pitchFamily="34" charset="0"/>
              </a:rPr>
              <a:t> (</a:t>
            </a:r>
            <a:r>
              <a:rPr lang="de-DE" sz="900" dirty="0">
                <a:latin typeface="Calibri" panose="020F0502020204030204" pitchFamily="34" charset="0"/>
                <a:hlinkClick r:id="rId3"/>
              </a:rPr>
              <a:t>CC0</a:t>
            </a:r>
            <a:r>
              <a:rPr lang="de-DE" sz="900" dirty="0">
                <a:latin typeface="Calibri" panose="020F0502020204030204" pitchFamily="34" charset="0"/>
              </a:rPr>
              <a:t>)</a:t>
            </a:r>
            <a:endParaRPr lang="de-DE" sz="900" dirty="0"/>
          </a:p>
        </p:txBody>
      </p:sp>
      <p:sp>
        <p:nvSpPr>
          <p:cNvPr id="171" name="Rechteck 170">
            <a:extLst>
              <a:ext uri="{FF2B5EF4-FFF2-40B4-BE49-F238E27FC236}">
                <a16:creationId xmlns:a16="http://schemas.microsoft.com/office/drawing/2014/main" id="{E5082F17-8443-334C-8B73-9AFA4F583780}"/>
              </a:ext>
            </a:extLst>
          </p:cNvPr>
          <p:cNvSpPr/>
          <p:nvPr/>
        </p:nvSpPr>
        <p:spPr>
          <a:xfrm>
            <a:off x="3151079" y="5326536"/>
            <a:ext cx="6096000" cy="209288"/>
          </a:xfrm>
          <a:prstGeom prst="rect">
            <a:avLst/>
          </a:prstGeom>
        </p:spPr>
        <p:txBody>
          <a:bodyPr>
            <a:spAutoFit/>
          </a:bodyPr>
          <a:lstStyle/>
          <a:p>
            <a:pPr>
              <a:lnSpc>
                <a:spcPct val="95000"/>
              </a:lnSpc>
            </a:pPr>
            <a:r>
              <a:rPr lang="de-DE" sz="800" dirty="0"/>
              <a:t>Quelle: </a:t>
            </a:r>
            <a:r>
              <a:rPr lang="de-DE" sz="800" dirty="0">
                <a:hlinkClick r:id="rId6"/>
              </a:rPr>
              <a:t>Präsentation "MINT-L-OER-amt"</a:t>
            </a:r>
            <a:r>
              <a:rPr lang="de-DE" sz="800" dirty="0"/>
              <a:t>, </a:t>
            </a:r>
            <a:r>
              <a:rPr lang="de-DE" sz="800" dirty="0" err="1"/>
              <a:t>Lubna</a:t>
            </a:r>
            <a:r>
              <a:rPr lang="de-DE" sz="800" dirty="0"/>
              <a:t> Ali &amp; René Röpke, </a:t>
            </a:r>
            <a:r>
              <a:rPr lang="de-DE" altLang="de-DE" sz="800" dirty="0">
                <a:solidFill>
                  <a:srgbClr val="464646"/>
                </a:solidFill>
              </a:rPr>
              <a:t>(</a:t>
            </a:r>
            <a:r>
              <a:rPr lang="de-DE" altLang="de-DE" sz="800" dirty="0">
                <a:solidFill>
                  <a:srgbClr val="464646"/>
                </a:solidFill>
                <a:hlinkClick r:id="rId7"/>
              </a:rPr>
              <a:t>CC BY-SA 4.0</a:t>
            </a:r>
            <a:r>
              <a:rPr lang="de-DE" altLang="de-DE" sz="800" dirty="0">
                <a:solidFill>
                  <a:srgbClr val="464646"/>
                </a:solidFill>
              </a:rPr>
              <a:t>)</a:t>
            </a:r>
            <a:endParaRPr lang="de-DE" altLang="de-DE" sz="800" dirty="0">
              <a:solidFill>
                <a:srgbClr val="049CCF"/>
              </a:solidFill>
            </a:endParaRPr>
          </a:p>
        </p:txBody>
      </p:sp>
      <p:pic>
        <p:nvPicPr>
          <p:cNvPr id="172" name="Bild 1">
            <a:extLst>
              <a:ext uri="{FF2B5EF4-FFF2-40B4-BE49-F238E27FC236}">
                <a16:creationId xmlns:a16="http://schemas.microsoft.com/office/drawing/2014/main" id="{F6398229-ACF8-564D-9DF9-080D97AA61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4280" y="2011104"/>
            <a:ext cx="2217970" cy="2217970"/>
          </a:xfrm>
          <a:prstGeom prst="rect">
            <a:avLst/>
          </a:prstGeom>
        </p:spPr>
      </p:pic>
      <p:sp>
        <p:nvSpPr>
          <p:cNvPr id="173" name="Rechteck 172">
            <a:extLst>
              <a:ext uri="{FF2B5EF4-FFF2-40B4-BE49-F238E27FC236}">
                <a16:creationId xmlns:a16="http://schemas.microsoft.com/office/drawing/2014/main" id="{45B07F19-ADCE-EA4E-B12A-50325DE5A9D6}"/>
              </a:ext>
            </a:extLst>
          </p:cNvPr>
          <p:cNvSpPr/>
          <p:nvPr/>
        </p:nvSpPr>
        <p:spPr>
          <a:xfrm>
            <a:off x="9597256" y="1157419"/>
            <a:ext cx="2336431" cy="95410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accent1"/>
                </a:solidFill>
                <a:latin typeface="+mn-lt"/>
                <a:ea typeface="+mn-ea"/>
                <a:cs typeface="+mn-cs"/>
              </a:defRPr>
            </a:lvl2pPr>
            <a:lvl3pPr marL="914400" algn="l" defTabSz="457200" rtl="0" eaLnBrk="1" latinLnBrk="0" hangingPunct="1">
              <a:defRPr sz="1800" kern="1200">
                <a:solidFill>
                  <a:schemeClr val="accent1"/>
                </a:solidFill>
                <a:latin typeface="+mn-lt"/>
                <a:ea typeface="+mn-ea"/>
                <a:cs typeface="+mn-cs"/>
              </a:defRPr>
            </a:lvl3pPr>
            <a:lvl4pPr marL="1371600" algn="l" defTabSz="457200" rtl="0" eaLnBrk="1" latinLnBrk="0" hangingPunct="1">
              <a:defRPr sz="1800" kern="1200">
                <a:solidFill>
                  <a:schemeClr val="accent1"/>
                </a:solidFill>
                <a:latin typeface="+mn-lt"/>
                <a:ea typeface="+mn-ea"/>
                <a:cs typeface="+mn-cs"/>
              </a:defRPr>
            </a:lvl4pPr>
            <a:lvl5pPr marL="1828800" algn="l" defTabSz="457200" rtl="0" eaLnBrk="1" latinLnBrk="0" hangingPunct="1">
              <a:defRPr sz="1800" kern="1200">
                <a:solidFill>
                  <a:schemeClr val="accent1"/>
                </a:solidFill>
                <a:latin typeface="+mn-lt"/>
                <a:ea typeface="+mn-ea"/>
                <a:cs typeface="+mn-cs"/>
              </a:defRPr>
            </a:lvl5pPr>
            <a:lvl6pPr marL="2286000" algn="l" defTabSz="457200" rtl="0" eaLnBrk="1" latinLnBrk="0" hangingPunct="1">
              <a:defRPr sz="1800" kern="1200">
                <a:solidFill>
                  <a:schemeClr val="accent1"/>
                </a:solidFill>
                <a:latin typeface="+mn-lt"/>
                <a:ea typeface="+mn-ea"/>
                <a:cs typeface="+mn-cs"/>
              </a:defRPr>
            </a:lvl6pPr>
            <a:lvl7pPr marL="2743200" algn="l" defTabSz="457200" rtl="0" eaLnBrk="1" latinLnBrk="0" hangingPunct="1">
              <a:defRPr sz="1800" kern="1200">
                <a:solidFill>
                  <a:schemeClr val="accent1"/>
                </a:solidFill>
                <a:latin typeface="+mn-lt"/>
                <a:ea typeface="+mn-ea"/>
                <a:cs typeface="+mn-cs"/>
              </a:defRPr>
            </a:lvl7pPr>
            <a:lvl8pPr marL="3200400" algn="l" defTabSz="457200" rtl="0" eaLnBrk="1" latinLnBrk="0" hangingPunct="1">
              <a:defRPr sz="1800" kern="1200">
                <a:solidFill>
                  <a:schemeClr val="accent1"/>
                </a:solidFill>
                <a:latin typeface="+mn-lt"/>
                <a:ea typeface="+mn-ea"/>
                <a:cs typeface="+mn-cs"/>
              </a:defRPr>
            </a:lvl8pPr>
            <a:lvl9pPr marL="3657600" algn="l" defTabSz="457200" rtl="0" eaLnBrk="1" latinLnBrk="0" hangingPunct="1">
              <a:defRPr sz="1800" kern="1200">
                <a:solidFill>
                  <a:schemeClr val="accent1"/>
                </a:solidFill>
                <a:latin typeface="+mn-lt"/>
                <a:ea typeface="+mn-ea"/>
                <a:cs typeface="+mn-cs"/>
              </a:defRPr>
            </a:lvl9pPr>
          </a:lstStyle>
          <a:p>
            <a:pPr algn="ctr"/>
            <a:r>
              <a:rPr lang="de-DE" sz="2800" dirty="0">
                <a:solidFill>
                  <a:schemeClr val="tx1"/>
                </a:solidFill>
              </a:rPr>
              <a:t>Ausbilder/in</a:t>
            </a:r>
            <a:br>
              <a:rPr lang="de-DE" sz="2800" dirty="0">
                <a:solidFill>
                  <a:schemeClr val="tx1"/>
                </a:solidFill>
              </a:rPr>
            </a:br>
            <a:r>
              <a:rPr lang="de-DE" sz="2800" dirty="0">
                <a:solidFill>
                  <a:schemeClr val="tx1"/>
                </a:solidFill>
              </a:rPr>
              <a:t>Dozent/in</a:t>
            </a:r>
            <a:endParaRPr lang="de-DE" sz="1100" dirty="0">
              <a:solidFill>
                <a:schemeClr val="tx1"/>
              </a:solidFill>
            </a:endParaRPr>
          </a:p>
        </p:txBody>
      </p:sp>
      <p:cxnSp>
        <p:nvCxnSpPr>
          <p:cNvPr id="174" name="Gewinkelte Verbindung 173">
            <a:extLst>
              <a:ext uri="{FF2B5EF4-FFF2-40B4-BE49-F238E27FC236}">
                <a16:creationId xmlns:a16="http://schemas.microsoft.com/office/drawing/2014/main" id="{2F5ADBD1-2CC6-5B42-B1C5-530FAEA5EBE9}"/>
              </a:ext>
            </a:extLst>
          </p:cNvPr>
          <p:cNvCxnSpPr>
            <a:stCxn id="132" idx="2"/>
            <a:endCxn id="168" idx="2"/>
          </p:cNvCxnSpPr>
          <p:nvPr/>
        </p:nvCxnSpPr>
        <p:spPr>
          <a:xfrm rot="16200000" flipH="1">
            <a:off x="5853086" y="-607010"/>
            <a:ext cx="656094" cy="9543575"/>
          </a:xfrm>
          <a:prstGeom prst="bentConnector3">
            <a:avLst>
              <a:gd name="adj1" fmla="val 298639"/>
            </a:avLst>
          </a:prstGeom>
          <a:ln w="571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9708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right)">
                                      <p:cBhvr>
                                        <p:cTn id="7"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OER als Ausbilder/in nutzen</a:t>
            </a:r>
          </a:p>
        </p:txBody>
      </p:sp>
      <p:sp>
        <p:nvSpPr>
          <p:cNvPr id="6" name="Inhaltsplatzhalter 5"/>
          <p:cNvSpPr>
            <a:spLocks noGrp="1"/>
          </p:cNvSpPr>
          <p:nvPr>
            <p:ph idx="1"/>
          </p:nvPr>
        </p:nvSpPr>
        <p:spPr>
          <a:xfrm>
            <a:off x="371475" y="1563143"/>
            <a:ext cx="6660629" cy="4214255"/>
          </a:xfrm>
        </p:spPr>
        <p:txBody>
          <a:bodyPr/>
          <a:lstStyle/>
          <a:p>
            <a:r>
              <a:rPr lang="de-DE" dirty="0"/>
              <a:t>Ausbilder/innen dürfen OER auch im kommerziellen Umfeld in der Regel</a:t>
            </a:r>
          </a:p>
          <a:p>
            <a:pPr lvl="1"/>
            <a:r>
              <a:rPr lang="de-DE" dirty="0"/>
              <a:t>nutzen,</a:t>
            </a:r>
          </a:p>
          <a:p>
            <a:pPr lvl="1"/>
            <a:r>
              <a:rPr lang="de-DE" dirty="0"/>
              <a:t>bearbeiten und</a:t>
            </a:r>
          </a:p>
          <a:p>
            <a:pPr lvl="1"/>
            <a:r>
              <a:rPr lang="de-DE" dirty="0"/>
              <a:t>weiterverbreiten.</a:t>
            </a:r>
          </a:p>
          <a:p>
            <a:pPr lvl="1"/>
            <a:endParaRPr lang="de-DE" dirty="0"/>
          </a:p>
          <a:p>
            <a:pPr marL="215900" lvl="1" indent="0">
              <a:buNone/>
            </a:pPr>
            <a:r>
              <a:rPr lang="de-DE" dirty="0"/>
              <a:t>Problem der </a:t>
            </a:r>
            <a:r>
              <a:rPr lang="de-DE" b="1" dirty="0"/>
              <a:t>Rechtsunsicherheit</a:t>
            </a:r>
            <a:r>
              <a:rPr lang="de-DE" dirty="0"/>
              <a:t> im Umgang mit fremden Materialien wird </a:t>
            </a:r>
            <a:r>
              <a:rPr lang="de-DE" b="1" dirty="0"/>
              <a:t>umgangen</a:t>
            </a:r>
            <a:r>
              <a:rPr lang="de-DE" dirty="0"/>
              <a:t> durch Nutzung von Materialien unter </a:t>
            </a:r>
            <a:r>
              <a:rPr lang="de-DE" b="1" dirty="0"/>
              <a:t>Creative </a:t>
            </a:r>
            <a:r>
              <a:rPr lang="de-DE" b="1" dirty="0" err="1"/>
              <a:t>Commons</a:t>
            </a:r>
            <a:r>
              <a:rPr lang="de-DE" b="1" dirty="0"/>
              <a:t> Lizenzen</a:t>
            </a:r>
          </a:p>
          <a:p>
            <a:pPr marL="215900" lvl="1" indent="0">
              <a:buNone/>
            </a:pPr>
            <a:r>
              <a:rPr lang="de-DE" dirty="0"/>
              <a:t>Problem einer </a:t>
            </a:r>
            <a:r>
              <a:rPr lang="de-DE" b="1" dirty="0"/>
              <a:t>Qualitätsbewertung</a:t>
            </a:r>
            <a:r>
              <a:rPr lang="de-DE" dirty="0"/>
              <a:t> bleibt bestehen</a:t>
            </a:r>
          </a:p>
        </p:txBody>
      </p:sp>
      <p:sp>
        <p:nvSpPr>
          <p:cNvPr id="4" name="Foliennummernplatzhalter 3"/>
          <p:cNvSpPr>
            <a:spLocks noGrp="1"/>
          </p:cNvSpPr>
          <p:nvPr>
            <p:ph type="sldNum" sz="quarter" idx="14"/>
          </p:nvPr>
        </p:nvSpPr>
        <p:spPr/>
        <p:txBody>
          <a:bodyPr/>
          <a:lstStyle/>
          <a:p>
            <a:r>
              <a:rPr lang="de-DE"/>
              <a:t>Seite </a:t>
            </a:r>
            <a:fld id="{A52F4D17-1AD6-42D9-B93A-EB002C62F438}" type="slidenum">
              <a:rPr lang="de-DE" smtClean="0"/>
              <a:pPr/>
              <a:t>8</a:t>
            </a:fld>
            <a:endParaRPr lang="de-DE" dirty="0"/>
          </a:p>
        </p:txBody>
      </p:sp>
      <p:sp>
        <p:nvSpPr>
          <p:cNvPr id="7" name="Textplatzhalter 6"/>
          <p:cNvSpPr>
            <a:spLocks noGrp="1"/>
          </p:cNvSpPr>
          <p:nvPr>
            <p:ph type="body" sz="quarter" idx="15"/>
          </p:nvPr>
        </p:nvSpPr>
        <p:spPr/>
        <p:txBody>
          <a:bodyPr/>
          <a:lstStyle/>
          <a:p>
            <a:endParaRPr lang="de-DE" dirty="0"/>
          </a:p>
        </p:txBody>
      </p:sp>
      <p:pic>
        <p:nvPicPr>
          <p:cNvPr id="3074" name="Picture 2" descr="ttps://mirrors.creativecommons.org/presskit/logos/cc.logo.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4437112"/>
            <a:ext cx="4579690" cy="1092778"/>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7032104" y="5608121"/>
            <a:ext cx="4331063" cy="338554"/>
          </a:xfrm>
          <a:prstGeom prst="rect">
            <a:avLst/>
          </a:prstGeom>
        </p:spPr>
        <p:txBody>
          <a:bodyPr wrap="square">
            <a:spAutoFit/>
          </a:bodyPr>
          <a:lstStyle/>
          <a:p>
            <a:r>
              <a:rPr lang="de-DE" sz="800" dirty="0"/>
              <a:t>Quelle </a:t>
            </a:r>
            <a:r>
              <a:rPr lang="de-DE" sz="800" dirty="0">
                <a:hlinkClick r:id="rId3"/>
              </a:rPr>
              <a:t>CC-</a:t>
            </a:r>
            <a:r>
              <a:rPr lang="de-DE" sz="800" dirty="0" err="1">
                <a:hlinkClick r:id="rId3"/>
              </a:rPr>
              <a:t>Presskit</a:t>
            </a:r>
            <a:r>
              <a:rPr lang="de-DE" sz="800" dirty="0">
                <a:hlinkClick r:id="rId3"/>
              </a:rPr>
              <a:t>,</a:t>
            </a:r>
            <a:r>
              <a:rPr lang="de-DE" sz="800" dirty="0"/>
              <a:t> Nutzungsrechte entsprechend der </a:t>
            </a:r>
            <a:r>
              <a:rPr lang="de-DE" sz="800" dirty="0">
                <a:hlinkClick r:id="rId4"/>
              </a:rPr>
              <a:t>Creative </a:t>
            </a:r>
            <a:r>
              <a:rPr lang="de-DE" sz="800" dirty="0" err="1">
                <a:hlinkClick r:id="rId4"/>
              </a:rPr>
              <a:t>Commons</a:t>
            </a:r>
            <a:r>
              <a:rPr lang="de-DE" sz="800" dirty="0">
                <a:hlinkClick r:id="rId4"/>
              </a:rPr>
              <a:t> Trademark </a:t>
            </a:r>
            <a:r>
              <a:rPr lang="de-DE" sz="800" dirty="0" err="1">
                <a:hlinkClick r:id="rId4"/>
              </a:rPr>
              <a:t>Policy</a:t>
            </a:r>
            <a:endParaRPr lang="de-DE" sz="800" dirty="0"/>
          </a:p>
        </p:txBody>
      </p:sp>
      <p:sp>
        <p:nvSpPr>
          <p:cNvPr id="11" name="Rechteck 10"/>
          <p:cNvSpPr/>
          <p:nvPr/>
        </p:nvSpPr>
        <p:spPr>
          <a:xfrm>
            <a:off x="7305428" y="3828196"/>
            <a:ext cx="4331063" cy="338554"/>
          </a:xfrm>
          <a:prstGeom prst="rect">
            <a:avLst/>
          </a:prstGeom>
        </p:spPr>
        <p:txBody>
          <a:bodyPr wrap="square">
            <a:spAutoFit/>
          </a:bodyPr>
          <a:lstStyle/>
          <a:p>
            <a:r>
              <a:rPr lang="de-DE" sz="800" dirty="0"/>
              <a:t>Logo Open Educational Resources von Markus </a:t>
            </a:r>
            <a:r>
              <a:rPr lang="de-DE" sz="800" dirty="0" err="1"/>
              <a:t>Büsges</a:t>
            </a:r>
            <a:r>
              <a:rPr lang="de-DE" sz="800" dirty="0"/>
              <a:t> (</a:t>
            </a:r>
            <a:r>
              <a:rPr lang="de-DE" sz="800" dirty="0" err="1"/>
              <a:t>leomaria</a:t>
            </a:r>
            <a:r>
              <a:rPr lang="de-DE" sz="800" dirty="0"/>
              <a:t> design) für Wikimedia Deutschland e.V., </a:t>
            </a:r>
            <a:r>
              <a:rPr lang="de-DE" sz="800" dirty="0">
                <a:hlinkClick r:id="rId5"/>
              </a:rPr>
              <a:t>CC BY-SA 4.0</a:t>
            </a:r>
            <a:r>
              <a:rPr lang="de-DE" sz="800" dirty="0"/>
              <a:t> via </a:t>
            </a:r>
            <a:r>
              <a:rPr lang="de-DE" sz="800" dirty="0">
                <a:hlinkClick r:id="rId6"/>
              </a:rPr>
              <a:t>Wikimedia Commons</a:t>
            </a:r>
            <a:endParaRPr lang="de-DE" sz="800" dirty="0"/>
          </a:p>
        </p:txBody>
      </p:sp>
      <p:pic>
        <p:nvPicPr>
          <p:cNvPr id="3080" name="Picture 8" descr="ttps://upload.wikimedia.org/wikipedia/commons/thumb/f/f1/OER-Logo.jpg/1024px-OER-Logo.jpg"/>
          <p:cNvPicPr>
            <a:picLocks noChangeAspect="1" noChangeArrowheads="1"/>
          </p:cNvPicPr>
          <p:nvPr/>
        </p:nvPicPr>
        <p:blipFill rotWithShape="1">
          <a:blip r:embed="rId7">
            <a:extLst>
              <a:ext uri="{28A0092B-C50C-407E-A947-70E740481C1C}">
                <a14:useLocalDpi xmlns:a14="http://schemas.microsoft.com/office/drawing/2010/main" val="0"/>
              </a:ext>
            </a:extLst>
          </a:blip>
          <a:srcRect l="9765" t="12682" r="8817" b="13510"/>
          <a:stretch/>
        </p:blipFill>
        <p:spPr bwMode="auto">
          <a:xfrm>
            <a:off x="7340964" y="1580635"/>
            <a:ext cx="3683992" cy="2227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1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F1689-35CE-534E-948C-A21263414802}"/>
              </a:ext>
            </a:extLst>
          </p:cNvPr>
          <p:cNvSpPr>
            <a:spLocks noGrp="1"/>
          </p:cNvSpPr>
          <p:nvPr>
            <p:ph type="title"/>
          </p:nvPr>
        </p:nvSpPr>
        <p:spPr/>
        <p:txBody>
          <a:bodyPr/>
          <a:lstStyle/>
          <a:p>
            <a:r>
              <a:rPr lang="de-DE" dirty="0"/>
              <a:t>Exkurs: Urheberschaft (für Anfänger)</a:t>
            </a:r>
          </a:p>
        </p:txBody>
      </p:sp>
      <p:sp>
        <p:nvSpPr>
          <p:cNvPr id="3" name="Inhaltsplatzhalter 2">
            <a:extLst>
              <a:ext uri="{FF2B5EF4-FFF2-40B4-BE49-F238E27FC236}">
                <a16:creationId xmlns:a16="http://schemas.microsoft.com/office/drawing/2014/main" id="{25DAF936-2193-1C45-80C7-FA87D94D0D2C}"/>
              </a:ext>
            </a:extLst>
          </p:cNvPr>
          <p:cNvSpPr>
            <a:spLocks noGrp="1"/>
          </p:cNvSpPr>
          <p:nvPr>
            <p:ph idx="1"/>
          </p:nvPr>
        </p:nvSpPr>
        <p:spPr>
          <a:xfrm>
            <a:off x="371475" y="1563143"/>
            <a:ext cx="10981109" cy="4214255"/>
          </a:xfrm>
        </p:spPr>
        <p:txBody>
          <a:bodyPr/>
          <a:lstStyle/>
          <a:p>
            <a:r>
              <a:rPr lang="de-DE" sz="2800" dirty="0"/>
              <a:t>Wenn eine Person etwas (Bild, Video, Text, …) erstellt ist das Ergebnis </a:t>
            </a:r>
            <a:r>
              <a:rPr lang="de-DE" sz="2800" b="1" dirty="0"/>
              <a:t>grundsätzlich</a:t>
            </a:r>
            <a:r>
              <a:rPr lang="de-DE" sz="2800" dirty="0"/>
              <a:t> und </a:t>
            </a:r>
            <a:r>
              <a:rPr lang="de-DE" sz="2800" b="1" dirty="0"/>
              <a:t>automatisch</a:t>
            </a:r>
            <a:r>
              <a:rPr lang="de-DE" sz="2800" dirty="0"/>
              <a:t> urheberrechtlich geschützt.</a:t>
            </a:r>
          </a:p>
          <a:p>
            <a:r>
              <a:rPr lang="de-DE" sz="2800" b="1" dirty="0"/>
              <a:t>Privat</a:t>
            </a:r>
            <a:r>
              <a:rPr lang="de-DE" sz="2800" dirty="0"/>
              <a:t> darf man mit urheberrechtlich geschütztem Material (fast) alles.</a:t>
            </a:r>
          </a:p>
          <a:p>
            <a:r>
              <a:rPr lang="de-DE" sz="2800" b="1" dirty="0"/>
              <a:t>Öffentlich</a:t>
            </a:r>
            <a:r>
              <a:rPr lang="de-DE" sz="2800" dirty="0"/>
              <a:t> darf man mit urheberrechtlich geschütztem Material  (fast) nichts.</a:t>
            </a:r>
          </a:p>
          <a:p>
            <a:endParaRPr lang="de-DE" dirty="0"/>
          </a:p>
        </p:txBody>
      </p:sp>
      <p:sp>
        <p:nvSpPr>
          <p:cNvPr id="5" name="Foliennummernplatzhalter 4">
            <a:extLst>
              <a:ext uri="{FF2B5EF4-FFF2-40B4-BE49-F238E27FC236}">
                <a16:creationId xmlns:a16="http://schemas.microsoft.com/office/drawing/2014/main" id="{4A69089D-979E-9F46-96B6-6F73C58E9CAB}"/>
              </a:ext>
            </a:extLst>
          </p:cNvPr>
          <p:cNvSpPr>
            <a:spLocks noGrp="1"/>
          </p:cNvSpPr>
          <p:nvPr>
            <p:ph type="sldNum" sz="quarter" idx="14"/>
          </p:nvPr>
        </p:nvSpPr>
        <p:spPr/>
        <p:txBody>
          <a:bodyPr/>
          <a:lstStyle/>
          <a:p>
            <a:r>
              <a:rPr lang="de-DE"/>
              <a:t>Seite </a:t>
            </a:r>
            <a:fld id="{A52F4D17-1AD6-42D9-B93A-EB002C62F438}" type="slidenum">
              <a:rPr lang="de-DE" smtClean="0"/>
              <a:pPr/>
              <a:t>9</a:t>
            </a:fld>
            <a:endParaRPr lang="de-DE" dirty="0"/>
          </a:p>
        </p:txBody>
      </p:sp>
      <p:sp>
        <p:nvSpPr>
          <p:cNvPr id="6" name="Textplatzhalter 5">
            <a:extLst>
              <a:ext uri="{FF2B5EF4-FFF2-40B4-BE49-F238E27FC236}">
                <a16:creationId xmlns:a16="http://schemas.microsoft.com/office/drawing/2014/main" id="{B71876AD-95F9-CB4C-8C85-98888553E1E7}"/>
              </a:ext>
            </a:extLst>
          </p:cNvPr>
          <p:cNvSpPr>
            <a:spLocks noGrp="1"/>
          </p:cNvSpPr>
          <p:nvPr>
            <p:ph type="body" sz="quarter" idx="15"/>
          </p:nvPr>
        </p:nvSpPr>
        <p:spPr/>
        <p:txBody>
          <a:bodyPr/>
          <a:lstStyle/>
          <a:p>
            <a:endParaRPr lang="de-DE"/>
          </a:p>
        </p:txBody>
      </p:sp>
    </p:spTree>
    <p:extLst>
      <p:ext uri="{BB962C8B-B14F-4D97-AF65-F5344CB8AC3E}">
        <p14:creationId xmlns:p14="http://schemas.microsoft.com/office/powerpoint/2010/main" val="1034607155"/>
      </p:ext>
    </p:extLst>
  </p:cSld>
  <p:clrMapOvr>
    <a:masterClrMapping/>
  </p:clrMapOvr>
</p:sld>
</file>

<file path=ppt/theme/theme1.xml><?xml version="1.0" encoding="utf-8"?>
<a:theme xmlns:a="http://schemas.openxmlformats.org/drawingml/2006/main" name="Jülich">
  <a:themeElements>
    <a:clrScheme name="Benutzerdefiniert 292">
      <a:dk1>
        <a:sysClr val="windowText" lastClr="000000"/>
      </a:dk1>
      <a:lt1>
        <a:sysClr val="window" lastClr="FFFFFF"/>
      </a:lt1>
      <a:dk2>
        <a:srgbClr val="6D268E"/>
      </a:dk2>
      <a:lt2>
        <a:srgbClr val="EBEBEB"/>
      </a:lt2>
      <a:accent1>
        <a:srgbClr val="023D6B"/>
      </a:accent1>
      <a:accent2>
        <a:srgbClr val="ADBDE3"/>
      </a:accent2>
      <a:accent3>
        <a:srgbClr val="30A93B"/>
      </a:accent3>
      <a:accent4>
        <a:srgbClr val="FFE900"/>
      </a:accent4>
      <a:accent5>
        <a:srgbClr val="FF8C0C"/>
      </a:accent5>
      <a:accent6>
        <a:srgbClr val="DF0F44"/>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5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5000"/>
          </a:lnSpc>
          <a:defRPr sz="2400" dirty="0" err="1" smtClean="0"/>
        </a:defPPr>
      </a:lstStyle>
    </a:txDef>
  </a:objectDefaults>
  <a:extraClrSchemeLst/>
  <a:extLst>
    <a:ext uri="{05A4C25C-085E-4340-85A3-A5531E510DB2}">
      <thm15:themeFamily xmlns:thm15="http://schemas.microsoft.com/office/thememl/2012/main" name="Jülich_PowerPoint_16x9.potx" id="{0F5E8835-6491-4076-A857-546EEC7C50FA}" vid="{D6DE276B-3CD7-4E84-9635-17794DF4E23B}"/>
    </a:ext>
  </a:extLst>
</a:theme>
</file>

<file path=ppt/theme/theme2.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Juelich_PowerPoint_16x9</Template>
  <TotalTime>0</TotalTime>
  <Words>3654</Words>
  <Application>Microsoft Macintosh PowerPoint</Application>
  <PresentationFormat>Breitbild</PresentationFormat>
  <Paragraphs>431</Paragraphs>
  <Slides>38</Slides>
  <Notes>2</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38</vt:i4>
      </vt:variant>
    </vt:vector>
  </HeadingPairs>
  <TitlesOfParts>
    <vt:vector size="44" baseType="lpstr">
      <vt:lpstr>Arial</vt:lpstr>
      <vt:lpstr>Calibri</vt:lpstr>
      <vt:lpstr>Source Sans Pro</vt:lpstr>
      <vt:lpstr>Wingdings</vt:lpstr>
      <vt:lpstr>Wingdings 3</vt:lpstr>
      <vt:lpstr>Jülich</vt:lpstr>
      <vt:lpstr>Open Educational Resources</vt:lpstr>
      <vt:lpstr>Agenda</vt:lpstr>
      <vt:lpstr>Immer diese Abkürzungen…</vt:lpstr>
      <vt:lpstr>Was ist OER?</vt:lpstr>
      <vt:lpstr>Der Nutzen für unsere Praxis</vt:lpstr>
      <vt:lpstr>Der Nutzen für unsere Praxis</vt:lpstr>
      <vt:lpstr>Zyklus von OER</vt:lpstr>
      <vt:lpstr>OER als Ausbilder/in nutzen</vt:lpstr>
      <vt:lpstr>Exkurs: Urheberschaft (für Anfänger)</vt:lpstr>
      <vt:lpstr>Die Lösung</vt:lpstr>
      <vt:lpstr>Creative Commons (CC) Lizenzen I</vt:lpstr>
      <vt:lpstr>Creative Commons (CC) Lizenzen II</vt:lpstr>
      <vt:lpstr>GNU Free Documentation License</vt:lpstr>
      <vt:lpstr>Quellenangaben bei OER</vt:lpstr>
      <vt:lpstr>Das Praxisbeispiel TULLU I</vt:lpstr>
      <vt:lpstr>Das Praxisbeispiel TULLU II</vt:lpstr>
      <vt:lpstr>Quellenangaben bei OER</vt:lpstr>
      <vt:lpstr>Das Praxisbeispiel TULLU + V</vt:lpstr>
      <vt:lpstr>Praxisbeispiel: REMIX eines Videos</vt:lpstr>
      <vt:lpstr>Praxisbeispiel: REMIX eines Videos</vt:lpstr>
      <vt:lpstr>Remix von verschiedenen OER</vt:lpstr>
      <vt:lpstr>Remix von verschiedenen OER</vt:lpstr>
      <vt:lpstr>Beispiel: Grauzone Kombination/ Verschmelzung</vt:lpstr>
      <vt:lpstr>Komposition vs. Kombination/Collage</vt:lpstr>
      <vt:lpstr>Kombination mit nicht freien Inhalten in OER</vt:lpstr>
      <vt:lpstr>Beispiel: Zitieren von Screenshots</vt:lpstr>
      <vt:lpstr>Kombination mit nicht freien Inhalten in OER</vt:lpstr>
      <vt:lpstr>Kombination mit nicht freien Inhalten in OER</vt:lpstr>
      <vt:lpstr>Beispiel: Zitieren von Texten</vt:lpstr>
      <vt:lpstr>Haltung des Unternehmens</vt:lpstr>
      <vt:lpstr>Weitere Rechtliche „Hürden“</vt:lpstr>
      <vt:lpstr>Maximale Potenzialentfaltung von OER</vt:lpstr>
      <vt:lpstr>Stimmungsbarometer</vt:lpstr>
      <vt:lpstr>Fragen und Anmerkungen</vt:lpstr>
      <vt:lpstr>Literatur und Webseiten zu OER</vt:lpstr>
      <vt:lpstr>Kontakt bei Fragen</vt:lpstr>
      <vt:lpstr>Literaturverzeichnis</vt:lpstr>
      <vt:lpstr>PowerPoint-Präsentation</vt:lpstr>
    </vt:vector>
  </TitlesOfParts>
  <Company>Forschungszentrum Jülich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der präsentation</dc:title>
  <dc:creator>Ivens, Ulrich</dc:creator>
  <cp:lastModifiedBy>Ulrich Ivens</cp:lastModifiedBy>
  <cp:revision>86</cp:revision>
  <dcterms:created xsi:type="dcterms:W3CDTF">2017-12-15T06:31:24Z</dcterms:created>
  <dcterms:modified xsi:type="dcterms:W3CDTF">2021-02-08T20:23:36Z</dcterms:modified>
</cp:coreProperties>
</file>