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69" r:id="rId3"/>
    <p:sldId id="304" r:id="rId4"/>
    <p:sldId id="271" r:id="rId5"/>
    <p:sldId id="305" r:id="rId6"/>
    <p:sldId id="308" r:id="rId7"/>
    <p:sldId id="307" r:id="rId8"/>
    <p:sldId id="282" r:id="rId9"/>
    <p:sldId id="268" r:id="rId10"/>
    <p:sldId id="277" r:id="rId11"/>
    <p:sldId id="273" r:id="rId12"/>
    <p:sldId id="278" r:id="rId13"/>
    <p:sldId id="274" r:id="rId14"/>
    <p:sldId id="280" r:id="rId15"/>
    <p:sldId id="279" r:id="rId16"/>
    <p:sldId id="281" r:id="rId17"/>
    <p:sldId id="299" r:id="rId18"/>
    <p:sldId id="300" r:id="rId19"/>
    <p:sldId id="286" r:id="rId20"/>
    <p:sldId id="288" r:id="rId21"/>
    <p:sldId id="291" r:id="rId22"/>
    <p:sldId id="294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AD115-7C8C-460A-8738-D39A36D9181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6A97BBB-A00B-4C6D-94D5-F566CC8CFE54}">
      <dgm:prSet/>
      <dgm:spPr/>
      <dgm:t>
        <a:bodyPr/>
        <a:lstStyle/>
        <a:p>
          <a:r>
            <a:rPr lang="de-DE" dirty="0"/>
            <a:t>Phase 1: Aneignung</a:t>
          </a:r>
        </a:p>
      </dgm:t>
    </dgm:pt>
    <dgm:pt modelId="{52B9912C-4DE0-4346-8CA8-C1109E54924C}" type="parTrans" cxnId="{EC933498-A9DA-4AB2-BA75-55AFFF0D3F1E}">
      <dgm:prSet/>
      <dgm:spPr/>
      <dgm:t>
        <a:bodyPr/>
        <a:lstStyle/>
        <a:p>
          <a:endParaRPr lang="de-DE"/>
        </a:p>
      </dgm:t>
    </dgm:pt>
    <dgm:pt modelId="{C8BBC21A-51AB-45DA-97FA-5550E6C38764}" type="sibTrans" cxnId="{EC933498-A9DA-4AB2-BA75-55AFFF0D3F1E}">
      <dgm:prSet/>
      <dgm:spPr/>
      <dgm:t>
        <a:bodyPr/>
        <a:lstStyle/>
        <a:p>
          <a:endParaRPr lang="de-DE"/>
        </a:p>
      </dgm:t>
    </dgm:pt>
    <dgm:pt modelId="{8AC882C2-73A5-464E-891A-5D2DA11CF0EE}">
      <dgm:prSet/>
      <dgm:spPr/>
      <dgm:t>
        <a:bodyPr/>
        <a:lstStyle/>
        <a:p>
          <a:r>
            <a:rPr lang="de-DE" dirty="0"/>
            <a:t>Phase 2: Vermittlung</a:t>
          </a:r>
        </a:p>
      </dgm:t>
    </dgm:pt>
    <dgm:pt modelId="{0EDFC54E-E6CE-49FF-8939-F8DEA6903DB7}" type="parTrans" cxnId="{0BBA7EDA-392A-49EF-B6A9-C009741E12AE}">
      <dgm:prSet/>
      <dgm:spPr/>
      <dgm:t>
        <a:bodyPr/>
        <a:lstStyle/>
        <a:p>
          <a:endParaRPr lang="de-DE"/>
        </a:p>
      </dgm:t>
    </dgm:pt>
    <dgm:pt modelId="{EBEB25DC-30E5-4836-B774-E9BF082170C8}" type="sibTrans" cxnId="{0BBA7EDA-392A-49EF-B6A9-C009741E12AE}">
      <dgm:prSet/>
      <dgm:spPr/>
      <dgm:t>
        <a:bodyPr/>
        <a:lstStyle/>
        <a:p>
          <a:endParaRPr lang="de-DE"/>
        </a:p>
      </dgm:t>
    </dgm:pt>
    <dgm:pt modelId="{B63875C5-894E-4009-9E3C-1A049306ADFF}">
      <dgm:prSet/>
      <dgm:spPr/>
      <dgm:t>
        <a:bodyPr/>
        <a:lstStyle/>
        <a:p>
          <a:r>
            <a:rPr lang="de-DE" dirty="0"/>
            <a:t>Phase 3: Verarbeitung &amp; Vertiefung</a:t>
          </a:r>
        </a:p>
      </dgm:t>
    </dgm:pt>
    <dgm:pt modelId="{C9093694-7FDF-4E3C-8BCC-A78F7085ABF5}" type="parTrans" cxnId="{E8C7DC0D-D2DD-4CF0-9591-04B53EB6E56A}">
      <dgm:prSet/>
      <dgm:spPr/>
      <dgm:t>
        <a:bodyPr/>
        <a:lstStyle/>
        <a:p>
          <a:endParaRPr lang="de-DE"/>
        </a:p>
      </dgm:t>
    </dgm:pt>
    <dgm:pt modelId="{DFA50B79-1B8E-4CE3-AE9A-A37AA86B52BD}" type="sibTrans" cxnId="{E8C7DC0D-D2DD-4CF0-9591-04B53EB6E56A}">
      <dgm:prSet/>
      <dgm:spPr/>
      <dgm:t>
        <a:bodyPr/>
        <a:lstStyle/>
        <a:p>
          <a:endParaRPr lang="de-DE"/>
        </a:p>
      </dgm:t>
    </dgm:pt>
    <dgm:pt modelId="{1810F6AA-69EA-4BE7-B1DD-7E438952CE7F}">
      <dgm:prSet/>
      <dgm:spPr/>
      <dgm:t>
        <a:bodyPr/>
        <a:lstStyle/>
        <a:p>
          <a:r>
            <a:rPr lang="de-DE" dirty="0"/>
            <a:t>2er-Gruppe – 8 Min.</a:t>
          </a:r>
        </a:p>
      </dgm:t>
    </dgm:pt>
    <dgm:pt modelId="{514C6B80-EB05-4130-8798-F80BA729D07F}" type="parTrans" cxnId="{A7D08B0E-6F41-4E45-8F04-9EC16FC93B7B}">
      <dgm:prSet/>
      <dgm:spPr/>
      <dgm:t>
        <a:bodyPr/>
        <a:lstStyle/>
        <a:p>
          <a:endParaRPr lang="de-DE"/>
        </a:p>
      </dgm:t>
    </dgm:pt>
    <dgm:pt modelId="{23CCB1A2-E80D-43BF-8E70-0595F1D99135}" type="sibTrans" cxnId="{A7D08B0E-6F41-4E45-8F04-9EC16FC93B7B}">
      <dgm:prSet/>
      <dgm:spPr/>
      <dgm:t>
        <a:bodyPr/>
        <a:lstStyle/>
        <a:p>
          <a:endParaRPr lang="de-DE"/>
        </a:p>
      </dgm:t>
    </dgm:pt>
    <dgm:pt modelId="{FC3B9CDE-3C4C-4B53-9E9E-F6E7C641BBD8}">
      <dgm:prSet/>
      <dgm:spPr/>
      <dgm:t>
        <a:bodyPr/>
        <a:lstStyle/>
        <a:p>
          <a:r>
            <a:rPr lang="de-DE" dirty="0"/>
            <a:t>Materialerschließung</a:t>
          </a:r>
        </a:p>
      </dgm:t>
    </dgm:pt>
    <dgm:pt modelId="{B8A4EC96-927B-4B79-8766-84874C7F7F60}" type="parTrans" cxnId="{99F450EE-E064-484F-845D-CA4BCCA8A24D}">
      <dgm:prSet/>
      <dgm:spPr/>
      <dgm:t>
        <a:bodyPr/>
        <a:lstStyle/>
        <a:p>
          <a:endParaRPr lang="de-DE"/>
        </a:p>
      </dgm:t>
    </dgm:pt>
    <dgm:pt modelId="{8446B0A6-85AF-47E5-A800-28652A2C8938}" type="sibTrans" cxnId="{99F450EE-E064-484F-845D-CA4BCCA8A24D}">
      <dgm:prSet/>
      <dgm:spPr/>
      <dgm:t>
        <a:bodyPr/>
        <a:lstStyle/>
        <a:p>
          <a:endParaRPr lang="de-DE"/>
        </a:p>
      </dgm:t>
    </dgm:pt>
    <dgm:pt modelId="{FF45329F-D767-49CA-925A-A02D94004612}">
      <dgm:prSet/>
      <dgm:spPr/>
      <dgm:t>
        <a:bodyPr/>
        <a:lstStyle/>
        <a:p>
          <a:r>
            <a:rPr lang="de-DE" dirty="0"/>
            <a:t>4er-Gruppe – 8 Min.</a:t>
          </a:r>
        </a:p>
      </dgm:t>
    </dgm:pt>
    <dgm:pt modelId="{54A250CC-C274-4658-93E0-C68DB626B282}" type="parTrans" cxnId="{3D90B361-6B02-4B76-8DCB-9F0B728F9517}">
      <dgm:prSet/>
      <dgm:spPr/>
      <dgm:t>
        <a:bodyPr/>
        <a:lstStyle/>
        <a:p>
          <a:endParaRPr lang="de-DE"/>
        </a:p>
      </dgm:t>
    </dgm:pt>
    <dgm:pt modelId="{80B11A64-5116-4B96-96B6-75A5641EE66B}" type="sibTrans" cxnId="{3D90B361-6B02-4B76-8DCB-9F0B728F9517}">
      <dgm:prSet/>
      <dgm:spPr/>
      <dgm:t>
        <a:bodyPr/>
        <a:lstStyle/>
        <a:p>
          <a:endParaRPr lang="de-DE"/>
        </a:p>
      </dgm:t>
    </dgm:pt>
    <dgm:pt modelId="{5115CDE4-9E2C-44D0-8DFA-10D9D08EDA4C}">
      <dgm:prSet/>
      <dgm:spPr/>
      <dgm:t>
        <a:bodyPr/>
        <a:lstStyle/>
        <a:p>
          <a:r>
            <a:rPr lang="de-DE" dirty="0"/>
            <a:t>Austausch</a:t>
          </a:r>
        </a:p>
      </dgm:t>
    </dgm:pt>
    <dgm:pt modelId="{306FED2F-9A0E-4AD6-9753-CE81B9E3D946}" type="parTrans" cxnId="{E44F75EE-57A8-4902-B87A-67046AE41231}">
      <dgm:prSet/>
      <dgm:spPr/>
      <dgm:t>
        <a:bodyPr/>
        <a:lstStyle/>
        <a:p>
          <a:endParaRPr lang="de-DE"/>
        </a:p>
      </dgm:t>
    </dgm:pt>
    <dgm:pt modelId="{1982E650-EE43-4A34-BC21-0D57349DA9AA}" type="sibTrans" cxnId="{E44F75EE-57A8-4902-B87A-67046AE41231}">
      <dgm:prSet/>
      <dgm:spPr/>
      <dgm:t>
        <a:bodyPr/>
        <a:lstStyle/>
        <a:p>
          <a:endParaRPr lang="de-DE"/>
        </a:p>
      </dgm:t>
    </dgm:pt>
    <dgm:pt modelId="{1E619529-AD69-4129-B83B-75106F8690AE}">
      <dgm:prSet/>
      <dgm:spPr/>
      <dgm:t>
        <a:bodyPr/>
        <a:lstStyle/>
        <a:p>
          <a:r>
            <a:rPr lang="de-DE" dirty="0"/>
            <a:t>4er-Gruppe – 20 Min.</a:t>
          </a:r>
        </a:p>
      </dgm:t>
    </dgm:pt>
    <dgm:pt modelId="{744B186B-6A2D-40C9-966D-9CED9E844AC5}" type="parTrans" cxnId="{1B617779-E799-4166-AA67-E2A2BC9CAA8B}">
      <dgm:prSet/>
      <dgm:spPr/>
      <dgm:t>
        <a:bodyPr/>
        <a:lstStyle/>
        <a:p>
          <a:endParaRPr lang="de-DE"/>
        </a:p>
      </dgm:t>
    </dgm:pt>
    <dgm:pt modelId="{0A2B20FE-C0E5-4DC7-8CE0-9DE07D2D2F80}" type="sibTrans" cxnId="{1B617779-E799-4166-AA67-E2A2BC9CAA8B}">
      <dgm:prSet/>
      <dgm:spPr/>
      <dgm:t>
        <a:bodyPr/>
        <a:lstStyle/>
        <a:p>
          <a:endParaRPr lang="de-DE"/>
        </a:p>
      </dgm:t>
    </dgm:pt>
    <dgm:pt modelId="{4A8916AA-6DBC-4981-8A2E-C27756B2143A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65A426D8-1783-4548-86B3-20BE26035D26}" type="parTrans" cxnId="{6C8A3D1D-B7FF-47B5-94DE-F40991CC8B23}">
      <dgm:prSet/>
      <dgm:spPr/>
      <dgm:t>
        <a:bodyPr/>
        <a:lstStyle/>
        <a:p>
          <a:endParaRPr lang="de-DE"/>
        </a:p>
      </dgm:t>
    </dgm:pt>
    <dgm:pt modelId="{F90FDFEF-C90E-4DEC-874B-06DDD62B23C0}" type="sibTrans" cxnId="{6C8A3D1D-B7FF-47B5-94DE-F40991CC8B23}">
      <dgm:prSet/>
      <dgm:spPr/>
      <dgm:t>
        <a:bodyPr/>
        <a:lstStyle/>
        <a:p>
          <a:endParaRPr lang="de-DE"/>
        </a:p>
      </dgm:t>
    </dgm:pt>
    <dgm:pt modelId="{3829E8F2-F958-4E85-89B9-AFFB981FDEF3}">
      <dgm:prSet/>
      <dgm:spPr/>
      <dgm:t>
        <a:bodyPr/>
        <a:lstStyle/>
        <a:p>
          <a:r>
            <a:rPr lang="de-DE" dirty="0"/>
            <a:t>Perspektivenwechsel</a:t>
          </a:r>
        </a:p>
      </dgm:t>
    </dgm:pt>
    <dgm:pt modelId="{B5531DA0-6C2A-4728-B26A-366AE99A7C66}" type="parTrans" cxnId="{E1D06301-78BD-4CB7-B6E7-6678677637F2}">
      <dgm:prSet/>
      <dgm:spPr/>
      <dgm:t>
        <a:bodyPr/>
        <a:lstStyle/>
        <a:p>
          <a:endParaRPr lang="de-DE"/>
        </a:p>
      </dgm:t>
    </dgm:pt>
    <dgm:pt modelId="{00DCEEB0-55F1-4AAA-B68A-AB72F48121B8}" type="sibTrans" cxnId="{E1D06301-78BD-4CB7-B6E7-6678677637F2}">
      <dgm:prSet/>
      <dgm:spPr/>
      <dgm:t>
        <a:bodyPr/>
        <a:lstStyle/>
        <a:p>
          <a:endParaRPr lang="de-DE"/>
        </a:p>
      </dgm:t>
    </dgm:pt>
    <dgm:pt modelId="{024A20A8-B39E-4717-AB50-C8F7EC782133}">
      <dgm:prSet/>
      <dgm:spPr/>
      <dgm:t>
        <a:bodyPr/>
        <a:lstStyle/>
        <a:p>
          <a:r>
            <a:rPr lang="de-DE" dirty="0"/>
            <a:t>Urteil</a:t>
          </a:r>
        </a:p>
      </dgm:t>
    </dgm:pt>
    <dgm:pt modelId="{8C425C82-9470-4D17-A1A3-ED6251625F47}" type="parTrans" cxnId="{1AC506AF-0052-4285-A25A-257CC18E0320}">
      <dgm:prSet/>
      <dgm:spPr/>
      <dgm:t>
        <a:bodyPr/>
        <a:lstStyle/>
        <a:p>
          <a:endParaRPr lang="de-DE"/>
        </a:p>
      </dgm:t>
    </dgm:pt>
    <dgm:pt modelId="{B31D17C4-E256-4E69-A5B6-625A019FD16C}" type="sibTrans" cxnId="{1AC506AF-0052-4285-A25A-257CC18E0320}">
      <dgm:prSet/>
      <dgm:spPr/>
      <dgm:t>
        <a:bodyPr/>
        <a:lstStyle/>
        <a:p>
          <a:endParaRPr lang="de-DE"/>
        </a:p>
      </dgm:t>
    </dgm:pt>
    <dgm:pt modelId="{4F9B4FEE-A9C3-4112-ADAB-4AB5DA676887}" type="pres">
      <dgm:prSet presAssocID="{D9CAD115-7C8C-460A-8738-D39A36D9181F}" presName="Name0" presStyleCnt="0">
        <dgm:presLayoutVars>
          <dgm:dir/>
          <dgm:resizeHandles val="exact"/>
        </dgm:presLayoutVars>
      </dgm:prSet>
      <dgm:spPr/>
    </dgm:pt>
    <dgm:pt modelId="{CD291375-9B0C-47BA-A1E1-262A05D73E81}" type="pres">
      <dgm:prSet presAssocID="{D9CAD115-7C8C-460A-8738-D39A36D9181F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77E5A3CA-C461-47FC-A391-FFF252490FC1}" type="pres">
      <dgm:prSet presAssocID="{D9CAD115-7C8C-460A-8738-D39A36D9181F}" presName="points" presStyleCnt="0"/>
      <dgm:spPr/>
    </dgm:pt>
    <dgm:pt modelId="{630E04F5-8A6A-4A24-80D6-5AAC3000CC7B}" type="pres">
      <dgm:prSet presAssocID="{A6A97BBB-A00B-4C6D-94D5-F566CC8CFE54}" presName="compositeA" presStyleCnt="0"/>
      <dgm:spPr/>
    </dgm:pt>
    <dgm:pt modelId="{8E395D1B-C2C5-4116-B590-037A4EBE5311}" type="pres">
      <dgm:prSet presAssocID="{A6A97BBB-A00B-4C6D-94D5-F566CC8CFE54}" presName="textA" presStyleLbl="revTx" presStyleIdx="0" presStyleCnt="3">
        <dgm:presLayoutVars>
          <dgm:bulletEnabled val="1"/>
        </dgm:presLayoutVars>
      </dgm:prSet>
      <dgm:spPr/>
    </dgm:pt>
    <dgm:pt modelId="{F5A04BCD-B620-4CC3-8190-56551707AC55}" type="pres">
      <dgm:prSet presAssocID="{A6A97BBB-A00B-4C6D-94D5-F566CC8CFE54}" presName="circleA" presStyleLbl="node1" presStyleIdx="0" presStyleCnt="3"/>
      <dgm:spPr>
        <a:solidFill>
          <a:schemeClr val="accent4">
            <a:lumMod val="20000"/>
            <a:lumOff val="80000"/>
          </a:schemeClr>
        </a:solidFill>
      </dgm:spPr>
    </dgm:pt>
    <dgm:pt modelId="{D0AC26FB-A373-4EC8-9F7E-B326DB9D2BD8}" type="pres">
      <dgm:prSet presAssocID="{A6A97BBB-A00B-4C6D-94D5-F566CC8CFE54}" presName="spaceA" presStyleCnt="0"/>
      <dgm:spPr/>
    </dgm:pt>
    <dgm:pt modelId="{AACBBDB5-4E7C-4D97-B8E8-5519EDB3CF30}" type="pres">
      <dgm:prSet presAssocID="{C8BBC21A-51AB-45DA-97FA-5550E6C38764}" presName="space" presStyleCnt="0"/>
      <dgm:spPr/>
    </dgm:pt>
    <dgm:pt modelId="{3F05CC6D-8C2B-4782-9A37-D47C1A9B1855}" type="pres">
      <dgm:prSet presAssocID="{8AC882C2-73A5-464E-891A-5D2DA11CF0EE}" presName="compositeB" presStyleCnt="0"/>
      <dgm:spPr/>
    </dgm:pt>
    <dgm:pt modelId="{A5A87F13-7F99-4B1B-BB0E-5777E03C0C29}" type="pres">
      <dgm:prSet presAssocID="{8AC882C2-73A5-464E-891A-5D2DA11CF0EE}" presName="textB" presStyleLbl="revTx" presStyleIdx="1" presStyleCnt="3">
        <dgm:presLayoutVars>
          <dgm:bulletEnabled val="1"/>
        </dgm:presLayoutVars>
      </dgm:prSet>
      <dgm:spPr/>
    </dgm:pt>
    <dgm:pt modelId="{679CEF88-F1FE-41E0-8206-2A5DD7DFE853}" type="pres">
      <dgm:prSet presAssocID="{8AC882C2-73A5-464E-891A-5D2DA11CF0EE}" presName="circleB" presStyleLbl="node1" presStyleIdx="1" presStyleCnt="3"/>
      <dgm:spPr>
        <a:solidFill>
          <a:schemeClr val="accent2">
            <a:lumMod val="20000"/>
            <a:lumOff val="80000"/>
          </a:schemeClr>
        </a:solidFill>
      </dgm:spPr>
    </dgm:pt>
    <dgm:pt modelId="{B0AE6BF2-E00B-4852-A624-887807ABC07C}" type="pres">
      <dgm:prSet presAssocID="{8AC882C2-73A5-464E-891A-5D2DA11CF0EE}" presName="spaceB" presStyleCnt="0"/>
      <dgm:spPr/>
    </dgm:pt>
    <dgm:pt modelId="{2AD052B3-D053-42B2-8013-A4D2AD467F86}" type="pres">
      <dgm:prSet presAssocID="{EBEB25DC-30E5-4836-B774-E9BF082170C8}" presName="space" presStyleCnt="0"/>
      <dgm:spPr/>
    </dgm:pt>
    <dgm:pt modelId="{F6B444A0-5E78-4C5D-A8B5-1C19EA5B6816}" type="pres">
      <dgm:prSet presAssocID="{B63875C5-894E-4009-9E3C-1A049306ADFF}" presName="compositeA" presStyleCnt="0"/>
      <dgm:spPr/>
    </dgm:pt>
    <dgm:pt modelId="{26542243-29C1-4816-AB25-757073E9FB9D}" type="pres">
      <dgm:prSet presAssocID="{B63875C5-894E-4009-9E3C-1A049306ADFF}" presName="textA" presStyleLbl="revTx" presStyleIdx="2" presStyleCnt="3">
        <dgm:presLayoutVars>
          <dgm:bulletEnabled val="1"/>
        </dgm:presLayoutVars>
      </dgm:prSet>
      <dgm:spPr/>
    </dgm:pt>
    <dgm:pt modelId="{A3B9032E-4DE6-410F-A7CE-6E2C4025DB2F}" type="pres">
      <dgm:prSet presAssocID="{B63875C5-894E-4009-9E3C-1A049306ADFF}" presName="circleA" presStyleLbl="node1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68FB3056-C884-4A33-A636-191D5BA672D5}" type="pres">
      <dgm:prSet presAssocID="{B63875C5-894E-4009-9E3C-1A049306ADFF}" presName="spaceA" presStyleCnt="0"/>
      <dgm:spPr/>
    </dgm:pt>
  </dgm:ptLst>
  <dgm:cxnLst>
    <dgm:cxn modelId="{E1D06301-78BD-4CB7-B6E7-6678677637F2}" srcId="{B63875C5-894E-4009-9E3C-1A049306ADFF}" destId="{3829E8F2-F958-4E85-89B9-AFFB981FDEF3}" srcOrd="2" destOrd="0" parTransId="{B5531DA0-6C2A-4728-B26A-366AE99A7C66}" sibTransId="{00DCEEB0-55F1-4AAA-B68A-AB72F48121B8}"/>
    <dgm:cxn modelId="{E8C7DC0D-D2DD-4CF0-9591-04B53EB6E56A}" srcId="{D9CAD115-7C8C-460A-8738-D39A36D9181F}" destId="{B63875C5-894E-4009-9E3C-1A049306ADFF}" srcOrd="2" destOrd="0" parTransId="{C9093694-7FDF-4E3C-8BCC-A78F7085ABF5}" sibTransId="{DFA50B79-1B8E-4CE3-AE9A-A37AA86B52BD}"/>
    <dgm:cxn modelId="{A7D08B0E-6F41-4E45-8F04-9EC16FC93B7B}" srcId="{A6A97BBB-A00B-4C6D-94D5-F566CC8CFE54}" destId="{1810F6AA-69EA-4BE7-B1DD-7E438952CE7F}" srcOrd="0" destOrd="0" parTransId="{514C6B80-EB05-4130-8798-F80BA729D07F}" sibTransId="{23CCB1A2-E80D-43BF-8E70-0595F1D99135}"/>
    <dgm:cxn modelId="{703E1511-5035-4D63-8343-25F95CF0D048}" type="presOf" srcId="{1E619529-AD69-4129-B83B-75106F8690AE}" destId="{26542243-29C1-4816-AB25-757073E9FB9D}" srcOrd="0" destOrd="1" presId="urn:microsoft.com/office/officeart/2005/8/layout/hProcess11"/>
    <dgm:cxn modelId="{FE2FB313-B979-4D88-9FC9-7717F2B0028F}" type="presOf" srcId="{1810F6AA-69EA-4BE7-B1DD-7E438952CE7F}" destId="{8E395D1B-C2C5-4116-B590-037A4EBE5311}" srcOrd="0" destOrd="1" presId="urn:microsoft.com/office/officeart/2005/8/layout/hProcess11"/>
    <dgm:cxn modelId="{6C8A3D1D-B7FF-47B5-94DE-F40991CC8B23}" srcId="{B63875C5-894E-4009-9E3C-1A049306ADFF}" destId="{4A8916AA-6DBC-4981-8A2E-C27756B2143A}" srcOrd="1" destOrd="0" parTransId="{65A426D8-1783-4548-86B3-20BE26035D26}" sibTransId="{F90FDFEF-C90E-4DEC-874B-06DDD62B23C0}"/>
    <dgm:cxn modelId="{3D44F824-41A9-4464-A853-7C257055ED4B}" type="presOf" srcId="{4A8916AA-6DBC-4981-8A2E-C27756B2143A}" destId="{26542243-29C1-4816-AB25-757073E9FB9D}" srcOrd="0" destOrd="2" presId="urn:microsoft.com/office/officeart/2005/8/layout/hProcess11"/>
    <dgm:cxn modelId="{3643763B-C037-46F1-9DA0-C28A515EA3E3}" type="presOf" srcId="{FF45329F-D767-49CA-925A-A02D94004612}" destId="{A5A87F13-7F99-4B1B-BB0E-5777E03C0C29}" srcOrd="0" destOrd="1" presId="urn:microsoft.com/office/officeart/2005/8/layout/hProcess11"/>
    <dgm:cxn modelId="{3D90B361-6B02-4B76-8DCB-9F0B728F9517}" srcId="{8AC882C2-73A5-464E-891A-5D2DA11CF0EE}" destId="{FF45329F-D767-49CA-925A-A02D94004612}" srcOrd="0" destOrd="0" parTransId="{54A250CC-C274-4658-93E0-C68DB626B282}" sibTransId="{80B11A64-5116-4B96-96B6-75A5641EE66B}"/>
    <dgm:cxn modelId="{82039E75-C738-42E9-BB5F-61F49E957384}" type="presOf" srcId="{D9CAD115-7C8C-460A-8738-D39A36D9181F}" destId="{4F9B4FEE-A9C3-4112-ADAB-4AB5DA676887}" srcOrd="0" destOrd="0" presId="urn:microsoft.com/office/officeart/2005/8/layout/hProcess11"/>
    <dgm:cxn modelId="{8B628277-CFE6-4036-A73C-DFAC027503FF}" type="presOf" srcId="{024A20A8-B39E-4717-AB50-C8F7EC782133}" destId="{26542243-29C1-4816-AB25-757073E9FB9D}" srcOrd="0" destOrd="4" presId="urn:microsoft.com/office/officeart/2005/8/layout/hProcess11"/>
    <dgm:cxn modelId="{1B617779-E799-4166-AA67-E2A2BC9CAA8B}" srcId="{B63875C5-894E-4009-9E3C-1A049306ADFF}" destId="{1E619529-AD69-4129-B83B-75106F8690AE}" srcOrd="0" destOrd="0" parTransId="{744B186B-6A2D-40C9-966D-9CED9E844AC5}" sibTransId="{0A2B20FE-C0E5-4DC7-8CE0-9DE07D2D2F80}"/>
    <dgm:cxn modelId="{EC933498-A9DA-4AB2-BA75-55AFFF0D3F1E}" srcId="{D9CAD115-7C8C-460A-8738-D39A36D9181F}" destId="{A6A97BBB-A00B-4C6D-94D5-F566CC8CFE54}" srcOrd="0" destOrd="0" parTransId="{52B9912C-4DE0-4346-8CA8-C1109E54924C}" sibTransId="{C8BBC21A-51AB-45DA-97FA-5550E6C38764}"/>
    <dgm:cxn modelId="{68E2F7AE-F071-4B17-983D-BDD9C247CF87}" type="presOf" srcId="{8AC882C2-73A5-464E-891A-5D2DA11CF0EE}" destId="{A5A87F13-7F99-4B1B-BB0E-5777E03C0C29}" srcOrd="0" destOrd="0" presId="urn:microsoft.com/office/officeart/2005/8/layout/hProcess11"/>
    <dgm:cxn modelId="{1AC506AF-0052-4285-A25A-257CC18E0320}" srcId="{B63875C5-894E-4009-9E3C-1A049306ADFF}" destId="{024A20A8-B39E-4717-AB50-C8F7EC782133}" srcOrd="3" destOrd="0" parTransId="{8C425C82-9470-4D17-A1A3-ED6251625F47}" sibTransId="{B31D17C4-E256-4E69-A5B6-625A019FD16C}"/>
    <dgm:cxn modelId="{51F3BFC3-FE8F-460B-9119-38008C9B1CCA}" type="presOf" srcId="{A6A97BBB-A00B-4C6D-94D5-F566CC8CFE54}" destId="{8E395D1B-C2C5-4116-B590-037A4EBE5311}" srcOrd="0" destOrd="0" presId="urn:microsoft.com/office/officeart/2005/8/layout/hProcess11"/>
    <dgm:cxn modelId="{6DEF45C8-2570-4497-9542-879189C849F1}" type="presOf" srcId="{3829E8F2-F958-4E85-89B9-AFFB981FDEF3}" destId="{26542243-29C1-4816-AB25-757073E9FB9D}" srcOrd="0" destOrd="3" presId="urn:microsoft.com/office/officeart/2005/8/layout/hProcess11"/>
    <dgm:cxn modelId="{0BBA7EDA-392A-49EF-B6A9-C009741E12AE}" srcId="{D9CAD115-7C8C-460A-8738-D39A36D9181F}" destId="{8AC882C2-73A5-464E-891A-5D2DA11CF0EE}" srcOrd="1" destOrd="0" parTransId="{0EDFC54E-E6CE-49FF-8939-F8DEA6903DB7}" sibTransId="{EBEB25DC-30E5-4836-B774-E9BF082170C8}"/>
    <dgm:cxn modelId="{4C3E8CDA-FEDA-49B2-8674-7CF2C690EFAC}" type="presOf" srcId="{B63875C5-894E-4009-9E3C-1A049306ADFF}" destId="{26542243-29C1-4816-AB25-757073E9FB9D}" srcOrd="0" destOrd="0" presId="urn:microsoft.com/office/officeart/2005/8/layout/hProcess11"/>
    <dgm:cxn modelId="{523A81DF-16B4-484C-AC3B-97AB9ACC9B14}" type="presOf" srcId="{FC3B9CDE-3C4C-4B53-9E9E-F6E7C641BBD8}" destId="{8E395D1B-C2C5-4116-B590-037A4EBE5311}" srcOrd="0" destOrd="2" presId="urn:microsoft.com/office/officeart/2005/8/layout/hProcess11"/>
    <dgm:cxn modelId="{1E8BBFE3-CF97-47B8-A1C3-D6E81FA8ECFD}" type="presOf" srcId="{5115CDE4-9E2C-44D0-8DFA-10D9D08EDA4C}" destId="{A5A87F13-7F99-4B1B-BB0E-5777E03C0C29}" srcOrd="0" destOrd="2" presId="urn:microsoft.com/office/officeart/2005/8/layout/hProcess11"/>
    <dgm:cxn modelId="{99F450EE-E064-484F-845D-CA4BCCA8A24D}" srcId="{A6A97BBB-A00B-4C6D-94D5-F566CC8CFE54}" destId="{FC3B9CDE-3C4C-4B53-9E9E-F6E7C641BBD8}" srcOrd="1" destOrd="0" parTransId="{B8A4EC96-927B-4B79-8766-84874C7F7F60}" sibTransId="{8446B0A6-85AF-47E5-A800-28652A2C8938}"/>
    <dgm:cxn modelId="{E44F75EE-57A8-4902-B87A-67046AE41231}" srcId="{8AC882C2-73A5-464E-891A-5D2DA11CF0EE}" destId="{5115CDE4-9E2C-44D0-8DFA-10D9D08EDA4C}" srcOrd="1" destOrd="0" parTransId="{306FED2F-9A0E-4AD6-9753-CE81B9E3D946}" sibTransId="{1982E650-EE43-4A34-BC21-0D57349DA9AA}"/>
    <dgm:cxn modelId="{0569D87E-0554-4910-A3EF-01F595BD14D0}" type="presParOf" srcId="{4F9B4FEE-A9C3-4112-ADAB-4AB5DA676887}" destId="{CD291375-9B0C-47BA-A1E1-262A05D73E81}" srcOrd="0" destOrd="0" presId="urn:microsoft.com/office/officeart/2005/8/layout/hProcess11"/>
    <dgm:cxn modelId="{2B1CBA2F-E346-48CE-8D5D-7EFD6475216F}" type="presParOf" srcId="{4F9B4FEE-A9C3-4112-ADAB-4AB5DA676887}" destId="{77E5A3CA-C461-47FC-A391-FFF252490FC1}" srcOrd="1" destOrd="0" presId="urn:microsoft.com/office/officeart/2005/8/layout/hProcess11"/>
    <dgm:cxn modelId="{54443F05-B05B-4048-8BB0-7AB394CA39B3}" type="presParOf" srcId="{77E5A3CA-C461-47FC-A391-FFF252490FC1}" destId="{630E04F5-8A6A-4A24-80D6-5AAC3000CC7B}" srcOrd="0" destOrd="0" presId="urn:microsoft.com/office/officeart/2005/8/layout/hProcess11"/>
    <dgm:cxn modelId="{639E9FC0-48C9-4CEF-AFBA-F22AE79E0686}" type="presParOf" srcId="{630E04F5-8A6A-4A24-80D6-5AAC3000CC7B}" destId="{8E395D1B-C2C5-4116-B590-037A4EBE5311}" srcOrd="0" destOrd="0" presId="urn:microsoft.com/office/officeart/2005/8/layout/hProcess11"/>
    <dgm:cxn modelId="{D7C27894-6089-4B84-AAED-81560D8BF906}" type="presParOf" srcId="{630E04F5-8A6A-4A24-80D6-5AAC3000CC7B}" destId="{F5A04BCD-B620-4CC3-8190-56551707AC55}" srcOrd="1" destOrd="0" presId="urn:microsoft.com/office/officeart/2005/8/layout/hProcess11"/>
    <dgm:cxn modelId="{B947865D-DCBE-4637-B2D7-5EA52E15843A}" type="presParOf" srcId="{630E04F5-8A6A-4A24-80D6-5AAC3000CC7B}" destId="{D0AC26FB-A373-4EC8-9F7E-B326DB9D2BD8}" srcOrd="2" destOrd="0" presId="urn:microsoft.com/office/officeart/2005/8/layout/hProcess11"/>
    <dgm:cxn modelId="{7D7733AA-647A-4592-9B7E-69D40769C5E8}" type="presParOf" srcId="{77E5A3CA-C461-47FC-A391-FFF252490FC1}" destId="{AACBBDB5-4E7C-4D97-B8E8-5519EDB3CF30}" srcOrd="1" destOrd="0" presId="urn:microsoft.com/office/officeart/2005/8/layout/hProcess11"/>
    <dgm:cxn modelId="{72FF4154-8306-4526-B09F-78FCBF5F7B03}" type="presParOf" srcId="{77E5A3CA-C461-47FC-A391-FFF252490FC1}" destId="{3F05CC6D-8C2B-4782-9A37-D47C1A9B1855}" srcOrd="2" destOrd="0" presId="urn:microsoft.com/office/officeart/2005/8/layout/hProcess11"/>
    <dgm:cxn modelId="{CA3A3917-EF65-440C-A3C6-6409AE8B3711}" type="presParOf" srcId="{3F05CC6D-8C2B-4782-9A37-D47C1A9B1855}" destId="{A5A87F13-7F99-4B1B-BB0E-5777E03C0C29}" srcOrd="0" destOrd="0" presId="urn:microsoft.com/office/officeart/2005/8/layout/hProcess11"/>
    <dgm:cxn modelId="{9D0770F6-B968-4A1C-99D7-A07C489C18DF}" type="presParOf" srcId="{3F05CC6D-8C2B-4782-9A37-D47C1A9B1855}" destId="{679CEF88-F1FE-41E0-8206-2A5DD7DFE853}" srcOrd="1" destOrd="0" presId="urn:microsoft.com/office/officeart/2005/8/layout/hProcess11"/>
    <dgm:cxn modelId="{84ED776D-89E1-4CBF-BFE0-01815F35D27E}" type="presParOf" srcId="{3F05CC6D-8C2B-4782-9A37-D47C1A9B1855}" destId="{B0AE6BF2-E00B-4852-A624-887807ABC07C}" srcOrd="2" destOrd="0" presId="urn:microsoft.com/office/officeart/2005/8/layout/hProcess11"/>
    <dgm:cxn modelId="{A70A7D8B-CAE0-4427-9B1E-A578B6F96BB2}" type="presParOf" srcId="{77E5A3CA-C461-47FC-A391-FFF252490FC1}" destId="{2AD052B3-D053-42B2-8013-A4D2AD467F86}" srcOrd="3" destOrd="0" presId="urn:microsoft.com/office/officeart/2005/8/layout/hProcess11"/>
    <dgm:cxn modelId="{D04E123C-5EB2-4458-A1DE-53DC05C1610B}" type="presParOf" srcId="{77E5A3CA-C461-47FC-A391-FFF252490FC1}" destId="{F6B444A0-5E78-4C5D-A8B5-1C19EA5B6816}" srcOrd="4" destOrd="0" presId="urn:microsoft.com/office/officeart/2005/8/layout/hProcess11"/>
    <dgm:cxn modelId="{BB2DD23B-AE0C-4424-99CB-71F0818068AC}" type="presParOf" srcId="{F6B444A0-5E78-4C5D-A8B5-1C19EA5B6816}" destId="{26542243-29C1-4816-AB25-757073E9FB9D}" srcOrd="0" destOrd="0" presId="urn:microsoft.com/office/officeart/2005/8/layout/hProcess11"/>
    <dgm:cxn modelId="{D9DF2A1C-DCD8-4BC2-A42D-21A8A0481F75}" type="presParOf" srcId="{F6B444A0-5E78-4C5D-A8B5-1C19EA5B6816}" destId="{A3B9032E-4DE6-410F-A7CE-6E2C4025DB2F}" srcOrd="1" destOrd="0" presId="urn:microsoft.com/office/officeart/2005/8/layout/hProcess11"/>
    <dgm:cxn modelId="{061A4866-AE6E-4381-A336-6D3270564BAF}" type="presParOf" srcId="{F6B444A0-5E78-4C5D-A8B5-1C19EA5B6816}" destId="{68FB3056-C884-4A33-A636-191D5BA672D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91375-9B0C-47BA-A1E1-262A05D73E81}">
      <dsp:nvSpPr>
        <dsp:cNvPr id="0" name=""/>
        <dsp:cNvSpPr/>
      </dsp:nvSpPr>
      <dsp:spPr>
        <a:xfrm>
          <a:off x="0" y="1305401"/>
          <a:ext cx="7886700" cy="1740535"/>
        </a:xfrm>
        <a:prstGeom prst="notched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95D1B-C2C5-4116-B590-037A4EBE5311}">
      <dsp:nvSpPr>
        <dsp:cNvPr id="0" name=""/>
        <dsp:cNvSpPr/>
      </dsp:nvSpPr>
      <dsp:spPr>
        <a:xfrm>
          <a:off x="3465" y="0"/>
          <a:ext cx="228745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Phase 1: Aneignung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2er-Gruppe – 8 Min.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Materialerschließung</a:t>
          </a:r>
        </a:p>
      </dsp:txBody>
      <dsp:txXfrm>
        <a:off x="3465" y="0"/>
        <a:ext cx="2287451" cy="1740535"/>
      </dsp:txXfrm>
    </dsp:sp>
    <dsp:sp modelId="{F5A04BCD-B620-4CC3-8190-56551707AC55}">
      <dsp:nvSpPr>
        <dsp:cNvPr id="0" name=""/>
        <dsp:cNvSpPr/>
      </dsp:nvSpPr>
      <dsp:spPr>
        <a:xfrm>
          <a:off x="929624" y="1958102"/>
          <a:ext cx="435133" cy="43513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87F13-7F99-4B1B-BB0E-5777E03C0C29}">
      <dsp:nvSpPr>
        <dsp:cNvPr id="0" name=""/>
        <dsp:cNvSpPr/>
      </dsp:nvSpPr>
      <dsp:spPr>
        <a:xfrm>
          <a:off x="2405289" y="2610802"/>
          <a:ext cx="228745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Phase 2: Vermittlung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4er-Gruppe – 8 Min.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Austausch</a:t>
          </a:r>
        </a:p>
      </dsp:txBody>
      <dsp:txXfrm>
        <a:off x="2405289" y="2610802"/>
        <a:ext cx="2287451" cy="1740535"/>
      </dsp:txXfrm>
    </dsp:sp>
    <dsp:sp modelId="{679CEF88-F1FE-41E0-8206-2A5DD7DFE853}">
      <dsp:nvSpPr>
        <dsp:cNvPr id="0" name=""/>
        <dsp:cNvSpPr/>
      </dsp:nvSpPr>
      <dsp:spPr>
        <a:xfrm>
          <a:off x="3331448" y="1958102"/>
          <a:ext cx="435133" cy="43513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42243-29C1-4816-AB25-757073E9FB9D}">
      <dsp:nvSpPr>
        <dsp:cNvPr id="0" name=""/>
        <dsp:cNvSpPr/>
      </dsp:nvSpPr>
      <dsp:spPr>
        <a:xfrm>
          <a:off x="4807113" y="0"/>
          <a:ext cx="228745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Phase 3: Verarbeitung &amp; Vertiefung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4er-Gruppe – 20 Min.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Diskussion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Perspektivenwechsel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Urteil</a:t>
          </a:r>
        </a:p>
      </dsp:txBody>
      <dsp:txXfrm>
        <a:off x="4807113" y="0"/>
        <a:ext cx="2287451" cy="1740535"/>
      </dsp:txXfrm>
    </dsp:sp>
    <dsp:sp modelId="{A3B9032E-4DE6-410F-A7CE-6E2C4025DB2F}">
      <dsp:nvSpPr>
        <dsp:cNvPr id="0" name=""/>
        <dsp:cNvSpPr/>
      </dsp:nvSpPr>
      <dsp:spPr>
        <a:xfrm>
          <a:off x="5733271" y="1958102"/>
          <a:ext cx="435133" cy="4351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21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99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8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7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89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81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9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396F-1932-4240-96B8-0D3125D4913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97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94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</a:t>
            </a:r>
            <a:b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Lizenz </a:t>
            </a:r>
            <a:r>
              <a:rPr lang="de-DE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CC-BY-SA 4.0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unter Verwendung weiterer, bei den jeweiligen Inhalten genannter Lizenzen</a:t>
            </a:r>
            <a:endParaRPr lang="de-DE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2127-12CA-4195-8845-4C8D5F586C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de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de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1.emf"/><Relationship Id="rId4" Type="http://schemas.openxmlformats.org/officeDocument/2006/relationships/hyperlink" Target="https://www.flickr.com/photos/36411312@N03/333823087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creativecommons.org/licenses/by-sa/4.0/deed.de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4.0/deed.de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8A7FFD-C224-47D9-B18C-2A03D845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dirty="0">
                <a:solidFill>
                  <a:srgbClr val="000000"/>
                </a:solidFill>
              </a:rPr>
              <a:t>Themeneinstieg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6F59FE-3BEB-4700-8484-F7304CD3D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2400" dirty="0">
                <a:solidFill>
                  <a:srgbClr val="000000"/>
                </a:solidFill>
              </a:rPr>
              <a:t>Arbeitsaufträge &amp; </a:t>
            </a: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Hilfekarten</a:t>
            </a:r>
          </a:p>
          <a:p>
            <a:pPr algn="l"/>
            <a:r>
              <a:rPr lang="de-DE" sz="2400" dirty="0">
                <a:solidFill>
                  <a:srgbClr val="000000"/>
                </a:solidFill>
              </a:rPr>
              <a:t>Dauer: 25 Minuten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37787A-1804-4D80-A1DA-5DF1C51E36F6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140FABE-5663-43C8-B3B4-4F4B77FA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Phase 1: Aneignung </a:t>
            </a:r>
            <a:r>
              <a:rPr lang="de-DE" sz="3600" dirty="0"/>
              <a:t>(Arbeitsauftrag)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26B33AB1-96EC-4345-81BF-90F106964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45689"/>
              </p:ext>
            </p:extLst>
          </p:nvPr>
        </p:nvGraphicFramePr>
        <p:xfrm>
          <a:off x="769134" y="2041527"/>
          <a:ext cx="7605732" cy="3823390"/>
        </p:xfrm>
        <a:graphic>
          <a:graphicData uri="http://schemas.openxmlformats.org/drawingml/2006/table">
            <a:tbl>
              <a:tblPr firstRow="1" firstCol="1" bandRow="1"/>
              <a:tblGrid>
                <a:gridCol w="7605732">
                  <a:extLst>
                    <a:ext uri="{9D8B030D-6E8A-4147-A177-3AD203B41FA5}">
                      <a16:colId xmlns:a16="http://schemas.microsoft.com/office/drawing/2014/main" val="2684587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71500" indent="-5715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romanUcPeriod"/>
                      </a:pPr>
                      <a:r>
                        <a:rPr lang="de-DE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 in Expertenpaaren </a:t>
                      </a:r>
                    </a:p>
                    <a:p>
                      <a:pPr marL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Min. (1)-(3) + 4 Min. (4)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39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Both"/>
                      </a:pPr>
                      <a:r>
                        <a:rPr lang="de-DE" sz="2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Lesen Sie den Text einmal durch.</a:t>
                      </a: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02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Both" startAt="2"/>
                      </a:pPr>
                      <a:r>
                        <a:rPr lang="de-DE" sz="2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Suchen Sie im Text alle Argumente Ihrer Position und </a:t>
                      </a:r>
                      <a:r>
                        <a:rPr lang="de-DE" sz="2200" u="sng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unterstreichen</a:t>
                      </a:r>
                      <a:r>
                        <a:rPr lang="de-DE" sz="2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Sie diese.</a:t>
                      </a: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34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Both" startAt="3"/>
                      </a:pPr>
                      <a:r>
                        <a:rPr lang="de-DE" sz="2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Ordnen Sie die Argumente Ihrer Position schriftlich nach Kriterien.</a:t>
                      </a: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81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Both" startAt="4"/>
                      </a:pPr>
                      <a:r>
                        <a:rPr lang="de-DE" sz="2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Sprechen Sie die Argumente gemeinsam durch. Ergänzen Sie diese, falls Ihnen noch weitere einfallen. </a:t>
                      </a: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488307"/>
                  </a:ext>
                </a:extLst>
              </a:tr>
            </a:tbl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66AE4DB-C80A-4C14-ACF3-6BF8DA18A949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Pfeil: Fünfeck 17">
              <a:extLst>
                <a:ext uri="{FF2B5EF4-FFF2-40B4-BE49-F238E27FC236}">
                  <a16:creationId xmlns:a16="http://schemas.microsoft.com/office/drawing/2014/main" id="{99BDAE4A-FA3E-44C5-9D22-AF0F06385213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4EC1A96E-8DA2-49ED-B2DF-CECD2FE09088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Pfeil: Chevron 19">
              <a:extLst>
                <a:ext uri="{FF2B5EF4-FFF2-40B4-BE49-F238E27FC236}">
                  <a16:creationId xmlns:a16="http://schemas.microsoft.com/office/drawing/2014/main" id="{2500C078-DF8B-4C80-85BB-25E89240AB20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334D03C5-0B53-4543-B1BC-C35EDE12816D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D75CC007-C21D-4356-B426-D6186BD6C992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33AED510-F0EE-4241-B71B-39FF7A8BEA2B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12 Min.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6906C88-5524-449F-ABEA-57D861AE72A7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9F4F3BE-64CF-4B3A-AC5F-F4C3969A4C61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14" name="Teilkreis 13">
              <a:extLst>
                <a:ext uri="{FF2B5EF4-FFF2-40B4-BE49-F238E27FC236}">
                  <a16:creationId xmlns:a16="http://schemas.microsoft.com/office/drawing/2014/main" id="{45E868F8-5E7D-421D-A832-8AAC1E235113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624438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D0E1219-A463-45BD-AA09-3319AF8B7C83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57FB85DE-24DD-45A2-9085-A08F2FF16492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C1141F59-5B81-4CDE-BACA-B66CD9C8986D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41D628C2-85C8-4096-BE7E-F2B66DB6B7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6879946A-E020-4543-A9BF-9CDA1AA4D0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3587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055238-552F-4E6F-A5B2-8BA38445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 2: Vermittlung</a:t>
            </a:r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0E182A78-489A-4D87-85CE-BA66187DD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20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Sie präsentieren sich nacheinander gegenseitig ihre Argumente. </a:t>
            </a:r>
          </a:p>
          <a:p>
            <a:pPr marL="0" indent="0" algn="r">
              <a:buNone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 2" panose="05020102010507070707" pitchFamily="18" charset="2"/>
              </a:rPr>
              <a:t> </a:t>
            </a:r>
            <a:r>
              <a:rPr lang="de-DE" dirty="0"/>
              <a:t>Schritt </a:t>
            </a:r>
            <a:r>
              <a:rPr lang="de-DE" dirty="0">
                <a:sym typeface="Wingdings 2" panose="05020102010507070707" pitchFamily="18" charset="2"/>
              </a:rPr>
              <a:t>(5)</a:t>
            </a:r>
          </a:p>
          <a:p>
            <a:pPr marL="0" indent="0">
              <a:buNone/>
            </a:pPr>
            <a:endParaRPr lang="de-DE" dirty="0"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de-DE" dirty="0"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de-DE" dirty="0"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de-DE" dirty="0"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5E84019-BE5D-406C-86D9-01FC4ADABEDA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9A302478-F244-4A80-B806-3BBDA4588C2C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54C87C0F-270C-4C60-8EA0-E8B3F82CE08E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" name="Pfeil: Chevron 7">
              <a:extLst>
                <a:ext uri="{FF2B5EF4-FFF2-40B4-BE49-F238E27FC236}">
                  <a16:creationId xmlns:a16="http://schemas.microsoft.com/office/drawing/2014/main" id="{49751FEC-6C6A-42F7-A762-D35F5D5F35F7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" name="Pfeil: Chevron 8">
              <a:extLst>
                <a:ext uri="{FF2B5EF4-FFF2-40B4-BE49-F238E27FC236}">
                  <a16:creationId xmlns:a16="http://schemas.microsoft.com/office/drawing/2014/main" id="{273CBB08-0CDF-44EC-AFB3-881E0B29CEC6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Pfeil: Chevron 9">
              <a:extLst>
                <a:ext uri="{FF2B5EF4-FFF2-40B4-BE49-F238E27FC236}">
                  <a16:creationId xmlns:a16="http://schemas.microsoft.com/office/drawing/2014/main" id="{66435F32-F457-48D5-BC31-632B06405EB6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5A764E87-D053-49E5-B432-3B6E35C5C240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8 Min.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35A77C8-75C1-41ED-90FB-198631D17E0F}"/>
              </a:ext>
            </a:extLst>
          </p:cNvPr>
          <p:cNvGrpSpPr/>
          <p:nvPr/>
        </p:nvGrpSpPr>
        <p:grpSpPr>
          <a:xfrm>
            <a:off x="1065900" y="2980277"/>
            <a:ext cx="7012199" cy="2034862"/>
            <a:chOff x="2075620" y="3670151"/>
            <a:chExt cx="8765249" cy="2543577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C6460DFA-EE76-4721-AD43-1674D6EE3011}"/>
                </a:ext>
              </a:extLst>
            </p:cNvPr>
            <p:cNvGrpSpPr/>
            <p:nvPr/>
          </p:nvGrpSpPr>
          <p:grpSpPr>
            <a:xfrm>
              <a:off x="5750673" y="4370437"/>
              <a:ext cx="1415143" cy="1143005"/>
              <a:chOff x="3516085" y="4180114"/>
              <a:chExt cx="1415143" cy="1143005"/>
            </a:xfrm>
          </p:grpSpPr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3BCA2594-3752-4C21-AB08-67A9D64ECED2}"/>
                  </a:ext>
                </a:extLst>
              </p:cNvPr>
              <p:cNvCxnSpPr/>
              <p:nvPr/>
            </p:nvCxnSpPr>
            <p:spPr>
              <a:xfrm>
                <a:off x="3516085" y="4180114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B490506F-F604-42A3-A086-A20E737F7A7D}"/>
                  </a:ext>
                </a:extLst>
              </p:cNvPr>
              <p:cNvCxnSpPr/>
              <p:nvPr/>
            </p:nvCxnSpPr>
            <p:spPr>
              <a:xfrm>
                <a:off x="3516085" y="4549565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8E05385E-26D5-42C8-A004-6B4AE4AF5AF4}"/>
                  </a:ext>
                </a:extLst>
              </p:cNvPr>
              <p:cNvCxnSpPr/>
              <p:nvPr/>
            </p:nvCxnSpPr>
            <p:spPr>
              <a:xfrm flipH="1">
                <a:off x="3516085" y="5323119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FE5A7029-9909-4F5C-A5AB-917BFBDB6D6E}"/>
                  </a:ext>
                </a:extLst>
              </p:cNvPr>
              <p:cNvCxnSpPr/>
              <p:nvPr/>
            </p:nvCxnSpPr>
            <p:spPr>
              <a:xfrm flipH="1">
                <a:off x="3516085" y="4981375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06ED22-C42C-4F2C-B0CD-59BA688B7004}"/>
                </a:ext>
              </a:extLst>
            </p:cNvPr>
            <p:cNvGrpSpPr/>
            <p:nvPr/>
          </p:nvGrpSpPr>
          <p:grpSpPr>
            <a:xfrm>
              <a:off x="2075620" y="3670151"/>
              <a:ext cx="3832583" cy="2543577"/>
              <a:chOff x="2075620" y="3745136"/>
              <a:chExt cx="3832583" cy="2543577"/>
            </a:xfrm>
          </p:grpSpPr>
          <p:pic>
            <p:nvPicPr>
              <p:cNvPr id="24" name="Grafik 23" descr="Benutzer">
                <a:extLst>
                  <a:ext uri="{FF2B5EF4-FFF2-40B4-BE49-F238E27FC236}">
                    <a16:creationId xmlns:a16="http://schemas.microsoft.com/office/drawing/2014/main" id="{696C5251-3891-4C4D-96F9-CF1F8F0A0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5" name="Grafik 24" descr="Benutzer">
                <a:extLst>
                  <a:ext uri="{FF2B5EF4-FFF2-40B4-BE49-F238E27FC236}">
                    <a16:creationId xmlns:a16="http://schemas.microsoft.com/office/drawing/2014/main" id="{4F942369-77B3-491F-92AB-0A570FBC6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66304097-B6B9-4744-9C7A-95D7C8296C28}"/>
                </a:ext>
              </a:extLst>
            </p:cNvPr>
            <p:cNvGrpSpPr/>
            <p:nvPr/>
          </p:nvGrpSpPr>
          <p:grpSpPr>
            <a:xfrm>
              <a:off x="7008286" y="3670151"/>
              <a:ext cx="3832583" cy="2543577"/>
              <a:chOff x="2075620" y="3745136"/>
              <a:chExt cx="3832583" cy="2543577"/>
            </a:xfrm>
          </p:grpSpPr>
          <p:pic>
            <p:nvPicPr>
              <p:cNvPr id="21" name="Grafik 20" descr="Benutzer">
                <a:extLst>
                  <a:ext uri="{FF2B5EF4-FFF2-40B4-BE49-F238E27FC236}">
                    <a16:creationId xmlns:a16="http://schemas.microsoft.com/office/drawing/2014/main" id="{1070DA35-F4B4-4D92-BFD6-62C0F4601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2" name="Grafik 21" descr="Benutzer">
                <a:extLst>
                  <a:ext uri="{FF2B5EF4-FFF2-40B4-BE49-F238E27FC236}">
                    <a16:creationId xmlns:a16="http://schemas.microsoft.com/office/drawing/2014/main" id="{3C055627-ED97-49C5-A4AF-F5E393AE7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</p:grp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9473BBF7-F22C-449E-AE30-7021AE5E5326}"/>
              </a:ext>
            </a:extLst>
          </p:cNvPr>
          <p:cNvSpPr txBox="1">
            <a:spLocks/>
          </p:cNvSpPr>
          <p:nvPr/>
        </p:nvSpPr>
        <p:spPr>
          <a:xfrm>
            <a:off x="628650" y="4844156"/>
            <a:ext cx="3943350" cy="1776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1.) </a:t>
            </a:r>
            <a:r>
              <a:rPr lang="de-DE" cap="small" dirty="0"/>
              <a:t>Pro</a:t>
            </a:r>
            <a:r>
              <a:rPr lang="de-DE" dirty="0"/>
              <a:t>-Argumente werden vorgetragen und von der </a:t>
            </a:r>
            <a:r>
              <a:rPr lang="de-DE" cap="small" dirty="0"/>
              <a:t>Kontra</a:t>
            </a:r>
            <a:r>
              <a:rPr lang="de-DE" dirty="0"/>
              <a:t>-Position notiert. 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E71F249-20C5-4134-BB85-295A7D08B075}"/>
              </a:ext>
            </a:extLst>
          </p:cNvPr>
          <p:cNvSpPr txBox="1">
            <a:spLocks/>
          </p:cNvSpPr>
          <p:nvPr/>
        </p:nvSpPr>
        <p:spPr>
          <a:xfrm>
            <a:off x="4518311" y="4844156"/>
            <a:ext cx="3778196" cy="1776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2.) </a:t>
            </a:r>
            <a:r>
              <a:rPr lang="de-DE" cap="small" dirty="0"/>
              <a:t>Kontra</a:t>
            </a:r>
            <a:r>
              <a:rPr lang="de-DE" dirty="0"/>
              <a:t>-Argumente werden vorgetragen und von der </a:t>
            </a:r>
            <a:r>
              <a:rPr lang="de-DE" cap="small" dirty="0"/>
              <a:t>Pro</a:t>
            </a:r>
            <a:r>
              <a:rPr lang="de-DE" dirty="0"/>
              <a:t>-Position notiert.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7405DB8-8572-4C13-846E-3D93A87B0713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9C8EA12-8BA4-41FC-AE40-50D44B167BA7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34" name="Teilkreis 33">
              <a:extLst>
                <a:ext uri="{FF2B5EF4-FFF2-40B4-BE49-F238E27FC236}">
                  <a16:creationId xmlns:a16="http://schemas.microsoft.com/office/drawing/2014/main" id="{D69B7C4F-8E54-461F-AF70-86EFC69ADF6B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560601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E3091334-04AB-4B98-8DE8-C50FFDE89E65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A23B88FC-5BE2-4F3D-80BA-8322C9B5771C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6D502BD7-8568-442E-82E6-BACA3D6C3D34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10EB0521-6AC3-4B5F-86C1-CBACA7036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8C3CDBAD-1AE8-4340-89E0-5F80E6DC14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1743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140FABE-5663-43C8-B3B4-4F4B77FA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Phase 2: Vermittlung </a:t>
            </a:r>
            <a:r>
              <a:rPr lang="de-DE" sz="3600" dirty="0"/>
              <a:t>(Arbeitsauftrag)</a:t>
            </a:r>
            <a:endParaRPr lang="de-DE" sz="4000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26B33AB1-96EC-4345-81BF-90F106964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451420"/>
              </p:ext>
            </p:extLst>
          </p:nvPr>
        </p:nvGraphicFramePr>
        <p:xfrm>
          <a:off x="769134" y="2041527"/>
          <a:ext cx="7605732" cy="4200126"/>
        </p:xfrm>
        <a:graphic>
          <a:graphicData uri="http://schemas.openxmlformats.org/drawingml/2006/table">
            <a:tbl>
              <a:tblPr firstRow="1" firstCol="1" bandRow="1"/>
              <a:tblGrid>
                <a:gridCol w="7605732">
                  <a:extLst>
                    <a:ext uri="{9D8B030D-6E8A-4147-A177-3AD203B41FA5}">
                      <a16:colId xmlns:a16="http://schemas.microsoft.com/office/drawing/2014/main" val="2684587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71500" indent="-5715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UcPeriod" startAt="2"/>
                      </a:pPr>
                      <a:r>
                        <a:rPr lang="de-DE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 in der 4er-Gruppe </a:t>
                      </a:r>
                    </a:p>
                    <a:p>
                      <a:pPr marL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Min. 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(Pro)</a:t>
                      </a:r>
                      <a:r>
                        <a:rPr lang="de-D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 </a:t>
                      </a: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+ 4 Min.</a:t>
                      </a: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(Kontra)</a:t>
                      </a: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39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Both" startAt="5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Stellen Sie sich </a:t>
                      </a: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abwechselnd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Ihre Argumente vor: </a:t>
                      </a:r>
                      <a:b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Ein Paar beginnt seine Argumente vorzutragen, das andere Paar hört zu und notiert sich die Argumente; dann umgekehrt.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7175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 2" panose="05020102010507070707" pitchFamily="18" charset="2"/>
                        <a:buNone/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Zum Beispiel: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95350" lvl="0" indent="-177800" defTabSz="8953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Folgende Punkte sprechen für/gegen …</a:t>
                      </a:r>
                    </a:p>
                    <a:p>
                      <a:pPr marL="895350" lvl="0" indent="-177800" defTabSz="8953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Am wichtigsten ist uns, …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Dabei dürfen Sie sich nicht gegenseitig unterbrechen.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2000" u="sng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Plenum: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Nach Abschluss der Vorstellung dürfen untereinander Verständnisfragen gestellt werden.</a:t>
                      </a: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02387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33AED510-F0EE-4241-B71B-39FF7A8BEA2B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8 Min.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C6D47FD-4C7D-43ED-A775-36DE1FD2D93D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Pfeil: Fünfeck 12">
              <a:extLst>
                <a:ext uri="{FF2B5EF4-FFF2-40B4-BE49-F238E27FC236}">
                  <a16:creationId xmlns:a16="http://schemas.microsoft.com/office/drawing/2014/main" id="{8D1F1B03-30A0-49B2-BCB5-9B41B80B6B89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Pfeil: Chevron 13">
              <a:extLst>
                <a:ext uri="{FF2B5EF4-FFF2-40B4-BE49-F238E27FC236}">
                  <a16:creationId xmlns:a16="http://schemas.microsoft.com/office/drawing/2014/main" id="{67100B28-6B0F-4C15-8E23-DD20E5A8AED0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Pfeil: Chevron 14">
              <a:extLst>
                <a:ext uri="{FF2B5EF4-FFF2-40B4-BE49-F238E27FC236}">
                  <a16:creationId xmlns:a16="http://schemas.microsoft.com/office/drawing/2014/main" id="{7D39570F-77FF-4A39-AE32-6F97B3B0D1B5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6303446C-1F64-44FB-9659-FB43723DB3BE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5" name="Pfeil: Chevron 24">
              <a:extLst>
                <a:ext uri="{FF2B5EF4-FFF2-40B4-BE49-F238E27FC236}">
                  <a16:creationId xmlns:a16="http://schemas.microsoft.com/office/drawing/2014/main" id="{C8E7A417-D86D-4EF4-B7E5-353741400A0B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D12AC6FF-D240-4095-8213-7B462180E612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A178B9C-BB87-4EC6-9F47-4253525CCF13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19" name="Teilkreis 18">
              <a:extLst>
                <a:ext uri="{FF2B5EF4-FFF2-40B4-BE49-F238E27FC236}">
                  <a16:creationId xmlns:a16="http://schemas.microsoft.com/office/drawing/2014/main" id="{86ACDD68-C1CA-4AC3-8298-285583A6FADC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560601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03D7B04-DBFD-4CBE-B4BF-C4E05EEE8C4B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EA315D32-6943-4805-A66D-DCE3D3154C69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1F21A6A1-0E1D-4059-9EF3-F4D60BD5B431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E5EEF6F3-F494-4802-8458-31982A66A7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r Verbinder 26">
                  <a:extLst>
                    <a:ext uri="{FF2B5EF4-FFF2-40B4-BE49-F238E27FC236}">
                      <a16:creationId xmlns:a16="http://schemas.microsoft.com/office/drawing/2014/main" id="{CB35878B-CE6A-4400-BDCD-41480497AF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43392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0E182A78-489A-4D87-85CE-BA66187DD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181053" cy="46672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e-DE" b="1" dirty="0">
                <a:sym typeface="Wingdings 2" panose="05020102010507070707" pitchFamily="18" charset="2"/>
              </a:rPr>
              <a:t>Perspektivenwechsel: </a:t>
            </a:r>
            <a:br>
              <a:rPr lang="de-DE" dirty="0">
                <a:sym typeface="Wingdings 2" panose="05020102010507070707" pitchFamily="18" charset="2"/>
              </a:rPr>
            </a:br>
            <a:r>
              <a:rPr lang="de-DE" dirty="0">
                <a:sym typeface="Wingdings 2" panose="05020102010507070707" pitchFamily="18" charset="2"/>
              </a:rPr>
              <a:t>Sie tauschen die Rollen (und den </a:t>
            </a:r>
            <a:br>
              <a:rPr lang="de-DE" dirty="0">
                <a:sym typeface="Wingdings 2" panose="05020102010507070707" pitchFamily="18" charset="2"/>
              </a:rPr>
            </a:br>
            <a:r>
              <a:rPr lang="de-DE" dirty="0">
                <a:sym typeface="Wingdings 2" panose="05020102010507070707" pitchFamily="18" charset="2"/>
              </a:rPr>
              <a:t>Platz) und argumentieren für die </a:t>
            </a:r>
            <a:br>
              <a:rPr lang="de-DE" dirty="0">
                <a:sym typeface="Wingdings 2" panose="05020102010507070707" pitchFamily="18" charset="2"/>
              </a:rPr>
            </a:br>
            <a:r>
              <a:rPr lang="de-DE" dirty="0">
                <a:sym typeface="Wingdings 2" panose="05020102010507070707" pitchFamily="18" charset="2"/>
              </a:rPr>
              <a:t>Gegenseite. </a:t>
            </a:r>
          </a:p>
          <a:p>
            <a:pPr marL="0" indent="0" algn="r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 2" panose="05020102010507070707" pitchFamily="18" charset="2"/>
              </a:rPr>
              <a:t>Schritt (6)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de-DE" dirty="0">
                <a:sym typeface="Wingdings 2" panose="05020102010507070707" pitchFamily="18" charset="2"/>
              </a:rPr>
              <a:t>Sie diskutieren in Ihrer </a:t>
            </a:r>
            <a:r>
              <a:rPr lang="de-DE" b="1" dirty="0">
                <a:sym typeface="Wingdings 2" panose="05020102010507070707" pitchFamily="18" charset="2"/>
              </a:rPr>
              <a:t>neuen </a:t>
            </a:r>
            <a:br>
              <a:rPr lang="de-DE" dirty="0">
                <a:sym typeface="Wingdings 2" panose="05020102010507070707" pitchFamily="18" charset="2"/>
              </a:rPr>
            </a:br>
            <a:r>
              <a:rPr lang="de-DE" dirty="0">
                <a:sym typeface="Wingdings 2" panose="05020102010507070707" pitchFamily="18" charset="2"/>
              </a:rPr>
              <a:t>Gruppe die Argumente der </a:t>
            </a:r>
            <a:br>
              <a:rPr lang="de-DE" dirty="0">
                <a:sym typeface="Wingdings 2" panose="05020102010507070707" pitchFamily="18" charset="2"/>
              </a:rPr>
            </a:br>
            <a:r>
              <a:rPr lang="de-DE" dirty="0">
                <a:sym typeface="Wingdings 2" panose="05020102010507070707" pitchFamily="18" charset="2"/>
              </a:rPr>
              <a:t>beiden Positionen. </a:t>
            </a:r>
          </a:p>
          <a:p>
            <a:pPr marL="0" indent="0" algn="r">
              <a:buNone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 2" panose="05020102010507070707" pitchFamily="18" charset="2"/>
              </a:rPr>
              <a:t> Schritt (7)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de-DE" dirty="0">
                <a:sym typeface="Wingdings 2" panose="05020102010507070707" pitchFamily="18" charset="2"/>
              </a:rPr>
              <a:t>Sie finden in der Gruppe einen</a:t>
            </a:r>
            <a:br>
              <a:rPr lang="de-DE" dirty="0">
                <a:sym typeface="Wingdings 2" panose="05020102010507070707" pitchFamily="18" charset="2"/>
              </a:rPr>
            </a:br>
            <a:r>
              <a:rPr lang="de-DE" b="1" dirty="0">
                <a:sym typeface="Wingdings 2" panose="05020102010507070707" pitchFamily="18" charset="2"/>
              </a:rPr>
              <a:t>gemeinsamen</a:t>
            </a:r>
            <a:r>
              <a:rPr lang="de-DE" dirty="0">
                <a:sym typeface="Wingdings 2" panose="05020102010507070707" pitchFamily="18" charset="2"/>
              </a:rPr>
              <a:t> einen Standpunkt</a:t>
            </a:r>
          </a:p>
          <a:p>
            <a:pPr marL="0" indent="0" algn="r">
              <a:buNone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 2" panose="05020102010507070707" pitchFamily="18" charset="2"/>
              </a:rPr>
              <a:t> Schritt (8) </a:t>
            </a:r>
          </a:p>
          <a:p>
            <a:pPr marL="0" indent="0">
              <a:buNone/>
            </a:pPr>
            <a:endParaRPr lang="de-DE" dirty="0"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de-DE" dirty="0"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103EA3A-DC14-4586-B942-CD86184D8A1E}"/>
              </a:ext>
            </a:extLst>
          </p:cNvPr>
          <p:cNvGrpSpPr>
            <a:grpSpLocks noChangeAspect="1"/>
          </p:cNvGrpSpPr>
          <p:nvPr/>
        </p:nvGrpSpPr>
        <p:grpSpPr>
          <a:xfrm>
            <a:off x="6251513" y="5111321"/>
            <a:ext cx="2448654" cy="900000"/>
            <a:chOff x="346642" y="3891879"/>
            <a:chExt cx="6920375" cy="2543577"/>
          </a:xfrm>
        </p:grpSpPr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6A4AB8BC-888F-4410-80D7-CC88535257CA}"/>
                </a:ext>
              </a:extLst>
            </p:cNvPr>
            <p:cNvCxnSpPr/>
            <p:nvPr/>
          </p:nvCxnSpPr>
          <p:spPr>
            <a:xfrm>
              <a:off x="3099258" y="5163666"/>
              <a:ext cx="1415143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CFAC875F-5C99-4C5C-975F-1B6216A4DEF5}"/>
                </a:ext>
              </a:extLst>
            </p:cNvPr>
            <p:cNvCxnSpPr/>
            <p:nvPr/>
          </p:nvCxnSpPr>
          <p:spPr>
            <a:xfrm rot="5400000">
              <a:off x="3137358" y="5163666"/>
              <a:ext cx="1415143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972D382F-2097-4250-8C57-5403931064F2}"/>
                </a:ext>
              </a:extLst>
            </p:cNvPr>
            <p:cNvGrpSpPr/>
            <p:nvPr/>
          </p:nvGrpSpPr>
          <p:grpSpPr>
            <a:xfrm>
              <a:off x="346642" y="3891879"/>
              <a:ext cx="6920375" cy="2543577"/>
              <a:chOff x="346642" y="3891879"/>
              <a:chExt cx="6920375" cy="2543577"/>
            </a:xfrm>
          </p:grpSpPr>
          <p:grpSp>
            <p:nvGrpSpPr>
              <p:cNvPr id="74" name="Gruppieren 73">
                <a:extLst>
                  <a:ext uri="{FF2B5EF4-FFF2-40B4-BE49-F238E27FC236}">
                    <a16:creationId xmlns:a16="http://schemas.microsoft.com/office/drawing/2014/main" id="{0C96F521-EA31-41B6-B8E9-DD20ADE2627E}"/>
                  </a:ext>
                </a:extLst>
              </p:cNvPr>
              <p:cNvGrpSpPr/>
              <p:nvPr/>
            </p:nvGrpSpPr>
            <p:grpSpPr>
              <a:xfrm>
                <a:off x="346642" y="3891879"/>
                <a:ext cx="3060689" cy="2543577"/>
                <a:chOff x="341822" y="3670151"/>
                <a:chExt cx="3060689" cy="2543577"/>
              </a:xfrm>
            </p:grpSpPr>
            <p:pic>
              <p:nvPicPr>
                <p:cNvPr id="78" name="Grafik 77" descr="Benutzer">
                  <a:extLst>
                    <a:ext uri="{FF2B5EF4-FFF2-40B4-BE49-F238E27FC236}">
                      <a16:creationId xmlns:a16="http://schemas.microsoft.com/office/drawing/2014/main" id="{0FCD681A-B3B0-41F7-BE11-C1CB4861C1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1619" y="3670151"/>
                  <a:ext cx="2270892" cy="2360156"/>
                </a:xfrm>
                <a:prstGeom prst="rect">
                  <a:avLst/>
                </a:prstGeom>
              </p:spPr>
            </p:pic>
            <p:pic>
              <p:nvPicPr>
                <p:cNvPr id="79" name="Grafik 78" descr="Benutzer">
                  <a:extLst>
                    <a:ext uri="{FF2B5EF4-FFF2-40B4-BE49-F238E27FC236}">
                      <a16:creationId xmlns:a16="http://schemas.microsoft.com/office/drawing/2014/main" id="{F48EAA9B-0BB9-476E-A508-4BC456B5AB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822" y="3853572"/>
                  <a:ext cx="2270892" cy="2360156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6BB36959-E332-4B70-AE85-DB1B6BE7B124}"/>
                  </a:ext>
                </a:extLst>
              </p:cNvPr>
              <p:cNvGrpSpPr/>
              <p:nvPr/>
            </p:nvGrpSpPr>
            <p:grpSpPr>
              <a:xfrm>
                <a:off x="4206328" y="3891879"/>
                <a:ext cx="3060689" cy="2543577"/>
                <a:chOff x="341822" y="3670151"/>
                <a:chExt cx="3060689" cy="2543577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pic>
              <p:nvPicPr>
                <p:cNvPr id="76" name="Grafik 75" descr="Benutzer">
                  <a:extLst>
                    <a:ext uri="{FF2B5EF4-FFF2-40B4-BE49-F238E27FC236}">
                      <a16:creationId xmlns:a16="http://schemas.microsoft.com/office/drawing/2014/main" id="{A79F3A73-1B8B-4843-AC61-5FFFDFDF1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1619" y="3670151"/>
                  <a:ext cx="2270892" cy="2360156"/>
                </a:xfrm>
                <a:prstGeom prst="rect">
                  <a:avLst/>
                </a:prstGeom>
              </p:spPr>
            </p:pic>
            <p:pic>
              <p:nvPicPr>
                <p:cNvPr id="77" name="Grafik 76" descr="Benutzer">
                  <a:extLst>
                    <a:ext uri="{FF2B5EF4-FFF2-40B4-BE49-F238E27FC236}">
                      <a16:creationId xmlns:a16="http://schemas.microsoft.com/office/drawing/2014/main" id="{BDC6E564-D1CF-406A-87FD-83AFBC21E3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822" y="3853572"/>
                  <a:ext cx="2270892" cy="236015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5FBF6FCE-4403-4B02-8A9E-8157B159ED55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5" name="Pfeil: Fünfeck 64">
              <a:extLst>
                <a:ext uri="{FF2B5EF4-FFF2-40B4-BE49-F238E27FC236}">
                  <a16:creationId xmlns:a16="http://schemas.microsoft.com/office/drawing/2014/main" id="{EC8A90B8-3043-460D-A981-A3DE313ACA1C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Pfeil: Chevron 65">
              <a:extLst>
                <a:ext uri="{FF2B5EF4-FFF2-40B4-BE49-F238E27FC236}">
                  <a16:creationId xmlns:a16="http://schemas.microsoft.com/office/drawing/2014/main" id="{B54E348C-8690-44CB-9A6C-435C33B39126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Pfeil: Chevron 66">
              <a:extLst>
                <a:ext uri="{FF2B5EF4-FFF2-40B4-BE49-F238E27FC236}">
                  <a16:creationId xmlns:a16="http://schemas.microsoft.com/office/drawing/2014/main" id="{D73AA4DB-CA42-48B0-BC99-EBB1EDE8D8C5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Pfeil: Chevron 67">
              <a:extLst>
                <a:ext uri="{FF2B5EF4-FFF2-40B4-BE49-F238E27FC236}">
                  <a16:creationId xmlns:a16="http://schemas.microsoft.com/office/drawing/2014/main" id="{348B9291-960C-44B7-B3CD-1A3C7738B451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Pfeil: Chevron 68">
              <a:extLst>
                <a:ext uri="{FF2B5EF4-FFF2-40B4-BE49-F238E27FC236}">
                  <a16:creationId xmlns:a16="http://schemas.microsoft.com/office/drawing/2014/main" id="{B4A46319-CBEF-4BEA-83FB-31FE8072A9AB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17055238-552F-4E6F-A5B2-8BA38445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Phase 3: Verarbeitung &amp; Vertiefung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A764E87-D053-49E5-B432-3B6E35C5C240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20 Min.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2C249EE-3AAD-458E-B97B-C3F7C1B1FACF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98" y="3700709"/>
            <a:ext cx="2880000" cy="992423"/>
            <a:chOff x="2075620" y="2867873"/>
            <a:chExt cx="8765249" cy="3020429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F3D9254D-A6C6-41A4-A94D-A4A6B9FF1EA7}"/>
                </a:ext>
              </a:extLst>
            </p:cNvPr>
            <p:cNvGrpSpPr/>
            <p:nvPr/>
          </p:nvGrpSpPr>
          <p:grpSpPr>
            <a:xfrm>
              <a:off x="2075620" y="3344725"/>
              <a:ext cx="3832583" cy="2543577"/>
              <a:chOff x="2075620" y="3745136"/>
              <a:chExt cx="3832583" cy="2543577"/>
            </a:xfrm>
          </p:grpSpPr>
          <p:pic>
            <p:nvPicPr>
              <p:cNvPr id="39" name="Grafik 38" descr="Benutzer">
                <a:extLst>
                  <a:ext uri="{FF2B5EF4-FFF2-40B4-BE49-F238E27FC236}">
                    <a16:creationId xmlns:a16="http://schemas.microsoft.com/office/drawing/2014/main" id="{0F4B524F-35E8-425E-87D5-2768B97A4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40" name="Grafik 39" descr="Benutzer">
                <a:extLst>
                  <a:ext uri="{FF2B5EF4-FFF2-40B4-BE49-F238E27FC236}">
                    <a16:creationId xmlns:a16="http://schemas.microsoft.com/office/drawing/2014/main" id="{FC68AFE4-8736-4F44-8EFB-A4D0EC383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37C14496-B7A2-4998-8D43-D04CDBAFE160}"/>
                </a:ext>
              </a:extLst>
            </p:cNvPr>
            <p:cNvGrpSpPr/>
            <p:nvPr/>
          </p:nvGrpSpPr>
          <p:grpSpPr>
            <a:xfrm>
              <a:off x="7008286" y="3344725"/>
              <a:ext cx="3832583" cy="2543577"/>
              <a:chOff x="2075620" y="3745136"/>
              <a:chExt cx="3832583" cy="2543577"/>
            </a:xfrm>
          </p:grpSpPr>
          <p:pic>
            <p:nvPicPr>
              <p:cNvPr id="37" name="Grafik 36" descr="Benutzer">
                <a:extLst>
                  <a:ext uri="{FF2B5EF4-FFF2-40B4-BE49-F238E27FC236}">
                    <a16:creationId xmlns:a16="http://schemas.microsoft.com/office/drawing/2014/main" id="{2A99C512-A8A5-426E-B66B-05EB7623A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38" name="Grafik 37" descr="Benutzer">
                <a:extLst>
                  <a:ext uri="{FF2B5EF4-FFF2-40B4-BE49-F238E27FC236}">
                    <a16:creationId xmlns:a16="http://schemas.microsoft.com/office/drawing/2014/main" id="{80A9A905-1E96-4946-BDBF-6CB4E36DF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pic>
          <p:nvPicPr>
            <p:cNvPr id="36" name="Grafik 35" descr="Chat">
              <a:extLst>
                <a:ext uri="{FF2B5EF4-FFF2-40B4-BE49-F238E27FC236}">
                  <a16:creationId xmlns:a16="http://schemas.microsoft.com/office/drawing/2014/main" id="{816E71B3-D7A5-4387-BB8A-287CD47F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15245" y="2867873"/>
              <a:ext cx="2286000" cy="22860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3041840-9000-4925-BB33-E02E3890ED85}"/>
              </a:ext>
            </a:extLst>
          </p:cNvPr>
          <p:cNvGrpSpPr>
            <a:grpSpLocks noChangeAspect="1"/>
          </p:cNvGrpSpPr>
          <p:nvPr/>
        </p:nvGrpSpPr>
        <p:grpSpPr>
          <a:xfrm>
            <a:off x="6037644" y="2326181"/>
            <a:ext cx="2880000" cy="835744"/>
            <a:chOff x="2075620" y="3670151"/>
            <a:chExt cx="8765249" cy="25435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9C4FCCD1-BF85-4DAF-860B-F9ACD633DE14}"/>
                </a:ext>
              </a:extLst>
            </p:cNvPr>
            <p:cNvGrpSpPr/>
            <p:nvPr/>
          </p:nvGrpSpPr>
          <p:grpSpPr>
            <a:xfrm>
              <a:off x="5750673" y="4370437"/>
              <a:ext cx="1415143" cy="1143005"/>
              <a:chOff x="3516085" y="4180114"/>
              <a:chExt cx="1415143" cy="1143005"/>
            </a:xfrm>
          </p:grpSpPr>
          <p:cxnSp>
            <p:nvCxnSpPr>
              <p:cNvPr id="49" name="Gerade Verbindung mit Pfeil 48">
                <a:extLst>
                  <a:ext uri="{FF2B5EF4-FFF2-40B4-BE49-F238E27FC236}">
                    <a16:creationId xmlns:a16="http://schemas.microsoft.com/office/drawing/2014/main" id="{5FCDA440-770F-4ADD-943C-397978DFF6CD}"/>
                  </a:ext>
                </a:extLst>
              </p:cNvPr>
              <p:cNvCxnSpPr/>
              <p:nvPr/>
            </p:nvCxnSpPr>
            <p:spPr>
              <a:xfrm>
                <a:off x="3516085" y="4180114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mit Pfeil 49">
                <a:extLst>
                  <a:ext uri="{FF2B5EF4-FFF2-40B4-BE49-F238E27FC236}">
                    <a16:creationId xmlns:a16="http://schemas.microsoft.com/office/drawing/2014/main" id="{F9B4C6FC-2DD3-4554-968B-E15666D12C85}"/>
                  </a:ext>
                </a:extLst>
              </p:cNvPr>
              <p:cNvCxnSpPr/>
              <p:nvPr/>
            </p:nvCxnSpPr>
            <p:spPr>
              <a:xfrm>
                <a:off x="3516085" y="4549565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mit Pfeil 50">
                <a:extLst>
                  <a:ext uri="{FF2B5EF4-FFF2-40B4-BE49-F238E27FC236}">
                    <a16:creationId xmlns:a16="http://schemas.microsoft.com/office/drawing/2014/main" id="{9A36697C-DF8F-45BD-A62C-A2A74C7BA9DA}"/>
                  </a:ext>
                </a:extLst>
              </p:cNvPr>
              <p:cNvCxnSpPr/>
              <p:nvPr/>
            </p:nvCxnSpPr>
            <p:spPr>
              <a:xfrm flipH="1">
                <a:off x="3516085" y="5323119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>
                <a:extLst>
                  <a:ext uri="{FF2B5EF4-FFF2-40B4-BE49-F238E27FC236}">
                    <a16:creationId xmlns:a16="http://schemas.microsoft.com/office/drawing/2014/main" id="{D255462E-1A78-4E92-91BB-401A057F4AFE}"/>
                  </a:ext>
                </a:extLst>
              </p:cNvPr>
              <p:cNvCxnSpPr/>
              <p:nvPr/>
            </p:nvCxnSpPr>
            <p:spPr>
              <a:xfrm flipH="1">
                <a:off x="3516085" y="4981375"/>
                <a:ext cx="1415143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5CE3AB9B-5C4F-43C4-BABD-845C1AF28AED}"/>
                </a:ext>
              </a:extLst>
            </p:cNvPr>
            <p:cNvGrpSpPr/>
            <p:nvPr/>
          </p:nvGrpSpPr>
          <p:grpSpPr>
            <a:xfrm>
              <a:off x="2075620" y="3670151"/>
              <a:ext cx="3832583" cy="2543577"/>
              <a:chOff x="2075620" y="3745136"/>
              <a:chExt cx="3832583" cy="2543577"/>
            </a:xfrm>
          </p:grpSpPr>
          <p:pic>
            <p:nvPicPr>
              <p:cNvPr id="47" name="Grafik 46" descr="Benutzer">
                <a:extLst>
                  <a:ext uri="{FF2B5EF4-FFF2-40B4-BE49-F238E27FC236}">
                    <a16:creationId xmlns:a16="http://schemas.microsoft.com/office/drawing/2014/main" id="{E832EB04-FEF7-43C9-A5D3-13C564549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48" name="Grafik 47" descr="Benutzer">
                <a:extLst>
                  <a:ext uri="{FF2B5EF4-FFF2-40B4-BE49-F238E27FC236}">
                    <a16:creationId xmlns:a16="http://schemas.microsoft.com/office/drawing/2014/main" id="{490DD293-89F2-40C4-871A-C9057A1D4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2AD6C617-351A-465F-A9D7-D717E8290447}"/>
                </a:ext>
              </a:extLst>
            </p:cNvPr>
            <p:cNvGrpSpPr/>
            <p:nvPr/>
          </p:nvGrpSpPr>
          <p:grpSpPr>
            <a:xfrm>
              <a:off x="7008286" y="3670151"/>
              <a:ext cx="3832583" cy="2543577"/>
              <a:chOff x="2075620" y="3745136"/>
              <a:chExt cx="3832583" cy="2543577"/>
            </a:xfrm>
          </p:grpSpPr>
          <p:pic>
            <p:nvPicPr>
              <p:cNvPr id="45" name="Grafik 44" descr="Benutzer">
                <a:extLst>
                  <a:ext uri="{FF2B5EF4-FFF2-40B4-BE49-F238E27FC236}">
                    <a16:creationId xmlns:a16="http://schemas.microsoft.com/office/drawing/2014/main" id="{E9D6A6F0-E288-4B24-BE81-6042D271B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46" name="Grafik 45" descr="Benutzer">
                <a:extLst>
                  <a:ext uri="{FF2B5EF4-FFF2-40B4-BE49-F238E27FC236}">
                    <a16:creationId xmlns:a16="http://schemas.microsoft.com/office/drawing/2014/main" id="{7A13AEDF-288B-4542-A58A-E4803ADF5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6EAF0FFC-D4AB-4AD6-A313-8081218F12D9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D0D77CB-521D-4765-AEBA-B72C2D0FA985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55" name="Teilkreis 54">
              <a:extLst>
                <a:ext uri="{FF2B5EF4-FFF2-40B4-BE49-F238E27FC236}">
                  <a16:creationId xmlns:a16="http://schemas.microsoft.com/office/drawing/2014/main" id="{184A03AB-020F-449B-9EAF-60987791058D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966866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522FEDEA-22B1-465A-9C48-81BB79F1B5EC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8A2C99E-7961-405A-9DAC-9AECB9C882D3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B3AD3688-290C-4CE3-9900-946181E20FC1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59" name="Gerader Verbinder 58">
                  <a:extLst>
                    <a:ext uri="{FF2B5EF4-FFF2-40B4-BE49-F238E27FC236}">
                      <a16:creationId xmlns:a16="http://schemas.microsoft.com/office/drawing/2014/main" id="{316ACE38-3486-478C-84CD-D79780C8B9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>
                  <a:extLst>
                    <a:ext uri="{FF2B5EF4-FFF2-40B4-BE49-F238E27FC236}">
                      <a16:creationId xmlns:a16="http://schemas.microsoft.com/office/drawing/2014/main" id="{83771FEA-37DF-410F-A07D-579B638E30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3914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B3E6DC0-D0C9-418E-A285-1930B664E8CD}"/>
              </a:ext>
            </a:extLst>
          </p:cNvPr>
          <p:cNvGrpSpPr/>
          <p:nvPr/>
        </p:nvGrpSpPr>
        <p:grpSpPr>
          <a:xfrm>
            <a:off x="72003" y="80968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Pfeil: Fünfeck 26">
              <a:extLst>
                <a:ext uri="{FF2B5EF4-FFF2-40B4-BE49-F238E27FC236}">
                  <a16:creationId xmlns:a16="http://schemas.microsoft.com/office/drawing/2014/main" id="{C9945225-6BF9-4947-A38B-ACEFCBA2BAC9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Pfeil: Chevron 39">
              <a:extLst>
                <a:ext uri="{FF2B5EF4-FFF2-40B4-BE49-F238E27FC236}">
                  <a16:creationId xmlns:a16="http://schemas.microsoft.com/office/drawing/2014/main" id="{56A02E52-4D0E-4D97-B2C2-CA15FC9B5F15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1" name="Pfeil: Chevron 40">
              <a:extLst>
                <a:ext uri="{FF2B5EF4-FFF2-40B4-BE49-F238E27FC236}">
                  <a16:creationId xmlns:a16="http://schemas.microsoft.com/office/drawing/2014/main" id="{459DD351-FFB1-4074-A1AA-962EB2E25A67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2" name="Pfeil: Chevron 41">
              <a:extLst>
                <a:ext uri="{FF2B5EF4-FFF2-40B4-BE49-F238E27FC236}">
                  <a16:creationId xmlns:a16="http://schemas.microsoft.com/office/drawing/2014/main" id="{B0068488-1B58-4DFF-8731-8B70F8424E0C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3" name="Pfeil: Chevron 42">
              <a:extLst>
                <a:ext uri="{FF2B5EF4-FFF2-40B4-BE49-F238E27FC236}">
                  <a16:creationId xmlns:a16="http://schemas.microsoft.com/office/drawing/2014/main" id="{B0E8EBA3-2D17-42FE-BFC6-D3B03DC4DE2A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9140FABE-5663-43C8-B3B4-4F4B77FA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Phase 3-a: Verarbeitung &amp; Vertiefung - Perspektivenwechsel </a:t>
            </a:r>
            <a:r>
              <a:rPr lang="de-DE" sz="3200" dirty="0"/>
              <a:t>(Arbeitsauftrag)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26B33AB1-96EC-4345-81BF-90F106964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41565"/>
              </p:ext>
            </p:extLst>
          </p:nvPr>
        </p:nvGraphicFramePr>
        <p:xfrm>
          <a:off x="769134" y="2041527"/>
          <a:ext cx="7605732" cy="4220065"/>
        </p:xfrm>
        <a:graphic>
          <a:graphicData uri="http://schemas.openxmlformats.org/drawingml/2006/table">
            <a:tbl>
              <a:tblPr firstRow="1" firstCol="1" bandRow="1"/>
              <a:tblGrid>
                <a:gridCol w="7605732">
                  <a:extLst>
                    <a:ext uri="{9D8B030D-6E8A-4147-A177-3AD203B41FA5}">
                      <a16:colId xmlns:a16="http://schemas.microsoft.com/office/drawing/2014/main" val="2684587118"/>
                    </a:ext>
                  </a:extLst>
                </a:gridCol>
              </a:tblGrid>
              <a:tr h="687602">
                <a:tc>
                  <a:txBody>
                    <a:bodyPr/>
                    <a:lstStyle/>
                    <a:p>
                      <a:pPr marL="571500" indent="-5715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UcPeriod" startAt="2"/>
                      </a:pPr>
                      <a:r>
                        <a:rPr lang="de-DE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 in der 4er-Gruppe </a:t>
                      </a:r>
                    </a:p>
                    <a:p>
                      <a:pPr marL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Min.   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39169"/>
                  </a:ext>
                </a:extLst>
              </a:tr>
              <a:tr h="312531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arenBoth" startAt="6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Tauschen Sie die Rollen. </a:t>
                      </a:r>
                      <a:b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 den Perspektivenwechsel deutlich zu machen gehen die Paare jeweils einen Tisch weiter (im Uhrzeigersinn).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 2" panose="05020102010507070707" pitchFamily="18" charset="2"/>
                        <a:buChar char="p"/>
                      </a:pP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 2" panose="05020102010507070707" pitchFamily="18" charset="2"/>
                        <a:buChar char="p"/>
                      </a:pP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 2" panose="05020102010507070707" pitchFamily="18" charset="2"/>
                        <a:buChar char="p"/>
                      </a:pP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 2" panose="05020102010507070707" pitchFamily="18" charset="2"/>
                        <a:buChar char="p"/>
                      </a:pP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Wingdings 2" panose="05020102010507070707" pitchFamily="18" charset="2"/>
                        <a:buNone/>
                      </a:pP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 2" panose="05020102010507070707" pitchFamily="18" charset="2"/>
                        <a:buNone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Entwickeln Sie als Paar eine Argumentationslinie der nun anderen Seite. Stellen Sie sich in der neuen 4er-Gruppe Ihre Argumente gegenseitig vor.</a:t>
                      </a: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02387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33AED510-F0EE-4241-B71B-39FF7A8BEA2B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 8 Min.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4AE599E-AB17-4DA3-9B30-406AA28C178B}"/>
              </a:ext>
            </a:extLst>
          </p:cNvPr>
          <p:cNvGrpSpPr/>
          <p:nvPr/>
        </p:nvGrpSpPr>
        <p:grpSpPr>
          <a:xfrm>
            <a:off x="5350840" y="2203482"/>
            <a:ext cx="1684437" cy="514105"/>
            <a:chOff x="2075620" y="3670151"/>
            <a:chExt cx="8765249" cy="2543577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24D78D4-1CD5-4EF7-9FE4-1A439B18B327}"/>
                </a:ext>
              </a:extLst>
            </p:cNvPr>
            <p:cNvGrpSpPr/>
            <p:nvPr/>
          </p:nvGrpSpPr>
          <p:grpSpPr>
            <a:xfrm>
              <a:off x="5750673" y="4370437"/>
              <a:ext cx="1415143" cy="1143005"/>
              <a:chOff x="3516085" y="4180114"/>
              <a:chExt cx="1415143" cy="1143005"/>
            </a:xfrm>
          </p:grpSpPr>
          <p:cxnSp>
            <p:nvCxnSpPr>
              <p:cNvPr id="36" name="Gerade Verbindung mit Pfeil 35">
                <a:extLst>
                  <a:ext uri="{FF2B5EF4-FFF2-40B4-BE49-F238E27FC236}">
                    <a16:creationId xmlns:a16="http://schemas.microsoft.com/office/drawing/2014/main" id="{4FB2A38D-F673-45EF-B528-D1A420E84AAE}"/>
                  </a:ext>
                </a:extLst>
              </p:cNvPr>
              <p:cNvCxnSpPr/>
              <p:nvPr/>
            </p:nvCxnSpPr>
            <p:spPr>
              <a:xfrm>
                <a:off x="3516085" y="4180114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16075DBE-1FFC-4E03-9C4C-2222AADBC1B4}"/>
                  </a:ext>
                </a:extLst>
              </p:cNvPr>
              <p:cNvCxnSpPr/>
              <p:nvPr/>
            </p:nvCxnSpPr>
            <p:spPr>
              <a:xfrm>
                <a:off x="3516085" y="4549565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>
                <a:extLst>
                  <a:ext uri="{FF2B5EF4-FFF2-40B4-BE49-F238E27FC236}">
                    <a16:creationId xmlns:a16="http://schemas.microsoft.com/office/drawing/2014/main" id="{9B5955A8-D4FF-4C0D-AC8B-F17858E54EBC}"/>
                  </a:ext>
                </a:extLst>
              </p:cNvPr>
              <p:cNvCxnSpPr/>
              <p:nvPr/>
            </p:nvCxnSpPr>
            <p:spPr>
              <a:xfrm flipH="1">
                <a:off x="3516085" y="5323119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>
                <a:extLst>
                  <a:ext uri="{FF2B5EF4-FFF2-40B4-BE49-F238E27FC236}">
                    <a16:creationId xmlns:a16="http://schemas.microsoft.com/office/drawing/2014/main" id="{BD95CD06-491D-4635-9B3E-2F59B3C1067D}"/>
                  </a:ext>
                </a:extLst>
              </p:cNvPr>
              <p:cNvCxnSpPr/>
              <p:nvPr/>
            </p:nvCxnSpPr>
            <p:spPr>
              <a:xfrm flipH="1">
                <a:off x="3516085" y="4981375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185F72CE-2C61-45B1-AE6C-CBE21219C8CE}"/>
                </a:ext>
              </a:extLst>
            </p:cNvPr>
            <p:cNvGrpSpPr/>
            <p:nvPr/>
          </p:nvGrpSpPr>
          <p:grpSpPr>
            <a:xfrm>
              <a:off x="2075620" y="3670151"/>
              <a:ext cx="3832583" cy="2543577"/>
              <a:chOff x="2075620" y="3745136"/>
              <a:chExt cx="3832583" cy="2543577"/>
            </a:xfrm>
          </p:grpSpPr>
          <p:pic>
            <p:nvPicPr>
              <p:cNvPr id="34" name="Grafik 33" descr="Benutzer">
                <a:extLst>
                  <a:ext uri="{FF2B5EF4-FFF2-40B4-BE49-F238E27FC236}">
                    <a16:creationId xmlns:a16="http://schemas.microsoft.com/office/drawing/2014/main" id="{3A8F95D4-02BA-46D1-BB2B-1186D3552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35" name="Grafik 34" descr="Benutzer">
                <a:extLst>
                  <a:ext uri="{FF2B5EF4-FFF2-40B4-BE49-F238E27FC236}">
                    <a16:creationId xmlns:a16="http://schemas.microsoft.com/office/drawing/2014/main" id="{4838A226-3E59-40A8-B6A8-C9C622A44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52399B6B-06A3-4027-9567-5F52D0F05836}"/>
                </a:ext>
              </a:extLst>
            </p:cNvPr>
            <p:cNvGrpSpPr/>
            <p:nvPr/>
          </p:nvGrpSpPr>
          <p:grpSpPr>
            <a:xfrm>
              <a:off x="7008286" y="3670151"/>
              <a:ext cx="3832583" cy="2543577"/>
              <a:chOff x="2075620" y="3745136"/>
              <a:chExt cx="3832583" cy="2543577"/>
            </a:xfrm>
          </p:grpSpPr>
          <p:pic>
            <p:nvPicPr>
              <p:cNvPr id="32" name="Grafik 31" descr="Benutzer">
                <a:extLst>
                  <a:ext uri="{FF2B5EF4-FFF2-40B4-BE49-F238E27FC236}">
                    <a16:creationId xmlns:a16="http://schemas.microsoft.com/office/drawing/2014/main" id="{30EE172C-EC0F-4622-A7D4-34C9298EA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33" name="Grafik 32" descr="Benutzer">
                <a:extLst>
                  <a:ext uri="{FF2B5EF4-FFF2-40B4-BE49-F238E27FC236}">
                    <a16:creationId xmlns:a16="http://schemas.microsoft.com/office/drawing/2014/main" id="{28CE2781-AE38-42CD-83EA-98AA804CA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312E0D6C-B134-4209-910E-2CC276DC056F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A4BBD0B-4A25-4377-A88B-5CB45EBB4F6F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45" name="Teilkreis 44">
              <a:extLst>
                <a:ext uri="{FF2B5EF4-FFF2-40B4-BE49-F238E27FC236}">
                  <a16:creationId xmlns:a16="http://schemas.microsoft.com/office/drawing/2014/main" id="{8B926084-5C67-41FD-92C5-67EE36F437D2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560601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35ED0560-CE68-42A4-AAB8-5683A9EA962C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11E6011F-A6B6-4E72-88EB-EEC92AE38D48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8F35C897-3F98-4BF7-9AF1-341A16F4B3D7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0C7F5014-E406-45DA-B45D-BB15BDA6F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121B00EC-7BD1-441F-B497-7E48A4C0B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5922CDD4-77CD-463D-8328-6EBB55D6A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455" y="3659457"/>
            <a:ext cx="5262769" cy="20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5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140FABE-5663-43C8-B3B4-4F4B77FA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Phase 3-b: Verarbeitung &amp; Vertiefung - Diskussion </a:t>
            </a:r>
            <a:r>
              <a:rPr lang="de-DE" sz="3200" dirty="0"/>
              <a:t>(Arbeitsauftrag)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26B33AB1-96EC-4345-81BF-90F106964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89893"/>
              </p:ext>
            </p:extLst>
          </p:nvPr>
        </p:nvGraphicFramePr>
        <p:xfrm>
          <a:off x="769134" y="2041527"/>
          <a:ext cx="7605732" cy="4143865"/>
        </p:xfrm>
        <a:graphic>
          <a:graphicData uri="http://schemas.openxmlformats.org/drawingml/2006/table">
            <a:tbl>
              <a:tblPr firstRow="1" firstCol="1" bandRow="1"/>
              <a:tblGrid>
                <a:gridCol w="7605732">
                  <a:extLst>
                    <a:ext uri="{9D8B030D-6E8A-4147-A177-3AD203B41FA5}">
                      <a16:colId xmlns:a16="http://schemas.microsoft.com/office/drawing/2014/main" val="2684587118"/>
                    </a:ext>
                  </a:extLst>
                </a:gridCol>
              </a:tblGrid>
              <a:tr h="687602">
                <a:tc>
                  <a:txBody>
                    <a:bodyPr/>
                    <a:lstStyle/>
                    <a:p>
                      <a:pPr marL="571500" indent="-5715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UcPeriod" startAt="2"/>
                      </a:pPr>
                      <a:r>
                        <a:rPr lang="de-DE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 in der 4er-Gruppe </a:t>
                      </a:r>
                    </a:p>
                    <a:p>
                      <a:pPr marL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Min.   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39169"/>
                  </a:ext>
                </a:extLst>
              </a:tr>
              <a:tr h="3125312">
                <a:tc>
                  <a:txBody>
                    <a:bodyPr/>
                    <a:lstStyle/>
                    <a:p>
                      <a:pPr marL="400050" indent="-400050">
                        <a:spcAft>
                          <a:spcPts val="600"/>
                        </a:spcAft>
                        <a:buFont typeface="+mj-lt"/>
                        <a:buAutoNum type="arabicParenBoth" startAt="7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Diskutieren Sie die verschiedenen Positionen: Jedes Paar überdenkt die gehörten Argumente und untersucht sie auf Probleme und Widersprüche.</a:t>
                      </a:r>
                      <a:b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Paare stellen sich wechselseitig die gefundenen Probleme und Widersprüche vor.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Tipps: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de-DE" sz="1800" dirty="0">
                          <a:effectLst/>
                        </a:rPr>
                        <a:t>Versuchen Sie sachlich zu bleiben (nicht beleidigen o.ä.)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Argumentieren Sie in der Ich- oder Wir-Form:</a:t>
                      </a:r>
                    </a:p>
                    <a:p>
                      <a:pPr marL="642938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 sind für eine …, weil …</a:t>
                      </a:r>
                    </a:p>
                    <a:p>
                      <a:pPr marL="642938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 bin der Meinung, … ist besser, weil …</a:t>
                      </a:r>
                    </a:p>
                    <a:p>
                      <a:pPr marL="642938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Unserer Meinung nach ist das keine gute Idee, weil …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02387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33AED510-F0EE-4241-B71B-39FF7A8BEA2B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6 Min.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02DBC8B-2E8C-43E2-933C-CA272ED1822F}"/>
              </a:ext>
            </a:extLst>
          </p:cNvPr>
          <p:cNvGrpSpPr>
            <a:grpSpLocks noChangeAspect="1"/>
          </p:cNvGrpSpPr>
          <p:nvPr/>
        </p:nvGrpSpPr>
        <p:grpSpPr>
          <a:xfrm>
            <a:off x="5350840" y="2122795"/>
            <a:ext cx="1684437" cy="580442"/>
            <a:chOff x="2075620" y="2867873"/>
            <a:chExt cx="8765249" cy="3020429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0347E73-8E1C-4602-94F0-8BDA6FDEAC27}"/>
                </a:ext>
              </a:extLst>
            </p:cNvPr>
            <p:cNvGrpSpPr/>
            <p:nvPr/>
          </p:nvGrpSpPr>
          <p:grpSpPr>
            <a:xfrm>
              <a:off x="2075620" y="3344725"/>
              <a:ext cx="3832583" cy="2543577"/>
              <a:chOff x="2075620" y="3745136"/>
              <a:chExt cx="3832583" cy="2543577"/>
            </a:xfrm>
          </p:grpSpPr>
          <p:pic>
            <p:nvPicPr>
              <p:cNvPr id="26" name="Grafik 25" descr="Benutzer">
                <a:extLst>
                  <a:ext uri="{FF2B5EF4-FFF2-40B4-BE49-F238E27FC236}">
                    <a16:creationId xmlns:a16="http://schemas.microsoft.com/office/drawing/2014/main" id="{30099F0C-2686-478C-A476-3B6AA64E7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7" name="Grafik 26" descr="Benutzer">
                <a:extLst>
                  <a:ext uri="{FF2B5EF4-FFF2-40B4-BE49-F238E27FC236}">
                    <a16:creationId xmlns:a16="http://schemas.microsoft.com/office/drawing/2014/main" id="{C5925BC7-07B1-4A69-A23A-B790FD877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03935435-D7CF-4394-A596-46B50E82474A}"/>
                </a:ext>
              </a:extLst>
            </p:cNvPr>
            <p:cNvGrpSpPr/>
            <p:nvPr/>
          </p:nvGrpSpPr>
          <p:grpSpPr>
            <a:xfrm>
              <a:off x="7008286" y="3344725"/>
              <a:ext cx="3832583" cy="2543577"/>
              <a:chOff x="2075620" y="3745136"/>
              <a:chExt cx="3832583" cy="2543577"/>
            </a:xfrm>
          </p:grpSpPr>
          <p:pic>
            <p:nvPicPr>
              <p:cNvPr id="21" name="Grafik 20" descr="Benutzer">
                <a:extLst>
                  <a:ext uri="{FF2B5EF4-FFF2-40B4-BE49-F238E27FC236}">
                    <a16:creationId xmlns:a16="http://schemas.microsoft.com/office/drawing/2014/main" id="{AEDFDC1A-9A6F-449D-B976-0A38D1F2F3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2" name="Grafik 21" descr="Benutzer">
                <a:extLst>
                  <a:ext uri="{FF2B5EF4-FFF2-40B4-BE49-F238E27FC236}">
                    <a16:creationId xmlns:a16="http://schemas.microsoft.com/office/drawing/2014/main" id="{D39A1889-75EF-4912-B3F0-3F4F13E23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pic>
          <p:nvPicPr>
            <p:cNvPr id="20" name="Grafik 19" descr="Chat">
              <a:extLst>
                <a:ext uri="{FF2B5EF4-FFF2-40B4-BE49-F238E27FC236}">
                  <a16:creationId xmlns:a16="http://schemas.microsoft.com/office/drawing/2014/main" id="{D903405C-EEEC-4FFA-8B2D-C2D3C14A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15245" y="2867873"/>
              <a:ext cx="2286000" cy="228600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9A2C20B-E763-4E6C-9332-195F5204320D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Pfeil: Fünfeck 28">
              <a:extLst>
                <a:ext uri="{FF2B5EF4-FFF2-40B4-BE49-F238E27FC236}">
                  <a16:creationId xmlns:a16="http://schemas.microsoft.com/office/drawing/2014/main" id="{7F3293DE-6824-41C5-B5B9-D835CFB2FAB7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Pfeil: Chevron 29">
              <a:extLst>
                <a:ext uri="{FF2B5EF4-FFF2-40B4-BE49-F238E27FC236}">
                  <a16:creationId xmlns:a16="http://schemas.microsoft.com/office/drawing/2014/main" id="{4EB8BB7D-8AD1-4304-9644-BCEE9DDAA6E9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" name="Pfeil: Chevron 30">
              <a:extLst>
                <a:ext uri="{FF2B5EF4-FFF2-40B4-BE49-F238E27FC236}">
                  <a16:creationId xmlns:a16="http://schemas.microsoft.com/office/drawing/2014/main" id="{64FBEDE0-DFD9-4355-82D9-F07AE33D43FF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2" name="Pfeil: Chevron 31">
              <a:extLst>
                <a:ext uri="{FF2B5EF4-FFF2-40B4-BE49-F238E27FC236}">
                  <a16:creationId xmlns:a16="http://schemas.microsoft.com/office/drawing/2014/main" id="{50E17DA3-817B-47B8-B8EC-E7000D8F7571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3" name="Pfeil: Chevron 32">
              <a:extLst>
                <a:ext uri="{FF2B5EF4-FFF2-40B4-BE49-F238E27FC236}">
                  <a16:creationId xmlns:a16="http://schemas.microsoft.com/office/drawing/2014/main" id="{C5C24547-D1A4-4CDE-B355-FF999D489401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A742AD16-E873-4FCF-9D90-8FDDED55C6CD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CBF27EC-4D8C-44B9-8051-4234642CBF92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35" name="Teilkreis 34">
              <a:extLst>
                <a:ext uri="{FF2B5EF4-FFF2-40B4-BE49-F238E27FC236}">
                  <a16:creationId xmlns:a16="http://schemas.microsoft.com/office/drawing/2014/main" id="{AC3B6C81-857A-40A5-81AF-093251F51B97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484354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65EFC974-8AD0-4864-9589-1071CA6845C6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E5DAACED-E1B4-428B-84D2-22A3F15F2924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02B34858-0EB3-4781-83C6-F3C8646F25B2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F81B2BE3-E03D-4B34-A976-2DBAC4246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26A1A092-736F-4FE6-87D8-15638052A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62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26B33AB1-96EC-4345-81BF-90F106964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863792"/>
              </p:ext>
            </p:extLst>
          </p:nvPr>
        </p:nvGraphicFramePr>
        <p:xfrm>
          <a:off x="769134" y="2041527"/>
          <a:ext cx="7605732" cy="4387705"/>
        </p:xfrm>
        <a:graphic>
          <a:graphicData uri="http://schemas.openxmlformats.org/drawingml/2006/table">
            <a:tbl>
              <a:tblPr firstRow="1" firstCol="1" bandRow="1"/>
              <a:tblGrid>
                <a:gridCol w="7605732">
                  <a:extLst>
                    <a:ext uri="{9D8B030D-6E8A-4147-A177-3AD203B41FA5}">
                      <a16:colId xmlns:a16="http://schemas.microsoft.com/office/drawing/2014/main" val="2684587118"/>
                    </a:ext>
                  </a:extLst>
                </a:gridCol>
              </a:tblGrid>
              <a:tr h="687602">
                <a:tc>
                  <a:txBody>
                    <a:bodyPr/>
                    <a:lstStyle/>
                    <a:p>
                      <a:pPr marL="571500" indent="-5715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UcPeriod" startAt="2"/>
                      </a:pPr>
                      <a:r>
                        <a:rPr lang="de-DE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 in der 4er-Gruppe </a:t>
                      </a:r>
                    </a:p>
                    <a:p>
                      <a:pPr marL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de-DE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Min.   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39169"/>
                  </a:ext>
                </a:extLst>
              </a:tr>
              <a:tr h="3125312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arabicParenBoth" startAt="8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Finden Sie einen gemeinsamen Standpunkt in der Gruppe: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 können nun in der Gruppe frei über das Problem diskutieren. Versuchen Sie dabei, die vorher angesprochenen Widersprüche und Probleme aufzulösen.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Finden Sie als Gruppe einen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gemeinsamen Standpunkt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Dieser kann von Ihrem persönlichen Standpunkt abweichen.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 gelangen Sie zu einem gemeinsamen Standpunkt? Überzeugt ein bestimmtes Argument? Entscheidet die Mehrheit?</a:t>
                      </a: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1200"/>
                        </a:spcBef>
                        <a:buFont typeface="Wingdings 2" panose="05020102010507070707" pitchFamily="18" charset="2"/>
                        <a:buNone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Notieren Sie den gemeinsamen Standpunkt und das wichtigste Argument. Nutzen Sie die Standpunktkarte.</a:t>
                      </a:r>
                    </a:p>
                  </a:txBody>
                  <a:tcPr marL="68580" marR="6858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02387"/>
                  </a:ext>
                </a:extLst>
              </a:tr>
            </a:tbl>
          </a:graphicData>
        </a:graphic>
      </p:graphicFrame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D2A2989-EC1F-4F0B-B703-3410FBC4FF47}"/>
              </a:ext>
            </a:extLst>
          </p:cNvPr>
          <p:cNvGrpSpPr>
            <a:grpSpLocks noChangeAspect="1"/>
          </p:cNvGrpSpPr>
          <p:nvPr/>
        </p:nvGrpSpPr>
        <p:grpSpPr>
          <a:xfrm>
            <a:off x="5500589" y="2221348"/>
            <a:ext cx="1400629" cy="514800"/>
            <a:chOff x="346642" y="3891879"/>
            <a:chExt cx="6920375" cy="2543577"/>
          </a:xfrm>
        </p:grpSpPr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36602D8B-6909-4D68-A8B0-F039D73FB314}"/>
                </a:ext>
              </a:extLst>
            </p:cNvPr>
            <p:cNvCxnSpPr/>
            <p:nvPr/>
          </p:nvCxnSpPr>
          <p:spPr>
            <a:xfrm>
              <a:off x="3099258" y="5163666"/>
              <a:ext cx="1415143" cy="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8AD78BF7-3A57-4B7E-9142-65F442F9CE86}"/>
                </a:ext>
              </a:extLst>
            </p:cNvPr>
            <p:cNvCxnSpPr/>
            <p:nvPr/>
          </p:nvCxnSpPr>
          <p:spPr>
            <a:xfrm rot="5400000">
              <a:off x="3137358" y="5163666"/>
              <a:ext cx="1415143" cy="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F96F7BD-3B69-40F1-A729-C8D6FAF9399A}"/>
                </a:ext>
              </a:extLst>
            </p:cNvPr>
            <p:cNvGrpSpPr/>
            <p:nvPr/>
          </p:nvGrpSpPr>
          <p:grpSpPr>
            <a:xfrm>
              <a:off x="346642" y="3891879"/>
              <a:ext cx="6920375" cy="2543577"/>
              <a:chOff x="346642" y="3891879"/>
              <a:chExt cx="6920375" cy="2543577"/>
            </a:xfrm>
          </p:grpSpPr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BFAEA65C-F95F-4F4E-ABF6-52024EB0C432}"/>
                  </a:ext>
                </a:extLst>
              </p:cNvPr>
              <p:cNvGrpSpPr/>
              <p:nvPr/>
            </p:nvGrpSpPr>
            <p:grpSpPr>
              <a:xfrm>
                <a:off x="346642" y="3891879"/>
                <a:ext cx="3060689" cy="2543577"/>
                <a:chOff x="341822" y="3670151"/>
                <a:chExt cx="3060689" cy="2543577"/>
              </a:xfrm>
            </p:grpSpPr>
            <p:pic>
              <p:nvPicPr>
                <p:cNvPr id="59" name="Grafik 58" descr="Benutzer">
                  <a:extLst>
                    <a:ext uri="{FF2B5EF4-FFF2-40B4-BE49-F238E27FC236}">
                      <a16:creationId xmlns:a16="http://schemas.microsoft.com/office/drawing/2014/main" id="{01573ABB-378E-4B41-B81C-5FFFC1A0C0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1619" y="3670151"/>
                  <a:ext cx="2270892" cy="2360156"/>
                </a:xfrm>
                <a:prstGeom prst="rect">
                  <a:avLst/>
                </a:prstGeom>
              </p:spPr>
            </p:pic>
            <p:pic>
              <p:nvPicPr>
                <p:cNvPr id="60" name="Grafik 59" descr="Benutzer">
                  <a:extLst>
                    <a:ext uri="{FF2B5EF4-FFF2-40B4-BE49-F238E27FC236}">
                      <a16:creationId xmlns:a16="http://schemas.microsoft.com/office/drawing/2014/main" id="{B53C3965-E022-4953-A4CA-256C33049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822" y="3853572"/>
                  <a:ext cx="2270892" cy="2360156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432EB5DC-414A-4BE9-8F61-50B44D6ADA18}"/>
                  </a:ext>
                </a:extLst>
              </p:cNvPr>
              <p:cNvGrpSpPr/>
              <p:nvPr/>
            </p:nvGrpSpPr>
            <p:grpSpPr>
              <a:xfrm>
                <a:off x="4206328" y="3891879"/>
                <a:ext cx="3060689" cy="2543577"/>
                <a:chOff x="341822" y="3670151"/>
                <a:chExt cx="3060689" cy="2543577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pic>
              <p:nvPicPr>
                <p:cNvPr id="57" name="Grafik 56" descr="Benutzer">
                  <a:extLst>
                    <a:ext uri="{FF2B5EF4-FFF2-40B4-BE49-F238E27FC236}">
                      <a16:creationId xmlns:a16="http://schemas.microsoft.com/office/drawing/2014/main" id="{93E6B775-6D0C-4689-816F-A38409324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1619" y="3670151"/>
                  <a:ext cx="2270892" cy="2360156"/>
                </a:xfrm>
                <a:prstGeom prst="rect">
                  <a:avLst/>
                </a:prstGeom>
              </p:spPr>
            </p:pic>
            <p:pic>
              <p:nvPicPr>
                <p:cNvPr id="58" name="Grafik 57" descr="Benutzer">
                  <a:extLst>
                    <a:ext uri="{FF2B5EF4-FFF2-40B4-BE49-F238E27FC236}">
                      <a16:creationId xmlns:a16="http://schemas.microsoft.com/office/drawing/2014/main" id="{2ABC8CB0-72C5-4B01-B128-274F842B0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822" y="3853572"/>
                  <a:ext cx="2270890" cy="23601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9140FABE-5663-43C8-B3B4-4F4B77FA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Phase 3-c: Verarbeitung &amp; Vertiefung – Standpunkt </a:t>
            </a:r>
            <a:r>
              <a:rPr lang="de-DE" sz="3200" dirty="0"/>
              <a:t>(Arbeitsauftrag)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3AED510-F0EE-4241-B71B-39FF7A8BEA2B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 6 Min.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C6D47FD-4C7D-43ED-A775-36DE1FD2D93D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Pfeil: Fünfeck 12">
              <a:extLst>
                <a:ext uri="{FF2B5EF4-FFF2-40B4-BE49-F238E27FC236}">
                  <a16:creationId xmlns:a16="http://schemas.microsoft.com/office/drawing/2014/main" id="{8D1F1B03-30A0-49B2-BCB5-9B41B80B6B89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Pfeil: Chevron 13">
              <a:extLst>
                <a:ext uri="{FF2B5EF4-FFF2-40B4-BE49-F238E27FC236}">
                  <a16:creationId xmlns:a16="http://schemas.microsoft.com/office/drawing/2014/main" id="{67100B28-6B0F-4C15-8E23-DD20E5A8AED0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Pfeil: Chevron 14">
              <a:extLst>
                <a:ext uri="{FF2B5EF4-FFF2-40B4-BE49-F238E27FC236}">
                  <a16:creationId xmlns:a16="http://schemas.microsoft.com/office/drawing/2014/main" id="{7D39570F-77FF-4A39-AE32-6F97B3B0D1B5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6303446C-1F64-44FB-9659-FB43723DB3BE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5" name="Pfeil: Chevron 24">
              <a:extLst>
                <a:ext uri="{FF2B5EF4-FFF2-40B4-BE49-F238E27FC236}">
                  <a16:creationId xmlns:a16="http://schemas.microsoft.com/office/drawing/2014/main" id="{C8E7A417-D86D-4EF4-B7E5-353741400A0B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81F9EB1-55E9-4D0D-B431-F1204E89BAAC}"/>
              </a:ext>
            </a:extLst>
          </p:cNvPr>
          <p:cNvGrpSpPr/>
          <p:nvPr/>
        </p:nvGrpSpPr>
        <p:grpSpPr>
          <a:xfrm>
            <a:off x="4171405" y="5122295"/>
            <a:ext cx="1115116" cy="705396"/>
            <a:chOff x="3326674" y="4910892"/>
            <a:chExt cx="1115116" cy="705396"/>
          </a:xfrm>
        </p:grpSpPr>
        <p:sp>
          <p:nvSpPr>
            <p:cNvPr id="3" name="Flussdiagramm: Alternativer Prozess 2">
              <a:extLst>
                <a:ext uri="{FF2B5EF4-FFF2-40B4-BE49-F238E27FC236}">
                  <a16:creationId xmlns:a16="http://schemas.microsoft.com/office/drawing/2014/main" id="{2516AC6C-3CC2-451C-8450-76F1EEA6E918}"/>
                </a:ext>
              </a:extLst>
            </p:cNvPr>
            <p:cNvSpPr/>
            <p:nvPr/>
          </p:nvSpPr>
          <p:spPr>
            <a:xfrm rot="21130520">
              <a:off x="3326674" y="4910893"/>
              <a:ext cx="592183" cy="705395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sz="1400" cap="small" dirty="0">
                  <a:solidFill>
                    <a:prstClr val="black"/>
                  </a:solidFill>
                </a:rPr>
                <a:t>Pro</a:t>
              </a:r>
            </a:p>
          </p:txBody>
        </p:sp>
        <p:sp>
          <p:nvSpPr>
            <p:cNvPr id="26" name="Flussdiagramm: Alternativer Prozess 25">
              <a:extLst>
                <a:ext uri="{FF2B5EF4-FFF2-40B4-BE49-F238E27FC236}">
                  <a16:creationId xmlns:a16="http://schemas.microsoft.com/office/drawing/2014/main" id="{FF2B8C6C-604A-41B1-A019-0B1E614900FA}"/>
                </a:ext>
              </a:extLst>
            </p:cNvPr>
            <p:cNvSpPr/>
            <p:nvPr/>
          </p:nvSpPr>
          <p:spPr>
            <a:xfrm rot="1665837">
              <a:off x="3849607" y="4910892"/>
              <a:ext cx="592183" cy="705395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400" cap="small" dirty="0">
                  <a:solidFill>
                    <a:schemeClr val="tx1"/>
                  </a:solidFill>
                </a:rPr>
                <a:t>Kontra</a:t>
              </a: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7C3A3DB9-91EA-4200-AD8F-9B65FDBB899E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DB6C036-61D4-4D88-8542-6F787A413F4F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29" name="Teilkreis 28">
              <a:extLst>
                <a:ext uri="{FF2B5EF4-FFF2-40B4-BE49-F238E27FC236}">
                  <a16:creationId xmlns:a16="http://schemas.microsoft.com/office/drawing/2014/main" id="{6903D2FC-7B71-48F9-AFF0-F5584454045D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484354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27309215-5124-4831-8984-0DD54A4C52A8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211454BE-14EA-4B17-A9C7-C9C08698B997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12908B2B-A566-4D68-96FA-04EBBA0987E2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36398C07-E88D-4B3B-8BFC-305296F96E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35E05D52-B114-475A-B582-01BB659A83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80598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0321"/>
            <a:ext cx="7886699" cy="858285"/>
          </a:xfrm>
        </p:spPr>
        <p:txBody>
          <a:bodyPr>
            <a:normAutofit/>
          </a:bodyPr>
          <a:lstStyle/>
          <a:p>
            <a:r>
              <a:rPr lang="de-DE" sz="3000" dirty="0"/>
              <a:t>Standpunktkarte „Meinungsbild in der Gruppe“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84918"/>
            <a:ext cx="7886698" cy="4873081"/>
          </a:xfrm>
        </p:spPr>
        <p:txBody>
          <a:bodyPr>
            <a:normAutofit fontScale="47500" lnSpcReduction="20000"/>
          </a:bodyPr>
          <a:lstStyle/>
          <a:p>
            <a:pPr marL="357188" indent="-357188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dirty="0"/>
              <a:t>Bezug zur Leitfrage: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_______________________________________________________________________</a:t>
            </a:r>
            <a:br>
              <a:rPr lang="de-DE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</a:t>
            </a:r>
          </a:p>
          <a:p>
            <a:pPr marL="357188" indent="-357188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dirty="0"/>
              <a:t>Wichtigstes Gegenargument:</a:t>
            </a:r>
            <a:r>
              <a:rPr lang="de-DE" sz="2700" dirty="0">
                <a:solidFill>
                  <a:prstClr val="black"/>
                </a:solidFill>
              </a:rPr>
              <a:t> </a:t>
            </a:r>
            <a:r>
              <a:rPr lang="de-DE" sz="2700" dirty="0">
                <a:solidFill>
                  <a:prstClr val="white">
                    <a:lumMod val="85000"/>
                  </a:prstClr>
                </a:solidFill>
              </a:rPr>
              <a:t>_______________________________________________________________</a:t>
            </a:r>
            <a:br>
              <a:rPr lang="de-DE" sz="2700" dirty="0">
                <a:solidFill>
                  <a:prstClr val="white">
                    <a:lumMod val="85000"/>
                  </a:prstClr>
                </a:solidFill>
              </a:rPr>
            </a:br>
            <a:r>
              <a:rPr lang="de-DE" sz="2700" dirty="0">
                <a:solidFill>
                  <a:prstClr val="white">
                    <a:lumMod val="85000"/>
                  </a:prst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de-DE" dirty="0"/>
          </a:p>
          <a:p>
            <a:pPr marL="357188" indent="-357188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dirty="0"/>
              <a:t>Wichtigstes Argument: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_____________________________________________________________________</a:t>
            </a:r>
            <a:br>
              <a:rPr lang="de-DE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________________________________________________________________________________________</a:t>
            </a:r>
            <a:br>
              <a:rPr lang="de-DE" dirty="0"/>
            </a:b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</a:t>
            </a:r>
            <a:endParaRPr lang="de-DE" dirty="0"/>
          </a:p>
          <a:p>
            <a:pPr marL="357188" indent="-357188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dirty="0"/>
              <a:t>Abschließende Meinung der Gruppe: </a:t>
            </a:r>
            <a:r>
              <a:rPr lang="de-DE" sz="2700" dirty="0">
                <a:solidFill>
                  <a:prstClr val="white">
                    <a:lumMod val="85000"/>
                  </a:prstClr>
                </a:solidFill>
              </a:rPr>
              <a:t>_________________________________________________________</a:t>
            </a:r>
            <a:br>
              <a:rPr lang="de-DE" sz="2700" dirty="0">
                <a:solidFill>
                  <a:prstClr val="white">
                    <a:lumMod val="85000"/>
                  </a:prstClr>
                </a:solidFill>
              </a:rPr>
            </a:br>
            <a:r>
              <a:rPr lang="de-DE" sz="2700" dirty="0">
                <a:solidFill>
                  <a:prstClr val="white">
                    <a:lumMod val="85000"/>
                  </a:prstClr>
                </a:solidFill>
              </a:rPr>
              <a:t>________________________________________________________________________________________________________________________________________________________________________________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7CF2761-93C8-489C-A871-FE2919A13089}"/>
              </a:ext>
            </a:extLst>
          </p:cNvPr>
          <p:cNvSpPr txBox="1">
            <a:spLocks/>
          </p:cNvSpPr>
          <p:nvPr/>
        </p:nvSpPr>
        <p:spPr>
          <a:xfrm>
            <a:off x="628650" y="1479398"/>
            <a:ext cx="7886700" cy="41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2200" dirty="0"/>
              <a:t>„Werden wir von der Digitalisierung der Arbeitswelt profitieren?“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F17622C-6508-4C53-B38A-7F98FDC2EE7A}"/>
              </a:ext>
            </a:extLst>
          </p:cNvPr>
          <p:cNvGrpSpPr/>
          <p:nvPr/>
        </p:nvGrpSpPr>
        <p:grpSpPr>
          <a:xfrm>
            <a:off x="5315065" y="94797"/>
            <a:ext cx="3362153" cy="633046"/>
            <a:chOff x="5169845" y="5942011"/>
            <a:chExt cx="3362153" cy="633046"/>
          </a:xfrm>
        </p:grpSpPr>
        <p:sp>
          <p:nvSpPr>
            <p:cNvPr id="11" name="Flussdiagramm: Mehrere Dokumente 10">
              <a:extLst>
                <a:ext uri="{FF2B5EF4-FFF2-40B4-BE49-F238E27FC236}">
                  <a16:creationId xmlns:a16="http://schemas.microsoft.com/office/drawing/2014/main" id="{98A2F8FE-8AE9-4E18-A243-EF9B13D98F85}"/>
                </a:ext>
              </a:extLst>
            </p:cNvPr>
            <p:cNvSpPr/>
            <p:nvPr/>
          </p:nvSpPr>
          <p:spPr>
            <a:xfrm>
              <a:off x="7816094" y="5942011"/>
              <a:ext cx="715904" cy="6330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abc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45BF750-4BB1-4200-8FC8-4EB24BD94118}"/>
                </a:ext>
              </a:extLst>
            </p:cNvPr>
            <p:cNvSpPr txBox="1"/>
            <p:nvPr/>
          </p:nvSpPr>
          <p:spPr>
            <a:xfrm>
              <a:off x="5169845" y="5972760"/>
              <a:ext cx="2652166" cy="5847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de-DE" sz="1600" dirty="0"/>
                <a:t>Nutzen Sie die ausliegenden Hilfekarten zur Sprachbildung.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8A98FC2-6653-418B-ADE8-8F603AE5B057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66C90-1050-4947-972F-32791A0D3D22}"/>
              </a:ext>
            </a:extLst>
          </p:cNvPr>
          <p:cNvSpPr/>
          <p:nvPr/>
        </p:nvSpPr>
        <p:spPr>
          <a:xfrm>
            <a:off x="5292887" y="1981009"/>
            <a:ext cx="3583484" cy="4511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Hilfekarte </a:t>
            </a:r>
            <a:br>
              <a:rPr lang="de-DE" sz="4000" dirty="0"/>
            </a:br>
            <a:r>
              <a:rPr lang="de-DE" sz="4000" dirty="0"/>
              <a:t>„Gemeinsamer Standpunkt“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02952"/>
            <a:ext cx="4686538" cy="47460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Formulieren Sie den Standpunkt zur Leitfrage, auf den Sie sich in Ihrer Gruppe geeinigt haben (Argumentationslinie). Gehen Sie dabei folgendermaßen vor: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Stellen Sie einleitend einen Bezug zur Leitfrage her.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Geben Sie das wichtigste Gegenargument wieder.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Entkräften Sie dieses Gegenargument durch ihr wichtigstes Argument.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Geben Sie abschließend den Standpunkt Ihrer Gruppe wieder (Zustimmung oder Ablehnung).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</p:txBody>
      </p:sp>
      <p:sp>
        <p:nvSpPr>
          <p:cNvPr id="13" name="Flussdiagramm: Mehrere Dokumente 12">
            <a:extLst>
              <a:ext uri="{FF2B5EF4-FFF2-40B4-BE49-F238E27FC236}">
                <a16:creationId xmlns:a16="http://schemas.microsoft.com/office/drawing/2014/main" id="{7FD7FA45-54CA-42D1-BD5D-4AE1EB491780}"/>
              </a:ext>
            </a:extLst>
          </p:cNvPr>
          <p:cNvSpPr/>
          <p:nvPr/>
        </p:nvSpPr>
        <p:spPr>
          <a:xfrm>
            <a:off x="7799445" y="681295"/>
            <a:ext cx="715904" cy="63304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abc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BDBC1BE-08B4-4897-9B7B-6C16769A5FB4}"/>
              </a:ext>
            </a:extLst>
          </p:cNvPr>
          <p:cNvGrpSpPr/>
          <p:nvPr/>
        </p:nvGrpSpPr>
        <p:grpSpPr>
          <a:xfrm>
            <a:off x="5315189" y="1981009"/>
            <a:ext cx="3583484" cy="4542160"/>
            <a:chOff x="5315189" y="1880650"/>
            <a:chExt cx="3583484" cy="4542160"/>
          </a:xfrm>
        </p:grpSpPr>
        <p:sp>
          <p:nvSpPr>
            <p:cNvPr id="15" name="Inhaltsplatzhalter 2">
              <a:extLst>
                <a:ext uri="{FF2B5EF4-FFF2-40B4-BE49-F238E27FC236}">
                  <a16:creationId xmlns:a16="http://schemas.microsoft.com/office/drawing/2014/main" id="{73FF4E22-F58D-4AEA-A2B4-4A9CF83FF49F}"/>
                </a:ext>
              </a:extLst>
            </p:cNvPr>
            <p:cNvSpPr txBox="1">
              <a:spLocks/>
            </p:cNvSpPr>
            <p:nvPr/>
          </p:nvSpPr>
          <p:spPr>
            <a:xfrm>
              <a:off x="5478513" y="2215184"/>
              <a:ext cx="3201467" cy="633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de-DE" sz="1600" dirty="0"/>
                <a:t>„Werden wir von der Digitalisierung der Arbeitswelt profitieren?“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7076449-27A9-456E-AA9F-9DCC3B73BC5F}"/>
                </a:ext>
              </a:extLst>
            </p:cNvPr>
            <p:cNvSpPr txBox="1"/>
            <p:nvPr/>
          </p:nvSpPr>
          <p:spPr>
            <a:xfrm>
              <a:off x="5315189" y="2867991"/>
              <a:ext cx="3583484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AutoNum type="arabicParenBoth"/>
              </a:pPr>
              <a:r>
                <a:rPr lang="de-DE" sz="1500" dirty="0"/>
                <a:t>Die Digitalisierung der Arbeitswelt bietet sowohl Vorteile als auch Nachteile.</a:t>
              </a:r>
            </a:p>
            <a:p>
              <a:pPr marL="342900" indent="-342900">
                <a:spcBef>
                  <a:spcPts val="600"/>
                </a:spcBef>
                <a:buAutoNum type="arabicParenBoth"/>
              </a:pPr>
              <a:r>
                <a:rPr lang="de-DE" sz="1500" dirty="0"/>
                <a:t>Vor allem durch die Möglichkeiten der flexibleren Arbeitsplatzgestaltung können Arbeitnehmer profitieren.</a:t>
              </a:r>
            </a:p>
            <a:p>
              <a:pPr marL="342900" indent="-342900">
                <a:spcBef>
                  <a:spcPts val="600"/>
                </a:spcBef>
                <a:buAutoNum type="arabicParenBoth"/>
              </a:pPr>
              <a:r>
                <a:rPr lang="de-DE" sz="1500" dirty="0"/>
                <a:t>Dennoch zeigt sich eine zunehmende Gefährdung von Tätigkeitsfeldern und ganzen Berufsbildern durch die fortschreitende Digitalisierung.</a:t>
              </a:r>
            </a:p>
            <a:p>
              <a:pPr marL="342900" indent="-342900">
                <a:spcBef>
                  <a:spcPts val="600"/>
                </a:spcBef>
                <a:buAutoNum type="arabicParenBoth"/>
              </a:pPr>
              <a:r>
                <a:rPr lang="de-DE" sz="1500" dirty="0"/>
                <a:t>Insofern sehen wir für die Mehrheit der Arbeitnehmer einen deutlichen Nachteil und stimmen gegen die Leitfrage.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C086B5B-2265-44FF-90EA-A8D5DB4F78E9}"/>
                </a:ext>
              </a:extLst>
            </p:cNvPr>
            <p:cNvSpPr txBox="1"/>
            <p:nvPr/>
          </p:nvSpPr>
          <p:spPr>
            <a:xfrm>
              <a:off x="5478513" y="1880650"/>
              <a:ext cx="3201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sz="1600" b="1" dirty="0"/>
                <a:t>Beispiel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7F837701-8CE4-4BAB-803B-5C9BA9442676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4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64A92-2C9A-48D7-B1F5-99671288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e-DE" dirty="0"/>
              <a:t>Sicherung &amp; Reflexion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4B9DE8-EC32-4F25-ACD1-53274F830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de-DE" dirty="0"/>
              <a:t>Arbeitsaufträge &amp; </a:t>
            </a:r>
          </a:p>
          <a:p>
            <a:r>
              <a:rPr lang="de-DE" dirty="0"/>
              <a:t>Hilfekarten</a:t>
            </a:r>
          </a:p>
          <a:p>
            <a:r>
              <a:rPr lang="de-DE" dirty="0"/>
              <a:t>Dauer: 20 Minuten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303C90-0814-4DA1-9D07-874D537B7936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1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C3BC983B-A70D-4965-935E-5549F142BEB7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15 Min.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89CABEB-07C0-4B9A-A17C-AD877970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065" y="3240307"/>
            <a:ext cx="3200284" cy="24004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Arbeitsauftrag „Bildassoziation“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894169"/>
            <a:ext cx="4686538" cy="328279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Diskutieren Sie </a:t>
            </a:r>
            <a:r>
              <a:rPr lang="de-DE" b="1" dirty="0"/>
              <a:t>gemeinsam</a:t>
            </a:r>
            <a:r>
              <a:rPr lang="de-DE" dirty="0"/>
              <a:t> in Ihren Gruppen, inwiefern die ausliegenden Bildkarten </a:t>
            </a:r>
            <a:r>
              <a:rPr lang="de-DE" b="1" dirty="0"/>
              <a:t>Ihrer Meinung nach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negative</a:t>
            </a:r>
            <a:r>
              <a:rPr lang="de-DE" dirty="0"/>
              <a:t> oder </a:t>
            </a:r>
            <a:r>
              <a:rPr lang="de-DE" b="1" dirty="0">
                <a:solidFill>
                  <a:srgbClr val="008000"/>
                </a:solidFill>
              </a:rPr>
              <a:t>positive </a:t>
            </a:r>
            <a:r>
              <a:rPr lang="de-DE" dirty="0"/>
              <a:t>Aspekte zum Thema wiederspiegeln.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Ordnen Sie die Karten der Standpunktlinie zu.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Erläutern Sie im Plenum begründet Ihre Zuordnung.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7CF2761-93C8-489C-A871-FE2919A13089}"/>
              </a:ext>
            </a:extLst>
          </p:cNvPr>
          <p:cNvSpPr txBox="1">
            <a:spLocks/>
          </p:cNvSpPr>
          <p:nvPr/>
        </p:nvSpPr>
        <p:spPr>
          <a:xfrm>
            <a:off x="628650" y="1568605"/>
            <a:ext cx="7886700" cy="1040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3200" dirty="0"/>
              <a:t>„Werden wir von der Digitalisierung der Arbeitswelt profitieren?“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0C47C02-20BE-49E0-9B02-260AD963E2E0}"/>
              </a:ext>
            </a:extLst>
          </p:cNvPr>
          <p:cNvGrpSpPr/>
          <p:nvPr/>
        </p:nvGrpSpPr>
        <p:grpSpPr>
          <a:xfrm>
            <a:off x="5153321" y="5815365"/>
            <a:ext cx="3523897" cy="633046"/>
            <a:chOff x="5008101" y="5942011"/>
            <a:chExt cx="3523897" cy="633046"/>
          </a:xfrm>
        </p:grpSpPr>
        <p:sp>
          <p:nvSpPr>
            <p:cNvPr id="12" name="Flussdiagramm: Mehrere Dokumente 11">
              <a:extLst>
                <a:ext uri="{FF2B5EF4-FFF2-40B4-BE49-F238E27FC236}">
                  <a16:creationId xmlns:a16="http://schemas.microsoft.com/office/drawing/2014/main" id="{4319A169-987C-48F7-AC49-BBA3EC92A0DB}"/>
                </a:ext>
              </a:extLst>
            </p:cNvPr>
            <p:cNvSpPr/>
            <p:nvPr/>
          </p:nvSpPr>
          <p:spPr>
            <a:xfrm>
              <a:off x="7816094" y="5942011"/>
              <a:ext cx="715904" cy="6330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abc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451D991-F209-450F-BDED-91306347B91A}"/>
                </a:ext>
              </a:extLst>
            </p:cNvPr>
            <p:cNvSpPr txBox="1"/>
            <p:nvPr/>
          </p:nvSpPr>
          <p:spPr>
            <a:xfrm>
              <a:off x="5008101" y="5972760"/>
              <a:ext cx="2813910" cy="5847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de-DE" sz="1600" dirty="0"/>
                <a:t>Nutzen Sie die auslegenden Hilfekarten zur Sprachförderung.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E12821B-93D3-48FD-8052-C6FA591EDF8D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21" name="Teilkreis 20">
              <a:extLst>
                <a:ext uri="{FF2B5EF4-FFF2-40B4-BE49-F238E27FC236}">
                  <a16:creationId xmlns:a16="http://schemas.microsoft.com/office/drawing/2014/main" id="{46527C88-6C40-4A5D-807D-2076D0BE1FA9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793139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1ADB1189-92F7-4091-93EC-33B387A40B78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4161111-8DA5-44F0-BB64-9B5A4518BA69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8BE19424-2A41-4286-B13D-01AEBD535F82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A003C18D-0C9D-4D90-88A0-81035E4AD4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>
                  <a:extLst>
                    <a:ext uri="{FF2B5EF4-FFF2-40B4-BE49-F238E27FC236}">
                      <a16:creationId xmlns:a16="http://schemas.microsoft.com/office/drawing/2014/main" id="{2B395DD9-F05B-4943-A147-EC48BDA5A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C9802A67-D5BF-4D92-88E6-5585F62212A5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699" cy="1325563"/>
          </a:xfrm>
        </p:spPr>
        <p:txBody>
          <a:bodyPr>
            <a:normAutofit/>
          </a:bodyPr>
          <a:lstStyle/>
          <a:p>
            <a:r>
              <a:rPr lang="de-DE" sz="3800" dirty="0"/>
              <a:t>Arbeitsauftrag </a:t>
            </a:r>
            <a:br>
              <a:rPr lang="de-DE" sz="3800" dirty="0"/>
            </a:br>
            <a:r>
              <a:rPr lang="de-DE" sz="3800" dirty="0"/>
              <a:t>„Meinungsbild in der Gruppe“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885349"/>
            <a:ext cx="4686538" cy="316711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Zeigen Sie anhand der Meinungskarte den Standpunkt Ihrer Gruppe auf.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Fassen Sie das Meinungsbild der Lerngruppe im Plenum zusammen.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Begründen Sie im Plenum die Entscheidung Ihrer Gruppe. Stellen hierfür Sie Ihre Argumentationslinie vor und gehen Sie ggf. auf den Meinungsbildungs-prozess innerhalb der Gruppe ein.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7CF2761-93C8-489C-A871-FE2919A13089}"/>
              </a:ext>
            </a:extLst>
          </p:cNvPr>
          <p:cNvSpPr txBox="1">
            <a:spLocks/>
          </p:cNvSpPr>
          <p:nvPr/>
        </p:nvSpPr>
        <p:spPr>
          <a:xfrm>
            <a:off x="628650" y="1568605"/>
            <a:ext cx="7886700" cy="1040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3200" dirty="0"/>
              <a:t>„Werden wir von der Digitalisierung der Arbeitswelt profitieren?“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A4A37F-E6CC-4405-A940-6AF4685BBBDC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10 Min.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5F2DC6-7D48-457B-86C2-8EBDEFA0F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05" t="-7836" r="570" b="-6775"/>
          <a:stretch/>
        </p:blipFill>
        <p:spPr>
          <a:xfrm>
            <a:off x="5315186" y="3233853"/>
            <a:ext cx="3235575" cy="205554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BA477CB-31D1-4FA2-9F86-B8EB7CAF1248}"/>
              </a:ext>
            </a:extLst>
          </p:cNvPr>
          <p:cNvGrpSpPr/>
          <p:nvPr/>
        </p:nvGrpSpPr>
        <p:grpSpPr>
          <a:xfrm>
            <a:off x="5315065" y="5815365"/>
            <a:ext cx="3362153" cy="633046"/>
            <a:chOff x="5169845" y="5942011"/>
            <a:chExt cx="3362153" cy="633046"/>
          </a:xfrm>
        </p:grpSpPr>
        <p:sp>
          <p:nvSpPr>
            <p:cNvPr id="17" name="Flussdiagramm: Mehrere Dokumente 16">
              <a:extLst>
                <a:ext uri="{FF2B5EF4-FFF2-40B4-BE49-F238E27FC236}">
                  <a16:creationId xmlns:a16="http://schemas.microsoft.com/office/drawing/2014/main" id="{4F2556C1-0ACE-4E9C-9070-8823C837F36E}"/>
                </a:ext>
              </a:extLst>
            </p:cNvPr>
            <p:cNvSpPr/>
            <p:nvPr/>
          </p:nvSpPr>
          <p:spPr>
            <a:xfrm>
              <a:off x="7816094" y="5942011"/>
              <a:ext cx="715904" cy="6330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abc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7782EC4-9150-4576-9B18-4609C2E53576}"/>
                </a:ext>
              </a:extLst>
            </p:cNvPr>
            <p:cNvSpPr txBox="1"/>
            <p:nvPr/>
          </p:nvSpPr>
          <p:spPr>
            <a:xfrm>
              <a:off x="5169845" y="5972760"/>
              <a:ext cx="2652166" cy="5847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de-DE" sz="1600" dirty="0"/>
                <a:t>Nutzen Sie die ausliegenden Hilfekarten zur Sprachbildung.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6C4D772C-7B72-4D19-9879-B7CAC8475ED7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5DD27FC-EFDA-4D74-BCED-A229E3F5AACE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14" name="Teilkreis 13">
              <a:extLst>
                <a:ext uri="{FF2B5EF4-FFF2-40B4-BE49-F238E27FC236}">
                  <a16:creationId xmlns:a16="http://schemas.microsoft.com/office/drawing/2014/main" id="{F9DD85F6-1313-4D5C-B027-5C8D12C0AC11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BA4BD8B-8E07-4038-A938-46E56E4B0CB5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F98B06D1-273C-44AD-9D7F-9A91FC643798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6189207F-1E18-433F-AE86-3008BD77C15F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E9740E63-9CD6-4052-A98F-5DAEE0DA2D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A4B67A18-D992-4DDB-8BC3-9710EB8E3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394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2369F1-D8A7-474C-9306-4423ED445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187" y="3233853"/>
            <a:ext cx="3200162" cy="24001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24696" cy="1325563"/>
          </a:xfrm>
        </p:spPr>
        <p:txBody>
          <a:bodyPr>
            <a:normAutofit/>
          </a:bodyPr>
          <a:lstStyle/>
          <a:p>
            <a:r>
              <a:rPr lang="de-DE" sz="3800" dirty="0"/>
              <a:t>Arbeitsauftrag „Zweites Meinungsbild“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3103059"/>
            <a:ext cx="4686538" cy="27736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Markieren Sie (unabhängig von Ihrer Gruppe) Ihren Standpunkt zum Thema </a:t>
            </a:r>
            <a:r>
              <a:rPr lang="de-DE" b="1" dirty="0"/>
              <a:t>unterhalb</a:t>
            </a:r>
            <a:r>
              <a:rPr lang="de-DE" dirty="0"/>
              <a:t> der Standpunktlinie.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Fassen Sie abschließend das Meinungsbild der Lerngruppe im Plenum zusammen.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7CF2761-93C8-489C-A871-FE2919A13089}"/>
              </a:ext>
            </a:extLst>
          </p:cNvPr>
          <p:cNvSpPr txBox="1">
            <a:spLocks/>
          </p:cNvSpPr>
          <p:nvPr/>
        </p:nvSpPr>
        <p:spPr>
          <a:xfrm>
            <a:off x="628650" y="1568605"/>
            <a:ext cx="7886700" cy="1040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3200" dirty="0"/>
              <a:t>„Werden wir von der Digitalisierung der Arbeitswelt profitieren?“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A4A37F-E6CC-4405-A940-6AF4685BBBDC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10 Min.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7638361-33A1-428D-9A10-BA2FCF6DFD34}"/>
              </a:ext>
            </a:extLst>
          </p:cNvPr>
          <p:cNvGrpSpPr/>
          <p:nvPr/>
        </p:nvGrpSpPr>
        <p:grpSpPr>
          <a:xfrm>
            <a:off x="5315065" y="5815365"/>
            <a:ext cx="3362153" cy="633046"/>
            <a:chOff x="5169845" y="5942011"/>
            <a:chExt cx="3362153" cy="633046"/>
          </a:xfrm>
        </p:grpSpPr>
        <p:sp>
          <p:nvSpPr>
            <p:cNvPr id="12" name="Flussdiagramm: Mehrere Dokumente 11">
              <a:extLst>
                <a:ext uri="{FF2B5EF4-FFF2-40B4-BE49-F238E27FC236}">
                  <a16:creationId xmlns:a16="http://schemas.microsoft.com/office/drawing/2014/main" id="{E4FD7E36-FAA4-4F7B-9015-933936EFAEAA}"/>
                </a:ext>
              </a:extLst>
            </p:cNvPr>
            <p:cNvSpPr/>
            <p:nvPr/>
          </p:nvSpPr>
          <p:spPr>
            <a:xfrm>
              <a:off x="7816094" y="5942011"/>
              <a:ext cx="715904" cy="6330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abc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4E0A6F3-C196-4B6E-98BB-3F54C25FC8A5}"/>
                </a:ext>
              </a:extLst>
            </p:cNvPr>
            <p:cNvSpPr txBox="1"/>
            <p:nvPr/>
          </p:nvSpPr>
          <p:spPr>
            <a:xfrm>
              <a:off x="5169845" y="5972760"/>
              <a:ext cx="2652166" cy="5847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de-DE" sz="1600" dirty="0"/>
                <a:t>Nutzen Sie die ausliegenden Hilfekarten zur Sprachbildung.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855DB351-56FA-4157-B126-3C56F5A09510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F9E69A5-F09D-43C5-B77E-067934062D94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16" name="Teilkreis 15">
              <a:extLst>
                <a:ext uri="{FF2B5EF4-FFF2-40B4-BE49-F238E27FC236}">
                  <a16:creationId xmlns:a16="http://schemas.microsoft.com/office/drawing/2014/main" id="{FD13F38B-9B4B-4C9C-9B98-427C3ED24FAA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66AC9156-C945-48CF-B648-3BF758D2DF96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D10E9479-EDA3-400E-9867-F6F81331E103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9815E88B-16AA-4C07-B644-5F1AEFD2FEFF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89C750A2-D529-417B-A767-A6D05C5902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r Verbinder 20">
                  <a:extLst>
                    <a:ext uri="{FF2B5EF4-FFF2-40B4-BE49-F238E27FC236}">
                      <a16:creationId xmlns:a16="http://schemas.microsoft.com/office/drawing/2014/main" id="{72C0A45E-9796-4FE5-8E36-7EF5C2617E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0266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044006-5DFB-4F0B-9CCE-BDADCA2F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13" y="1902952"/>
            <a:ext cx="3201467" cy="24013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Hilfekarte „Zweites Meinungsbild“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02952"/>
            <a:ext cx="4686538" cy="474603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B) Prüfen Sie das zweite Meinungsbild unterhalb der Standpunktlinie anhand folgender Fragestellungen (siehe erstes Meinungsbild):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Wie sind die Meinungen der  Gruppe insgesamt allgemein bzgl. Pro und Kontra verteilt?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Wie sind die Meinungen allgemein innerhalb einer Position verteilt?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Gibt es Meinungen, die sich deutlich vom allgemeinen Bild unterscheiden?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C) Vergleichen Sie anschließend beide Meinungsbilder: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Wie hat sich die Verteilung der Meinungen auf die beiden Positionen verändert? Sind sie gleich geblieben oder hat sich eine Position deutlich verstärkt?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Wie haben sich die Meinungen zu einer Position verändert? Sind sie gemäßigter oder extremer geworden?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</p:txBody>
      </p:sp>
      <p:sp>
        <p:nvSpPr>
          <p:cNvPr id="13" name="Flussdiagramm: Mehrere Dokumente 12">
            <a:extLst>
              <a:ext uri="{FF2B5EF4-FFF2-40B4-BE49-F238E27FC236}">
                <a16:creationId xmlns:a16="http://schemas.microsoft.com/office/drawing/2014/main" id="{7FD7FA45-54CA-42D1-BD5D-4AE1EB491780}"/>
              </a:ext>
            </a:extLst>
          </p:cNvPr>
          <p:cNvSpPr/>
          <p:nvPr/>
        </p:nvSpPr>
        <p:spPr>
          <a:xfrm>
            <a:off x="7799445" y="681295"/>
            <a:ext cx="715904" cy="63304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abc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7311215-DB04-44E2-9B14-8729EDD97C73}"/>
              </a:ext>
            </a:extLst>
          </p:cNvPr>
          <p:cNvSpPr/>
          <p:nvPr/>
        </p:nvSpPr>
        <p:spPr>
          <a:xfrm>
            <a:off x="5724161" y="5818644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ausgewogen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78AF333-EE92-43BE-A284-7CDFBAF41183}"/>
              </a:ext>
            </a:extLst>
          </p:cNvPr>
          <p:cNvSpPr/>
          <p:nvPr/>
        </p:nvSpPr>
        <p:spPr>
          <a:xfrm>
            <a:off x="7268900" y="6133742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gemäßigter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D671423-E030-414F-AB7C-1CFEB6BE0A2B}"/>
              </a:ext>
            </a:extLst>
          </p:cNvPr>
          <p:cNvSpPr/>
          <p:nvPr/>
        </p:nvSpPr>
        <p:spPr>
          <a:xfrm>
            <a:off x="7306289" y="5449951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extremer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A110114-7DAA-4A54-9621-C9A7D938C0B3}"/>
              </a:ext>
            </a:extLst>
          </p:cNvPr>
          <p:cNvSpPr/>
          <p:nvPr/>
        </p:nvSpPr>
        <p:spPr>
          <a:xfrm>
            <a:off x="6612658" y="4898383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abnehmen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D358800-287C-45B2-8D32-C6C65436AF99}"/>
              </a:ext>
            </a:extLst>
          </p:cNvPr>
          <p:cNvSpPr/>
          <p:nvPr/>
        </p:nvSpPr>
        <p:spPr>
          <a:xfrm>
            <a:off x="5315189" y="5375241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wechseln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755596E-BADA-43F5-86B1-8222744CC668}"/>
              </a:ext>
            </a:extLst>
          </p:cNvPr>
          <p:cNvSpPr/>
          <p:nvPr/>
        </p:nvSpPr>
        <p:spPr>
          <a:xfrm>
            <a:off x="5416967" y="4545762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gleichbleiben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BD59E9E-FB18-4518-9E46-B7BB7240C354}"/>
              </a:ext>
            </a:extLst>
          </p:cNvPr>
          <p:cNvSpPr/>
          <p:nvPr/>
        </p:nvSpPr>
        <p:spPr>
          <a:xfrm>
            <a:off x="7253926" y="4543653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zunehmen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2E6280-5D30-4F19-8E48-BCD3D408BA76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0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B35F6AE-BBA1-4243-A3CA-E852EB58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7" y="2143311"/>
            <a:ext cx="3664570" cy="27487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19BB5F-FD20-4C94-8CD4-368BBB87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Hilfekarte „Zweites Meinungsbild“ - Formulierungsbeispiel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15A49-983F-470D-94CC-F6E87FBFA09B}"/>
              </a:ext>
            </a:extLst>
          </p:cNvPr>
          <p:cNvSpPr txBox="1"/>
          <p:nvPr/>
        </p:nvSpPr>
        <p:spPr>
          <a:xfrm>
            <a:off x="639801" y="4963859"/>
            <a:ext cx="38318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A) Beschreibung des zweiten Meinungsbilds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„Das erste Meinungsbild der Gruppe zeigt sich insgesamt sehr </a:t>
            </a:r>
            <a:r>
              <a:rPr lang="de-DE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ausgewogen</a:t>
            </a:r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bzgl. Pro- und Kontra-Position. Auch innerhalb der Positionen gibt es eine </a:t>
            </a:r>
            <a:r>
              <a:rPr lang="de-DE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ausgeglichene</a:t>
            </a:r>
            <a:r>
              <a:rPr lang="de-DE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Verteilung ohne extreme Tendenzen.“</a:t>
            </a:r>
          </a:p>
        </p:txBody>
      </p:sp>
      <p:sp>
        <p:nvSpPr>
          <p:cNvPr id="6" name="Flussdiagramm: Mehrere Dokumente 5">
            <a:extLst>
              <a:ext uri="{FF2B5EF4-FFF2-40B4-BE49-F238E27FC236}">
                <a16:creationId xmlns:a16="http://schemas.microsoft.com/office/drawing/2014/main" id="{C1122253-DEEB-41D4-A46C-1AC01DE0A4CF}"/>
              </a:ext>
            </a:extLst>
          </p:cNvPr>
          <p:cNvSpPr/>
          <p:nvPr/>
        </p:nvSpPr>
        <p:spPr>
          <a:xfrm>
            <a:off x="7799445" y="681295"/>
            <a:ext cx="715904" cy="63304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abc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0680E4-7A17-43EC-9A9E-5FC89DBBDFF3}"/>
              </a:ext>
            </a:extLst>
          </p:cNvPr>
          <p:cNvSpPr txBox="1"/>
          <p:nvPr/>
        </p:nvSpPr>
        <p:spPr>
          <a:xfrm>
            <a:off x="1239876" y="1743201"/>
            <a:ext cx="244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Beispiel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8276F6-BA84-4E45-B927-FC34861D9BE1}"/>
              </a:ext>
            </a:extLst>
          </p:cNvPr>
          <p:cNvSpPr txBox="1"/>
          <p:nvPr/>
        </p:nvSpPr>
        <p:spPr>
          <a:xfrm>
            <a:off x="4850781" y="2157346"/>
            <a:ext cx="3831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500" b="1" dirty="0"/>
              <a:t>B) Beschreibung des zweiten Meinungsbilds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500" dirty="0"/>
              <a:t>„Die Meinungen der Gruppe zeigen eine Tendenz </a:t>
            </a:r>
            <a:r>
              <a:rPr lang="de-DE" sz="1500" b="1" dirty="0"/>
              <a:t>vorwiegend</a:t>
            </a:r>
            <a:r>
              <a:rPr lang="de-DE" sz="1500" dirty="0"/>
              <a:t> für die Pro-Position. Etwa ein Drittel lehnt die Leitfrage </a:t>
            </a:r>
            <a:r>
              <a:rPr lang="de-DE" sz="1500" b="1" dirty="0"/>
              <a:t>mehr oder weniger</a:t>
            </a:r>
            <a:r>
              <a:rPr lang="de-DE" sz="1500" dirty="0"/>
              <a:t> stark ab, bei den anderen zeigt sich eine </a:t>
            </a:r>
            <a:r>
              <a:rPr lang="de-DE" sz="1500" b="1" dirty="0"/>
              <a:t>deutliche</a:t>
            </a:r>
            <a:r>
              <a:rPr lang="de-DE" sz="1500" dirty="0"/>
              <a:t> Zustimmung. Insgesamt nehmende die Schüler*innen innerhalb beider Positionen </a:t>
            </a:r>
            <a:r>
              <a:rPr lang="de-DE" sz="1500" b="1" dirty="0"/>
              <a:t>eher extreme </a:t>
            </a:r>
            <a:r>
              <a:rPr lang="de-DE" sz="1500" dirty="0"/>
              <a:t>Standpunkte ein.“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500" b="1" dirty="0"/>
              <a:t>C) Vergleich der beiden Meinungsbilder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500" dirty="0"/>
              <a:t>„Im Vergleich zeigt sich, dass die Meinungen nach der Diskussionsrunde</a:t>
            </a:r>
            <a:r>
              <a:rPr lang="de-DE" sz="1500" b="1" dirty="0"/>
              <a:t> weniger ausgeglichen</a:t>
            </a:r>
            <a:r>
              <a:rPr lang="de-DE" sz="1500" dirty="0"/>
              <a:t> sind. Die </a:t>
            </a:r>
            <a:r>
              <a:rPr lang="de-DE" sz="1500" b="1" dirty="0"/>
              <a:t>Mehrheit</a:t>
            </a:r>
            <a:r>
              <a:rPr lang="de-DE" sz="1500" dirty="0"/>
              <a:t> der Schüler*innen ordnet sich der der Pro-Position zu. Unabhängig von ihrer Position sind sie </a:t>
            </a:r>
            <a:r>
              <a:rPr lang="de-DE" sz="1500" b="1" dirty="0"/>
              <a:t>extremer</a:t>
            </a:r>
            <a:r>
              <a:rPr lang="de-DE" sz="1500" dirty="0"/>
              <a:t> bzgl. Zustimmung oder Ablehnung der Leitfrage.“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CA7A4F-2AB8-4D44-A622-DB82B2061F65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04454-A422-40D7-A084-F4BBAF95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Hilfekarte „Bildassoziation“</a:t>
            </a:r>
          </a:p>
        </p:txBody>
      </p:sp>
      <p:pic>
        <p:nvPicPr>
          <p:cNvPr id="1026" name="Picture 2" descr="Diana on Isla Holbox, working on her laptop">
            <a:extLst>
              <a:ext uri="{FF2B5EF4-FFF2-40B4-BE49-F238E27FC236}">
                <a16:creationId xmlns:a16="http://schemas.microsoft.com/office/drawing/2014/main" id="{CA492893-4FDC-4B06-BFAC-21DED977B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9"/>
          <a:stretch/>
        </p:blipFill>
        <p:spPr bwMode="auto">
          <a:xfrm>
            <a:off x="628650" y="1723928"/>
            <a:ext cx="3943350" cy="22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62401A7-FC9D-4845-ADB7-D8FB07150D20}"/>
              </a:ext>
            </a:extLst>
          </p:cNvPr>
          <p:cNvSpPr/>
          <p:nvPr/>
        </p:nvSpPr>
        <p:spPr>
          <a:xfrm>
            <a:off x="576379" y="4005371"/>
            <a:ext cx="404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"Diana on Isla </a:t>
            </a:r>
            <a:r>
              <a:rPr lang="en-US" sz="800" dirty="0" err="1"/>
              <a:t>Holbox</a:t>
            </a:r>
            <a:r>
              <a:rPr lang="en-US" sz="800" dirty="0"/>
              <a:t>, working on her laptop", </a:t>
            </a:r>
            <a:r>
              <a:rPr lang="en-US" sz="800" dirty="0" err="1"/>
              <a:t>szwerink</a:t>
            </a:r>
            <a:r>
              <a:rPr lang="en-US" sz="800" dirty="0"/>
              <a:t>, </a:t>
            </a:r>
            <a:r>
              <a:rPr lang="en-US" sz="800" dirty="0" err="1"/>
              <a:t>Lizenz</a:t>
            </a:r>
            <a:r>
              <a:rPr lang="en-US" sz="800" dirty="0"/>
              <a:t> </a:t>
            </a:r>
            <a:r>
              <a:rPr lang="en-US" sz="800" dirty="0">
                <a:hlinkClick r:id="rId3"/>
              </a:rPr>
              <a:t>CC BY-SA 2.0</a:t>
            </a:r>
            <a:r>
              <a:rPr lang="en-US" sz="800" dirty="0"/>
              <a:t>, </a:t>
            </a:r>
            <a:r>
              <a:rPr lang="en-US" sz="800" dirty="0">
                <a:hlinkClick r:id="rId4"/>
              </a:rPr>
              <a:t>Flickr</a:t>
            </a:r>
            <a:endParaRPr lang="de-DE" sz="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0DB402-A61B-4C95-8089-CC31259D4A39}"/>
              </a:ext>
            </a:extLst>
          </p:cNvPr>
          <p:cNvSpPr txBox="1"/>
          <p:nvPr/>
        </p:nvSpPr>
        <p:spPr>
          <a:xfrm>
            <a:off x="4884766" y="4190111"/>
            <a:ext cx="345393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500" dirty="0"/>
              <a:t>„Das Bild zeigt einen sogenannten digitalen Nomaden bei der Büroarbeit am Strand.</a:t>
            </a:r>
          </a:p>
          <a:p>
            <a:pPr>
              <a:spcBef>
                <a:spcPts val="600"/>
              </a:spcBef>
            </a:pPr>
            <a:r>
              <a:rPr lang="de-DE" sz="1500" dirty="0"/>
              <a:t>Wir haben das Bild im Bezug auf die Leitfrage als deutlich positiv eingeordnet, </a:t>
            </a:r>
          </a:p>
          <a:p>
            <a:pPr>
              <a:spcBef>
                <a:spcPts val="600"/>
              </a:spcBef>
            </a:pPr>
            <a:r>
              <a:rPr lang="de-DE" sz="1500" dirty="0"/>
              <a:t>weil es zeigt, dass im Zuge der Digitalisierung Arbeitsplätze zeitlich und räumlich flexibler gestaltet werden können.“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01FB9DF-2B75-4201-9156-416C4C11020F}"/>
              </a:ext>
            </a:extLst>
          </p:cNvPr>
          <p:cNvGrpSpPr/>
          <p:nvPr/>
        </p:nvGrpSpPr>
        <p:grpSpPr>
          <a:xfrm>
            <a:off x="5011589" y="1649938"/>
            <a:ext cx="3395489" cy="2400479"/>
            <a:chOff x="5337253" y="1983370"/>
            <a:chExt cx="3395489" cy="240047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A78FEC5-91EA-49EB-98FB-D651A7282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7253" y="1983370"/>
              <a:ext cx="3200284" cy="240047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" name="Picture 2" descr="Diana on Isla Holbox, working on her laptop">
              <a:extLst>
                <a:ext uri="{FF2B5EF4-FFF2-40B4-BE49-F238E27FC236}">
                  <a16:creationId xmlns:a16="http://schemas.microsoft.com/office/drawing/2014/main" id="{C233BE20-5180-4F2D-A297-E4E9865286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9"/>
            <a:stretch/>
          </p:blipFill>
          <p:spPr bwMode="auto">
            <a:xfrm rot="20549348">
              <a:off x="7772319" y="2758562"/>
              <a:ext cx="656497" cy="3798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DFA1AB6-0568-46B9-BB75-ADC21D0A03A6}"/>
                </a:ext>
              </a:extLst>
            </p:cNvPr>
            <p:cNvSpPr txBox="1"/>
            <p:nvPr/>
          </p:nvSpPr>
          <p:spPr>
            <a:xfrm>
              <a:off x="8275542" y="2229736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349E06B2-E197-4381-83E1-F85F5C211DBB}"/>
              </a:ext>
            </a:extLst>
          </p:cNvPr>
          <p:cNvSpPr txBox="1"/>
          <p:nvPr/>
        </p:nvSpPr>
        <p:spPr>
          <a:xfrm>
            <a:off x="435430" y="4220815"/>
            <a:ext cx="4449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500" b="1" dirty="0"/>
              <a:t>Vorgehen</a:t>
            </a:r>
          </a:p>
          <a:p>
            <a:pPr>
              <a:spcBef>
                <a:spcPts val="600"/>
              </a:spcBef>
            </a:pPr>
            <a:r>
              <a:rPr lang="de-DE" sz="1500" dirty="0"/>
              <a:t>Erläutern Sie die vorgenommene Zuordnung des Bildes in die Standpunktlinie: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Both"/>
            </a:pPr>
            <a:r>
              <a:rPr lang="de-DE" sz="1500" dirty="0"/>
              <a:t>Beschreiben Sie zunächst kurz den Inhalt des Bildes.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Both"/>
            </a:pPr>
            <a:r>
              <a:rPr lang="de-DE" sz="1500" dirty="0"/>
              <a:t>Erläutern Sie Ihre Zuordnung (mäßige/deutliche Zustimmung/Ablehnung)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Both"/>
            </a:pPr>
            <a:r>
              <a:rPr lang="de-DE" sz="1500" dirty="0"/>
              <a:t>Begründen Sie anschließend die Zuordnung.</a:t>
            </a:r>
          </a:p>
        </p:txBody>
      </p:sp>
      <p:sp>
        <p:nvSpPr>
          <p:cNvPr id="13" name="Flussdiagramm: Mehrere Dokumente 12">
            <a:extLst>
              <a:ext uri="{FF2B5EF4-FFF2-40B4-BE49-F238E27FC236}">
                <a16:creationId xmlns:a16="http://schemas.microsoft.com/office/drawing/2014/main" id="{30AB4152-BCB0-40D4-AA55-EC3580775C65}"/>
              </a:ext>
            </a:extLst>
          </p:cNvPr>
          <p:cNvSpPr/>
          <p:nvPr/>
        </p:nvSpPr>
        <p:spPr>
          <a:xfrm>
            <a:off x="7799445" y="681295"/>
            <a:ext cx="715904" cy="63304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abc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9C4346B-A8B2-4C72-873F-FD6DFD50596D}"/>
              </a:ext>
            </a:extLst>
          </p:cNvPr>
          <p:cNvSpPr/>
          <p:nvPr/>
        </p:nvSpPr>
        <p:spPr>
          <a:xfrm>
            <a:off x="4415883" y="2771147"/>
            <a:ext cx="921370" cy="82519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?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BD77703-0BB7-4825-AE74-F987C83879E9}"/>
              </a:ext>
            </a:extLst>
          </p:cNvPr>
          <p:cNvCxnSpPr>
            <a:cxnSpLocks/>
          </p:cNvCxnSpPr>
          <p:nvPr/>
        </p:nvCxnSpPr>
        <p:spPr>
          <a:xfrm flipV="1">
            <a:off x="4430211" y="6053410"/>
            <a:ext cx="429497" cy="27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5EC2E8B5-A8D1-45E1-AFA4-1A62B2515FDF}"/>
              </a:ext>
            </a:extLst>
          </p:cNvPr>
          <p:cNvCxnSpPr>
            <a:cxnSpLocks/>
          </p:cNvCxnSpPr>
          <p:nvPr/>
        </p:nvCxnSpPr>
        <p:spPr>
          <a:xfrm flipV="1">
            <a:off x="4430211" y="5407205"/>
            <a:ext cx="429497" cy="27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9916093F-116F-43EB-BF8E-742BC8ECF5AD}"/>
              </a:ext>
            </a:extLst>
          </p:cNvPr>
          <p:cNvCxnSpPr>
            <a:cxnSpLocks/>
          </p:cNvCxnSpPr>
          <p:nvPr/>
        </p:nvCxnSpPr>
        <p:spPr>
          <a:xfrm flipV="1">
            <a:off x="4430211" y="4891925"/>
            <a:ext cx="429497" cy="27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4905BBD-097F-4B49-B9A2-83DDACB5EEFE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651ABE-DFCB-4D99-8D88-F6E27C46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065" y="3233853"/>
            <a:ext cx="3200284" cy="24002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Arbeitsauftrag „Erstes Meinungsbild“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3103059"/>
            <a:ext cx="4686538" cy="27736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Markieren Sie (unabhängig von Ihrer Gruppe) Ihren Standpunkt zum Thema </a:t>
            </a:r>
            <a:r>
              <a:rPr lang="de-DE" b="1" dirty="0"/>
              <a:t>oberhalb</a:t>
            </a:r>
            <a:r>
              <a:rPr lang="de-DE" dirty="0"/>
              <a:t> der Standpunktlinie.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Fassen Sie abschließend das Meinungsbild der Lerngruppe im Plenum zusammen.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7CF2761-93C8-489C-A871-FE2919A13089}"/>
              </a:ext>
            </a:extLst>
          </p:cNvPr>
          <p:cNvSpPr txBox="1">
            <a:spLocks/>
          </p:cNvSpPr>
          <p:nvPr/>
        </p:nvSpPr>
        <p:spPr>
          <a:xfrm>
            <a:off x="628650" y="1568605"/>
            <a:ext cx="7886700" cy="1040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3200" dirty="0"/>
              <a:t>„Werden wir von der Digitalisierung der Arbeitswelt profitieren?“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A4A37F-E6CC-4405-A940-6AF4685BBBDC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10 Min.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28CD1ED-37E1-4DD5-B0FE-DB5FD2640DA6}"/>
              </a:ext>
            </a:extLst>
          </p:cNvPr>
          <p:cNvGrpSpPr/>
          <p:nvPr/>
        </p:nvGrpSpPr>
        <p:grpSpPr>
          <a:xfrm>
            <a:off x="5153321" y="5815365"/>
            <a:ext cx="3523897" cy="633046"/>
            <a:chOff x="5008101" y="5942011"/>
            <a:chExt cx="3523897" cy="633046"/>
          </a:xfrm>
        </p:grpSpPr>
        <p:sp>
          <p:nvSpPr>
            <p:cNvPr id="11" name="Flussdiagramm: Mehrere Dokumente 10">
              <a:extLst>
                <a:ext uri="{FF2B5EF4-FFF2-40B4-BE49-F238E27FC236}">
                  <a16:creationId xmlns:a16="http://schemas.microsoft.com/office/drawing/2014/main" id="{67277BE9-1635-4F48-A49D-1298855B0767}"/>
                </a:ext>
              </a:extLst>
            </p:cNvPr>
            <p:cNvSpPr/>
            <p:nvPr/>
          </p:nvSpPr>
          <p:spPr>
            <a:xfrm>
              <a:off x="7816094" y="5942011"/>
              <a:ext cx="715904" cy="6330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abc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EA11C29-4E57-49E5-BDEE-B259BDDB771D}"/>
                </a:ext>
              </a:extLst>
            </p:cNvPr>
            <p:cNvSpPr txBox="1"/>
            <p:nvPr/>
          </p:nvSpPr>
          <p:spPr>
            <a:xfrm>
              <a:off x="5008101" y="5972760"/>
              <a:ext cx="2813910" cy="5847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de-DE" sz="1600" dirty="0"/>
                <a:t>Nutzen Sie die auslegenden Hilfekarten zur Sprachförderung.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56E5FE7-9A98-46A0-81E4-4406DD6F3E31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19" name="Teilkreis 18">
              <a:extLst>
                <a:ext uri="{FF2B5EF4-FFF2-40B4-BE49-F238E27FC236}">
                  <a16:creationId xmlns:a16="http://schemas.microsoft.com/office/drawing/2014/main" id="{AD51456C-736D-4D28-9C6A-4860B74711EA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17DBF47C-EBB8-4245-817F-5BC8112FCCFA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2AD56A8F-E4A1-40FD-A7A0-66E22FC8C86B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EE5DF8C9-C27D-49B1-82AC-E49C8129F2DF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6BF6958A-C830-4490-9036-ECA7E36D11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15508EFA-5339-4592-9235-D1D98E754E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4945C711-2988-4657-A7EC-1D9C62402B1C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8B701E09-D914-4F0C-8E60-2D6505DFF9B7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F478041-7E90-4412-AAAD-C3D198216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929" y="1902951"/>
            <a:ext cx="3200287" cy="24004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5C7202-030F-4E4F-98E1-E14BA13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Hilfekarte „Erstes Meinungsbild“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07FE3-3295-44EF-9A6B-6161CDF9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02952"/>
            <a:ext cx="4686538" cy="474603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A) Prüfen Sie das Meinungsbild der Gruppe hinsichtlich folgender Fragestellungen: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Wie sind die Meinungen der  Gruppe insgesamt allgemein bzgl. Pro und Kontra verteilt? Gleichmäßig über auf beide Positionen? Oder überwiegend für eine der beiden Seiten?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Wie sind die Meinungen allgemein innerhalb einer Position verteilt? Gleichmäßig über den gesamten Bereich oder eher nahe an der Mitte und/oder nahe in den extremen Außenbereichen?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r>
              <a:rPr lang="de-DE" dirty="0"/>
              <a:t>Gibt es Meinungen, die sich deutlich vom allgemeinen Bild unterscheiden (sogenannte Extremwerte oder Ausreißer)?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  <a:p>
            <a:pPr marL="514350" indent="-514350">
              <a:lnSpc>
                <a:spcPct val="120000"/>
              </a:lnSpc>
              <a:buFont typeface="+mj-lt"/>
              <a:buAutoNum type="arabicParenBoth"/>
            </a:pPr>
            <a:endParaRPr lang="de-DE" dirty="0"/>
          </a:p>
        </p:txBody>
      </p:sp>
      <p:sp>
        <p:nvSpPr>
          <p:cNvPr id="13" name="Flussdiagramm: Mehrere Dokumente 12">
            <a:extLst>
              <a:ext uri="{FF2B5EF4-FFF2-40B4-BE49-F238E27FC236}">
                <a16:creationId xmlns:a16="http://schemas.microsoft.com/office/drawing/2014/main" id="{7FD7FA45-54CA-42D1-BD5D-4AE1EB491780}"/>
              </a:ext>
            </a:extLst>
          </p:cNvPr>
          <p:cNvSpPr/>
          <p:nvPr/>
        </p:nvSpPr>
        <p:spPr>
          <a:xfrm>
            <a:off x="7799445" y="681295"/>
            <a:ext cx="715904" cy="63304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abc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7311215-DB04-44E2-9B14-8729EDD97C73}"/>
              </a:ext>
            </a:extLst>
          </p:cNvPr>
          <p:cNvSpPr/>
          <p:nvPr/>
        </p:nvSpPr>
        <p:spPr>
          <a:xfrm>
            <a:off x="719269" y="5564459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ausgewogen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4615F6C-6E7B-471A-959A-F3E70CA615EB}"/>
              </a:ext>
            </a:extLst>
          </p:cNvPr>
          <p:cNvSpPr/>
          <p:nvPr/>
        </p:nvSpPr>
        <p:spPr>
          <a:xfrm>
            <a:off x="526873" y="6336757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einheitlich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E69399B-4796-4008-B9FB-FFEC1B4119C9}"/>
              </a:ext>
            </a:extLst>
          </p:cNvPr>
          <p:cNvSpPr/>
          <p:nvPr/>
        </p:nvSpPr>
        <p:spPr>
          <a:xfrm>
            <a:off x="4425909" y="5741824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einseitig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78AF333-EE92-43BE-A284-7CDFBAF41183}"/>
              </a:ext>
            </a:extLst>
          </p:cNvPr>
          <p:cNvSpPr/>
          <p:nvPr/>
        </p:nvSpPr>
        <p:spPr>
          <a:xfrm>
            <a:off x="5476932" y="6231423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uneinheitlich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F4CBE46-257C-4501-BF06-33412441A0F2}"/>
              </a:ext>
            </a:extLst>
          </p:cNvPr>
          <p:cNvSpPr/>
          <p:nvPr/>
        </p:nvSpPr>
        <p:spPr>
          <a:xfrm>
            <a:off x="1909624" y="5897941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gleichmäßig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D671423-E030-414F-AB7C-1CFEB6BE0A2B}"/>
              </a:ext>
            </a:extLst>
          </p:cNvPr>
          <p:cNvSpPr/>
          <p:nvPr/>
        </p:nvSpPr>
        <p:spPr>
          <a:xfrm>
            <a:off x="7077074" y="5720576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überwiegend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A110114-7DAA-4A54-9621-C9A7D938C0B3}"/>
              </a:ext>
            </a:extLst>
          </p:cNvPr>
          <p:cNvSpPr/>
          <p:nvPr/>
        </p:nvSpPr>
        <p:spPr>
          <a:xfrm>
            <a:off x="6233516" y="5352142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mehrheitlich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D358800-287C-45B2-8D32-C6C65436AF99}"/>
              </a:ext>
            </a:extLst>
          </p:cNvPr>
          <p:cNvSpPr/>
          <p:nvPr/>
        </p:nvSpPr>
        <p:spPr>
          <a:xfrm>
            <a:off x="3300757" y="6119913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ausgeglichen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755596E-BADA-43F5-86B1-8222744CC668}"/>
              </a:ext>
            </a:extLst>
          </p:cNvPr>
          <p:cNvSpPr/>
          <p:nvPr/>
        </p:nvSpPr>
        <p:spPr>
          <a:xfrm>
            <a:off x="2971920" y="5459125"/>
            <a:ext cx="1776994" cy="3122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harmonisch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BD59E9E-FB18-4518-9E46-B7BB7240C354}"/>
              </a:ext>
            </a:extLst>
          </p:cNvPr>
          <p:cNvSpPr/>
          <p:nvPr/>
        </p:nvSpPr>
        <p:spPr>
          <a:xfrm>
            <a:off x="4870549" y="5152318"/>
            <a:ext cx="1776994" cy="3122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vorwiegend</a:t>
            </a:r>
          </a:p>
        </p:txBody>
      </p:sp>
    </p:spTree>
    <p:extLst>
      <p:ext uri="{BB962C8B-B14F-4D97-AF65-F5344CB8AC3E}">
        <p14:creationId xmlns:p14="http://schemas.microsoft.com/office/powerpoint/2010/main" val="162171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1E9C8BBF-E881-4A4D-A85E-E25A187A21ED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19BB5F-FD20-4C94-8CD4-368BBB87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Hilfekarte „Erstes Meinungsbild“ - Formulierungsbeispiele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284902-4D10-4F88-A991-79FC355A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49003"/>
            <a:ext cx="3664570" cy="27487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EC15A49-983F-470D-94CC-F6E87FBFA09B}"/>
              </a:ext>
            </a:extLst>
          </p:cNvPr>
          <p:cNvSpPr txBox="1"/>
          <p:nvPr/>
        </p:nvSpPr>
        <p:spPr>
          <a:xfrm>
            <a:off x="639802" y="4963859"/>
            <a:ext cx="3932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500" b="1" dirty="0"/>
              <a:t>A) Beschreibung des ersten Meinungsbilds</a:t>
            </a:r>
          </a:p>
          <a:p>
            <a:r>
              <a:rPr lang="de-DE" sz="1400" dirty="0"/>
              <a:t>„Das erste Meinungsbild der Gruppe zeigt sich insgesamt sehr </a:t>
            </a:r>
            <a:r>
              <a:rPr lang="de-DE" sz="1400" b="1" dirty="0"/>
              <a:t>ausgewogen</a:t>
            </a:r>
            <a:r>
              <a:rPr lang="de-DE" sz="1400" dirty="0"/>
              <a:t> bzgl. Pro- und Kontra-Position. Auch innerhalb der Positionen gibt es eine </a:t>
            </a:r>
            <a:r>
              <a:rPr lang="de-DE" sz="1400" b="1" dirty="0"/>
              <a:t>ausgeglichene</a:t>
            </a:r>
            <a:r>
              <a:rPr lang="de-DE" sz="1400" dirty="0"/>
              <a:t> Verteilung ohne extreme Tendenzen.“</a:t>
            </a:r>
          </a:p>
        </p:txBody>
      </p:sp>
      <p:sp>
        <p:nvSpPr>
          <p:cNvPr id="6" name="Flussdiagramm: Mehrere Dokumente 5">
            <a:extLst>
              <a:ext uri="{FF2B5EF4-FFF2-40B4-BE49-F238E27FC236}">
                <a16:creationId xmlns:a16="http://schemas.microsoft.com/office/drawing/2014/main" id="{C1122253-DEEB-41D4-A46C-1AC01DE0A4CF}"/>
              </a:ext>
            </a:extLst>
          </p:cNvPr>
          <p:cNvSpPr/>
          <p:nvPr/>
        </p:nvSpPr>
        <p:spPr>
          <a:xfrm>
            <a:off x="7799445" y="681295"/>
            <a:ext cx="715904" cy="633046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abc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0F9BBD-CEC7-45DD-9AAD-3EB5CE8FD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782" y="2149003"/>
            <a:ext cx="3664571" cy="27487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E0680E4-7A17-43EC-9A9E-5FC89DBBDFF3}"/>
              </a:ext>
            </a:extLst>
          </p:cNvPr>
          <p:cNvSpPr txBox="1"/>
          <p:nvPr/>
        </p:nvSpPr>
        <p:spPr>
          <a:xfrm>
            <a:off x="1239876" y="1743201"/>
            <a:ext cx="244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Beispiel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2C9F89-DAC1-498E-A06C-3379100D42DA}"/>
              </a:ext>
            </a:extLst>
          </p:cNvPr>
          <p:cNvSpPr txBox="1"/>
          <p:nvPr/>
        </p:nvSpPr>
        <p:spPr>
          <a:xfrm>
            <a:off x="5462009" y="1743201"/>
            <a:ext cx="244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Beispiel 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8276F6-BA84-4E45-B927-FC34861D9BE1}"/>
              </a:ext>
            </a:extLst>
          </p:cNvPr>
          <p:cNvSpPr txBox="1"/>
          <p:nvPr/>
        </p:nvSpPr>
        <p:spPr>
          <a:xfrm>
            <a:off x="4850779" y="4963859"/>
            <a:ext cx="3936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de-DE" sz="1500" b="1" dirty="0">
                <a:solidFill>
                  <a:prstClr val="black"/>
                </a:solidFill>
              </a:rPr>
              <a:t>A) Beschreibung des ersten Meinungsbilds</a:t>
            </a:r>
          </a:p>
          <a:p>
            <a:r>
              <a:rPr lang="de-DE" sz="1400" dirty="0"/>
              <a:t>„Das Meinungsbild zeigt eine deutliche Tendenz </a:t>
            </a:r>
            <a:r>
              <a:rPr lang="de-DE" sz="1400" b="1" dirty="0"/>
              <a:t>vorwiegend</a:t>
            </a:r>
            <a:r>
              <a:rPr lang="de-DE" sz="1400" dirty="0"/>
              <a:t> für die Pro-Position. Innerhalb der Pro-Position sind die Meinungen </a:t>
            </a:r>
            <a:r>
              <a:rPr lang="de-DE" sz="1400" b="1" dirty="0"/>
              <a:t>einheitlich</a:t>
            </a:r>
            <a:r>
              <a:rPr lang="de-DE" sz="1400" dirty="0"/>
              <a:t> verteilt. Bei der Kontra-Position ist die Mehrheit </a:t>
            </a:r>
            <a:r>
              <a:rPr lang="de-DE" sz="1400" b="1" dirty="0"/>
              <a:t>gemäßigt</a:t>
            </a:r>
            <a:r>
              <a:rPr lang="de-DE" sz="1400" dirty="0"/>
              <a:t>, jedoch werden auch </a:t>
            </a:r>
            <a:r>
              <a:rPr lang="de-DE" sz="1400" b="1" dirty="0"/>
              <a:t>extreme </a:t>
            </a:r>
            <a:r>
              <a:rPr lang="de-DE" sz="1400" dirty="0"/>
              <a:t>Position vertreten.“</a:t>
            </a:r>
          </a:p>
        </p:txBody>
      </p:sp>
    </p:spTree>
    <p:extLst>
      <p:ext uri="{BB962C8B-B14F-4D97-AF65-F5344CB8AC3E}">
        <p14:creationId xmlns:p14="http://schemas.microsoft.com/office/powerpoint/2010/main" val="247280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B68C986-52FC-4BC0-BB3C-94371DE6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7000" dirty="0"/>
              <a:t>Strukturierte Kontroverse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7404AC-6717-4C6D-A545-D274B53C3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Ablauf &amp; Arbeitsaufträge</a:t>
            </a:r>
          </a:p>
          <a:p>
            <a:r>
              <a:rPr lang="de-DE" dirty="0"/>
              <a:t>Dauer: 45 Minuten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526AC2-EB9F-4609-B36C-FC0AFF68D62C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7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E5471-7716-46FB-83F5-10827022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Methoden-Überblick </a:t>
            </a:r>
            <a:br>
              <a:rPr lang="de-DE" sz="4000" dirty="0"/>
            </a:br>
            <a:r>
              <a:rPr lang="de-DE" sz="4000" dirty="0"/>
              <a:t>„Strukturierte Kontroverse“</a:t>
            </a:r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F1FA4559-14E8-410A-A8B3-79AE998DC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375543"/>
              </p:ext>
            </p:extLst>
          </p:nvPr>
        </p:nvGraphicFramePr>
        <p:xfrm>
          <a:off x="628650" y="230795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ACF32F6-6EC8-4D3C-A9AE-99D6CA52FD76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Pfeil: Fünfeck 4">
              <a:extLst>
                <a:ext uri="{FF2B5EF4-FFF2-40B4-BE49-F238E27FC236}">
                  <a16:creationId xmlns:a16="http://schemas.microsoft.com/office/drawing/2014/main" id="{8D25BD00-B8CB-4231-B6D6-B24599ACE3B8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" name="Pfeil: Chevron 5">
              <a:extLst>
                <a:ext uri="{FF2B5EF4-FFF2-40B4-BE49-F238E27FC236}">
                  <a16:creationId xmlns:a16="http://schemas.microsoft.com/office/drawing/2014/main" id="{FCF94195-72E2-4C36-8DEF-36CF6F94F542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6B71318B-3CF4-41AD-9E77-AFAE602226D3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Pfeil: Chevron 7">
              <a:extLst>
                <a:ext uri="{FF2B5EF4-FFF2-40B4-BE49-F238E27FC236}">
                  <a16:creationId xmlns:a16="http://schemas.microsoft.com/office/drawing/2014/main" id="{F9A4DA5C-3017-4275-BA3F-D2CF594F7D7E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" name="Pfeil: Chevron 8">
              <a:extLst>
                <a:ext uri="{FF2B5EF4-FFF2-40B4-BE49-F238E27FC236}">
                  <a16:creationId xmlns:a16="http://schemas.microsoft.com/office/drawing/2014/main" id="{814895DD-29A4-4A95-B2F7-3E7A840A3E72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7910C858-FC38-4878-8475-789E92E36A15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5 Min.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4279F85-44E3-4BEC-A207-7477CB72314C}"/>
              </a:ext>
            </a:extLst>
          </p:cNvPr>
          <p:cNvGrpSpPr>
            <a:grpSpLocks noChangeAspect="1"/>
          </p:cNvGrpSpPr>
          <p:nvPr/>
        </p:nvGrpSpPr>
        <p:grpSpPr>
          <a:xfrm>
            <a:off x="515094" y="2385430"/>
            <a:ext cx="2481492" cy="720000"/>
            <a:chOff x="839029" y="3813636"/>
            <a:chExt cx="7458798" cy="2164156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607392D6-FB63-41EC-AE81-54D9388E81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9029" y="3817792"/>
              <a:ext cx="3449965" cy="2160000"/>
              <a:chOff x="-647877" y="239312"/>
              <a:chExt cx="4296697" cy="2690133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5D9F60C7-B61F-4C83-BE1F-5AD4B8DAF7FD}"/>
                  </a:ext>
                </a:extLst>
              </p:cNvPr>
              <p:cNvSpPr/>
              <p:nvPr/>
            </p:nvSpPr>
            <p:spPr>
              <a:xfrm>
                <a:off x="-647877" y="323896"/>
                <a:ext cx="4296697" cy="26055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20" name="Grafik 19" descr="Benutzer">
                <a:extLst>
                  <a:ext uri="{FF2B5EF4-FFF2-40B4-BE49-F238E27FC236}">
                    <a16:creationId xmlns:a16="http://schemas.microsoft.com/office/drawing/2014/main" id="{47383FA6-5F58-4586-9686-090B4D45C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-511473" y="239312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1" name="Grafik 20" descr="Benutzer">
                <a:extLst>
                  <a:ext uri="{FF2B5EF4-FFF2-40B4-BE49-F238E27FC236}">
                    <a16:creationId xmlns:a16="http://schemas.microsoft.com/office/drawing/2014/main" id="{FC75D29F-AA1C-4285-AF75-01C80B9E7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41522" y="239312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D5E8B30-21E7-4CFD-87E6-7EEC5AD876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47862" y="3813636"/>
              <a:ext cx="3449965" cy="2160000"/>
              <a:chOff x="-647877" y="239312"/>
              <a:chExt cx="4296697" cy="2690133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740BCB2-C795-431D-B3DD-E91B68D0ADF0}"/>
                  </a:ext>
                </a:extLst>
              </p:cNvPr>
              <p:cNvSpPr/>
              <p:nvPr/>
            </p:nvSpPr>
            <p:spPr>
              <a:xfrm>
                <a:off x="-647877" y="323896"/>
                <a:ext cx="4296697" cy="26055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17" name="Grafik 16" descr="Benutzer">
                <a:extLst>
                  <a:ext uri="{FF2B5EF4-FFF2-40B4-BE49-F238E27FC236}">
                    <a16:creationId xmlns:a16="http://schemas.microsoft.com/office/drawing/2014/main" id="{41A6D54A-FE20-4B07-A126-D617384F8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-511473" y="239312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18" name="Grafik 17" descr="Benutzer">
                <a:extLst>
                  <a:ext uri="{FF2B5EF4-FFF2-40B4-BE49-F238E27FC236}">
                    <a16:creationId xmlns:a16="http://schemas.microsoft.com/office/drawing/2014/main" id="{987F0DA5-E840-4420-B520-0CA7373D5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241522" y="239312"/>
                <a:ext cx="2270892" cy="2360156"/>
              </a:xfrm>
              <a:prstGeom prst="rect">
                <a:avLst/>
              </a:prstGeom>
            </p:spPr>
          </p:pic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A0BD19F-17CB-4DFF-A378-5A1C946A2C08}"/>
              </a:ext>
            </a:extLst>
          </p:cNvPr>
          <p:cNvGrpSpPr>
            <a:grpSpLocks noChangeAspect="1"/>
          </p:cNvGrpSpPr>
          <p:nvPr/>
        </p:nvGrpSpPr>
        <p:grpSpPr>
          <a:xfrm>
            <a:off x="2960148" y="5772874"/>
            <a:ext cx="2481143" cy="720000"/>
            <a:chOff x="2075620" y="3670151"/>
            <a:chExt cx="8765249" cy="2543577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7A15FCC0-1063-45E1-A98E-A9AE99752DCE}"/>
                </a:ext>
              </a:extLst>
            </p:cNvPr>
            <p:cNvGrpSpPr/>
            <p:nvPr/>
          </p:nvGrpSpPr>
          <p:grpSpPr>
            <a:xfrm>
              <a:off x="5750673" y="4370437"/>
              <a:ext cx="1415143" cy="1143005"/>
              <a:chOff x="3516085" y="4180114"/>
              <a:chExt cx="1415143" cy="1143005"/>
            </a:xfrm>
          </p:grpSpPr>
          <p:cxnSp>
            <p:nvCxnSpPr>
              <p:cNvPr id="30" name="Gerade Verbindung mit Pfeil 29">
                <a:extLst>
                  <a:ext uri="{FF2B5EF4-FFF2-40B4-BE49-F238E27FC236}">
                    <a16:creationId xmlns:a16="http://schemas.microsoft.com/office/drawing/2014/main" id="{9C57BFA5-6171-44B0-8AF3-2E7073927DF9}"/>
                  </a:ext>
                </a:extLst>
              </p:cNvPr>
              <p:cNvCxnSpPr/>
              <p:nvPr/>
            </p:nvCxnSpPr>
            <p:spPr>
              <a:xfrm>
                <a:off x="3516085" y="4180114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>
                <a:extLst>
                  <a:ext uri="{FF2B5EF4-FFF2-40B4-BE49-F238E27FC236}">
                    <a16:creationId xmlns:a16="http://schemas.microsoft.com/office/drawing/2014/main" id="{2C14669A-BD45-4B2D-B942-3548C85D30E4}"/>
                  </a:ext>
                </a:extLst>
              </p:cNvPr>
              <p:cNvCxnSpPr/>
              <p:nvPr/>
            </p:nvCxnSpPr>
            <p:spPr>
              <a:xfrm>
                <a:off x="3516085" y="4549565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D684A282-6974-476A-9E6C-5763CD25BC73}"/>
                  </a:ext>
                </a:extLst>
              </p:cNvPr>
              <p:cNvCxnSpPr/>
              <p:nvPr/>
            </p:nvCxnSpPr>
            <p:spPr>
              <a:xfrm flipH="1">
                <a:off x="3516085" y="5323119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>
                <a:extLst>
                  <a:ext uri="{FF2B5EF4-FFF2-40B4-BE49-F238E27FC236}">
                    <a16:creationId xmlns:a16="http://schemas.microsoft.com/office/drawing/2014/main" id="{EE2EC278-4E48-4B18-8AFF-0404277BBF05}"/>
                  </a:ext>
                </a:extLst>
              </p:cNvPr>
              <p:cNvCxnSpPr/>
              <p:nvPr/>
            </p:nvCxnSpPr>
            <p:spPr>
              <a:xfrm flipH="1">
                <a:off x="3516085" y="4981375"/>
                <a:ext cx="1415143" cy="0"/>
              </a:xfrm>
              <a:prstGeom prst="straightConnector1">
                <a:avLst/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6C8D07F3-6B4A-4A9B-888D-3DA094733D8E}"/>
                </a:ext>
              </a:extLst>
            </p:cNvPr>
            <p:cNvGrpSpPr/>
            <p:nvPr/>
          </p:nvGrpSpPr>
          <p:grpSpPr>
            <a:xfrm>
              <a:off x="2075620" y="3670151"/>
              <a:ext cx="3832583" cy="2543577"/>
              <a:chOff x="2075620" y="3745136"/>
              <a:chExt cx="3832583" cy="2543577"/>
            </a:xfrm>
          </p:grpSpPr>
          <p:pic>
            <p:nvPicPr>
              <p:cNvPr id="28" name="Grafik 27" descr="Benutzer">
                <a:extLst>
                  <a:ext uri="{FF2B5EF4-FFF2-40B4-BE49-F238E27FC236}">
                    <a16:creationId xmlns:a16="http://schemas.microsoft.com/office/drawing/2014/main" id="{8CCD7F84-6185-48DB-B291-347AC1812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9" name="Grafik 28" descr="Benutzer">
                <a:extLst>
                  <a:ext uri="{FF2B5EF4-FFF2-40B4-BE49-F238E27FC236}">
                    <a16:creationId xmlns:a16="http://schemas.microsoft.com/office/drawing/2014/main" id="{EEB5ACC2-01F7-4AC4-8DDA-83D28156B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88DD0339-0F51-42B3-A678-98E51E85E825}"/>
                </a:ext>
              </a:extLst>
            </p:cNvPr>
            <p:cNvGrpSpPr/>
            <p:nvPr/>
          </p:nvGrpSpPr>
          <p:grpSpPr>
            <a:xfrm>
              <a:off x="7008286" y="3670151"/>
              <a:ext cx="3832583" cy="2543577"/>
              <a:chOff x="2075620" y="3745136"/>
              <a:chExt cx="3832583" cy="2543577"/>
            </a:xfrm>
          </p:grpSpPr>
          <p:pic>
            <p:nvPicPr>
              <p:cNvPr id="26" name="Grafik 25" descr="Benutzer">
                <a:extLst>
                  <a:ext uri="{FF2B5EF4-FFF2-40B4-BE49-F238E27FC236}">
                    <a16:creationId xmlns:a16="http://schemas.microsoft.com/office/drawing/2014/main" id="{CFCF8FD3-9324-4ED7-8781-69B8CF808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075620" y="3928557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7" name="Grafik 26" descr="Benutzer">
                <a:extLst>
                  <a:ext uri="{FF2B5EF4-FFF2-40B4-BE49-F238E27FC236}">
                    <a16:creationId xmlns:a16="http://schemas.microsoft.com/office/drawing/2014/main" id="{468F383A-9894-4757-80FB-D87120CFC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37311" y="3745136"/>
                <a:ext cx="2270892" cy="2360156"/>
              </a:xfrm>
              <a:prstGeom prst="rect">
                <a:avLst/>
              </a:prstGeom>
            </p:spPr>
          </p:pic>
        </p:grp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A42E428-CE2A-458F-8112-63B480923598}"/>
              </a:ext>
            </a:extLst>
          </p:cNvPr>
          <p:cNvGrpSpPr>
            <a:grpSpLocks noChangeAspect="1"/>
          </p:cNvGrpSpPr>
          <p:nvPr/>
        </p:nvGrpSpPr>
        <p:grpSpPr>
          <a:xfrm>
            <a:off x="5438005" y="1639324"/>
            <a:ext cx="2216685" cy="720000"/>
            <a:chOff x="2085111" y="655155"/>
            <a:chExt cx="8021778" cy="2605549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B93C48D7-BFE6-4C68-A6EA-D786E3364E81}"/>
                </a:ext>
              </a:extLst>
            </p:cNvPr>
            <p:cNvSpPr/>
            <p:nvPr/>
          </p:nvSpPr>
          <p:spPr>
            <a:xfrm>
              <a:off x="2085111" y="655155"/>
              <a:ext cx="8021778" cy="26055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6" name="Grafik 35" descr="Benutzer">
              <a:extLst>
                <a:ext uri="{FF2B5EF4-FFF2-40B4-BE49-F238E27FC236}">
                  <a16:creationId xmlns:a16="http://schemas.microsoft.com/office/drawing/2014/main" id="{6D01B7F5-92CD-404E-BB8C-2921C64D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63472" y="655155"/>
              <a:ext cx="2270892" cy="2360156"/>
            </a:xfrm>
            <a:prstGeom prst="rect">
              <a:avLst/>
            </a:prstGeom>
          </p:spPr>
        </p:pic>
        <p:pic>
          <p:nvPicPr>
            <p:cNvPr id="37" name="Grafik 36" descr="Benutzer">
              <a:extLst>
                <a:ext uri="{FF2B5EF4-FFF2-40B4-BE49-F238E27FC236}">
                  <a16:creationId xmlns:a16="http://schemas.microsoft.com/office/drawing/2014/main" id="{9EA505CF-C9A2-4257-ADE2-B81C5F116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19320" y="655155"/>
              <a:ext cx="2270892" cy="2360156"/>
            </a:xfrm>
            <a:prstGeom prst="rect">
              <a:avLst/>
            </a:prstGeom>
          </p:spPr>
        </p:pic>
        <p:pic>
          <p:nvPicPr>
            <p:cNvPr id="38" name="Grafik 37" descr="Benutzer">
              <a:extLst>
                <a:ext uri="{FF2B5EF4-FFF2-40B4-BE49-F238E27FC236}">
                  <a16:creationId xmlns:a16="http://schemas.microsoft.com/office/drawing/2014/main" id="{613208FA-4B5F-4BCD-8A83-198606761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5421" y="655155"/>
              <a:ext cx="2270892" cy="2360156"/>
            </a:xfrm>
            <a:prstGeom prst="rect">
              <a:avLst/>
            </a:prstGeom>
          </p:spPr>
        </p:pic>
        <p:pic>
          <p:nvPicPr>
            <p:cNvPr id="39" name="Grafik 38" descr="Benutzer">
              <a:extLst>
                <a:ext uri="{FF2B5EF4-FFF2-40B4-BE49-F238E27FC236}">
                  <a16:creationId xmlns:a16="http://schemas.microsoft.com/office/drawing/2014/main" id="{8100DB51-06AD-4633-A951-DA1A50F05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67370" y="655986"/>
              <a:ext cx="2270892" cy="2360156"/>
            </a:xfrm>
            <a:prstGeom prst="rect">
              <a:avLst/>
            </a:prstGeom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1A26DF2-5201-49D9-B6D5-DF40CF5767C6}"/>
              </a:ext>
            </a:extLst>
          </p:cNvPr>
          <p:cNvGrpSpPr/>
          <p:nvPr/>
        </p:nvGrpSpPr>
        <p:grpSpPr>
          <a:xfrm>
            <a:off x="6194747" y="6120163"/>
            <a:ext cx="2857607" cy="633046"/>
            <a:chOff x="5674391" y="5942011"/>
            <a:chExt cx="2857607" cy="633046"/>
          </a:xfrm>
        </p:grpSpPr>
        <p:sp>
          <p:nvSpPr>
            <p:cNvPr id="47" name="Flussdiagramm: Mehrere Dokumente 46">
              <a:extLst>
                <a:ext uri="{FF2B5EF4-FFF2-40B4-BE49-F238E27FC236}">
                  <a16:creationId xmlns:a16="http://schemas.microsoft.com/office/drawing/2014/main" id="{C4C2C660-4BA6-4B79-909C-36C61E4CA31B}"/>
                </a:ext>
              </a:extLst>
            </p:cNvPr>
            <p:cNvSpPr/>
            <p:nvPr/>
          </p:nvSpPr>
          <p:spPr>
            <a:xfrm>
              <a:off x="7816094" y="5942011"/>
              <a:ext cx="715904" cy="633046"/>
            </a:xfrm>
            <a:prstGeom prst="flowChartMulti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abc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B0AAB70-AE76-4E48-859C-FD9D60269F80}"/>
                </a:ext>
              </a:extLst>
            </p:cNvPr>
            <p:cNvSpPr txBox="1"/>
            <p:nvPr/>
          </p:nvSpPr>
          <p:spPr>
            <a:xfrm>
              <a:off x="5674391" y="6054821"/>
              <a:ext cx="2147619" cy="46166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de-DE" sz="1200" dirty="0"/>
                <a:t>Nutzen Sie die ausliegenden Hilfekarten zur Sprachbildung.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92F0F9F-A7A0-4EE6-AD79-E7BEC1EBA6EA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43" name="Teilkreis 42">
              <a:extLst>
                <a:ext uri="{FF2B5EF4-FFF2-40B4-BE49-F238E27FC236}">
                  <a16:creationId xmlns:a16="http://schemas.microsoft.com/office/drawing/2014/main" id="{C958A4AB-34E2-4EFE-883F-80B6E26B62A1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465480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8DD03AD3-C39F-4775-AE6F-004835868C54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60323449-6461-4E0C-93A0-F6718C4404F9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292AC3B8-3E68-4978-BBB4-FDB81D5DE6B0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5A6FA65A-B08D-4706-8E0F-4172FD81E5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50">
                  <a:extLst>
                    <a:ext uri="{FF2B5EF4-FFF2-40B4-BE49-F238E27FC236}">
                      <a16:creationId xmlns:a16="http://schemas.microsoft.com/office/drawing/2014/main" id="{0F6117F8-1BB2-4763-A711-46E0871B2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F9B77685-175E-4EE6-9655-55EFFCBCFFE9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6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055238-552F-4E6F-A5B2-8BA38445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 1: Aneignung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5110E90-3ED4-4F28-90F8-3762D9D04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dirty="0"/>
              <a:t>Position </a:t>
            </a:r>
            <a:r>
              <a:rPr lang="de-DE" sz="3200" cap="small" dirty="0"/>
              <a:t>Pro</a:t>
            </a:r>
            <a:endParaRPr lang="de-DE" sz="3200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8ABA0301-42B9-4183-85E8-E0753EBDF4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Sie werden Experten für den </a:t>
            </a:r>
            <a:r>
              <a:rPr lang="de-DE" sz="2400" cap="small" dirty="0"/>
              <a:t>Pro-</a:t>
            </a:r>
            <a:r>
              <a:rPr lang="de-DE" sz="2400" dirty="0"/>
              <a:t>Standpunkt.</a:t>
            </a:r>
          </a:p>
          <a:p>
            <a:pPr marL="0" indent="0" algn="r">
              <a:buNone/>
            </a:pP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>
                <a:sym typeface="Wingdings 2" panose="05020102010507070707" pitchFamily="18" charset="2"/>
              </a:rPr>
              <a:t> </a:t>
            </a:r>
            <a:r>
              <a:rPr lang="de-DE" sz="2400" dirty="0"/>
              <a:t>Schritt </a:t>
            </a:r>
            <a:r>
              <a:rPr lang="de-DE" sz="2400" dirty="0">
                <a:sym typeface="Wingdings 2" panose="05020102010507070707" pitchFamily="18" charset="2"/>
              </a:rPr>
              <a:t>(1)-(4)</a:t>
            </a:r>
            <a:endParaRPr lang="de-DE" sz="240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4F190FE-FA4B-4ABE-90EF-32E67A5AF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200" dirty="0"/>
              <a:t>Position </a:t>
            </a:r>
            <a:r>
              <a:rPr lang="de-DE" sz="3200" cap="small" dirty="0"/>
              <a:t>Kontra</a:t>
            </a:r>
            <a:endParaRPr lang="de-DE" sz="3200" dirty="0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2F381A02-EA1F-412A-909D-42CE8E6691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Sie werden Experten für den </a:t>
            </a:r>
            <a:r>
              <a:rPr lang="de-DE" sz="2400" cap="small" dirty="0"/>
              <a:t>Kontra</a:t>
            </a:r>
            <a:r>
              <a:rPr lang="de-DE" sz="2400" dirty="0"/>
              <a:t>-Standpunkt. </a:t>
            </a:r>
          </a:p>
          <a:p>
            <a:pPr marL="0" indent="0" algn="r">
              <a:buNone/>
            </a:pP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>
                <a:sym typeface="Wingdings 2" panose="05020102010507070707" pitchFamily="18" charset="2"/>
              </a:rPr>
              <a:t> </a:t>
            </a:r>
            <a:r>
              <a:rPr lang="de-DE" sz="2400" dirty="0"/>
              <a:t>Schritt (1)</a:t>
            </a:r>
            <a:r>
              <a:rPr lang="de-DE" sz="2400" dirty="0">
                <a:sym typeface="Wingdings 2" panose="05020102010507070707" pitchFamily="18" charset="2"/>
              </a:rPr>
              <a:t>-(4)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5E84019-BE5D-406C-86D9-01FC4ADABEDA}"/>
              </a:ext>
            </a:extLst>
          </p:cNvPr>
          <p:cNvGrpSpPr/>
          <p:nvPr/>
        </p:nvGrpSpPr>
        <p:grpSpPr>
          <a:xfrm>
            <a:off x="72002" y="80967"/>
            <a:ext cx="2074131" cy="367990"/>
            <a:chOff x="5999356" y="561279"/>
            <a:chExt cx="2074131" cy="3679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9A302478-F244-4A80-B806-3BBDA4588C2C}"/>
                </a:ext>
              </a:extLst>
            </p:cNvPr>
            <p:cNvSpPr/>
            <p:nvPr/>
          </p:nvSpPr>
          <p:spPr>
            <a:xfrm>
              <a:off x="5999356" y="561279"/>
              <a:ext cx="512956" cy="36799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54C87C0F-270C-4C60-8EA0-E8B3F82CE08E}"/>
                </a:ext>
              </a:extLst>
            </p:cNvPr>
            <p:cNvSpPr/>
            <p:nvPr/>
          </p:nvSpPr>
          <p:spPr>
            <a:xfrm>
              <a:off x="6389650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" name="Pfeil: Chevron 7">
              <a:extLst>
                <a:ext uri="{FF2B5EF4-FFF2-40B4-BE49-F238E27FC236}">
                  <a16:creationId xmlns:a16="http://schemas.microsoft.com/office/drawing/2014/main" id="{49751FEC-6C6A-42F7-A762-D35F5D5F35F7}"/>
                </a:ext>
              </a:extLst>
            </p:cNvPr>
            <p:cNvSpPr/>
            <p:nvPr/>
          </p:nvSpPr>
          <p:spPr>
            <a:xfrm>
              <a:off x="6779944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" name="Pfeil: Chevron 8">
              <a:extLst>
                <a:ext uri="{FF2B5EF4-FFF2-40B4-BE49-F238E27FC236}">
                  <a16:creationId xmlns:a16="http://schemas.microsoft.com/office/drawing/2014/main" id="{273CBB08-0CDF-44EC-AFB3-881E0B29CEC6}"/>
                </a:ext>
              </a:extLst>
            </p:cNvPr>
            <p:cNvSpPr/>
            <p:nvPr/>
          </p:nvSpPr>
          <p:spPr>
            <a:xfrm>
              <a:off x="7170238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Pfeil: Chevron 9">
              <a:extLst>
                <a:ext uri="{FF2B5EF4-FFF2-40B4-BE49-F238E27FC236}">
                  <a16:creationId xmlns:a16="http://schemas.microsoft.com/office/drawing/2014/main" id="{66435F32-F457-48D5-BC31-632B06405EB6}"/>
                </a:ext>
              </a:extLst>
            </p:cNvPr>
            <p:cNvSpPr/>
            <p:nvPr/>
          </p:nvSpPr>
          <p:spPr>
            <a:xfrm>
              <a:off x="7560531" y="561279"/>
              <a:ext cx="512956" cy="36799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5A764E87-D053-49E5-B432-3B6E35C5C240}"/>
              </a:ext>
            </a:extLst>
          </p:cNvPr>
          <p:cNvSpPr txBox="1"/>
          <p:nvPr/>
        </p:nvSpPr>
        <p:spPr>
          <a:xfrm>
            <a:off x="7723535" y="1074932"/>
            <a:ext cx="161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12 Min.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213310B-92BE-48D7-A4E2-312D36B3362A}"/>
              </a:ext>
            </a:extLst>
          </p:cNvPr>
          <p:cNvGrpSpPr/>
          <p:nvPr/>
        </p:nvGrpSpPr>
        <p:grpSpPr>
          <a:xfrm>
            <a:off x="839029" y="3813636"/>
            <a:ext cx="7458798" cy="2164156"/>
            <a:chOff x="839029" y="3813636"/>
            <a:chExt cx="7458798" cy="2164156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77EED2C1-8A1F-4CD2-A59F-558C563EE6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9029" y="3817792"/>
              <a:ext cx="3449965" cy="2160000"/>
              <a:chOff x="-647877" y="239312"/>
              <a:chExt cx="4296697" cy="2690133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7B4DB2ED-78E4-414E-8A68-A2E9FC0B3634}"/>
                  </a:ext>
                </a:extLst>
              </p:cNvPr>
              <p:cNvSpPr/>
              <p:nvPr/>
            </p:nvSpPr>
            <p:spPr>
              <a:xfrm>
                <a:off x="-647877" y="323896"/>
                <a:ext cx="4296697" cy="26055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26" name="Grafik 25" descr="Benutzer">
                <a:extLst>
                  <a:ext uri="{FF2B5EF4-FFF2-40B4-BE49-F238E27FC236}">
                    <a16:creationId xmlns:a16="http://schemas.microsoft.com/office/drawing/2014/main" id="{855BD261-7AA1-4E39-A2BB-FDE96DFCC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511473" y="239312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27" name="Grafik 26" descr="Benutzer">
                <a:extLst>
                  <a:ext uri="{FF2B5EF4-FFF2-40B4-BE49-F238E27FC236}">
                    <a16:creationId xmlns:a16="http://schemas.microsoft.com/office/drawing/2014/main" id="{C9166242-D0E2-44CE-83DE-70E04BABF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41522" y="239312"/>
                <a:ext cx="2270892" cy="2360156"/>
              </a:xfrm>
              <a:prstGeom prst="rect">
                <a:avLst/>
              </a:prstGeom>
            </p:spPr>
          </p:pic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7FF3AD56-7317-420E-96CA-033CC9ACDA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47862" y="3813636"/>
              <a:ext cx="3449965" cy="2160000"/>
              <a:chOff x="-647877" y="239312"/>
              <a:chExt cx="4296697" cy="2690133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D08D5AAD-08FC-4CD1-9C1D-3E3381E2B502}"/>
                  </a:ext>
                </a:extLst>
              </p:cNvPr>
              <p:cNvSpPr/>
              <p:nvPr/>
            </p:nvSpPr>
            <p:spPr>
              <a:xfrm>
                <a:off x="-647877" y="323896"/>
                <a:ext cx="4296697" cy="26055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35" name="Grafik 34" descr="Benutzer">
                <a:extLst>
                  <a:ext uri="{FF2B5EF4-FFF2-40B4-BE49-F238E27FC236}">
                    <a16:creationId xmlns:a16="http://schemas.microsoft.com/office/drawing/2014/main" id="{316159F5-ED41-41DB-ACA1-AEE4FE121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511473" y="239312"/>
                <a:ext cx="2270892" cy="2360156"/>
              </a:xfrm>
              <a:prstGeom prst="rect">
                <a:avLst/>
              </a:prstGeom>
            </p:spPr>
          </p:pic>
          <p:pic>
            <p:nvPicPr>
              <p:cNvPr id="36" name="Grafik 35" descr="Benutzer">
                <a:extLst>
                  <a:ext uri="{FF2B5EF4-FFF2-40B4-BE49-F238E27FC236}">
                    <a16:creationId xmlns:a16="http://schemas.microsoft.com/office/drawing/2014/main" id="{C087E7A8-D47C-4F76-ADB6-38932F416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41522" y="239312"/>
                <a:ext cx="2270892" cy="2360156"/>
              </a:xfrm>
              <a:prstGeom prst="rect">
                <a:avLst/>
              </a:prstGeom>
            </p:spPr>
          </p:pic>
        </p:grp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F2844FB2-9C52-4D6B-B06E-899786FE48B9}"/>
              </a:ext>
            </a:extLst>
          </p:cNvPr>
          <p:cNvSpPr txBox="1"/>
          <p:nvPr/>
        </p:nvSpPr>
        <p:spPr>
          <a:xfrm>
            <a:off x="2286000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iMINT Akademie Fachset Informatik</a:t>
            </a:r>
            <a:b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Lernaufgabe „Digitalisierung der Arbeitswelt“, A. Bobrik, Lizenz </a:t>
            </a:r>
            <a:r>
              <a:rPr lang="de-DE" sz="7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ebenda, </a:t>
            </a:r>
            <a:b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Verwendung weiterer, bei den jeweiligen Inhalten genannter Lizenzen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470DDCE-1E98-43E0-AD82-54B77767A224}"/>
              </a:ext>
            </a:extLst>
          </p:cNvPr>
          <p:cNvGrpSpPr/>
          <p:nvPr/>
        </p:nvGrpSpPr>
        <p:grpSpPr>
          <a:xfrm>
            <a:off x="8191349" y="357914"/>
            <a:ext cx="648000" cy="648000"/>
            <a:chOff x="3367667" y="2430966"/>
            <a:chExt cx="864000" cy="889200"/>
          </a:xfrm>
        </p:grpSpPr>
        <p:sp>
          <p:nvSpPr>
            <p:cNvPr id="30" name="Teilkreis 29">
              <a:extLst>
                <a:ext uri="{FF2B5EF4-FFF2-40B4-BE49-F238E27FC236}">
                  <a16:creationId xmlns:a16="http://schemas.microsoft.com/office/drawing/2014/main" id="{56BAD335-2931-4562-AA99-B19D9B0D47C3}"/>
                </a:ext>
              </a:extLst>
            </p:cNvPr>
            <p:cNvSpPr/>
            <p:nvPr/>
          </p:nvSpPr>
          <p:spPr>
            <a:xfrm rot="3550198">
              <a:off x="3367667" y="2478358"/>
              <a:ext cx="864000" cy="819615"/>
            </a:xfrm>
            <a:prstGeom prst="pie">
              <a:avLst>
                <a:gd name="adj1" fmla="val 12654253"/>
                <a:gd name="adj2" fmla="val 1624438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CCA111EF-D742-478A-8214-DD5FA679F0D0}"/>
                </a:ext>
              </a:extLst>
            </p:cNvPr>
            <p:cNvGrpSpPr/>
            <p:nvPr/>
          </p:nvGrpSpPr>
          <p:grpSpPr>
            <a:xfrm>
              <a:off x="3367667" y="2430966"/>
              <a:ext cx="864000" cy="864000"/>
              <a:chOff x="3367667" y="2430966"/>
              <a:chExt cx="864000" cy="86400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DF199B0-49D3-40B4-8FE3-7CCF2ABBAA53}"/>
                  </a:ext>
                </a:extLst>
              </p:cNvPr>
              <p:cNvSpPr/>
              <p:nvPr/>
            </p:nvSpPr>
            <p:spPr>
              <a:xfrm>
                <a:off x="3367667" y="2430966"/>
                <a:ext cx="864000" cy="864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4273F8C3-E74D-411C-8739-9A9567E1AB1C}"/>
                  </a:ext>
                </a:extLst>
              </p:cNvPr>
              <p:cNvGrpSpPr/>
              <p:nvPr/>
            </p:nvGrpSpPr>
            <p:grpSpPr>
              <a:xfrm>
                <a:off x="3568390" y="2486721"/>
                <a:ext cx="223026" cy="457201"/>
                <a:chOff x="3568390" y="2453268"/>
                <a:chExt cx="223026" cy="457201"/>
              </a:xfrm>
            </p:grpSpPr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B4AE78C1-933B-4C8D-8CEA-553CFFEE3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8390" y="2821259"/>
                  <a:ext cx="223025" cy="89210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7490FD97-6D4E-4940-AF75-C93D6BFE9A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1415" y="2453268"/>
                  <a:ext cx="1" cy="401444"/>
                </a:xfrm>
                <a:prstGeom prst="line">
                  <a:avLst/>
                </a:prstGeom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6200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Microsoft Office PowerPoint</Application>
  <PresentationFormat>Bildschirmpräsentation (4:3)</PresentationFormat>
  <Paragraphs>241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Office</vt:lpstr>
      <vt:lpstr>Themeneinstieg</vt:lpstr>
      <vt:lpstr>Arbeitsauftrag „Bildassoziation“</vt:lpstr>
      <vt:lpstr>Hilfekarte „Bildassoziation“</vt:lpstr>
      <vt:lpstr>Arbeitsauftrag „Erstes Meinungsbild“</vt:lpstr>
      <vt:lpstr>Hilfekarte „Erstes Meinungsbild“</vt:lpstr>
      <vt:lpstr>Hilfekarte „Erstes Meinungsbild“ - Formulierungsbeispiele</vt:lpstr>
      <vt:lpstr>Strukturierte Kontroverse</vt:lpstr>
      <vt:lpstr>Methoden-Überblick  „Strukturierte Kontroverse“</vt:lpstr>
      <vt:lpstr>Phase 1: Aneignung</vt:lpstr>
      <vt:lpstr>Phase 1: Aneignung (Arbeitsauftrag)</vt:lpstr>
      <vt:lpstr>Phase 2: Vermittlung</vt:lpstr>
      <vt:lpstr>Phase 2: Vermittlung (Arbeitsauftrag)</vt:lpstr>
      <vt:lpstr>Phase 3: Verarbeitung &amp; Vertiefung</vt:lpstr>
      <vt:lpstr>Phase 3-a: Verarbeitung &amp; Vertiefung - Perspektivenwechsel (Arbeitsauftrag)</vt:lpstr>
      <vt:lpstr>Phase 3-b: Verarbeitung &amp; Vertiefung - Diskussion (Arbeitsauftrag)</vt:lpstr>
      <vt:lpstr>Phase 3-c: Verarbeitung &amp; Vertiefung – Standpunkt (Arbeitsauftrag)</vt:lpstr>
      <vt:lpstr>Standpunktkarte „Meinungsbild in der Gruppe“</vt:lpstr>
      <vt:lpstr>Hilfekarte  „Gemeinsamer Standpunkt“ </vt:lpstr>
      <vt:lpstr>Sicherung &amp; Reflexion</vt:lpstr>
      <vt:lpstr>Arbeitsauftrag  „Meinungsbild in der Gruppe“</vt:lpstr>
      <vt:lpstr>Arbeitsauftrag „Zweites Meinungsbild“</vt:lpstr>
      <vt:lpstr>Hilfekarte „Zweites Meinungsbild“</vt:lpstr>
      <vt:lpstr>Hilfekarte „Zweites Meinungsbild“ - Formulierungsbeispiel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Bobrik</dc:creator>
  <cp:lastModifiedBy>Annette Bobrik</cp:lastModifiedBy>
  <cp:revision>29</cp:revision>
  <dcterms:created xsi:type="dcterms:W3CDTF">2020-01-15T10:02:43Z</dcterms:created>
  <dcterms:modified xsi:type="dcterms:W3CDTF">2021-01-26T11:21:38Z</dcterms:modified>
</cp:coreProperties>
</file>